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12" r:id="rId1"/>
  </p:sldMasterIdLst>
  <p:notesMasterIdLst>
    <p:notesMasterId r:id="rId14"/>
  </p:notesMasterIdLst>
  <p:sldIdLst>
    <p:sldId id="256" r:id="rId2"/>
    <p:sldId id="262" r:id="rId3"/>
    <p:sldId id="260" r:id="rId4"/>
    <p:sldId id="276" r:id="rId5"/>
    <p:sldId id="277" r:id="rId6"/>
    <p:sldId id="257" r:id="rId7"/>
    <p:sldId id="278" r:id="rId8"/>
    <p:sldId id="279" r:id="rId9"/>
    <p:sldId id="285" r:id="rId10"/>
    <p:sldId id="288" r:id="rId11"/>
    <p:sldId id="286" r:id="rId12"/>
    <p:sldId id="28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71" autoAdjust="0"/>
  </p:normalViewPr>
  <p:slideViewPr>
    <p:cSldViewPr>
      <p:cViewPr>
        <p:scale>
          <a:sx n="77" d="100"/>
          <a:sy n="77" d="100"/>
        </p:scale>
        <p:origin x="-1194" y="48"/>
      </p:cViewPr>
      <p:guideLst>
        <p:guide orient="horz" pos="2160"/>
        <p:guide pos="2880"/>
      </p:guideLst>
    </p:cSldViewPr>
  </p:slideViewPr>
  <p:outlineViewPr>
    <p:cViewPr>
      <p:scale>
        <a:sx n="33" d="100"/>
        <a:sy n="33" d="100"/>
      </p:scale>
      <p:origin x="0" y="9744"/>
    </p:cViewPr>
  </p:outlineViewPr>
  <p:notesTextViewPr>
    <p:cViewPr>
      <p:scale>
        <a:sx n="1" d="1"/>
        <a:sy n="1" d="1"/>
      </p:scale>
      <p:origin x="0" y="0"/>
    </p:cViewPr>
  </p:notesTextViewPr>
  <p:sorterViewPr>
    <p:cViewPr>
      <p:scale>
        <a:sx n="100" d="100"/>
        <a:sy n="100" d="100"/>
      </p:scale>
      <p:origin x="0" y="534"/>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6F4AC-1FB9-4D02-8062-0BC89662B707}" type="datetimeFigureOut">
              <a:rPr lang="en-IN" smtClean="0"/>
              <a:t>14-01-2020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D928E-05D1-477F-9358-AEB671DB6981}" type="slidenum">
              <a:rPr lang="en-IN" smtClean="0"/>
              <a:t>‹#›</a:t>
            </a:fld>
            <a:endParaRPr lang="en-IN"/>
          </a:p>
        </p:txBody>
      </p:sp>
    </p:spTree>
    <p:extLst>
      <p:ext uri="{BB962C8B-B14F-4D97-AF65-F5344CB8AC3E}">
        <p14:creationId xmlns:p14="http://schemas.microsoft.com/office/powerpoint/2010/main" val="24994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AD928E-05D1-477F-9358-AEB671DB6981}" type="slidenum">
              <a:rPr lang="en-IN" smtClean="0"/>
              <a:t>3</a:t>
            </a:fld>
            <a:endParaRPr lang="en-IN"/>
          </a:p>
        </p:txBody>
      </p:sp>
    </p:spTree>
    <p:extLst>
      <p:ext uri="{BB962C8B-B14F-4D97-AF65-F5344CB8AC3E}">
        <p14:creationId xmlns:p14="http://schemas.microsoft.com/office/powerpoint/2010/main" val="262726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AD928E-05D1-477F-9358-AEB671DB6981}" type="slidenum">
              <a:rPr lang="en-IN" smtClean="0"/>
              <a:t>4</a:t>
            </a:fld>
            <a:endParaRPr lang="en-IN"/>
          </a:p>
        </p:txBody>
      </p:sp>
    </p:spTree>
    <p:extLst>
      <p:ext uri="{BB962C8B-B14F-4D97-AF65-F5344CB8AC3E}">
        <p14:creationId xmlns:p14="http://schemas.microsoft.com/office/powerpoint/2010/main" val="3041144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AD928E-05D1-477F-9358-AEB671DB6981}" type="slidenum">
              <a:rPr lang="en-IN" smtClean="0"/>
              <a:t>5</a:t>
            </a:fld>
            <a:endParaRPr lang="en-IN"/>
          </a:p>
        </p:txBody>
      </p:sp>
    </p:spTree>
    <p:extLst>
      <p:ext uri="{BB962C8B-B14F-4D97-AF65-F5344CB8AC3E}">
        <p14:creationId xmlns:p14="http://schemas.microsoft.com/office/powerpoint/2010/main" val="153757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AD928E-05D1-477F-9358-AEB671DB6981}" type="slidenum">
              <a:rPr lang="en-IN" smtClean="0"/>
              <a:t>8</a:t>
            </a:fld>
            <a:endParaRPr lang="en-IN"/>
          </a:p>
        </p:txBody>
      </p:sp>
    </p:spTree>
    <p:extLst>
      <p:ext uri="{BB962C8B-B14F-4D97-AF65-F5344CB8AC3E}">
        <p14:creationId xmlns:p14="http://schemas.microsoft.com/office/powerpoint/2010/main" val="250495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D77F398-827B-4CA9-811D-A6D21A8039E8}" type="datetimeFigureOut">
              <a:rPr lang="en-IN" smtClean="0"/>
              <a:t>14-01-2020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B1393B5-E7FA-4B6C-87C3-C27BD61B189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7F398-827B-4CA9-811D-A6D21A8039E8}" type="datetimeFigureOut">
              <a:rPr lang="en-IN" smtClean="0"/>
              <a:t>14-01-2020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7F398-827B-4CA9-811D-A6D21A8039E8}" type="datetimeFigureOut">
              <a:rPr lang="en-IN" smtClean="0"/>
              <a:t>14-01-2020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7F398-827B-4CA9-811D-A6D21A8039E8}" type="datetimeFigureOut">
              <a:rPr lang="en-IN" smtClean="0"/>
              <a:t>14-01-2020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D77F398-827B-4CA9-811D-A6D21A8039E8}" type="datetimeFigureOut">
              <a:rPr lang="en-IN" smtClean="0"/>
              <a:t>14-01-2020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77F398-827B-4CA9-811D-A6D21A8039E8}" type="datetimeFigureOut">
              <a:rPr lang="en-IN" smtClean="0"/>
              <a:t>14-01-2020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393B5-E7FA-4B6C-87C3-C27BD61B189B}"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D77F398-827B-4CA9-811D-A6D21A8039E8}" type="datetimeFigureOut">
              <a:rPr lang="en-IN" smtClean="0"/>
              <a:t>14-01-2020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1393B5-E7FA-4B6C-87C3-C27BD61B189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77F398-827B-4CA9-811D-A6D21A8039E8}" type="datetimeFigureOut">
              <a:rPr lang="en-IN" smtClean="0"/>
              <a:t>14-01-2020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1393B5-E7FA-4B6C-87C3-C27BD61B189B}"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7F398-827B-4CA9-811D-A6D21A8039E8}" type="datetimeFigureOut">
              <a:rPr lang="en-IN" smtClean="0"/>
              <a:t>14-01-2020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1393B5-E7FA-4B6C-87C3-C27BD61B189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D77F398-827B-4CA9-811D-A6D21A8039E8}" type="datetimeFigureOut">
              <a:rPr lang="en-IN" smtClean="0"/>
              <a:t>14-01-2020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393B5-E7FA-4B6C-87C3-C27BD61B189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D77F398-827B-4CA9-811D-A6D21A8039E8}" type="datetimeFigureOut">
              <a:rPr lang="en-IN" smtClean="0"/>
              <a:t>14-01-2020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B1393B5-E7FA-4B6C-87C3-C27BD61B189B}"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D77F398-827B-4CA9-811D-A6D21A8039E8}" type="datetimeFigureOut">
              <a:rPr lang="en-IN" smtClean="0"/>
              <a:t>14-01-2020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B1393B5-E7FA-4B6C-87C3-C27BD61B189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evenderKumar090/ML2-PCA-Project/blob/master/cancer.cs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evenderKumar090/ML2-PCA-Project/blob/master/cancer.csv"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60648"/>
            <a:ext cx="8568952" cy="1296145"/>
          </a:xfrm>
        </p:spPr>
        <p:txBody>
          <a:bodyPr>
            <a:normAutofit fontScale="90000"/>
          </a:bodyPr>
          <a:lstStyle/>
          <a:p>
            <a:pPr algn="ctr"/>
            <a:r>
              <a:rPr lang="en-US" sz="3600" dirty="0">
                <a:effectLst/>
                <a:latin typeface="Calibri" panose="020F0502020204030204" pitchFamily="34" charset="0"/>
                <a:cs typeface="Calibri" panose="020F0502020204030204" pitchFamily="34" charset="0"/>
              </a:rPr>
              <a:t>MACHINE LEARNING 2 PROJECT ON </a:t>
            </a:r>
            <a:r>
              <a:rPr lang="en-US" sz="3600" dirty="0">
                <a:latin typeface="Calibri" panose="020F0502020204030204" pitchFamily="34" charset="0"/>
                <a:cs typeface="Calibri" panose="020F0502020204030204" pitchFamily="34" charset="0"/>
              </a:rPr>
              <a:t>BREAST CANCER WISCONSIN (DIAGNOSTIC) DATA SET</a:t>
            </a:r>
            <a:endParaRPr lang="en-IN" sz="3600" dirty="0">
              <a:effectLst/>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xmlns="" id="{69F22206-9BA3-4028-81F1-565352C22376}"/>
              </a:ext>
            </a:extLst>
          </p:cNvPr>
          <p:cNvSpPr>
            <a:spLocks noGrp="1"/>
          </p:cNvSpPr>
          <p:nvPr>
            <p:ph type="subTitle" idx="1"/>
          </p:nvPr>
        </p:nvSpPr>
        <p:spPr>
          <a:xfrm>
            <a:off x="5436096" y="3356992"/>
            <a:ext cx="3600400" cy="1836203"/>
          </a:xfrm>
        </p:spPr>
        <p:txBody>
          <a:bodyPr>
            <a:noAutofit/>
          </a:bodyPr>
          <a:lstStyle/>
          <a:p>
            <a:pPr algn="ctr"/>
            <a:r>
              <a:rPr lang="en-US" sz="36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BY </a:t>
            </a:r>
          </a:p>
          <a:p>
            <a:r>
              <a:rPr lang="en-US" sz="3200" dirty="0">
                <a:latin typeface="Calibri" panose="020F0502020204030204" pitchFamily="34" charset="0"/>
                <a:cs typeface="Calibri" panose="020F0502020204030204" pitchFamily="34" charset="0"/>
              </a:rPr>
              <a:t>Devender Kumar</a:t>
            </a:r>
            <a:endParaRPr lang="en-IN" sz="32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xmlns="" id="{206BE635-6178-440A-BEBC-19B4CB4FFA18}"/>
              </a:ext>
            </a:extLst>
          </p:cNvPr>
          <p:cNvPicPr>
            <a:picLocks noChangeAspect="1"/>
          </p:cNvPicPr>
          <p:nvPr/>
        </p:nvPicPr>
        <p:blipFill>
          <a:blip r:embed="rId2"/>
          <a:stretch>
            <a:fillRect/>
          </a:stretch>
        </p:blipFill>
        <p:spPr>
          <a:xfrm>
            <a:off x="1475656" y="1641573"/>
            <a:ext cx="5097894" cy="2842604"/>
          </a:xfrm>
          <a:prstGeom prst="rect">
            <a:avLst/>
          </a:prstGeom>
        </p:spPr>
      </p:pic>
    </p:spTree>
    <p:extLst>
      <p:ext uri="{BB962C8B-B14F-4D97-AF65-F5344CB8AC3E}">
        <p14:creationId xmlns:p14="http://schemas.microsoft.com/office/powerpoint/2010/main" val="181978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9144000" cy="1021407"/>
          </a:xfrm>
        </p:spPr>
        <p:txBody>
          <a:bodyPr>
            <a:noAutofit/>
          </a:bodyPr>
          <a:lstStyle/>
          <a:p>
            <a:r>
              <a:rPr lang="en-US" sz="4000" dirty="0">
                <a:effectLst/>
                <a:latin typeface="Calibri" panose="020F0502020204030204" pitchFamily="34" charset="0"/>
                <a:cs typeface="Calibri" panose="020F0502020204030204" pitchFamily="34" charset="0"/>
              </a:rPr>
              <a:t>Plotting ROC Curve</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D29DB905-4792-47AD-A8CA-7E16256855EA}"/>
              </a:ext>
            </a:extLst>
          </p:cNvPr>
          <p:cNvSpPr txBox="1"/>
          <p:nvPr/>
        </p:nvSpPr>
        <p:spPr>
          <a:xfrm>
            <a:off x="-8318" y="875924"/>
            <a:ext cx="8997426"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Receiver Operating Characteristic (ROC) curve is a plot of the true positive rate against the false positive rate. The AUC is the Area Under Curve. If the AUC is high, the model is better distinguishing between positive and negative class.</a:t>
            </a:r>
          </a:p>
        </p:txBody>
      </p:sp>
      <p:pic>
        <p:nvPicPr>
          <p:cNvPr id="6" name="Picture 5">
            <a:extLst>
              <a:ext uri="{FF2B5EF4-FFF2-40B4-BE49-F238E27FC236}">
                <a16:creationId xmlns:a16="http://schemas.microsoft.com/office/drawing/2014/main" xmlns="" id="{07683074-0894-4BA8-9D92-F425BB2A72E8}"/>
              </a:ext>
            </a:extLst>
          </p:cNvPr>
          <p:cNvPicPr>
            <a:picLocks noChangeAspect="1"/>
          </p:cNvPicPr>
          <p:nvPr/>
        </p:nvPicPr>
        <p:blipFill>
          <a:blip r:embed="rId2"/>
          <a:stretch>
            <a:fillRect/>
          </a:stretch>
        </p:blipFill>
        <p:spPr>
          <a:xfrm>
            <a:off x="1043608" y="1844824"/>
            <a:ext cx="6624736" cy="4708145"/>
          </a:xfrm>
          <a:prstGeom prst="rect">
            <a:avLst/>
          </a:prstGeom>
        </p:spPr>
      </p:pic>
    </p:spTree>
    <p:extLst>
      <p:ext uri="{BB962C8B-B14F-4D97-AF65-F5344CB8AC3E}">
        <p14:creationId xmlns:p14="http://schemas.microsoft.com/office/powerpoint/2010/main" val="349971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9144000" cy="1021407"/>
          </a:xfrm>
        </p:spPr>
        <p:txBody>
          <a:bodyPr>
            <a:noAutofit/>
          </a:bodyPr>
          <a:lstStyle/>
          <a:p>
            <a:r>
              <a:rPr lang="en-US" sz="4000" dirty="0">
                <a:effectLst/>
                <a:latin typeface="Calibri" panose="020F0502020204030204" pitchFamily="34" charset="0"/>
                <a:cs typeface="Calibri" panose="020F0502020204030204" pitchFamily="34" charset="0"/>
              </a:rPr>
              <a:t>Model Selection</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D29DB905-4792-47AD-A8CA-7E16256855EA}"/>
              </a:ext>
            </a:extLst>
          </p:cNvPr>
          <p:cNvSpPr txBox="1"/>
          <p:nvPr/>
        </p:nvSpPr>
        <p:spPr>
          <a:xfrm>
            <a:off x="0" y="1234757"/>
            <a:ext cx="8997426"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highest AUC is obtained for the KNN with PCA model, with a round off value of 1. This means there is  99%(without round off) chance that the model will be able to distinguish between </a:t>
            </a:r>
            <a:r>
              <a:rPr lang="en-IN" sz="2000" dirty="0">
                <a:latin typeface="Calibri" panose="020F0502020204030204" pitchFamily="34" charset="0"/>
                <a:cs typeface="Calibri" panose="020F0502020204030204" pitchFamily="34" charset="0"/>
              </a:rPr>
              <a:t>malignant and benign.</a:t>
            </a: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KNN with PCA also has  best test accuracy and recall score compare to normal KNN .so we select this Model.</a:t>
            </a:r>
          </a:p>
        </p:txBody>
      </p:sp>
      <p:sp>
        <p:nvSpPr>
          <p:cNvPr id="2" name="Rectangle 1">
            <a:extLst>
              <a:ext uri="{FF2B5EF4-FFF2-40B4-BE49-F238E27FC236}">
                <a16:creationId xmlns:a16="http://schemas.microsoft.com/office/drawing/2014/main" xmlns="" id="{42B3C563-A068-4418-BD83-9086CC7A492E}"/>
              </a:ext>
            </a:extLst>
          </p:cNvPr>
          <p:cNvSpPr/>
          <p:nvPr/>
        </p:nvSpPr>
        <p:spPr>
          <a:xfrm>
            <a:off x="179512" y="4365104"/>
            <a:ext cx="8136904" cy="307777"/>
          </a:xfrm>
          <a:prstGeom prst="rect">
            <a:avLst/>
          </a:prstGeom>
        </p:spPr>
        <p:txBody>
          <a:bodyPr wrap="square">
            <a:spAutoFit/>
          </a:bodyPr>
          <a:lstStyle/>
          <a:p>
            <a:r>
              <a:rPr lang="en-IN" sz="1400" dirty="0" smtClean="0">
                <a:hlinkClick r:id="rId2"/>
              </a:rPr>
              <a:t> https</a:t>
            </a:r>
            <a:r>
              <a:rPr lang="en-IN" sz="1400" dirty="0">
                <a:hlinkClick r:id="rId2"/>
              </a:rPr>
              <a:t>://github.com/DevenderKumar090/ML2-PCA-Project/blob/master/cancer.csv</a:t>
            </a:r>
            <a:endParaRPr lang="en-IN" sz="1400" b="1" dirty="0">
              <a:solidFill>
                <a:srgbClr val="0070C0"/>
              </a:solidFill>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xmlns="" id="{F4610876-7BC7-4A3E-884C-5C93C5A088E7}"/>
              </a:ext>
            </a:extLst>
          </p:cNvPr>
          <p:cNvSpPr txBox="1">
            <a:spLocks/>
          </p:cNvSpPr>
          <p:nvPr/>
        </p:nvSpPr>
        <p:spPr>
          <a:xfrm>
            <a:off x="179512" y="3356992"/>
            <a:ext cx="7416824" cy="79208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4000" b="0" dirty="0">
                <a:solidFill>
                  <a:schemeClr val="tx1"/>
                </a:solidFill>
                <a:latin typeface="Calibri" panose="020F0502020204030204" pitchFamily="34" charset="0"/>
                <a:cs typeface="Calibri" panose="020F0502020204030204" pitchFamily="34" charset="0"/>
              </a:rPr>
              <a:t>Reference</a:t>
            </a:r>
            <a:r>
              <a:rPr lang="en-IN" sz="40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852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2321456"/>
            <a:ext cx="8229600" cy="1143000"/>
          </a:xfrm>
        </p:spPr>
        <p:txBody>
          <a:bodyPr/>
          <a:lstStyle/>
          <a:p>
            <a:pPr algn="ctr"/>
            <a:r>
              <a:rPr lang="en-US" dirty="0">
                <a:solidFill>
                  <a:schemeClr val="accent1"/>
                </a:solidFill>
              </a:rPr>
              <a:t>Thank You</a:t>
            </a:r>
            <a:endParaRPr lang="en-IN" dirty="0">
              <a:solidFill>
                <a:schemeClr val="accent1"/>
              </a:solidFill>
            </a:endParaRPr>
          </a:p>
        </p:txBody>
      </p:sp>
    </p:spTree>
    <p:extLst>
      <p:ext uri="{BB962C8B-B14F-4D97-AF65-F5344CB8AC3E}">
        <p14:creationId xmlns:p14="http://schemas.microsoft.com/office/powerpoint/2010/main" val="207685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Overview of Dataset</a:t>
            </a:r>
          </a:p>
          <a:p>
            <a:r>
              <a:rPr lang="en-US" sz="2800" dirty="0">
                <a:latin typeface="Calibri" panose="020F0502020204030204" pitchFamily="34" charset="0"/>
                <a:cs typeface="Calibri" panose="020F0502020204030204" pitchFamily="34" charset="0"/>
              </a:rPr>
              <a:t>Exploratory Data Analysis</a:t>
            </a:r>
          </a:p>
          <a:p>
            <a:r>
              <a:rPr lang="en-US" sz="2800" dirty="0">
                <a:latin typeface="Calibri" panose="020F0502020204030204" pitchFamily="34" charset="0"/>
                <a:cs typeface="Calibri" panose="020F0502020204030204" pitchFamily="34" charset="0"/>
              </a:rPr>
              <a:t>Dummy features(one-hot encoding)</a:t>
            </a:r>
          </a:p>
          <a:p>
            <a:r>
              <a:rPr lang="en-IN" sz="2800" dirty="0">
                <a:latin typeface="Calibri" panose="020F0502020204030204" pitchFamily="34" charset="0"/>
                <a:cs typeface="Calibri" panose="020F0502020204030204" pitchFamily="34" charset="0"/>
              </a:rPr>
              <a:t>KNN for Classification</a:t>
            </a:r>
          </a:p>
          <a:p>
            <a:r>
              <a:rPr lang="en-IN" sz="2800" dirty="0">
                <a:latin typeface="Calibri" panose="020F0502020204030204" pitchFamily="34" charset="0"/>
                <a:cs typeface="Calibri" panose="020F0502020204030204" pitchFamily="34" charset="0"/>
              </a:rPr>
              <a:t>Applying PCA on data set</a:t>
            </a:r>
          </a:p>
          <a:p>
            <a:r>
              <a:rPr lang="en-IN" sz="2800" dirty="0">
                <a:latin typeface="Calibri" panose="020F0502020204030204" pitchFamily="34" charset="0"/>
                <a:cs typeface="Calibri" panose="020F0502020204030204" pitchFamily="34" charset="0"/>
              </a:rPr>
              <a:t>KNN using PCA</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Plotting ROC curve</a:t>
            </a:r>
          </a:p>
          <a:p>
            <a:r>
              <a:rPr lang="en-US" sz="2800" dirty="0">
                <a:latin typeface="Calibri" panose="020F0502020204030204" pitchFamily="34" charset="0"/>
                <a:cs typeface="Calibri" panose="020F0502020204030204" pitchFamily="34" charset="0"/>
              </a:rPr>
              <a:t>Model Selection</a:t>
            </a:r>
          </a:p>
          <a:p>
            <a:endParaRPr lang="en-IN" dirty="0"/>
          </a:p>
        </p:txBody>
      </p:sp>
      <p:sp>
        <p:nvSpPr>
          <p:cNvPr id="3" name="Title 2"/>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Topics</a:t>
            </a:r>
            <a:endParaRPr lang="en-IN"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529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680"/>
            <a:ext cx="4896498" cy="687823"/>
          </a:xfrm>
        </p:spPr>
        <p:txBody>
          <a:bodyPr>
            <a:noAutofit/>
          </a:bodyPr>
          <a:lstStyle/>
          <a:p>
            <a:r>
              <a:rPr lang="en-US" sz="4000" dirty="0">
                <a:effectLst/>
                <a:latin typeface="Calibri" panose="020F0502020204030204" pitchFamily="34" charset="0"/>
                <a:cs typeface="Calibri" panose="020F0502020204030204" pitchFamily="34" charset="0"/>
              </a:rPr>
              <a:t>Overview of Dataset</a:t>
            </a:r>
            <a:r>
              <a:rPr lang="en-US" sz="2800" dirty="0"/>
              <a:t/>
            </a:r>
            <a:br>
              <a:rPr lang="en-US" sz="2800" dirty="0"/>
            </a:br>
            <a:endParaRPr lang="en-IN" sz="2800" dirty="0"/>
          </a:p>
        </p:txBody>
      </p:sp>
      <p:sp>
        <p:nvSpPr>
          <p:cNvPr id="5" name="Rectangle 4">
            <a:extLst>
              <a:ext uri="{FF2B5EF4-FFF2-40B4-BE49-F238E27FC236}">
                <a16:creationId xmlns:a16="http://schemas.microsoft.com/office/drawing/2014/main" xmlns="" id="{71E4407C-D8AE-4669-A5E8-AE9017EF49C1}"/>
              </a:ext>
            </a:extLst>
          </p:cNvPr>
          <p:cNvSpPr/>
          <p:nvPr/>
        </p:nvSpPr>
        <p:spPr>
          <a:xfrm>
            <a:off x="0" y="1052736"/>
            <a:ext cx="9144000" cy="2554545"/>
          </a:xfrm>
          <a:prstGeom prst="rect">
            <a:avLst/>
          </a:prstGeom>
        </p:spPr>
        <p:txBody>
          <a:bodyPr wrap="square">
            <a:spAutoFit/>
          </a:bodyPr>
          <a:lstStyle/>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data set features are computed from a digitized image of a fine needle aspirate (FNA) of a breast mass. They describe characteristics of the cell nuclei present in the image.</a:t>
            </a:r>
            <a:r>
              <a:rPr lang="en-US" sz="2000" dirty="0"/>
              <a:t> </a:t>
            </a:r>
            <a:r>
              <a:rPr lang="en-US" sz="2000" dirty="0">
                <a:latin typeface="Calibri" panose="020F0502020204030204" pitchFamily="34" charset="0"/>
                <a:cs typeface="Calibri" panose="020F0502020204030204" pitchFamily="34" charset="0"/>
              </a:rPr>
              <a:t>The dataset was created from digitized images of healthy (benign) and cancerous (malignant) tissues.</a:t>
            </a: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Here we are going to predict the results for benign and malignant tissues by using the best suit Machine Learning Algorithm.</a:t>
            </a: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Dataset:</a:t>
            </a:r>
          </a:p>
          <a:p>
            <a:r>
              <a:rPr lang="en-IN" sz="2000" dirty="0">
                <a:solidFill>
                  <a:srgbClr val="0070C0"/>
                </a:solidFill>
                <a:latin typeface="Calibri" panose="020F0502020204030204" pitchFamily="34" charset="0"/>
                <a:cs typeface="Calibri" panose="020F0502020204030204" pitchFamily="34" charset="0"/>
              </a:rPr>
              <a:t> </a:t>
            </a:r>
            <a:r>
              <a:rPr lang="en-IN" sz="2000" dirty="0" smtClean="0">
                <a:solidFill>
                  <a:srgbClr val="0070C0"/>
                </a:solidFill>
                <a:latin typeface="Calibri" panose="020F0502020204030204" pitchFamily="34" charset="0"/>
                <a:cs typeface="Calibri" panose="020F0502020204030204" pitchFamily="34" charset="0"/>
              </a:rPr>
              <a:t>      </a:t>
            </a:r>
            <a:r>
              <a:rPr lang="en-IN" sz="1600" dirty="0">
                <a:hlinkClick r:id="rId3"/>
              </a:rPr>
              <a:t>https://github.com/DevenderKumar090/ML2-PCA-Project/blob/master/cancer.csv</a:t>
            </a:r>
            <a:endParaRPr lang="en-IN" sz="1600" dirty="0">
              <a:solidFill>
                <a:srgbClr val="0070C0"/>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xmlns="" id="{2BFE534C-F345-4F13-BAAD-E90D9175B036}"/>
              </a:ext>
            </a:extLst>
          </p:cNvPr>
          <p:cNvPicPr>
            <a:picLocks noChangeAspect="1"/>
          </p:cNvPicPr>
          <p:nvPr/>
        </p:nvPicPr>
        <p:blipFill>
          <a:blip r:embed="rId4"/>
          <a:stretch>
            <a:fillRect/>
          </a:stretch>
        </p:blipFill>
        <p:spPr>
          <a:xfrm>
            <a:off x="107504" y="3717032"/>
            <a:ext cx="8805333" cy="1872208"/>
          </a:xfrm>
          <a:prstGeom prst="rect">
            <a:avLst/>
          </a:prstGeom>
        </p:spPr>
      </p:pic>
    </p:spTree>
    <p:extLst>
      <p:ext uri="{BB962C8B-B14F-4D97-AF65-F5344CB8AC3E}">
        <p14:creationId xmlns:p14="http://schemas.microsoft.com/office/powerpoint/2010/main" val="185878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680"/>
            <a:ext cx="4896498" cy="687823"/>
          </a:xfrm>
        </p:spPr>
        <p:txBody>
          <a:bodyPr>
            <a:noAutofit/>
          </a:bodyPr>
          <a:lstStyle/>
          <a:p>
            <a:r>
              <a:rPr lang="en-US" sz="4000" dirty="0">
                <a:effectLst/>
                <a:latin typeface="Calibri" panose="020F0502020204030204" pitchFamily="34" charset="0"/>
                <a:cs typeface="Calibri" panose="020F0502020204030204" pitchFamily="34" charset="0"/>
              </a:rPr>
              <a:t>Overview</a:t>
            </a:r>
            <a:r>
              <a:rPr lang="en-US" sz="3600" dirty="0">
                <a:latin typeface="Calibri" panose="020F0502020204030204" pitchFamily="34" charset="0"/>
                <a:cs typeface="Calibri" panose="020F0502020204030204" pitchFamily="34" charset="0"/>
              </a:rPr>
              <a:t> of Dataset</a:t>
            </a:r>
            <a:r>
              <a:rPr lang="en-US" sz="2800" dirty="0"/>
              <a:t/>
            </a:r>
            <a:br>
              <a:rPr lang="en-US" sz="2800" dirty="0"/>
            </a:br>
            <a:endParaRPr lang="en-IN" sz="2800" dirty="0"/>
          </a:p>
        </p:txBody>
      </p:sp>
      <p:sp>
        <p:nvSpPr>
          <p:cNvPr id="5" name="Rectangle 4">
            <a:extLst>
              <a:ext uri="{FF2B5EF4-FFF2-40B4-BE49-F238E27FC236}">
                <a16:creationId xmlns:a16="http://schemas.microsoft.com/office/drawing/2014/main" xmlns="" id="{71E4407C-D8AE-4669-A5E8-AE9017EF49C1}"/>
              </a:ext>
            </a:extLst>
          </p:cNvPr>
          <p:cNvSpPr/>
          <p:nvPr/>
        </p:nvSpPr>
        <p:spPr>
          <a:xfrm>
            <a:off x="0" y="1052736"/>
            <a:ext cx="8748464" cy="4924425"/>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Attribute Information:</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Target Variable :</a:t>
            </a:r>
          </a:p>
          <a:p>
            <a:pPr marL="342900" indent="-342900">
              <a:buFont typeface="Wingdings" panose="05000000000000000000" pitchFamily="2" charset="2"/>
              <a:buChar char="Ø"/>
            </a:pPr>
            <a:r>
              <a:rPr lang="nl-NL" dirty="0"/>
              <a:t>Diagnosis (M = malignant, B = benign) </a:t>
            </a:r>
          </a:p>
          <a:p>
            <a:r>
              <a:rPr lang="nl-NL" sz="2000" b="1"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Explanatory Variables:</a:t>
            </a:r>
          </a:p>
          <a:p>
            <a:pPr marL="342900" indent="-342900">
              <a:buFont typeface="Wingdings" panose="05000000000000000000" pitchFamily="2" charset="2"/>
              <a:buChar char="Ø"/>
            </a:pPr>
            <a:r>
              <a:rPr lang="en-US" dirty="0"/>
              <a:t>ID number </a:t>
            </a:r>
          </a:p>
          <a:p>
            <a:pPr marL="342900" indent="-342900">
              <a:buFont typeface="Wingdings" panose="05000000000000000000" pitchFamily="2" charset="2"/>
              <a:buChar char="Ø"/>
            </a:pPr>
            <a:r>
              <a:rPr lang="en-US" dirty="0"/>
              <a:t>Ten real-valued features are computed for each cell nucleus: </a:t>
            </a:r>
            <a:br>
              <a:rPr lang="en-US" dirty="0"/>
            </a:br>
            <a:r>
              <a:rPr lang="en-US" dirty="0"/>
              <a:t>a) radius (mean of distances from center to points on the perimeter) </a:t>
            </a:r>
            <a:br>
              <a:rPr lang="en-US" dirty="0"/>
            </a:br>
            <a:r>
              <a:rPr lang="en-US" dirty="0"/>
              <a:t>b) texture (standard deviation of gray-scale values) </a:t>
            </a:r>
            <a:br>
              <a:rPr lang="en-US" dirty="0"/>
            </a:br>
            <a:r>
              <a:rPr lang="en-US" dirty="0"/>
              <a:t>c) perimeter </a:t>
            </a:r>
            <a:br>
              <a:rPr lang="en-US" dirty="0"/>
            </a:br>
            <a:r>
              <a:rPr lang="en-US" dirty="0"/>
              <a:t>d) area </a:t>
            </a:r>
            <a:br>
              <a:rPr lang="en-US" dirty="0"/>
            </a:br>
            <a:r>
              <a:rPr lang="en-US" dirty="0"/>
              <a:t>e) smoothness (local variation in radius lengths) </a:t>
            </a:r>
            <a:br>
              <a:rPr lang="en-US" dirty="0"/>
            </a:br>
            <a:r>
              <a:rPr lang="en-US" dirty="0"/>
              <a:t>f) compactness (perimeter^2 / area - 1.0) </a:t>
            </a:r>
            <a:br>
              <a:rPr lang="en-US" dirty="0"/>
            </a:br>
            <a:r>
              <a:rPr lang="en-US" dirty="0"/>
              <a:t>g) concavity (severity of concave portions of the contour) </a:t>
            </a:r>
            <a:br>
              <a:rPr lang="en-US" dirty="0"/>
            </a:br>
            <a:r>
              <a:rPr lang="en-US" dirty="0"/>
              <a:t>h) concave points (number of concave portions of the contour) </a:t>
            </a:r>
            <a:br>
              <a:rPr lang="en-US" dirty="0"/>
            </a:br>
            <a:r>
              <a:rPr lang="en-US" dirty="0"/>
              <a:t>I) symmetry </a:t>
            </a:r>
            <a:br>
              <a:rPr lang="en-US" dirty="0"/>
            </a:br>
            <a:r>
              <a:rPr lang="en-US" dirty="0"/>
              <a:t>j) fractal dimension ("coastline approximation" - 1)</a:t>
            </a:r>
          </a:p>
        </p:txBody>
      </p:sp>
    </p:spTree>
    <p:extLst>
      <p:ext uri="{BB962C8B-B14F-4D97-AF65-F5344CB8AC3E}">
        <p14:creationId xmlns:p14="http://schemas.microsoft.com/office/powerpoint/2010/main" val="59768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50046"/>
            <a:ext cx="6228184" cy="400110"/>
          </a:xfrm>
        </p:spPr>
        <p:txBody>
          <a:bodyPr>
            <a:noAutofit/>
          </a:bodyPr>
          <a:lstStyle/>
          <a:p>
            <a:r>
              <a:rPr lang="en-US" sz="4000" dirty="0">
                <a:effectLst/>
                <a:latin typeface="Calibri" panose="020F0502020204030204" pitchFamily="34" charset="0"/>
                <a:cs typeface="Calibri" panose="020F0502020204030204" pitchFamily="34" charset="0"/>
              </a:rPr>
              <a:t>Exploratory</a:t>
            </a:r>
            <a:r>
              <a:rPr lang="en-US" sz="3600" dirty="0">
                <a:effectLst/>
                <a:latin typeface="Calibri" panose="020F0502020204030204" pitchFamily="34" charset="0"/>
                <a:cs typeface="Calibri" panose="020F0502020204030204" pitchFamily="34" charset="0"/>
              </a:rPr>
              <a:t> Data Analysis</a:t>
            </a:r>
            <a:r>
              <a:rPr lang="en-US" sz="2800" dirty="0"/>
              <a:t/>
            </a:r>
            <a:br>
              <a:rPr lang="en-US" sz="2800" dirty="0"/>
            </a:br>
            <a:endParaRPr lang="en-IN" sz="2800" dirty="0"/>
          </a:p>
        </p:txBody>
      </p:sp>
      <p:sp>
        <p:nvSpPr>
          <p:cNvPr id="5" name="Rectangle 4">
            <a:extLst>
              <a:ext uri="{FF2B5EF4-FFF2-40B4-BE49-F238E27FC236}">
                <a16:creationId xmlns:a16="http://schemas.microsoft.com/office/drawing/2014/main" xmlns="" id="{71E4407C-D8AE-4669-A5E8-AE9017EF49C1}"/>
              </a:ext>
            </a:extLst>
          </p:cNvPr>
          <p:cNvSpPr/>
          <p:nvPr/>
        </p:nvSpPr>
        <p:spPr>
          <a:xfrm>
            <a:off x="0" y="1052736"/>
            <a:ext cx="8748464" cy="400110"/>
          </a:xfrm>
          <a:prstGeom prst="rect">
            <a:avLst/>
          </a:prstGeom>
        </p:spPr>
        <p:txBody>
          <a:bodyPr wrap="square">
            <a:spAutoFit/>
          </a:bodyPr>
          <a:lstStyle/>
          <a:p>
            <a:pPr marL="342900" indent="-3429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456ADD68-F76F-4755-942E-77449D72B7D7}"/>
              </a:ext>
            </a:extLst>
          </p:cNvPr>
          <p:cNvSpPr txBox="1"/>
          <p:nvPr/>
        </p:nvSpPr>
        <p:spPr>
          <a:xfrm>
            <a:off x="0" y="654779"/>
            <a:ext cx="9144000" cy="984885"/>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Scatter plot with hue as diagnosis (M(orange)/B(green) verses to the Explanatory Variables:</a:t>
            </a:r>
          </a:p>
          <a:p>
            <a:endParaRPr lang="en-IN" dirty="0"/>
          </a:p>
        </p:txBody>
      </p:sp>
      <p:pic>
        <p:nvPicPr>
          <p:cNvPr id="3" name="Picture 2">
            <a:extLst>
              <a:ext uri="{FF2B5EF4-FFF2-40B4-BE49-F238E27FC236}">
                <a16:creationId xmlns:a16="http://schemas.microsoft.com/office/drawing/2014/main" xmlns="" id="{341E6AEF-46A4-4884-B75B-D7F4387BFF4C}"/>
              </a:ext>
            </a:extLst>
          </p:cNvPr>
          <p:cNvPicPr>
            <a:picLocks noChangeAspect="1"/>
          </p:cNvPicPr>
          <p:nvPr/>
        </p:nvPicPr>
        <p:blipFill>
          <a:blip r:embed="rId3"/>
          <a:stretch>
            <a:fillRect/>
          </a:stretch>
        </p:blipFill>
        <p:spPr>
          <a:xfrm>
            <a:off x="216024" y="1282346"/>
            <a:ext cx="8676456" cy="5660754"/>
          </a:xfrm>
          <a:prstGeom prst="rect">
            <a:avLst/>
          </a:prstGeom>
        </p:spPr>
      </p:pic>
    </p:spTree>
    <p:extLst>
      <p:ext uri="{BB962C8B-B14F-4D97-AF65-F5344CB8AC3E}">
        <p14:creationId xmlns:p14="http://schemas.microsoft.com/office/powerpoint/2010/main" val="232124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endParaRPr lang="en-US" dirty="0"/>
          </a:p>
          <a:p>
            <a:endParaRPr lang="en-US" dirty="0"/>
          </a:p>
          <a:p>
            <a:endParaRPr lang="en-US" dirty="0"/>
          </a:p>
          <a:p>
            <a:endParaRPr lang="en-IN" dirty="0"/>
          </a:p>
        </p:txBody>
      </p:sp>
      <p:sp>
        <p:nvSpPr>
          <p:cNvPr id="4" name="Title 3"/>
          <p:cNvSpPr>
            <a:spLocks noGrp="1"/>
          </p:cNvSpPr>
          <p:nvPr>
            <p:ph type="title"/>
          </p:nvPr>
        </p:nvSpPr>
        <p:spPr>
          <a:xfrm>
            <a:off x="0" y="8434"/>
            <a:ext cx="8229600" cy="1021407"/>
          </a:xfrm>
        </p:spPr>
        <p:txBody>
          <a:bodyPr>
            <a:noAutofit/>
          </a:bodyPr>
          <a:lstStyle/>
          <a:p>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Dummy Features( one- Hot Encoding)</a:t>
            </a:r>
            <a:br>
              <a:rPr lang="en-US" sz="4000" dirty="0">
                <a:effectLst/>
                <a:latin typeface="Calibri" panose="020F0502020204030204" pitchFamily="34" charset="0"/>
                <a:cs typeface="Calibri" panose="020F0502020204030204" pitchFamily="34" charset="0"/>
              </a:rPr>
            </a:b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3A828FE8-B3F3-4AF7-9581-FFC19895C335}"/>
              </a:ext>
            </a:extLst>
          </p:cNvPr>
          <p:cNvSpPr txBox="1"/>
          <p:nvPr/>
        </p:nvSpPr>
        <p:spPr>
          <a:xfrm>
            <a:off x="0" y="1028958"/>
            <a:ext cx="8997426"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We perform One –Hot encoding on columns to make it either to 0 or 1 into a binary format .Like wise we applied for </a:t>
            </a:r>
            <a:r>
              <a:rPr lang="en-IN" sz="2000" dirty="0">
                <a:latin typeface="Calibri" panose="020F0502020204030204" pitchFamily="34" charset="0"/>
                <a:cs typeface="Calibri" panose="020F0502020204030204" pitchFamily="34" charset="0"/>
              </a:rPr>
              <a:t>diagnosis column.</a:t>
            </a:r>
          </a:p>
        </p:txBody>
      </p:sp>
      <p:pic>
        <p:nvPicPr>
          <p:cNvPr id="2" name="Picture 1">
            <a:extLst>
              <a:ext uri="{FF2B5EF4-FFF2-40B4-BE49-F238E27FC236}">
                <a16:creationId xmlns:a16="http://schemas.microsoft.com/office/drawing/2014/main" xmlns="" id="{C08FEA8C-60A4-4732-A72F-2A70BE2D3A58}"/>
              </a:ext>
            </a:extLst>
          </p:cNvPr>
          <p:cNvPicPr>
            <a:picLocks noChangeAspect="1"/>
          </p:cNvPicPr>
          <p:nvPr/>
        </p:nvPicPr>
        <p:blipFill>
          <a:blip r:embed="rId2"/>
          <a:stretch>
            <a:fillRect/>
          </a:stretch>
        </p:blipFill>
        <p:spPr>
          <a:xfrm>
            <a:off x="64825" y="1795109"/>
            <a:ext cx="8867775" cy="4076700"/>
          </a:xfrm>
          <a:prstGeom prst="rect">
            <a:avLst/>
          </a:prstGeom>
        </p:spPr>
      </p:pic>
    </p:spTree>
    <p:extLst>
      <p:ext uri="{BB962C8B-B14F-4D97-AF65-F5344CB8AC3E}">
        <p14:creationId xmlns:p14="http://schemas.microsoft.com/office/powerpoint/2010/main" val="131560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IN" sz="4000" dirty="0">
                <a:effectLst/>
                <a:latin typeface="Calibri" panose="020F0502020204030204" pitchFamily="34" charset="0"/>
                <a:cs typeface="Calibri" panose="020F0502020204030204" pitchFamily="34" charset="0"/>
              </a:rPr>
              <a:t>KNN for Classification</a:t>
            </a:r>
          </a:p>
        </p:txBody>
      </p:sp>
      <p:sp>
        <p:nvSpPr>
          <p:cNvPr id="5" name="TextBox 4">
            <a:extLst>
              <a:ext uri="{FF2B5EF4-FFF2-40B4-BE49-F238E27FC236}">
                <a16:creationId xmlns:a16="http://schemas.microsoft.com/office/drawing/2014/main" xmlns=""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D29DB905-4792-47AD-A8CA-7E16256855EA}"/>
              </a:ext>
            </a:extLst>
          </p:cNvPr>
          <p:cNvSpPr txBox="1"/>
          <p:nvPr/>
        </p:nvSpPr>
        <p:spPr>
          <a:xfrm>
            <a:off x="-8317" y="875924"/>
            <a:ext cx="8819818" cy="193899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KNN is a non-parametric, lazy learning algorithm. Its purpose is to use a database in which the data points are separated into several classes to predict the classification of a new sample point with help to nearest neighbors.</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After Finding the Result is as below:</a:t>
            </a:r>
          </a:p>
          <a:p>
            <a:r>
              <a:rPr lang="en-IN" sz="2000" dirty="0">
                <a:latin typeface="Calibri" panose="020F0502020204030204" pitchFamily="34" charset="0"/>
                <a:cs typeface="Calibri" panose="020F0502020204030204" pitchFamily="34" charset="0"/>
              </a:rPr>
              <a:t>      Confusion Matrix:</a:t>
            </a:r>
          </a:p>
          <a:p>
            <a:endParaRPr lang="en-US" sz="20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xmlns="" id="{C8A1963C-2535-4399-823B-DE4977B7995F}"/>
              </a:ext>
            </a:extLst>
          </p:cNvPr>
          <p:cNvSpPr/>
          <p:nvPr/>
        </p:nvSpPr>
        <p:spPr>
          <a:xfrm>
            <a:off x="-8318" y="4411267"/>
            <a:ext cx="9307731"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This model gave less True/False negatives and best accuracy, precision and recall score compared to others.so choosed KNN. </a:t>
            </a:r>
            <a:endParaRPr lang="en-IN"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xmlns="" id="{55C02593-A1B9-4882-AAAF-5DCC582CF8E5}"/>
              </a:ext>
            </a:extLst>
          </p:cNvPr>
          <p:cNvPicPr>
            <a:picLocks noChangeAspect="1"/>
          </p:cNvPicPr>
          <p:nvPr/>
        </p:nvPicPr>
        <p:blipFill>
          <a:blip r:embed="rId2"/>
          <a:stretch>
            <a:fillRect/>
          </a:stretch>
        </p:blipFill>
        <p:spPr>
          <a:xfrm>
            <a:off x="1835696" y="2432706"/>
            <a:ext cx="1657350" cy="752475"/>
          </a:xfrm>
          <a:prstGeom prst="rect">
            <a:avLst/>
          </a:prstGeom>
        </p:spPr>
      </p:pic>
      <p:pic>
        <p:nvPicPr>
          <p:cNvPr id="8" name="Picture 7">
            <a:extLst>
              <a:ext uri="{FF2B5EF4-FFF2-40B4-BE49-F238E27FC236}">
                <a16:creationId xmlns:a16="http://schemas.microsoft.com/office/drawing/2014/main" xmlns="" id="{AFD2C2A2-7C9D-477F-AF17-D83E1A93436D}"/>
              </a:ext>
            </a:extLst>
          </p:cNvPr>
          <p:cNvPicPr>
            <a:picLocks noChangeAspect="1"/>
          </p:cNvPicPr>
          <p:nvPr/>
        </p:nvPicPr>
        <p:blipFill>
          <a:blip r:embed="rId3"/>
          <a:stretch>
            <a:fillRect/>
          </a:stretch>
        </p:blipFill>
        <p:spPr>
          <a:xfrm>
            <a:off x="214312" y="3363040"/>
            <a:ext cx="8715375" cy="981075"/>
          </a:xfrm>
          <a:prstGeom prst="rect">
            <a:avLst/>
          </a:prstGeom>
        </p:spPr>
      </p:pic>
    </p:spTree>
    <p:extLst>
      <p:ext uri="{BB962C8B-B14F-4D97-AF65-F5344CB8AC3E}">
        <p14:creationId xmlns:p14="http://schemas.microsoft.com/office/powerpoint/2010/main" val="80367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IN" sz="4000" dirty="0">
                <a:effectLst/>
                <a:latin typeface="Calibri" panose="020F0502020204030204" pitchFamily="34" charset="0"/>
                <a:cs typeface="Calibri" panose="020F0502020204030204" pitchFamily="34" charset="0"/>
              </a:rPr>
              <a:t>Applying PCA on data set</a:t>
            </a:r>
          </a:p>
        </p:txBody>
      </p:sp>
      <p:sp>
        <p:nvSpPr>
          <p:cNvPr id="5" name="TextBox 4">
            <a:extLst>
              <a:ext uri="{FF2B5EF4-FFF2-40B4-BE49-F238E27FC236}">
                <a16:creationId xmlns:a16="http://schemas.microsoft.com/office/drawing/2014/main" xmlns=""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D29DB905-4792-47AD-A8CA-7E16256855EA}"/>
              </a:ext>
            </a:extLst>
          </p:cNvPr>
          <p:cNvSpPr txBox="1"/>
          <p:nvPr/>
        </p:nvSpPr>
        <p:spPr>
          <a:xfrm>
            <a:off x="-8317" y="875924"/>
            <a:ext cx="8819818"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main idea of principal component analysis (PCA) is to reduce the dimensionality of a data set consisting of many variables correlated with each other, either heavily or lightly, while retaining the variation present in the dataset, up to the maximum extent.</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Importantly, the dataset on which PCA technique is to be used must be scaled. The results are also sensitive to the relative scaling.</a:t>
            </a:r>
          </a:p>
          <a:p>
            <a:r>
              <a:rPr lang="en-US" sz="2000" dirty="0">
                <a:latin typeface="Calibri" panose="020F0502020204030204" pitchFamily="34" charset="0"/>
                <a:cs typeface="Calibri" panose="020F0502020204030204" pitchFamily="34" charset="0"/>
              </a:rPr>
              <a:t>                         Normal X                                                    Scaled X using Min Max Scaler</a:t>
            </a:r>
          </a:p>
        </p:txBody>
      </p:sp>
      <p:pic>
        <p:nvPicPr>
          <p:cNvPr id="2" name="Picture 1">
            <a:extLst>
              <a:ext uri="{FF2B5EF4-FFF2-40B4-BE49-F238E27FC236}">
                <a16:creationId xmlns:a16="http://schemas.microsoft.com/office/drawing/2014/main" xmlns="" id="{F68B430A-48F9-432F-A89D-E7609FE38D4D}"/>
              </a:ext>
            </a:extLst>
          </p:cNvPr>
          <p:cNvPicPr>
            <a:picLocks noChangeAspect="1"/>
          </p:cNvPicPr>
          <p:nvPr/>
        </p:nvPicPr>
        <p:blipFill>
          <a:blip r:embed="rId3"/>
          <a:stretch>
            <a:fillRect/>
          </a:stretch>
        </p:blipFill>
        <p:spPr>
          <a:xfrm>
            <a:off x="0" y="3018549"/>
            <a:ext cx="4328656" cy="2876767"/>
          </a:xfrm>
          <a:prstGeom prst="rect">
            <a:avLst/>
          </a:prstGeom>
        </p:spPr>
      </p:pic>
      <p:pic>
        <p:nvPicPr>
          <p:cNvPr id="6" name="Picture 5">
            <a:extLst>
              <a:ext uri="{FF2B5EF4-FFF2-40B4-BE49-F238E27FC236}">
                <a16:creationId xmlns:a16="http://schemas.microsoft.com/office/drawing/2014/main" xmlns="" id="{F79EBB71-FA51-4653-9F2C-34F7350EAAA9}"/>
              </a:ext>
            </a:extLst>
          </p:cNvPr>
          <p:cNvPicPr>
            <a:picLocks noChangeAspect="1"/>
          </p:cNvPicPr>
          <p:nvPr/>
        </p:nvPicPr>
        <p:blipFill>
          <a:blip r:embed="rId4"/>
          <a:stretch>
            <a:fillRect/>
          </a:stretch>
        </p:blipFill>
        <p:spPr>
          <a:xfrm>
            <a:off x="4750435" y="3050654"/>
            <a:ext cx="4393565" cy="2908319"/>
          </a:xfrm>
          <a:prstGeom prst="rect">
            <a:avLst/>
          </a:prstGeom>
        </p:spPr>
      </p:pic>
    </p:spTree>
    <p:extLst>
      <p:ext uri="{BB962C8B-B14F-4D97-AF65-F5344CB8AC3E}">
        <p14:creationId xmlns:p14="http://schemas.microsoft.com/office/powerpoint/2010/main" val="198690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9144000" cy="1021407"/>
          </a:xfrm>
        </p:spPr>
        <p:txBody>
          <a:bodyPr>
            <a:noAutofit/>
          </a:bodyPr>
          <a:lstStyle/>
          <a:p>
            <a:r>
              <a:rPr lang="en-IN" sz="4000" dirty="0">
                <a:effectLst/>
                <a:latin typeface="Calibri" panose="020F0502020204030204" pitchFamily="34" charset="0"/>
                <a:cs typeface="Calibri" panose="020F0502020204030204" pitchFamily="34" charset="0"/>
              </a:rPr>
              <a:t>KNN using PCA</a:t>
            </a:r>
          </a:p>
        </p:txBody>
      </p:sp>
      <p:sp>
        <p:nvSpPr>
          <p:cNvPr id="5" name="TextBox 4">
            <a:extLst>
              <a:ext uri="{FF2B5EF4-FFF2-40B4-BE49-F238E27FC236}">
                <a16:creationId xmlns:a16="http://schemas.microsoft.com/office/drawing/2014/main" xmlns=""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D29DB905-4792-47AD-A8CA-7E16256855EA}"/>
              </a:ext>
            </a:extLst>
          </p:cNvPr>
          <p:cNvSpPr txBox="1"/>
          <p:nvPr/>
        </p:nvSpPr>
        <p:spPr>
          <a:xfrm>
            <a:off x="-8318" y="875924"/>
            <a:ext cx="8997426"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Used transformed X for train/test splits  for better results</a:t>
            </a:r>
          </a:p>
          <a:p>
            <a:pPr marL="34290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xmlns="" id="{F7580595-A1C1-452E-A946-DEFE9BDEF476}"/>
              </a:ext>
            </a:extLst>
          </p:cNvPr>
          <p:cNvPicPr>
            <a:picLocks noChangeAspect="1"/>
          </p:cNvPicPr>
          <p:nvPr/>
        </p:nvPicPr>
        <p:blipFill>
          <a:blip r:embed="rId2"/>
          <a:stretch>
            <a:fillRect/>
          </a:stretch>
        </p:blipFill>
        <p:spPr>
          <a:xfrm>
            <a:off x="471823" y="1394788"/>
            <a:ext cx="5705475" cy="1485900"/>
          </a:xfrm>
          <a:prstGeom prst="rect">
            <a:avLst/>
          </a:prstGeom>
        </p:spPr>
      </p:pic>
      <p:sp>
        <p:nvSpPr>
          <p:cNvPr id="8" name="TextBox 7">
            <a:extLst>
              <a:ext uri="{FF2B5EF4-FFF2-40B4-BE49-F238E27FC236}">
                <a16:creationId xmlns:a16="http://schemas.microsoft.com/office/drawing/2014/main" xmlns="" id="{9AD2E039-6D5D-4F43-9760-C0ADCA4E93B2}"/>
              </a:ext>
            </a:extLst>
          </p:cNvPr>
          <p:cNvSpPr txBox="1"/>
          <p:nvPr/>
        </p:nvSpPr>
        <p:spPr>
          <a:xfrm>
            <a:off x="0" y="2891692"/>
            <a:ext cx="8997426"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Confusion Matrix:</a:t>
            </a:r>
          </a:p>
          <a:p>
            <a:pPr marL="34290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FEC4D4E5-00CB-42BF-B778-DF7761E2A66A}"/>
              </a:ext>
            </a:extLst>
          </p:cNvPr>
          <p:cNvPicPr>
            <a:picLocks noChangeAspect="1"/>
          </p:cNvPicPr>
          <p:nvPr/>
        </p:nvPicPr>
        <p:blipFill>
          <a:blip r:embed="rId3"/>
          <a:stretch>
            <a:fillRect/>
          </a:stretch>
        </p:blipFill>
        <p:spPr>
          <a:xfrm>
            <a:off x="2483768" y="2740810"/>
            <a:ext cx="1533525" cy="1009650"/>
          </a:xfrm>
          <a:prstGeom prst="rect">
            <a:avLst/>
          </a:prstGeom>
        </p:spPr>
      </p:pic>
      <p:pic>
        <p:nvPicPr>
          <p:cNvPr id="10" name="Picture 9">
            <a:extLst>
              <a:ext uri="{FF2B5EF4-FFF2-40B4-BE49-F238E27FC236}">
                <a16:creationId xmlns:a16="http://schemas.microsoft.com/office/drawing/2014/main" xmlns="" id="{1F3DE010-6EA3-4CBC-966C-DE450B03E6AD}"/>
              </a:ext>
            </a:extLst>
          </p:cNvPr>
          <p:cNvPicPr>
            <a:picLocks noChangeAspect="1"/>
          </p:cNvPicPr>
          <p:nvPr/>
        </p:nvPicPr>
        <p:blipFill>
          <a:blip r:embed="rId4"/>
          <a:stretch>
            <a:fillRect/>
          </a:stretch>
        </p:blipFill>
        <p:spPr>
          <a:xfrm>
            <a:off x="11336" y="3512072"/>
            <a:ext cx="9144000" cy="964137"/>
          </a:xfrm>
          <a:prstGeom prst="rect">
            <a:avLst/>
          </a:prstGeom>
        </p:spPr>
      </p:pic>
      <p:pic>
        <p:nvPicPr>
          <p:cNvPr id="11" name="Picture 10">
            <a:extLst>
              <a:ext uri="{FF2B5EF4-FFF2-40B4-BE49-F238E27FC236}">
                <a16:creationId xmlns:a16="http://schemas.microsoft.com/office/drawing/2014/main" xmlns="" id="{020FF155-E616-430C-9EF2-D2057B9F554C}"/>
              </a:ext>
            </a:extLst>
          </p:cNvPr>
          <p:cNvPicPr>
            <a:picLocks noChangeAspect="1"/>
          </p:cNvPicPr>
          <p:nvPr/>
        </p:nvPicPr>
        <p:blipFill>
          <a:blip r:embed="rId5"/>
          <a:stretch>
            <a:fillRect/>
          </a:stretch>
        </p:blipFill>
        <p:spPr>
          <a:xfrm>
            <a:off x="179513" y="4505591"/>
            <a:ext cx="3456384" cy="857328"/>
          </a:xfrm>
          <a:prstGeom prst="rect">
            <a:avLst/>
          </a:prstGeom>
        </p:spPr>
      </p:pic>
    </p:spTree>
    <p:extLst>
      <p:ext uri="{BB962C8B-B14F-4D97-AF65-F5344CB8AC3E}">
        <p14:creationId xmlns:p14="http://schemas.microsoft.com/office/powerpoint/2010/main" val="3640514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TotalTime>
  <Words>521</Words>
  <Application>Microsoft Office PowerPoint</Application>
  <PresentationFormat>On-screen Show (4:3)</PresentationFormat>
  <Paragraphs>55</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MACHINE LEARNING 2 PROJECT ON BREAST CANCER WISCONSIN (DIAGNOSTIC) DATA SET</vt:lpstr>
      <vt:lpstr>Topics</vt:lpstr>
      <vt:lpstr>Overview of Dataset </vt:lpstr>
      <vt:lpstr>Overview of Dataset </vt:lpstr>
      <vt:lpstr>Exploratory Data Analysis </vt:lpstr>
      <vt:lpstr> Dummy Features( one- Hot Encoding) </vt:lpstr>
      <vt:lpstr>KNN for Classification</vt:lpstr>
      <vt:lpstr>Applying PCA on data set</vt:lpstr>
      <vt:lpstr>KNN using PCA</vt:lpstr>
      <vt:lpstr>Plotting ROC Curve</vt:lpstr>
      <vt:lpstr>Model Selection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67</cp:revision>
  <dcterms:created xsi:type="dcterms:W3CDTF">2019-10-03T15:53:39Z</dcterms:created>
  <dcterms:modified xsi:type="dcterms:W3CDTF">2020-01-14T15:05:22Z</dcterms:modified>
</cp:coreProperties>
</file>