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12" r:id="rId1"/>
  </p:sldMasterIdLst>
  <p:notesMasterIdLst>
    <p:notesMasterId r:id="rId17"/>
  </p:notesMasterIdLst>
  <p:sldIdLst>
    <p:sldId id="256" r:id="rId2"/>
    <p:sldId id="262" r:id="rId3"/>
    <p:sldId id="260" r:id="rId4"/>
    <p:sldId id="276" r:id="rId5"/>
    <p:sldId id="277" r:id="rId6"/>
    <p:sldId id="257" r:id="rId7"/>
    <p:sldId id="278" r:id="rId8"/>
    <p:sldId id="279" r:id="rId9"/>
    <p:sldId id="280" r:id="rId10"/>
    <p:sldId id="281" r:id="rId11"/>
    <p:sldId id="283" r:id="rId12"/>
    <p:sldId id="284" r:id="rId13"/>
    <p:sldId id="285" r:id="rId14"/>
    <p:sldId id="286" r:id="rId15"/>
    <p:sldId id="28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671" autoAdjust="0"/>
  </p:normalViewPr>
  <p:slideViewPr>
    <p:cSldViewPr>
      <p:cViewPr varScale="1">
        <p:scale>
          <a:sx n="63" d="100"/>
          <a:sy n="63" d="100"/>
        </p:scale>
        <p:origin x="1400" y="48"/>
      </p:cViewPr>
      <p:guideLst>
        <p:guide orient="horz" pos="2160"/>
        <p:guide pos="2880"/>
      </p:guideLst>
    </p:cSldViewPr>
  </p:slideViewPr>
  <p:outlineViewPr>
    <p:cViewPr>
      <p:scale>
        <a:sx n="33" d="100"/>
        <a:sy n="33" d="100"/>
      </p:scale>
      <p:origin x="0" y="9744"/>
    </p:cViewPr>
  </p:outlineViewPr>
  <p:notesTextViewPr>
    <p:cViewPr>
      <p:scale>
        <a:sx n="1" d="1"/>
        <a:sy n="1" d="1"/>
      </p:scale>
      <p:origin x="0" y="0"/>
    </p:cViewPr>
  </p:notesTextViewPr>
  <p:sorterViewPr>
    <p:cViewPr>
      <p:scale>
        <a:sx n="100" d="100"/>
        <a:sy n="100" d="100"/>
      </p:scale>
      <p:origin x="0" y="534"/>
    </p:cViewPr>
  </p:sorterViewPr>
  <p:notesViewPr>
    <p:cSldViewPr>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6F4AC-1FB9-4D02-8062-0BC89662B707}" type="datetimeFigureOut">
              <a:rPr lang="en-IN" smtClean="0"/>
              <a:t>05-10-2019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AD928E-05D1-477F-9358-AEB671DB6981}" type="slidenum">
              <a:rPr lang="en-IN" smtClean="0"/>
              <a:t>‹#›</a:t>
            </a:fld>
            <a:endParaRPr lang="en-IN"/>
          </a:p>
        </p:txBody>
      </p:sp>
    </p:spTree>
    <p:extLst>
      <p:ext uri="{BB962C8B-B14F-4D97-AF65-F5344CB8AC3E}">
        <p14:creationId xmlns:p14="http://schemas.microsoft.com/office/powerpoint/2010/main" val="249941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2AD928E-05D1-477F-9358-AEB671DB6981}" type="slidenum">
              <a:rPr lang="en-IN" smtClean="0"/>
              <a:t>3</a:t>
            </a:fld>
            <a:endParaRPr lang="en-IN"/>
          </a:p>
        </p:txBody>
      </p:sp>
    </p:spTree>
    <p:extLst>
      <p:ext uri="{BB962C8B-B14F-4D97-AF65-F5344CB8AC3E}">
        <p14:creationId xmlns:p14="http://schemas.microsoft.com/office/powerpoint/2010/main" val="262726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2AD928E-05D1-477F-9358-AEB671DB6981}" type="slidenum">
              <a:rPr lang="en-IN" smtClean="0"/>
              <a:t>4</a:t>
            </a:fld>
            <a:endParaRPr lang="en-IN"/>
          </a:p>
        </p:txBody>
      </p:sp>
    </p:spTree>
    <p:extLst>
      <p:ext uri="{BB962C8B-B14F-4D97-AF65-F5344CB8AC3E}">
        <p14:creationId xmlns:p14="http://schemas.microsoft.com/office/powerpoint/2010/main" val="3041144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2AD928E-05D1-477F-9358-AEB671DB6981}" type="slidenum">
              <a:rPr lang="en-IN" smtClean="0"/>
              <a:t>5</a:t>
            </a:fld>
            <a:endParaRPr lang="en-IN"/>
          </a:p>
        </p:txBody>
      </p:sp>
    </p:spTree>
    <p:extLst>
      <p:ext uri="{BB962C8B-B14F-4D97-AF65-F5344CB8AC3E}">
        <p14:creationId xmlns:p14="http://schemas.microsoft.com/office/powerpoint/2010/main" val="1537576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AD928E-05D1-477F-9358-AEB671DB6981}" type="slidenum">
              <a:rPr lang="en-IN" smtClean="0"/>
              <a:t>8</a:t>
            </a:fld>
            <a:endParaRPr lang="en-IN"/>
          </a:p>
        </p:txBody>
      </p:sp>
    </p:spTree>
    <p:extLst>
      <p:ext uri="{BB962C8B-B14F-4D97-AF65-F5344CB8AC3E}">
        <p14:creationId xmlns:p14="http://schemas.microsoft.com/office/powerpoint/2010/main" val="2504953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D77F398-827B-4CA9-811D-A6D21A8039E8}" type="datetimeFigureOut">
              <a:rPr lang="en-IN" smtClean="0"/>
              <a:t>05-10-2019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B1393B5-E7FA-4B6C-87C3-C27BD61B189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77F398-827B-4CA9-811D-A6D21A8039E8}" type="datetimeFigureOut">
              <a:rPr lang="en-IN" smtClean="0"/>
              <a:t>05-10-2019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93B5-E7FA-4B6C-87C3-C27BD61B189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77F398-827B-4CA9-811D-A6D21A8039E8}" type="datetimeFigureOut">
              <a:rPr lang="en-IN" smtClean="0"/>
              <a:t>05-10-2019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93B5-E7FA-4B6C-87C3-C27BD61B189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77F398-827B-4CA9-811D-A6D21A8039E8}" type="datetimeFigureOut">
              <a:rPr lang="en-IN" smtClean="0"/>
              <a:t>05-10-2019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93B5-E7FA-4B6C-87C3-C27BD61B189B}"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D77F398-827B-4CA9-811D-A6D21A8039E8}" type="datetimeFigureOut">
              <a:rPr lang="en-IN" smtClean="0"/>
              <a:t>05-10-2019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93B5-E7FA-4B6C-87C3-C27BD61B189B}"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D77F398-827B-4CA9-811D-A6D21A8039E8}" type="datetimeFigureOut">
              <a:rPr lang="en-IN" smtClean="0"/>
              <a:t>05-10-2019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393B5-E7FA-4B6C-87C3-C27BD61B189B}"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D77F398-827B-4CA9-811D-A6D21A8039E8}" type="datetimeFigureOut">
              <a:rPr lang="en-IN" smtClean="0"/>
              <a:t>05-10-2019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1393B5-E7FA-4B6C-87C3-C27BD61B189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77F398-827B-4CA9-811D-A6D21A8039E8}" type="datetimeFigureOut">
              <a:rPr lang="en-IN" smtClean="0"/>
              <a:t>05-10-2019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1393B5-E7FA-4B6C-87C3-C27BD61B189B}"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7F398-827B-4CA9-811D-A6D21A8039E8}" type="datetimeFigureOut">
              <a:rPr lang="en-IN" smtClean="0"/>
              <a:t>05-10-2019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1393B5-E7FA-4B6C-87C3-C27BD61B189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BD77F398-827B-4CA9-811D-A6D21A8039E8}" type="datetimeFigureOut">
              <a:rPr lang="en-IN" smtClean="0"/>
              <a:t>05-10-2019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393B5-E7FA-4B6C-87C3-C27BD61B189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D77F398-827B-4CA9-811D-A6D21A8039E8}" type="datetimeFigureOut">
              <a:rPr lang="en-IN" smtClean="0"/>
              <a:t>05-10-2019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B1393B5-E7FA-4B6C-87C3-C27BD61B189B}"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D77F398-827B-4CA9-811D-A6D21A8039E8}" type="datetimeFigureOut">
              <a:rPr lang="en-IN" smtClean="0"/>
              <a:t>05-10-2019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B1393B5-E7FA-4B6C-87C3-C27BD61B189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file:///C:\Users\DeepikaBellam\Downloads\new1.ppt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file:///C:\Users\DeepikaBellam\Downloads\Dataset.ppt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2"/>
            <a:ext cx="7200800" cy="1901769"/>
          </a:xfrm>
        </p:spPr>
        <p:txBody>
          <a:bodyPr>
            <a:normAutofit/>
          </a:bodyPr>
          <a:lstStyle/>
          <a:p>
            <a:r>
              <a:rPr lang="en-US" sz="4000" dirty="0">
                <a:effectLst/>
                <a:latin typeface="Calibri" panose="020F0502020204030204" pitchFamily="34" charset="0"/>
                <a:cs typeface="Calibri" panose="020F0502020204030204" pitchFamily="34" charset="0"/>
              </a:rPr>
              <a:t>MACHINE LEARNING Project ON CREDIT CARD DATA SET</a:t>
            </a:r>
            <a:endParaRPr lang="en-IN" sz="4000" dirty="0">
              <a:effectLst/>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69F22206-9BA3-4028-81F1-565352C22376}"/>
              </a:ext>
            </a:extLst>
          </p:cNvPr>
          <p:cNvSpPr>
            <a:spLocks noGrp="1"/>
          </p:cNvSpPr>
          <p:nvPr>
            <p:ph type="subTitle" idx="1"/>
          </p:nvPr>
        </p:nvSpPr>
        <p:spPr/>
        <p:txBody>
          <a:bodyPr>
            <a:noAutofit/>
          </a:bodyPr>
          <a:lstStyle/>
          <a:p>
            <a:pPr algn="ctr"/>
            <a:r>
              <a:rPr lang="en-US" sz="3600" dirty="0">
                <a:latin typeface="Calibri" panose="020F0502020204030204" pitchFamily="34" charset="0"/>
                <a:cs typeface="Calibri" panose="020F0502020204030204" pitchFamily="34" charset="0"/>
              </a:rPr>
              <a:t>                                          BY </a:t>
            </a:r>
          </a:p>
          <a:p>
            <a:r>
              <a:rPr lang="en-US" sz="3600" dirty="0">
                <a:latin typeface="Calibri" panose="020F0502020204030204" pitchFamily="34" charset="0"/>
                <a:cs typeface="Calibri" panose="020F0502020204030204" pitchFamily="34" charset="0"/>
              </a:rPr>
              <a:t>Devender Kumar</a:t>
            </a:r>
            <a:endParaRPr lang="en-IN" sz="36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87EEF1D0-64BD-477D-9586-8F7F85A73C80}"/>
              </a:ext>
            </a:extLst>
          </p:cNvPr>
          <p:cNvPicPr>
            <a:picLocks noChangeAspect="1"/>
          </p:cNvPicPr>
          <p:nvPr/>
        </p:nvPicPr>
        <p:blipFill>
          <a:blip r:embed="rId2"/>
          <a:stretch>
            <a:fillRect/>
          </a:stretch>
        </p:blipFill>
        <p:spPr>
          <a:xfrm>
            <a:off x="2195736" y="1982841"/>
            <a:ext cx="3958410" cy="2035896"/>
          </a:xfrm>
          <a:prstGeom prst="rect">
            <a:avLst/>
          </a:prstGeom>
        </p:spPr>
      </p:pic>
    </p:spTree>
    <p:extLst>
      <p:ext uri="{BB962C8B-B14F-4D97-AF65-F5344CB8AC3E}">
        <p14:creationId xmlns:p14="http://schemas.microsoft.com/office/powerpoint/2010/main" val="181978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8229600" cy="1021407"/>
          </a:xfrm>
        </p:spPr>
        <p:txBody>
          <a:bodyPr>
            <a:noAutofit/>
          </a:bodyPr>
          <a:lstStyle/>
          <a:p>
            <a:r>
              <a:rPr lang="en-US" sz="4000" dirty="0">
                <a:effectLst/>
                <a:latin typeface="Calibri" panose="020F0502020204030204" pitchFamily="34" charset="0"/>
                <a:cs typeface="Calibri" panose="020F0502020204030204" pitchFamily="34" charset="0"/>
              </a:rPr>
              <a:t>Random Forest</a:t>
            </a:r>
            <a:endParaRPr lang="en-IN" sz="4000"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29DB905-4792-47AD-A8CA-7E16256855EA}"/>
              </a:ext>
            </a:extLst>
          </p:cNvPr>
          <p:cNvSpPr txBox="1"/>
          <p:nvPr/>
        </p:nvSpPr>
        <p:spPr>
          <a:xfrm>
            <a:off x="-8318" y="875924"/>
            <a:ext cx="8900797" cy="1631216"/>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In Random Forest, we grow multiple trees as opposed to a single tree in CART model .The forest chooses the classification having the most votes (over all the trees in the forest) and in case of regression, it takes the average of outputs by different trees.</a:t>
            </a: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We used Gini as criteria for both methods and result is as below:</a:t>
            </a:r>
            <a:endParaRPr lang="en-US" sz="20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C5F9E05-08CF-420F-9A76-B0CE188C508F}"/>
              </a:ext>
            </a:extLst>
          </p:cNvPr>
          <p:cNvPicPr>
            <a:picLocks noChangeAspect="1"/>
          </p:cNvPicPr>
          <p:nvPr/>
        </p:nvPicPr>
        <p:blipFill>
          <a:blip r:embed="rId2"/>
          <a:stretch>
            <a:fillRect/>
          </a:stretch>
        </p:blipFill>
        <p:spPr>
          <a:xfrm>
            <a:off x="107503" y="3374630"/>
            <a:ext cx="3669473" cy="702442"/>
          </a:xfrm>
          <a:prstGeom prst="rect">
            <a:avLst/>
          </a:prstGeom>
        </p:spPr>
      </p:pic>
      <p:pic>
        <p:nvPicPr>
          <p:cNvPr id="8" name="Picture 7">
            <a:extLst>
              <a:ext uri="{FF2B5EF4-FFF2-40B4-BE49-F238E27FC236}">
                <a16:creationId xmlns:a16="http://schemas.microsoft.com/office/drawing/2014/main" id="{B3C9E8AC-F245-45F2-85C1-DCCFA765FB71}"/>
              </a:ext>
            </a:extLst>
          </p:cNvPr>
          <p:cNvPicPr>
            <a:picLocks noChangeAspect="1"/>
          </p:cNvPicPr>
          <p:nvPr/>
        </p:nvPicPr>
        <p:blipFill>
          <a:blip r:embed="rId3"/>
          <a:stretch>
            <a:fillRect/>
          </a:stretch>
        </p:blipFill>
        <p:spPr>
          <a:xfrm>
            <a:off x="4355976" y="3248900"/>
            <a:ext cx="3784178" cy="972188"/>
          </a:xfrm>
          <a:prstGeom prst="rect">
            <a:avLst/>
          </a:prstGeom>
        </p:spPr>
      </p:pic>
      <p:sp>
        <p:nvSpPr>
          <p:cNvPr id="11" name="TextBox 10">
            <a:extLst>
              <a:ext uri="{FF2B5EF4-FFF2-40B4-BE49-F238E27FC236}">
                <a16:creationId xmlns:a16="http://schemas.microsoft.com/office/drawing/2014/main" id="{0B632E6F-2715-4C7C-8812-582236C6455F}"/>
              </a:ext>
            </a:extLst>
          </p:cNvPr>
          <p:cNvSpPr txBox="1"/>
          <p:nvPr/>
        </p:nvSpPr>
        <p:spPr>
          <a:xfrm>
            <a:off x="154360" y="2673735"/>
            <a:ext cx="3960440" cy="400110"/>
          </a:xfrm>
          <a:prstGeom prst="rect">
            <a:avLst/>
          </a:prstGeom>
          <a:noFill/>
        </p:spPr>
        <p:txBody>
          <a:bodyPr wrap="square" rtlCol="0">
            <a:spAutoFit/>
          </a:bodyPr>
          <a:lstStyle/>
          <a:p>
            <a:r>
              <a:rPr lang="en-US" sz="2000" b="1" i="1" dirty="0">
                <a:latin typeface="Calibri" panose="020F0502020204030204" pitchFamily="34" charset="0"/>
                <a:cs typeface="Calibri" panose="020F0502020204030204" pitchFamily="34" charset="0"/>
              </a:rPr>
              <a:t>Model 1-Default Parameters</a:t>
            </a:r>
            <a:endParaRPr lang="en-IN" sz="2000" b="1" i="1"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345E940C-C14B-42ED-9829-DA92DB9E1CE2}"/>
              </a:ext>
            </a:extLst>
          </p:cNvPr>
          <p:cNvSpPr txBox="1"/>
          <p:nvPr/>
        </p:nvSpPr>
        <p:spPr>
          <a:xfrm>
            <a:off x="4164648" y="2660174"/>
            <a:ext cx="4385389" cy="400110"/>
          </a:xfrm>
          <a:prstGeom prst="rect">
            <a:avLst/>
          </a:prstGeom>
          <a:noFill/>
        </p:spPr>
        <p:txBody>
          <a:bodyPr wrap="square" rtlCol="0">
            <a:spAutoFit/>
          </a:bodyPr>
          <a:lstStyle/>
          <a:p>
            <a:r>
              <a:rPr lang="en-US" sz="2000" b="1" i="1" dirty="0">
                <a:latin typeface="Calibri" panose="020F0502020204030204" pitchFamily="34" charset="0"/>
                <a:cs typeface="Calibri" panose="020F0502020204030204" pitchFamily="34" charset="0"/>
              </a:rPr>
              <a:t>Model 2-Tunning the Parameters</a:t>
            </a:r>
            <a:endParaRPr lang="en-IN" sz="2000"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257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8229600" cy="1021407"/>
          </a:xfrm>
        </p:spPr>
        <p:txBody>
          <a:bodyPr>
            <a:noAutofit/>
          </a:bodyPr>
          <a:lstStyle/>
          <a:p>
            <a:r>
              <a:rPr lang="en-US" sz="4000" dirty="0">
                <a:effectLst/>
                <a:latin typeface="Calibri" panose="020F0502020204030204" pitchFamily="34" charset="0"/>
                <a:cs typeface="Calibri" panose="020F0502020204030204" pitchFamily="34" charset="0"/>
              </a:rPr>
              <a:t>Random Forest</a:t>
            </a:r>
            <a:endParaRPr lang="en-IN" sz="4000"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C8A1963C-2535-4399-823B-DE4977B7995F}"/>
              </a:ext>
            </a:extLst>
          </p:cNvPr>
          <p:cNvSpPr/>
          <p:nvPr/>
        </p:nvSpPr>
        <p:spPr>
          <a:xfrm>
            <a:off x="-47403" y="2924944"/>
            <a:ext cx="9191403" cy="707886"/>
          </a:xfrm>
          <a:prstGeom prst="rect">
            <a:avLst/>
          </a:prstGeom>
        </p:spPr>
        <p:txBody>
          <a:bodyPr wrap="square">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performance of the Random Forest Model1 and Mode2 gives better accuracy compared to decision trees but Recall score is low (0.308 and 0.355)</a:t>
            </a:r>
            <a:endParaRPr lang="en-IN" sz="2000"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664F2B8B-1537-4A7D-A70F-1E95B3DE53DB}"/>
              </a:ext>
            </a:extLst>
          </p:cNvPr>
          <p:cNvPicPr>
            <a:picLocks noChangeAspect="1"/>
          </p:cNvPicPr>
          <p:nvPr/>
        </p:nvPicPr>
        <p:blipFill>
          <a:blip r:embed="rId2"/>
          <a:stretch>
            <a:fillRect/>
          </a:stretch>
        </p:blipFill>
        <p:spPr>
          <a:xfrm>
            <a:off x="0" y="1023730"/>
            <a:ext cx="8997337" cy="1753796"/>
          </a:xfrm>
          <a:prstGeom prst="rect">
            <a:avLst/>
          </a:prstGeom>
        </p:spPr>
      </p:pic>
    </p:spTree>
    <p:extLst>
      <p:ext uri="{BB962C8B-B14F-4D97-AF65-F5344CB8AC3E}">
        <p14:creationId xmlns:p14="http://schemas.microsoft.com/office/powerpoint/2010/main" val="168191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9144000" cy="1021407"/>
          </a:xfrm>
        </p:spPr>
        <p:txBody>
          <a:bodyPr>
            <a:noAutofit/>
          </a:bodyPr>
          <a:lstStyle/>
          <a:p>
            <a:r>
              <a:rPr lang="en-US" sz="3900" dirty="0">
                <a:effectLst/>
                <a:latin typeface="Calibri" panose="020F0502020204030204" pitchFamily="34" charset="0"/>
                <a:cs typeface="Calibri" panose="020F0502020204030204" pitchFamily="34" charset="0"/>
              </a:rPr>
              <a:t>Random Forest Using RandomizedSearchCV</a:t>
            </a:r>
            <a:endParaRPr lang="en-IN" sz="3900"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29DB905-4792-47AD-A8CA-7E16256855EA}"/>
              </a:ext>
            </a:extLst>
          </p:cNvPr>
          <p:cNvSpPr txBox="1"/>
          <p:nvPr/>
        </p:nvSpPr>
        <p:spPr>
          <a:xfrm>
            <a:off x="-8318" y="875924"/>
            <a:ext cx="8997426" cy="193899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A random search algorithm refers to an algorithm that incorporates some kind of randomness or probability (typically in the form of a pseudorandom number generator) in its methodology. The random element may be introduced through sampling specifications of the algorithm, or through noise in the function observation.</a:t>
            </a: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After Findings the Result is as below:</a:t>
            </a:r>
            <a:endParaRPr lang="en-US" sz="20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9AE1689D-B289-4549-9AD7-D84102813832}"/>
              </a:ext>
            </a:extLst>
          </p:cNvPr>
          <p:cNvPicPr>
            <a:picLocks noChangeAspect="1"/>
          </p:cNvPicPr>
          <p:nvPr/>
        </p:nvPicPr>
        <p:blipFill>
          <a:blip r:embed="rId2"/>
          <a:stretch>
            <a:fillRect/>
          </a:stretch>
        </p:blipFill>
        <p:spPr>
          <a:xfrm>
            <a:off x="395536" y="2918778"/>
            <a:ext cx="3600400" cy="724218"/>
          </a:xfrm>
          <a:prstGeom prst="rect">
            <a:avLst/>
          </a:prstGeom>
        </p:spPr>
      </p:pic>
      <p:pic>
        <p:nvPicPr>
          <p:cNvPr id="10" name="Picture 9">
            <a:extLst>
              <a:ext uri="{FF2B5EF4-FFF2-40B4-BE49-F238E27FC236}">
                <a16:creationId xmlns:a16="http://schemas.microsoft.com/office/drawing/2014/main" id="{759B579A-2F0D-4D12-AC75-6A2FFA4221A9}"/>
              </a:ext>
            </a:extLst>
          </p:cNvPr>
          <p:cNvPicPr>
            <a:picLocks noChangeAspect="1"/>
          </p:cNvPicPr>
          <p:nvPr/>
        </p:nvPicPr>
        <p:blipFill>
          <a:blip r:embed="rId3"/>
          <a:stretch>
            <a:fillRect/>
          </a:stretch>
        </p:blipFill>
        <p:spPr>
          <a:xfrm>
            <a:off x="467544" y="3835440"/>
            <a:ext cx="6336704" cy="747810"/>
          </a:xfrm>
          <a:prstGeom prst="rect">
            <a:avLst/>
          </a:prstGeom>
        </p:spPr>
      </p:pic>
      <p:sp>
        <p:nvSpPr>
          <p:cNvPr id="14" name="Rectangle 13">
            <a:extLst>
              <a:ext uri="{FF2B5EF4-FFF2-40B4-BE49-F238E27FC236}">
                <a16:creationId xmlns:a16="http://schemas.microsoft.com/office/drawing/2014/main" id="{9A408267-CA8D-4494-BF34-522C8BCE39AD}"/>
              </a:ext>
            </a:extLst>
          </p:cNvPr>
          <p:cNvSpPr/>
          <p:nvPr/>
        </p:nvSpPr>
        <p:spPr>
          <a:xfrm>
            <a:off x="-47403" y="4695090"/>
            <a:ext cx="9191403" cy="707886"/>
          </a:xfrm>
          <a:prstGeom prst="rect">
            <a:avLst/>
          </a:prstGeom>
        </p:spPr>
        <p:txBody>
          <a:bodyPr wrap="square">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performance of using Randomized Search model gives more accuracy but less recall score(0.34).</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834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9144000" cy="1021407"/>
          </a:xfrm>
        </p:spPr>
        <p:txBody>
          <a:bodyPr>
            <a:noAutofit/>
          </a:bodyPr>
          <a:lstStyle/>
          <a:p>
            <a:r>
              <a:rPr lang="en-US" sz="4000" dirty="0">
                <a:effectLst/>
                <a:latin typeface="Calibri" panose="020F0502020204030204" pitchFamily="34" charset="0"/>
                <a:cs typeface="Calibri" panose="020F0502020204030204" pitchFamily="34" charset="0"/>
              </a:rPr>
              <a:t>Plotting ROC Curve</a:t>
            </a:r>
            <a:endParaRPr lang="en-IN" sz="4000"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29DB905-4792-47AD-A8CA-7E16256855EA}"/>
              </a:ext>
            </a:extLst>
          </p:cNvPr>
          <p:cNvSpPr txBox="1"/>
          <p:nvPr/>
        </p:nvSpPr>
        <p:spPr>
          <a:xfrm>
            <a:off x="-8318" y="875924"/>
            <a:ext cx="8997426"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Receiver Operating Characteristic (ROC) curve is a plot of the true positive rate against the false positive rate. The AUC is the Area Under Curve. If the AUC is high, the model is better distinguishing between positive and negative class.</a:t>
            </a:r>
          </a:p>
        </p:txBody>
      </p:sp>
      <p:pic>
        <p:nvPicPr>
          <p:cNvPr id="3" name="Picture 2">
            <a:extLst>
              <a:ext uri="{FF2B5EF4-FFF2-40B4-BE49-F238E27FC236}">
                <a16:creationId xmlns:a16="http://schemas.microsoft.com/office/drawing/2014/main" id="{9020E0DC-B550-4555-B770-4CE2E3CB3571}"/>
              </a:ext>
            </a:extLst>
          </p:cNvPr>
          <p:cNvPicPr>
            <a:picLocks noChangeAspect="1"/>
          </p:cNvPicPr>
          <p:nvPr/>
        </p:nvPicPr>
        <p:blipFill>
          <a:blip r:embed="rId2"/>
          <a:stretch>
            <a:fillRect/>
          </a:stretch>
        </p:blipFill>
        <p:spPr>
          <a:xfrm>
            <a:off x="1259632" y="1817409"/>
            <a:ext cx="5848350" cy="4229100"/>
          </a:xfrm>
          <a:prstGeom prst="rect">
            <a:avLst/>
          </a:prstGeom>
        </p:spPr>
      </p:pic>
    </p:spTree>
    <p:extLst>
      <p:ext uri="{BB962C8B-B14F-4D97-AF65-F5344CB8AC3E}">
        <p14:creationId xmlns:p14="http://schemas.microsoft.com/office/powerpoint/2010/main" val="3640514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9144000" cy="1021407"/>
          </a:xfrm>
        </p:spPr>
        <p:txBody>
          <a:bodyPr>
            <a:noAutofit/>
          </a:bodyPr>
          <a:lstStyle/>
          <a:p>
            <a:r>
              <a:rPr lang="en-US" sz="4000" dirty="0">
                <a:effectLst/>
                <a:latin typeface="Calibri" panose="020F0502020204030204" pitchFamily="34" charset="0"/>
                <a:cs typeface="Calibri" panose="020F0502020204030204" pitchFamily="34" charset="0"/>
              </a:rPr>
              <a:t>Model Selection</a:t>
            </a:r>
            <a:endParaRPr lang="en-IN" sz="4000"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29DB905-4792-47AD-A8CA-7E16256855EA}"/>
              </a:ext>
            </a:extLst>
          </p:cNvPr>
          <p:cNvSpPr txBox="1"/>
          <p:nvPr/>
        </p:nvSpPr>
        <p:spPr>
          <a:xfrm>
            <a:off x="0" y="1234757"/>
            <a:ext cx="8997426"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highest AUC is obtained for the </a:t>
            </a:r>
            <a:r>
              <a:rPr lang="en-US" sz="2000" b="1" dirty="0">
                <a:latin typeface="Calibri" panose="020F0502020204030204" pitchFamily="34" charset="0"/>
                <a:cs typeface="Calibri" panose="020F0502020204030204" pitchFamily="34" charset="0"/>
              </a:rPr>
              <a:t>Decision Tree GridSearchCV </a:t>
            </a:r>
            <a:r>
              <a:rPr lang="en-US" sz="2000" dirty="0">
                <a:latin typeface="Calibri" panose="020F0502020204030204" pitchFamily="34" charset="0"/>
                <a:cs typeface="Calibri" panose="020F0502020204030204" pitchFamily="34" charset="0"/>
              </a:rPr>
              <a:t>model, with a value of 0.75. This means there is 75% chance that the model will be able to distinguish between default class and non-default class.</a:t>
            </a:r>
          </a:p>
          <a:p>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Since it has the high AUC compared to others, so we select this Model.</a:t>
            </a:r>
          </a:p>
        </p:txBody>
      </p:sp>
      <p:sp>
        <p:nvSpPr>
          <p:cNvPr id="2" name="Rectangle 1">
            <a:extLst>
              <a:ext uri="{FF2B5EF4-FFF2-40B4-BE49-F238E27FC236}">
                <a16:creationId xmlns:a16="http://schemas.microsoft.com/office/drawing/2014/main" id="{42B3C563-A068-4418-BD83-9086CC7A492E}"/>
              </a:ext>
            </a:extLst>
          </p:cNvPr>
          <p:cNvSpPr/>
          <p:nvPr/>
        </p:nvSpPr>
        <p:spPr>
          <a:xfrm>
            <a:off x="179512" y="4365104"/>
            <a:ext cx="8136904" cy="400110"/>
          </a:xfrm>
          <a:prstGeom prst="rect">
            <a:avLst/>
          </a:prstGeom>
        </p:spPr>
        <p:txBody>
          <a:bodyPr wrap="square">
            <a:spAutoFit/>
          </a:bodyPr>
          <a:lstStyle/>
          <a:p>
            <a:r>
              <a:rPr lang="en-IN" sz="2000" b="1" dirty="0">
                <a:solidFill>
                  <a:srgbClr val="0070C0"/>
                </a:solidFill>
                <a:latin typeface="Calibri" panose="020F0502020204030204" pitchFamily="34" charset="0"/>
                <a:cs typeface="Calibri" panose="020F0502020204030204" pitchFamily="34" charset="0"/>
                <a:hlinkClick r:id="rId2" action="ppaction://hlinkpres?slideindex=1&amp;slidetitle=">
                  <a:extLst>
                    <a:ext uri="{A12FA001-AC4F-418D-AE19-62706E023703}">
                      <ahyp:hlinkClr xmlns:ahyp="http://schemas.microsoft.com/office/drawing/2018/hyperlinkcolor" val="tx"/>
                    </a:ext>
                  </a:extLst>
                </a:hlinkClick>
              </a:rPr>
              <a:t>https://github.com/DevenderKumar090/ML1-PROJECT</a:t>
            </a:r>
            <a:endParaRPr lang="en-IN" sz="2000" b="1" dirty="0">
              <a:solidFill>
                <a:srgbClr val="0070C0"/>
              </a:solidFill>
              <a:latin typeface="Calibri" panose="020F0502020204030204" pitchFamily="34" charset="0"/>
              <a:cs typeface="Calibri" panose="020F0502020204030204" pitchFamily="34" charset="0"/>
            </a:endParaRPr>
          </a:p>
        </p:txBody>
      </p:sp>
      <p:sp>
        <p:nvSpPr>
          <p:cNvPr id="8" name="Title 2">
            <a:extLst>
              <a:ext uri="{FF2B5EF4-FFF2-40B4-BE49-F238E27FC236}">
                <a16:creationId xmlns:a16="http://schemas.microsoft.com/office/drawing/2014/main" id="{F4610876-7BC7-4A3E-884C-5C93C5A088E7}"/>
              </a:ext>
            </a:extLst>
          </p:cNvPr>
          <p:cNvSpPr txBox="1">
            <a:spLocks/>
          </p:cNvSpPr>
          <p:nvPr/>
        </p:nvSpPr>
        <p:spPr>
          <a:xfrm>
            <a:off x="179512" y="3356992"/>
            <a:ext cx="7416824" cy="79208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4000" b="0" dirty="0">
                <a:solidFill>
                  <a:schemeClr val="tx1"/>
                </a:solidFill>
                <a:latin typeface="Calibri" panose="020F0502020204030204" pitchFamily="34" charset="0"/>
                <a:cs typeface="Calibri" panose="020F0502020204030204" pitchFamily="34" charset="0"/>
              </a:rPr>
              <a:t>Reference</a:t>
            </a:r>
            <a:r>
              <a:rPr lang="en-IN" sz="40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48525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2321456"/>
            <a:ext cx="8229600" cy="1143000"/>
          </a:xfrm>
        </p:spPr>
        <p:txBody>
          <a:bodyPr/>
          <a:lstStyle/>
          <a:p>
            <a:pPr algn="ctr"/>
            <a:r>
              <a:rPr lang="en-US" dirty="0">
                <a:solidFill>
                  <a:schemeClr val="accent1"/>
                </a:solidFill>
              </a:rPr>
              <a:t>Thank You</a:t>
            </a:r>
            <a:endParaRPr lang="en-IN" dirty="0">
              <a:solidFill>
                <a:schemeClr val="accent1"/>
              </a:solidFill>
            </a:endParaRPr>
          </a:p>
        </p:txBody>
      </p:sp>
    </p:spTree>
    <p:extLst>
      <p:ext uri="{BB962C8B-B14F-4D97-AF65-F5344CB8AC3E}">
        <p14:creationId xmlns:p14="http://schemas.microsoft.com/office/powerpoint/2010/main" val="207685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latin typeface="Calibri" panose="020F0502020204030204" pitchFamily="34" charset="0"/>
                <a:cs typeface="Calibri" panose="020F0502020204030204" pitchFamily="34" charset="0"/>
              </a:rPr>
              <a:t>Overview of Dataset</a:t>
            </a:r>
          </a:p>
          <a:p>
            <a:r>
              <a:rPr lang="en-US" sz="2800" dirty="0">
                <a:latin typeface="Calibri" panose="020F0502020204030204" pitchFamily="34" charset="0"/>
                <a:cs typeface="Calibri" panose="020F0502020204030204" pitchFamily="34" charset="0"/>
              </a:rPr>
              <a:t>Exploratory Data Analysis</a:t>
            </a:r>
          </a:p>
          <a:p>
            <a:r>
              <a:rPr lang="en-US" sz="2800" dirty="0">
                <a:latin typeface="Calibri" panose="020F0502020204030204" pitchFamily="34" charset="0"/>
                <a:cs typeface="Calibri" panose="020F0502020204030204" pitchFamily="34" charset="0"/>
              </a:rPr>
              <a:t>Dummy features(one-hot encoding)</a:t>
            </a:r>
          </a:p>
          <a:p>
            <a:r>
              <a:rPr lang="en-US" sz="2800" dirty="0">
                <a:latin typeface="Calibri" panose="020F0502020204030204" pitchFamily="34" charset="0"/>
                <a:cs typeface="Calibri" panose="020F0502020204030204" pitchFamily="34" charset="0"/>
              </a:rPr>
              <a:t>Logistic Regression</a:t>
            </a:r>
          </a:p>
          <a:p>
            <a:r>
              <a:rPr lang="en-US" sz="2800" dirty="0">
                <a:latin typeface="Calibri" panose="020F0502020204030204" pitchFamily="34" charset="0"/>
                <a:cs typeface="Calibri" panose="020F0502020204030204" pitchFamily="34" charset="0"/>
              </a:rPr>
              <a:t>Decision Tree Model</a:t>
            </a:r>
          </a:p>
          <a:p>
            <a:r>
              <a:rPr lang="en-US" sz="2800" dirty="0">
                <a:latin typeface="Calibri" panose="020F0502020204030204" pitchFamily="34" charset="0"/>
                <a:cs typeface="Calibri" panose="020F0502020204030204" pitchFamily="34" charset="0"/>
              </a:rPr>
              <a:t>Decision Tree using GridSearchCV</a:t>
            </a:r>
          </a:p>
          <a:p>
            <a:r>
              <a:rPr lang="en-US" sz="2800" dirty="0">
                <a:latin typeface="Calibri" panose="020F0502020204030204" pitchFamily="34" charset="0"/>
                <a:cs typeface="Calibri" panose="020F0502020204030204" pitchFamily="34" charset="0"/>
              </a:rPr>
              <a:t>Random Forest Models</a:t>
            </a:r>
          </a:p>
          <a:p>
            <a:r>
              <a:rPr lang="en-US" sz="2800" dirty="0">
                <a:latin typeface="Calibri" panose="020F0502020204030204" pitchFamily="34" charset="0"/>
                <a:cs typeface="Calibri" panose="020F0502020204030204" pitchFamily="34" charset="0"/>
              </a:rPr>
              <a:t>Random Forest using RandomizedSearchCV</a:t>
            </a:r>
          </a:p>
          <a:p>
            <a:r>
              <a:rPr lang="en-US" sz="2800" dirty="0">
                <a:latin typeface="Calibri" panose="020F0502020204030204" pitchFamily="34" charset="0"/>
                <a:cs typeface="Calibri" panose="020F0502020204030204" pitchFamily="34" charset="0"/>
              </a:rPr>
              <a:t>Plotting ROC</a:t>
            </a:r>
          </a:p>
          <a:p>
            <a:r>
              <a:rPr lang="en-US" sz="2800" dirty="0">
                <a:latin typeface="Calibri" panose="020F0502020204030204" pitchFamily="34" charset="0"/>
                <a:cs typeface="Calibri" panose="020F0502020204030204" pitchFamily="34" charset="0"/>
              </a:rPr>
              <a:t>Model Selection</a:t>
            </a:r>
          </a:p>
          <a:p>
            <a:endParaRPr lang="en-IN" dirty="0"/>
          </a:p>
        </p:txBody>
      </p:sp>
      <p:sp>
        <p:nvSpPr>
          <p:cNvPr id="3" name="Title 2"/>
          <p:cNvSpPr>
            <a:spLocks noGrp="1"/>
          </p:cNvSpPr>
          <p:nvPr>
            <p:ph type="title"/>
          </p:nvPr>
        </p:nvSpPr>
        <p:spPr/>
        <p:txBody>
          <a:bodyPr>
            <a:normAutofit/>
          </a:bodyPr>
          <a:lstStyle/>
          <a:p>
            <a:r>
              <a:rPr lang="en-US" sz="4000" dirty="0">
                <a:latin typeface="Calibri" panose="020F0502020204030204" pitchFamily="34" charset="0"/>
                <a:cs typeface="Calibri" panose="020F0502020204030204" pitchFamily="34" charset="0"/>
              </a:rPr>
              <a:t>Topics</a:t>
            </a:r>
            <a:endParaRPr lang="en-IN"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529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8680"/>
            <a:ext cx="4896498" cy="687823"/>
          </a:xfrm>
        </p:spPr>
        <p:txBody>
          <a:bodyPr>
            <a:noAutofit/>
          </a:bodyPr>
          <a:lstStyle/>
          <a:p>
            <a:r>
              <a:rPr lang="en-US" sz="4000" dirty="0">
                <a:effectLst/>
                <a:latin typeface="Calibri" panose="020F0502020204030204" pitchFamily="34" charset="0"/>
                <a:cs typeface="Calibri" panose="020F0502020204030204" pitchFamily="34" charset="0"/>
              </a:rPr>
              <a:t>Overview of Dataset</a:t>
            </a:r>
            <a:br>
              <a:rPr lang="en-US" sz="2800" dirty="0"/>
            </a:br>
            <a:endParaRPr lang="en-IN" sz="2800" dirty="0"/>
          </a:p>
        </p:txBody>
      </p:sp>
      <p:sp>
        <p:nvSpPr>
          <p:cNvPr id="5" name="Rectangle 4">
            <a:extLst>
              <a:ext uri="{FF2B5EF4-FFF2-40B4-BE49-F238E27FC236}">
                <a16:creationId xmlns:a16="http://schemas.microsoft.com/office/drawing/2014/main" id="{71E4407C-D8AE-4669-A5E8-AE9017EF49C1}"/>
              </a:ext>
            </a:extLst>
          </p:cNvPr>
          <p:cNvSpPr/>
          <p:nvPr/>
        </p:nvSpPr>
        <p:spPr>
          <a:xfrm>
            <a:off x="0" y="1052736"/>
            <a:ext cx="9144000" cy="2554545"/>
          </a:xfrm>
          <a:prstGeom prst="rect">
            <a:avLst/>
          </a:prstGeom>
        </p:spPr>
        <p:txBody>
          <a:bodyPr wrap="square">
            <a:spAutoFit/>
          </a:bodyPr>
          <a:lstStyle/>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data sets deals with the data of customers default payments in which we need to compare the predictive accuracy of probability of default or not by using different Machine Learning  Algorithms.</a:t>
            </a:r>
          </a:p>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From the perspective of risk management, the result of predictive accuracy of the estimated probability of default will be more valuable than the binary result of classification - credible or not credible clients. </a:t>
            </a:r>
          </a:p>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Dataset:</a:t>
            </a:r>
          </a:p>
          <a:p>
            <a:r>
              <a:rPr lang="en-IN" sz="2000" dirty="0">
                <a:solidFill>
                  <a:srgbClr val="0070C0"/>
                </a:solidFill>
                <a:latin typeface="Calibri" panose="020F0502020204030204" pitchFamily="34" charset="0"/>
                <a:cs typeface="Calibri" panose="020F0502020204030204" pitchFamily="34" charset="0"/>
                <a:hlinkClick r:id="rId3" action="ppaction://hlinkpres?slideindex=1&amp;slidetitle=">
                  <a:extLst>
                    <a:ext uri="{A12FA001-AC4F-418D-AE19-62706E023703}">
                      <ahyp:hlinkClr xmlns:ahyp="http://schemas.microsoft.com/office/drawing/2018/hyperlinkcolor" val="tx"/>
                    </a:ext>
                  </a:extLst>
                </a:hlinkClick>
              </a:rPr>
              <a:t>     https://github.com/DevenderKumar090/ML1-PROJECT/blob/master/creditcard.csv</a:t>
            </a:r>
            <a:endParaRPr lang="en-IN" sz="2000" dirty="0">
              <a:solidFill>
                <a:srgbClr val="0070C0"/>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906ED735-2788-4B6E-BF92-7F0B946BA094}"/>
              </a:ext>
            </a:extLst>
          </p:cNvPr>
          <p:cNvPicPr>
            <a:picLocks noChangeAspect="1"/>
          </p:cNvPicPr>
          <p:nvPr/>
        </p:nvPicPr>
        <p:blipFill>
          <a:blip r:embed="rId4"/>
          <a:stretch>
            <a:fillRect/>
          </a:stretch>
        </p:blipFill>
        <p:spPr>
          <a:xfrm>
            <a:off x="24656" y="3707940"/>
            <a:ext cx="9144000" cy="2062260"/>
          </a:xfrm>
          <a:prstGeom prst="rect">
            <a:avLst/>
          </a:prstGeom>
        </p:spPr>
      </p:pic>
    </p:spTree>
    <p:extLst>
      <p:ext uri="{BB962C8B-B14F-4D97-AF65-F5344CB8AC3E}">
        <p14:creationId xmlns:p14="http://schemas.microsoft.com/office/powerpoint/2010/main" val="185878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8680"/>
            <a:ext cx="4896498" cy="687823"/>
          </a:xfrm>
        </p:spPr>
        <p:txBody>
          <a:bodyPr>
            <a:noAutofit/>
          </a:bodyPr>
          <a:lstStyle/>
          <a:p>
            <a:r>
              <a:rPr lang="en-US" sz="4000" dirty="0">
                <a:effectLst/>
                <a:latin typeface="Calibri" panose="020F0502020204030204" pitchFamily="34" charset="0"/>
                <a:cs typeface="Calibri" panose="020F0502020204030204" pitchFamily="34" charset="0"/>
              </a:rPr>
              <a:t>Overview</a:t>
            </a:r>
            <a:r>
              <a:rPr lang="en-US" sz="3600" dirty="0">
                <a:latin typeface="Calibri" panose="020F0502020204030204" pitchFamily="34" charset="0"/>
                <a:cs typeface="Calibri" panose="020F0502020204030204" pitchFamily="34" charset="0"/>
              </a:rPr>
              <a:t> of Dataset</a:t>
            </a:r>
            <a:br>
              <a:rPr lang="en-US" sz="2800" dirty="0"/>
            </a:br>
            <a:endParaRPr lang="en-IN" sz="2800" dirty="0"/>
          </a:p>
        </p:txBody>
      </p:sp>
      <p:sp>
        <p:nvSpPr>
          <p:cNvPr id="5" name="Rectangle 4">
            <a:extLst>
              <a:ext uri="{FF2B5EF4-FFF2-40B4-BE49-F238E27FC236}">
                <a16:creationId xmlns:a16="http://schemas.microsoft.com/office/drawing/2014/main" id="{71E4407C-D8AE-4669-A5E8-AE9017EF49C1}"/>
              </a:ext>
            </a:extLst>
          </p:cNvPr>
          <p:cNvSpPr/>
          <p:nvPr/>
        </p:nvSpPr>
        <p:spPr>
          <a:xfrm>
            <a:off x="0" y="1052736"/>
            <a:ext cx="8748464" cy="5324535"/>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Attribute Information:</a:t>
            </a:r>
          </a:p>
          <a:p>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Target Variable :</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Default payment (Yes = 1, No = 0).</a:t>
            </a:r>
          </a:p>
          <a:p>
            <a:r>
              <a:rPr lang="en-US" sz="2000" b="1" dirty="0">
                <a:latin typeface="Calibri" panose="020F0502020204030204" pitchFamily="34" charset="0"/>
                <a:cs typeface="Calibri" panose="020F0502020204030204" pitchFamily="34" charset="0"/>
              </a:rPr>
              <a:t>Explanatory Variables:</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Limit Balance: Describes Credit Card limit balance.</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Sex (1 = male; 2 = female).</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Education (1 = graduate school; 2 = university; 3 = high school; 4 = others). </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Marital status (1 = married; 2 = single; 3 = others). </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Age (years). </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Pay_0  to Pay_6 : History of past payment of subsequent Months .The measurement scale for the repayment status is: -1 = pay duly; 1 = payment delay for one month; ………9 = payment delay for nine months and above. </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BILL_AMT(1 to 6): Amount of bill statement of particular Month.</a:t>
            </a: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PAY_AMT(1-6): Amount of previous payment.</a:t>
            </a:r>
          </a:p>
          <a:p>
            <a:pPr marL="342900" indent="-34290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7689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350046"/>
            <a:ext cx="6228184" cy="400110"/>
          </a:xfrm>
        </p:spPr>
        <p:txBody>
          <a:bodyPr>
            <a:noAutofit/>
          </a:bodyPr>
          <a:lstStyle/>
          <a:p>
            <a:r>
              <a:rPr lang="en-US" sz="4000" dirty="0">
                <a:effectLst/>
                <a:latin typeface="Calibri" panose="020F0502020204030204" pitchFamily="34" charset="0"/>
                <a:cs typeface="Calibri" panose="020F0502020204030204" pitchFamily="34" charset="0"/>
              </a:rPr>
              <a:t>Exploratory</a:t>
            </a:r>
            <a:r>
              <a:rPr lang="en-US" sz="3600" dirty="0">
                <a:effectLst/>
                <a:latin typeface="Calibri" panose="020F0502020204030204" pitchFamily="34" charset="0"/>
                <a:cs typeface="Calibri" panose="020F0502020204030204" pitchFamily="34" charset="0"/>
              </a:rPr>
              <a:t> Data Analysis</a:t>
            </a:r>
            <a:br>
              <a:rPr lang="en-US" sz="2800" dirty="0"/>
            </a:br>
            <a:endParaRPr lang="en-IN" sz="2800" dirty="0"/>
          </a:p>
        </p:txBody>
      </p:sp>
      <p:sp>
        <p:nvSpPr>
          <p:cNvPr id="5" name="Rectangle 4">
            <a:extLst>
              <a:ext uri="{FF2B5EF4-FFF2-40B4-BE49-F238E27FC236}">
                <a16:creationId xmlns:a16="http://schemas.microsoft.com/office/drawing/2014/main" id="{71E4407C-D8AE-4669-A5E8-AE9017EF49C1}"/>
              </a:ext>
            </a:extLst>
          </p:cNvPr>
          <p:cNvSpPr/>
          <p:nvPr/>
        </p:nvSpPr>
        <p:spPr>
          <a:xfrm>
            <a:off x="0" y="1052736"/>
            <a:ext cx="8748464" cy="400110"/>
          </a:xfrm>
          <a:prstGeom prst="rect">
            <a:avLst/>
          </a:prstGeom>
        </p:spPr>
        <p:txBody>
          <a:bodyPr wrap="square">
            <a:spAutoFit/>
          </a:bodyPr>
          <a:lstStyle/>
          <a:p>
            <a:pPr marL="342900" indent="-3429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F1422D9-7641-430E-9906-7E9DFE85AED2}"/>
              </a:ext>
            </a:extLst>
          </p:cNvPr>
          <p:cNvPicPr>
            <a:picLocks noChangeAspect="1"/>
          </p:cNvPicPr>
          <p:nvPr/>
        </p:nvPicPr>
        <p:blipFill>
          <a:blip r:embed="rId3"/>
          <a:stretch>
            <a:fillRect/>
          </a:stretch>
        </p:blipFill>
        <p:spPr>
          <a:xfrm>
            <a:off x="3042" y="1124744"/>
            <a:ext cx="7698224" cy="5805923"/>
          </a:xfrm>
          <a:prstGeom prst="rect">
            <a:avLst/>
          </a:prstGeom>
        </p:spPr>
      </p:pic>
      <p:sp>
        <p:nvSpPr>
          <p:cNvPr id="6" name="TextBox 5">
            <a:extLst>
              <a:ext uri="{FF2B5EF4-FFF2-40B4-BE49-F238E27FC236}">
                <a16:creationId xmlns:a16="http://schemas.microsoft.com/office/drawing/2014/main" id="{456ADD68-F76F-4755-942E-77449D72B7D7}"/>
              </a:ext>
            </a:extLst>
          </p:cNvPr>
          <p:cNvSpPr txBox="1"/>
          <p:nvPr/>
        </p:nvSpPr>
        <p:spPr>
          <a:xfrm>
            <a:off x="1" y="750156"/>
            <a:ext cx="9144000" cy="984885"/>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Plotting Histogram with Default Payments and Not according to the Explanatory Variables:</a:t>
            </a:r>
          </a:p>
          <a:p>
            <a:endParaRPr lang="en-IN" dirty="0"/>
          </a:p>
        </p:txBody>
      </p:sp>
    </p:spTree>
    <p:extLst>
      <p:ext uri="{BB962C8B-B14F-4D97-AF65-F5344CB8AC3E}">
        <p14:creationId xmlns:p14="http://schemas.microsoft.com/office/powerpoint/2010/main" val="232124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buNone/>
            </a:pPr>
            <a:endParaRPr lang="en-US" dirty="0"/>
          </a:p>
          <a:p>
            <a:endParaRPr lang="en-US" dirty="0"/>
          </a:p>
          <a:p>
            <a:endParaRPr lang="en-US" dirty="0"/>
          </a:p>
          <a:p>
            <a:endParaRPr lang="en-IN" dirty="0"/>
          </a:p>
        </p:txBody>
      </p:sp>
      <p:sp>
        <p:nvSpPr>
          <p:cNvPr id="4" name="Title 3"/>
          <p:cNvSpPr>
            <a:spLocks noGrp="1"/>
          </p:cNvSpPr>
          <p:nvPr>
            <p:ph type="title"/>
          </p:nvPr>
        </p:nvSpPr>
        <p:spPr>
          <a:xfrm>
            <a:off x="0" y="8434"/>
            <a:ext cx="8229600" cy="1021407"/>
          </a:xfrm>
        </p:spPr>
        <p:txBody>
          <a:bodyPr>
            <a:noAutofit/>
          </a:bodyPr>
          <a:lstStyle/>
          <a:p>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Dummy Features( one- Hot Encoding)</a:t>
            </a:r>
            <a:br>
              <a:rPr lang="en-US" sz="4000" dirty="0">
                <a:effectLst/>
                <a:latin typeface="Calibri" panose="020F0502020204030204" pitchFamily="34" charset="0"/>
                <a:cs typeface="Calibri" panose="020F0502020204030204" pitchFamily="34" charset="0"/>
              </a:rPr>
            </a:br>
            <a:endParaRPr lang="en-IN" sz="4000" dirty="0">
              <a:effectLst/>
              <a:latin typeface="Calibri" panose="020F0502020204030204" pitchFamily="34" charset="0"/>
              <a:cs typeface="Calibri" panose="020F050202020403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464116"/>
            <a:ext cx="591502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815427"/>
            <a:ext cx="294322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3A828FE8-B3F3-4AF7-9581-FFC19895C335}"/>
              </a:ext>
            </a:extLst>
          </p:cNvPr>
          <p:cNvSpPr txBox="1"/>
          <p:nvPr/>
        </p:nvSpPr>
        <p:spPr>
          <a:xfrm>
            <a:off x="0" y="1028958"/>
            <a:ext cx="8997426" cy="707886"/>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We perform One –Hot encoding on columns to make it either to 0 or 1 into a binary format .Like wise we applied for sex, education, marial status…etc.</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560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8229600" cy="1021407"/>
          </a:xfrm>
        </p:spPr>
        <p:txBody>
          <a:bodyPr>
            <a:noAutofit/>
          </a:bodyPr>
          <a:lstStyle/>
          <a:p>
            <a:r>
              <a:rPr lang="en-US" sz="4000" dirty="0">
                <a:effectLst/>
                <a:latin typeface="Calibri" panose="020F0502020204030204" pitchFamily="34" charset="0"/>
                <a:cs typeface="Calibri" panose="020F0502020204030204" pitchFamily="34" charset="0"/>
              </a:rPr>
              <a:t>Logistic Regression</a:t>
            </a:r>
            <a:endParaRPr lang="en-IN" sz="4000"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ADD193AE-CF53-48C2-9ECB-3B1FE1063679}"/>
              </a:ext>
            </a:extLst>
          </p:cNvPr>
          <p:cNvPicPr>
            <a:picLocks noChangeAspect="1"/>
          </p:cNvPicPr>
          <p:nvPr/>
        </p:nvPicPr>
        <p:blipFill>
          <a:blip r:embed="rId2"/>
          <a:stretch>
            <a:fillRect/>
          </a:stretch>
        </p:blipFill>
        <p:spPr>
          <a:xfrm>
            <a:off x="395536" y="2246498"/>
            <a:ext cx="3744416" cy="889977"/>
          </a:xfrm>
          <a:prstGeom prst="rect">
            <a:avLst/>
          </a:prstGeom>
        </p:spPr>
      </p:pic>
      <p:pic>
        <p:nvPicPr>
          <p:cNvPr id="6" name="Picture 5">
            <a:extLst>
              <a:ext uri="{FF2B5EF4-FFF2-40B4-BE49-F238E27FC236}">
                <a16:creationId xmlns:a16="http://schemas.microsoft.com/office/drawing/2014/main" id="{D88F44ED-E691-4937-9BAE-DDEDBDE1AC93}"/>
              </a:ext>
            </a:extLst>
          </p:cNvPr>
          <p:cNvPicPr>
            <a:picLocks noChangeAspect="1"/>
          </p:cNvPicPr>
          <p:nvPr/>
        </p:nvPicPr>
        <p:blipFill>
          <a:blip r:embed="rId3"/>
          <a:stretch>
            <a:fillRect/>
          </a:stretch>
        </p:blipFill>
        <p:spPr>
          <a:xfrm>
            <a:off x="179512" y="3264804"/>
            <a:ext cx="6050576" cy="1015663"/>
          </a:xfrm>
          <a:prstGeom prst="rect">
            <a:avLst/>
          </a:prstGeom>
        </p:spPr>
      </p:pic>
      <p:sp>
        <p:nvSpPr>
          <p:cNvPr id="7" name="TextBox 6">
            <a:extLst>
              <a:ext uri="{FF2B5EF4-FFF2-40B4-BE49-F238E27FC236}">
                <a16:creationId xmlns:a16="http://schemas.microsoft.com/office/drawing/2014/main" id="{D29DB905-4792-47AD-A8CA-7E16256855EA}"/>
              </a:ext>
            </a:extLst>
          </p:cNvPr>
          <p:cNvSpPr txBox="1"/>
          <p:nvPr/>
        </p:nvSpPr>
        <p:spPr>
          <a:xfrm>
            <a:off x="-8317" y="875924"/>
            <a:ext cx="8819818" cy="132343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Logistic Regression is one of the simplest algorithms which estimates the relationship between one dependent binary variable and independent variables, computing the probability of occurrence of an event. </a:t>
            </a: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After Finding the Result is as below:</a:t>
            </a:r>
            <a:endParaRPr lang="en-US" sz="20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C8A1963C-2535-4399-823B-DE4977B7995F}"/>
              </a:ext>
            </a:extLst>
          </p:cNvPr>
          <p:cNvSpPr/>
          <p:nvPr/>
        </p:nvSpPr>
        <p:spPr>
          <a:xfrm>
            <a:off x="-108520" y="4354434"/>
            <a:ext cx="9454830" cy="1015663"/>
          </a:xfrm>
          <a:prstGeom prst="rect">
            <a:avLst/>
          </a:prstGeom>
        </p:spPr>
        <p:txBody>
          <a:bodyPr wrap="square">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model has no power predicting default credit cards. However, it can be observed that the accuracy of the model is about 77%, which demonstrates that this metrics is not appropriate for the evaluation of this problem.</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367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8229600" cy="1021407"/>
          </a:xfrm>
        </p:spPr>
        <p:txBody>
          <a:bodyPr>
            <a:noAutofit/>
          </a:bodyPr>
          <a:lstStyle/>
          <a:p>
            <a:r>
              <a:rPr lang="en-US" sz="4000" dirty="0">
                <a:effectLst/>
                <a:latin typeface="Calibri" panose="020F0502020204030204" pitchFamily="34" charset="0"/>
                <a:cs typeface="Calibri" panose="020F0502020204030204" pitchFamily="34" charset="0"/>
              </a:rPr>
              <a:t>Decision Tree</a:t>
            </a:r>
            <a:endParaRPr lang="en-IN" sz="4000"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29DB905-4792-47AD-A8CA-7E16256855EA}"/>
              </a:ext>
            </a:extLst>
          </p:cNvPr>
          <p:cNvSpPr txBox="1"/>
          <p:nvPr/>
        </p:nvSpPr>
        <p:spPr>
          <a:xfrm>
            <a:off x="-8317" y="875924"/>
            <a:ext cx="8819818"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Decision Trees are a type of Supervised Machine Learning (that is you explain what the input is and what the corresponding output is in the training data) where the data is continuously split according to a certain parameter. The tree can be explained by two entities, namely decision nodes and leaves.</a:t>
            </a: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After Findings the Result is as below:</a:t>
            </a:r>
            <a:endParaRPr lang="en-US" sz="20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C8A1963C-2535-4399-823B-DE4977B7995F}"/>
              </a:ext>
            </a:extLst>
          </p:cNvPr>
          <p:cNvSpPr/>
          <p:nvPr/>
        </p:nvSpPr>
        <p:spPr>
          <a:xfrm>
            <a:off x="-47403" y="4454706"/>
            <a:ext cx="9191403" cy="707886"/>
          </a:xfrm>
          <a:prstGeom prst="rect">
            <a:avLst/>
          </a:prstGeom>
        </p:spPr>
        <p:txBody>
          <a:bodyPr wrap="square">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performance of the decision tree model improved compared to the logistic regression model showed previously. However, the Accuracy is still (0.72)</a:t>
            </a:r>
            <a:endParaRPr lang="en-IN" sz="20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8819AC0-F1B7-4BE6-B865-7E605030975C}"/>
              </a:ext>
            </a:extLst>
          </p:cNvPr>
          <p:cNvPicPr>
            <a:picLocks noChangeAspect="1"/>
          </p:cNvPicPr>
          <p:nvPr/>
        </p:nvPicPr>
        <p:blipFill>
          <a:blip r:embed="rId3"/>
          <a:stretch>
            <a:fillRect/>
          </a:stretch>
        </p:blipFill>
        <p:spPr>
          <a:xfrm>
            <a:off x="539552" y="2503565"/>
            <a:ext cx="3528392" cy="889681"/>
          </a:xfrm>
          <a:prstGeom prst="rect">
            <a:avLst/>
          </a:prstGeom>
        </p:spPr>
      </p:pic>
      <p:pic>
        <p:nvPicPr>
          <p:cNvPr id="8" name="Picture 7">
            <a:extLst>
              <a:ext uri="{FF2B5EF4-FFF2-40B4-BE49-F238E27FC236}">
                <a16:creationId xmlns:a16="http://schemas.microsoft.com/office/drawing/2014/main" id="{9797AF6D-B09D-40BC-A085-A371EC6B1B94}"/>
              </a:ext>
            </a:extLst>
          </p:cNvPr>
          <p:cNvPicPr>
            <a:picLocks noChangeAspect="1"/>
          </p:cNvPicPr>
          <p:nvPr/>
        </p:nvPicPr>
        <p:blipFill>
          <a:blip r:embed="rId4"/>
          <a:stretch>
            <a:fillRect/>
          </a:stretch>
        </p:blipFill>
        <p:spPr>
          <a:xfrm>
            <a:off x="251520" y="3434265"/>
            <a:ext cx="6408712" cy="1047112"/>
          </a:xfrm>
          <a:prstGeom prst="rect">
            <a:avLst/>
          </a:prstGeom>
        </p:spPr>
      </p:pic>
    </p:spTree>
    <p:extLst>
      <p:ext uri="{BB962C8B-B14F-4D97-AF65-F5344CB8AC3E}">
        <p14:creationId xmlns:p14="http://schemas.microsoft.com/office/powerpoint/2010/main" val="198690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434"/>
            <a:ext cx="8229600" cy="1021407"/>
          </a:xfrm>
        </p:spPr>
        <p:txBody>
          <a:bodyPr>
            <a:noAutofit/>
          </a:bodyPr>
          <a:lstStyle/>
          <a:p>
            <a:r>
              <a:rPr lang="en-US" sz="4000" dirty="0">
                <a:effectLst/>
                <a:latin typeface="Calibri" panose="020F0502020204030204" pitchFamily="34" charset="0"/>
                <a:cs typeface="Calibri" panose="020F0502020204030204" pitchFamily="34" charset="0"/>
              </a:rPr>
              <a:t>Decision Tree Using GridSearchCV</a:t>
            </a:r>
            <a:endParaRPr lang="en-IN" sz="4000"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828FE8-B3F3-4AF7-9581-FFC19895C335}"/>
              </a:ext>
            </a:extLst>
          </p:cNvPr>
          <p:cNvSpPr txBox="1"/>
          <p:nvPr/>
        </p:nvSpPr>
        <p:spPr>
          <a:xfrm>
            <a:off x="0" y="1028958"/>
            <a:ext cx="8997426" cy="400110"/>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29DB905-4792-47AD-A8CA-7E16256855EA}"/>
              </a:ext>
            </a:extLst>
          </p:cNvPr>
          <p:cNvSpPr txBox="1"/>
          <p:nvPr/>
        </p:nvSpPr>
        <p:spPr>
          <a:xfrm>
            <a:off x="-8318" y="875924"/>
            <a:ext cx="8900797"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GridSearchCV lets you combine an estimator with a grid search preamble to tune hyper-parameters. The method picks the optimal parameter from the grid search and uses it with the estimator selected by the user. GridSearchCV inherits the methods from the classifier, so yes, you can use the .score, .predict, etc..</a:t>
            </a: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After Finding the Result is as below:</a:t>
            </a:r>
            <a:endParaRPr lang="en-US" sz="20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C8A1963C-2535-4399-823B-DE4977B7995F}"/>
              </a:ext>
            </a:extLst>
          </p:cNvPr>
          <p:cNvSpPr/>
          <p:nvPr/>
        </p:nvSpPr>
        <p:spPr>
          <a:xfrm>
            <a:off x="-47403" y="4581128"/>
            <a:ext cx="9191403" cy="1323439"/>
          </a:xfrm>
          <a:prstGeom prst="rect">
            <a:avLst/>
          </a:prstGeom>
        </p:spPr>
        <p:txBody>
          <a:bodyPr wrap="square">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performance of the decision tree model using GridSearchCV improved compared to the previous 2 models. Compared to Previous decision Tree model the True Positives and True Negatives Score has been increased.</a:t>
            </a:r>
          </a:p>
          <a:p>
            <a:pPr marL="342900" indent="-3429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2A684BF5-EBEA-4446-80C1-D9477D4BB829}"/>
              </a:ext>
            </a:extLst>
          </p:cNvPr>
          <p:cNvPicPr>
            <a:picLocks noChangeAspect="1"/>
          </p:cNvPicPr>
          <p:nvPr/>
        </p:nvPicPr>
        <p:blipFill>
          <a:blip r:embed="rId2"/>
          <a:stretch>
            <a:fillRect/>
          </a:stretch>
        </p:blipFill>
        <p:spPr>
          <a:xfrm>
            <a:off x="611560" y="2507140"/>
            <a:ext cx="3606368" cy="777844"/>
          </a:xfrm>
          <a:prstGeom prst="rect">
            <a:avLst/>
          </a:prstGeom>
        </p:spPr>
      </p:pic>
      <p:pic>
        <p:nvPicPr>
          <p:cNvPr id="6" name="Picture 5">
            <a:extLst>
              <a:ext uri="{FF2B5EF4-FFF2-40B4-BE49-F238E27FC236}">
                <a16:creationId xmlns:a16="http://schemas.microsoft.com/office/drawing/2014/main" id="{F912C12D-42CA-453C-956D-BE9FEF025CDC}"/>
              </a:ext>
            </a:extLst>
          </p:cNvPr>
          <p:cNvPicPr>
            <a:picLocks noChangeAspect="1"/>
          </p:cNvPicPr>
          <p:nvPr/>
        </p:nvPicPr>
        <p:blipFill>
          <a:blip r:embed="rId3"/>
          <a:stretch>
            <a:fillRect/>
          </a:stretch>
        </p:blipFill>
        <p:spPr>
          <a:xfrm>
            <a:off x="350659" y="3374630"/>
            <a:ext cx="6978967" cy="1206498"/>
          </a:xfrm>
          <a:prstGeom prst="rect">
            <a:avLst/>
          </a:prstGeom>
        </p:spPr>
      </p:pic>
    </p:spTree>
    <p:extLst>
      <p:ext uri="{BB962C8B-B14F-4D97-AF65-F5344CB8AC3E}">
        <p14:creationId xmlns:p14="http://schemas.microsoft.com/office/powerpoint/2010/main" val="1495629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TotalTime>
  <Words>931</Words>
  <Application>Microsoft Office PowerPoint</Application>
  <PresentationFormat>On-screen Show (4:3)</PresentationFormat>
  <Paragraphs>75</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Lucida Sans Unicode</vt:lpstr>
      <vt:lpstr>Verdana</vt:lpstr>
      <vt:lpstr>Wingdings</vt:lpstr>
      <vt:lpstr>Wingdings 2</vt:lpstr>
      <vt:lpstr>Wingdings 3</vt:lpstr>
      <vt:lpstr>Concourse</vt:lpstr>
      <vt:lpstr>MACHINE LEARNING Project ON CREDIT CARD DATA SET</vt:lpstr>
      <vt:lpstr>Topics</vt:lpstr>
      <vt:lpstr>Overview of Dataset </vt:lpstr>
      <vt:lpstr>Overview of Dataset </vt:lpstr>
      <vt:lpstr>Exploratory Data Analysis </vt:lpstr>
      <vt:lpstr> Dummy Features( one- Hot Encoding) </vt:lpstr>
      <vt:lpstr>Logistic Regression</vt:lpstr>
      <vt:lpstr>Decision Tree</vt:lpstr>
      <vt:lpstr>Decision Tree Using GridSearchCV</vt:lpstr>
      <vt:lpstr>Random Forest</vt:lpstr>
      <vt:lpstr>Random Forest</vt:lpstr>
      <vt:lpstr>Random Forest Using RandomizedSearchCV</vt:lpstr>
      <vt:lpstr>Plotting ROC Curve</vt:lpstr>
      <vt:lpstr>Model Selection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Deepika Bellam</cp:lastModifiedBy>
  <cp:revision>50</cp:revision>
  <dcterms:created xsi:type="dcterms:W3CDTF">2019-10-03T15:53:39Z</dcterms:created>
  <dcterms:modified xsi:type="dcterms:W3CDTF">2019-10-05T17:37:46Z</dcterms:modified>
</cp:coreProperties>
</file>