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2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0"/>
  </p:notesMasterIdLst>
  <p:sldIdLst>
    <p:sldId id="263" r:id="rId2"/>
    <p:sldId id="264"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57" r:id="rId24"/>
    <p:sldId id="258" r:id="rId25"/>
    <p:sldId id="259" r:id="rId26"/>
    <p:sldId id="260" r:id="rId27"/>
    <p:sldId id="261" r:id="rId28"/>
    <p:sldId id="28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74" d="100"/>
          <a:sy n="74" d="100"/>
        </p:scale>
        <p:origin x="139" y="5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1975C-BD0A-4117-BCA9-259ED591CD01}" type="datetimeFigureOut">
              <a:rPr lang="en-IN" smtClean="0"/>
              <a:t>17-07-2023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4451CC-E2B5-4820-87BA-09D2A045849D}" type="slidenum">
              <a:rPr lang="en-IN" smtClean="0"/>
              <a:t>‹#›</a:t>
            </a:fld>
            <a:endParaRPr lang="en-IN"/>
          </a:p>
        </p:txBody>
      </p:sp>
    </p:spTree>
    <p:extLst>
      <p:ext uri="{BB962C8B-B14F-4D97-AF65-F5344CB8AC3E}">
        <p14:creationId xmlns:p14="http://schemas.microsoft.com/office/powerpoint/2010/main" val="2344272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tableEx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pieChart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Respondent by 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15-30 Market Channels </a:t>
            </a:r>
            <a:endParaRPr dirty="0"/>
          </a:p>
          <a:p>
            <a:r>
              <a:rPr b="0" dirty="0"/>
              <a:t>No alt text provided</a:t>
            </a:r>
            <a:endParaRPr dirty="0"/>
          </a:p>
          <a:p>
            <a:endParaRPr dirty="0"/>
          </a:p>
          <a:p>
            <a:r>
              <a:rPr b="1" dirty="0"/>
              <a:t>Respondent by Age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pieChart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current Leaders</a:t>
            </a:r>
            <a:endParaRPr dirty="0"/>
          </a:p>
          <a:p>
            <a:r>
              <a:rPr b="0" dirty="0"/>
              <a:t>No alt text provided</a:t>
            </a:r>
            <a:endParaRPr dirty="0"/>
          </a:p>
          <a:p>
            <a:endParaRPr dirty="0"/>
          </a:p>
          <a:p>
            <a:r>
              <a:rPr b="1" dirty="0"/>
              <a:t>PRIMARY REASONS FOR PREFERE BRANDS OTHER THEN CODEX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Industry Market Channel</a:t>
            </a:r>
            <a:endParaRPr dirty="0"/>
          </a:p>
          <a:p>
            <a:r>
              <a:rPr b="0" dirty="0"/>
              <a:t>No alt text provided</a:t>
            </a:r>
            <a:endParaRPr dirty="0"/>
          </a:p>
          <a:p>
            <a:endParaRPr dirty="0"/>
          </a:p>
          <a:p>
            <a:r>
              <a:rPr b="1" dirty="0"/>
              <a:t>REASONS FOR CODEX CHOOSING</a:t>
            </a:r>
            <a:endParaRPr dirty="0"/>
          </a:p>
          <a:p>
            <a:r>
              <a:rPr b="0" dirty="0"/>
              <a:t>No alt text provided</a:t>
            </a:r>
            <a:endParaRPr dirty="0"/>
          </a:p>
          <a:p>
            <a:endParaRPr dirty="0"/>
          </a:p>
          <a:p>
            <a:r>
              <a:rPr b="1" dirty="0"/>
              <a:t>Market Channels For CODEX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Brand Perception on codex</a:t>
            </a:r>
            <a:endParaRPr dirty="0"/>
          </a:p>
          <a:p>
            <a:r>
              <a:rPr b="0" dirty="0"/>
              <a:t>No alt text provided</a:t>
            </a:r>
            <a:endParaRPr dirty="0"/>
          </a:p>
          <a:p>
            <a:endParaRPr dirty="0"/>
          </a:p>
          <a:p>
            <a:r>
              <a:rPr b="1" dirty="0"/>
              <a:t>Respondents on Codex</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Purchase location by Preference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Respondent by Price_range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Desired improvements</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7/17/2023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7/17/2023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7/17/2023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7/17/2023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7/17/2023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7/17/2023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7/17/2023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10.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11.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hemeOverride" Target="../theme/themeOverride14.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8.xml"/></Relationships>
</file>

<file path=ppt/slides/_rels/slide21.xml.rels><?xml version="1.0" encoding="UTF-8" standalone="yes"?>
<Relationships xmlns="http://schemas.openxmlformats.org/package/2006/relationships"><Relationship Id="rId3" Type="http://schemas.openxmlformats.org/officeDocument/2006/relationships/image" Target="../media/image20.webp"/><Relationship Id="rId2" Type="http://schemas.openxmlformats.org/officeDocument/2006/relationships/slideLayout" Target="../slideLayouts/slideLayout2.xml"/><Relationship Id="rId1" Type="http://schemas.openxmlformats.org/officeDocument/2006/relationships/themeOverride" Target="../theme/themeOverride19.xml"/><Relationship Id="rId4" Type="http://schemas.openxmlformats.org/officeDocument/2006/relationships/image" Target="../media/image21.webp"/></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0.xml"/></Relationships>
</file>

<file path=ppt/slides/_rels/slide23.xml.rels><?xml version="1.0" encoding="UTF-8" standalone="yes"?>
<Relationships xmlns="http://schemas.openxmlformats.org/package/2006/relationships"><Relationship Id="rId3" Type="http://schemas.openxmlformats.org/officeDocument/2006/relationships/hyperlink" Target="https://app.powerbi.com/groups/me/reports/b9433b95-7116-42bb-9d17-776d67866bf7/?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hyperlink" Target="https://app.powerbi.com/groups/me/reports/b9433b95-7116-42bb-9d17-776d67866bf7/?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hyperlink" Target="https://app.powerbi.com/groups/me/reports/b9433b95-7116-42bb-9d17-776d67866bf7/?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hyperlink" Target="https://app.powerbi.com/groups/me/reports/b9433b95-7116-42bb-9d17-776d67866bf7/?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hyperlink" Target="https://app.powerbi.com/groups/me/reports/b9433b95-7116-42bb-9d17-776d67866bf7/?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6.xml"/><Relationship Id="rId1" Type="http://schemas.openxmlformats.org/officeDocument/2006/relationships/themeOverride" Target="../theme/themeOverride21.xml"/><Relationship Id="rId4" Type="http://schemas.openxmlformats.org/officeDocument/2006/relationships/image" Target="../media/image28.sv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75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9A928-CC68-43AF-27E6-45DCE1833F1C}"/>
              </a:ext>
            </a:extLst>
          </p:cNvPr>
          <p:cNvSpPr>
            <a:spLocks noGrp="1"/>
          </p:cNvSpPr>
          <p:nvPr>
            <p:ph type="ctrTitle"/>
          </p:nvPr>
        </p:nvSpPr>
        <p:spPr>
          <a:xfrm>
            <a:off x="1528174" y="1122362"/>
            <a:ext cx="9356943" cy="5528959"/>
          </a:xfrm>
        </p:spPr>
        <p:txBody>
          <a:bodyPr anchor="ctr">
            <a:normAutofit/>
          </a:bodyPr>
          <a:lstStyle/>
          <a:p>
            <a:r>
              <a:rPr lang="en-IN" sz="8000" dirty="0">
                <a:solidFill>
                  <a:schemeClr val="accent6">
                    <a:lumMod val="75000"/>
                  </a:schemeClr>
                </a:solidFill>
                <a:latin typeface="Sitka Heading Semibold" pitchFamily="2" charset="0"/>
              </a:rPr>
              <a:t>CODE</a:t>
            </a:r>
            <a:r>
              <a:rPr lang="en-IN" sz="8000" dirty="0">
                <a:solidFill>
                  <a:srgbClr val="C00000"/>
                </a:solidFill>
                <a:latin typeface="Sitka Heading Semibold" pitchFamily="2" charset="0"/>
              </a:rPr>
              <a:t>X </a:t>
            </a:r>
            <a:r>
              <a:rPr lang="en-IN" sz="8000" dirty="0">
                <a:solidFill>
                  <a:schemeClr val="tx1">
                    <a:lumMod val="95000"/>
                    <a:lumOff val="5000"/>
                  </a:schemeClr>
                </a:solidFill>
                <a:latin typeface="Sitka Heading Semibold" pitchFamily="2" charset="0"/>
              </a:rPr>
              <a:t>A GERMAN BEVERAGE COMPANY</a:t>
            </a:r>
            <a:endParaRPr lang="en-IN" sz="8000" dirty="0"/>
          </a:p>
        </p:txBody>
      </p:sp>
    </p:spTree>
    <p:extLst>
      <p:ext uri="{BB962C8B-B14F-4D97-AF65-F5344CB8AC3E}">
        <p14:creationId xmlns:p14="http://schemas.microsoft.com/office/powerpoint/2010/main" val="3045403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75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5A145-C5B6-D20C-6B7E-82421D04F913}"/>
              </a:ext>
            </a:extLst>
          </p:cNvPr>
          <p:cNvSpPr>
            <a:spLocks noGrp="1"/>
          </p:cNvSpPr>
          <p:nvPr>
            <p:ph type="title"/>
          </p:nvPr>
        </p:nvSpPr>
        <p:spPr/>
        <p:txBody>
          <a:bodyPr/>
          <a:lstStyle/>
          <a:p>
            <a:r>
              <a:rPr lang="en-IN" sz="4400" b="0" i="0" u="none" strike="noStrike" baseline="0" dirty="0">
                <a:latin typeface="Times New Roman" panose="02020603050405020304" pitchFamily="18" charset="0"/>
                <a:cs typeface="Times New Roman" panose="02020603050405020304" pitchFamily="18" charset="0"/>
              </a:rPr>
              <a:t>Competition analysis</a:t>
            </a:r>
            <a:endParaRPr lang="en-IN" dirty="0"/>
          </a:p>
        </p:txBody>
      </p:sp>
      <p:sp>
        <p:nvSpPr>
          <p:cNvPr id="3" name="Content Placeholder 2">
            <a:extLst>
              <a:ext uri="{FF2B5EF4-FFF2-40B4-BE49-F238E27FC236}">
                <a16:creationId xmlns:a16="http://schemas.microsoft.com/office/drawing/2014/main" id="{791DDC5A-1FE1-01B3-1EA8-174BCA7EC49A}"/>
              </a:ext>
            </a:extLst>
          </p:cNvPr>
          <p:cNvSpPr>
            <a:spLocks noGrp="1"/>
          </p:cNvSpPr>
          <p:nvPr>
            <p:ph idx="1"/>
          </p:nvPr>
        </p:nvSpPr>
        <p:spPr>
          <a:xfrm>
            <a:off x="838200" y="1825625"/>
            <a:ext cx="4596245" cy="4351338"/>
          </a:xfrm>
        </p:spPr>
        <p:txBody>
          <a:bodyPr/>
          <a:lstStyle/>
          <a:p>
            <a:pPr marL="0" indent="0">
              <a:buNone/>
            </a:pPr>
            <a:endParaRPr lang="en-IN" sz="1800" b="0" i="0" u="none" strike="noStrike" baseline="0" dirty="0">
              <a:solidFill>
                <a:srgbClr val="000000"/>
              </a:solidFill>
            </a:endParaRPr>
          </a:p>
          <a:p>
            <a:pPr marL="0" indent="0">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Q. What are the primary reasons consumers prefer those brands over ours? </a:t>
            </a:r>
          </a:p>
          <a:p>
            <a:pPr marL="0" indent="0">
              <a:buNone/>
            </a:pPr>
            <a:endParaRPr lang="en-IN" sz="2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IN" sz="2400" dirty="0"/>
              <a:t>Respondents are choosing other then codex based on their Brand Reputation and taste/flavour because other brands maintaining word of mouth we need to focus on that</a:t>
            </a:r>
            <a:r>
              <a:rPr lang="en-IN" dirty="0"/>
              <a:t>.</a:t>
            </a:r>
          </a:p>
        </p:txBody>
      </p:sp>
      <p:pic>
        <p:nvPicPr>
          <p:cNvPr id="5" name="Picture 4">
            <a:extLst>
              <a:ext uri="{FF2B5EF4-FFF2-40B4-BE49-F238E27FC236}">
                <a16:creationId xmlns:a16="http://schemas.microsoft.com/office/drawing/2014/main" id="{8EEE6487-12F5-578B-79B7-40DA9397017C}"/>
              </a:ext>
            </a:extLst>
          </p:cNvPr>
          <p:cNvPicPr>
            <a:picLocks noChangeAspect="1"/>
          </p:cNvPicPr>
          <p:nvPr/>
        </p:nvPicPr>
        <p:blipFill>
          <a:blip r:embed="rId3"/>
          <a:stretch>
            <a:fillRect/>
          </a:stretch>
        </p:blipFill>
        <p:spPr>
          <a:xfrm>
            <a:off x="5816311" y="2059998"/>
            <a:ext cx="6191250" cy="3028950"/>
          </a:xfrm>
          <a:prstGeom prst="rect">
            <a:avLst/>
          </a:prstGeom>
        </p:spPr>
      </p:pic>
    </p:spTree>
    <p:extLst>
      <p:ext uri="{BB962C8B-B14F-4D97-AF65-F5344CB8AC3E}">
        <p14:creationId xmlns:p14="http://schemas.microsoft.com/office/powerpoint/2010/main" val="1503666226"/>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75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7A759-68D9-7F91-B18F-E2E146B003CC}"/>
              </a:ext>
            </a:extLst>
          </p:cNvPr>
          <p:cNvSpPr>
            <a:spLocks noGrp="1"/>
          </p:cNvSpPr>
          <p:nvPr>
            <p:ph type="title"/>
          </p:nvPr>
        </p:nvSpPr>
        <p:spPr/>
        <p:txBody>
          <a:bodyPr/>
          <a:lstStyle/>
          <a:p>
            <a:r>
              <a:rPr lang="en-IN" sz="4400" b="0" i="0" u="none" strike="noStrike" baseline="0" dirty="0">
                <a:latin typeface="Times New Roman" panose="02020603050405020304" pitchFamily="18" charset="0"/>
                <a:cs typeface="Times New Roman" panose="02020603050405020304" pitchFamily="18" charset="0"/>
              </a:rPr>
              <a:t>Marketing Channel Analysis</a:t>
            </a:r>
            <a:endParaRPr lang="en-IN" dirty="0"/>
          </a:p>
        </p:txBody>
      </p:sp>
      <p:sp>
        <p:nvSpPr>
          <p:cNvPr id="3" name="Content Placeholder 2">
            <a:extLst>
              <a:ext uri="{FF2B5EF4-FFF2-40B4-BE49-F238E27FC236}">
                <a16:creationId xmlns:a16="http://schemas.microsoft.com/office/drawing/2014/main" id="{BDA7AD3A-D9D7-CCFC-1AED-AB6709BD76EB}"/>
              </a:ext>
            </a:extLst>
          </p:cNvPr>
          <p:cNvSpPr>
            <a:spLocks noGrp="1"/>
          </p:cNvSpPr>
          <p:nvPr>
            <p:ph idx="1"/>
          </p:nvPr>
        </p:nvSpPr>
        <p:spPr>
          <a:xfrm>
            <a:off x="838200" y="1825625"/>
            <a:ext cx="6258791" cy="4351338"/>
          </a:xfrm>
        </p:spPr>
        <p:txBody>
          <a:bodyPr/>
          <a:lstStyle/>
          <a:p>
            <a:pPr marL="0" indent="0">
              <a:buNone/>
            </a:pPr>
            <a:endParaRPr lang="en-IN" sz="1800" b="0" i="0" u="none" strike="noStrike" baseline="0" dirty="0">
              <a:solidFill>
                <a:srgbClr val="000000"/>
              </a:solidFill>
              <a:latin typeface="Arial" panose="020B0604020202020204" pitchFamily="34" charset="0"/>
            </a:endParaRPr>
          </a:p>
          <a:p>
            <a:pPr marL="0" indent="0">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Q. Which marketing channel can be used to reach more customers? </a:t>
            </a:r>
          </a:p>
          <a:p>
            <a:pPr marL="0" indent="0">
              <a:buNone/>
            </a:pPr>
            <a:r>
              <a:rPr lang="en-IN" dirty="0"/>
              <a:t>Most of the youth only prefers drinks, so they attracted by seeing online ads and TV commercials, as respondents given feedback online ads are best one .</a:t>
            </a:r>
          </a:p>
        </p:txBody>
      </p:sp>
      <p:pic>
        <p:nvPicPr>
          <p:cNvPr id="7" name="Picture 6">
            <a:extLst>
              <a:ext uri="{FF2B5EF4-FFF2-40B4-BE49-F238E27FC236}">
                <a16:creationId xmlns:a16="http://schemas.microsoft.com/office/drawing/2014/main" id="{F552CC29-0DBE-D73E-ADE7-769B51F81F2F}"/>
              </a:ext>
            </a:extLst>
          </p:cNvPr>
          <p:cNvPicPr>
            <a:picLocks noChangeAspect="1"/>
          </p:cNvPicPr>
          <p:nvPr/>
        </p:nvPicPr>
        <p:blipFill>
          <a:blip r:embed="rId3"/>
          <a:stretch>
            <a:fillRect/>
          </a:stretch>
        </p:blipFill>
        <p:spPr>
          <a:xfrm>
            <a:off x="7006937" y="1825625"/>
            <a:ext cx="5077690" cy="3390611"/>
          </a:xfrm>
          <a:prstGeom prst="rect">
            <a:avLst/>
          </a:prstGeom>
        </p:spPr>
      </p:pic>
    </p:spTree>
    <p:extLst>
      <p:ext uri="{BB962C8B-B14F-4D97-AF65-F5344CB8AC3E}">
        <p14:creationId xmlns:p14="http://schemas.microsoft.com/office/powerpoint/2010/main" val="3820935050"/>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75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910EB-48BD-9201-370A-6F4378B88F5C}"/>
              </a:ext>
            </a:extLst>
          </p:cNvPr>
          <p:cNvSpPr>
            <a:spLocks noGrp="1"/>
          </p:cNvSpPr>
          <p:nvPr>
            <p:ph type="title"/>
          </p:nvPr>
        </p:nvSpPr>
        <p:spPr/>
        <p:txBody>
          <a:bodyPr/>
          <a:lstStyle/>
          <a:p>
            <a:r>
              <a:rPr lang="en-IN" sz="4400" b="0" i="0" u="none" strike="noStrike" baseline="0" dirty="0">
                <a:latin typeface="Times New Roman" panose="02020603050405020304" pitchFamily="18" charset="0"/>
                <a:cs typeface="Times New Roman" panose="02020603050405020304" pitchFamily="18" charset="0"/>
              </a:rPr>
              <a:t>Brand Awareness Analysis</a:t>
            </a:r>
            <a:endParaRPr lang="en-IN" dirty="0"/>
          </a:p>
        </p:txBody>
      </p:sp>
      <p:sp>
        <p:nvSpPr>
          <p:cNvPr id="3" name="Content Placeholder 2">
            <a:extLst>
              <a:ext uri="{FF2B5EF4-FFF2-40B4-BE49-F238E27FC236}">
                <a16:creationId xmlns:a16="http://schemas.microsoft.com/office/drawing/2014/main" id="{8F0C3003-FF13-2A1C-086A-D92DD45F2C09}"/>
              </a:ext>
            </a:extLst>
          </p:cNvPr>
          <p:cNvSpPr>
            <a:spLocks noGrp="1"/>
          </p:cNvSpPr>
          <p:nvPr>
            <p:ph idx="1"/>
          </p:nvPr>
        </p:nvSpPr>
        <p:spPr>
          <a:xfrm>
            <a:off x="838200" y="1825625"/>
            <a:ext cx="5257800" cy="4351338"/>
          </a:xfrm>
        </p:spPr>
        <p:txBody>
          <a:bodyPr/>
          <a:lstStyle/>
          <a:p>
            <a:pPr marL="0" indent="0">
              <a:buNone/>
            </a:pPr>
            <a:r>
              <a:rPr lang="en-US" sz="1800" b="0" i="0" u="none" strike="noStrike" baseline="0" dirty="0">
                <a:solidFill>
                  <a:srgbClr val="000000"/>
                </a:solidFill>
                <a:latin typeface="Arial" panose="020B0604020202020204" pitchFamily="34" charset="0"/>
              </a:rPr>
              <a:t>Q. How effective are different marketing strategies and channels in reaching our customers? </a:t>
            </a:r>
          </a:p>
          <a:p>
            <a:endParaRPr lang="en-IN" sz="1800" b="0" i="0" u="none" strike="noStrike" baseline="0" dirty="0">
              <a:solidFill>
                <a:srgbClr val="000000"/>
              </a:solidFill>
              <a:latin typeface="Arial" panose="020B0604020202020204" pitchFamily="34" charset="0"/>
            </a:endParaRPr>
          </a:p>
          <a:p>
            <a:r>
              <a:rPr lang="en-IN" dirty="0"/>
              <a:t>Codex also using effective marketing channel as online ads and TV commercials, so that is equals to other competitors brands , and also prefer by Availability of stock .</a:t>
            </a:r>
          </a:p>
        </p:txBody>
      </p:sp>
      <p:pic>
        <p:nvPicPr>
          <p:cNvPr id="5" name="Picture 4">
            <a:extLst>
              <a:ext uri="{FF2B5EF4-FFF2-40B4-BE49-F238E27FC236}">
                <a16:creationId xmlns:a16="http://schemas.microsoft.com/office/drawing/2014/main" id="{24BF4AEC-F4CB-4EA9-B718-8EC97E21CBC6}"/>
              </a:ext>
            </a:extLst>
          </p:cNvPr>
          <p:cNvPicPr>
            <a:picLocks noChangeAspect="1"/>
          </p:cNvPicPr>
          <p:nvPr/>
        </p:nvPicPr>
        <p:blipFill>
          <a:blip r:embed="rId3"/>
          <a:stretch>
            <a:fillRect/>
          </a:stretch>
        </p:blipFill>
        <p:spPr>
          <a:xfrm>
            <a:off x="7200900" y="1248569"/>
            <a:ext cx="4648200" cy="2752725"/>
          </a:xfrm>
          <a:prstGeom prst="rect">
            <a:avLst/>
          </a:prstGeom>
        </p:spPr>
      </p:pic>
      <p:pic>
        <p:nvPicPr>
          <p:cNvPr id="7" name="Picture 6">
            <a:extLst>
              <a:ext uri="{FF2B5EF4-FFF2-40B4-BE49-F238E27FC236}">
                <a16:creationId xmlns:a16="http://schemas.microsoft.com/office/drawing/2014/main" id="{CC95A7AD-B908-9202-AA0D-5E782BD931DC}"/>
              </a:ext>
            </a:extLst>
          </p:cNvPr>
          <p:cNvPicPr>
            <a:picLocks noChangeAspect="1"/>
          </p:cNvPicPr>
          <p:nvPr/>
        </p:nvPicPr>
        <p:blipFill>
          <a:blip r:embed="rId4"/>
          <a:stretch>
            <a:fillRect/>
          </a:stretch>
        </p:blipFill>
        <p:spPr>
          <a:xfrm>
            <a:off x="7200900" y="4001294"/>
            <a:ext cx="4648200" cy="2724150"/>
          </a:xfrm>
          <a:prstGeom prst="rect">
            <a:avLst/>
          </a:prstGeom>
        </p:spPr>
      </p:pic>
    </p:spTree>
    <p:extLst>
      <p:ext uri="{BB962C8B-B14F-4D97-AF65-F5344CB8AC3E}">
        <p14:creationId xmlns:p14="http://schemas.microsoft.com/office/powerpoint/2010/main" val="35056882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75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41E02-2220-EDEF-46EF-C617F4BAEE5F}"/>
              </a:ext>
            </a:extLst>
          </p:cNvPr>
          <p:cNvSpPr>
            <a:spLocks noGrp="1"/>
          </p:cNvSpPr>
          <p:nvPr>
            <p:ph type="title"/>
          </p:nvPr>
        </p:nvSpPr>
        <p:spPr/>
        <p:txBody>
          <a:bodyPr/>
          <a:lstStyle/>
          <a:p>
            <a:r>
              <a:rPr lang="en-IN" sz="4400" b="0" i="0" u="none" strike="noStrike" baseline="0" dirty="0">
                <a:latin typeface="Times New Roman" panose="02020603050405020304" pitchFamily="18" charset="0"/>
                <a:cs typeface="Times New Roman" panose="02020603050405020304" pitchFamily="18" charset="0"/>
              </a:rPr>
              <a:t>Brand Penetration Analysis</a:t>
            </a:r>
            <a:endParaRPr lang="en-IN" dirty="0"/>
          </a:p>
        </p:txBody>
      </p:sp>
      <p:sp>
        <p:nvSpPr>
          <p:cNvPr id="3" name="Content Placeholder 2">
            <a:extLst>
              <a:ext uri="{FF2B5EF4-FFF2-40B4-BE49-F238E27FC236}">
                <a16:creationId xmlns:a16="http://schemas.microsoft.com/office/drawing/2014/main" id="{498ADF99-81B7-33B0-A1D2-670F73FC7515}"/>
              </a:ext>
            </a:extLst>
          </p:cNvPr>
          <p:cNvSpPr>
            <a:spLocks noGrp="1"/>
          </p:cNvSpPr>
          <p:nvPr>
            <p:ph idx="1"/>
          </p:nvPr>
        </p:nvSpPr>
        <p:spPr>
          <a:xfrm>
            <a:off x="838200" y="1825625"/>
            <a:ext cx="5967845" cy="4169930"/>
          </a:xfrm>
        </p:spPr>
        <p:txBody>
          <a:bodyPr/>
          <a:lstStyle/>
          <a:p>
            <a:pPr marL="0" indent="0">
              <a:buNone/>
            </a:pPr>
            <a:r>
              <a:rPr lang="en-US" sz="1800" b="0" i="0" u="none" strike="noStrike" baseline="0" dirty="0">
                <a:solidFill>
                  <a:srgbClr val="000000"/>
                </a:solidFill>
              </a:rPr>
              <a:t>What do people think about our brand? </a:t>
            </a:r>
          </a:p>
          <a:p>
            <a:endParaRPr lang="en-IN" sz="1800" b="0" i="0" u="none" strike="noStrike" baseline="0" dirty="0">
              <a:solidFill>
                <a:srgbClr val="000000"/>
              </a:solidFill>
            </a:endParaRPr>
          </a:p>
          <a:p>
            <a:r>
              <a:rPr lang="en-IN" dirty="0"/>
              <a:t>In the market we are in 5</a:t>
            </a:r>
            <a:r>
              <a:rPr lang="en-IN" baseline="30000" dirty="0"/>
              <a:t>th</a:t>
            </a:r>
            <a:r>
              <a:rPr lang="en-IN" dirty="0"/>
              <a:t> place even in tier 1 and tier 2 cites , so most of respondents opinion on codex having neutral, so by increasing market channel and their desires will make it to top.</a:t>
            </a:r>
          </a:p>
        </p:txBody>
      </p:sp>
      <p:pic>
        <p:nvPicPr>
          <p:cNvPr id="5" name="Picture 4">
            <a:extLst>
              <a:ext uri="{FF2B5EF4-FFF2-40B4-BE49-F238E27FC236}">
                <a16:creationId xmlns:a16="http://schemas.microsoft.com/office/drawing/2014/main" id="{897458D9-1D04-BA28-A160-155CA39A6209}"/>
              </a:ext>
            </a:extLst>
          </p:cNvPr>
          <p:cNvPicPr>
            <a:picLocks noChangeAspect="1"/>
          </p:cNvPicPr>
          <p:nvPr/>
        </p:nvPicPr>
        <p:blipFill>
          <a:blip r:embed="rId3"/>
          <a:stretch>
            <a:fillRect/>
          </a:stretch>
        </p:blipFill>
        <p:spPr>
          <a:xfrm>
            <a:off x="7938222" y="1204552"/>
            <a:ext cx="3443720" cy="2671852"/>
          </a:xfrm>
          <a:prstGeom prst="rect">
            <a:avLst/>
          </a:prstGeom>
        </p:spPr>
      </p:pic>
      <p:pic>
        <p:nvPicPr>
          <p:cNvPr id="7" name="Picture 6">
            <a:extLst>
              <a:ext uri="{FF2B5EF4-FFF2-40B4-BE49-F238E27FC236}">
                <a16:creationId xmlns:a16="http://schemas.microsoft.com/office/drawing/2014/main" id="{541B5CD2-4135-05B6-5F87-9B82BB7E2653}"/>
              </a:ext>
            </a:extLst>
          </p:cNvPr>
          <p:cNvPicPr>
            <a:picLocks noChangeAspect="1"/>
          </p:cNvPicPr>
          <p:nvPr/>
        </p:nvPicPr>
        <p:blipFill>
          <a:blip r:embed="rId4"/>
          <a:stretch>
            <a:fillRect/>
          </a:stretch>
        </p:blipFill>
        <p:spPr>
          <a:xfrm>
            <a:off x="7938223" y="4010892"/>
            <a:ext cx="3443720" cy="2481984"/>
          </a:xfrm>
          <a:prstGeom prst="rect">
            <a:avLst/>
          </a:prstGeom>
        </p:spPr>
      </p:pic>
    </p:spTree>
    <p:extLst>
      <p:ext uri="{BB962C8B-B14F-4D97-AF65-F5344CB8AC3E}">
        <p14:creationId xmlns:p14="http://schemas.microsoft.com/office/powerpoint/2010/main" val="3463242214"/>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lumMod val="75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16CD3-BEF2-DC96-2ADF-051C118350B4}"/>
              </a:ext>
            </a:extLst>
          </p:cNvPr>
          <p:cNvSpPr>
            <a:spLocks noGrp="1"/>
          </p:cNvSpPr>
          <p:nvPr>
            <p:ph type="title"/>
          </p:nvPr>
        </p:nvSpPr>
        <p:spPr/>
        <p:txBody>
          <a:bodyPr/>
          <a:lstStyle/>
          <a:p>
            <a:r>
              <a:rPr lang="en-IN" sz="4400" b="0" i="0" u="none" strike="noStrike" baseline="0" dirty="0">
                <a:latin typeface="Times New Roman" panose="02020603050405020304" pitchFamily="18" charset="0"/>
                <a:cs typeface="Times New Roman" panose="02020603050405020304" pitchFamily="18" charset="0"/>
              </a:rPr>
              <a:t>Brand Penetration Analysis</a:t>
            </a:r>
            <a:endParaRPr lang="en-IN" dirty="0"/>
          </a:p>
        </p:txBody>
      </p:sp>
      <p:sp>
        <p:nvSpPr>
          <p:cNvPr id="3" name="Content Placeholder 2">
            <a:extLst>
              <a:ext uri="{FF2B5EF4-FFF2-40B4-BE49-F238E27FC236}">
                <a16:creationId xmlns:a16="http://schemas.microsoft.com/office/drawing/2014/main" id="{4BACE36B-B0C9-B217-9F9B-E823AB2C166C}"/>
              </a:ext>
            </a:extLst>
          </p:cNvPr>
          <p:cNvSpPr>
            <a:spLocks noGrp="1"/>
          </p:cNvSpPr>
          <p:nvPr>
            <p:ph idx="1"/>
          </p:nvPr>
        </p:nvSpPr>
        <p:spPr>
          <a:xfrm>
            <a:off x="916131" y="1346562"/>
            <a:ext cx="6145357" cy="4351338"/>
          </a:xfrm>
        </p:spPr>
        <p:txBody>
          <a:bodyPr>
            <a:normAutofit/>
          </a:bodyPr>
          <a:lstStyle/>
          <a:p>
            <a:pPr marL="0" indent="0">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Q. Which cities do we need to focus more on?</a:t>
            </a:r>
          </a:p>
          <a:p>
            <a:pPr marL="0" indent="0">
              <a:buNone/>
            </a:pPr>
            <a:endParaRPr lang="en-IN" sz="2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IN" dirty="0"/>
              <a:t>We are good in tier 1 cities we need to more focus on tier 2 cities, so that too in  north side .</a:t>
            </a:r>
            <a:br>
              <a:rPr lang="en-IN" dirty="0"/>
            </a:br>
            <a:r>
              <a:rPr lang="en-IN" sz="2200" dirty="0"/>
              <a:t>Tier 1 </a:t>
            </a:r>
            <a:r>
              <a:rPr lang="en-IN" dirty="0"/>
              <a:t>- </a:t>
            </a:r>
            <a:r>
              <a:rPr lang="en-IN" sz="1800" b="0" i="0" u="none" strike="noStrike" baseline="0" dirty="0">
                <a:solidFill>
                  <a:srgbClr val="000000"/>
                </a:solidFill>
                <a:latin typeface="Calibri" panose="020F0502020204030204" pitchFamily="34" charset="0"/>
              </a:rPr>
              <a:t>Bangalore , Chennai ,</a:t>
            </a:r>
            <a:r>
              <a:rPr lang="en-IN" sz="1800" b="1" i="0" u="none" strike="noStrike" baseline="0" dirty="0">
                <a:solidFill>
                  <a:srgbClr val="000000"/>
                </a:solidFill>
                <a:latin typeface="Calibri" panose="020F0502020204030204" pitchFamily="34" charset="0"/>
              </a:rPr>
              <a:t> </a:t>
            </a:r>
            <a:r>
              <a:rPr lang="en-IN" sz="1800" b="0" i="0" u="none" strike="noStrike" baseline="0" dirty="0">
                <a:solidFill>
                  <a:srgbClr val="000000"/>
                </a:solidFill>
                <a:latin typeface="Calibri" panose="020F0502020204030204" pitchFamily="34" charset="0"/>
              </a:rPr>
              <a:t>Mumbai ,Delhi, Hyderabad .</a:t>
            </a:r>
            <a:br>
              <a:rPr lang="en-IN" sz="1800" b="0" i="0" u="none" strike="noStrike" baseline="0" dirty="0">
                <a:solidFill>
                  <a:srgbClr val="000000"/>
                </a:solidFill>
                <a:latin typeface="Calibri" panose="020F0502020204030204" pitchFamily="34" charset="0"/>
              </a:rPr>
            </a:br>
            <a:r>
              <a:rPr lang="en-IN" sz="2200" dirty="0"/>
              <a:t>Tier 2  </a:t>
            </a:r>
            <a:r>
              <a:rPr lang="en-IN" sz="1800" dirty="0"/>
              <a:t>- </a:t>
            </a:r>
            <a:r>
              <a:rPr lang="en-IN" sz="1800" b="0" i="0" u="none" strike="noStrike" baseline="0" dirty="0">
                <a:solidFill>
                  <a:srgbClr val="000000"/>
                </a:solidFill>
                <a:latin typeface="Calibri" panose="020F0502020204030204" pitchFamily="34" charset="0"/>
              </a:rPr>
              <a:t>Kolkata, Ahmedabad ,Pune ,Jaipur ,</a:t>
            </a:r>
            <a:r>
              <a:rPr lang="en-IN" sz="1800" b="1" dirty="0">
                <a:solidFill>
                  <a:srgbClr val="000000"/>
                </a:solidFill>
                <a:latin typeface="Calibri" panose="020F0502020204030204" pitchFamily="34" charset="0"/>
              </a:rPr>
              <a:t> </a:t>
            </a:r>
            <a:r>
              <a:rPr lang="en-IN" sz="1800" b="0" i="0" u="none" strike="noStrike" baseline="0" dirty="0">
                <a:solidFill>
                  <a:srgbClr val="000000"/>
                </a:solidFill>
                <a:latin typeface="Calibri" panose="020F0502020204030204" pitchFamily="34" charset="0"/>
              </a:rPr>
              <a:t>Lucknow. </a:t>
            </a:r>
          </a:p>
          <a:p>
            <a:pPr marL="0" indent="0">
              <a:buNone/>
            </a:pPr>
            <a:endParaRPr lang="en-IN" dirty="0"/>
          </a:p>
        </p:txBody>
      </p:sp>
      <p:pic>
        <p:nvPicPr>
          <p:cNvPr id="5" name="Picture 4">
            <a:extLst>
              <a:ext uri="{FF2B5EF4-FFF2-40B4-BE49-F238E27FC236}">
                <a16:creationId xmlns:a16="http://schemas.microsoft.com/office/drawing/2014/main" id="{875A5E95-631D-B45A-4D25-B9DF3626A207}"/>
              </a:ext>
            </a:extLst>
          </p:cNvPr>
          <p:cNvPicPr>
            <a:picLocks noChangeAspect="1"/>
          </p:cNvPicPr>
          <p:nvPr/>
        </p:nvPicPr>
        <p:blipFill>
          <a:blip r:embed="rId3"/>
          <a:stretch>
            <a:fillRect/>
          </a:stretch>
        </p:blipFill>
        <p:spPr>
          <a:xfrm>
            <a:off x="7061489" y="1308173"/>
            <a:ext cx="4781550" cy="2762250"/>
          </a:xfrm>
          <a:prstGeom prst="rect">
            <a:avLst/>
          </a:prstGeom>
        </p:spPr>
      </p:pic>
    </p:spTree>
    <p:extLst>
      <p:ext uri="{BB962C8B-B14F-4D97-AF65-F5344CB8AC3E}">
        <p14:creationId xmlns:p14="http://schemas.microsoft.com/office/powerpoint/2010/main" val="3910404339"/>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lumMod val="75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AE94F-6E5C-C718-43E5-81D472B8C97D}"/>
              </a:ext>
            </a:extLst>
          </p:cNvPr>
          <p:cNvSpPr>
            <a:spLocks noGrp="1"/>
          </p:cNvSpPr>
          <p:nvPr>
            <p:ph type="title"/>
          </p:nvPr>
        </p:nvSpPr>
        <p:spPr/>
        <p:txBody>
          <a:bodyPr/>
          <a:lstStyle/>
          <a:p>
            <a:r>
              <a:rPr lang="en-IN" sz="4400" b="0" i="0" u="none" strike="noStrike" baseline="0" dirty="0">
                <a:latin typeface="Times New Roman" panose="02020603050405020304" pitchFamily="18" charset="0"/>
                <a:cs typeface="Times New Roman" panose="02020603050405020304" pitchFamily="18" charset="0"/>
              </a:rPr>
              <a:t>Purchase </a:t>
            </a:r>
            <a:r>
              <a:rPr lang="en-IN" sz="4400" dirty="0">
                <a:latin typeface="Times New Roman" panose="02020603050405020304" pitchFamily="18" charset="0"/>
                <a:cs typeface="Times New Roman" panose="02020603050405020304" pitchFamily="18" charset="0"/>
              </a:rPr>
              <a:t>behaviour</a:t>
            </a:r>
            <a:r>
              <a:rPr lang="en-IN" sz="4400" b="0" i="0" u="none" strike="noStrike" baseline="0" dirty="0">
                <a:latin typeface="Times New Roman" panose="02020603050405020304" pitchFamily="18" charset="0"/>
                <a:cs typeface="Times New Roman" panose="02020603050405020304" pitchFamily="18" charset="0"/>
              </a:rPr>
              <a:t> Analysis</a:t>
            </a:r>
            <a:endParaRPr lang="en-IN" dirty="0"/>
          </a:p>
        </p:txBody>
      </p:sp>
      <p:sp>
        <p:nvSpPr>
          <p:cNvPr id="3" name="Content Placeholder 2">
            <a:extLst>
              <a:ext uri="{FF2B5EF4-FFF2-40B4-BE49-F238E27FC236}">
                <a16:creationId xmlns:a16="http://schemas.microsoft.com/office/drawing/2014/main" id="{C80DDB07-2A32-DCB8-DDF2-30C1D800941E}"/>
              </a:ext>
            </a:extLst>
          </p:cNvPr>
          <p:cNvSpPr>
            <a:spLocks noGrp="1"/>
          </p:cNvSpPr>
          <p:nvPr>
            <p:ph idx="1"/>
          </p:nvPr>
        </p:nvSpPr>
        <p:spPr>
          <a:xfrm>
            <a:off x="838200" y="1825625"/>
            <a:ext cx="6061364" cy="4351338"/>
          </a:xfrm>
        </p:spPr>
        <p:txBody>
          <a:bodyPr/>
          <a:lstStyle/>
          <a:p>
            <a:pPr marL="0" indent="0">
              <a:buNone/>
            </a:pPr>
            <a:r>
              <a:rPr lang="en-IN" sz="1800" dirty="0">
                <a:solidFill>
                  <a:srgbClr val="000000"/>
                </a:solidFill>
                <a:latin typeface="Arial" panose="020B0604020202020204" pitchFamily="34" charset="0"/>
              </a:rPr>
              <a:t>Q. </a:t>
            </a:r>
            <a:r>
              <a:rPr lang="en-US" sz="1800" b="0" i="0" u="none" strike="noStrike" baseline="0" dirty="0">
                <a:solidFill>
                  <a:srgbClr val="000000"/>
                </a:solidFill>
                <a:latin typeface="Arial" panose="020B0604020202020204" pitchFamily="34" charset="0"/>
              </a:rPr>
              <a:t>Where do respondents prefer to purchase energy drinks? </a:t>
            </a:r>
          </a:p>
          <a:p>
            <a:endParaRPr lang="en-IN" sz="1800" b="0" i="0" u="none" strike="noStrike" baseline="0" dirty="0">
              <a:solidFill>
                <a:srgbClr val="000000"/>
              </a:solidFill>
              <a:latin typeface="Arial" panose="020B0604020202020204" pitchFamily="34" charset="0"/>
            </a:endParaRPr>
          </a:p>
          <a:p>
            <a:pPr marL="0" indent="0">
              <a:buNone/>
            </a:pPr>
            <a:r>
              <a:rPr lang="en-IN" dirty="0"/>
              <a:t>Respondents prefer to purchase drinks in supermarkets among other platforms, so maintaining stocks in supermarkets is other way to increase brand value.</a:t>
            </a:r>
          </a:p>
        </p:txBody>
      </p:sp>
      <p:pic>
        <p:nvPicPr>
          <p:cNvPr id="5" name="Picture 4">
            <a:extLst>
              <a:ext uri="{FF2B5EF4-FFF2-40B4-BE49-F238E27FC236}">
                <a16:creationId xmlns:a16="http://schemas.microsoft.com/office/drawing/2014/main" id="{76CB21BB-870B-6D5D-173B-93DB101E4DCC}"/>
              </a:ext>
            </a:extLst>
          </p:cNvPr>
          <p:cNvPicPr>
            <a:picLocks noChangeAspect="1"/>
          </p:cNvPicPr>
          <p:nvPr/>
        </p:nvPicPr>
        <p:blipFill>
          <a:blip r:embed="rId3"/>
          <a:stretch>
            <a:fillRect/>
          </a:stretch>
        </p:blipFill>
        <p:spPr>
          <a:xfrm>
            <a:off x="7162800" y="1825624"/>
            <a:ext cx="4191000" cy="2590511"/>
          </a:xfrm>
          <a:prstGeom prst="rect">
            <a:avLst/>
          </a:prstGeom>
        </p:spPr>
      </p:pic>
    </p:spTree>
    <p:extLst>
      <p:ext uri="{BB962C8B-B14F-4D97-AF65-F5344CB8AC3E}">
        <p14:creationId xmlns:p14="http://schemas.microsoft.com/office/powerpoint/2010/main" val="3547991348"/>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lumMod val="75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11515-6E07-0A67-08B2-F3C411A356B2}"/>
              </a:ext>
            </a:extLst>
          </p:cNvPr>
          <p:cNvSpPr>
            <a:spLocks noGrp="1"/>
          </p:cNvSpPr>
          <p:nvPr>
            <p:ph type="title"/>
          </p:nvPr>
        </p:nvSpPr>
        <p:spPr/>
        <p:txBody>
          <a:bodyPr/>
          <a:lstStyle/>
          <a:p>
            <a:r>
              <a:rPr lang="en-IN" sz="4400" b="0" i="0" u="none" strike="noStrike" baseline="0" dirty="0">
                <a:latin typeface="Times New Roman" panose="02020603050405020304" pitchFamily="18" charset="0"/>
                <a:cs typeface="Times New Roman" panose="02020603050405020304" pitchFamily="18" charset="0"/>
              </a:rPr>
              <a:t>Purchase </a:t>
            </a:r>
            <a:r>
              <a:rPr lang="en-IN" sz="4400" dirty="0">
                <a:latin typeface="Times New Roman" panose="02020603050405020304" pitchFamily="18" charset="0"/>
                <a:cs typeface="Times New Roman" panose="02020603050405020304" pitchFamily="18" charset="0"/>
              </a:rPr>
              <a:t>behaviour</a:t>
            </a:r>
            <a:r>
              <a:rPr lang="en-IN" sz="4400" b="0" i="0" u="none" strike="noStrike" baseline="0" dirty="0">
                <a:latin typeface="Times New Roman" panose="02020603050405020304" pitchFamily="18" charset="0"/>
                <a:cs typeface="Times New Roman" panose="02020603050405020304" pitchFamily="18" charset="0"/>
              </a:rPr>
              <a:t> Analysis</a:t>
            </a:r>
            <a:endParaRPr lang="en-IN" dirty="0"/>
          </a:p>
        </p:txBody>
      </p:sp>
      <p:sp>
        <p:nvSpPr>
          <p:cNvPr id="3" name="Content Placeholder 2">
            <a:extLst>
              <a:ext uri="{FF2B5EF4-FFF2-40B4-BE49-F238E27FC236}">
                <a16:creationId xmlns:a16="http://schemas.microsoft.com/office/drawing/2014/main" id="{FC758C8F-935D-04A8-9409-F6894C33D083}"/>
              </a:ext>
            </a:extLst>
          </p:cNvPr>
          <p:cNvSpPr>
            <a:spLocks noGrp="1"/>
          </p:cNvSpPr>
          <p:nvPr>
            <p:ph idx="1"/>
          </p:nvPr>
        </p:nvSpPr>
        <p:spPr>
          <a:xfrm>
            <a:off x="838200" y="1825625"/>
            <a:ext cx="5257800" cy="4351338"/>
          </a:xfrm>
        </p:spPr>
        <p:txBody>
          <a:bodyPr/>
          <a:lstStyle/>
          <a:p>
            <a:pPr marL="0" indent="0">
              <a:buNone/>
            </a:pPr>
            <a:endParaRPr lang="en-IN" sz="1800" b="0" i="0" u="none" strike="noStrike" baseline="0" dirty="0">
              <a:solidFill>
                <a:srgbClr val="000000"/>
              </a:solidFill>
              <a:latin typeface="Arial" panose="020B0604020202020204" pitchFamily="34" charset="0"/>
            </a:endParaRPr>
          </a:p>
          <a:p>
            <a:pPr marL="0" indent="0">
              <a:buNone/>
            </a:pPr>
            <a:r>
              <a:rPr lang="en-US" sz="1800" b="0" i="0" u="none" strike="noStrike" baseline="0" dirty="0">
                <a:solidFill>
                  <a:srgbClr val="000000"/>
                </a:solidFill>
                <a:latin typeface="Arial" panose="020B0604020202020204" pitchFamily="34" charset="0"/>
              </a:rPr>
              <a:t>Q. What are the typical consumption situations for energy drinks among respondents? </a:t>
            </a:r>
          </a:p>
          <a:p>
            <a:r>
              <a:rPr lang="en-IN" sz="1800" b="0" i="0" u="none" strike="noStrike" baseline="0" dirty="0">
                <a:solidFill>
                  <a:srgbClr val="000000"/>
                </a:solidFill>
                <a:latin typeface="Arial" panose="020B0604020202020204" pitchFamily="34" charset="0"/>
              </a:rPr>
              <a:t>Most of the youth 15-30 age people only prefers the drink ,so they in the stage of study ,work and sport/exercise, so most target is youth. </a:t>
            </a:r>
          </a:p>
          <a:p>
            <a:endParaRPr lang="en-IN" dirty="0"/>
          </a:p>
        </p:txBody>
      </p:sp>
      <p:pic>
        <p:nvPicPr>
          <p:cNvPr id="5" name="Picture 4">
            <a:extLst>
              <a:ext uri="{FF2B5EF4-FFF2-40B4-BE49-F238E27FC236}">
                <a16:creationId xmlns:a16="http://schemas.microsoft.com/office/drawing/2014/main" id="{AEBE8DF1-0744-7369-5EB5-93A5FCF4377D}"/>
              </a:ext>
            </a:extLst>
          </p:cNvPr>
          <p:cNvPicPr>
            <a:picLocks noChangeAspect="1"/>
          </p:cNvPicPr>
          <p:nvPr/>
        </p:nvPicPr>
        <p:blipFill>
          <a:blip r:embed="rId3"/>
          <a:stretch>
            <a:fillRect/>
          </a:stretch>
        </p:blipFill>
        <p:spPr>
          <a:xfrm>
            <a:off x="6440198" y="3836339"/>
            <a:ext cx="5423142" cy="2340624"/>
          </a:xfrm>
          <a:prstGeom prst="rect">
            <a:avLst/>
          </a:prstGeom>
        </p:spPr>
      </p:pic>
      <p:pic>
        <p:nvPicPr>
          <p:cNvPr id="7" name="Picture 6">
            <a:extLst>
              <a:ext uri="{FF2B5EF4-FFF2-40B4-BE49-F238E27FC236}">
                <a16:creationId xmlns:a16="http://schemas.microsoft.com/office/drawing/2014/main" id="{F055180E-6CE5-90E5-99F7-1BB270E784F5}"/>
              </a:ext>
            </a:extLst>
          </p:cNvPr>
          <p:cNvPicPr>
            <a:picLocks noChangeAspect="1"/>
          </p:cNvPicPr>
          <p:nvPr/>
        </p:nvPicPr>
        <p:blipFill>
          <a:blip r:embed="rId4"/>
          <a:stretch>
            <a:fillRect/>
          </a:stretch>
        </p:blipFill>
        <p:spPr>
          <a:xfrm>
            <a:off x="7528597" y="1612323"/>
            <a:ext cx="3324225" cy="2076450"/>
          </a:xfrm>
          <a:prstGeom prst="rect">
            <a:avLst/>
          </a:prstGeom>
        </p:spPr>
      </p:pic>
    </p:spTree>
    <p:extLst>
      <p:ext uri="{BB962C8B-B14F-4D97-AF65-F5344CB8AC3E}">
        <p14:creationId xmlns:p14="http://schemas.microsoft.com/office/powerpoint/2010/main" val="4126514128"/>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lumMod val="75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3E0A4-7725-4AD1-A0E3-A894DD9F00F3}"/>
              </a:ext>
            </a:extLst>
          </p:cNvPr>
          <p:cNvSpPr>
            <a:spLocks noGrp="1"/>
          </p:cNvSpPr>
          <p:nvPr>
            <p:ph type="title"/>
          </p:nvPr>
        </p:nvSpPr>
        <p:spPr/>
        <p:txBody>
          <a:bodyPr/>
          <a:lstStyle/>
          <a:p>
            <a:r>
              <a:rPr lang="en-IN" sz="4400" b="0" i="0" u="none" strike="noStrike" baseline="0" dirty="0">
                <a:latin typeface="Times New Roman" panose="02020603050405020304" pitchFamily="18" charset="0"/>
                <a:cs typeface="Times New Roman" panose="02020603050405020304" pitchFamily="18" charset="0"/>
              </a:rPr>
              <a:t>Purchase </a:t>
            </a:r>
            <a:r>
              <a:rPr lang="en-IN" sz="4400" dirty="0">
                <a:latin typeface="Times New Roman" panose="02020603050405020304" pitchFamily="18" charset="0"/>
                <a:cs typeface="Times New Roman" panose="02020603050405020304" pitchFamily="18" charset="0"/>
              </a:rPr>
              <a:t>behaviour</a:t>
            </a:r>
            <a:r>
              <a:rPr lang="en-IN" sz="4400" b="0" i="0" u="none" strike="noStrike" baseline="0" dirty="0">
                <a:latin typeface="Times New Roman" panose="02020603050405020304" pitchFamily="18" charset="0"/>
                <a:cs typeface="Times New Roman" panose="02020603050405020304" pitchFamily="18" charset="0"/>
              </a:rPr>
              <a:t> Analysis</a:t>
            </a:r>
            <a:endParaRPr lang="en-IN" dirty="0"/>
          </a:p>
        </p:txBody>
      </p:sp>
      <p:sp>
        <p:nvSpPr>
          <p:cNvPr id="3" name="Content Placeholder 2">
            <a:extLst>
              <a:ext uri="{FF2B5EF4-FFF2-40B4-BE49-F238E27FC236}">
                <a16:creationId xmlns:a16="http://schemas.microsoft.com/office/drawing/2014/main" id="{80704E0D-CEB9-ACAC-0CF7-27B036BD1F0E}"/>
              </a:ext>
            </a:extLst>
          </p:cNvPr>
          <p:cNvSpPr>
            <a:spLocks noGrp="1"/>
          </p:cNvSpPr>
          <p:nvPr>
            <p:ph idx="1"/>
          </p:nvPr>
        </p:nvSpPr>
        <p:spPr>
          <a:xfrm>
            <a:off x="838200" y="1825625"/>
            <a:ext cx="5614555" cy="4351338"/>
          </a:xfrm>
        </p:spPr>
        <p:txBody>
          <a:bodyPr/>
          <a:lstStyle/>
          <a:p>
            <a:pPr marL="0" indent="0">
              <a:buNone/>
            </a:pPr>
            <a:r>
              <a:rPr lang="en-IN" sz="1800" dirty="0">
                <a:solidFill>
                  <a:srgbClr val="000000"/>
                </a:solidFill>
                <a:latin typeface="Arial" panose="020B0604020202020204" pitchFamily="34" charset="0"/>
              </a:rPr>
              <a:t>Q. </a:t>
            </a:r>
            <a:r>
              <a:rPr lang="en-US" sz="1800" b="0" i="0" u="none" strike="noStrike" baseline="0" dirty="0">
                <a:solidFill>
                  <a:srgbClr val="000000"/>
                </a:solidFill>
                <a:latin typeface="Arial" panose="020B0604020202020204" pitchFamily="34" charset="0"/>
              </a:rPr>
              <a:t>What factors influence respondents' purchase decisions, such as price range and limited edition packaging? </a:t>
            </a:r>
          </a:p>
          <a:p>
            <a:endParaRPr lang="en-IN" sz="1800" b="0" i="0" u="none" strike="noStrike" baseline="0" dirty="0">
              <a:solidFill>
                <a:srgbClr val="000000"/>
              </a:solidFill>
              <a:latin typeface="Arial" panose="020B0604020202020204" pitchFamily="34" charset="0"/>
            </a:endParaRPr>
          </a:p>
          <a:p>
            <a:r>
              <a:rPr lang="en-IN" dirty="0"/>
              <a:t>Our major products purchasing by youth so affordable price is 50-120.and youth prefers packaging in portable cans</a:t>
            </a:r>
          </a:p>
        </p:txBody>
      </p:sp>
      <p:pic>
        <p:nvPicPr>
          <p:cNvPr id="5" name="Picture 4">
            <a:extLst>
              <a:ext uri="{FF2B5EF4-FFF2-40B4-BE49-F238E27FC236}">
                <a16:creationId xmlns:a16="http://schemas.microsoft.com/office/drawing/2014/main" id="{9DBBD07B-E5BA-55B0-2D06-BDBA0DE6A90B}"/>
              </a:ext>
            </a:extLst>
          </p:cNvPr>
          <p:cNvPicPr>
            <a:picLocks noChangeAspect="1"/>
          </p:cNvPicPr>
          <p:nvPr/>
        </p:nvPicPr>
        <p:blipFill>
          <a:blip r:embed="rId3"/>
          <a:stretch>
            <a:fillRect/>
          </a:stretch>
        </p:blipFill>
        <p:spPr>
          <a:xfrm>
            <a:off x="6858000" y="1825625"/>
            <a:ext cx="4191000" cy="2562225"/>
          </a:xfrm>
          <a:prstGeom prst="rect">
            <a:avLst/>
          </a:prstGeom>
        </p:spPr>
      </p:pic>
    </p:spTree>
    <p:extLst>
      <p:ext uri="{BB962C8B-B14F-4D97-AF65-F5344CB8AC3E}">
        <p14:creationId xmlns:p14="http://schemas.microsoft.com/office/powerpoint/2010/main" val="2898662459"/>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lumMod val="75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2D5F2-9FDE-0EF0-A86A-E44F658560EF}"/>
              </a:ext>
            </a:extLst>
          </p:cNvPr>
          <p:cNvSpPr>
            <a:spLocks noGrp="1"/>
          </p:cNvSpPr>
          <p:nvPr>
            <p:ph type="title"/>
          </p:nvPr>
        </p:nvSpPr>
        <p:spPr>
          <a:xfrm>
            <a:off x="838200" y="365126"/>
            <a:ext cx="7162800" cy="1151948"/>
          </a:xfrm>
        </p:spPr>
        <p:txBody>
          <a:bodyPr/>
          <a:lstStyle/>
          <a:p>
            <a:r>
              <a:rPr lang="en-IN" sz="4400" b="0" i="0" u="none" strike="noStrike" baseline="0" dirty="0">
                <a:latin typeface="Times New Roman" panose="02020603050405020304" pitchFamily="18" charset="0"/>
                <a:cs typeface="Times New Roman" panose="02020603050405020304" pitchFamily="18" charset="0"/>
              </a:rPr>
              <a:t>Product Development Analysis</a:t>
            </a:r>
            <a:endParaRPr lang="en-IN" dirty="0"/>
          </a:p>
        </p:txBody>
      </p:sp>
      <p:sp>
        <p:nvSpPr>
          <p:cNvPr id="3" name="Content Placeholder 2">
            <a:extLst>
              <a:ext uri="{FF2B5EF4-FFF2-40B4-BE49-F238E27FC236}">
                <a16:creationId xmlns:a16="http://schemas.microsoft.com/office/drawing/2014/main" id="{C4CD1B62-8C7F-A594-9C6F-54B415ACCF0A}"/>
              </a:ext>
            </a:extLst>
          </p:cNvPr>
          <p:cNvSpPr>
            <a:spLocks noGrp="1"/>
          </p:cNvSpPr>
          <p:nvPr>
            <p:ph idx="1"/>
          </p:nvPr>
        </p:nvSpPr>
        <p:spPr>
          <a:xfrm>
            <a:off x="838200" y="1825625"/>
            <a:ext cx="5406736" cy="3536084"/>
          </a:xfrm>
        </p:spPr>
        <p:txBody>
          <a:bodyPr/>
          <a:lstStyle/>
          <a:p>
            <a:pPr marL="0" indent="0">
              <a:buNone/>
            </a:pPr>
            <a:r>
              <a:rPr lang="en-IN" sz="2400" dirty="0">
                <a:solidFill>
                  <a:srgbClr val="000000"/>
                </a:solidFill>
                <a:latin typeface="Times New Roman" panose="02020603050405020304" pitchFamily="18" charset="0"/>
                <a:cs typeface="Times New Roman" panose="02020603050405020304" pitchFamily="18" charset="0"/>
              </a:rPr>
              <a:t>Q.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Which area of business should we focus more on our product development? (Branding/taste/availability) </a:t>
            </a:r>
          </a:p>
          <a:p>
            <a:r>
              <a:rPr lang="en-IN" sz="2400" dirty="0">
                <a:solidFill>
                  <a:srgbClr val="000000"/>
                </a:solidFill>
                <a:latin typeface="Times New Roman" panose="02020603050405020304" pitchFamily="18" charset="0"/>
                <a:cs typeface="Times New Roman" panose="02020603050405020304" pitchFamily="18" charset="0"/>
              </a:rPr>
              <a:t>Business need to focus on brand reputation ,stock availability and taste. </a:t>
            </a:r>
            <a:endParaRPr lang="en-IN" sz="2400" b="0" i="0" u="none" strike="noStrike" baseline="0" dirty="0">
              <a:solidFill>
                <a:srgbClr val="000000"/>
              </a:solidFill>
              <a:latin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5FB940E8-197F-86CE-5DA1-F14F26DEAC4C}"/>
              </a:ext>
            </a:extLst>
          </p:cNvPr>
          <p:cNvPicPr>
            <a:picLocks noChangeAspect="1"/>
          </p:cNvPicPr>
          <p:nvPr/>
        </p:nvPicPr>
        <p:blipFill>
          <a:blip r:embed="rId3"/>
          <a:stretch>
            <a:fillRect/>
          </a:stretch>
        </p:blipFill>
        <p:spPr>
          <a:xfrm>
            <a:off x="8020050" y="1825625"/>
            <a:ext cx="3333750" cy="2533650"/>
          </a:xfrm>
          <a:prstGeom prst="rect">
            <a:avLst/>
          </a:prstGeom>
        </p:spPr>
      </p:pic>
    </p:spTree>
    <p:extLst>
      <p:ext uri="{BB962C8B-B14F-4D97-AF65-F5344CB8AC3E}">
        <p14:creationId xmlns:p14="http://schemas.microsoft.com/office/powerpoint/2010/main" val="3383725647"/>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lumMod val="75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82AB5-037F-3F98-E9E5-03E5F9107BD8}"/>
              </a:ext>
            </a:extLst>
          </p:cNvPr>
          <p:cNvSpPr>
            <a:spLocks noGrp="1"/>
          </p:cNvSpPr>
          <p:nvPr>
            <p:ph type="title"/>
          </p:nvPr>
        </p:nvSpPr>
        <p:spPr/>
        <p:txBody>
          <a:bodyPr>
            <a:normAutofit/>
          </a:bodyPr>
          <a:lstStyle/>
          <a:p>
            <a:r>
              <a:rPr lang="en-IN" sz="3200" b="0" i="0" u="none" strike="noStrike" baseline="0" dirty="0">
                <a:solidFill>
                  <a:schemeClr val="tx1">
                    <a:lumMod val="95000"/>
                    <a:lumOff val="5000"/>
                  </a:schemeClr>
                </a:solidFill>
                <a:latin typeface="Times New Roman" panose="02020603050405020304" pitchFamily="18" charset="0"/>
                <a:cs typeface="Times New Roman" panose="02020603050405020304" pitchFamily="18" charset="0"/>
              </a:rPr>
              <a:t>Recommendation</a:t>
            </a:r>
            <a:endParaRPr lang="en-IN" sz="32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E8E50A7-5FFF-ED5A-2956-D2ABB164ECB2}"/>
              </a:ext>
            </a:extLst>
          </p:cNvPr>
          <p:cNvSpPr>
            <a:spLocks noGrp="1"/>
          </p:cNvSpPr>
          <p:nvPr>
            <p:ph idx="1"/>
          </p:nvPr>
        </p:nvSpPr>
        <p:spPr>
          <a:xfrm>
            <a:off x="838200" y="1825625"/>
            <a:ext cx="5167745" cy="4351338"/>
          </a:xfrm>
        </p:spPr>
        <p:txBody>
          <a:bodyPr/>
          <a:lstStyle/>
          <a:p>
            <a:pPr marL="0" indent="0">
              <a:buNone/>
            </a:pPr>
            <a:r>
              <a:rPr lang="en-IN" sz="2400" dirty="0">
                <a:solidFill>
                  <a:srgbClr val="000000"/>
                </a:solidFill>
                <a:latin typeface="Times New Roman" panose="02020603050405020304" pitchFamily="18" charset="0"/>
                <a:cs typeface="Times New Roman" panose="02020603050405020304" pitchFamily="18" charset="0"/>
              </a:rPr>
              <a:t>Q.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What immediate improvements can we bring to the product? </a:t>
            </a:r>
          </a:p>
          <a:p>
            <a:r>
              <a:rPr lang="en-IN" dirty="0"/>
              <a:t>Most of the respondents are neutral on our product if we change ingredient according to people desires like 30% people desired reduce sugar content .</a:t>
            </a:r>
          </a:p>
        </p:txBody>
      </p:sp>
      <p:pic>
        <p:nvPicPr>
          <p:cNvPr id="5" name="Picture 4">
            <a:extLst>
              <a:ext uri="{FF2B5EF4-FFF2-40B4-BE49-F238E27FC236}">
                <a16:creationId xmlns:a16="http://schemas.microsoft.com/office/drawing/2014/main" id="{ECFAD200-2C49-8F86-4874-AFB50328AD94}"/>
              </a:ext>
            </a:extLst>
          </p:cNvPr>
          <p:cNvPicPr>
            <a:picLocks noChangeAspect="1"/>
          </p:cNvPicPr>
          <p:nvPr/>
        </p:nvPicPr>
        <p:blipFill>
          <a:blip r:embed="rId3"/>
          <a:stretch>
            <a:fillRect/>
          </a:stretch>
        </p:blipFill>
        <p:spPr>
          <a:xfrm>
            <a:off x="6335856" y="1125682"/>
            <a:ext cx="5505450" cy="3276600"/>
          </a:xfrm>
          <a:prstGeom prst="rect">
            <a:avLst/>
          </a:prstGeom>
        </p:spPr>
      </p:pic>
    </p:spTree>
    <p:extLst>
      <p:ext uri="{BB962C8B-B14F-4D97-AF65-F5344CB8AC3E}">
        <p14:creationId xmlns:p14="http://schemas.microsoft.com/office/powerpoint/2010/main" val="199267038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75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0C913-2E9B-45C6-F208-A57B7A3A4DD5}"/>
              </a:ext>
            </a:extLst>
          </p:cNvPr>
          <p:cNvSpPr>
            <a:spLocks noGrp="1"/>
          </p:cNvSpPr>
          <p:nvPr>
            <p:ph type="title"/>
          </p:nvPr>
        </p:nvSpPr>
        <p:spPr/>
        <p:txBody>
          <a:bodyPr/>
          <a:lstStyle/>
          <a:p>
            <a:r>
              <a:rPr lang="en-IN" dirty="0"/>
              <a:t>ABOUT </a:t>
            </a:r>
            <a:r>
              <a:rPr lang="en-IN" dirty="0">
                <a:solidFill>
                  <a:srgbClr val="00B050"/>
                </a:solidFill>
              </a:rPr>
              <a:t>CODE</a:t>
            </a:r>
            <a:r>
              <a:rPr lang="en-IN" dirty="0">
                <a:solidFill>
                  <a:srgbClr val="C00000"/>
                </a:solidFill>
              </a:rPr>
              <a:t>X</a:t>
            </a:r>
            <a:r>
              <a:rPr lang="en-IN" dirty="0"/>
              <a:t> PROJECT</a:t>
            </a:r>
          </a:p>
        </p:txBody>
      </p:sp>
      <p:sp>
        <p:nvSpPr>
          <p:cNvPr id="3" name="Content Placeholder 2">
            <a:extLst>
              <a:ext uri="{FF2B5EF4-FFF2-40B4-BE49-F238E27FC236}">
                <a16:creationId xmlns:a16="http://schemas.microsoft.com/office/drawing/2014/main" id="{8CE0B7F9-3083-23FE-D700-782726D8FC5E}"/>
              </a:ext>
            </a:extLst>
          </p:cNvPr>
          <p:cNvSpPr>
            <a:spLocks noGrp="1"/>
          </p:cNvSpPr>
          <p:nvPr>
            <p:ph idx="1"/>
          </p:nvPr>
        </p:nvSpPr>
        <p:spPr/>
        <p:txBody>
          <a:bodyPr>
            <a:normAutofit fontScale="92500"/>
          </a:bodyPr>
          <a:lstStyle/>
          <a:p>
            <a:pPr algn="l">
              <a:buFont typeface="Wingdings" panose="05000000000000000000" pitchFamily="2" charset="2"/>
              <a:buChar char="Ø"/>
            </a:pPr>
            <a:r>
              <a:rPr lang="en-US" b="1" i="0" dirty="0">
                <a:solidFill>
                  <a:srgbClr val="00B050"/>
                </a:solidFill>
                <a:effectLst/>
                <a:latin typeface="manrope"/>
              </a:rPr>
              <a:t>CODE</a:t>
            </a:r>
            <a:r>
              <a:rPr lang="en-US" b="1" i="0" dirty="0">
                <a:solidFill>
                  <a:srgbClr val="C00000"/>
                </a:solidFill>
                <a:effectLst/>
                <a:latin typeface="manrope"/>
              </a:rPr>
              <a:t>X</a:t>
            </a:r>
            <a:r>
              <a:rPr lang="en-US" b="1" i="0" dirty="0">
                <a:solidFill>
                  <a:srgbClr val="131022"/>
                </a:solidFill>
                <a:effectLst/>
                <a:latin typeface="manrope"/>
              </a:rPr>
              <a:t> </a:t>
            </a:r>
            <a:r>
              <a:rPr lang="en-US" b="0" i="0" dirty="0">
                <a:solidFill>
                  <a:srgbClr val="131022"/>
                </a:solidFill>
                <a:effectLst/>
                <a:latin typeface="manrope"/>
              </a:rPr>
              <a:t>is a German beverage company that is aiming to make the  mark in the throughout  the Indian market.</a:t>
            </a:r>
            <a:endParaRPr lang="en-US" dirty="0">
              <a:solidFill>
                <a:srgbClr val="131022"/>
              </a:solidFill>
              <a:latin typeface="manrope"/>
            </a:endParaRPr>
          </a:p>
          <a:p>
            <a:pPr algn="l">
              <a:buFont typeface="Wingdings" panose="05000000000000000000" pitchFamily="2" charset="2"/>
              <a:buChar char="Ø"/>
            </a:pPr>
            <a:r>
              <a:rPr lang="en-US" b="0" i="0" dirty="0">
                <a:solidFill>
                  <a:srgbClr val="131022"/>
                </a:solidFill>
                <a:effectLst/>
                <a:latin typeface="manrope"/>
              </a:rPr>
              <a:t>A few months ago, they launched their energy drink in 10 cities in India.</a:t>
            </a:r>
          </a:p>
          <a:p>
            <a:pPr algn="l">
              <a:buFont typeface="Wingdings" panose="05000000000000000000" pitchFamily="2" charset="2"/>
              <a:buChar char="Ø"/>
            </a:pPr>
            <a:r>
              <a:rPr lang="en-US" b="0" i="0" dirty="0">
                <a:solidFill>
                  <a:srgbClr val="131022"/>
                </a:solidFill>
                <a:effectLst/>
                <a:latin typeface="manrope"/>
              </a:rPr>
              <a:t>Their Marketing team is responsible for increasing brand awareness, market share, and product development. </a:t>
            </a:r>
          </a:p>
          <a:p>
            <a:pPr algn="l">
              <a:buFont typeface="Wingdings" panose="05000000000000000000" pitchFamily="2" charset="2"/>
              <a:buChar char="Ø"/>
            </a:pPr>
            <a:r>
              <a:rPr lang="en-US" b="0" i="0" dirty="0">
                <a:solidFill>
                  <a:srgbClr val="131022"/>
                </a:solidFill>
                <a:effectLst/>
                <a:latin typeface="manrope"/>
              </a:rPr>
              <a:t>They conducted a survey in those 10 cities and received results from </a:t>
            </a:r>
            <a:r>
              <a:rPr lang="en-US" b="1" i="0" dirty="0">
                <a:solidFill>
                  <a:srgbClr val="131022"/>
                </a:solidFill>
                <a:effectLst/>
                <a:latin typeface="manrope"/>
              </a:rPr>
              <a:t>10k</a:t>
            </a:r>
            <a:r>
              <a:rPr lang="en-US" b="0" i="0" dirty="0">
                <a:solidFill>
                  <a:srgbClr val="131022"/>
                </a:solidFill>
                <a:effectLst/>
                <a:latin typeface="manrope"/>
              </a:rPr>
              <a:t> respondents. </a:t>
            </a:r>
          </a:p>
          <a:p>
            <a:pPr algn="l">
              <a:buFont typeface="Wingdings" panose="05000000000000000000" pitchFamily="2" charset="2"/>
              <a:buChar char="Ø"/>
            </a:pPr>
            <a:r>
              <a:rPr lang="en-US" dirty="0">
                <a:solidFill>
                  <a:srgbClr val="131022"/>
                </a:solidFill>
                <a:latin typeface="manrope"/>
              </a:rPr>
              <a:t>As a Data Analyst</a:t>
            </a:r>
            <a:r>
              <a:rPr lang="en-US" b="0" i="0" dirty="0">
                <a:solidFill>
                  <a:srgbClr val="131022"/>
                </a:solidFill>
                <a:effectLst/>
                <a:latin typeface="manrope"/>
              </a:rPr>
              <a:t>, </a:t>
            </a:r>
            <a:r>
              <a:rPr lang="en-US" dirty="0">
                <a:solidFill>
                  <a:srgbClr val="131022"/>
                </a:solidFill>
                <a:latin typeface="manrope"/>
              </a:rPr>
              <a:t>I need to </a:t>
            </a:r>
            <a:r>
              <a:rPr lang="en-US" b="0" i="0" dirty="0">
                <a:solidFill>
                  <a:srgbClr val="131022"/>
                </a:solidFill>
                <a:effectLst/>
                <a:latin typeface="manrope"/>
              </a:rPr>
              <a:t>convert these survey results to meaningful insights ,which market team can take the quick drive decisions and actions.</a:t>
            </a:r>
          </a:p>
          <a:p>
            <a:endParaRPr lang="en-IN" dirty="0"/>
          </a:p>
        </p:txBody>
      </p:sp>
    </p:spTree>
    <p:extLst>
      <p:ext uri="{BB962C8B-B14F-4D97-AF65-F5344CB8AC3E}">
        <p14:creationId xmlns:p14="http://schemas.microsoft.com/office/powerpoint/2010/main" val="1327399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lumMod val="75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34F30-D611-C4AC-8200-1E0136ED88A1}"/>
              </a:ext>
            </a:extLst>
          </p:cNvPr>
          <p:cNvSpPr>
            <a:spLocks noGrp="1"/>
          </p:cNvSpPr>
          <p:nvPr>
            <p:ph type="title"/>
          </p:nvPr>
        </p:nvSpPr>
        <p:spPr/>
        <p:txBody>
          <a:bodyPr/>
          <a:lstStyle/>
          <a:p>
            <a:r>
              <a:rPr lang="en-IN" sz="4400" b="0" i="0" u="none" strike="noStrike" baseline="0" dirty="0">
                <a:solidFill>
                  <a:schemeClr val="tx1">
                    <a:lumMod val="95000"/>
                    <a:lumOff val="5000"/>
                  </a:schemeClr>
                </a:solidFill>
                <a:latin typeface="Times New Roman" panose="02020603050405020304" pitchFamily="18" charset="0"/>
                <a:cs typeface="Times New Roman" panose="02020603050405020304" pitchFamily="18" charset="0"/>
              </a:rPr>
              <a:t>Recommendation</a:t>
            </a:r>
            <a:endParaRPr lang="en-IN" dirty="0"/>
          </a:p>
        </p:txBody>
      </p:sp>
      <p:sp>
        <p:nvSpPr>
          <p:cNvPr id="3" name="Content Placeholder 2">
            <a:extLst>
              <a:ext uri="{FF2B5EF4-FFF2-40B4-BE49-F238E27FC236}">
                <a16:creationId xmlns:a16="http://schemas.microsoft.com/office/drawing/2014/main" id="{E34E6DD3-3F4A-F91A-9EF8-871207089121}"/>
              </a:ext>
            </a:extLst>
          </p:cNvPr>
          <p:cNvSpPr>
            <a:spLocks noGrp="1"/>
          </p:cNvSpPr>
          <p:nvPr>
            <p:ph idx="1"/>
          </p:nvPr>
        </p:nvSpPr>
        <p:spPr/>
        <p:txBody>
          <a:bodyPr/>
          <a:lstStyle/>
          <a:p>
            <a:pPr marL="0" indent="0" algn="l">
              <a:buNone/>
            </a:pPr>
            <a:r>
              <a:rPr lang="en-IN" dirty="0"/>
              <a:t>Q.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What should be the ideal price of our product?</a:t>
            </a:r>
          </a:p>
          <a:p>
            <a:pPr marL="0" indent="0" algn="l">
              <a:buNone/>
            </a:pPr>
            <a:r>
              <a:rPr lang="en-US" sz="2000" dirty="0">
                <a:solidFill>
                  <a:srgbClr val="000000"/>
                </a:solidFill>
                <a:latin typeface="Times New Roman" panose="02020603050405020304" pitchFamily="18" charset="0"/>
                <a:cs typeface="Times New Roman" panose="02020603050405020304" pitchFamily="18" charset="0"/>
              </a:rPr>
              <a:t>                 Our consumers major youth range of 15-30 age so they can’t afford more price so as per respondent given feedback price range should be in 50-120 is better ,to go top in the market as well attract the youth. </a:t>
            </a:r>
            <a:br>
              <a:rPr lang="en-US" sz="2000" dirty="0">
                <a:solidFill>
                  <a:srgbClr val="000000"/>
                </a:solidFill>
                <a:latin typeface="Times New Roman" panose="02020603050405020304" pitchFamily="18" charset="0"/>
                <a:cs typeface="Times New Roman" panose="02020603050405020304" pitchFamily="18" charset="0"/>
              </a:rPr>
            </a:br>
            <a:br>
              <a:rPr lang="en-US" sz="2000" dirty="0">
                <a:solidFill>
                  <a:srgbClr val="000000"/>
                </a:solidFill>
                <a:latin typeface="Times New Roman" panose="02020603050405020304" pitchFamily="18" charset="0"/>
                <a:cs typeface="Times New Roman" panose="02020603050405020304" pitchFamily="18" charset="0"/>
              </a:rPr>
            </a:br>
            <a:br>
              <a:rPr lang="en-US" sz="2000" dirty="0">
                <a:solidFill>
                  <a:srgbClr val="000000"/>
                </a:solidFill>
                <a:latin typeface="Times New Roman" panose="02020603050405020304" pitchFamily="18" charset="0"/>
                <a:cs typeface="Times New Roman" panose="02020603050405020304" pitchFamily="18" charset="0"/>
              </a:rPr>
            </a:br>
            <a:r>
              <a:rPr lang="en-US" sz="2000" dirty="0">
                <a:solidFill>
                  <a:srgbClr val="000000"/>
                </a:solidFill>
                <a:latin typeface="Times New Roman" panose="02020603050405020304" pitchFamily="18" charset="0"/>
                <a:cs typeface="Times New Roman" panose="02020603050405020304" pitchFamily="18" charset="0"/>
              </a:rPr>
              <a:t>Q</a:t>
            </a:r>
            <a:r>
              <a:rPr lang="en-US" sz="2400" dirty="0">
                <a:solidFill>
                  <a:srgbClr val="000000"/>
                </a:solidFill>
                <a:latin typeface="Times New Roman" panose="02020603050405020304" pitchFamily="18" charset="0"/>
                <a:cs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What kind of marketing campaigns, offers, and discounts we can run? </a:t>
            </a:r>
            <a:br>
              <a:rPr lang="en-US" sz="1800" b="0" i="0" u="none" strike="noStrike" baseline="0" dirty="0">
                <a:solidFill>
                  <a:srgbClr val="000000"/>
                </a:solidFill>
              </a:rPr>
            </a:br>
            <a:br>
              <a:rPr lang="en-US" sz="1800" b="0" i="0" u="none" strike="noStrike" baseline="0" dirty="0">
                <a:solidFill>
                  <a:srgbClr val="000000"/>
                </a:solidFill>
              </a:rPr>
            </a:br>
            <a:r>
              <a:rPr lang="en-US" sz="2000" b="0" i="0" u="none" strike="noStrike" baseline="0" dirty="0">
                <a:solidFill>
                  <a:srgbClr val="000000"/>
                </a:solidFill>
                <a:latin typeface="Times New Roman" panose="02020603050405020304" pitchFamily="18" charset="0"/>
                <a:cs typeface="Times New Roman" panose="02020603050405020304" pitchFamily="18" charset="0"/>
              </a:rPr>
              <a:t>               As per analysis I get know that most of them are prefers marketing as online ads and TV commercials, instead of giving offers and discount reduce the price some of the days and make </a:t>
            </a:r>
            <a:r>
              <a:rPr lang="en-US" sz="2000" dirty="0">
                <a:solidFill>
                  <a:srgbClr val="000000"/>
                </a:solidFill>
                <a:latin typeface="Times New Roman" panose="02020603050405020304" pitchFamily="18" charset="0"/>
                <a:cs typeface="Times New Roman" panose="02020603050405020304" pitchFamily="18" charset="0"/>
              </a:rPr>
              <a:t>it online ads will increase our brand reputation.</a:t>
            </a:r>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marL="0" indent="0" algn="l">
              <a:buNone/>
            </a:pPr>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4840248"/>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4">
            <a:lumMod val="75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12C1F-23B0-2896-65D0-C87B2C094589}"/>
              </a:ext>
            </a:extLst>
          </p:cNvPr>
          <p:cNvSpPr>
            <a:spLocks noGrp="1"/>
          </p:cNvSpPr>
          <p:nvPr>
            <p:ph type="title"/>
          </p:nvPr>
        </p:nvSpPr>
        <p:spPr/>
        <p:txBody>
          <a:bodyPr/>
          <a:lstStyle/>
          <a:p>
            <a:r>
              <a:rPr lang="en-IN" sz="4400" b="0" i="0" u="none" strike="noStrike" baseline="0" dirty="0">
                <a:solidFill>
                  <a:schemeClr val="tx1">
                    <a:lumMod val="95000"/>
                    <a:lumOff val="5000"/>
                  </a:schemeClr>
                </a:solidFill>
                <a:latin typeface="Times New Roman" panose="02020603050405020304" pitchFamily="18" charset="0"/>
                <a:cs typeface="Times New Roman" panose="02020603050405020304" pitchFamily="18" charset="0"/>
              </a:rPr>
              <a:t>Recommendation</a:t>
            </a:r>
            <a:endParaRPr lang="en-IN" dirty="0"/>
          </a:p>
        </p:txBody>
      </p:sp>
      <p:sp>
        <p:nvSpPr>
          <p:cNvPr id="3" name="Content Placeholder 2">
            <a:extLst>
              <a:ext uri="{FF2B5EF4-FFF2-40B4-BE49-F238E27FC236}">
                <a16:creationId xmlns:a16="http://schemas.microsoft.com/office/drawing/2014/main" id="{A9C30874-A173-F668-3AFB-856ACF65541E}"/>
              </a:ext>
            </a:extLst>
          </p:cNvPr>
          <p:cNvSpPr>
            <a:spLocks noGrp="1"/>
          </p:cNvSpPr>
          <p:nvPr>
            <p:ph idx="1"/>
          </p:nvPr>
        </p:nvSpPr>
        <p:spPr>
          <a:xfrm>
            <a:off x="838200" y="1825625"/>
            <a:ext cx="4284518" cy="3775075"/>
          </a:xfrm>
        </p:spPr>
        <p:txBody>
          <a:bodyPr/>
          <a:lstStyle/>
          <a:p>
            <a:pPr marL="0" indent="0">
              <a:buNone/>
            </a:pPr>
            <a:r>
              <a:rPr lang="en-IN" sz="2400" dirty="0">
                <a:solidFill>
                  <a:srgbClr val="000000"/>
                </a:solidFill>
                <a:latin typeface="Times New Roman" panose="02020603050405020304" pitchFamily="18" charset="0"/>
                <a:cs typeface="Times New Roman" panose="02020603050405020304" pitchFamily="18" charset="0"/>
              </a:rPr>
              <a:t>Q.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Who can be a brand ambassador, and why? </a:t>
            </a:r>
            <a:br>
              <a:rPr lang="en-US" sz="1800" b="0" i="0" u="none" strike="noStrike" baseline="0" dirty="0">
                <a:solidFill>
                  <a:srgbClr val="000000"/>
                </a:solidFill>
              </a:rPr>
            </a:br>
            <a:r>
              <a:rPr lang="en-US" sz="1800" b="0" i="0" u="none" strike="noStrike" baseline="0" dirty="0">
                <a:solidFill>
                  <a:srgbClr val="000000"/>
                </a:solidFill>
              </a:rPr>
              <a:t>  </a:t>
            </a:r>
            <a:br>
              <a:rPr lang="en-US" sz="1800" b="0" i="0" u="none" strike="noStrike" baseline="0" dirty="0">
                <a:solidFill>
                  <a:srgbClr val="000000"/>
                </a:solidFill>
              </a:rPr>
            </a:br>
            <a:r>
              <a:rPr lang="en-US" sz="1800" b="0" i="0" u="none" strike="noStrike" baseline="0" dirty="0">
                <a:solidFill>
                  <a:srgbClr val="000000"/>
                </a:solidFill>
              </a:rPr>
              <a:t>                   </a:t>
            </a:r>
          </a:p>
          <a:p>
            <a:r>
              <a:rPr lang="en-IN" dirty="0"/>
              <a:t>Athletics and Sports person has the best one for brand ambassador .</a:t>
            </a:r>
            <a:br>
              <a:rPr lang="en-IN" dirty="0"/>
            </a:br>
            <a:r>
              <a:rPr lang="en-IN" dirty="0"/>
              <a:t>Neeraj Chopra and Virat Kohli</a:t>
            </a:r>
          </a:p>
        </p:txBody>
      </p:sp>
      <p:pic>
        <p:nvPicPr>
          <p:cNvPr id="5" name="Picture 4">
            <a:extLst>
              <a:ext uri="{FF2B5EF4-FFF2-40B4-BE49-F238E27FC236}">
                <a16:creationId xmlns:a16="http://schemas.microsoft.com/office/drawing/2014/main" id="{938E59D4-3A49-0B7E-23F3-2CD5324E2FFD}"/>
              </a:ext>
            </a:extLst>
          </p:cNvPr>
          <p:cNvPicPr>
            <a:picLocks noChangeAspect="1"/>
          </p:cNvPicPr>
          <p:nvPr/>
        </p:nvPicPr>
        <p:blipFill>
          <a:blip r:embed="rId3"/>
          <a:stretch>
            <a:fillRect/>
          </a:stretch>
        </p:blipFill>
        <p:spPr>
          <a:xfrm>
            <a:off x="8550894" y="2098964"/>
            <a:ext cx="3284777" cy="2461056"/>
          </a:xfrm>
          <a:prstGeom prst="rect">
            <a:avLst/>
          </a:prstGeom>
        </p:spPr>
      </p:pic>
      <p:pic>
        <p:nvPicPr>
          <p:cNvPr id="7" name="Picture 6">
            <a:extLst>
              <a:ext uri="{FF2B5EF4-FFF2-40B4-BE49-F238E27FC236}">
                <a16:creationId xmlns:a16="http://schemas.microsoft.com/office/drawing/2014/main" id="{5B11CFB3-5BDA-DD1E-AA52-F7DF94E5E5AC}"/>
              </a:ext>
            </a:extLst>
          </p:cNvPr>
          <p:cNvPicPr>
            <a:picLocks noChangeAspect="1"/>
          </p:cNvPicPr>
          <p:nvPr/>
        </p:nvPicPr>
        <p:blipFill>
          <a:blip r:embed="rId4"/>
          <a:stretch>
            <a:fillRect/>
          </a:stretch>
        </p:blipFill>
        <p:spPr>
          <a:xfrm>
            <a:off x="5225653" y="2098965"/>
            <a:ext cx="3345214" cy="2461056"/>
          </a:xfrm>
          <a:prstGeom prst="rect">
            <a:avLst/>
          </a:prstGeom>
        </p:spPr>
      </p:pic>
      <p:sp>
        <p:nvSpPr>
          <p:cNvPr id="9" name="TextBox 8">
            <a:extLst>
              <a:ext uri="{FF2B5EF4-FFF2-40B4-BE49-F238E27FC236}">
                <a16:creationId xmlns:a16="http://schemas.microsoft.com/office/drawing/2014/main" id="{3BA8A6B7-CE62-F3CD-A457-0B4C3F5C7E19}"/>
              </a:ext>
            </a:extLst>
          </p:cNvPr>
          <p:cNvSpPr txBox="1"/>
          <p:nvPr/>
        </p:nvSpPr>
        <p:spPr>
          <a:xfrm>
            <a:off x="5080330" y="5077480"/>
            <a:ext cx="6941127" cy="523220"/>
          </a:xfrm>
          <a:prstGeom prst="rect">
            <a:avLst/>
          </a:prstGeom>
          <a:noFill/>
        </p:spPr>
        <p:txBody>
          <a:bodyPr wrap="square">
            <a:spAutoFit/>
          </a:bodyPr>
          <a:lstStyle/>
          <a:p>
            <a:pPr marL="0" indent="0">
              <a:buNone/>
            </a:pPr>
            <a:r>
              <a:rPr lang="en-US" sz="2800" dirty="0">
                <a:solidFill>
                  <a:srgbClr val="000000"/>
                </a:solidFill>
                <a:latin typeface="Times New Roman" panose="02020603050405020304" pitchFamily="18" charset="0"/>
                <a:cs typeface="Times New Roman" panose="02020603050405020304" pitchFamily="18" charset="0"/>
              </a:rPr>
              <a:t>DRINK CODEX RUN LIKE AN ATHLETICS</a:t>
            </a:r>
            <a:r>
              <a:rPr lang="en-US" sz="2800" b="0" i="0" u="none" strike="noStrike" baseline="0"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3642472"/>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4">
            <a:lumMod val="75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270C9-657E-0AA8-1FEC-97109415161C}"/>
              </a:ext>
            </a:extLst>
          </p:cNvPr>
          <p:cNvSpPr>
            <a:spLocks noGrp="1"/>
          </p:cNvSpPr>
          <p:nvPr>
            <p:ph type="title"/>
          </p:nvPr>
        </p:nvSpPr>
        <p:spPr/>
        <p:txBody>
          <a:bodyPr/>
          <a:lstStyle/>
          <a:p>
            <a:r>
              <a:rPr lang="en-IN" sz="4400" b="0" i="0" u="none" strike="noStrike" baseline="0" dirty="0">
                <a:solidFill>
                  <a:schemeClr val="tx1">
                    <a:lumMod val="95000"/>
                    <a:lumOff val="5000"/>
                  </a:schemeClr>
                </a:solidFill>
                <a:latin typeface="Times New Roman" panose="02020603050405020304" pitchFamily="18" charset="0"/>
                <a:cs typeface="Times New Roman" panose="02020603050405020304" pitchFamily="18" charset="0"/>
              </a:rPr>
              <a:t>Recommendation</a:t>
            </a:r>
            <a:endParaRPr lang="en-IN" dirty="0"/>
          </a:p>
        </p:txBody>
      </p:sp>
      <p:sp>
        <p:nvSpPr>
          <p:cNvPr id="3" name="Content Placeholder 2">
            <a:extLst>
              <a:ext uri="{FF2B5EF4-FFF2-40B4-BE49-F238E27FC236}">
                <a16:creationId xmlns:a16="http://schemas.microsoft.com/office/drawing/2014/main" id="{0EC69474-2E18-9607-CA07-3290E6F6A6CE}"/>
              </a:ext>
            </a:extLst>
          </p:cNvPr>
          <p:cNvSpPr>
            <a:spLocks noGrp="1"/>
          </p:cNvSpPr>
          <p:nvPr>
            <p:ph idx="1"/>
          </p:nvPr>
        </p:nvSpPr>
        <p:spPr/>
        <p:txBody>
          <a:bodyPr/>
          <a:lstStyle/>
          <a:p>
            <a:pPr marL="0" indent="0">
              <a:buNone/>
            </a:pPr>
            <a:r>
              <a:rPr lang="en-IN" sz="2400" dirty="0">
                <a:solidFill>
                  <a:srgbClr val="000000"/>
                </a:solidFill>
                <a:latin typeface="Times New Roman" panose="02020603050405020304" pitchFamily="18" charset="0"/>
                <a:cs typeface="Times New Roman" panose="02020603050405020304" pitchFamily="18" charset="0"/>
              </a:rPr>
              <a:t>Q.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Who should be our target audience, and why? </a:t>
            </a:r>
          </a:p>
          <a:p>
            <a:pPr marL="0" indent="0">
              <a:buNone/>
            </a:pPr>
            <a:br>
              <a:rPr lang="en-IN" dirty="0"/>
            </a:br>
            <a:r>
              <a:rPr lang="en-IN" dirty="0"/>
              <a:t>        Our target audience major youth because our analysis only given the  result most of the age group 15-30 only prefers the drinks for energy and reduce the stress as well as sports and exercise etc..</a:t>
            </a:r>
          </a:p>
        </p:txBody>
      </p:sp>
    </p:spTree>
    <p:extLst>
      <p:ext uri="{BB962C8B-B14F-4D97-AF65-F5344CB8AC3E}">
        <p14:creationId xmlns:p14="http://schemas.microsoft.com/office/powerpoint/2010/main" val="490634356"/>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textbox ,textbox ,textbox ,image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Info</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ableEx ,textbox ,image ,textbox ,pieChart ,textbox ,Respondent by Age ,textbox ,pivotTable ,15-30 Market Channels  ,Respondent by Age ,shape. Please refer to the notes on this slide for details">
            <a:hlinkClick r:id="rId3"/>
          </p:cNvPr>
          <p:cNvPicPr>
            <a:picLocks noChangeAspect="1"/>
          </p:cNvPicPr>
          <p:nvPr/>
        </p:nvPicPr>
        <p:blipFill>
          <a:blip r:embed="rId4"/>
          <a:stretch>
            <a:fillRect/>
          </a:stretch>
        </p:blipFill>
        <p:spPr>
          <a:xfrm>
            <a:off x="85725" y="0"/>
            <a:ext cx="12020550" cy="6858000"/>
          </a:xfrm>
          <a:prstGeom prst="rect">
            <a:avLst/>
          </a:prstGeom>
          <a:noFill/>
        </p:spPr>
      </p:pic>
      <p:sp>
        <p:nvSpPr>
          <p:cNvPr id="4" name="Title" hidden="1"/>
          <p:cNvSpPr>
            <a:spLocks noGrp="1"/>
          </p:cNvSpPr>
          <p:nvPr>
            <p:ph type="title"/>
          </p:nvPr>
        </p:nvSpPr>
        <p:spPr/>
        <p:txBody>
          <a:bodyPr/>
          <a:lstStyle/>
          <a:p>
            <a:r>
              <a:t>Demographic</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clusteredBarChart ,textbox ,pieChart ,textbox ,textbox ,current Leaders ,PRIMARY REASONS FOR PREFERE BRANDS OTHER THEN CODEX ,slicer ,slicer ,slicer ,slicer ,slice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Consumer &amp; Competition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ndustry Market Channel ,REASONS FOR CODEX CHOOSING ,Market Channels For CODEX ,textbox ,textbox ,slicer ,slicer ,slicer ,slicer ,textbox ,textbox ,tableEx ,Brand Perception on codex ,Respondents on Code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Marketing &amp;Brands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licer ,slicer ,slicer ,slicer ,textbox ,textbox ,textbox ,Purchase location by Preference ,pivotTable ,Respondent by Price_range ,textbox ,Desired improvements ,textbox ,pivotTable ,pivotTabl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Product &amp; Purchase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4">
            <a:lumMod val="75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661C2-915A-583D-872F-D13515255730}"/>
              </a:ext>
            </a:extLst>
          </p:cNvPr>
          <p:cNvSpPr>
            <a:spLocks noGrp="1"/>
          </p:cNvSpPr>
          <p:nvPr>
            <p:ph type="title"/>
          </p:nvPr>
        </p:nvSpPr>
        <p:spPr>
          <a:xfrm>
            <a:off x="838200" y="365125"/>
            <a:ext cx="11007436" cy="6056457"/>
          </a:xfrm>
        </p:spPr>
        <p:txBody>
          <a:bodyPr anchor="t">
            <a:normAutofit/>
          </a:bodyPr>
          <a:lstStyle/>
          <a:p>
            <a:pPr algn="ctr"/>
            <a:r>
              <a:rPr lang="en-IN" sz="5400" dirty="0">
                <a:latin typeface="Times New Roman" panose="02020603050405020304" pitchFamily="18" charset="0"/>
                <a:cs typeface="Times New Roman" panose="02020603050405020304" pitchFamily="18" charset="0"/>
              </a:rPr>
              <a:t>THANK YOU</a:t>
            </a:r>
            <a:br>
              <a:rPr lang="en-IN" sz="5400" dirty="0">
                <a:latin typeface="Times New Roman" panose="02020603050405020304" pitchFamily="18" charset="0"/>
                <a:cs typeface="Times New Roman" panose="02020603050405020304" pitchFamily="18" charset="0"/>
              </a:rPr>
            </a:br>
            <a:endParaRPr lang="en-IN" sz="5400" dirty="0">
              <a:latin typeface="Times New Roman" panose="02020603050405020304" pitchFamily="18" charset="0"/>
              <a:cs typeface="Times New Roman" panose="02020603050405020304" pitchFamily="18" charset="0"/>
            </a:endParaRPr>
          </a:p>
        </p:txBody>
      </p:sp>
      <p:pic>
        <p:nvPicPr>
          <p:cNvPr id="4" name="Graphic 3">
            <a:extLst>
              <a:ext uri="{FF2B5EF4-FFF2-40B4-BE49-F238E27FC236}">
                <a16:creationId xmlns:a16="http://schemas.microsoft.com/office/drawing/2014/main" id="{EF3AA516-BCA9-38A0-3FB9-6F3E3A798C9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55027" y="1988402"/>
            <a:ext cx="4800600" cy="2224007"/>
          </a:xfrm>
          <a:prstGeom prst="rect">
            <a:avLst/>
          </a:prstGeom>
        </p:spPr>
      </p:pic>
      <p:sp>
        <p:nvSpPr>
          <p:cNvPr id="5" name="TextBox 4">
            <a:extLst>
              <a:ext uri="{FF2B5EF4-FFF2-40B4-BE49-F238E27FC236}">
                <a16:creationId xmlns:a16="http://schemas.microsoft.com/office/drawing/2014/main" id="{01C6068B-300D-C05B-166C-6D96D82AFBA0}"/>
              </a:ext>
            </a:extLst>
          </p:cNvPr>
          <p:cNvSpPr txBox="1"/>
          <p:nvPr/>
        </p:nvSpPr>
        <p:spPr>
          <a:xfrm>
            <a:off x="9520671" y="6052250"/>
            <a:ext cx="2324965" cy="369332"/>
          </a:xfrm>
          <a:prstGeom prst="rect">
            <a:avLst/>
          </a:prstGeom>
          <a:noFill/>
        </p:spPr>
        <p:txBody>
          <a:bodyPr wrap="square">
            <a:spAutoFit/>
          </a:bodyPr>
          <a:lstStyle/>
          <a:p>
            <a:pPr marL="0" indent="0">
              <a:buNone/>
            </a:pPr>
            <a:r>
              <a:rPr lang="en-US" dirty="0">
                <a:solidFill>
                  <a:srgbClr val="000000"/>
                </a:solidFill>
                <a:latin typeface="Times New Roman" panose="02020603050405020304" pitchFamily="18" charset="0"/>
                <a:cs typeface="Times New Roman" panose="02020603050405020304" pitchFamily="18" charset="0"/>
              </a:rPr>
              <a:t>Prepared by Devender</a:t>
            </a:r>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114322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75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1F0E1-8FAF-FAA8-7E50-55D184CD0655}"/>
              </a:ext>
            </a:extLst>
          </p:cNvPr>
          <p:cNvSpPr>
            <a:spLocks noGrp="1"/>
          </p:cNvSpPr>
          <p:nvPr>
            <p:ph type="title"/>
          </p:nvPr>
        </p:nvSpPr>
        <p:spPr/>
        <p:txBody>
          <a:bodyPr/>
          <a:lstStyle/>
          <a:p>
            <a:r>
              <a:rPr lang="en-IN" dirty="0"/>
              <a:t>Analysis Categories and tools used</a:t>
            </a:r>
          </a:p>
        </p:txBody>
      </p:sp>
      <p:sp>
        <p:nvSpPr>
          <p:cNvPr id="3" name="Content Placeholder 2">
            <a:extLst>
              <a:ext uri="{FF2B5EF4-FFF2-40B4-BE49-F238E27FC236}">
                <a16:creationId xmlns:a16="http://schemas.microsoft.com/office/drawing/2014/main" id="{53B0D653-6DC3-BEE6-D39B-5AF5E3469790}"/>
              </a:ext>
            </a:extLst>
          </p:cNvPr>
          <p:cNvSpPr>
            <a:spLocks noGrp="1"/>
          </p:cNvSpPr>
          <p:nvPr>
            <p:ph idx="1"/>
          </p:nvPr>
        </p:nvSpPr>
        <p:spPr/>
        <p:txBody>
          <a:bodyPr/>
          <a:lstStyle/>
          <a:p>
            <a:pPr marL="0" indent="0">
              <a:buNone/>
            </a:pPr>
            <a:r>
              <a:rPr lang="en-IN" sz="3200" b="0" i="0" u="none" strike="noStrike" baseline="0" dirty="0">
                <a:latin typeface="Times New Roman" panose="02020603050405020304" pitchFamily="18" charset="0"/>
                <a:cs typeface="Times New Roman" panose="02020603050405020304" pitchFamily="18" charset="0"/>
              </a:rPr>
              <a:t>1.Demographic Analysis 2. Consumer Preferences Analysis  </a:t>
            </a:r>
          </a:p>
          <a:p>
            <a:pPr marL="0" indent="0">
              <a:buNone/>
            </a:pPr>
            <a:r>
              <a:rPr lang="en-IN" sz="3200" b="0" i="0" u="none" strike="noStrike" baseline="0" dirty="0">
                <a:latin typeface="Times New Roman" panose="02020603050405020304" pitchFamily="18" charset="0"/>
                <a:cs typeface="Times New Roman" panose="02020603050405020304" pitchFamily="18" charset="0"/>
              </a:rPr>
              <a:t>3.Competition analysis  4.Marketing Channel Analysis      </a:t>
            </a:r>
          </a:p>
          <a:p>
            <a:pPr marL="0" indent="0">
              <a:buNone/>
            </a:pPr>
            <a:r>
              <a:rPr lang="en-IN" sz="3200" b="0" i="0" u="none" strike="noStrike" baseline="0" dirty="0">
                <a:latin typeface="Times New Roman" panose="02020603050405020304" pitchFamily="18" charset="0"/>
                <a:cs typeface="Times New Roman" panose="02020603050405020304" pitchFamily="18" charset="0"/>
              </a:rPr>
              <a:t>5.Brand Awareness Analysis   6.Brand Penetration Analysis</a:t>
            </a:r>
          </a:p>
          <a:p>
            <a:pPr marL="0" indent="0">
              <a:buNone/>
            </a:pPr>
            <a:r>
              <a:rPr lang="en-IN" sz="3200" b="0" i="0" u="none" strike="noStrike" baseline="0" dirty="0">
                <a:latin typeface="Times New Roman" panose="02020603050405020304" pitchFamily="18" charset="0"/>
                <a:cs typeface="Times New Roman" panose="02020603050405020304" pitchFamily="18" charset="0"/>
              </a:rPr>
              <a:t>7.Purchase </a:t>
            </a:r>
            <a:r>
              <a:rPr lang="en-IN" sz="3200" dirty="0">
                <a:latin typeface="Times New Roman" panose="02020603050405020304" pitchFamily="18" charset="0"/>
                <a:cs typeface="Times New Roman" panose="02020603050405020304" pitchFamily="18" charset="0"/>
              </a:rPr>
              <a:t>behaviour</a:t>
            </a:r>
            <a:r>
              <a:rPr lang="en-IN" sz="3200" b="0" i="0" u="none" strike="noStrike" baseline="0" dirty="0">
                <a:latin typeface="Times New Roman" panose="02020603050405020304" pitchFamily="18" charset="0"/>
                <a:cs typeface="Times New Roman" panose="02020603050405020304" pitchFamily="18" charset="0"/>
              </a:rPr>
              <a:t> Analysis  8.Product Development Analysis.</a:t>
            </a:r>
            <a:br>
              <a:rPr lang="en-IN" sz="3200" b="0" i="0" u="none" strike="noStrike" baseline="0" dirty="0">
                <a:latin typeface="Times New Roman" panose="02020603050405020304" pitchFamily="18" charset="0"/>
                <a:cs typeface="Times New Roman" panose="02020603050405020304" pitchFamily="18" charset="0"/>
              </a:rPr>
            </a:br>
            <a:br>
              <a:rPr lang="en-IN" sz="3200" b="0" i="0" u="none" strike="noStrike" baseline="0" dirty="0">
                <a:latin typeface="Times New Roman" panose="02020603050405020304" pitchFamily="18" charset="0"/>
                <a:cs typeface="Times New Roman" panose="02020603050405020304" pitchFamily="18" charset="0"/>
              </a:rPr>
            </a:br>
            <a:r>
              <a:rPr lang="en-IN" sz="3200" b="0" i="0" u="none" strike="noStrike" baseline="0" dirty="0">
                <a:latin typeface="Times New Roman" panose="02020603050405020304" pitchFamily="18" charset="0"/>
                <a:cs typeface="Times New Roman" panose="02020603050405020304" pitchFamily="18" charset="0"/>
              </a:rPr>
              <a:t>Tools : Power BI , MySQL For Testing, PPT .</a:t>
            </a:r>
          </a:p>
          <a:p>
            <a:pPr marL="0" indent="0" algn="l">
              <a:buNone/>
            </a:pPr>
            <a:endParaRPr lang="en-IN" sz="3200" b="0" i="0" u="none" strike="noStrike" baseline="0" dirty="0">
              <a:solidFill>
                <a:srgbClr val="000000"/>
              </a:solidFill>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1292526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75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6347F-C04A-3680-B86F-4A6369C0D912}"/>
              </a:ext>
            </a:extLst>
          </p:cNvPr>
          <p:cNvSpPr>
            <a:spLocks noGrp="1"/>
          </p:cNvSpPr>
          <p:nvPr>
            <p:ph type="title"/>
          </p:nvPr>
        </p:nvSpPr>
        <p:spPr/>
        <p:txBody>
          <a:bodyPr/>
          <a:lstStyle/>
          <a:p>
            <a:r>
              <a:rPr lang="en-IN" sz="4400" b="0" i="0" u="none" strike="noStrike" baseline="0" dirty="0">
                <a:latin typeface="Times New Roman" panose="02020603050405020304" pitchFamily="18" charset="0"/>
                <a:cs typeface="Times New Roman" panose="02020603050405020304" pitchFamily="18" charset="0"/>
              </a:rPr>
              <a:t>Demographic Insights Analysis</a:t>
            </a:r>
            <a:endParaRPr lang="en-IN" dirty="0"/>
          </a:p>
        </p:txBody>
      </p:sp>
      <p:pic>
        <p:nvPicPr>
          <p:cNvPr id="7" name="Content Placeholder 6">
            <a:extLst>
              <a:ext uri="{FF2B5EF4-FFF2-40B4-BE49-F238E27FC236}">
                <a16:creationId xmlns:a16="http://schemas.microsoft.com/office/drawing/2014/main" id="{57BB3339-EF89-77E5-76FE-5852BDB3A2D5}"/>
              </a:ext>
            </a:extLst>
          </p:cNvPr>
          <p:cNvPicPr>
            <a:picLocks noGrp="1" noChangeAspect="1"/>
          </p:cNvPicPr>
          <p:nvPr>
            <p:ph idx="1"/>
          </p:nvPr>
        </p:nvPicPr>
        <p:blipFill>
          <a:blip r:embed="rId3"/>
          <a:stretch>
            <a:fillRect/>
          </a:stretch>
        </p:blipFill>
        <p:spPr>
          <a:xfrm>
            <a:off x="5939816" y="1467501"/>
            <a:ext cx="6097702" cy="3922997"/>
          </a:xfrm>
        </p:spPr>
      </p:pic>
      <p:sp>
        <p:nvSpPr>
          <p:cNvPr id="9" name="TextBox 8">
            <a:extLst>
              <a:ext uri="{FF2B5EF4-FFF2-40B4-BE49-F238E27FC236}">
                <a16:creationId xmlns:a16="http://schemas.microsoft.com/office/drawing/2014/main" id="{46C23E00-8479-8260-7D54-8422AF54D1FC}"/>
              </a:ext>
            </a:extLst>
          </p:cNvPr>
          <p:cNvSpPr txBox="1"/>
          <p:nvPr/>
        </p:nvSpPr>
        <p:spPr>
          <a:xfrm>
            <a:off x="551146" y="1156031"/>
            <a:ext cx="5260931" cy="6524863"/>
          </a:xfrm>
          <a:prstGeom prst="rect">
            <a:avLst/>
          </a:prstGeom>
          <a:noFill/>
        </p:spPr>
        <p:txBody>
          <a:bodyPr wrap="square">
            <a:spAutoFit/>
          </a:bodyPr>
          <a:lstStyle/>
          <a:p>
            <a:pPr algn="l"/>
            <a:endParaRPr lang="en-IN" sz="2000" b="0" i="0" u="none" strike="noStrike" baseline="0" dirty="0">
              <a:solidFill>
                <a:srgbClr val="000000"/>
              </a:solidFill>
              <a:latin typeface="Arial" panose="020B0604020202020204" pitchFamily="34" charset="0"/>
            </a:endParaRPr>
          </a:p>
          <a:p>
            <a:r>
              <a:rPr lang="en-IN" sz="2000" b="0" i="0" u="none" strike="noStrike" baseline="0" dirty="0">
                <a:solidFill>
                  <a:srgbClr val="000000"/>
                </a:solidFill>
                <a:latin typeface="Arial" panose="020B0604020202020204" pitchFamily="34" charset="0"/>
              </a:rPr>
              <a:t> </a:t>
            </a:r>
          </a:p>
          <a:p>
            <a:r>
              <a:rPr lang="en-US" sz="2400" b="0" i="0" u="none" strike="noStrike" baseline="0" dirty="0">
                <a:solidFill>
                  <a:srgbClr val="000000"/>
                </a:solidFill>
                <a:latin typeface="Arial" panose="020B0604020202020204" pitchFamily="34" charset="0"/>
              </a:rPr>
              <a:t>Q. Who prefers energy drink more? (male/female/non-binary?) </a:t>
            </a:r>
            <a:br>
              <a:rPr lang="en-US" sz="2400" b="0" i="0" u="none" strike="noStrike" baseline="0" dirty="0">
                <a:solidFill>
                  <a:srgbClr val="000000"/>
                </a:solidFill>
                <a:latin typeface="Arial" panose="020B0604020202020204" pitchFamily="34" charset="0"/>
              </a:rPr>
            </a:br>
            <a:br>
              <a:rPr lang="en-US" sz="2400" b="0" i="0" u="none" strike="noStrike" baseline="0" dirty="0">
                <a:solidFill>
                  <a:srgbClr val="000000"/>
                </a:solidFill>
                <a:latin typeface="Arial" panose="020B0604020202020204" pitchFamily="34" charset="0"/>
              </a:rPr>
            </a:br>
            <a:r>
              <a:rPr lang="en-US" sz="2400" b="0" i="0" u="none" strike="noStrike" baseline="0" dirty="0">
                <a:solidFill>
                  <a:srgbClr val="000000"/>
                </a:solidFill>
                <a:latin typeface="Arial" panose="020B0604020202020204" pitchFamily="34" charset="0"/>
              </a:rPr>
              <a:t>Out of 10k Respondents 60%(6038) Male preferred drinks and 34%(3455) Female Preferred drinks and rest 5%(507) Non Binary people preferred drinks</a:t>
            </a:r>
            <a:br>
              <a:rPr lang="en-US" sz="2400" b="0" i="0" u="none" strike="noStrike" baseline="0" dirty="0">
                <a:solidFill>
                  <a:srgbClr val="000000"/>
                </a:solidFill>
                <a:latin typeface="Arial" panose="020B0604020202020204" pitchFamily="34" charset="0"/>
              </a:rPr>
            </a:br>
            <a:br>
              <a:rPr lang="en-US" sz="2400" b="0" i="0" u="none" strike="noStrike" baseline="0" dirty="0">
                <a:solidFill>
                  <a:srgbClr val="000000"/>
                </a:solidFill>
                <a:latin typeface="Arial" panose="020B0604020202020204" pitchFamily="34" charset="0"/>
              </a:rPr>
            </a:br>
            <a:br>
              <a:rPr lang="en-US" sz="2400" b="0" i="0" u="none" strike="noStrike" baseline="0" dirty="0">
                <a:solidFill>
                  <a:srgbClr val="000000"/>
                </a:solidFill>
                <a:latin typeface="Arial" panose="020B0604020202020204" pitchFamily="34" charset="0"/>
              </a:rPr>
            </a:br>
            <a:br>
              <a:rPr lang="en-US" sz="2400" b="0" i="0" u="none" strike="noStrike" baseline="0" dirty="0">
                <a:solidFill>
                  <a:srgbClr val="000000"/>
                </a:solidFill>
                <a:latin typeface="Arial" panose="020B0604020202020204" pitchFamily="34" charset="0"/>
              </a:rPr>
            </a:br>
            <a:br>
              <a:rPr lang="en-US" sz="2400" b="0" i="0" u="none" strike="noStrike" baseline="0" dirty="0">
                <a:solidFill>
                  <a:srgbClr val="000000"/>
                </a:solidFill>
                <a:latin typeface="Arial" panose="020B0604020202020204" pitchFamily="34" charset="0"/>
              </a:rPr>
            </a:br>
            <a:br>
              <a:rPr lang="en-US" sz="2400" b="0" i="0" u="none" strike="noStrike" baseline="0" dirty="0">
                <a:solidFill>
                  <a:srgbClr val="000000"/>
                </a:solidFill>
                <a:latin typeface="Arial" panose="020B0604020202020204" pitchFamily="34" charset="0"/>
              </a:rPr>
            </a:br>
            <a:br>
              <a:rPr lang="en-US" sz="2400" b="0" i="0" u="none" strike="noStrike" baseline="0" dirty="0">
                <a:solidFill>
                  <a:srgbClr val="000000"/>
                </a:solidFill>
                <a:latin typeface="Arial" panose="020B0604020202020204" pitchFamily="34" charset="0"/>
              </a:rPr>
            </a:br>
            <a:endParaRPr lang="en-US" sz="2400" b="0" i="0" u="none" strike="noStrike" baseline="0" dirty="0">
              <a:solidFill>
                <a:srgbClr val="000000"/>
              </a:solidFill>
              <a:latin typeface="Arial" panose="020B0604020202020204" pitchFamily="34" charset="0"/>
            </a:endParaRPr>
          </a:p>
          <a:p>
            <a:endParaRPr lang="en-IN" sz="1800" b="0" i="0" u="none" strike="noStrike" baseline="0" dirty="0">
              <a:solidFill>
                <a:srgbClr val="000000"/>
              </a:solidFill>
              <a:latin typeface="Arial" panose="020B0604020202020204" pitchFamily="34" charset="0"/>
            </a:endParaRPr>
          </a:p>
        </p:txBody>
      </p:sp>
    </p:spTree>
    <p:extLst>
      <p:ext uri="{BB962C8B-B14F-4D97-AF65-F5344CB8AC3E}">
        <p14:creationId xmlns:p14="http://schemas.microsoft.com/office/powerpoint/2010/main" val="51841518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75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6853C-FC1F-4B8D-5ADB-F3EA7C044E71}"/>
              </a:ext>
            </a:extLst>
          </p:cNvPr>
          <p:cNvSpPr>
            <a:spLocks noGrp="1"/>
          </p:cNvSpPr>
          <p:nvPr>
            <p:ph type="title"/>
          </p:nvPr>
        </p:nvSpPr>
        <p:spPr/>
        <p:txBody>
          <a:bodyPr/>
          <a:lstStyle/>
          <a:p>
            <a:r>
              <a:rPr lang="en-IN" sz="4400" b="0" i="0" u="none" strike="noStrike" baseline="0" dirty="0">
                <a:latin typeface="Times New Roman" panose="02020603050405020304" pitchFamily="18" charset="0"/>
                <a:cs typeface="Times New Roman" panose="02020603050405020304" pitchFamily="18" charset="0"/>
              </a:rPr>
              <a:t>Demographic Insights Analysis</a:t>
            </a:r>
            <a:endParaRPr lang="en-IN" dirty="0"/>
          </a:p>
        </p:txBody>
      </p:sp>
      <p:sp>
        <p:nvSpPr>
          <p:cNvPr id="3" name="Content Placeholder 2">
            <a:extLst>
              <a:ext uri="{FF2B5EF4-FFF2-40B4-BE49-F238E27FC236}">
                <a16:creationId xmlns:a16="http://schemas.microsoft.com/office/drawing/2014/main" id="{62517CEA-B8B0-4322-E8C0-AF5202EC8FED}"/>
              </a:ext>
            </a:extLst>
          </p:cNvPr>
          <p:cNvSpPr>
            <a:spLocks noGrp="1"/>
          </p:cNvSpPr>
          <p:nvPr>
            <p:ph idx="1"/>
          </p:nvPr>
        </p:nvSpPr>
        <p:spPr>
          <a:xfrm>
            <a:off x="838199" y="1527446"/>
            <a:ext cx="5636711" cy="4649517"/>
          </a:xfrm>
        </p:spPr>
        <p:txBody>
          <a:bodyPr/>
          <a:lstStyle/>
          <a:p>
            <a:pPr algn="l"/>
            <a:endParaRPr lang="en-IN" sz="1800" b="0" i="0" u="none" strike="noStrike" baseline="0" dirty="0">
              <a:solidFill>
                <a:srgbClr val="000000"/>
              </a:solidFill>
              <a:latin typeface="Segoe UI" panose="020B0502040204020203" pitchFamily="34" charset="0"/>
            </a:endParaRPr>
          </a:p>
          <a:p>
            <a:pPr marL="0" indent="0">
              <a:buNone/>
            </a:pPr>
            <a:r>
              <a:rPr lang="en-US" sz="2400" dirty="0">
                <a:solidFill>
                  <a:srgbClr val="000000"/>
                </a:solidFill>
                <a:latin typeface="Arial" panose="020B0604020202020204" pitchFamily="34" charset="0"/>
              </a:rPr>
              <a:t>Q .Which age group prefers energy drink more ?</a:t>
            </a:r>
          </a:p>
          <a:p>
            <a:pPr marL="0" indent="0">
              <a:buNone/>
            </a:pPr>
            <a:endParaRPr lang="en-IN" dirty="0"/>
          </a:p>
          <a:p>
            <a:pPr marL="0" indent="0">
              <a:buNone/>
            </a:pPr>
            <a:r>
              <a:rPr lang="en-IN" dirty="0"/>
              <a:t>19-30 Age people prefers drinks more, so company more focus on youth living cities</a:t>
            </a:r>
          </a:p>
        </p:txBody>
      </p:sp>
      <p:pic>
        <p:nvPicPr>
          <p:cNvPr id="5" name="Picture 4">
            <a:extLst>
              <a:ext uri="{FF2B5EF4-FFF2-40B4-BE49-F238E27FC236}">
                <a16:creationId xmlns:a16="http://schemas.microsoft.com/office/drawing/2014/main" id="{F8330766-F764-063E-124B-A70A58C9E173}"/>
              </a:ext>
            </a:extLst>
          </p:cNvPr>
          <p:cNvPicPr>
            <a:picLocks noChangeAspect="1"/>
          </p:cNvPicPr>
          <p:nvPr/>
        </p:nvPicPr>
        <p:blipFill>
          <a:blip r:embed="rId3"/>
          <a:stretch>
            <a:fillRect/>
          </a:stretch>
        </p:blipFill>
        <p:spPr>
          <a:xfrm>
            <a:off x="6555289" y="1527446"/>
            <a:ext cx="5636711" cy="3803107"/>
          </a:xfrm>
          <a:prstGeom prst="rect">
            <a:avLst/>
          </a:prstGeom>
        </p:spPr>
      </p:pic>
    </p:spTree>
    <p:extLst>
      <p:ext uri="{BB962C8B-B14F-4D97-AF65-F5344CB8AC3E}">
        <p14:creationId xmlns:p14="http://schemas.microsoft.com/office/powerpoint/2010/main" val="169220669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75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CA32F-64AA-CB8B-535D-037AFAE62508}"/>
              </a:ext>
            </a:extLst>
          </p:cNvPr>
          <p:cNvSpPr>
            <a:spLocks noGrp="1"/>
          </p:cNvSpPr>
          <p:nvPr>
            <p:ph type="title"/>
          </p:nvPr>
        </p:nvSpPr>
        <p:spPr/>
        <p:txBody>
          <a:bodyPr/>
          <a:lstStyle/>
          <a:p>
            <a:r>
              <a:rPr lang="en-IN" sz="4400" b="0" i="0" u="none" strike="noStrike" baseline="0" dirty="0">
                <a:latin typeface="Times New Roman" panose="02020603050405020304" pitchFamily="18" charset="0"/>
                <a:cs typeface="Times New Roman" panose="02020603050405020304" pitchFamily="18" charset="0"/>
              </a:rPr>
              <a:t>Demographic Insights Analysis</a:t>
            </a:r>
            <a:endParaRPr lang="en-IN" dirty="0"/>
          </a:p>
        </p:txBody>
      </p:sp>
      <p:sp>
        <p:nvSpPr>
          <p:cNvPr id="3" name="Content Placeholder 2">
            <a:extLst>
              <a:ext uri="{FF2B5EF4-FFF2-40B4-BE49-F238E27FC236}">
                <a16:creationId xmlns:a16="http://schemas.microsoft.com/office/drawing/2014/main" id="{D5CA7C5C-9B58-E350-EB6F-092974711EFA}"/>
              </a:ext>
            </a:extLst>
          </p:cNvPr>
          <p:cNvSpPr>
            <a:spLocks noGrp="1"/>
          </p:cNvSpPr>
          <p:nvPr>
            <p:ph idx="1"/>
          </p:nvPr>
        </p:nvSpPr>
        <p:spPr>
          <a:xfrm>
            <a:off x="838199" y="1825625"/>
            <a:ext cx="6188901" cy="4351338"/>
          </a:xfrm>
        </p:spPr>
        <p:txBody>
          <a:bodyPr/>
          <a:lstStyle/>
          <a:p>
            <a:pPr algn="l"/>
            <a:endParaRPr lang="en-IN" sz="1800" b="0" i="0" u="none" strike="noStrike" baseline="0" dirty="0">
              <a:solidFill>
                <a:srgbClr val="000000"/>
              </a:solidFill>
              <a:latin typeface="Segoe UI" panose="020B0502040204020203" pitchFamily="34" charset="0"/>
            </a:endParaRPr>
          </a:p>
          <a:p>
            <a:pPr marL="0" indent="0">
              <a:buNone/>
            </a:pPr>
            <a:r>
              <a:rPr lang="en-US" sz="2400" dirty="0">
                <a:solidFill>
                  <a:srgbClr val="000000"/>
                </a:solidFill>
                <a:latin typeface="Arial" panose="020B0604020202020204" pitchFamily="34" charset="0"/>
              </a:rPr>
              <a:t>Q .Which type of marketing reaches the most youth (15-30) ?   </a:t>
            </a:r>
            <a:br>
              <a:rPr lang="en-US" sz="2400" dirty="0">
                <a:solidFill>
                  <a:srgbClr val="000000"/>
                </a:solidFill>
                <a:latin typeface="Arial" panose="020B0604020202020204" pitchFamily="34" charset="0"/>
              </a:rPr>
            </a:br>
            <a:br>
              <a:rPr lang="en-US" sz="2400" dirty="0">
                <a:solidFill>
                  <a:srgbClr val="000000"/>
                </a:solidFill>
                <a:latin typeface="Arial" panose="020B0604020202020204" pitchFamily="34" charset="0"/>
              </a:rPr>
            </a:br>
            <a:br>
              <a:rPr lang="en-US" sz="2400" dirty="0">
                <a:solidFill>
                  <a:srgbClr val="000000"/>
                </a:solidFill>
                <a:latin typeface="Arial" panose="020B0604020202020204" pitchFamily="34" charset="0"/>
              </a:rPr>
            </a:br>
            <a:r>
              <a:rPr lang="en-US" sz="2400" dirty="0">
                <a:solidFill>
                  <a:srgbClr val="000000"/>
                </a:solidFill>
                <a:latin typeface="Times New Roman" panose="02020603050405020304" pitchFamily="18" charset="0"/>
                <a:cs typeface="Times New Roman" panose="02020603050405020304" pitchFamily="18" charset="0"/>
              </a:rPr>
              <a:t>Youth(15-30) people reaches most on Online ads, so company need to focus on Online ads like YouTube ads, web ads, Movie Platform Ads etc</a:t>
            </a:r>
            <a:r>
              <a:rPr lang="en-US" sz="2400" dirty="0">
                <a:solidFill>
                  <a:srgbClr val="000000"/>
                </a:solidFill>
                <a:latin typeface="Arial" panose="020B0604020202020204" pitchFamily="34" charset="0"/>
              </a:rPr>
              <a:t>.</a:t>
            </a:r>
          </a:p>
          <a:p>
            <a:endParaRPr lang="en-IN" dirty="0"/>
          </a:p>
        </p:txBody>
      </p:sp>
      <p:pic>
        <p:nvPicPr>
          <p:cNvPr id="5" name="Picture 4">
            <a:extLst>
              <a:ext uri="{FF2B5EF4-FFF2-40B4-BE49-F238E27FC236}">
                <a16:creationId xmlns:a16="http://schemas.microsoft.com/office/drawing/2014/main" id="{D841F937-EDB4-2DCD-8CB0-D5460A7C3DC2}"/>
              </a:ext>
            </a:extLst>
          </p:cNvPr>
          <p:cNvPicPr>
            <a:picLocks noChangeAspect="1"/>
          </p:cNvPicPr>
          <p:nvPr/>
        </p:nvPicPr>
        <p:blipFill>
          <a:blip r:embed="rId3"/>
          <a:stretch>
            <a:fillRect/>
          </a:stretch>
        </p:blipFill>
        <p:spPr>
          <a:xfrm>
            <a:off x="7229344" y="1825625"/>
            <a:ext cx="4623147" cy="3159734"/>
          </a:xfrm>
          <a:prstGeom prst="rect">
            <a:avLst/>
          </a:prstGeom>
        </p:spPr>
      </p:pic>
    </p:spTree>
    <p:extLst>
      <p:ext uri="{BB962C8B-B14F-4D97-AF65-F5344CB8AC3E}">
        <p14:creationId xmlns:p14="http://schemas.microsoft.com/office/powerpoint/2010/main" val="365705953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75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5082A-2177-577B-E768-DEF0BCAC7536}"/>
              </a:ext>
            </a:extLst>
          </p:cNvPr>
          <p:cNvSpPr>
            <a:spLocks noGrp="1"/>
          </p:cNvSpPr>
          <p:nvPr>
            <p:ph type="title"/>
          </p:nvPr>
        </p:nvSpPr>
        <p:spPr/>
        <p:txBody>
          <a:bodyPr/>
          <a:lstStyle/>
          <a:p>
            <a:r>
              <a:rPr lang="en-IN" sz="4400" b="0" i="0" u="none" strike="noStrike" baseline="0" dirty="0">
                <a:latin typeface="Times New Roman" panose="02020603050405020304" pitchFamily="18" charset="0"/>
                <a:cs typeface="Times New Roman" panose="02020603050405020304" pitchFamily="18" charset="0"/>
              </a:rPr>
              <a:t>Consumer Preferences Analysis</a:t>
            </a:r>
            <a:endParaRPr lang="en-IN" dirty="0"/>
          </a:p>
        </p:txBody>
      </p:sp>
      <p:sp>
        <p:nvSpPr>
          <p:cNvPr id="3" name="Content Placeholder 2">
            <a:extLst>
              <a:ext uri="{FF2B5EF4-FFF2-40B4-BE49-F238E27FC236}">
                <a16:creationId xmlns:a16="http://schemas.microsoft.com/office/drawing/2014/main" id="{8B786100-DF83-D3BD-4C11-3E3A1FA706C4}"/>
              </a:ext>
            </a:extLst>
          </p:cNvPr>
          <p:cNvSpPr>
            <a:spLocks noGrp="1"/>
          </p:cNvSpPr>
          <p:nvPr>
            <p:ph idx="1"/>
          </p:nvPr>
        </p:nvSpPr>
        <p:spPr>
          <a:xfrm>
            <a:off x="838200" y="1825625"/>
            <a:ext cx="5049033" cy="4174342"/>
          </a:xfrm>
        </p:spPr>
        <p:txBody>
          <a:bodyPr/>
          <a:lstStyle/>
          <a:p>
            <a:pPr marL="0" indent="0">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Q. What are the preferred ingredients of energy drinks among respondents? </a:t>
            </a:r>
          </a:p>
          <a:p>
            <a:pPr marL="0" indent="0">
              <a:buNone/>
            </a:pPr>
            <a:endParaRPr lang="en-IN" sz="2400" dirty="0">
              <a:solidFill>
                <a:srgbClr val="000000"/>
              </a:solidFill>
            </a:endParaRPr>
          </a:p>
          <a:p>
            <a:pPr marL="0" indent="0">
              <a:buNone/>
            </a:pPr>
            <a:r>
              <a:rPr lang="en-IN" sz="2400" b="0" i="0" u="none" strike="noStrike" baseline="0" dirty="0">
                <a:solidFill>
                  <a:srgbClr val="000000"/>
                </a:solidFill>
                <a:latin typeface="Times New Roman" panose="02020603050405020304" pitchFamily="18" charset="0"/>
                <a:cs typeface="Times New Roman" panose="02020603050405020304" pitchFamily="18" charset="0"/>
              </a:rPr>
              <a:t>Most of the youth prefers drinks along with ingredients caffeine and Vitamins .so caffeine reduce the stress and Vitamins gives energy.</a:t>
            </a:r>
          </a:p>
          <a:p>
            <a:endParaRPr lang="en-IN" dirty="0"/>
          </a:p>
        </p:txBody>
      </p:sp>
      <p:pic>
        <p:nvPicPr>
          <p:cNvPr id="5" name="Picture 4">
            <a:extLst>
              <a:ext uri="{FF2B5EF4-FFF2-40B4-BE49-F238E27FC236}">
                <a16:creationId xmlns:a16="http://schemas.microsoft.com/office/drawing/2014/main" id="{D2218D9F-5DFE-C457-6E0D-069052F00727}"/>
              </a:ext>
            </a:extLst>
          </p:cNvPr>
          <p:cNvPicPr>
            <a:picLocks noChangeAspect="1"/>
          </p:cNvPicPr>
          <p:nvPr/>
        </p:nvPicPr>
        <p:blipFill>
          <a:blip r:embed="rId3"/>
          <a:stretch>
            <a:fillRect/>
          </a:stretch>
        </p:blipFill>
        <p:spPr>
          <a:xfrm>
            <a:off x="6672328" y="2124074"/>
            <a:ext cx="5290028" cy="3374851"/>
          </a:xfrm>
          <a:prstGeom prst="rect">
            <a:avLst/>
          </a:prstGeom>
        </p:spPr>
      </p:pic>
    </p:spTree>
    <p:extLst>
      <p:ext uri="{BB962C8B-B14F-4D97-AF65-F5344CB8AC3E}">
        <p14:creationId xmlns:p14="http://schemas.microsoft.com/office/powerpoint/2010/main" val="341784287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75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22141-8834-9B60-378A-0B6E0005B427}"/>
              </a:ext>
            </a:extLst>
          </p:cNvPr>
          <p:cNvSpPr>
            <a:spLocks noGrp="1"/>
          </p:cNvSpPr>
          <p:nvPr>
            <p:ph type="title"/>
          </p:nvPr>
        </p:nvSpPr>
        <p:spPr/>
        <p:txBody>
          <a:bodyPr/>
          <a:lstStyle/>
          <a:p>
            <a:r>
              <a:rPr lang="en-IN" sz="4400" b="0" i="0" u="none" strike="noStrike" baseline="0" dirty="0">
                <a:latin typeface="Times New Roman" panose="02020603050405020304" pitchFamily="18" charset="0"/>
                <a:cs typeface="Times New Roman" panose="02020603050405020304" pitchFamily="18" charset="0"/>
              </a:rPr>
              <a:t>Consumer Preferences Analysis</a:t>
            </a:r>
            <a:endParaRPr lang="en-IN" dirty="0"/>
          </a:p>
        </p:txBody>
      </p:sp>
      <p:sp>
        <p:nvSpPr>
          <p:cNvPr id="6" name="Content Placeholder 5">
            <a:extLst>
              <a:ext uri="{FF2B5EF4-FFF2-40B4-BE49-F238E27FC236}">
                <a16:creationId xmlns:a16="http://schemas.microsoft.com/office/drawing/2014/main" id="{91D9B6ED-768E-F033-B98D-15F93AF29E8C}"/>
              </a:ext>
            </a:extLst>
          </p:cNvPr>
          <p:cNvSpPr>
            <a:spLocks noGrp="1"/>
          </p:cNvSpPr>
          <p:nvPr>
            <p:ph idx="1"/>
          </p:nvPr>
        </p:nvSpPr>
        <p:spPr>
          <a:xfrm>
            <a:off x="838200" y="1690688"/>
            <a:ext cx="4623148" cy="4486275"/>
          </a:xfrm>
        </p:spPr>
        <p:txBody>
          <a:bodyPr/>
          <a:lstStyle/>
          <a:p>
            <a:pPr marL="0" indent="0">
              <a:buNone/>
            </a:pPr>
            <a:r>
              <a:rPr lang="en-IN" sz="2400" dirty="0">
                <a:solidFill>
                  <a:srgbClr val="000000"/>
                </a:solidFill>
                <a:latin typeface="Times New Roman" panose="02020603050405020304" pitchFamily="18" charset="0"/>
                <a:cs typeface="Times New Roman" panose="02020603050405020304" pitchFamily="18" charset="0"/>
              </a:rPr>
              <a:t>Q.</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What packaging preferences do respondents have for energy drinks? </a:t>
            </a:r>
          </a:p>
          <a:p>
            <a:endParaRPr lang="en-IN" sz="2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Respondents are most of them are youth so their preference on packaging is compact and portable cans ,because comfortably carry  and looks style. </a:t>
            </a:r>
          </a:p>
        </p:txBody>
      </p:sp>
      <p:pic>
        <p:nvPicPr>
          <p:cNvPr id="8" name="Picture 7">
            <a:extLst>
              <a:ext uri="{FF2B5EF4-FFF2-40B4-BE49-F238E27FC236}">
                <a16:creationId xmlns:a16="http://schemas.microsoft.com/office/drawing/2014/main" id="{DF0117D7-A002-36D4-3F18-19226D4EE056}"/>
              </a:ext>
            </a:extLst>
          </p:cNvPr>
          <p:cNvPicPr>
            <a:picLocks noChangeAspect="1"/>
          </p:cNvPicPr>
          <p:nvPr/>
        </p:nvPicPr>
        <p:blipFill>
          <a:blip r:embed="rId3"/>
          <a:stretch>
            <a:fillRect/>
          </a:stretch>
        </p:blipFill>
        <p:spPr>
          <a:xfrm>
            <a:off x="5586608" y="1690688"/>
            <a:ext cx="6492336" cy="3802106"/>
          </a:xfrm>
          <a:prstGeom prst="rect">
            <a:avLst/>
          </a:prstGeom>
        </p:spPr>
      </p:pic>
    </p:spTree>
    <p:extLst>
      <p:ext uri="{BB962C8B-B14F-4D97-AF65-F5344CB8AC3E}">
        <p14:creationId xmlns:p14="http://schemas.microsoft.com/office/powerpoint/2010/main" val="61924607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75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97F43-83F0-19B1-6B36-60BF2C294536}"/>
              </a:ext>
            </a:extLst>
          </p:cNvPr>
          <p:cNvSpPr>
            <a:spLocks noGrp="1"/>
          </p:cNvSpPr>
          <p:nvPr>
            <p:ph type="title"/>
          </p:nvPr>
        </p:nvSpPr>
        <p:spPr/>
        <p:txBody>
          <a:bodyPr/>
          <a:lstStyle/>
          <a:p>
            <a:r>
              <a:rPr lang="en-IN" sz="4400" b="0" i="0" u="none" strike="noStrike" baseline="0" dirty="0">
                <a:latin typeface="Times New Roman" panose="02020603050405020304" pitchFamily="18" charset="0"/>
                <a:cs typeface="Times New Roman" panose="02020603050405020304" pitchFamily="18" charset="0"/>
              </a:rPr>
              <a:t>Competition analysis</a:t>
            </a:r>
            <a:endParaRPr lang="en-IN" dirty="0"/>
          </a:p>
        </p:txBody>
      </p:sp>
      <p:sp>
        <p:nvSpPr>
          <p:cNvPr id="3" name="Content Placeholder 2">
            <a:extLst>
              <a:ext uri="{FF2B5EF4-FFF2-40B4-BE49-F238E27FC236}">
                <a16:creationId xmlns:a16="http://schemas.microsoft.com/office/drawing/2014/main" id="{F25DFF3C-455C-F94F-D84B-E80E2EC3A525}"/>
              </a:ext>
            </a:extLst>
          </p:cNvPr>
          <p:cNvSpPr>
            <a:spLocks noGrp="1"/>
          </p:cNvSpPr>
          <p:nvPr>
            <p:ph idx="1"/>
          </p:nvPr>
        </p:nvSpPr>
        <p:spPr>
          <a:xfrm>
            <a:off x="886691" y="1825625"/>
            <a:ext cx="5742709" cy="4351338"/>
          </a:xfrm>
        </p:spPr>
        <p:txBody>
          <a:bodyPr/>
          <a:lstStyle/>
          <a:p>
            <a:pPr marL="0" indent="0">
              <a:buNone/>
            </a:pPr>
            <a:r>
              <a:rPr lang="en-IN" sz="2400" dirty="0">
                <a:solidFill>
                  <a:srgbClr val="000000"/>
                </a:solidFill>
              </a:rPr>
              <a:t>Q. </a:t>
            </a:r>
            <a:r>
              <a:rPr lang="en-US" sz="2400" b="0" i="0" u="none" strike="noStrike" baseline="0" dirty="0">
                <a:solidFill>
                  <a:srgbClr val="000000"/>
                </a:solidFill>
              </a:rPr>
              <a:t>Who are the current market leaders? </a:t>
            </a:r>
          </a:p>
          <a:p>
            <a:endParaRPr lang="en-IN" sz="1800" b="0" i="0" u="none" strike="noStrike" baseline="0" dirty="0">
              <a:solidFill>
                <a:srgbClr val="000000"/>
              </a:solidFill>
            </a:endParaRPr>
          </a:p>
          <a:p>
            <a:r>
              <a:rPr lang="en-IN" sz="2400" dirty="0">
                <a:latin typeface="Times New Roman" panose="02020603050405020304" pitchFamily="18" charset="0"/>
                <a:cs typeface="Times New Roman" panose="02020603050405020304" pitchFamily="18" charset="0"/>
              </a:rPr>
              <a:t>Currently market leader are cola-</a:t>
            </a:r>
            <a:r>
              <a:rPr lang="en-IN" sz="2400" dirty="0" err="1">
                <a:latin typeface="Times New Roman" panose="02020603050405020304" pitchFamily="18" charset="0"/>
                <a:cs typeface="Times New Roman" panose="02020603050405020304" pitchFamily="18" charset="0"/>
              </a:rPr>
              <a:t>coka</a:t>
            </a:r>
            <a:r>
              <a:rPr lang="en-IN" sz="2400" dirty="0">
                <a:latin typeface="Times New Roman" panose="02020603050405020304" pitchFamily="18" charset="0"/>
                <a:cs typeface="Times New Roman" panose="02020603050405020304" pitchFamily="18" charset="0"/>
              </a:rPr>
              <a:t> and </a:t>
            </a:r>
            <a:r>
              <a:rPr lang="en-IN" sz="2400" dirty="0" err="1">
                <a:latin typeface="Times New Roman" panose="02020603050405020304" pitchFamily="18" charset="0"/>
                <a:cs typeface="Times New Roman" panose="02020603050405020304" pitchFamily="18" charset="0"/>
              </a:rPr>
              <a:t>Bepsi</a:t>
            </a:r>
            <a:r>
              <a:rPr lang="en-IN" sz="2400" dirty="0">
                <a:latin typeface="Times New Roman" panose="02020603050405020304" pitchFamily="18" charset="0"/>
                <a:cs typeface="Times New Roman" panose="02020603050405020304" pitchFamily="18" charset="0"/>
              </a:rPr>
              <a:t> because they having word of mouth in the market, so codex also more focus on word of mouth</a:t>
            </a:r>
          </a:p>
        </p:txBody>
      </p:sp>
      <p:pic>
        <p:nvPicPr>
          <p:cNvPr id="5" name="Picture 4">
            <a:extLst>
              <a:ext uri="{FF2B5EF4-FFF2-40B4-BE49-F238E27FC236}">
                <a16:creationId xmlns:a16="http://schemas.microsoft.com/office/drawing/2014/main" id="{77F32CA2-55D9-1608-211C-A746C3363EA1}"/>
              </a:ext>
            </a:extLst>
          </p:cNvPr>
          <p:cNvPicPr>
            <a:picLocks noChangeAspect="1"/>
          </p:cNvPicPr>
          <p:nvPr/>
        </p:nvPicPr>
        <p:blipFill>
          <a:blip r:embed="rId3"/>
          <a:stretch>
            <a:fillRect/>
          </a:stretch>
        </p:blipFill>
        <p:spPr>
          <a:xfrm>
            <a:off x="7277102" y="1690688"/>
            <a:ext cx="4657725" cy="2590800"/>
          </a:xfrm>
          <a:prstGeom prst="rect">
            <a:avLst/>
          </a:prstGeom>
        </p:spPr>
      </p:pic>
    </p:spTree>
    <p:extLst>
      <p:ext uri="{BB962C8B-B14F-4D97-AF65-F5344CB8AC3E}">
        <p14:creationId xmlns:p14="http://schemas.microsoft.com/office/powerpoint/2010/main" val="2125541029"/>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0</TotalTime>
  <Words>1441</Words>
  <Application>Microsoft Office PowerPoint</Application>
  <PresentationFormat>Widescreen</PresentationFormat>
  <Paragraphs>267</Paragraphs>
  <Slides>28</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Calibri Light</vt:lpstr>
      <vt:lpstr>manrope</vt:lpstr>
      <vt:lpstr>Segoe UI</vt:lpstr>
      <vt:lpstr>Sitka Heading Semibold</vt:lpstr>
      <vt:lpstr>Times New Roman</vt:lpstr>
      <vt:lpstr>Wingdings</vt:lpstr>
      <vt:lpstr>Custom Design</vt:lpstr>
      <vt:lpstr>CODEX A GERMAN BEVERAGE COMPANY</vt:lpstr>
      <vt:lpstr>ABOUT CODEX PROJECT</vt:lpstr>
      <vt:lpstr>Analysis Categories and tools used</vt:lpstr>
      <vt:lpstr>Demographic Insights Analysis</vt:lpstr>
      <vt:lpstr>Demographic Insights Analysis</vt:lpstr>
      <vt:lpstr>Demographic Insights Analysis</vt:lpstr>
      <vt:lpstr>Consumer Preferences Analysis</vt:lpstr>
      <vt:lpstr>Consumer Preferences Analysis</vt:lpstr>
      <vt:lpstr>Competition analysis</vt:lpstr>
      <vt:lpstr>Competition analysis</vt:lpstr>
      <vt:lpstr>Marketing Channel Analysis</vt:lpstr>
      <vt:lpstr>Brand Awareness Analysis</vt:lpstr>
      <vt:lpstr>Brand Penetration Analysis</vt:lpstr>
      <vt:lpstr>Brand Penetration Analysis</vt:lpstr>
      <vt:lpstr>Purchase behaviour Analysis</vt:lpstr>
      <vt:lpstr>Purchase behaviour Analysis</vt:lpstr>
      <vt:lpstr>Purchase behaviour Analysis</vt:lpstr>
      <vt:lpstr>Product Development Analysis</vt:lpstr>
      <vt:lpstr>Recommendation</vt:lpstr>
      <vt:lpstr>Recommendation</vt:lpstr>
      <vt:lpstr>Recommendation</vt:lpstr>
      <vt:lpstr>Recommendation</vt:lpstr>
      <vt:lpstr>Info</vt:lpstr>
      <vt:lpstr>Demographic</vt:lpstr>
      <vt:lpstr>Consumer &amp; Competition</vt:lpstr>
      <vt:lpstr>Marketing &amp;Brands</vt:lpstr>
      <vt:lpstr>Product &amp; Purchase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Devender Vennapureddy</cp:lastModifiedBy>
  <cp:revision>9</cp:revision>
  <dcterms:created xsi:type="dcterms:W3CDTF">2016-09-04T11:54:55Z</dcterms:created>
  <dcterms:modified xsi:type="dcterms:W3CDTF">2023-07-17T14:37:34Z</dcterms:modified>
</cp:coreProperties>
</file>