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98" r:id="rId3"/>
    <p:sldId id="299" r:id="rId4"/>
    <p:sldId id="301" r:id="rId5"/>
    <p:sldId id="300" r:id="rId6"/>
    <p:sldId id="276" r:id="rId7"/>
    <p:sldId id="288" r:id="rId8"/>
    <p:sldId id="277" r:id="rId9"/>
    <p:sldId id="289" r:id="rId10"/>
    <p:sldId id="278" r:id="rId11"/>
    <p:sldId id="290" r:id="rId12"/>
    <p:sldId id="279" r:id="rId13"/>
    <p:sldId id="291" r:id="rId14"/>
    <p:sldId id="280" r:id="rId15"/>
    <p:sldId id="292" r:id="rId16"/>
    <p:sldId id="281" r:id="rId17"/>
    <p:sldId id="293" r:id="rId18"/>
    <p:sldId id="282" r:id="rId19"/>
    <p:sldId id="294" r:id="rId20"/>
    <p:sldId id="283" r:id="rId21"/>
    <p:sldId id="295" r:id="rId22"/>
    <p:sldId id="284" r:id="rId23"/>
    <p:sldId id="296" r:id="rId24"/>
    <p:sldId id="285" r:id="rId25"/>
    <p:sldId id="287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tmp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F41E8-ED09-BC6D-5329-6C244DD77CE1}"/>
              </a:ext>
            </a:extLst>
          </p:cNvPr>
          <p:cNvSpPr txBox="1"/>
          <p:nvPr/>
        </p:nvSpPr>
        <p:spPr>
          <a:xfrm>
            <a:off x="4555897" y="410066"/>
            <a:ext cx="332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Atliq Hardware</a:t>
            </a:r>
          </a:p>
        </p:txBody>
      </p:sp>
      <p:pic>
        <p:nvPicPr>
          <p:cNvPr id="3" name="Picture 2" descr="A picture containing text, sign, outdoor, gauge&#10;&#10;Description automatically generated">
            <a:extLst>
              <a:ext uri="{FF2B5EF4-FFF2-40B4-BE49-F238E27FC236}">
                <a16:creationId xmlns:a16="http://schemas.microsoft.com/office/drawing/2014/main" id="{A094F787-629E-92B8-A411-6296C6723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17" y="-78062"/>
            <a:ext cx="1622588" cy="162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47026-2C99-D82F-A9B6-DFB9C581C579}"/>
              </a:ext>
            </a:extLst>
          </p:cNvPr>
          <p:cNvSpPr txBox="1"/>
          <p:nvPr/>
        </p:nvSpPr>
        <p:spPr>
          <a:xfrm>
            <a:off x="369272" y="2032654"/>
            <a:ext cx="937967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 Good Ad-hoc Insights</a:t>
            </a: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– Devender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B44AA-EAE2-3A5E-32BB-105A82329150}"/>
              </a:ext>
            </a:extLst>
          </p:cNvPr>
          <p:cNvSpPr txBox="1"/>
          <p:nvPr/>
        </p:nvSpPr>
        <p:spPr>
          <a:xfrm>
            <a:off x="2145777" y="5230212"/>
            <a:ext cx="3075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Challenge Project</a:t>
            </a: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1445666-08A1-F0E7-3890-D9F93AE7F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4" y="4450791"/>
            <a:ext cx="1465083" cy="1406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A814AE-F547-E216-01DC-7CE515E68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313" y="525130"/>
            <a:ext cx="1112917" cy="1252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E13EA3-0058-7063-0C07-4C6FE9191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758" y="1736994"/>
            <a:ext cx="1415772" cy="1415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784672-A22F-7122-6E84-C68D9A26A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2970" y="4686603"/>
            <a:ext cx="1335436" cy="1335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4EFB9-E6AB-CFDB-61D0-8B243CCA6A3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8546" y="5430267"/>
            <a:ext cx="1549101" cy="1183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655BAA-88AE-998E-194E-AE7956BB0A1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39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36000" contrast="-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3369" y="5595095"/>
            <a:ext cx="1549101" cy="10187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F1E741-E210-58BE-8E04-8BEB9BEEB93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6086"/>
                    </a14:imgEffect>
                    <a14:imgEffect>
                      <a14:saturation sat="223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12970" y="3192934"/>
            <a:ext cx="1336509" cy="14936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0740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CD97C-481E-A9A9-0E3A-A672E043C102}"/>
              </a:ext>
            </a:extLst>
          </p:cNvPr>
          <p:cNvSpPr txBox="1"/>
          <p:nvPr/>
        </p:nvSpPr>
        <p:spPr>
          <a:xfrm>
            <a:off x="2283618" y="153085"/>
            <a:ext cx="7624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Provide a report with all the unique product counts for each segment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and sort them in descending order of product counts.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The final output contains 2  fields,  segment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product_count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9299F-791A-298F-B0EE-D9240897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99197" y="2192687"/>
            <a:ext cx="2254453" cy="245551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lumMod val="95000"/>
                <a:lumOff val="5000"/>
                <a:alpha val="53000"/>
              </a:schemeClr>
            </a:outerShdw>
            <a:softEdge rad="1016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A2F61-5F5E-975A-BE15-57BC57E2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13" y="1770679"/>
            <a:ext cx="4876800" cy="3299529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482E1B2-55BE-C815-6ADB-A08F307C6B96}"/>
              </a:ext>
            </a:extLst>
          </p:cNvPr>
          <p:cNvSpPr/>
          <p:nvPr/>
        </p:nvSpPr>
        <p:spPr>
          <a:xfrm>
            <a:off x="5927213" y="2896364"/>
            <a:ext cx="1971984" cy="80244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0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3FF40-1F64-78EB-789E-18E78EBF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6" y="1611928"/>
            <a:ext cx="6027942" cy="3436918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B4006-7CEC-CD20-28DF-A36A8E229513}"/>
              </a:ext>
            </a:extLst>
          </p:cNvPr>
          <p:cNvSpPr txBox="1"/>
          <p:nvPr/>
        </p:nvSpPr>
        <p:spPr>
          <a:xfrm>
            <a:off x="1169895" y="725252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 many products are there in each segment?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8BF21-DB34-7C0A-4A07-0E995FB24B50}"/>
              </a:ext>
            </a:extLst>
          </p:cNvPr>
          <p:cNvSpPr txBox="1"/>
          <p:nvPr/>
        </p:nvSpPr>
        <p:spPr>
          <a:xfrm flipH="1">
            <a:off x="6916271" y="1462426"/>
            <a:ext cx="172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: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0114C-C6B1-2E22-10B6-6A63CD77C3DF}"/>
              </a:ext>
            </a:extLst>
          </p:cNvPr>
          <p:cNvSpPr txBox="1"/>
          <p:nvPr/>
        </p:nvSpPr>
        <p:spPr>
          <a:xfrm>
            <a:off x="7095565" y="2094272"/>
            <a:ext cx="4442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products are divided into 6 segments - Notebook, Accessories, Peripherals, Desktop, Storage and Networking.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47136-5B92-C87F-739B-6564A6004F65}"/>
              </a:ext>
            </a:extLst>
          </p:cNvPr>
          <p:cNvSpPr txBox="1"/>
          <p:nvPr/>
        </p:nvSpPr>
        <p:spPr>
          <a:xfrm>
            <a:off x="7095565" y="3187783"/>
            <a:ext cx="4442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First 3 segments having the more products and bottom 3 segments have the less products compared to top 3 segments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4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4CCC8-8CAA-07C7-FA01-F7469B64F044}"/>
              </a:ext>
            </a:extLst>
          </p:cNvPr>
          <p:cNvSpPr txBox="1"/>
          <p:nvPr/>
        </p:nvSpPr>
        <p:spPr>
          <a:xfrm>
            <a:off x="1533525" y="119546"/>
            <a:ext cx="8848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Follow-up : Which segment had the most increase in unique products in 2021 vs 2020 ?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The final output contains these fields , segment product_count_2020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product_count_2021  difference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1A5BF-5261-B057-C2E5-51CCC51B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26787" y="2514573"/>
            <a:ext cx="4884339" cy="163835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lumMod val="95000"/>
                <a:lumOff val="5000"/>
                <a:alpha val="53000"/>
              </a:schemeClr>
            </a:outerShdw>
            <a:softEdge rad="1016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604CEA-816C-6ACD-9082-F0633E51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1" y="1356657"/>
            <a:ext cx="5376094" cy="3954186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889320-998D-76E0-107F-E8014A9E6132}"/>
              </a:ext>
            </a:extLst>
          </p:cNvPr>
          <p:cNvSpPr/>
          <p:nvPr/>
        </p:nvSpPr>
        <p:spPr>
          <a:xfrm>
            <a:off x="6257925" y="2922974"/>
            <a:ext cx="768862" cy="66795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6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CDC399-4A00-39D1-FC11-943B9FC0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80" y="1584592"/>
            <a:ext cx="6050804" cy="3330229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EBBF05-A283-7CE2-5A55-7B7CA396D89E}"/>
              </a:ext>
            </a:extLst>
          </p:cNvPr>
          <p:cNvSpPr txBox="1"/>
          <p:nvPr/>
        </p:nvSpPr>
        <p:spPr>
          <a:xfrm>
            <a:off x="1842247" y="42941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segment had the most increase in new product in 2021 ?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F884E-F9A1-0949-22C0-6E83B9547ACC}"/>
              </a:ext>
            </a:extLst>
          </p:cNvPr>
          <p:cNvSpPr txBox="1"/>
          <p:nvPr/>
        </p:nvSpPr>
        <p:spPr>
          <a:xfrm flipH="1">
            <a:off x="6993366" y="1435532"/>
            <a:ext cx="172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: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2805-DA5B-43BE-E4D9-80326FE6307F}"/>
              </a:ext>
            </a:extLst>
          </p:cNvPr>
          <p:cNvSpPr txBox="1"/>
          <p:nvPr/>
        </p:nvSpPr>
        <p:spPr>
          <a:xfrm>
            <a:off x="6925049" y="1949960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89 unique products were added in 2021.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B9771-56DD-EDC7-AC98-DA1A5738BA4F}"/>
              </a:ext>
            </a:extLst>
          </p:cNvPr>
          <p:cNvSpPr txBox="1"/>
          <p:nvPr/>
        </p:nvSpPr>
        <p:spPr>
          <a:xfrm>
            <a:off x="6925049" y="2372055"/>
            <a:ext cx="46483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IN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count of new products are highest increased in Accessories following notebook and Peripherals.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1D023-3A65-F6DC-4B47-3F20B687711F}"/>
              </a:ext>
            </a:extLst>
          </p:cNvPr>
          <p:cNvSpPr txBox="1"/>
          <p:nvPr/>
        </p:nvSpPr>
        <p:spPr>
          <a:xfrm>
            <a:off x="6925048" y="3429000"/>
            <a:ext cx="48814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percentage of  products are increased  highest in desktop 214% compared to 2020 and networking 50% compared to 2020</a:t>
            </a:r>
          </a:p>
        </p:txBody>
      </p:sp>
    </p:spTree>
    <p:extLst>
      <p:ext uri="{BB962C8B-B14F-4D97-AF65-F5344CB8AC3E}">
        <p14:creationId xmlns:p14="http://schemas.microsoft.com/office/powerpoint/2010/main" val="227297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025D3-D59D-8D98-EC5C-CF37B154F0FC}"/>
              </a:ext>
            </a:extLst>
          </p:cNvPr>
          <p:cNvSpPr txBox="1"/>
          <p:nvPr/>
        </p:nvSpPr>
        <p:spPr>
          <a:xfrm>
            <a:off x="1711978" y="145802"/>
            <a:ext cx="8148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Get the products that have the highest and lowest manufacturing costs. The final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output should contain these fields,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product_code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product 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manufacturing_cost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8EB9F-80DA-B9D7-599D-91477D359D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89345" y="2541588"/>
            <a:ext cx="4023709" cy="88741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lumMod val="95000"/>
                <a:lumOff val="5000"/>
                <a:alpha val="53000"/>
              </a:schemeClr>
            </a:outerShdw>
            <a:softEdge rad="1016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BDD8D-1476-3816-D53A-7F447700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56" y="1210438"/>
            <a:ext cx="5379244" cy="3761611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7F4256A-C786-8EB4-5463-D3BB6A9F6B87}"/>
              </a:ext>
            </a:extLst>
          </p:cNvPr>
          <p:cNvSpPr/>
          <p:nvPr/>
        </p:nvSpPr>
        <p:spPr>
          <a:xfrm>
            <a:off x="6234404" y="2626553"/>
            <a:ext cx="1330837" cy="80244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7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32DA6-1A1E-E54C-F3E4-9812058B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65" y="2260612"/>
            <a:ext cx="5936494" cy="1440305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BBA3D-AF85-07A9-939B-3EE47BAD72C1}"/>
              </a:ext>
            </a:extLst>
          </p:cNvPr>
          <p:cNvSpPr txBox="1"/>
          <p:nvPr/>
        </p:nvSpPr>
        <p:spPr>
          <a:xfrm flipH="1">
            <a:off x="6365837" y="1462426"/>
            <a:ext cx="172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: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7CAAA-703D-E1B7-E4E1-0E35A67BA655}"/>
              </a:ext>
            </a:extLst>
          </p:cNvPr>
          <p:cNvSpPr txBox="1"/>
          <p:nvPr/>
        </p:nvSpPr>
        <p:spPr>
          <a:xfrm>
            <a:off x="1268505" y="581817"/>
            <a:ext cx="659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product have the highest and lowest manufacturing costs.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6C647-A91F-86C9-C0E8-EF635F29457B}"/>
              </a:ext>
            </a:extLst>
          </p:cNvPr>
          <p:cNvSpPr txBox="1"/>
          <p:nvPr/>
        </p:nvSpPr>
        <p:spPr>
          <a:xfrm>
            <a:off x="6455518" y="2260612"/>
            <a:ext cx="5324106" cy="1431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354" marR="988694" indent="-285750">
              <a:lnSpc>
                <a:spcPct val="1228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en-US" sz="1800" spc="-10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Mouse:</a:t>
            </a:r>
            <a:r>
              <a:rPr lang="en-US" sz="1800" spc="-41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pc="-7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AQ Master wired * 1 MS </a:t>
            </a:r>
            <a:r>
              <a:rPr lang="en-US" sz="1800" spc="6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lang="en-US" sz="1800" spc="-409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41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spc="-7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lowest </a:t>
            </a:r>
            <a:r>
              <a:rPr lang="en-US" sz="1800" spc="-90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3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manufacturing</a:t>
            </a:r>
            <a:r>
              <a:rPr lang="en-US" sz="1800" spc="-42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cost.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0354" marR="5080" indent="-285750">
              <a:lnSpc>
                <a:spcPct val="1228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800" spc="-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</a:t>
            </a:r>
            <a:r>
              <a:rPr lang="en-US" sz="1800" spc="-41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</a:t>
            </a:r>
            <a:r>
              <a:rPr lang="en-US" sz="1800" spc="-1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sz="1800" spc="-41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7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AQ Home Allin 1 Gen 2  has </a:t>
            </a:r>
            <a:r>
              <a:rPr lang="en-US" sz="1800" spc="-2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spc="-41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</a:t>
            </a:r>
            <a:r>
              <a:rPr lang="en-US" sz="1800" spc="-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3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manufacturing</a:t>
            </a:r>
            <a:r>
              <a:rPr lang="en-US" sz="1800" spc="-42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cost.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3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2AA0B2-D0C6-080C-3542-814C19C5375F}"/>
              </a:ext>
            </a:extLst>
          </p:cNvPr>
          <p:cNvSpPr txBox="1"/>
          <p:nvPr/>
        </p:nvSpPr>
        <p:spPr>
          <a:xfrm>
            <a:off x="1469231" y="124510"/>
            <a:ext cx="87034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Generate a report which contains the top 5 customers who received an average high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pre_invoice_discount_pct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fiscal year 2021 and in the Indian market.                 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The final output contains these fields,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customer_code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customer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average_discount_percentage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0CD9-6F2E-30BD-391E-B1CF27F4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28854" y="2474766"/>
            <a:ext cx="2891596" cy="15906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lumMod val="95000"/>
                <a:lumOff val="5000"/>
                <a:alpha val="53000"/>
              </a:schemeClr>
            </a:outerShdw>
            <a:softEdge rad="1016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5280E-0BB0-BC31-5721-6E9418D5F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45" y="1638299"/>
            <a:ext cx="5572125" cy="3581400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4378969-BD45-83A0-B697-4D482295185E}"/>
              </a:ext>
            </a:extLst>
          </p:cNvPr>
          <p:cNvSpPr/>
          <p:nvPr/>
        </p:nvSpPr>
        <p:spPr>
          <a:xfrm>
            <a:off x="6356870" y="2868881"/>
            <a:ext cx="1971984" cy="80244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9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025D7-3B10-2D50-A41C-4C877D09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39" y="1435532"/>
            <a:ext cx="5768840" cy="4054191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F7A7A-8545-C38D-5962-5ECD63D564B7}"/>
              </a:ext>
            </a:extLst>
          </p:cNvPr>
          <p:cNvSpPr txBox="1"/>
          <p:nvPr/>
        </p:nvSpPr>
        <p:spPr>
          <a:xfrm>
            <a:off x="1250576" y="420452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customer we offered the highest average discount 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1315F-E70F-6212-0905-A778D74FD9E8}"/>
              </a:ext>
            </a:extLst>
          </p:cNvPr>
          <p:cNvSpPr txBox="1"/>
          <p:nvPr/>
        </p:nvSpPr>
        <p:spPr>
          <a:xfrm flipH="1">
            <a:off x="6778214" y="1204699"/>
            <a:ext cx="172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: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221F7-3EE2-0E37-7D8C-261B5FF7A85A}"/>
              </a:ext>
            </a:extLst>
          </p:cNvPr>
          <p:cNvSpPr txBox="1"/>
          <p:nvPr/>
        </p:nvSpPr>
        <p:spPr>
          <a:xfrm>
            <a:off x="6778214" y="1779965"/>
            <a:ext cx="4604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high pre invoice discount percentage for the fiscal year 2021 given by top 5 companies in Indian market are Flipkart, Vivek's, Ezone, Croma, Amazon.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6DCDE-F7EC-9127-3719-896C54744020}"/>
              </a:ext>
            </a:extLst>
          </p:cNvPr>
          <p:cNvSpPr txBox="1"/>
          <p:nvPr/>
        </p:nvSpPr>
        <p:spPr>
          <a:xfrm>
            <a:off x="6679603" y="3093895"/>
            <a:ext cx="4604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all Flipkart received high discount and Amazon received slightly low discount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D3FBF-3326-59C3-066A-EB7170CE3262}"/>
              </a:ext>
            </a:extLst>
          </p:cNvPr>
          <p:cNvSpPr txBox="1"/>
          <p:nvPr/>
        </p:nvSpPr>
        <p:spPr>
          <a:xfrm>
            <a:off x="1221581" y="0"/>
            <a:ext cx="88082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Get the complete report of the Gross sales amount for the customer “Atliq Exclusive” for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each month . This analysis helps to get an idea of low and high-performing months and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take strategic decisions. The final report contains these columns: Month Year Gross sales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Amount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DCEB2-67F2-2DFC-DE11-D1260AEA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3941" y="1439408"/>
            <a:ext cx="3154953" cy="421422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lumMod val="95000"/>
                <a:lumOff val="5000"/>
                <a:alpha val="53000"/>
              </a:schemeClr>
            </a:outerShdw>
            <a:softEdge rad="1143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46525C-C8EF-E07D-3FBC-D2CA3A1B3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77" y="1439408"/>
            <a:ext cx="5090273" cy="4262845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3E1B8FE-5282-ECFB-D70B-179BF0BD0821}"/>
              </a:ext>
            </a:extLst>
          </p:cNvPr>
          <p:cNvSpPr/>
          <p:nvPr/>
        </p:nvSpPr>
        <p:spPr>
          <a:xfrm>
            <a:off x="6011957" y="3169606"/>
            <a:ext cx="1971984" cy="80244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9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BC01A-C754-19FF-2337-C97E3509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98" y="732252"/>
            <a:ext cx="9960203" cy="3779848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42C0B2-01C9-0D75-9EF4-65148C17F8AC}"/>
              </a:ext>
            </a:extLst>
          </p:cNvPr>
          <p:cNvSpPr txBox="1"/>
          <p:nvPr/>
        </p:nvSpPr>
        <p:spPr>
          <a:xfrm>
            <a:off x="3552604" y="10234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trend for gross sales from 2019 to 2021 ?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CD0E3-DDA5-9D96-0CF5-5B3DAFF152BB}"/>
              </a:ext>
            </a:extLst>
          </p:cNvPr>
          <p:cNvSpPr txBox="1"/>
          <p:nvPr/>
        </p:nvSpPr>
        <p:spPr>
          <a:xfrm flipH="1">
            <a:off x="987013" y="4653862"/>
            <a:ext cx="172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: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B0080-6277-DD9B-37A8-5165C4124806}"/>
              </a:ext>
            </a:extLst>
          </p:cNvPr>
          <p:cNvSpPr txBox="1"/>
          <p:nvPr/>
        </p:nvSpPr>
        <p:spPr>
          <a:xfrm>
            <a:off x="1115897" y="5033247"/>
            <a:ext cx="10089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fiscal year 2020, March - 2020 was the least performing month and November - 2020 was the highest performing month in fiscal year 2021.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4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C8F383-BBCA-591B-5034-61944CA53BF5}"/>
              </a:ext>
            </a:extLst>
          </p:cNvPr>
          <p:cNvSpPr txBox="1"/>
          <p:nvPr/>
        </p:nvSpPr>
        <p:spPr>
          <a:xfrm>
            <a:off x="1133060" y="481963"/>
            <a:ext cx="3265004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45CBF-4A4E-3332-3941-6D0E23634B82}"/>
              </a:ext>
            </a:extLst>
          </p:cNvPr>
          <p:cNvSpPr txBox="1"/>
          <p:nvPr/>
        </p:nvSpPr>
        <p:spPr>
          <a:xfrm>
            <a:off x="1433513" y="1619935"/>
            <a:ext cx="96883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 Introduction &amp; Objective </a:t>
            </a:r>
          </a:p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 About Products</a:t>
            </a:r>
            <a:b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 About Data  </a:t>
            </a:r>
          </a:p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 Ad hoc Requests &amp; Insights</a:t>
            </a:r>
            <a:endParaRPr lang="en-IN" sz="4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0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175B9-1D54-5257-B9BB-98330C8483FC}"/>
              </a:ext>
            </a:extLst>
          </p:cNvPr>
          <p:cNvSpPr txBox="1"/>
          <p:nvPr/>
        </p:nvSpPr>
        <p:spPr>
          <a:xfrm>
            <a:off x="2088356" y="353110"/>
            <a:ext cx="8170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In which quarter of 2020, got the maximum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total_sold_quantity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The final output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contains these fields sorted by the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total_sold_quantity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Quarter,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total_sold_quantity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892FF-E99C-B3C4-0F5C-DDDC7D212B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10516" y="2618401"/>
            <a:ext cx="2147886" cy="116399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lumMod val="95000"/>
                <a:lumOff val="5000"/>
                <a:alpha val="53000"/>
              </a:schemeClr>
            </a:outerShdw>
            <a:softEdge rad="1143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EB03F-44DB-8E8A-0154-5E06E814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23" y="1664627"/>
            <a:ext cx="5425718" cy="3964648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77E3E21-34CC-322F-27BF-C708CD500CD9}"/>
              </a:ext>
            </a:extLst>
          </p:cNvPr>
          <p:cNvSpPr/>
          <p:nvPr/>
        </p:nvSpPr>
        <p:spPr>
          <a:xfrm>
            <a:off x="6564041" y="2799175"/>
            <a:ext cx="1971984" cy="80244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53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E78FA-3955-DCD9-AA37-F959FE48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66" y="1694843"/>
            <a:ext cx="6447079" cy="3665538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E113C3-DF30-0DDD-3D7B-92C827B8CBB6}"/>
              </a:ext>
            </a:extLst>
          </p:cNvPr>
          <p:cNvSpPr txBox="1"/>
          <p:nvPr/>
        </p:nvSpPr>
        <p:spPr>
          <a:xfrm>
            <a:off x="1474694" y="46527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Quarter we had max product sales?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FEF3C-B8EE-061D-94F8-D62551D9AA7F}"/>
              </a:ext>
            </a:extLst>
          </p:cNvPr>
          <p:cNvSpPr txBox="1"/>
          <p:nvPr/>
        </p:nvSpPr>
        <p:spPr>
          <a:xfrm flipH="1">
            <a:off x="7369715" y="1464010"/>
            <a:ext cx="172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: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FB88A-B1A9-EFEA-2CBF-024138447D84}"/>
              </a:ext>
            </a:extLst>
          </p:cNvPr>
          <p:cNvSpPr txBox="1"/>
          <p:nvPr/>
        </p:nvSpPr>
        <p:spPr>
          <a:xfrm>
            <a:off x="7369715" y="1925675"/>
            <a:ext cx="46519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 1 ('September' , 'October' , 'November') got the maximum total sold quantity. Quarter 3 ('March' , 'April' , 'May') got the minimum total sold quantity.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FDFED-D960-B380-4F24-FAA927172C35}"/>
              </a:ext>
            </a:extLst>
          </p:cNvPr>
          <p:cNvSpPr txBox="1"/>
          <p:nvPr/>
        </p:nvSpPr>
        <p:spPr>
          <a:xfrm>
            <a:off x="7369715" y="3207628"/>
            <a:ext cx="4651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 have the high production then drastically decrease in Q2  to Q3 then slightly increase in year end Q4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71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828B2-D2CA-2CD5-FC53-4C121FA3C038}"/>
              </a:ext>
            </a:extLst>
          </p:cNvPr>
          <p:cNvSpPr txBox="1"/>
          <p:nvPr/>
        </p:nvSpPr>
        <p:spPr>
          <a:xfrm>
            <a:off x="1957388" y="210235"/>
            <a:ext cx="76914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Which channel helped to bring more gross sales in the fiscal year 2021 and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the percentage of contribution? The final output contains these fields,  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channel,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gross_sales_mln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,percentage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134D4-B8B3-70B0-AAC2-97515108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60930" y="2710780"/>
            <a:ext cx="3802710" cy="80779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lumMod val="95000"/>
                <a:lumOff val="5000"/>
                <a:alpha val="53000"/>
              </a:schemeClr>
            </a:outerShdw>
            <a:softEdge rad="1016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8B1A0-76D6-592F-103F-1624F35D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578287"/>
            <a:ext cx="5105296" cy="3701426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4F06E72-2C71-3B4B-D4A0-7575AA02D9C7}"/>
              </a:ext>
            </a:extLst>
          </p:cNvPr>
          <p:cNvSpPr/>
          <p:nvPr/>
        </p:nvSpPr>
        <p:spPr>
          <a:xfrm>
            <a:off x="6010275" y="2716123"/>
            <a:ext cx="1750655" cy="80244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625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EBE90-99EC-8B75-F241-733D9ACE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29" y="1762346"/>
            <a:ext cx="4971753" cy="3078595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72DD87-C041-AC9B-43FB-4695748CB08D}"/>
              </a:ext>
            </a:extLst>
          </p:cNvPr>
          <p:cNvSpPr txBox="1"/>
          <p:nvPr/>
        </p:nvSpPr>
        <p:spPr>
          <a:xfrm>
            <a:off x="1851211" y="56388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channel contributed the most in Gross sales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61609-86EF-51BB-4345-07BEF790F0BF}"/>
              </a:ext>
            </a:extLst>
          </p:cNvPr>
          <p:cNvSpPr txBox="1"/>
          <p:nvPr/>
        </p:nvSpPr>
        <p:spPr>
          <a:xfrm flipH="1">
            <a:off x="5944496" y="1531513"/>
            <a:ext cx="172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: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461AA-AD19-1EE0-68A6-56D0A3F5F3DA}"/>
              </a:ext>
            </a:extLst>
          </p:cNvPr>
          <p:cNvSpPr txBox="1"/>
          <p:nvPr/>
        </p:nvSpPr>
        <p:spPr>
          <a:xfrm>
            <a:off x="5944496" y="2101314"/>
            <a:ext cx="53958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Retailer channel helped to bring more gross sales in the fiscal year 2021 and the percentage of contribution is 73.22%.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Distributor channel has less gross sales in the fiscal year 2021 and the percentage of contribution is 11.31%.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4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06F154-D944-56CE-0FEC-BD1F2FB697DA}"/>
              </a:ext>
            </a:extLst>
          </p:cNvPr>
          <p:cNvSpPr txBox="1"/>
          <p:nvPr/>
        </p:nvSpPr>
        <p:spPr>
          <a:xfrm>
            <a:off x="1714501" y="243899"/>
            <a:ext cx="8427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 Get the Top 3 products in each division that have a high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total_sold_quantity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fiscal_year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2021?  The final output contains these fields, division ,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product_code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product,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total_sold_quantity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rank_order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0C740-3316-8175-124E-24E8FD02DA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67600" y="2485949"/>
            <a:ext cx="4115157" cy="175275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lumMod val="95000"/>
                <a:lumOff val="5000"/>
                <a:alpha val="53000"/>
              </a:schemeClr>
            </a:outerShdw>
            <a:softEdge rad="1016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4F9FE-AC6C-1069-979A-60641D14D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3" y="1730032"/>
            <a:ext cx="4806522" cy="3891732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4DB7596-2A97-70D6-C5EE-A30453E2A633}"/>
              </a:ext>
            </a:extLst>
          </p:cNvPr>
          <p:cNvSpPr/>
          <p:nvPr/>
        </p:nvSpPr>
        <p:spPr>
          <a:xfrm>
            <a:off x="6257925" y="2873451"/>
            <a:ext cx="1209675" cy="80244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6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526650-4C38-E39F-AAC1-9B1E9E1F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34" y="1288258"/>
            <a:ext cx="5464013" cy="4442845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8EF5A-732F-554E-153A-D4DAFAD5828B}"/>
              </a:ext>
            </a:extLst>
          </p:cNvPr>
          <p:cNvSpPr txBox="1"/>
          <p:nvPr/>
        </p:nvSpPr>
        <p:spPr>
          <a:xfrm>
            <a:off x="1223683" y="438381"/>
            <a:ext cx="5130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 are highest sold products in each division 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B0896-32E0-852C-D575-CB7E9D166A6F}"/>
              </a:ext>
            </a:extLst>
          </p:cNvPr>
          <p:cNvSpPr txBox="1"/>
          <p:nvPr/>
        </p:nvSpPr>
        <p:spPr>
          <a:xfrm flipH="1">
            <a:off x="6643742" y="1057426"/>
            <a:ext cx="172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: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98E27-D5C0-0ADA-2B88-E219B08A6DA7}"/>
              </a:ext>
            </a:extLst>
          </p:cNvPr>
          <p:cNvSpPr txBox="1"/>
          <p:nvPr/>
        </p:nvSpPr>
        <p:spPr>
          <a:xfrm>
            <a:off x="6539728" y="1945357"/>
            <a:ext cx="5359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 Pen Drive 2 in 1  has highest demand  and top 1  quantity sold in N &amp; S where as AQ Digital Standard blue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have top 1 quantity sold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PC division . In P &amp; A division AQ gamers Ms standard is  the top 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uantity sold product.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99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A6258F-55FF-7FC1-B88C-2D8A928D266F}"/>
              </a:ext>
            </a:extLst>
          </p:cNvPr>
          <p:cNvSpPr txBox="1"/>
          <p:nvPr/>
        </p:nvSpPr>
        <p:spPr>
          <a:xfrm>
            <a:off x="3677480" y="2524538"/>
            <a:ext cx="5973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IN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3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2D45F9-230F-2229-9FD5-D870C5BADF52}"/>
              </a:ext>
            </a:extLst>
          </p:cNvPr>
          <p:cNvSpPr txBox="1"/>
          <p:nvPr/>
        </p:nvSpPr>
        <p:spPr>
          <a:xfrm>
            <a:off x="1090612" y="1690062"/>
            <a:ext cx="958691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Atliq Hardware is one of the leading computer hardware producer in India and well  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expanded in other countries too.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However, the management noticed that they do not get enough insights to make quick  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and smart data-informed decisions. 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It has total of 74 customers, in 27 Countries worldwide. Also in Asia Pacific Region 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(APAC), North America (NA), Europe (EU) and Latin America (LATAM). 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It has 3 main divisions of products – Peripherals and Accessories (P&amp;A) , Network and 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Storage (N&amp;A), Personal Computers (PC).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230D9-AFFE-2F47-905A-6D1C2C342D5D}"/>
              </a:ext>
            </a:extLst>
          </p:cNvPr>
          <p:cNvSpPr txBox="1"/>
          <p:nvPr/>
        </p:nvSpPr>
        <p:spPr>
          <a:xfrm>
            <a:off x="1090611" y="709857"/>
            <a:ext cx="574751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Introduction &amp; Objective 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21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9E50C7-615D-B7BD-7A94-812953B8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51721" y="1202635"/>
            <a:ext cx="8937563" cy="4919869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B9C2E4-B184-9CB7-92A7-BD8E3A881022}"/>
              </a:ext>
            </a:extLst>
          </p:cNvPr>
          <p:cNvSpPr txBox="1"/>
          <p:nvPr/>
        </p:nvSpPr>
        <p:spPr>
          <a:xfrm>
            <a:off x="1351721" y="212276"/>
            <a:ext cx="2613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Products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04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B1BC13-FBC4-DAF2-ABA2-80CCC32DD9B0}"/>
              </a:ext>
            </a:extLst>
          </p:cNvPr>
          <p:cNvSpPr txBox="1"/>
          <p:nvPr/>
        </p:nvSpPr>
        <p:spPr>
          <a:xfrm>
            <a:off x="1147762" y="945354"/>
            <a:ext cx="1024413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The dataset of fiscal year 2020 and 2021 is available.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Atliq Hardware fiscal year starts from 1st September and ends on 31stAugust 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Atliq Hardware Database has 6 tables. 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dim_customer : contains customer related data 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dim_product : contains products related data 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fact_gross_price : contains gross price information for each product 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fact_manufacturing_cost : contains the cost incurred in the production of each product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fact_pre_invoice_deductions: contains pre-invoice deductions information for each product 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fact_sales_monthly : contains monthly sales data for each product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03A4A-D3A9-D6F0-5ED1-686C2AA888AA}"/>
              </a:ext>
            </a:extLst>
          </p:cNvPr>
          <p:cNvSpPr txBox="1"/>
          <p:nvPr/>
        </p:nvSpPr>
        <p:spPr>
          <a:xfrm>
            <a:off x="1147762" y="361158"/>
            <a:ext cx="2122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Data  </a:t>
            </a:r>
          </a:p>
        </p:txBody>
      </p:sp>
    </p:spTree>
    <p:extLst>
      <p:ext uri="{BB962C8B-B14F-4D97-AF65-F5344CB8AC3E}">
        <p14:creationId xmlns:p14="http://schemas.microsoft.com/office/powerpoint/2010/main" val="127553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21AAB2-15D3-A399-2A56-CBE6A2C16F16}"/>
              </a:ext>
            </a:extLst>
          </p:cNvPr>
          <p:cNvSpPr txBox="1"/>
          <p:nvPr/>
        </p:nvSpPr>
        <p:spPr>
          <a:xfrm>
            <a:off x="2616742" y="1039496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 Provide the list of markets in which customer  "Atliq          	Exclusive" operates its business in the APAC region.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EDC71-C4DB-70EF-77CF-F785273F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338" y="2656118"/>
            <a:ext cx="4467506" cy="2664109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F99F9-136B-3476-C02A-B26D7BF177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377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6502" y="2700635"/>
            <a:ext cx="2081775" cy="279470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lumMod val="95000"/>
                <a:lumOff val="5000"/>
                <a:alpha val="53000"/>
              </a:schemeClr>
            </a:outerShdw>
            <a:softEdge rad="1016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60A1811-62AE-3361-01EB-A765DA9523FF}"/>
              </a:ext>
            </a:extLst>
          </p:cNvPr>
          <p:cNvSpPr/>
          <p:nvPr/>
        </p:nvSpPr>
        <p:spPr>
          <a:xfrm>
            <a:off x="5562186" y="3855671"/>
            <a:ext cx="1632974" cy="48463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551B6-BA17-9F04-8EC8-833000AD8978}"/>
              </a:ext>
            </a:extLst>
          </p:cNvPr>
          <p:cNvSpPr txBox="1"/>
          <p:nvPr/>
        </p:nvSpPr>
        <p:spPr>
          <a:xfrm>
            <a:off x="1333085" y="369685"/>
            <a:ext cx="4229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 hoc Requests &amp; Insights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3903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5D877-5D13-11DD-AB74-45965A2EC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3"/>
                    </a14:imgEffect>
                    <a14:imgEffect>
                      <a14:saturation sat="131000"/>
                    </a14:imgEffect>
                  </a14:imgLayer>
                </a14:imgProps>
              </a:ext>
            </a:extLst>
          </a:blip>
          <a:srcRect l="334" t="30" r="3281" b="-30"/>
          <a:stretch/>
        </p:blipFill>
        <p:spPr>
          <a:xfrm>
            <a:off x="901589" y="1242123"/>
            <a:ext cx="5760000" cy="3744000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89142-EF84-D46D-97E7-094DD3E00FF1}"/>
              </a:ext>
            </a:extLst>
          </p:cNvPr>
          <p:cNvSpPr txBox="1"/>
          <p:nvPr/>
        </p:nvSpPr>
        <p:spPr>
          <a:xfrm>
            <a:off x="1609164" y="366664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List of markets for Atliq Exclusive in APEC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885F9-96FE-0F0B-AFCB-BA01FBDF020D}"/>
              </a:ext>
            </a:extLst>
          </p:cNvPr>
          <p:cNvSpPr txBox="1"/>
          <p:nvPr/>
        </p:nvSpPr>
        <p:spPr>
          <a:xfrm>
            <a:off x="7023211" y="1951672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 ‘ Atliq Exclusive ‘ operates 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in 3 regions - APAC, EU, NA.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APAC region it operates its business in 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Australia, Bangladesh, India, Indonesia,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Japan, New Zealand, Philippines and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South Korea. 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01BD-43F5-93F1-A391-42EAB716D4AC}"/>
              </a:ext>
            </a:extLst>
          </p:cNvPr>
          <p:cNvSpPr txBox="1"/>
          <p:nvPr/>
        </p:nvSpPr>
        <p:spPr>
          <a:xfrm flipH="1">
            <a:off x="6993366" y="1159168"/>
            <a:ext cx="172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: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6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09042-4133-6248-257D-B6A76AE6B4F0}"/>
              </a:ext>
            </a:extLst>
          </p:cNvPr>
          <p:cNvSpPr txBox="1"/>
          <p:nvPr/>
        </p:nvSpPr>
        <p:spPr>
          <a:xfrm>
            <a:off x="2452688" y="162610"/>
            <a:ext cx="6881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What is the percentage of unique product increase in 2021 vs. 2020?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The final output contains these fields,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unique_products_2020	   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unique_products_2021	  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percentage_chg  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089E0A-309C-42A7-2709-BEE2AE3C45AD}"/>
              </a:ext>
            </a:extLst>
          </p:cNvPr>
          <p:cNvSpPr/>
          <p:nvPr/>
        </p:nvSpPr>
        <p:spPr>
          <a:xfrm>
            <a:off x="6329926" y="3316662"/>
            <a:ext cx="1051949" cy="48463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7DF36-9B15-30C9-9ACF-9B444E1E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030463"/>
            <a:ext cx="5320276" cy="3541662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B579C1-D809-BF6D-4075-48FB0E5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98013" y="3105150"/>
            <a:ext cx="4152189" cy="914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lumMod val="95000"/>
                <a:lumOff val="5000"/>
                <a:alpha val="53000"/>
              </a:schemeClr>
            </a:outerShdw>
            <a:softEdge rad="1016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87470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63FDAB-8402-AC40-B5A2-106B2ACF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89" y="1516214"/>
            <a:ext cx="5349704" cy="3825572"/>
          </a:xfrm>
          <a:prstGeom prst="rect">
            <a:avLst/>
          </a:prstGeom>
          <a:effectLst>
            <a:glow rad="571500">
              <a:srgbClr val="0070C0">
                <a:alpha val="52000"/>
              </a:srgbClr>
            </a:glow>
            <a:outerShdw blurRad="1270000" dist="1892300" dir="21540000" algn="ctr" rotWithShape="0">
              <a:schemeClr val="bg2">
                <a:lumMod val="60000"/>
                <a:lumOff val="40000"/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65100" prst="coolSlant"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F99F7-7BDF-E4D8-7327-F942A62878F2}"/>
              </a:ext>
            </a:extLst>
          </p:cNvPr>
          <p:cNvSpPr txBox="1"/>
          <p:nvPr/>
        </p:nvSpPr>
        <p:spPr>
          <a:xfrm>
            <a:off x="7009288" y="2321876"/>
            <a:ext cx="4235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results comparing fiscal years 2020 and 2021, the number of unique products increased in 2021 is 89 and the percentage growth is 36.33%.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34A1B-01F8-F261-A45F-0C0F5204B186}"/>
              </a:ext>
            </a:extLst>
          </p:cNvPr>
          <p:cNvSpPr txBox="1"/>
          <p:nvPr/>
        </p:nvSpPr>
        <p:spPr>
          <a:xfrm flipH="1">
            <a:off x="6993366" y="1435532"/>
            <a:ext cx="172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: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977CF-E2CE-9B9E-EAE3-3E9756030E16}"/>
              </a:ext>
            </a:extLst>
          </p:cNvPr>
          <p:cNvSpPr txBox="1"/>
          <p:nvPr/>
        </p:nvSpPr>
        <p:spPr>
          <a:xfrm>
            <a:off x="2380129" y="377842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Percentage of unique product count increase in 2021 from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95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1227</Words>
  <Application>Microsoft Office PowerPoint</Application>
  <PresentationFormat>Widescreen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Devender Vennapureddy</dc:creator>
  <cp:lastModifiedBy>Devender Vennapureddy</cp:lastModifiedBy>
  <cp:revision>4</cp:revision>
  <dcterms:created xsi:type="dcterms:W3CDTF">2023-08-09T12:19:01Z</dcterms:created>
  <dcterms:modified xsi:type="dcterms:W3CDTF">2023-08-18T13:34:27Z</dcterms:modified>
</cp:coreProperties>
</file>