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er Vennapureddy" userId="a2290790770a6656" providerId="LiveId" clId="{FEBF3F15-BE4D-42DD-81CB-DDA251DFDD62}"/>
    <pc:docChg chg="undo custSel addSld modSld">
      <pc:chgData name="Devender Vennapureddy" userId="a2290790770a6656" providerId="LiveId" clId="{FEBF3F15-BE4D-42DD-81CB-DDA251DFDD62}" dt="2023-08-05T10:08:19.804" v="297" actId="122"/>
      <pc:docMkLst>
        <pc:docMk/>
      </pc:docMkLst>
      <pc:sldChg chg="modSp mod">
        <pc:chgData name="Devender Vennapureddy" userId="a2290790770a6656" providerId="LiveId" clId="{FEBF3F15-BE4D-42DD-81CB-DDA251DFDD62}" dt="2023-08-05T08:15:16.616" v="169" actId="20577"/>
        <pc:sldMkLst>
          <pc:docMk/>
          <pc:sldMk cId="2766691807" sldId="257"/>
        </pc:sldMkLst>
        <pc:spChg chg="mod">
          <ac:chgData name="Devender Vennapureddy" userId="a2290790770a6656" providerId="LiveId" clId="{FEBF3F15-BE4D-42DD-81CB-DDA251DFDD62}" dt="2023-08-05T08:15:16.616" v="169" actId="20577"/>
          <ac:spMkLst>
            <pc:docMk/>
            <pc:sldMk cId="2766691807" sldId="257"/>
            <ac:spMk id="7" creationId="{ECEF677A-79B1-24AE-4150-F8BB12AD03B2}"/>
          </ac:spMkLst>
        </pc:spChg>
      </pc:sldChg>
      <pc:sldChg chg="modSp mod">
        <pc:chgData name="Devender Vennapureddy" userId="a2290790770a6656" providerId="LiveId" clId="{FEBF3F15-BE4D-42DD-81CB-DDA251DFDD62}" dt="2023-08-05T08:16:32.706" v="171" actId="1076"/>
        <pc:sldMkLst>
          <pc:docMk/>
          <pc:sldMk cId="1062291262" sldId="258"/>
        </pc:sldMkLst>
        <pc:spChg chg="mod">
          <ac:chgData name="Devender Vennapureddy" userId="a2290790770a6656" providerId="LiveId" clId="{FEBF3F15-BE4D-42DD-81CB-DDA251DFDD62}" dt="2023-08-05T08:16:32.706" v="171" actId="1076"/>
          <ac:spMkLst>
            <pc:docMk/>
            <pc:sldMk cId="1062291262" sldId="258"/>
            <ac:spMk id="7" creationId="{4F6FBC64-FE85-D087-D908-17E64FFD9F9E}"/>
          </ac:spMkLst>
        </pc:spChg>
      </pc:sldChg>
      <pc:sldChg chg="addSp delSp modSp mod">
        <pc:chgData name="Devender Vennapureddy" userId="a2290790770a6656" providerId="LiveId" clId="{FEBF3F15-BE4D-42DD-81CB-DDA251DFDD62}" dt="2023-08-05T05:59:05.162" v="104" actId="1076"/>
        <pc:sldMkLst>
          <pc:docMk/>
          <pc:sldMk cId="1215331216" sldId="265"/>
        </pc:sldMkLst>
        <pc:spChg chg="add del mod">
          <ac:chgData name="Devender Vennapureddy" userId="a2290790770a6656" providerId="LiveId" clId="{FEBF3F15-BE4D-42DD-81CB-DDA251DFDD62}" dt="2023-08-05T05:42:14.142" v="102" actId="20577"/>
          <ac:spMkLst>
            <pc:docMk/>
            <pc:sldMk cId="1215331216" sldId="265"/>
            <ac:spMk id="3" creationId="{AEF445C8-3D13-56B5-A69C-5F865C477A32}"/>
          </ac:spMkLst>
        </pc:spChg>
        <pc:picChg chg="add mod">
          <ac:chgData name="Devender Vennapureddy" userId="a2290790770a6656" providerId="LiveId" clId="{FEBF3F15-BE4D-42DD-81CB-DDA251DFDD62}" dt="2023-08-05T05:59:05.162" v="104" actId="1076"/>
          <ac:picMkLst>
            <pc:docMk/>
            <pc:sldMk cId="1215331216" sldId="265"/>
            <ac:picMk id="5" creationId="{2271E0DF-242C-54FE-75F5-F2E96A7450BB}"/>
          </ac:picMkLst>
        </pc:picChg>
      </pc:sldChg>
      <pc:sldChg chg="addSp modSp mod">
        <pc:chgData name="Devender Vennapureddy" userId="a2290790770a6656" providerId="LiveId" clId="{FEBF3F15-BE4D-42DD-81CB-DDA251DFDD62}" dt="2023-08-05T06:13:48.660" v="114" actId="1076"/>
        <pc:sldMkLst>
          <pc:docMk/>
          <pc:sldMk cId="853442056" sldId="266"/>
        </pc:sldMkLst>
        <pc:spChg chg="add mod">
          <ac:chgData name="Devender Vennapureddy" userId="a2290790770a6656" providerId="LiveId" clId="{FEBF3F15-BE4D-42DD-81CB-DDA251DFDD62}" dt="2023-08-05T06:00:04.091" v="108" actId="21"/>
          <ac:spMkLst>
            <pc:docMk/>
            <pc:sldMk cId="853442056" sldId="266"/>
            <ac:spMk id="3" creationId="{8A64BF83-ED75-31A8-E2F7-00ADE4F70775}"/>
          </ac:spMkLst>
        </pc:spChg>
        <pc:picChg chg="add mod">
          <ac:chgData name="Devender Vennapureddy" userId="a2290790770a6656" providerId="LiveId" clId="{FEBF3F15-BE4D-42DD-81CB-DDA251DFDD62}" dt="2023-08-05T06:13:48.660" v="114" actId="1076"/>
          <ac:picMkLst>
            <pc:docMk/>
            <pc:sldMk cId="853442056" sldId="266"/>
            <ac:picMk id="5" creationId="{750C9D72-F593-CC06-77FD-A47936C0E569}"/>
          </ac:picMkLst>
        </pc:picChg>
      </pc:sldChg>
      <pc:sldChg chg="addSp modSp new mod">
        <pc:chgData name="Devender Vennapureddy" userId="a2290790770a6656" providerId="LiveId" clId="{FEBF3F15-BE4D-42DD-81CB-DDA251DFDD62}" dt="2023-08-05T08:13:35.225" v="117" actId="1076"/>
        <pc:sldMkLst>
          <pc:docMk/>
          <pc:sldMk cId="2542512592" sldId="267"/>
        </pc:sldMkLst>
        <pc:spChg chg="add mod">
          <ac:chgData name="Devender Vennapureddy" userId="a2290790770a6656" providerId="LiveId" clId="{FEBF3F15-BE4D-42DD-81CB-DDA251DFDD62}" dt="2023-08-05T06:00:25.461" v="112" actId="14100"/>
          <ac:spMkLst>
            <pc:docMk/>
            <pc:sldMk cId="2542512592" sldId="267"/>
            <ac:spMk id="3" creationId="{5C3D6362-7191-0009-9BE4-A3E06204453F}"/>
          </ac:spMkLst>
        </pc:spChg>
        <pc:picChg chg="add mod">
          <ac:chgData name="Devender Vennapureddy" userId="a2290790770a6656" providerId="LiveId" clId="{FEBF3F15-BE4D-42DD-81CB-DDA251DFDD62}" dt="2023-08-05T08:13:35.225" v="117" actId="1076"/>
          <ac:picMkLst>
            <pc:docMk/>
            <pc:sldMk cId="2542512592" sldId="267"/>
            <ac:picMk id="5" creationId="{8A4CE051-3678-1792-CDDF-EF7B0B310E6E}"/>
          </ac:picMkLst>
        </pc:picChg>
      </pc:sldChg>
      <pc:sldChg chg="addSp modSp new mod">
        <pc:chgData name="Devender Vennapureddy" userId="a2290790770a6656" providerId="LiveId" clId="{FEBF3F15-BE4D-42DD-81CB-DDA251DFDD62}" dt="2023-08-05T10:06:55.838" v="282" actId="20577"/>
        <pc:sldMkLst>
          <pc:docMk/>
          <pc:sldMk cId="1174593190" sldId="268"/>
        </pc:sldMkLst>
        <pc:spChg chg="add mod">
          <ac:chgData name="Devender Vennapureddy" userId="a2290790770a6656" providerId="LiveId" clId="{FEBF3F15-BE4D-42DD-81CB-DDA251DFDD62}" dt="2023-08-05T10:06:55.838" v="282" actId="20577"/>
          <ac:spMkLst>
            <pc:docMk/>
            <pc:sldMk cId="1174593190" sldId="268"/>
            <ac:spMk id="3" creationId="{229F5BD2-0C58-2842-CF47-5BD04588B523}"/>
          </ac:spMkLst>
        </pc:spChg>
      </pc:sldChg>
      <pc:sldChg chg="addSp modSp new mod">
        <pc:chgData name="Devender Vennapureddy" userId="a2290790770a6656" providerId="LiveId" clId="{FEBF3F15-BE4D-42DD-81CB-DDA251DFDD62}" dt="2023-08-05T10:08:19.804" v="297" actId="122"/>
        <pc:sldMkLst>
          <pc:docMk/>
          <pc:sldMk cId="487920669" sldId="269"/>
        </pc:sldMkLst>
        <pc:spChg chg="add mod">
          <ac:chgData name="Devender Vennapureddy" userId="a2290790770a6656" providerId="LiveId" clId="{FEBF3F15-BE4D-42DD-81CB-DDA251DFDD62}" dt="2023-08-05T10:08:19.804" v="297" actId="122"/>
          <ac:spMkLst>
            <pc:docMk/>
            <pc:sldMk cId="487920669" sldId="269"/>
            <ac:spMk id="2" creationId="{89D41BE2-916C-3ACA-ED4E-183ABBB123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C6-77D7-BEF0-3ACC-6053F817C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3411A5-12B1-8668-A477-00F7BC45D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3B308-6F6E-4803-1135-4F4581D81A9B}"/>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4B8637B3-2C1D-C6F1-4F02-A70DB9395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9B9FC-B93C-D1B3-4106-787166405A45}"/>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210209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584B-6F7D-404E-5F8C-5CE1DE0C4C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7C20B4-2249-BCC4-C040-21CA6EEEC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696B9-739C-7909-5C36-66195A821BB0}"/>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004D6543-B257-ECFE-5953-E1DE68FB0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BE679-FA72-A957-7A82-1D4529DFDAE8}"/>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63697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333CC-86E0-1D77-D75B-C4816CE6A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32AEF-5F8B-1850-814A-68BE27236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0E853-C6A1-E602-D27C-7E5D4E8747B3}"/>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425389F9-4821-9901-FB29-02603940A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50B35-FA71-9A64-4415-8D79E02DEDD8}"/>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255933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584F-9E37-5F76-7170-E5E44FA8BC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0AE67C-A651-5D25-3BE0-F329F9CF8A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EE1FB-E568-56CF-0B5E-C7829727F670}"/>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4AA90D45-5773-7D62-7828-D82C2325D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7C166-6FA5-BAE0-0CF8-15A37E2724A6}"/>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38468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544F-D713-09A6-B9D2-31B580063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5282D2-7BD6-9861-1479-792DF6A210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A5DED-9A30-FC84-A2E7-6C895DC175B8}"/>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2B795180-6610-79F1-F752-290861511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6332F-0E9D-A6E5-8FA5-06F845536BC3}"/>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69082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397F-7D8E-5736-63F2-8F05D19FD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5825-4BE7-2D6E-D02E-E6B8DED7C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B4AE7-5BC3-1036-55D2-22A7A176B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243EDF-6048-46D6-EC38-BEFDEA4F24EB}"/>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6" name="Footer Placeholder 5">
            <a:extLst>
              <a:ext uri="{FF2B5EF4-FFF2-40B4-BE49-F238E27FC236}">
                <a16:creationId xmlns:a16="http://schemas.microsoft.com/office/drawing/2014/main" id="{CBD0E72C-5D02-E41B-4745-DBE1446B0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2957B-E1D0-1B91-36A5-EC698752E810}"/>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394183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EA25-A1CB-1814-12C4-EA1D9847E3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60AD53-254A-F665-5590-DF647C932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C2A71-241C-BE42-D7E1-49DDED5C0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389CC6-E76B-D2BA-E319-3FCCE91D6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FD628-4C3B-9E08-00F5-F2766C604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C2C839-47E0-EB5C-97B8-58270391C0E9}"/>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8" name="Footer Placeholder 7">
            <a:extLst>
              <a:ext uri="{FF2B5EF4-FFF2-40B4-BE49-F238E27FC236}">
                <a16:creationId xmlns:a16="http://schemas.microsoft.com/office/drawing/2014/main" id="{7C067F05-F2E7-06DF-0EAD-37270A6AF9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419876-89B0-6E8B-EA2F-31CD786DA297}"/>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58859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7033-8C75-2363-97B3-19D3438806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446F10-7D8B-4CB9-D708-24B2CF121507}"/>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4" name="Footer Placeholder 3">
            <a:extLst>
              <a:ext uri="{FF2B5EF4-FFF2-40B4-BE49-F238E27FC236}">
                <a16:creationId xmlns:a16="http://schemas.microsoft.com/office/drawing/2014/main" id="{3D485CB7-90A7-1272-5FDD-6947002211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251EBA-98E7-8B2C-D97E-0F1E8372C9D3}"/>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379983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EFD09-88AD-4747-E857-04440CD1737C}"/>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3" name="Footer Placeholder 2">
            <a:extLst>
              <a:ext uri="{FF2B5EF4-FFF2-40B4-BE49-F238E27FC236}">
                <a16:creationId xmlns:a16="http://schemas.microsoft.com/office/drawing/2014/main" id="{468CCECA-5F29-638B-B9C2-FAEAEE0ED1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CC4F19-6FCD-69EF-1A63-F369360E1171}"/>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370682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C469-9BFC-34EC-8BB5-F158BA358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13F034-40EC-86E1-BB92-8A8A3A9E2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AC9B7-A578-141E-FA77-0D2FE398D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E5EDB-C620-D47C-8E2A-2CC57B3FFA36}"/>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6" name="Footer Placeholder 5">
            <a:extLst>
              <a:ext uri="{FF2B5EF4-FFF2-40B4-BE49-F238E27FC236}">
                <a16:creationId xmlns:a16="http://schemas.microsoft.com/office/drawing/2014/main" id="{3DEB306F-4075-3C9A-76D9-63282E8E5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3AD71-CAD9-859E-3CA2-D872F2414F0D}"/>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101452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AA38-C266-3B07-5871-16440FFA3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6D48DD-E402-4D73-E5E8-71B1B41EF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F26CE0-17D4-C3E9-2B45-D303804EB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74EDC-7272-4AE6-D575-EB664DF84BF8}"/>
              </a:ext>
            </a:extLst>
          </p:cNvPr>
          <p:cNvSpPr>
            <a:spLocks noGrp="1"/>
          </p:cNvSpPr>
          <p:nvPr>
            <p:ph type="dt" sz="half" idx="10"/>
          </p:nvPr>
        </p:nvSpPr>
        <p:spPr/>
        <p:txBody>
          <a:bodyPr/>
          <a:lstStyle/>
          <a:p>
            <a:fld id="{ABF07106-A2D3-4AED-8025-7BB8A542DB21}" type="datetimeFigureOut">
              <a:rPr lang="en-IN" smtClean="0"/>
              <a:t>05-08-2023</a:t>
            </a:fld>
            <a:endParaRPr lang="en-IN"/>
          </a:p>
        </p:txBody>
      </p:sp>
      <p:sp>
        <p:nvSpPr>
          <p:cNvPr id="6" name="Footer Placeholder 5">
            <a:extLst>
              <a:ext uri="{FF2B5EF4-FFF2-40B4-BE49-F238E27FC236}">
                <a16:creationId xmlns:a16="http://schemas.microsoft.com/office/drawing/2014/main" id="{BBA50EF2-A4F1-071D-6DCE-140810EA78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96E77-87A6-6CDF-BEB7-BB03EB5BE70A}"/>
              </a:ext>
            </a:extLst>
          </p:cNvPr>
          <p:cNvSpPr>
            <a:spLocks noGrp="1"/>
          </p:cNvSpPr>
          <p:nvPr>
            <p:ph type="sldNum" sz="quarter" idx="12"/>
          </p:nvPr>
        </p:nvSpPr>
        <p:spPr/>
        <p:txBody>
          <a:bodyPr/>
          <a:lstStyle/>
          <a:p>
            <a:fld id="{4130AAEC-5696-4A15-AAFB-6C6D738A038C}" type="slidenum">
              <a:rPr lang="en-IN" smtClean="0"/>
              <a:t>‹#›</a:t>
            </a:fld>
            <a:endParaRPr lang="en-IN"/>
          </a:p>
        </p:txBody>
      </p:sp>
    </p:spTree>
    <p:extLst>
      <p:ext uri="{BB962C8B-B14F-4D97-AF65-F5344CB8AC3E}">
        <p14:creationId xmlns:p14="http://schemas.microsoft.com/office/powerpoint/2010/main" val="354396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4B502-740C-5C5A-C40E-F95848752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51D08-4A9E-53D4-9CF8-63F870D6C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3F6A9-44C6-3D3B-6617-9097F2B46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07106-A2D3-4AED-8025-7BB8A542DB21}" type="datetimeFigureOut">
              <a:rPr lang="en-IN" smtClean="0"/>
              <a:t>05-08-2023</a:t>
            </a:fld>
            <a:endParaRPr lang="en-IN"/>
          </a:p>
        </p:txBody>
      </p:sp>
      <p:sp>
        <p:nvSpPr>
          <p:cNvPr id="5" name="Footer Placeholder 4">
            <a:extLst>
              <a:ext uri="{FF2B5EF4-FFF2-40B4-BE49-F238E27FC236}">
                <a16:creationId xmlns:a16="http://schemas.microsoft.com/office/drawing/2014/main" id="{A98B17FD-0B3B-B898-CD5F-35D7330C5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87FBF1-B208-6DEB-A870-0DB14BFCA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0AAEC-5696-4A15-AAFB-6C6D738A038C}" type="slidenum">
              <a:rPr lang="en-IN" smtClean="0"/>
              <a:t>‹#›</a:t>
            </a:fld>
            <a:endParaRPr lang="en-IN"/>
          </a:p>
        </p:txBody>
      </p:sp>
    </p:spTree>
    <p:extLst>
      <p:ext uri="{BB962C8B-B14F-4D97-AF65-F5344CB8AC3E}">
        <p14:creationId xmlns:p14="http://schemas.microsoft.com/office/powerpoint/2010/main" val="60251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C9EAE1-FB2E-07B4-1762-6A7B3A0C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154" y="1337546"/>
            <a:ext cx="7323455" cy="4900085"/>
          </a:xfrm>
          <a:prstGeom prst="rect">
            <a:avLst/>
          </a:prstGeom>
        </p:spPr>
      </p:pic>
      <p:sp>
        <p:nvSpPr>
          <p:cNvPr id="7" name="TextBox 6">
            <a:extLst>
              <a:ext uri="{FF2B5EF4-FFF2-40B4-BE49-F238E27FC236}">
                <a16:creationId xmlns:a16="http://schemas.microsoft.com/office/drawing/2014/main" id="{4F6FBC64-FE85-D087-D908-17E64FFD9F9E}"/>
              </a:ext>
            </a:extLst>
          </p:cNvPr>
          <p:cNvSpPr txBox="1"/>
          <p:nvPr/>
        </p:nvSpPr>
        <p:spPr>
          <a:xfrm>
            <a:off x="4612340" y="435703"/>
            <a:ext cx="2519082" cy="369332"/>
          </a:xfrm>
          <a:prstGeom prst="rect">
            <a:avLst/>
          </a:prstGeom>
          <a:noFill/>
        </p:spPr>
        <p:txBody>
          <a:bodyPr wrap="square">
            <a:spAutoFit/>
          </a:bodyPr>
          <a:lstStyle/>
          <a:p>
            <a:pPr algn="l"/>
            <a:r>
              <a:rPr lang="en-IN" b="1" i="0" dirty="0">
                <a:solidFill>
                  <a:srgbClr val="000000"/>
                </a:solidFill>
                <a:effectLst/>
                <a:latin typeface="Raleway" panose="020F0502020204030204" pitchFamily="2" charset="0"/>
              </a:rPr>
              <a:t>Marketing Analysis</a:t>
            </a:r>
          </a:p>
        </p:txBody>
      </p:sp>
    </p:spTree>
    <p:extLst>
      <p:ext uri="{BB962C8B-B14F-4D97-AF65-F5344CB8AC3E}">
        <p14:creationId xmlns:p14="http://schemas.microsoft.com/office/powerpoint/2010/main" val="106229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4BF83-ED75-31A8-E2F7-00ADE4F70775}"/>
              </a:ext>
            </a:extLst>
          </p:cNvPr>
          <p:cNvSpPr txBox="1"/>
          <p:nvPr/>
        </p:nvSpPr>
        <p:spPr>
          <a:xfrm>
            <a:off x="107576" y="198148"/>
            <a:ext cx="9690847" cy="646331"/>
          </a:xfrm>
          <a:prstGeom prst="rect">
            <a:avLst/>
          </a:prstGeom>
          <a:noFill/>
        </p:spPr>
        <p:txBody>
          <a:bodyPr wrap="square">
            <a:spAutoFit/>
          </a:bodyPr>
          <a:lstStyle/>
          <a:p>
            <a:pPr algn="l"/>
            <a:r>
              <a:rPr lang="en-US" b="0" i="0" dirty="0">
                <a:solidFill>
                  <a:srgbClr val="000000"/>
                </a:solidFill>
                <a:effectLst/>
                <a:latin typeface="Raleway" pitchFamily="2" charset="0"/>
              </a:rPr>
              <a:t>9. Compare the revenue generated by products inside the marketing campaigns to </a:t>
            </a:r>
          </a:p>
          <a:p>
            <a:pPr algn="l"/>
            <a:r>
              <a:rPr lang="en-US" dirty="0">
                <a:solidFill>
                  <a:srgbClr val="000000"/>
                </a:solidFill>
                <a:latin typeface="Raleway" pitchFamily="2" charset="0"/>
              </a:rPr>
              <a:t>     </a:t>
            </a:r>
            <a:r>
              <a:rPr lang="en-US" b="0" i="0" dirty="0">
                <a:solidFill>
                  <a:srgbClr val="000000"/>
                </a:solidFill>
                <a:effectLst/>
                <a:latin typeface="Raleway" pitchFamily="2" charset="0"/>
              </a:rPr>
              <a:t>outside the campaigns</a:t>
            </a:r>
          </a:p>
        </p:txBody>
      </p:sp>
      <p:pic>
        <p:nvPicPr>
          <p:cNvPr id="5" name="Picture 4">
            <a:extLst>
              <a:ext uri="{FF2B5EF4-FFF2-40B4-BE49-F238E27FC236}">
                <a16:creationId xmlns:a16="http://schemas.microsoft.com/office/drawing/2014/main" id="{750C9D72-F593-CC06-77FD-A47936C0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02" y="920054"/>
            <a:ext cx="8481795" cy="3977985"/>
          </a:xfrm>
          <a:prstGeom prst="rect">
            <a:avLst/>
          </a:prstGeom>
        </p:spPr>
      </p:pic>
    </p:spTree>
    <p:extLst>
      <p:ext uri="{BB962C8B-B14F-4D97-AF65-F5344CB8AC3E}">
        <p14:creationId xmlns:p14="http://schemas.microsoft.com/office/powerpoint/2010/main" val="85344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3D6362-7191-0009-9BE4-A3E06204453F}"/>
              </a:ext>
            </a:extLst>
          </p:cNvPr>
          <p:cNvSpPr txBox="1"/>
          <p:nvPr/>
        </p:nvSpPr>
        <p:spPr>
          <a:xfrm>
            <a:off x="161364" y="264023"/>
            <a:ext cx="8175811" cy="369332"/>
          </a:xfrm>
          <a:prstGeom prst="rect">
            <a:avLst/>
          </a:prstGeom>
          <a:noFill/>
        </p:spPr>
        <p:txBody>
          <a:bodyPr wrap="square">
            <a:spAutoFit/>
          </a:bodyPr>
          <a:lstStyle/>
          <a:p>
            <a:pPr algn="l"/>
            <a:r>
              <a:rPr lang="en-US" b="0" i="0" dirty="0">
                <a:solidFill>
                  <a:srgbClr val="000000"/>
                </a:solidFill>
                <a:effectLst/>
                <a:latin typeface="Raleway" pitchFamily="2" charset="0"/>
              </a:rPr>
              <a:t>10. Rank the products by their average daily quantity sold</a:t>
            </a:r>
          </a:p>
        </p:txBody>
      </p:sp>
      <p:pic>
        <p:nvPicPr>
          <p:cNvPr id="5" name="Picture 4">
            <a:extLst>
              <a:ext uri="{FF2B5EF4-FFF2-40B4-BE49-F238E27FC236}">
                <a16:creationId xmlns:a16="http://schemas.microsoft.com/office/drawing/2014/main" id="{8A4CE051-3678-1792-CDDF-EF7B0B310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6" y="743548"/>
            <a:ext cx="8596105" cy="5890770"/>
          </a:xfrm>
          <a:prstGeom prst="rect">
            <a:avLst/>
          </a:prstGeom>
        </p:spPr>
      </p:pic>
    </p:spTree>
    <p:extLst>
      <p:ext uri="{BB962C8B-B14F-4D97-AF65-F5344CB8AC3E}">
        <p14:creationId xmlns:p14="http://schemas.microsoft.com/office/powerpoint/2010/main" val="254251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F5BD2-0C58-2842-CF47-5BD04588B523}"/>
              </a:ext>
            </a:extLst>
          </p:cNvPr>
          <p:cNvSpPr txBox="1"/>
          <p:nvPr/>
        </p:nvSpPr>
        <p:spPr>
          <a:xfrm>
            <a:off x="618564" y="1358223"/>
            <a:ext cx="8023411" cy="4062651"/>
          </a:xfrm>
          <a:prstGeom prst="rect">
            <a:avLst/>
          </a:prstGeom>
          <a:noFill/>
        </p:spPr>
        <p:txBody>
          <a:bodyPr wrap="square">
            <a:spAutoFit/>
          </a:bodyPr>
          <a:lstStyle/>
          <a:p>
            <a:r>
              <a:rPr lang="en-IN" sz="2400" dirty="0"/>
              <a:t>Findings:</a:t>
            </a:r>
          </a:p>
          <a:p>
            <a:endParaRPr lang="en-IN" dirty="0"/>
          </a:p>
          <a:p>
            <a:pPr marL="342900" indent="-342900">
              <a:buAutoNum type="arabicPeriod"/>
            </a:pPr>
            <a:r>
              <a:rPr lang="en-IN" dirty="0"/>
              <a:t>Summer Sale campaign has achieved more sales compare to other campaign, and generated revenue of 1045 among all 3 campaign.</a:t>
            </a:r>
          </a:p>
          <a:p>
            <a:pPr marL="342900" indent="-342900">
              <a:buAutoNum type="arabicPeriod"/>
            </a:pPr>
            <a:endParaRPr lang="en-IN" dirty="0"/>
          </a:p>
          <a:p>
            <a:r>
              <a:rPr lang="en-IN" dirty="0"/>
              <a:t>2. Top of the product has Organic Cotton Sweater among all 20 products and  </a:t>
            </a:r>
          </a:p>
          <a:p>
            <a:r>
              <a:rPr lang="en-IN" dirty="0"/>
              <a:t>      category wise Bottom category products has  generated more revenue.</a:t>
            </a:r>
          </a:p>
          <a:p>
            <a:endParaRPr lang="en-IN" dirty="0"/>
          </a:p>
          <a:p>
            <a:r>
              <a:rPr lang="en-IN" dirty="0"/>
              <a:t>3. Recycled Denim Jeans has the more revenue contribution share 13.7% compared</a:t>
            </a:r>
          </a:p>
          <a:p>
            <a:r>
              <a:rPr lang="en-IN" dirty="0"/>
              <a:t>     to all products.</a:t>
            </a:r>
            <a:br>
              <a:rPr lang="en-IN" dirty="0"/>
            </a:br>
            <a:endParaRPr lang="en-IN" dirty="0"/>
          </a:p>
          <a:p>
            <a:r>
              <a:rPr lang="en-IN" dirty="0"/>
              <a:t>4. Although the average number of quantities sold has higher during campaigns, the</a:t>
            </a:r>
          </a:p>
          <a:p>
            <a:r>
              <a:rPr lang="en-IN" dirty="0"/>
              <a:t>     total revenue generated outside the campaign exceeded the total revenue during</a:t>
            </a:r>
          </a:p>
          <a:p>
            <a:r>
              <a:rPr lang="en-IN" dirty="0"/>
              <a:t>      the campaign.</a:t>
            </a:r>
          </a:p>
        </p:txBody>
      </p:sp>
    </p:spTree>
    <p:extLst>
      <p:ext uri="{BB962C8B-B14F-4D97-AF65-F5344CB8AC3E}">
        <p14:creationId xmlns:p14="http://schemas.microsoft.com/office/powerpoint/2010/main" val="117459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41BE2-916C-3ACA-ED4E-183ABBB123B3}"/>
              </a:ext>
            </a:extLst>
          </p:cNvPr>
          <p:cNvSpPr txBox="1"/>
          <p:nvPr/>
        </p:nvSpPr>
        <p:spPr>
          <a:xfrm>
            <a:off x="3827929" y="2734235"/>
            <a:ext cx="4213412" cy="1015663"/>
          </a:xfrm>
          <a:prstGeom prst="rect">
            <a:avLst/>
          </a:prstGeom>
          <a:noFill/>
        </p:spPr>
        <p:txBody>
          <a:bodyPr wrap="square" rtlCol="0">
            <a:spAutoFit/>
          </a:bodyPr>
          <a:lstStyle/>
          <a:p>
            <a:pPr algn="ctr"/>
            <a:r>
              <a:rPr lang="en-US" sz="6000" b="1" dirty="0"/>
              <a:t>THANK YOU</a:t>
            </a:r>
            <a:endParaRPr lang="en-IN" sz="6000" b="1" dirty="0"/>
          </a:p>
        </p:txBody>
      </p:sp>
    </p:spTree>
    <p:extLst>
      <p:ext uri="{BB962C8B-B14F-4D97-AF65-F5344CB8AC3E}">
        <p14:creationId xmlns:p14="http://schemas.microsoft.com/office/powerpoint/2010/main" val="48792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F18B57-75F0-89D6-C149-37A5FC42EE3E}"/>
              </a:ext>
            </a:extLst>
          </p:cNvPr>
          <p:cNvSpPr txBox="1"/>
          <p:nvPr/>
        </p:nvSpPr>
        <p:spPr>
          <a:xfrm>
            <a:off x="1084728" y="539715"/>
            <a:ext cx="11026589" cy="1477328"/>
          </a:xfrm>
          <a:prstGeom prst="rect">
            <a:avLst/>
          </a:prstGeom>
          <a:noFill/>
        </p:spPr>
        <p:txBody>
          <a:bodyPr wrap="square">
            <a:spAutoFit/>
          </a:bodyPr>
          <a:lstStyle/>
          <a:p>
            <a:pPr algn="l"/>
            <a:r>
              <a:rPr lang="en-US" b="1" i="0" dirty="0">
                <a:solidFill>
                  <a:srgbClr val="000000"/>
                </a:solidFill>
                <a:effectLst/>
                <a:latin typeface="Raleway" pitchFamily="2" charset="0"/>
              </a:rPr>
              <a:t>In</a:t>
            </a:r>
            <a:r>
              <a:rPr lang="en-US" b="1" dirty="0">
                <a:solidFill>
                  <a:srgbClr val="000000"/>
                </a:solidFill>
                <a:latin typeface="Raleway" pitchFamily="2" charset="0"/>
              </a:rPr>
              <a:t>troduction:</a:t>
            </a:r>
            <a:endParaRPr lang="en-US" b="1" i="0" dirty="0">
              <a:solidFill>
                <a:srgbClr val="000000"/>
              </a:solidFill>
              <a:effectLst/>
              <a:latin typeface="Raleway" pitchFamily="2" charset="0"/>
            </a:endParaRPr>
          </a:p>
          <a:p>
            <a:pPr algn="l"/>
            <a:r>
              <a:rPr lang="en-US" b="0" i="0" dirty="0">
                <a:solidFill>
                  <a:srgbClr val="000000"/>
                </a:solidFill>
                <a:effectLst/>
                <a:latin typeface="Raleway" pitchFamily="2" charset="0"/>
              </a:rPr>
              <a:t>Marketing Analyst</a:t>
            </a:r>
            <a:br>
              <a:rPr lang="en-US" b="0" i="0" dirty="0">
                <a:solidFill>
                  <a:srgbClr val="000000"/>
                </a:solidFill>
                <a:effectLst/>
                <a:latin typeface="Raleway" pitchFamily="2" charset="0"/>
              </a:rPr>
            </a:br>
            <a:r>
              <a:rPr lang="en-US" b="0" i="0" dirty="0">
                <a:solidFill>
                  <a:srgbClr val="000000"/>
                </a:solidFill>
                <a:effectLst/>
                <a:latin typeface="Raleway" pitchFamily="2" charset="0"/>
              </a:rPr>
              <a:t>The 'Sustainable Clothing Co.' have been running several marketing campaigns and have asked you to provide your insight into whether they have been successful or not. Analyze the following data and answer the questions to form your answer.</a:t>
            </a:r>
          </a:p>
        </p:txBody>
      </p:sp>
      <p:pic>
        <p:nvPicPr>
          <p:cNvPr id="4" name="Picture 2" descr="image">
            <a:extLst>
              <a:ext uri="{FF2B5EF4-FFF2-40B4-BE49-F238E27FC236}">
                <a16:creationId xmlns:a16="http://schemas.microsoft.com/office/drawing/2014/main" id="{415B8D4B-C897-FCB1-67E0-FD61CA79C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89" y="2533874"/>
            <a:ext cx="7557247" cy="4109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B87A11-704D-E16B-6BCE-D71DAEAE89C0}"/>
              </a:ext>
            </a:extLst>
          </p:cNvPr>
          <p:cNvSpPr txBox="1"/>
          <p:nvPr/>
        </p:nvSpPr>
        <p:spPr>
          <a:xfrm>
            <a:off x="4518212" y="2090792"/>
            <a:ext cx="2429435" cy="369332"/>
          </a:xfrm>
          <a:prstGeom prst="rect">
            <a:avLst/>
          </a:prstGeom>
          <a:noFill/>
        </p:spPr>
        <p:txBody>
          <a:bodyPr wrap="square" rtlCol="0">
            <a:spAutoFit/>
          </a:bodyPr>
          <a:lstStyle/>
          <a:p>
            <a:r>
              <a:rPr lang="en-US" dirty="0"/>
              <a:t>               Tables</a:t>
            </a:r>
            <a:endParaRPr lang="en-IN" dirty="0"/>
          </a:p>
        </p:txBody>
      </p:sp>
    </p:spTree>
    <p:extLst>
      <p:ext uri="{BB962C8B-B14F-4D97-AF65-F5344CB8AC3E}">
        <p14:creationId xmlns:p14="http://schemas.microsoft.com/office/powerpoint/2010/main" val="403509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285E4-3CB1-11B0-DFF5-0A275F5CC81E}"/>
              </a:ext>
            </a:extLst>
          </p:cNvPr>
          <p:cNvSpPr txBox="1"/>
          <p:nvPr/>
        </p:nvSpPr>
        <p:spPr>
          <a:xfrm>
            <a:off x="672354" y="1123832"/>
            <a:ext cx="10040470" cy="3416320"/>
          </a:xfrm>
          <a:prstGeom prst="rect">
            <a:avLst/>
          </a:prstGeom>
          <a:noFill/>
        </p:spPr>
        <p:txBody>
          <a:bodyPr wrap="square">
            <a:spAutoFit/>
          </a:bodyPr>
          <a:lstStyle/>
          <a:p>
            <a:pPr algn="l"/>
            <a:r>
              <a:rPr lang="en-US" b="0" i="0" dirty="0">
                <a:solidFill>
                  <a:srgbClr val="000000"/>
                </a:solidFill>
                <a:effectLst/>
                <a:latin typeface="Raleway" pitchFamily="2" charset="0"/>
              </a:rPr>
              <a:t>1. How many transactions were completed during each marketing campaign?</a:t>
            </a:r>
          </a:p>
          <a:p>
            <a:pPr algn="l"/>
            <a:r>
              <a:rPr lang="en-US" b="0" i="0" dirty="0">
                <a:solidFill>
                  <a:srgbClr val="000000"/>
                </a:solidFill>
                <a:effectLst/>
                <a:latin typeface="Raleway" pitchFamily="2" charset="0"/>
              </a:rPr>
              <a:t>2. Which product had the highest sales quantity?</a:t>
            </a:r>
          </a:p>
          <a:p>
            <a:pPr algn="l"/>
            <a:r>
              <a:rPr lang="en-US" b="0" i="0" dirty="0">
                <a:solidFill>
                  <a:srgbClr val="000000"/>
                </a:solidFill>
                <a:effectLst/>
                <a:latin typeface="Raleway" pitchFamily="2" charset="0"/>
              </a:rPr>
              <a:t>3. What is the total revenue generated from each marketing campaign?</a:t>
            </a:r>
          </a:p>
          <a:p>
            <a:pPr algn="l"/>
            <a:r>
              <a:rPr lang="en-US" b="0" i="0" dirty="0">
                <a:solidFill>
                  <a:srgbClr val="000000"/>
                </a:solidFill>
                <a:effectLst/>
                <a:latin typeface="Raleway" pitchFamily="2" charset="0"/>
              </a:rPr>
              <a:t>4. What is the top-selling product category based on the total revenue generated?</a:t>
            </a:r>
          </a:p>
          <a:p>
            <a:pPr algn="l"/>
            <a:r>
              <a:rPr lang="en-US" b="0" i="0" dirty="0">
                <a:solidFill>
                  <a:srgbClr val="000000"/>
                </a:solidFill>
                <a:effectLst/>
                <a:latin typeface="Raleway" pitchFamily="2" charset="0"/>
              </a:rPr>
              <a:t>5. Which products had a higher quantity sold compared to the average quantity sold?</a:t>
            </a:r>
          </a:p>
          <a:p>
            <a:pPr algn="l"/>
            <a:r>
              <a:rPr lang="en-US" b="0" i="0" dirty="0">
                <a:solidFill>
                  <a:srgbClr val="000000"/>
                </a:solidFill>
                <a:effectLst/>
                <a:latin typeface="Raleway" pitchFamily="2" charset="0"/>
              </a:rPr>
              <a:t>6. What is the average revenue generated per day during the marketing campaigns?</a:t>
            </a:r>
          </a:p>
          <a:p>
            <a:pPr algn="l"/>
            <a:r>
              <a:rPr lang="en-US" b="0" i="0" dirty="0">
                <a:solidFill>
                  <a:srgbClr val="000000"/>
                </a:solidFill>
                <a:effectLst/>
                <a:latin typeface="Raleway" pitchFamily="2" charset="0"/>
              </a:rPr>
              <a:t>7. What is the percentage contribution of each product to the total revenue?</a:t>
            </a:r>
          </a:p>
          <a:p>
            <a:pPr algn="l"/>
            <a:r>
              <a:rPr lang="en-US" b="0" i="0" dirty="0">
                <a:solidFill>
                  <a:srgbClr val="000000"/>
                </a:solidFill>
                <a:effectLst/>
                <a:latin typeface="Raleway" pitchFamily="2" charset="0"/>
              </a:rPr>
              <a:t>8. Compare the average quantity sold during marketing campaigns to outside the </a:t>
            </a:r>
          </a:p>
          <a:p>
            <a:pPr algn="l"/>
            <a:r>
              <a:rPr lang="en-US" dirty="0">
                <a:solidFill>
                  <a:srgbClr val="000000"/>
                </a:solidFill>
                <a:latin typeface="Raleway" pitchFamily="2" charset="0"/>
              </a:rPr>
              <a:t>      </a:t>
            </a:r>
            <a:r>
              <a:rPr lang="en-US" b="0" i="0" dirty="0">
                <a:solidFill>
                  <a:srgbClr val="000000"/>
                </a:solidFill>
                <a:effectLst/>
                <a:latin typeface="Raleway" pitchFamily="2" charset="0"/>
              </a:rPr>
              <a:t>marketing campaigns</a:t>
            </a:r>
          </a:p>
          <a:p>
            <a:pPr algn="l"/>
            <a:r>
              <a:rPr lang="en-US" b="0" i="0" dirty="0">
                <a:solidFill>
                  <a:srgbClr val="000000"/>
                </a:solidFill>
                <a:effectLst/>
                <a:latin typeface="Raleway" pitchFamily="2" charset="0"/>
              </a:rPr>
              <a:t>9. Compare the revenue generated by products inside the marketing campaigns to </a:t>
            </a:r>
          </a:p>
          <a:p>
            <a:pPr algn="l"/>
            <a:r>
              <a:rPr lang="en-US" dirty="0">
                <a:solidFill>
                  <a:srgbClr val="000000"/>
                </a:solidFill>
                <a:latin typeface="Raleway" pitchFamily="2" charset="0"/>
              </a:rPr>
              <a:t>     </a:t>
            </a:r>
            <a:r>
              <a:rPr lang="en-US" b="0" i="0" dirty="0">
                <a:solidFill>
                  <a:srgbClr val="000000"/>
                </a:solidFill>
                <a:effectLst/>
                <a:latin typeface="Raleway" pitchFamily="2" charset="0"/>
              </a:rPr>
              <a:t>outside the campaigns</a:t>
            </a:r>
          </a:p>
          <a:p>
            <a:pPr algn="l"/>
            <a:r>
              <a:rPr lang="en-US" b="0" i="0" dirty="0">
                <a:solidFill>
                  <a:srgbClr val="000000"/>
                </a:solidFill>
                <a:effectLst/>
                <a:latin typeface="Raleway" pitchFamily="2" charset="0"/>
              </a:rPr>
              <a:t>10. Rank the products by their average daily quantity sold</a:t>
            </a:r>
          </a:p>
        </p:txBody>
      </p:sp>
      <p:sp>
        <p:nvSpPr>
          <p:cNvPr id="7" name="TextBox 6">
            <a:extLst>
              <a:ext uri="{FF2B5EF4-FFF2-40B4-BE49-F238E27FC236}">
                <a16:creationId xmlns:a16="http://schemas.microsoft.com/office/drawing/2014/main" id="{ECEF677A-79B1-24AE-4150-F8BB12AD03B2}"/>
              </a:ext>
            </a:extLst>
          </p:cNvPr>
          <p:cNvSpPr txBox="1"/>
          <p:nvPr/>
        </p:nvSpPr>
        <p:spPr>
          <a:xfrm>
            <a:off x="833718" y="519064"/>
            <a:ext cx="6096000" cy="369332"/>
          </a:xfrm>
          <a:prstGeom prst="rect">
            <a:avLst/>
          </a:prstGeom>
          <a:noFill/>
        </p:spPr>
        <p:txBody>
          <a:bodyPr wrap="square">
            <a:spAutoFit/>
          </a:bodyPr>
          <a:lstStyle/>
          <a:p>
            <a:r>
              <a:rPr lang="en-US" dirty="0">
                <a:solidFill>
                  <a:srgbClr val="000000"/>
                </a:solidFill>
                <a:latin typeface="Raleway" pitchFamily="2" charset="0"/>
              </a:rPr>
              <a:t>R</a:t>
            </a:r>
            <a:r>
              <a:rPr lang="en-IN" dirty="0">
                <a:solidFill>
                  <a:srgbClr val="000000"/>
                </a:solidFill>
                <a:latin typeface="Raleway" pitchFamily="2" charset="0"/>
              </a:rPr>
              <a:t>equirements :</a:t>
            </a:r>
            <a:endParaRPr lang="en-IN" dirty="0"/>
          </a:p>
        </p:txBody>
      </p:sp>
    </p:spTree>
    <p:extLst>
      <p:ext uri="{BB962C8B-B14F-4D97-AF65-F5344CB8AC3E}">
        <p14:creationId xmlns:p14="http://schemas.microsoft.com/office/powerpoint/2010/main" val="276669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4ED958-F4EF-D6FB-C26A-1F86B8364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39" y="3379465"/>
            <a:ext cx="6020322" cy="99069"/>
          </a:xfrm>
          <a:prstGeom prst="rect">
            <a:avLst/>
          </a:prstGeom>
        </p:spPr>
      </p:pic>
      <p:sp>
        <p:nvSpPr>
          <p:cNvPr id="17" name="TextBox 16">
            <a:extLst>
              <a:ext uri="{FF2B5EF4-FFF2-40B4-BE49-F238E27FC236}">
                <a16:creationId xmlns:a16="http://schemas.microsoft.com/office/drawing/2014/main" id="{B6F8BAF1-66A2-5611-2E5D-EC5BFF13A63E}"/>
              </a:ext>
            </a:extLst>
          </p:cNvPr>
          <p:cNvSpPr txBox="1"/>
          <p:nvPr/>
        </p:nvSpPr>
        <p:spPr>
          <a:xfrm>
            <a:off x="609601" y="452283"/>
            <a:ext cx="9152964" cy="369332"/>
          </a:xfrm>
          <a:prstGeom prst="rect">
            <a:avLst/>
          </a:prstGeom>
          <a:noFill/>
        </p:spPr>
        <p:txBody>
          <a:bodyPr wrap="square">
            <a:spAutoFit/>
          </a:bodyPr>
          <a:lstStyle/>
          <a:p>
            <a:pPr algn="l"/>
            <a:r>
              <a:rPr lang="en-US" b="0" i="0" dirty="0">
                <a:solidFill>
                  <a:srgbClr val="000000"/>
                </a:solidFill>
                <a:effectLst/>
                <a:latin typeface="Raleway" pitchFamily="2" charset="0"/>
              </a:rPr>
              <a:t>1. How many transactions were completed during each marketing campaign?</a:t>
            </a:r>
          </a:p>
        </p:txBody>
      </p:sp>
      <p:sp>
        <p:nvSpPr>
          <p:cNvPr id="21" name="TextBox 20">
            <a:extLst>
              <a:ext uri="{FF2B5EF4-FFF2-40B4-BE49-F238E27FC236}">
                <a16:creationId xmlns:a16="http://schemas.microsoft.com/office/drawing/2014/main" id="{1C86E665-66B9-3284-C6C5-8451FDA08005}"/>
              </a:ext>
            </a:extLst>
          </p:cNvPr>
          <p:cNvSpPr txBox="1"/>
          <p:nvPr/>
        </p:nvSpPr>
        <p:spPr>
          <a:xfrm>
            <a:off x="493059" y="3643497"/>
            <a:ext cx="6096000" cy="369332"/>
          </a:xfrm>
          <a:prstGeom prst="rect">
            <a:avLst/>
          </a:prstGeom>
          <a:noFill/>
        </p:spPr>
        <p:txBody>
          <a:bodyPr wrap="square">
            <a:spAutoFit/>
          </a:bodyPr>
          <a:lstStyle/>
          <a:p>
            <a:pPr algn="l"/>
            <a:r>
              <a:rPr lang="en-US" b="0" i="0" dirty="0">
                <a:solidFill>
                  <a:srgbClr val="000000"/>
                </a:solidFill>
                <a:effectLst/>
                <a:latin typeface="Raleway" pitchFamily="2" charset="0"/>
              </a:rPr>
              <a:t>2. Which product had the highest sales quantity?</a:t>
            </a:r>
          </a:p>
        </p:txBody>
      </p:sp>
      <p:pic>
        <p:nvPicPr>
          <p:cNvPr id="23" name="Picture 22">
            <a:extLst>
              <a:ext uri="{FF2B5EF4-FFF2-40B4-BE49-F238E27FC236}">
                <a16:creationId xmlns:a16="http://schemas.microsoft.com/office/drawing/2014/main" id="{A5C1701D-5892-60D8-B470-6CA8B6566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96" y="4327114"/>
            <a:ext cx="6365639" cy="1950889"/>
          </a:xfrm>
          <a:prstGeom prst="rect">
            <a:avLst/>
          </a:prstGeom>
        </p:spPr>
      </p:pic>
      <p:pic>
        <p:nvPicPr>
          <p:cNvPr id="25" name="Picture 24">
            <a:extLst>
              <a:ext uri="{FF2B5EF4-FFF2-40B4-BE49-F238E27FC236}">
                <a16:creationId xmlns:a16="http://schemas.microsoft.com/office/drawing/2014/main" id="{1B35D2CB-2814-5350-FA21-14EC340B5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96" y="986578"/>
            <a:ext cx="5460204" cy="2209992"/>
          </a:xfrm>
          <a:prstGeom prst="rect">
            <a:avLst/>
          </a:prstGeom>
        </p:spPr>
      </p:pic>
    </p:spTree>
    <p:extLst>
      <p:ext uri="{BB962C8B-B14F-4D97-AF65-F5344CB8AC3E}">
        <p14:creationId xmlns:p14="http://schemas.microsoft.com/office/powerpoint/2010/main" val="72631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46373-9038-4DE4-BB1D-C8F4111A157A}"/>
              </a:ext>
            </a:extLst>
          </p:cNvPr>
          <p:cNvSpPr txBox="1"/>
          <p:nvPr/>
        </p:nvSpPr>
        <p:spPr>
          <a:xfrm>
            <a:off x="448234" y="425388"/>
            <a:ext cx="7862047" cy="369332"/>
          </a:xfrm>
          <a:prstGeom prst="rect">
            <a:avLst/>
          </a:prstGeom>
          <a:noFill/>
        </p:spPr>
        <p:txBody>
          <a:bodyPr wrap="square">
            <a:spAutoFit/>
          </a:bodyPr>
          <a:lstStyle/>
          <a:p>
            <a:pPr algn="l"/>
            <a:r>
              <a:rPr lang="en-US" b="0" i="0" dirty="0">
                <a:solidFill>
                  <a:srgbClr val="000000"/>
                </a:solidFill>
                <a:effectLst/>
                <a:latin typeface="Raleway" pitchFamily="2" charset="0"/>
              </a:rPr>
              <a:t>3. What is the total revenue generated from each marketing campaign?</a:t>
            </a:r>
          </a:p>
        </p:txBody>
      </p:sp>
      <p:sp>
        <p:nvSpPr>
          <p:cNvPr id="9" name="TextBox 8">
            <a:extLst>
              <a:ext uri="{FF2B5EF4-FFF2-40B4-BE49-F238E27FC236}">
                <a16:creationId xmlns:a16="http://schemas.microsoft.com/office/drawing/2014/main" id="{FDEEC837-514D-2DD2-5FE3-7DCB4935D344}"/>
              </a:ext>
            </a:extLst>
          </p:cNvPr>
          <p:cNvSpPr txBox="1"/>
          <p:nvPr/>
        </p:nvSpPr>
        <p:spPr>
          <a:xfrm>
            <a:off x="331693" y="3428999"/>
            <a:ext cx="9923929" cy="369332"/>
          </a:xfrm>
          <a:prstGeom prst="rect">
            <a:avLst/>
          </a:prstGeom>
          <a:noFill/>
        </p:spPr>
        <p:txBody>
          <a:bodyPr wrap="square">
            <a:spAutoFit/>
          </a:bodyPr>
          <a:lstStyle/>
          <a:p>
            <a:pPr algn="l"/>
            <a:r>
              <a:rPr lang="en-US" b="0" i="0" dirty="0">
                <a:solidFill>
                  <a:srgbClr val="000000"/>
                </a:solidFill>
                <a:effectLst/>
                <a:latin typeface="Raleway" pitchFamily="2" charset="0"/>
              </a:rPr>
              <a:t>4. What is the top-selling product category based on the total revenue generated?</a:t>
            </a:r>
          </a:p>
        </p:txBody>
      </p:sp>
      <p:pic>
        <p:nvPicPr>
          <p:cNvPr id="11" name="Picture 10">
            <a:extLst>
              <a:ext uri="{FF2B5EF4-FFF2-40B4-BE49-F238E27FC236}">
                <a16:creationId xmlns:a16="http://schemas.microsoft.com/office/drawing/2014/main" id="{8A007FB6-F5DA-3C22-2FB6-65F5EFD81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9" y="3897512"/>
            <a:ext cx="4953429" cy="2720576"/>
          </a:xfrm>
          <a:prstGeom prst="rect">
            <a:avLst/>
          </a:prstGeom>
        </p:spPr>
      </p:pic>
      <p:pic>
        <p:nvPicPr>
          <p:cNvPr id="13" name="Picture 12">
            <a:extLst>
              <a:ext uri="{FF2B5EF4-FFF2-40B4-BE49-F238E27FC236}">
                <a16:creationId xmlns:a16="http://schemas.microsoft.com/office/drawing/2014/main" id="{72A1361E-BAB5-B078-B6B7-867F0C3B0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428" y="4104768"/>
            <a:ext cx="4907705" cy="1958510"/>
          </a:xfrm>
          <a:prstGeom prst="rect">
            <a:avLst/>
          </a:prstGeom>
        </p:spPr>
      </p:pic>
      <p:pic>
        <p:nvPicPr>
          <p:cNvPr id="15" name="Picture 14">
            <a:extLst>
              <a:ext uri="{FF2B5EF4-FFF2-40B4-BE49-F238E27FC236}">
                <a16:creationId xmlns:a16="http://schemas.microsoft.com/office/drawing/2014/main" id="{2053C54E-8029-3334-71AC-DB0B4C19F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92" y="794720"/>
            <a:ext cx="5029636" cy="2751058"/>
          </a:xfrm>
          <a:prstGeom prst="rect">
            <a:avLst/>
          </a:prstGeom>
        </p:spPr>
      </p:pic>
    </p:spTree>
    <p:extLst>
      <p:ext uri="{BB962C8B-B14F-4D97-AF65-F5344CB8AC3E}">
        <p14:creationId xmlns:p14="http://schemas.microsoft.com/office/powerpoint/2010/main" val="268531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D3AB6-1D74-B3CC-2409-0B5CB3021F0B}"/>
              </a:ext>
            </a:extLst>
          </p:cNvPr>
          <p:cNvSpPr txBox="1"/>
          <p:nvPr/>
        </p:nvSpPr>
        <p:spPr>
          <a:xfrm>
            <a:off x="152400" y="353670"/>
            <a:ext cx="9242612" cy="369332"/>
          </a:xfrm>
          <a:prstGeom prst="rect">
            <a:avLst/>
          </a:prstGeom>
          <a:noFill/>
        </p:spPr>
        <p:txBody>
          <a:bodyPr wrap="square">
            <a:spAutoFit/>
          </a:bodyPr>
          <a:lstStyle/>
          <a:p>
            <a:pPr algn="l"/>
            <a:r>
              <a:rPr lang="en-US" b="0" i="0" dirty="0">
                <a:solidFill>
                  <a:srgbClr val="000000"/>
                </a:solidFill>
                <a:effectLst/>
                <a:latin typeface="Raleway" pitchFamily="2" charset="0"/>
              </a:rPr>
              <a:t>5. Which products had a higher quantity sold compared to the average quantity sold?</a:t>
            </a:r>
          </a:p>
        </p:txBody>
      </p:sp>
      <p:pic>
        <p:nvPicPr>
          <p:cNvPr id="9" name="Picture 8">
            <a:extLst>
              <a:ext uri="{FF2B5EF4-FFF2-40B4-BE49-F238E27FC236}">
                <a16:creationId xmlns:a16="http://schemas.microsoft.com/office/drawing/2014/main" id="{D3F1E564-6A27-D724-56B6-21DE5F524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51" y="905008"/>
            <a:ext cx="4833714" cy="4671465"/>
          </a:xfrm>
          <a:prstGeom prst="rect">
            <a:avLst/>
          </a:prstGeom>
        </p:spPr>
      </p:pic>
    </p:spTree>
    <p:extLst>
      <p:ext uri="{BB962C8B-B14F-4D97-AF65-F5344CB8AC3E}">
        <p14:creationId xmlns:p14="http://schemas.microsoft.com/office/powerpoint/2010/main" val="21165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C7E15-2076-79ED-100B-DB166BA16DA6}"/>
              </a:ext>
            </a:extLst>
          </p:cNvPr>
          <p:cNvSpPr txBox="1"/>
          <p:nvPr/>
        </p:nvSpPr>
        <p:spPr>
          <a:xfrm>
            <a:off x="367553" y="398494"/>
            <a:ext cx="9448800" cy="369332"/>
          </a:xfrm>
          <a:prstGeom prst="rect">
            <a:avLst/>
          </a:prstGeom>
          <a:noFill/>
        </p:spPr>
        <p:txBody>
          <a:bodyPr wrap="square">
            <a:spAutoFit/>
          </a:bodyPr>
          <a:lstStyle/>
          <a:p>
            <a:pPr algn="l"/>
            <a:r>
              <a:rPr lang="en-US" b="0" i="0" dirty="0">
                <a:solidFill>
                  <a:srgbClr val="000000"/>
                </a:solidFill>
                <a:effectLst/>
                <a:latin typeface="Raleway" pitchFamily="2" charset="0"/>
              </a:rPr>
              <a:t>6. What is the average revenue generated per day during the marketing campaigns?</a:t>
            </a:r>
          </a:p>
        </p:txBody>
      </p:sp>
      <p:pic>
        <p:nvPicPr>
          <p:cNvPr id="5" name="Picture 4">
            <a:extLst>
              <a:ext uri="{FF2B5EF4-FFF2-40B4-BE49-F238E27FC236}">
                <a16:creationId xmlns:a16="http://schemas.microsoft.com/office/drawing/2014/main" id="{86E066C5-D20C-8AF4-9E32-5E994FB8A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21" y="902297"/>
            <a:ext cx="8367485" cy="5738357"/>
          </a:xfrm>
          <a:prstGeom prst="rect">
            <a:avLst/>
          </a:prstGeom>
        </p:spPr>
      </p:pic>
    </p:spTree>
    <p:extLst>
      <p:ext uri="{BB962C8B-B14F-4D97-AF65-F5344CB8AC3E}">
        <p14:creationId xmlns:p14="http://schemas.microsoft.com/office/powerpoint/2010/main" val="252932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F9AFF-84AE-96B5-3436-0BDC8AA4E41C}"/>
              </a:ext>
            </a:extLst>
          </p:cNvPr>
          <p:cNvSpPr txBox="1"/>
          <p:nvPr/>
        </p:nvSpPr>
        <p:spPr>
          <a:xfrm>
            <a:off x="215153" y="246093"/>
            <a:ext cx="8767482" cy="369332"/>
          </a:xfrm>
          <a:prstGeom prst="rect">
            <a:avLst/>
          </a:prstGeom>
          <a:noFill/>
        </p:spPr>
        <p:txBody>
          <a:bodyPr wrap="square">
            <a:spAutoFit/>
          </a:bodyPr>
          <a:lstStyle/>
          <a:p>
            <a:pPr algn="l"/>
            <a:r>
              <a:rPr lang="en-US" b="0" i="0" dirty="0">
                <a:solidFill>
                  <a:srgbClr val="000000"/>
                </a:solidFill>
                <a:effectLst/>
                <a:latin typeface="Raleway" pitchFamily="2" charset="0"/>
              </a:rPr>
              <a:t>7. What is the percentage contribution of each product to the total revenue?</a:t>
            </a:r>
          </a:p>
        </p:txBody>
      </p:sp>
      <p:pic>
        <p:nvPicPr>
          <p:cNvPr id="5" name="Picture 4">
            <a:extLst>
              <a:ext uri="{FF2B5EF4-FFF2-40B4-BE49-F238E27FC236}">
                <a16:creationId xmlns:a16="http://schemas.microsoft.com/office/drawing/2014/main" id="{7910F754-F08C-6B6F-0498-701F34460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89" y="761755"/>
            <a:ext cx="6477561" cy="5639289"/>
          </a:xfrm>
          <a:prstGeom prst="rect">
            <a:avLst/>
          </a:prstGeom>
        </p:spPr>
      </p:pic>
    </p:spTree>
    <p:extLst>
      <p:ext uri="{BB962C8B-B14F-4D97-AF65-F5344CB8AC3E}">
        <p14:creationId xmlns:p14="http://schemas.microsoft.com/office/powerpoint/2010/main" val="112306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445C8-3D13-56B5-A69C-5F865C477A32}"/>
              </a:ext>
            </a:extLst>
          </p:cNvPr>
          <p:cNvSpPr txBox="1"/>
          <p:nvPr/>
        </p:nvSpPr>
        <p:spPr>
          <a:xfrm>
            <a:off x="0" y="313782"/>
            <a:ext cx="8767482" cy="646331"/>
          </a:xfrm>
          <a:prstGeom prst="rect">
            <a:avLst/>
          </a:prstGeom>
          <a:noFill/>
        </p:spPr>
        <p:txBody>
          <a:bodyPr wrap="square">
            <a:spAutoFit/>
          </a:bodyPr>
          <a:lstStyle/>
          <a:p>
            <a:r>
              <a:rPr lang="en-US" b="0" i="0" dirty="0">
                <a:solidFill>
                  <a:srgbClr val="000000"/>
                </a:solidFill>
                <a:effectLst/>
                <a:latin typeface="Raleway" pitchFamily="2" charset="0"/>
              </a:rPr>
              <a:t>8. Compare the average quantity sold during marketing campaigns to the         outside marketing campaigns</a:t>
            </a:r>
          </a:p>
        </p:txBody>
      </p:sp>
      <p:pic>
        <p:nvPicPr>
          <p:cNvPr id="5" name="Picture 4">
            <a:extLst>
              <a:ext uri="{FF2B5EF4-FFF2-40B4-BE49-F238E27FC236}">
                <a16:creationId xmlns:a16="http://schemas.microsoft.com/office/drawing/2014/main" id="{2271E0DF-242C-54FE-75F5-F2E96A745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32" y="960113"/>
            <a:ext cx="8047417" cy="2888230"/>
          </a:xfrm>
          <a:prstGeom prst="rect">
            <a:avLst/>
          </a:prstGeom>
        </p:spPr>
      </p:pic>
    </p:spTree>
    <p:extLst>
      <p:ext uri="{BB962C8B-B14F-4D97-AF65-F5344CB8AC3E}">
        <p14:creationId xmlns:p14="http://schemas.microsoft.com/office/powerpoint/2010/main" val="1215331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Devender Vennapureddy</dc:creator>
  <cp:lastModifiedBy>Devender Vennapureddy</cp:lastModifiedBy>
  <cp:revision>1</cp:revision>
  <dcterms:created xsi:type="dcterms:W3CDTF">2023-08-04T06:27:40Z</dcterms:created>
  <dcterms:modified xsi:type="dcterms:W3CDTF">2023-08-05T10:08:49Z</dcterms:modified>
</cp:coreProperties>
</file>