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4.xml" ContentType="application/vnd.openxmlformats-officedocument.presentationml.tags+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5.xml" ContentType="application/vnd.openxmlformats-officedocument.presentationml.tags+xml"/>
  <Override PartName="/ppt/tags/tag6.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6"/>
  </p:notesMasterIdLst>
  <p:sldIdLst>
    <p:sldId id="262" r:id="rId2"/>
    <p:sldId id="264" r:id="rId3"/>
    <p:sldId id="265" r:id="rId4"/>
    <p:sldId id="266" r:id="rId5"/>
    <p:sldId id="267" r:id="rId6"/>
    <p:sldId id="268" r:id="rId7"/>
    <p:sldId id="269" r:id="rId8"/>
    <p:sldId id="257" r:id="rId9"/>
    <p:sldId id="258" r:id="rId10"/>
    <p:sldId id="259" r:id="rId11"/>
    <p:sldId id="260" r:id="rId12"/>
    <p:sldId id="270" r:id="rId13"/>
    <p:sldId id="271" r:id="rId14"/>
    <p:sldId id="27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2ACEC6"/>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1515" autoAdjust="0"/>
    <p:restoredTop sz="86410" autoAdjust="0"/>
  </p:normalViewPr>
  <p:slideViewPr>
    <p:cSldViewPr snapToGrid="0" snapToObjects="1">
      <p:cViewPr varScale="1">
        <p:scale>
          <a:sx n="74" d="100"/>
          <a:sy n="74" d="100"/>
        </p:scale>
        <p:origin x="283" y="5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37EBC47-4BA6-4AD8-8FF3-3A4F0840D08A}" type="doc">
      <dgm:prSet loTypeId="urn:microsoft.com/office/officeart/2005/8/layout/radial6" loCatId="cycle" qsTypeId="urn:microsoft.com/office/officeart/2005/8/quickstyle/simple1" qsCatId="simple" csTypeId="urn:microsoft.com/office/officeart/2005/8/colors/colorful2" csCatId="colorful" phldr="1"/>
      <dgm:spPr/>
      <dgm:t>
        <a:bodyPr/>
        <a:lstStyle/>
        <a:p>
          <a:endParaRPr lang="en-IN"/>
        </a:p>
      </dgm:t>
    </dgm:pt>
    <dgm:pt modelId="{0DC0A355-ACE7-409E-8E22-628E6F7C6A6D}">
      <dgm:prSet phldrT="[Text]"/>
      <dgm:spPr/>
      <dgm:t>
        <a:bodyPr/>
        <a:lstStyle/>
        <a:p>
          <a:r>
            <a:rPr lang="en-US" dirty="0"/>
            <a:t>CITIES</a:t>
          </a:r>
          <a:endParaRPr lang="en-IN" dirty="0"/>
        </a:p>
      </dgm:t>
    </dgm:pt>
    <dgm:pt modelId="{A4F8E142-92ED-4145-9B64-A521770DAC9C}" type="parTrans" cxnId="{8BBFF36A-C16F-4732-94D4-453DDCE9EDDC}">
      <dgm:prSet/>
      <dgm:spPr/>
      <dgm:t>
        <a:bodyPr/>
        <a:lstStyle/>
        <a:p>
          <a:endParaRPr lang="en-IN"/>
        </a:p>
      </dgm:t>
    </dgm:pt>
    <dgm:pt modelId="{42705F8B-99BC-4C98-AFFB-2DC50681F60B}" type="sibTrans" cxnId="{8BBFF36A-C16F-4732-94D4-453DDCE9EDDC}">
      <dgm:prSet/>
      <dgm:spPr/>
      <dgm:t>
        <a:bodyPr/>
        <a:lstStyle/>
        <a:p>
          <a:endParaRPr lang="en-IN"/>
        </a:p>
      </dgm:t>
    </dgm:pt>
    <dgm:pt modelId="{4D71A078-41E7-447B-AA30-685DE1D637F4}">
      <dgm:prSet phldrT="[Text]"/>
      <dgm:spPr/>
      <dgm:t>
        <a:bodyPr/>
        <a:lstStyle/>
        <a:p>
          <a:r>
            <a:rPr lang="en-US" dirty="0"/>
            <a:t>CHENNAI</a:t>
          </a:r>
          <a:endParaRPr lang="en-IN" dirty="0"/>
        </a:p>
      </dgm:t>
    </dgm:pt>
    <dgm:pt modelId="{6E35071C-DF81-4EA6-8D5B-23F58DA8B293}" type="parTrans" cxnId="{4EC6DA5D-6671-4CFC-8C4D-322922F22A94}">
      <dgm:prSet/>
      <dgm:spPr/>
      <dgm:t>
        <a:bodyPr/>
        <a:lstStyle/>
        <a:p>
          <a:endParaRPr lang="en-IN"/>
        </a:p>
      </dgm:t>
    </dgm:pt>
    <dgm:pt modelId="{F6591BE2-7C3B-4863-9148-F816DBCF02D7}" type="sibTrans" cxnId="{4EC6DA5D-6671-4CFC-8C4D-322922F22A94}">
      <dgm:prSet/>
      <dgm:spPr/>
      <dgm:t>
        <a:bodyPr/>
        <a:lstStyle/>
        <a:p>
          <a:endParaRPr lang="en-IN"/>
        </a:p>
      </dgm:t>
    </dgm:pt>
    <dgm:pt modelId="{E76C75DA-2B36-4AC6-9BBB-58840CF7A6AD}">
      <dgm:prSet phldrT="[Text]"/>
      <dgm:spPr/>
      <dgm:t>
        <a:bodyPr/>
        <a:lstStyle/>
        <a:p>
          <a:r>
            <a:rPr lang="en-US" dirty="0"/>
            <a:t>DELHI</a:t>
          </a:r>
          <a:endParaRPr lang="en-IN" dirty="0"/>
        </a:p>
      </dgm:t>
    </dgm:pt>
    <dgm:pt modelId="{DB330512-FA40-454B-80EC-CB43334B2B18}" type="parTrans" cxnId="{4C682DD8-70BB-4B78-9555-C1E1ED010017}">
      <dgm:prSet/>
      <dgm:spPr/>
      <dgm:t>
        <a:bodyPr/>
        <a:lstStyle/>
        <a:p>
          <a:endParaRPr lang="en-IN"/>
        </a:p>
      </dgm:t>
    </dgm:pt>
    <dgm:pt modelId="{9A9A07E4-ACF2-48C1-B762-B53C0E17CF3A}" type="sibTrans" cxnId="{4C682DD8-70BB-4B78-9555-C1E1ED010017}">
      <dgm:prSet/>
      <dgm:spPr/>
      <dgm:t>
        <a:bodyPr/>
        <a:lstStyle/>
        <a:p>
          <a:endParaRPr lang="en-IN"/>
        </a:p>
      </dgm:t>
    </dgm:pt>
    <dgm:pt modelId="{437EF20B-917E-40BD-9C31-904934377F17}">
      <dgm:prSet phldrT="[Text]"/>
      <dgm:spPr/>
      <dgm:t>
        <a:bodyPr/>
        <a:lstStyle/>
        <a:p>
          <a:r>
            <a:rPr lang="en-US" dirty="0"/>
            <a:t>HYDERABAD</a:t>
          </a:r>
          <a:endParaRPr lang="en-IN" dirty="0"/>
        </a:p>
      </dgm:t>
    </dgm:pt>
    <dgm:pt modelId="{4E362B34-BD93-4DBD-AEC3-7C41F7FDF4DC}" type="parTrans" cxnId="{99111AA6-435E-480D-9482-C3903F6DE420}">
      <dgm:prSet/>
      <dgm:spPr/>
      <dgm:t>
        <a:bodyPr/>
        <a:lstStyle/>
        <a:p>
          <a:endParaRPr lang="en-IN"/>
        </a:p>
      </dgm:t>
    </dgm:pt>
    <dgm:pt modelId="{1285711F-B4F1-4C94-BF78-04C9A8B1BF00}" type="sibTrans" cxnId="{99111AA6-435E-480D-9482-C3903F6DE420}">
      <dgm:prSet/>
      <dgm:spPr/>
      <dgm:t>
        <a:bodyPr/>
        <a:lstStyle/>
        <a:p>
          <a:endParaRPr lang="en-IN"/>
        </a:p>
      </dgm:t>
    </dgm:pt>
    <dgm:pt modelId="{6B4172F2-7BB8-4E3B-8A37-B94F6663E892}">
      <dgm:prSet phldrT="[Text]"/>
      <dgm:spPr/>
      <dgm:t>
        <a:bodyPr/>
        <a:lstStyle/>
        <a:p>
          <a:r>
            <a:rPr lang="en-US" dirty="0"/>
            <a:t>INDORE</a:t>
          </a:r>
          <a:endParaRPr lang="en-IN" dirty="0"/>
        </a:p>
      </dgm:t>
    </dgm:pt>
    <dgm:pt modelId="{5E34CB01-BD3D-4B94-80B6-74610DEBBE34}" type="parTrans" cxnId="{449FD296-939B-4F9E-91F5-17DE6BD950B0}">
      <dgm:prSet/>
      <dgm:spPr/>
      <dgm:t>
        <a:bodyPr/>
        <a:lstStyle/>
        <a:p>
          <a:endParaRPr lang="en-IN"/>
        </a:p>
      </dgm:t>
    </dgm:pt>
    <dgm:pt modelId="{7207FDA9-DA50-4A59-8B8E-E095E42E84ED}" type="sibTrans" cxnId="{449FD296-939B-4F9E-91F5-17DE6BD950B0}">
      <dgm:prSet/>
      <dgm:spPr/>
      <dgm:t>
        <a:bodyPr/>
        <a:lstStyle/>
        <a:p>
          <a:endParaRPr lang="en-IN"/>
        </a:p>
      </dgm:t>
    </dgm:pt>
    <dgm:pt modelId="{0B56DAD1-BB18-4560-8343-7C294B01B3B7}">
      <dgm:prSet/>
      <dgm:spPr/>
      <dgm:t>
        <a:bodyPr/>
        <a:lstStyle/>
        <a:p>
          <a:r>
            <a:rPr lang="en-US" dirty="0"/>
            <a:t>MUMBAI</a:t>
          </a:r>
          <a:endParaRPr lang="en-IN" dirty="0"/>
        </a:p>
      </dgm:t>
    </dgm:pt>
    <dgm:pt modelId="{788E58CA-5836-4911-A297-5E9ABCBBE0D2}" type="parTrans" cxnId="{1047737B-39E8-4E1C-82A7-947E924980EF}">
      <dgm:prSet/>
      <dgm:spPr/>
      <dgm:t>
        <a:bodyPr/>
        <a:lstStyle/>
        <a:p>
          <a:endParaRPr lang="en-IN"/>
        </a:p>
      </dgm:t>
    </dgm:pt>
    <dgm:pt modelId="{E05975A1-1722-424E-8BF0-EC3E8BAE2903}" type="sibTrans" cxnId="{1047737B-39E8-4E1C-82A7-947E924980EF}">
      <dgm:prSet/>
      <dgm:spPr/>
      <dgm:t>
        <a:bodyPr/>
        <a:lstStyle/>
        <a:p>
          <a:endParaRPr lang="en-IN"/>
        </a:p>
      </dgm:t>
    </dgm:pt>
    <dgm:pt modelId="{9497A3E9-D20B-44EC-B084-CCAFF95F538A}" type="pres">
      <dgm:prSet presAssocID="{C37EBC47-4BA6-4AD8-8FF3-3A4F0840D08A}" presName="Name0" presStyleCnt="0">
        <dgm:presLayoutVars>
          <dgm:chMax val="1"/>
          <dgm:dir/>
          <dgm:animLvl val="ctr"/>
          <dgm:resizeHandles val="exact"/>
        </dgm:presLayoutVars>
      </dgm:prSet>
      <dgm:spPr/>
    </dgm:pt>
    <dgm:pt modelId="{0AA48348-6E28-4224-A5F7-173B6FB82CCF}" type="pres">
      <dgm:prSet presAssocID="{0DC0A355-ACE7-409E-8E22-628E6F7C6A6D}" presName="centerShape" presStyleLbl="node0" presStyleIdx="0" presStyleCnt="1"/>
      <dgm:spPr/>
    </dgm:pt>
    <dgm:pt modelId="{CFBD1819-AC7B-454A-AFA5-01A820D93179}" type="pres">
      <dgm:prSet presAssocID="{4D71A078-41E7-447B-AA30-685DE1D637F4}" presName="node" presStyleLbl="node1" presStyleIdx="0" presStyleCnt="5">
        <dgm:presLayoutVars>
          <dgm:bulletEnabled val="1"/>
        </dgm:presLayoutVars>
      </dgm:prSet>
      <dgm:spPr/>
    </dgm:pt>
    <dgm:pt modelId="{B62E8174-2F62-48AC-938D-6D6EB5B29AFF}" type="pres">
      <dgm:prSet presAssocID="{4D71A078-41E7-447B-AA30-685DE1D637F4}" presName="dummy" presStyleCnt="0"/>
      <dgm:spPr/>
    </dgm:pt>
    <dgm:pt modelId="{BA96B5E6-5FEB-4177-AB23-301AF99228CD}" type="pres">
      <dgm:prSet presAssocID="{F6591BE2-7C3B-4863-9148-F816DBCF02D7}" presName="sibTrans" presStyleLbl="sibTrans2D1" presStyleIdx="0" presStyleCnt="5"/>
      <dgm:spPr/>
    </dgm:pt>
    <dgm:pt modelId="{410E7663-7FB1-4774-BDE3-C2076E4D4A63}" type="pres">
      <dgm:prSet presAssocID="{E76C75DA-2B36-4AC6-9BBB-58840CF7A6AD}" presName="node" presStyleLbl="node1" presStyleIdx="1" presStyleCnt="5">
        <dgm:presLayoutVars>
          <dgm:bulletEnabled val="1"/>
        </dgm:presLayoutVars>
      </dgm:prSet>
      <dgm:spPr/>
    </dgm:pt>
    <dgm:pt modelId="{98F5276F-FC2F-4B62-A071-144E59256870}" type="pres">
      <dgm:prSet presAssocID="{E76C75DA-2B36-4AC6-9BBB-58840CF7A6AD}" presName="dummy" presStyleCnt="0"/>
      <dgm:spPr/>
    </dgm:pt>
    <dgm:pt modelId="{4D61CED0-C948-4D42-8B5D-04AD91E2DF74}" type="pres">
      <dgm:prSet presAssocID="{9A9A07E4-ACF2-48C1-B762-B53C0E17CF3A}" presName="sibTrans" presStyleLbl="sibTrans2D1" presStyleIdx="1" presStyleCnt="5"/>
      <dgm:spPr/>
    </dgm:pt>
    <dgm:pt modelId="{5915BE6F-2CFF-4E52-8BCB-C4A240083F8C}" type="pres">
      <dgm:prSet presAssocID="{437EF20B-917E-40BD-9C31-904934377F17}" presName="node" presStyleLbl="node1" presStyleIdx="2" presStyleCnt="5">
        <dgm:presLayoutVars>
          <dgm:bulletEnabled val="1"/>
        </dgm:presLayoutVars>
      </dgm:prSet>
      <dgm:spPr/>
    </dgm:pt>
    <dgm:pt modelId="{63916FF4-4EF6-40EE-8376-86AE4782892C}" type="pres">
      <dgm:prSet presAssocID="{437EF20B-917E-40BD-9C31-904934377F17}" presName="dummy" presStyleCnt="0"/>
      <dgm:spPr/>
    </dgm:pt>
    <dgm:pt modelId="{9356C872-09C3-42D6-BC25-A7F5851C44B0}" type="pres">
      <dgm:prSet presAssocID="{1285711F-B4F1-4C94-BF78-04C9A8B1BF00}" presName="sibTrans" presStyleLbl="sibTrans2D1" presStyleIdx="2" presStyleCnt="5"/>
      <dgm:spPr/>
    </dgm:pt>
    <dgm:pt modelId="{21FBA0D3-42AB-4F85-B244-95A936A740F4}" type="pres">
      <dgm:prSet presAssocID="{6B4172F2-7BB8-4E3B-8A37-B94F6663E892}" presName="node" presStyleLbl="node1" presStyleIdx="3" presStyleCnt="5">
        <dgm:presLayoutVars>
          <dgm:bulletEnabled val="1"/>
        </dgm:presLayoutVars>
      </dgm:prSet>
      <dgm:spPr/>
    </dgm:pt>
    <dgm:pt modelId="{FF713911-F122-4E97-AD8D-960B4FAC1E05}" type="pres">
      <dgm:prSet presAssocID="{6B4172F2-7BB8-4E3B-8A37-B94F6663E892}" presName="dummy" presStyleCnt="0"/>
      <dgm:spPr/>
    </dgm:pt>
    <dgm:pt modelId="{6EF1116D-4E34-4982-9FB3-B5468B250478}" type="pres">
      <dgm:prSet presAssocID="{7207FDA9-DA50-4A59-8B8E-E095E42E84ED}" presName="sibTrans" presStyleLbl="sibTrans2D1" presStyleIdx="3" presStyleCnt="5"/>
      <dgm:spPr/>
    </dgm:pt>
    <dgm:pt modelId="{AF2B5272-C84D-4BC2-8A68-B756CE444BB8}" type="pres">
      <dgm:prSet presAssocID="{0B56DAD1-BB18-4560-8343-7C294B01B3B7}" presName="node" presStyleLbl="node1" presStyleIdx="4" presStyleCnt="5">
        <dgm:presLayoutVars>
          <dgm:bulletEnabled val="1"/>
        </dgm:presLayoutVars>
      </dgm:prSet>
      <dgm:spPr/>
    </dgm:pt>
    <dgm:pt modelId="{2025D99B-EE32-41C9-805E-2F10FF8D0C70}" type="pres">
      <dgm:prSet presAssocID="{0B56DAD1-BB18-4560-8343-7C294B01B3B7}" presName="dummy" presStyleCnt="0"/>
      <dgm:spPr/>
    </dgm:pt>
    <dgm:pt modelId="{190AB5DB-0DD2-4F1E-9B94-B8A57082E0AB}" type="pres">
      <dgm:prSet presAssocID="{E05975A1-1722-424E-8BF0-EC3E8BAE2903}" presName="sibTrans" presStyleLbl="sibTrans2D1" presStyleIdx="4" presStyleCnt="5"/>
      <dgm:spPr/>
    </dgm:pt>
  </dgm:ptLst>
  <dgm:cxnLst>
    <dgm:cxn modelId="{F7B55D0A-6FF7-46A5-B13E-900A4DC5B6AE}" type="presOf" srcId="{1285711F-B4F1-4C94-BF78-04C9A8B1BF00}" destId="{9356C872-09C3-42D6-BC25-A7F5851C44B0}" srcOrd="0" destOrd="0" presId="urn:microsoft.com/office/officeart/2005/8/layout/radial6"/>
    <dgm:cxn modelId="{B118561D-131F-420D-A5C9-8970CA2EA213}" type="presOf" srcId="{C37EBC47-4BA6-4AD8-8FF3-3A4F0840D08A}" destId="{9497A3E9-D20B-44EC-B084-CCAFF95F538A}" srcOrd="0" destOrd="0" presId="urn:microsoft.com/office/officeart/2005/8/layout/radial6"/>
    <dgm:cxn modelId="{D843602E-BD41-45C1-831E-C240AFE93365}" type="presOf" srcId="{0B56DAD1-BB18-4560-8343-7C294B01B3B7}" destId="{AF2B5272-C84D-4BC2-8A68-B756CE444BB8}" srcOrd="0" destOrd="0" presId="urn:microsoft.com/office/officeart/2005/8/layout/radial6"/>
    <dgm:cxn modelId="{A41EF434-572A-4FB4-9C35-6B73A0E1CCCA}" type="presOf" srcId="{7207FDA9-DA50-4A59-8B8E-E095E42E84ED}" destId="{6EF1116D-4E34-4982-9FB3-B5468B250478}" srcOrd="0" destOrd="0" presId="urn:microsoft.com/office/officeart/2005/8/layout/radial6"/>
    <dgm:cxn modelId="{4EC6DA5D-6671-4CFC-8C4D-322922F22A94}" srcId="{0DC0A355-ACE7-409E-8E22-628E6F7C6A6D}" destId="{4D71A078-41E7-447B-AA30-685DE1D637F4}" srcOrd="0" destOrd="0" parTransId="{6E35071C-DF81-4EA6-8D5B-23F58DA8B293}" sibTransId="{F6591BE2-7C3B-4863-9148-F816DBCF02D7}"/>
    <dgm:cxn modelId="{8BBFF36A-C16F-4732-94D4-453DDCE9EDDC}" srcId="{C37EBC47-4BA6-4AD8-8FF3-3A4F0840D08A}" destId="{0DC0A355-ACE7-409E-8E22-628E6F7C6A6D}" srcOrd="0" destOrd="0" parTransId="{A4F8E142-92ED-4145-9B64-A521770DAC9C}" sibTransId="{42705F8B-99BC-4C98-AFFB-2DC50681F60B}"/>
    <dgm:cxn modelId="{ACAEB674-5565-49DC-A473-923F23D35D6A}" type="presOf" srcId="{E76C75DA-2B36-4AC6-9BBB-58840CF7A6AD}" destId="{410E7663-7FB1-4774-BDE3-C2076E4D4A63}" srcOrd="0" destOrd="0" presId="urn:microsoft.com/office/officeart/2005/8/layout/radial6"/>
    <dgm:cxn modelId="{1047737B-39E8-4E1C-82A7-947E924980EF}" srcId="{0DC0A355-ACE7-409E-8E22-628E6F7C6A6D}" destId="{0B56DAD1-BB18-4560-8343-7C294B01B3B7}" srcOrd="4" destOrd="0" parTransId="{788E58CA-5836-4911-A297-5E9ABCBBE0D2}" sibTransId="{E05975A1-1722-424E-8BF0-EC3E8BAE2903}"/>
    <dgm:cxn modelId="{3020617C-AF01-4689-9218-2865F8A4716E}" type="presOf" srcId="{0DC0A355-ACE7-409E-8E22-628E6F7C6A6D}" destId="{0AA48348-6E28-4224-A5F7-173B6FB82CCF}" srcOrd="0" destOrd="0" presId="urn:microsoft.com/office/officeart/2005/8/layout/radial6"/>
    <dgm:cxn modelId="{449FD296-939B-4F9E-91F5-17DE6BD950B0}" srcId="{0DC0A355-ACE7-409E-8E22-628E6F7C6A6D}" destId="{6B4172F2-7BB8-4E3B-8A37-B94F6663E892}" srcOrd="3" destOrd="0" parTransId="{5E34CB01-BD3D-4B94-80B6-74610DEBBE34}" sibTransId="{7207FDA9-DA50-4A59-8B8E-E095E42E84ED}"/>
    <dgm:cxn modelId="{7F196499-96B4-4227-8152-24DBEA750C1D}" type="presOf" srcId="{6B4172F2-7BB8-4E3B-8A37-B94F6663E892}" destId="{21FBA0D3-42AB-4F85-B244-95A936A740F4}" srcOrd="0" destOrd="0" presId="urn:microsoft.com/office/officeart/2005/8/layout/radial6"/>
    <dgm:cxn modelId="{99111AA6-435E-480D-9482-C3903F6DE420}" srcId="{0DC0A355-ACE7-409E-8E22-628E6F7C6A6D}" destId="{437EF20B-917E-40BD-9C31-904934377F17}" srcOrd="2" destOrd="0" parTransId="{4E362B34-BD93-4DBD-AEC3-7C41F7FDF4DC}" sibTransId="{1285711F-B4F1-4C94-BF78-04C9A8B1BF00}"/>
    <dgm:cxn modelId="{65EB62B1-367C-4BB9-BC69-DA4299A47792}" type="presOf" srcId="{4D71A078-41E7-447B-AA30-685DE1D637F4}" destId="{CFBD1819-AC7B-454A-AFA5-01A820D93179}" srcOrd="0" destOrd="0" presId="urn:microsoft.com/office/officeart/2005/8/layout/radial6"/>
    <dgm:cxn modelId="{BE2B37B9-0DD4-46D5-BC87-912143FEBCE0}" type="presOf" srcId="{E05975A1-1722-424E-8BF0-EC3E8BAE2903}" destId="{190AB5DB-0DD2-4F1E-9B94-B8A57082E0AB}" srcOrd="0" destOrd="0" presId="urn:microsoft.com/office/officeart/2005/8/layout/radial6"/>
    <dgm:cxn modelId="{19BE15BD-FA04-492A-9EFF-97868C7B1EAE}" type="presOf" srcId="{F6591BE2-7C3B-4863-9148-F816DBCF02D7}" destId="{BA96B5E6-5FEB-4177-AB23-301AF99228CD}" srcOrd="0" destOrd="0" presId="urn:microsoft.com/office/officeart/2005/8/layout/radial6"/>
    <dgm:cxn modelId="{83E28AC4-9C0B-4391-81DF-1A91C118A686}" type="presOf" srcId="{9A9A07E4-ACF2-48C1-B762-B53C0E17CF3A}" destId="{4D61CED0-C948-4D42-8B5D-04AD91E2DF74}" srcOrd="0" destOrd="0" presId="urn:microsoft.com/office/officeart/2005/8/layout/radial6"/>
    <dgm:cxn modelId="{D46694CE-16CD-4966-A883-CD07CE21007B}" type="presOf" srcId="{437EF20B-917E-40BD-9C31-904934377F17}" destId="{5915BE6F-2CFF-4E52-8BCB-C4A240083F8C}" srcOrd="0" destOrd="0" presId="urn:microsoft.com/office/officeart/2005/8/layout/radial6"/>
    <dgm:cxn modelId="{4C682DD8-70BB-4B78-9555-C1E1ED010017}" srcId="{0DC0A355-ACE7-409E-8E22-628E6F7C6A6D}" destId="{E76C75DA-2B36-4AC6-9BBB-58840CF7A6AD}" srcOrd="1" destOrd="0" parTransId="{DB330512-FA40-454B-80EC-CB43334B2B18}" sibTransId="{9A9A07E4-ACF2-48C1-B762-B53C0E17CF3A}"/>
    <dgm:cxn modelId="{18E2EE16-938B-4F4F-8F57-840EC6C64420}" type="presParOf" srcId="{9497A3E9-D20B-44EC-B084-CCAFF95F538A}" destId="{0AA48348-6E28-4224-A5F7-173B6FB82CCF}" srcOrd="0" destOrd="0" presId="urn:microsoft.com/office/officeart/2005/8/layout/radial6"/>
    <dgm:cxn modelId="{419467E5-D351-44BC-ADB8-432368DC8DA9}" type="presParOf" srcId="{9497A3E9-D20B-44EC-B084-CCAFF95F538A}" destId="{CFBD1819-AC7B-454A-AFA5-01A820D93179}" srcOrd="1" destOrd="0" presId="urn:microsoft.com/office/officeart/2005/8/layout/radial6"/>
    <dgm:cxn modelId="{1D382256-95F4-4945-8167-87A00CC08B25}" type="presParOf" srcId="{9497A3E9-D20B-44EC-B084-CCAFF95F538A}" destId="{B62E8174-2F62-48AC-938D-6D6EB5B29AFF}" srcOrd="2" destOrd="0" presId="urn:microsoft.com/office/officeart/2005/8/layout/radial6"/>
    <dgm:cxn modelId="{8558FA60-4AC5-4B8F-98A7-EFA524BE843C}" type="presParOf" srcId="{9497A3E9-D20B-44EC-B084-CCAFF95F538A}" destId="{BA96B5E6-5FEB-4177-AB23-301AF99228CD}" srcOrd="3" destOrd="0" presId="urn:microsoft.com/office/officeart/2005/8/layout/radial6"/>
    <dgm:cxn modelId="{2AD384DB-E424-46EF-A454-AD2BA769B45C}" type="presParOf" srcId="{9497A3E9-D20B-44EC-B084-CCAFF95F538A}" destId="{410E7663-7FB1-4774-BDE3-C2076E4D4A63}" srcOrd="4" destOrd="0" presId="urn:microsoft.com/office/officeart/2005/8/layout/radial6"/>
    <dgm:cxn modelId="{A7D500A3-A533-47BA-B592-9F7D9CA2E102}" type="presParOf" srcId="{9497A3E9-D20B-44EC-B084-CCAFF95F538A}" destId="{98F5276F-FC2F-4B62-A071-144E59256870}" srcOrd="5" destOrd="0" presId="urn:microsoft.com/office/officeart/2005/8/layout/radial6"/>
    <dgm:cxn modelId="{571FE034-F2E3-4D30-B14A-28653E881247}" type="presParOf" srcId="{9497A3E9-D20B-44EC-B084-CCAFF95F538A}" destId="{4D61CED0-C948-4D42-8B5D-04AD91E2DF74}" srcOrd="6" destOrd="0" presId="urn:microsoft.com/office/officeart/2005/8/layout/radial6"/>
    <dgm:cxn modelId="{5D1402E0-13AD-4068-B752-7F252AC9C66A}" type="presParOf" srcId="{9497A3E9-D20B-44EC-B084-CCAFF95F538A}" destId="{5915BE6F-2CFF-4E52-8BCB-C4A240083F8C}" srcOrd="7" destOrd="0" presId="urn:microsoft.com/office/officeart/2005/8/layout/radial6"/>
    <dgm:cxn modelId="{FFC84F06-D87F-4D85-9F70-9ABB3AD0CC20}" type="presParOf" srcId="{9497A3E9-D20B-44EC-B084-CCAFF95F538A}" destId="{63916FF4-4EF6-40EE-8376-86AE4782892C}" srcOrd="8" destOrd="0" presId="urn:microsoft.com/office/officeart/2005/8/layout/radial6"/>
    <dgm:cxn modelId="{06AC3A54-4B10-473C-B925-7AC9760BFAF2}" type="presParOf" srcId="{9497A3E9-D20B-44EC-B084-CCAFF95F538A}" destId="{9356C872-09C3-42D6-BC25-A7F5851C44B0}" srcOrd="9" destOrd="0" presId="urn:microsoft.com/office/officeart/2005/8/layout/radial6"/>
    <dgm:cxn modelId="{E8451A22-8BFF-4E6D-931B-4B353F902E07}" type="presParOf" srcId="{9497A3E9-D20B-44EC-B084-CCAFF95F538A}" destId="{21FBA0D3-42AB-4F85-B244-95A936A740F4}" srcOrd="10" destOrd="0" presId="urn:microsoft.com/office/officeart/2005/8/layout/radial6"/>
    <dgm:cxn modelId="{F83A9816-B200-4DC9-BA47-D47E4B7E9FAF}" type="presParOf" srcId="{9497A3E9-D20B-44EC-B084-CCAFF95F538A}" destId="{FF713911-F122-4E97-AD8D-960B4FAC1E05}" srcOrd="11" destOrd="0" presId="urn:microsoft.com/office/officeart/2005/8/layout/radial6"/>
    <dgm:cxn modelId="{FC564D3C-EC1A-40E5-8327-67AA275F0052}" type="presParOf" srcId="{9497A3E9-D20B-44EC-B084-CCAFF95F538A}" destId="{6EF1116D-4E34-4982-9FB3-B5468B250478}" srcOrd="12" destOrd="0" presId="urn:microsoft.com/office/officeart/2005/8/layout/radial6"/>
    <dgm:cxn modelId="{4DC875FE-E27E-4A4A-9CDA-99151CB0549C}" type="presParOf" srcId="{9497A3E9-D20B-44EC-B084-CCAFF95F538A}" destId="{AF2B5272-C84D-4BC2-8A68-B756CE444BB8}" srcOrd="13" destOrd="0" presId="urn:microsoft.com/office/officeart/2005/8/layout/radial6"/>
    <dgm:cxn modelId="{2DEFB082-A91F-4775-9F77-D6B5DC691F50}" type="presParOf" srcId="{9497A3E9-D20B-44EC-B084-CCAFF95F538A}" destId="{2025D99B-EE32-41C9-805E-2F10FF8D0C70}" srcOrd="14" destOrd="0" presId="urn:microsoft.com/office/officeart/2005/8/layout/radial6"/>
    <dgm:cxn modelId="{29BAAD01-1345-401F-A219-981BC601BFA6}" type="presParOf" srcId="{9497A3E9-D20B-44EC-B084-CCAFF95F538A}" destId="{190AB5DB-0DD2-4F1E-9B94-B8A57082E0AB}" srcOrd="15" destOrd="0" presId="urn:microsoft.com/office/officeart/2005/8/layout/radial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C409B1F-928C-4E65-BED6-2B9C392C61F4}"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IN"/>
        </a:p>
      </dgm:t>
    </dgm:pt>
    <dgm:pt modelId="{AE42903F-2213-492E-B354-3DB87B429A6A}">
      <dgm:prSet phldrT="[Text]"/>
      <dgm:spPr/>
      <dgm:t>
        <a:bodyPr/>
        <a:lstStyle/>
        <a:p>
          <a:r>
            <a:rPr lang="en-US" dirty="0"/>
            <a:t>FEB</a:t>
          </a:r>
          <a:br>
            <a:rPr lang="en-US" dirty="0"/>
          </a:br>
          <a:r>
            <a:rPr lang="en-US" dirty="0"/>
            <a:t>2023</a:t>
          </a:r>
          <a:endParaRPr lang="en-IN" dirty="0"/>
        </a:p>
      </dgm:t>
    </dgm:pt>
    <dgm:pt modelId="{D2D41D6B-4F52-460A-99EA-E63DCD01ECE9}" type="parTrans" cxnId="{6F828272-F266-4AE4-BC03-C6AB422A097F}">
      <dgm:prSet/>
      <dgm:spPr/>
      <dgm:t>
        <a:bodyPr/>
        <a:lstStyle/>
        <a:p>
          <a:endParaRPr lang="en-IN"/>
        </a:p>
      </dgm:t>
    </dgm:pt>
    <dgm:pt modelId="{8EC83ADE-4921-47A9-9DD6-FA48E29A2F1E}" type="sibTrans" cxnId="{6F828272-F266-4AE4-BC03-C6AB422A097F}">
      <dgm:prSet/>
      <dgm:spPr/>
      <dgm:t>
        <a:bodyPr/>
        <a:lstStyle/>
        <a:p>
          <a:endParaRPr lang="en-IN"/>
        </a:p>
      </dgm:t>
    </dgm:pt>
    <dgm:pt modelId="{3DC5F11A-6A80-472E-A61E-CA98ECAF2FF2}">
      <dgm:prSet phldrT="[Text]"/>
      <dgm:spPr/>
      <dgm:t>
        <a:bodyPr/>
        <a:lstStyle/>
        <a:p>
          <a:r>
            <a:rPr lang="en-US" dirty="0"/>
            <a:t>MAR</a:t>
          </a:r>
          <a:br>
            <a:rPr lang="en-US" dirty="0"/>
          </a:br>
          <a:r>
            <a:rPr lang="en-US" dirty="0"/>
            <a:t>2023</a:t>
          </a:r>
          <a:endParaRPr lang="en-IN" dirty="0"/>
        </a:p>
      </dgm:t>
    </dgm:pt>
    <dgm:pt modelId="{1E0E94E1-927E-4EC1-A8C7-AB208A8CE8AE}" type="sibTrans" cxnId="{C72EBE8D-0A5D-4D35-9117-C25E01F63092}">
      <dgm:prSet/>
      <dgm:spPr/>
      <dgm:t>
        <a:bodyPr/>
        <a:lstStyle/>
        <a:p>
          <a:endParaRPr lang="en-IN"/>
        </a:p>
      </dgm:t>
    </dgm:pt>
    <dgm:pt modelId="{4D8AD8C1-3521-4F82-91C6-560574A414BE}" type="parTrans" cxnId="{C72EBE8D-0A5D-4D35-9117-C25E01F63092}">
      <dgm:prSet/>
      <dgm:spPr/>
      <dgm:t>
        <a:bodyPr/>
        <a:lstStyle/>
        <a:p>
          <a:endParaRPr lang="en-IN"/>
        </a:p>
      </dgm:t>
    </dgm:pt>
    <dgm:pt modelId="{CBE923EF-E7D5-4904-83CC-716CD7AD07A5}">
      <dgm:prSet phldrT="[Text]"/>
      <dgm:spPr/>
      <dgm:t>
        <a:bodyPr/>
        <a:lstStyle/>
        <a:p>
          <a:r>
            <a:rPr lang="en-US" dirty="0"/>
            <a:t>APR</a:t>
          </a:r>
          <a:br>
            <a:rPr lang="en-US" dirty="0"/>
          </a:br>
          <a:r>
            <a:rPr lang="en-US" dirty="0"/>
            <a:t>2023</a:t>
          </a:r>
          <a:endParaRPr lang="en-IN" dirty="0"/>
        </a:p>
      </dgm:t>
    </dgm:pt>
    <dgm:pt modelId="{F3FCB323-B7CD-435E-B453-ED10F8217779}" type="sibTrans" cxnId="{3ED9F5FB-2544-4F22-8210-2F93FAF484CF}">
      <dgm:prSet/>
      <dgm:spPr/>
      <dgm:t>
        <a:bodyPr/>
        <a:lstStyle/>
        <a:p>
          <a:endParaRPr lang="en-IN"/>
        </a:p>
      </dgm:t>
    </dgm:pt>
    <dgm:pt modelId="{57B1E8BC-CA19-4926-9D0C-FC82CA738D4A}" type="parTrans" cxnId="{3ED9F5FB-2544-4F22-8210-2F93FAF484CF}">
      <dgm:prSet/>
      <dgm:spPr/>
      <dgm:t>
        <a:bodyPr/>
        <a:lstStyle/>
        <a:p>
          <a:endParaRPr lang="en-IN"/>
        </a:p>
      </dgm:t>
    </dgm:pt>
    <dgm:pt modelId="{12533ACD-0487-4D47-98C0-207B1B5FC6B2}">
      <dgm:prSet/>
      <dgm:spPr/>
      <dgm:t>
        <a:bodyPr/>
        <a:lstStyle/>
        <a:p>
          <a:r>
            <a:rPr lang="en-US" dirty="0"/>
            <a:t>JAN</a:t>
          </a:r>
          <a:br>
            <a:rPr lang="en-US" dirty="0"/>
          </a:br>
          <a:r>
            <a:rPr lang="en-US" dirty="0"/>
            <a:t>2023</a:t>
          </a:r>
          <a:endParaRPr lang="en-IN" dirty="0"/>
        </a:p>
      </dgm:t>
    </dgm:pt>
    <dgm:pt modelId="{C168BD4C-0DBE-4B54-92DF-02144E783E72}" type="parTrans" cxnId="{287613B3-617B-4B24-B858-822789BBEA50}">
      <dgm:prSet/>
      <dgm:spPr/>
      <dgm:t>
        <a:bodyPr/>
        <a:lstStyle/>
        <a:p>
          <a:endParaRPr lang="en-IN"/>
        </a:p>
      </dgm:t>
    </dgm:pt>
    <dgm:pt modelId="{2A8207FF-E5C0-4EA3-BA3C-F5AE0BFB4B3F}" type="sibTrans" cxnId="{287613B3-617B-4B24-B858-822789BBEA50}">
      <dgm:prSet/>
      <dgm:spPr/>
      <dgm:t>
        <a:bodyPr/>
        <a:lstStyle/>
        <a:p>
          <a:endParaRPr lang="en-IN"/>
        </a:p>
      </dgm:t>
    </dgm:pt>
    <dgm:pt modelId="{C570CBBA-CF80-4B0E-8510-A39FD6151EF2}">
      <dgm:prSet/>
      <dgm:spPr/>
      <dgm:t>
        <a:bodyPr/>
        <a:lstStyle/>
        <a:p>
          <a:r>
            <a:rPr lang="en-US" dirty="0"/>
            <a:t>DEC</a:t>
          </a:r>
          <a:br>
            <a:rPr lang="en-US" dirty="0"/>
          </a:br>
          <a:r>
            <a:rPr lang="en-US" dirty="0"/>
            <a:t>2022</a:t>
          </a:r>
          <a:endParaRPr lang="en-IN" dirty="0"/>
        </a:p>
      </dgm:t>
    </dgm:pt>
    <dgm:pt modelId="{BC5E4588-EEBE-41DE-B04B-BADB4748E918}" type="parTrans" cxnId="{6A8D11EA-02A6-4DB1-942D-BB52DEBE849B}">
      <dgm:prSet/>
      <dgm:spPr/>
      <dgm:t>
        <a:bodyPr/>
        <a:lstStyle/>
        <a:p>
          <a:endParaRPr lang="en-IN"/>
        </a:p>
      </dgm:t>
    </dgm:pt>
    <dgm:pt modelId="{2E8B6BA2-D92B-4E06-8353-B42B15254C03}" type="sibTrans" cxnId="{6A8D11EA-02A6-4DB1-942D-BB52DEBE849B}">
      <dgm:prSet/>
      <dgm:spPr/>
      <dgm:t>
        <a:bodyPr/>
        <a:lstStyle/>
        <a:p>
          <a:endParaRPr lang="en-IN"/>
        </a:p>
      </dgm:t>
    </dgm:pt>
    <dgm:pt modelId="{AAC54E6C-F077-45F4-B7C3-22E38C53E54C}">
      <dgm:prSet/>
      <dgm:spPr/>
      <dgm:t>
        <a:bodyPr/>
        <a:lstStyle/>
        <a:p>
          <a:r>
            <a:rPr lang="en-US" dirty="0"/>
            <a:t>NOV</a:t>
          </a:r>
          <a:br>
            <a:rPr lang="en-US" dirty="0"/>
          </a:br>
          <a:r>
            <a:rPr lang="en-US" dirty="0"/>
            <a:t>2022</a:t>
          </a:r>
          <a:endParaRPr lang="en-IN" dirty="0"/>
        </a:p>
      </dgm:t>
    </dgm:pt>
    <dgm:pt modelId="{1CF566A8-E866-412E-9578-453744C09DCB}" type="parTrans" cxnId="{D63A3353-CCE6-40C5-8ABE-8FC37D3FAD07}">
      <dgm:prSet/>
      <dgm:spPr/>
      <dgm:t>
        <a:bodyPr/>
        <a:lstStyle/>
        <a:p>
          <a:endParaRPr lang="en-IN"/>
        </a:p>
      </dgm:t>
    </dgm:pt>
    <dgm:pt modelId="{002DBB87-85CA-4F4C-B554-7D8A8EE9E30C}" type="sibTrans" cxnId="{D63A3353-CCE6-40C5-8ABE-8FC37D3FAD07}">
      <dgm:prSet/>
      <dgm:spPr/>
      <dgm:t>
        <a:bodyPr/>
        <a:lstStyle/>
        <a:p>
          <a:endParaRPr lang="en-IN"/>
        </a:p>
      </dgm:t>
    </dgm:pt>
    <dgm:pt modelId="{7F4BFDA2-036A-4FD3-8401-A915699E2388}" type="pres">
      <dgm:prSet presAssocID="{BC409B1F-928C-4E65-BED6-2B9C392C61F4}" presName="Name0" presStyleCnt="0">
        <dgm:presLayoutVars>
          <dgm:chMax val="11"/>
          <dgm:chPref val="11"/>
          <dgm:dir/>
          <dgm:resizeHandles/>
        </dgm:presLayoutVars>
      </dgm:prSet>
      <dgm:spPr/>
    </dgm:pt>
    <dgm:pt modelId="{7461D689-8D52-417F-82CF-AA4E0F1D80CE}" type="pres">
      <dgm:prSet presAssocID="{CBE923EF-E7D5-4904-83CC-716CD7AD07A5}" presName="Accent6" presStyleCnt="0"/>
      <dgm:spPr/>
    </dgm:pt>
    <dgm:pt modelId="{E9EBE314-758D-4E63-A627-877AB2348E80}" type="pres">
      <dgm:prSet presAssocID="{CBE923EF-E7D5-4904-83CC-716CD7AD07A5}" presName="Accent" presStyleLbl="node1" presStyleIdx="0" presStyleCnt="6"/>
      <dgm:spPr/>
    </dgm:pt>
    <dgm:pt modelId="{3B57C5B1-0EFC-4B22-81EE-8419598CE1E3}" type="pres">
      <dgm:prSet presAssocID="{CBE923EF-E7D5-4904-83CC-716CD7AD07A5}" presName="ParentBackground6" presStyleCnt="0"/>
      <dgm:spPr/>
    </dgm:pt>
    <dgm:pt modelId="{C02DF89A-49B2-461F-9718-9EB4BA5D9388}" type="pres">
      <dgm:prSet presAssocID="{CBE923EF-E7D5-4904-83CC-716CD7AD07A5}" presName="ParentBackground" presStyleLbl="fgAcc1" presStyleIdx="0" presStyleCnt="6"/>
      <dgm:spPr/>
    </dgm:pt>
    <dgm:pt modelId="{CA0190C3-870C-4CB6-902E-A39C91D6F5FA}" type="pres">
      <dgm:prSet presAssocID="{CBE923EF-E7D5-4904-83CC-716CD7AD07A5}" presName="Parent6" presStyleLbl="revTx" presStyleIdx="0" presStyleCnt="0">
        <dgm:presLayoutVars>
          <dgm:chMax val="1"/>
          <dgm:chPref val="1"/>
          <dgm:bulletEnabled val="1"/>
        </dgm:presLayoutVars>
      </dgm:prSet>
      <dgm:spPr/>
    </dgm:pt>
    <dgm:pt modelId="{FFE2135A-0353-457A-AFC2-A5DF5A21CD30}" type="pres">
      <dgm:prSet presAssocID="{3DC5F11A-6A80-472E-A61E-CA98ECAF2FF2}" presName="Accent5" presStyleCnt="0"/>
      <dgm:spPr/>
    </dgm:pt>
    <dgm:pt modelId="{D9B5E20C-720D-4253-89B6-7E6E2E76B6F8}" type="pres">
      <dgm:prSet presAssocID="{3DC5F11A-6A80-472E-A61E-CA98ECAF2FF2}" presName="Accent" presStyleLbl="node1" presStyleIdx="1" presStyleCnt="6"/>
      <dgm:spPr/>
    </dgm:pt>
    <dgm:pt modelId="{C9351880-126B-4FFD-B283-D4E9BE51CA4F}" type="pres">
      <dgm:prSet presAssocID="{3DC5F11A-6A80-472E-A61E-CA98ECAF2FF2}" presName="ParentBackground5" presStyleCnt="0"/>
      <dgm:spPr/>
    </dgm:pt>
    <dgm:pt modelId="{7C9F1953-B629-4414-A0B2-035D28649CD0}" type="pres">
      <dgm:prSet presAssocID="{3DC5F11A-6A80-472E-A61E-CA98ECAF2FF2}" presName="ParentBackground" presStyleLbl="fgAcc1" presStyleIdx="1" presStyleCnt="6"/>
      <dgm:spPr/>
    </dgm:pt>
    <dgm:pt modelId="{D9F8FEF6-DA29-4AD5-A3FA-DE57FB19974D}" type="pres">
      <dgm:prSet presAssocID="{3DC5F11A-6A80-472E-A61E-CA98ECAF2FF2}" presName="Parent5" presStyleLbl="revTx" presStyleIdx="0" presStyleCnt="0">
        <dgm:presLayoutVars>
          <dgm:chMax val="1"/>
          <dgm:chPref val="1"/>
          <dgm:bulletEnabled val="1"/>
        </dgm:presLayoutVars>
      </dgm:prSet>
      <dgm:spPr/>
    </dgm:pt>
    <dgm:pt modelId="{51BEA9CF-46B5-4C88-9079-0D2DEE85F59C}" type="pres">
      <dgm:prSet presAssocID="{AE42903F-2213-492E-B354-3DB87B429A6A}" presName="Accent4" presStyleCnt="0"/>
      <dgm:spPr/>
    </dgm:pt>
    <dgm:pt modelId="{5C3D93CD-48E7-4974-AA16-45CFA70BAF43}" type="pres">
      <dgm:prSet presAssocID="{AE42903F-2213-492E-B354-3DB87B429A6A}" presName="Accent" presStyleLbl="node1" presStyleIdx="2" presStyleCnt="6"/>
      <dgm:spPr/>
    </dgm:pt>
    <dgm:pt modelId="{496875B3-A9B6-4847-AE02-57FA6C1AA959}" type="pres">
      <dgm:prSet presAssocID="{AE42903F-2213-492E-B354-3DB87B429A6A}" presName="ParentBackground4" presStyleCnt="0"/>
      <dgm:spPr/>
    </dgm:pt>
    <dgm:pt modelId="{8C35C5AA-E68D-4AE8-B541-EE359B276A35}" type="pres">
      <dgm:prSet presAssocID="{AE42903F-2213-492E-B354-3DB87B429A6A}" presName="ParentBackground" presStyleLbl="fgAcc1" presStyleIdx="2" presStyleCnt="6"/>
      <dgm:spPr/>
    </dgm:pt>
    <dgm:pt modelId="{FABB3167-4087-4277-9815-A56845D4D076}" type="pres">
      <dgm:prSet presAssocID="{AE42903F-2213-492E-B354-3DB87B429A6A}" presName="Parent4" presStyleLbl="revTx" presStyleIdx="0" presStyleCnt="0">
        <dgm:presLayoutVars>
          <dgm:chMax val="1"/>
          <dgm:chPref val="1"/>
          <dgm:bulletEnabled val="1"/>
        </dgm:presLayoutVars>
      </dgm:prSet>
      <dgm:spPr/>
    </dgm:pt>
    <dgm:pt modelId="{938F14BE-35F7-4C2E-93F4-F313F7C63D80}" type="pres">
      <dgm:prSet presAssocID="{12533ACD-0487-4D47-98C0-207B1B5FC6B2}" presName="Accent3" presStyleCnt="0"/>
      <dgm:spPr/>
    </dgm:pt>
    <dgm:pt modelId="{CDB14A37-1F30-4F75-ADE8-68B463093706}" type="pres">
      <dgm:prSet presAssocID="{12533ACD-0487-4D47-98C0-207B1B5FC6B2}" presName="Accent" presStyleLbl="node1" presStyleIdx="3" presStyleCnt="6"/>
      <dgm:spPr/>
    </dgm:pt>
    <dgm:pt modelId="{40867FAF-8471-41B1-86BE-F8B601FB2F12}" type="pres">
      <dgm:prSet presAssocID="{12533ACD-0487-4D47-98C0-207B1B5FC6B2}" presName="ParentBackground3" presStyleCnt="0"/>
      <dgm:spPr/>
    </dgm:pt>
    <dgm:pt modelId="{F063FCC0-ED24-43D8-936E-4D630228A3F3}" type="pres">
      <dgm:prSet presAssocID="{12533ACD-0487-4D47-98C0-207B1B5FC6B2}" presName="ParentBackground" presStyleLbl="fgAcc1" presStyleIdx="3" presStyleCnt="6"/>
      <dgm:spPr/>
    </dgm:pt>
    <dgm:pt modelId="{5673A33D-6DC3-42B7-8516-943A967B7BE0}" type="pres">
      <dgm:prSet presAssocID="{12533ACD-0487-4D47-98C0-207B1B5FC6B2}" presName="Parent3" presStyleLbl="revTx" presStyleIdx="0" presStyleCnt="0">
        <dgm:presLayoutVars>
          <dgm:chMax val="1"/>
          <dgm:chPref val="1"/>
          <dgm:bulletEnabled val="1"/>
        </dgm:presLayoutVars>
      </dgm:prSet>
      <dgm:spPr/>
    </dgm:pt>
    <dgm:pt modelId="{C45A358F-0C6D-4732-9D48-D0F830EF1B63}" type="pres">
      <dgm:prSet presAssocID="{C570CBBA-CF80-4B0E-8510-A39FD6151EF2}" presName="Accent2" presStyleCnt="0"/>
      <dgm:spPr/>
    </dgm:pt>
    <dgm:pt modelId="{1B0A03FA-F3A7-4F2F-818D-958FE3421452}" type="pres">
      <dgm:prSet presAssocID="{C570CBBA-CF80-4B0E-8510-A39FD6151EF2}" presName="Accent" presStyleLbl="node1" presStyleIdx="4" presStyleCnt="6"/>
      <dgm:spPr/>
    </dgm:pt>
    <dgm:pt modelId="{E68A30AD-8DF6-482C-9682-57EA25221911}" type="pres">
      <dgm:prSet presAssocID="{C570CBBA-CF80-4B0E-8510-A39FD6151EF2}" presName="ParentBackground2" presStyleCnt="0"/>
      <dgm:spPr/>
    </dgm:pt>
    <dgm:pt modelId="{4F574052-DA68-436B-8A44-A18AAFB5CE8A}" type="pres">
      <dgm:prSet presAssocID="{C570CBBA-CF80-4B0E-8510-A39FD6151EF2}" presName="ParentBackground" presStyleLbl="fgAcc1" presStyleIdx="4" presStyleCnt="6" custLinFactNeighborX="3209" custLinFactNeighborY="-9"/>
      <dgm:spPr/>
    </dgm:pt>
    <dgm:pt modelId="{31D7476E-7267-4DDB-BA3F-D946EFB2D837}" type="pres">
      <dgm:prSet presAssocID="{C570CBBA-CF80-4B0E-8510-A39FD6151EF2}" presName="Parent2" presStyleLbl="revTx" presStyleIdx="0" presStyleCnt="0">
        <dgm:presLayoutVars>
          <dgm:chMax val="1"/>
          <dgm:chPref val="1"/>
          <dgm:bulletEnabled val="1"/>
        </dgm:presLayoutVars>
      </dgm:prSet>
      <dgm:spPr/>
    </dgm:pt>
    <dgm:pt modelId="{8F6EAD2A-BA04-4B0C-AAE5-CD6BBD32F077}" type="pres">
      <dgm:prSet presAssocID="{AAC54E6C-F077-45F4-B7C3-22E38C53E54C}" presName="Accent1" presStyleCnt="0"/>
      <dgm:spPr/>
    </dgm:pt>
    <dgm:pt modelId="{BD3A809D-FCB2-4F66-9515-326F51DD5661}" type="pres">
      <dgm:prSet presAssocID="{AAC54E6C-F077-45F4-B7C3-22E38C53E54C}" presName="Accent" presStyleLbl="node1" presStyleIdx="5" presStyleCnt="6"/>
      <dgm:spPr/>
    </dgm:pt>
    <dgm:pt modelId="{475A0BB3-0165-4C06-8B86-1A881E2EEDF3}" type="pres">
      <dgm:prSet presAssocID="{AAC54E6C-F077-45F4-B7C3-22E38C53E54C}" presName="ParentBackground1" presStyleCnt="0"/>
      <dgm:spPr/>
    </dgm:pt>
    <dgm:pt modelId="{040B843A-6AE9-4A60-94EB-49B7A7BC3883}" type="pres">
      <dgm:prSet presAssocID="{AAC54E6C-F077-45F4-B7C3-22E38C53E54C}" presName="ParentBackground" presStyleLbl="fgAcc1" presStyleIdx="5" presStyleCnt="6"/>
      <dgm:spPr/>
    </dgm:pt>
    <dgm:pt modelId="{286EEA64-6D70-494C-BB46-A39C42386CEC}" type="pres">
      <dgm:prSet presAssocID="{AAC54E6C-F077-45F4-B7C3-22E38C53E54C}" presName="Parent1" presStyleLbl="revTx" presStyleIdx="0" presStyleCnt="0">
        <dgm:presLayoutVars>
          <dgm:chMax val="1"/>
          <dgm:chPref val="1"/>
          <dgm:bulletEnabled val="1"/>
        </dgm:presLayoutVars>
      </dgm:prSet>
      <dgm:spPr/>
    </dgm:pt>
  </dgm:ptLst>
  <dgm:cxnLst>
    <dgm:cxn modelId="{21FFE61B-678A-4D2A-AAE6-03F193E944FD}" type="presOf" srcId="{12533ACD-0487-4D47-98C0-207B1B5FC6B2}" destId="{F063FCC0-ED24-43D8-936E-4D630228A3F3}" srcOrd="0" destOrd="0" presId="urn:microsoft.com/office/officeart/2011/layout/CircleProcess"/>
    <dgm:cxn modelId="{FA0A6224-7C8D-433B-94A8-331F601E7244}" type="presOf" srcId="{AE42903F-2213-492E-B354-3DB87B429A6A}" destId="{FABB3167-4087-4277-9815-A56845D4D076}" srcOrd="1" destOrd="0" presId="urn:microsoft.com/office/officeart/2011/layout/CircleProcess"/>
    <dgm:cxn modelId="{59D9794E-C032-42B3-84A2-660E7DA05B75}" type="presOf" srcId="{C570CBBA-CF80-4B0E-8510-A39FD6151EF2}" destId="{4F574052-DA68-436B-8A44-A18AAFB5CE8A}" srcOrd="0" destOrd="0" presId="urn:microsoft.com/office/officeart/2011/layout/CircleProcess"/>
    <dgm:cxn modelId="{6F828272-F266-4AE4-BC03-C6AB422A097F}" srcId="{BC409B1F-928C-4E65-BED6-2B9C392C61F4}" destId="{AE42903F-2213-492E-B354-3DB87B429A6A}" srcOrd="3" destOrd="0" parTransId="{D2D41D6B-4F52-460A-99EA-E63DCD01ECE9}" sibTransId="{8EC83ADE-4921-47A9-9DD6-FA48E29A2F1E}"/>
    <dgm:cxn modelId="{D63A3353-CCE6-40C5-8ABE-8FC37D3FAD07}" srcId="{BC409B1F-928C-4E65-BED6-2B9C392C61F4}" destId="{AAC54E6C-F077-45F4-B7C3-22E38C53E54C}" srcOrd="0" destOrd="0" parTransId="{1CF566A8-E866-412E-9578-453744C09DCB}" sibTransId="{002DBB87-85CA-4F4C-B554-7D8A8EE9E30C}"/>
    <dgm:cxn modelId="{C72EBE8D-0A5D-4D35-9117-C25E01F63092}" srcId="{BC409B1F-928C-4E65-BED6-2B9C392C61F4}" destId="{3DC5F11A-6A80-472E-A61E-CA98ECAF2FF2}" srcOrd="4" destOrd="0" parTransId="{4D8AD8C1-3521-4F82-91C6-560574A414BE}" sibTransId="{1E0E94E1-927E-4EC1-A8C7-AB208A8CE8AE}"/>
    <dgm:cxn modelId="{CF967999-BF43-4038-B008-12ABACF96EDB}" type="presOf" srcId="{AAC54E6C-F077-45F4-B7C3-22E38C53E54C}" destId="{286EEA64-6D70-494C-BB46-A39C42386CEC}" srcOrd="1" destOrd="0" presId="urn:microsoft.com/office/officeart/2011/layout/CircleProcess"/>
    <dgm:cxn modelId="{287613B3-617B-4B24-B858-822789BBEA50}" srcId="{BC409B1F-928C-4E65-BED6-2B9C392C61F4}" destId="{12533ACD-0487-4D47-98C0-207B1B5FC6B2}" srcOrd="2" destOrd="0" parTransId="{C168BD4C-0DBE-4B54-92DF-02144E783E72}" sibTransId="{2A8207FF-E5C0-4EA3-BA3C-F5AE0BFB4B3F}"/>
    <dgm:cxn modelId="{AE9CD4B3-D121-4CA7-B4AB-785F99E0C51A}" type="presOf" srcId="{CBE923EF-E7D5-4904-83CC-716CD7AD07A5}" destId="{C02DF89A-49B2-461F-9718-9EB4BA5D9388}" srcOrd="0" destOrd="0" presId="urn:microsoft.com/office/officeart/2011/layout/CircleProcess"/>
    <dgm:cxn modelId="{5ED5A9B6-B220-4973-A7D8-85B418FCA281}" type="presOf" srcId="{BC409B1F-928C-4E65-BED6-2B9C392C61F4}" destId="{7F4BFDA2-036A-4FD3-8401-A915699E2388}" srcOrd="0" destOrd="0" presId="urn:microsoft.com/office/officeart/2011/layout/CircleProcess"/>
    <dgm:cxn modelId="{4D033EC5-512B-4FC3-83CD-787516CE9E84}" type="presOf" srcId="{CBE923EF-E7D5-4904-83CC-716CD7AD07A5}" destId="{CA0190C3-870C-4CB6-902E-A39C91D6F5FA}" srcOrd="1" destOrd="0" presId="urn:microsoft.com/office/officeart/2011/layout/CircleProcess"/>
    <dgm:cxn modelId="{81948CC5-EA7B-4D7C-BD3B-98C67655CA03}" type="presOf" srcId="{3DC5F11A-6A80-472E-A61E-CA98ECAF2FF2}" destId="{D9F8FEF6-DA29-4AD5-A3FA-DE57FB19974D}" srcOrd="1" destOrd="0" presId="urn:microsoft.com/office/officeart/2011/layout/CircleProcess"/>
    <dgm:cxn modelId="{28E586DA-2110-46BC-90E5-E8A06001FBA9}" type="presOf" srcId="{C570CBBA-CF80-4B0E-8510-A39FD6151EF2}" destId="{31D7476E-7267-4DDB-BA3F-D946EFB2D837}" srcOrd="1" destOrd="0" presId="urn:microsoft.com/office/officeart/2011/layout/CircleProcess"/>
    <dgm:cxn modelId="{8A91D1E3-EF61-424D-982C-994D1A2B6A3C}" type="presOf" srcId="{AE42903F-2213-492E-B354-3DB87B429A6A}" destId="{8C35C5AA-E68D-4AE8-B541-EE359B276A35}" srcOrd="0" destOrd="0" presId="urn:microsoft.com/office/officeart/2011/layout/CircleProcess"/>
    <dgm:cxn modelId="{6A8D11EA-02A6-4DB1-942D-BB52DEBE849B}" srcId="{BC409B1F-928C-4E65-BED6-2B9C392C61F4}" destId="{C570CBBA-CF80-4B0E-8510-A39FD6151EF2}" srcOrd="1" destOrd="0" parTransId="{BC5E4588-EEBE-41DE-B04B-BADB4748E918}" sibTransId="{2E8B6BA2-D92B-4E06-8353-B42B15254C03}"/>
    <dgm:cxn modelId="{72A4D4F0-9C0F-4297-9B6B-294DEE5709AA}" type="presOf" srcId="{AAC54E6C-F077-45F4-B7C3-22E38C53E54C}" destId="{040B843A-6AE9-4A60-94EB-49B7A7BC3883}" srcOrd="0" destOrd="0" presId="urn:microsoft.com/office/officeart/2011/layout/CircleProcess"/>
    <dgm:cxn modelId="{7F8436F1-F5F2-4F98-B455-C01CBEACE394}" type="presOf" srcId="{3DC5F11A-6A80-472E-A61E-CA98ECAF2FF2}" destId="{7C9F1953-B629-4414-A0B2-035D28649CD0}" srcOrd="0" destOrd="0" presId="urn:microsoft.com/office/officeart/2011/layout/CircleProcess"/>
    <dgm:cxn modelId="{BCAD68FB-B8C2-4268-A993-1420EF402B4A}" type="presOf" srcId="{12533ACD-0487-4D47-98C0-207B1B5FC6B2}" destId="{5673A33D-6DC3-42B7-8516-943A967B7BE0}" srcOrd="1" destOrd="0" presId="urn:microsoft.com/office/officeart/2011/layout/CircleProcess"/>
    <dgm:cxn modelId="{3ED9F5FB-2544-4F22-8210-2F93FAF484CF}" srcId="{BC409B1F-928C-4E65-BED6-2B9C392C61F4}" destId="{CBE923EF-E7D5-4904-83CC-716CD7AD07A5}" srcOrd="5" destOrd="0" parTransId="{57B1E8BC-CA19-4926-9D0C-FC82CA738D4A}" sibTransId="{F3FCB323-B7CD-435E-B453-ED10F8217779}"/>
    <dgm:cxn modelId="{0B1CF9D6-C4BF-4236-A7D4-B9B093D73C15}" type="presParOf" srcId="{7F4BFDA2-036A-4FD3-8401-A915699E2388}" destId="{7461D689-8D52-417F-82CF-AA4E0F1D80CE}" srcOrd="0" destOrd="0" presId="urn:microsoft.com/office/officeart/2011/layout/CircleProcess"/>
    <dgm:cxn modelId="{284BA116-80FD-4330-B426-0EEA66A9D0F8}" type="presParOf" srcId="{7461D689-8D52-417F-82CF-AA4E0F1D80CE}" destId="{E9EBE314-758D-4E63-A627-877AB2348E80}" srcOrd="0" destOrd="0" presId="urn:microsoft.com/office/officeart/2011/layout/CircleProcess"/>
    <dgm:cxn modelId="{84744551-C107-4556-9314-8D02E65EA556}" type="presParOf" srcId="{7F4BFDA2-036A-4FD3-8401-A915699E2388}" destId="{3B57C5B1-0EFC-4B22-81EE-8419598CE1E3}" srcOrd="1" destOrd="0" presId="urn:microsoft.com/office/officeart/2011/layout/CircleProcess"/>
    <dgm:cxn modelId="{5FCC68B2-463A-4C35-BF5A-6A77D3AD2D07}" type="presParOf" srcId="{3B57C5B1-0EFC-4B22-81EE-8419598CE1E3}" destId="{C02DF89A-49B2-461F-9718-9EB4BA5D9388}" srcOrd="0" destOrd="0" presId="urn:microsoft.com/office/officeart/2011/layout/CircleProcess"/>
    <dgm:cxn modelId="{8C6F4BBE-94DB-4C70-81C4-A6388D5F2A65}" type="presParOf" srcId="{7F4BFDA2-036A-4FD3-8401-A915699E2388}" destId="{CA0190C3-870C-4CB6-902E-A39C91D6F5FA}" srcOrd="2" destOrd="0" presId="urn:microsoft.com/office/officeart/2011/layout/CircleProcess"/>
    <dgm:cxn modelId="{C760A723-2720-41EC-9819-7B142FA80B89}" type="presParOf" srcId="{7F4BFDA2-036A-4FD3-8401-A915699E2388}" destId="{FFE2135A-0353-457A-AFC2-A5DF5A21CD30}" srcOrd="3" destOrd="0" presId="urn:microsoft.com/office/officeart/2011/layout/CircleProcess"/>
    <dgm:cxn modelId="{1E6137D4-B120-4183-9F5A-B968C6E125AB}" type="presParOf" srcId="{FFE2135A-0353-457A-AFC2-A5DF5A21CD30}" destId="{D9B5E20C-720D-4253-89B6-7E6E2E76B6F8}" srcOrd="0" destOrd="0" presId="urn:microsoft.com/office/officeart/2011/layout/CircleProcess"/>
    <dgm:cxn modelId="{831F6889-CF59-4E44-8F77-3E27D16A9632}" type="presParOf" srcId="{7F4BFDA2-036A-4FD3-8401-A915699E2388}" destId="{C9351880-126B-4FFD-B283-D4E9BE51CA4F}" srcOrd="4" destOrd="0" presId="urn:microsoft.com/office/officeart/2011/layout/CircleProcess"/>
    <dgm:cxn modelId="{43ED51CF-FFEE-4095-B43A-1C1329481811}" type="presParOf" srcId="{C9351880-126B-4FFD-B283-D4E9BE51CA4F}" destId="{7C9F1953-B629-4414-A0B2-035D28649CD0}" srcOrd="0" destOrd="0" presId="urn:microsoft.com/office/officeart/2011/layout/CircleProcess"/>
    <dgm:cxn modelId="{F986A28B-37AB-4B4C-8484-933D358A86CB}" type="presParOf" srcId="{7F4BFDA2-036A-4FD3-8401-A915699E2388}" destId="{D9F8FEF6-DA29-4AD5-A3FA-DE57FB19974D}" srcOrd="5" destOrd="0" presId="urn:microsoft.com/office/officeart/2011/layout/CircleProcess"/>
    <dgm:cxn modelId="{A61001C7-4965-4BF7-BB3A-170461919404}" type="presParOf" srcId="{7F4BFDA2-036A-4FD3-8401-A915699E2388}" destId="{51BEA9CF-46B5-4C88-9079-0D2DEE85F59C}" srcOrd="6" destOrd="0" presId="urn:microsoft.com/office/officeart/2011/layout/CircleProcess"/>
    <dgm:cxn modelId="{CABA167A-E236-4305-BD2E-483D23B6AA96}" type="presParOf" srcId="{51BEA9CF-46B5-4C88-9079-0D2DEE85F59C}" destId="{5C3D93CD-48E7-4974-AA16-45CFA70BAF43}" srcOrd="0" destOrd="0" presId="urn:microsoft.com/office/officeart/2011/layout/CircleProcess"/>
    <dgm:cxn modelId="{1B1218DE-588F-4114-B0B0-7ABAE700C827}" type="presParOf" srcId="{7F4BFDA2-036A-4FD3-8401-A915699E2388}" destId="{496875B3-A9B6-4847-AE02-57FA6C1AA959}" srcOrd="7" destOrd="0" presId="urn:microsoft.com/office/officeart/2011/layout/CircleProcess"/>
    <dgm:cxn modelId="{4DDFF298-2689-468B-AD5B-DDF9B065B9C4}" type="presParOf" srcId="{496875B3-A9B6-4847-AE02-57FA6C1AA959}" destId="{8C35C5AA-E68D-4AE8-B541-EE359B276A35}" srcOrd="0" destOrd="0" presId="urn:microsoft.com/office/officeart/2011/layout/CircleProcess"/>
    <dgm:cxn modelId="{FF945D95-7A0B-4B98-88C5-E94CA3A3DE48}" type="presParOf" srcId="{7F4BFDA2-036A-4FD3-8401-A915699E2388}" destId="{FABB3167-4087-4277-9815-A56845D4D076}" srcOrd="8" destOrd="0" presId="urn:microsoft.com/office/officeart/2011/layout/CircleProcess"/>
    <dgm:cxn modelId="{1D99242D-B2AC-4B2A-93D6-22F2B3084A34}" type="presParOf" srcId="{7F4BFDA2-036A-4FD3-8401-A915699E2388}" destId="{938F14BE-35F7-4C2E-93F4-F313F7C63D80}" srcOrd="9" destOrd="0" presId="urn:microsoft.com/office/officeart/2011/layout/CircleProcess"/>
    <dgm:cxn modelId="{B599688E-4A9C-41BB-91A9-D3A370CC5A7D}" type="presParOf" srcId="{938F14BE-35F7-4C2E-93F4-F313F7C63D80}" destId="{CDB14A37-1F30-4F75-ADE8-68B463093706}" srcOrd="0" destOrd="0" presId="urn:microsoft.com/office/officeart/2011/layout/CircleProcess"/>
    <dgm:cxn modelId="{27CDA80D-4AC4-4B79-8E20-FA3F3F0FFA9F}" type="presParOf" srcId="{7F4BFDA2-036A-4FD3-8401-A915699E2388}" destId="{40867FAF-8471-41B1-86BE-F8B601FB2F12}" srcOrd="10" destOrd="0" presId="urn:microsoft.com/office/officeart/2011/layout/CircleProcess"/>
    <dgm:cxn modelId="{07046590-86C2-49EA-AFFF-50DF51171BDF}" type="presParOf" srcId="{40867FAF-8471-41B1-86BE-F8B601FB2F12}" destId="{F063FCC0-ED24-43D8-936E-4D630228A3F3}" srcOrd="0" destOrd="0" presId="urn:microsoft.com/office/officeart/2011/layout/CircleProcess"/>
    <dgm:cxn modelId="{91D9093B-01BE-4B58-A241-CDDAE4ACBEAA}" type="presParOf" srcId="{7F4BFDA2-036A-4FD3-8401-A915699E2388}" destId="{5673A33D-6DC3-42B7-8516-943A967B7BE0}" srcOrd="11" destOrd="0" presId="urn:microsoft.com/office/officeart/2011/layout/CircleProcess"/>
    <dgm:cxn modelId="{9D697546-63A7-43E9-94B2-9E6556C1EA38}" type="presParOf" srcId="{7F4BFDA2-036A-4FD3-8401-A915699E2388}" destId="{C45A358F-0C6D-4732-9D48-D0F830EF1B63}" srcOrd="12" destOrd="0" presId="urn:microsoft.com/office/officeart/2011/layout/CircleProcess"/>
    <dgm:cxn modelId="{63BD1F98-D016-4A98-9DF3-030586792F39}" type="presParOf" srcId="{C45A358F-0C6D-4732-9D48-D0F830EF1B63}" destId="{1B0A03FA-F3A7-4F2F-818D-958FE3421452}" srcOrd="0" destOrd="0" presId="urn:microsoft.com/office/officeart/2011/layout/CircleProcess"/>
    <dgm:cxn modelId="{AFF81207-4D00-476B-90BE-51F5975AF017}" type="presParOf" srcId="{7F4BFDA2-036A-4FD3-8401-A915699E2388}" destId="{E68A30AD-8DF6-482C-9682-57EA25221911}" srcOrd="13" destOrd="0" presId="urn:microsoft.com/office/officeart/2011/layout/CircleProcess"/>
    <dgm:cxn modelId="{B5EFA634-8522-4B00-A9C9-3BA0AFABC803}" type="presParOf" srcId="{E68A30AD-8DF6-482C-9682-57EA25221911}" destId="{4F574052-DA68-436B-8A44-A18AAFB5CE8A}" srcOrd="0" destOrd="0" presId="urn:microsoft.com/office/officeart/2011/layout/CircleProcess"/>
    <dgm:cxn modelId="{B6DE7817-99D4-49CA-A09F-ED5EA8BB7343}" type="presParOf" srcId="{7F4BFDA2-036A-4FD3-8401-A915699E2388}" destId="{31D7476E-7267-4DDB-BA3F-D946EFB2D837}" srcOrd="14" destOrd="0" presId="urn:microsoft.com/office/officeart/2011/layout/CircleProcess"/>
    <dgm:cxn modelId="{B689F899-7A7B-4117-84B9-249951BBD168}" type="presParOf" srcId="{7F4BFDA2-036A-4FD3-8401-A915699E2388}" destId="{8F6EAD2A-BA04-4B0C-AAE5-CD6BBD32F077}" srcOrd="15" destOrd="0" presId="urn:microsoft.com/office/officeart/2011/layout/CircleProcess"/>
    <dgm:cxn modelId="{3408E8DB-E020-4A4A-A21A-DB61EC3B65DA}" type="presParOf" srcId="{8F6EAD2A-BA04-4B0C-AAE5-CD6BBD32F077}" destId="{BD3A809D-FCB2-4F66-9515-326F51DD5661}" srcOrd="0" destOrd="0" presId="urn:microsoft.com/office/officeart/2011/layout/CircleProcess"/>
    <dgm:cxn modelId="{21DE6A1C-9BAE-47CB-8AEF-FF86B1876F2B}" type="presParOf" srcId="{7F4BFDA2-036A-4FD3-8401-A915699E2388}" destId="{475A0BB3-0165-4C06-8B86-1A881E2EEDF3}" srcOrd="16" destOrd="0" presId="urn:microsoft.com/office/officeart/2011/layout/CircleProcess"/>
    <dgm:cxn modelId="{9AF209D7-1591-45FE-B2C6-01068AA6A2E5}" type="presParOf" srcId="{475A0BB3-0165-4C06-8B86-1A881E2EEDF3}" destId="{040B843A-6AE9-4A60-94EB-49B7A7BC3883}" srcOrd="0" destOrd="0" presId="urn:microsoft.com/office/officeart/2011/layout/CircleProcess"/>
    <dgm:cxn modelId="{292580DB-81AA-4322-84B7-36A8AFF5F3DD}" type="presParOf" srcId="{7F4BFDA2-036A-4FD3-8401-A915699E2388}" destId="{286EEA64-6D70-494C-BB46-A39C42386CEC}" srcOrd="17"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0AB5DB-0DD2-4F1E-9B94-B8A57082E0AB}">
      <dsp:nvSpPr>
        <dsp:cNvPr id="0" name=""/>
        <dsp:cNvSpPr/>
      </dsp:nvSpPr>
      <dsp:spPr>
        <a:xfrm>
          <a:off x="1797236" y="660750"/>
          <a:ext cx="4397131" cy="4397131"/>
        </a:xfrm>
        <a:prstGeom prst="blockArc">
          <a:avLst>
            <a:gd name="adj1" fmla="val 11880000"/>
            <a:gd name="adj2" fmla="val 16200000"/>
            <a:gd name="adj3" fmla="val 4643"/>
          </a:avLst>
        </a:prstGeom>
        <a:solidFill>
          <a:schemeClr val="accent2">
            <a:hueOff val="-1455363"/>
            <a:satOff val="-83928"/>
            <a:lumOff val="8628"/>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EF1116D-4E34-4982-9FB3-B5468B250478}">
      <dsp:nvSpPr>
        <dsp:cNvPr id="0" name=""/>
        <dsp:cNvSpPr/>
      </dsp:nvSpPr>
      <dsp:spPr>
        <a:xfrm>
          <a:off x="1797236" y="660750"/>
          <a:ext cx="4397131" cy="4397131"/>
        </a:xfrm>
        <a:prstGeom prst="blockArc">
          <a:avLst>
            <a:gd name="adj1" fmla="val 7560000"/>
            <a:gd name="adj2" fmla="val 11880000"/>
            <a:gd name="adj3" fmla="val 4643"/>
          </a:avLst>
        </a:prstGeom>
        <a:solidFill>
          <a:schemeClr val="accent2">
            <a:hueOff val="-1091522"/>
            <a:satOff val="-62946"/>
            <a:lumOff val="6471"/>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356C872-09C3-42D6-BC25-A7F5851C44B0}">
      <dsp:nvSpPr>
        <dsp:cNvPr id="0" name=""/>
        <dsp:cNvSpPr/>
      </dsp:nvSpPr>
      <dsp:spPr>
        <a:xfrm>
          <a:off x="1797236" y="660750"/>
          <a:ext cx="4397131" cy="4397131"/>
        </a:xfrm>
        <a:prstGeom prst="blockArc">
          <a:avLst>
            <a:gd name="adj1" fmla="val 3240000"/>
            <a:gd name="adj2" fmla="val 7560000"/>
            <a:gd name="adj3" fmla="val 4643"/>
          </a:avLst>
        </a:prstGeom>
        <a:solidFill>
          <a:schemeClr val="accent2">
            <a:hueOff val="-727682"/>
            <a:satOff val="-41964"/>
            <a:lumOff val="4314"/>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D61CED0-C948-4D42-8B5D-04AD91E2DF74}">
      <dsp:nvSpPr>
        <dsp:cNvPr id="0" name=""/>
        <dsp:cNvSpPr/>
      </dsp:nvSpPr>
      <dsp:spPr>
        <a:xfrm>
          <a:off x="1797236" y="660750"/>
          <a:ext cx="4397131" cy="4397131"/>
        </a:xfrm>
        <a:prstGeom prst="blockArc">
          <a:avLst>
            <a:gd name="adj1" fmla="val 20520000"/>
            <a:gd name="adj2" fmla="val 3240000"/>
            <a:gd name="adj3" fmla="val 4643"/>
          </a:avLst>
        </a:prstGeom>
        <a:solidFill>
          <a:schemeClr val="accent2">
            <a:hueOff val="-363841"/>
            <a:satOff val="-20982"/>
            <a:lumOff val="2157"/>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A96B5E6-5FEB-4177-AB23-301AF99228CD}">
      <dsp:nvSpPr>
        <dsp:cNvPr id="0" name=""/>
        <dsp:cNvSpPr/>
      </dsp:nvSpPr>
      <dsp:spPr>
        <a:xfrm>
          <a:off x="1797236" y="660750"/>
          <a:ext cx="4397131" cy="4397131"/>
        </a:xfrm>
        <a:prstGeom prst="blockArc">
          <a:avLst>
            <a:gd name="adj1" fmla="val 16200000"/>
            <a:gd name="adj2" fmla="val 20520000"/>
            <a:gd name="adj3" fmla="val 4643"/>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AA48348-6E28-4224-A5F7-173B6FB82CCF}">
      <dsp:nvSpPr>
        <dsp:cNvPr id="0" name=""/>
        <dsp:cNvSpPr/>
      </dsp:nvSpPr>
      <dsp:spPr>
        <a:xfrm>
          <a:off x="2983193" y="1846708"/>
          <a:ext cx="2025216" cy="2025216"/>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1866900">
            <a:lnSpc>
              <a:spcPct val="90000"/>
            </a:lnSpc>
            <a:spcBef>
              <a:spcPct val="0"/>
            </a:spcBef>
            <a:spcAft>
              <a:spcPct val="35000"/>
            </a:spcAft>
            <a:buNone/>
          </a:pPr>
          <a:r>
            <a:rPr lang="en-US" sz="4200" kern="1200" dirty="0"/>
            <a:t>CITIES</a:t>
          </a:r>
          <a:endParaRPr lang="en-IN" sz="4200" kern="1200" dirty="0"/>
        </a:p>
      </dsp:txBody>
      <dsp:txXfrm>
        <a:off x="3279779" y="2143294"/>
        <a:ext cx="1432044" cy="1432044"/>
      </dsp:txXfrm>
    </dsp:sp>
    <dsp:sp modelId="{CFBD1819-AC7B-454A-AFA5-01A820D93179}">
      <dsp:nvSpPr>
        <dsp:cNvPr id="0" name=""/>
        <dsp:cNvSpPr/>
      </dsp:nvSpPr>
      <dsp:spPr>
        <a:xfrm>
          <a:off x="3286976" y="2960"/>
          <a:ext cx="1417651" cy="1417651"/>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CHENNAI</a:t>
          </a:r>
          <a:endParaRPr lang="en-IN" sz="1400" kern="1200" dirty="0"/>
        </a:p>
      </dsp:txBody>
      <dsp:txXfrm>
        <a:off x="3494586" y="210570"/>
        <a:ext cx="1002431" cy="1002431"/>
      </dsp:txXfrm>
    </dsp:sp>
    <dsp:sp modelId="{410E7663-7FB1-4774-BDE3-C2076E4D4A63}">
      <dsp:nvSpPr>
        <dsp:cNvPr id="0" name=""/>
        <dsp:cNvSpPr/>
      </dsp:nvSpPr>
      <dsp:spPr>
        <a:xfrm>
          <a:off x="5329398" y="1486867"/>
          <a:ext cx="1417651" cy="1417651"/>
        </a:xfrm>
        <a:prstGeom prst="ellipse">
          <a:avLst/>
        </a:prstGeom>
        <a:solidFill>
          <a:schemeClr val="accent2">
            <a:hueOff val="-363841"/>
            <a:satOff val="-20982"/>
            <a:lumOff val="21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DELHI</a:t>
          </a:r>
          <a:endParaRPr lang="en-IN" sz="1400" kern="1200" dirty="0"/>
        </a:p>
      </dsp:txBody>
      <dsp:txXfrm>
        <a:off x="5537008" y="1694477"/>
        <a:ext cx="1002431" cy="1002431"/>
      </dsp:txXfrm>
    </dsp:sp>
    <dsp:sp modelId="{5915BE6F-2CFF-4E52-8BCB-C4A240083F8C}">
      <dsp:nvSpPr>
        <dsp:cNvPr id="0" name=""/>
        <dsp:cNvSpPr/>
      </dsp:nvSpPr>
      <dsp:spPr>
        <a:xfrm>
          <a:off x="4549262" y="3887879"/>
          <a:ext cx="1417651" cy="1417651"/>
        </a:xfrm>
        <a:prstGeom prst="ellipse">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HYDERABAD</a:t>
          </a:r>
          <a:endParaRPr lang="en-IN" sz="1400" kern="1200" dirty="0"/>
        </a:p>
      </dsp:txBody>
      <dsp:txXfrm>
        <a:off x="4756872" y="4095489"/>
        <a:ext cx="1002431" cy="1002431"/>
      </dsp:txXfrm>
    </dsp:sp>
    <dsp:sp modelId="{21FBA0D3-42AB-4F85-B244-95A936A740F4}">
      <dsp:nvSpPr>
        <dsp:cNvPr id="0" name=""/>
        <dsp:cNvSpPr/>
      </dsp:nvSpPr>
      <dsp:spPr>
        <a:xfrm>
          <a:off x="2024689" y="3887879"/>
          <a:ext cx="1417651" cy="1417651"/>
        </a:xfrm>
        <a:prstGeom prst="ellipse">
          <a:avLst/>
        </a:prstGeom>
        <a:solidFill>
          <a:schemeClr val="accent2">
            <a:hueOff val="-1091522"/>
            <a:satOff val="-62946"/>
            <a:lumOff val="6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INDORE</a:t>
          </a:r>
          <a:endParaRPr lang="en-IN" sz="1400" kern="1200" dirty="0"/>
        </a:p>
      </dsp:txBody>
      <dsp:txXfrm>
        <a:off x="2232299" y="4095489"/>
        <a:ext cx="1002431" cy="1002431"/>
      </dsp:txXfrm>
    </dsp:sp>
    <dsp:sp modelId="{AF2B5272-C84D-4BC2-8A68-B756CE444BB8}">
      <dsp:nvSpPr>
        <dsp:cNvPr id="0" name=""/>
        <dsp:cNvSpPr/>
      </dsp:nvSpPr>
      <dsp:spPr>
        <a:xfrm>
          <a:off x="1244553" y="1486867"/>
          <a:ext cx="1417651" cy="1417651"/>
        </a:xfrm>
        <a:prstGeom prst="ellipse">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MUMBAI</a:t>
          </a:r>
          <a:endParaRPr lang="en-IN" sz="1400" kern="1200" dirty="0"/>
        </a:p>
      </dsp:txBody>
      <dsp:txXfrm>
        <a:off x="1452163" y="1694477"/>
        <a:ext cx="1002431" cy="100243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EBE314-758D-4E63-A627-877AB2348E80}">
      <dsp:nvSpPr>
        <dsp:cNvPr id="0" name=""/>
        <dsp:cNvSpPr/>
      </dsp:nvSpPr>
      <dsp:spPr>
        <a:xfrm>
          <a:off x="6407494" y="502270"/>
          <a:ext cx="1181156" cy="1180931"/>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02DF89A-49B2-461F-9718-9EB4BA5D9388}">
      <dsp:nvSpPr>
        <dsp:cNvPr id="0" name=""/>
        <dsp:cNvSpPr/>
      </dsp:nvSpPr>
      <dsp:spPr>
        <a:xfrm>
          <a:off x="6447266" y="541641"/>
          <a:ext cx="1102362" cy="1102189"/>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r>
            <a:rPr lang="en-US" sz="2500" kern="1200" dirty="0"/>
            <a:t>APR</a:t>
          </a:r>
          <a:br>
            <a:rPr lang="en-US" sz="2500" kern="1200" dirty="0"/>
          </a:br>
          <a:r>
            <a:rPr lang="en-US" sz="2500" kern="1200" dirty="0"/>
            <a:t>2023</a:t>
          </a:r>
          <a:endParaRPr lang="en-IN" sz="2500" kern="1200" dirty="0"/>
        </a:p>
      </dsp:txBody>
      <dsp:txXfrm>
        <a:off x="6604854" y="699127"/>
        <a:ext cx="787187" cy="787218"/>
      </dsp:txXfrm>
    </dsp:sp>
    <dsp:sp modelId="{D9B5E20C-720D-4253-89B6-7E6E2E76B6F8}">
      <dsp:nvSpPr>
        <dsp:cNvPr id="0" name=""/>
        <dsp:cNvSpPr/>
      </dsp:nvSpPr>
      <dsp:spPr>
        <a:xfrm rot="2700000">
          <a:off x="5187399" y="502137"/>
          <a:ext cx="1180990" cy="1180990"/>
        </a:xfrm>
        <a:prstGeom prst="teardrop">
          <a:avLst>
            <a:gd name="adj" fmla="val 1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C9F1953-B629-4414-A0B2-035D28649CD0}">
      <dsp:nvSpPr>
        <dsp:cNvPr id="0" name=""/>
        <dsp:cNvSpPr/>
      </dsp:nvSpPr>
      <dsp:spPr>
        <a:xfrm>
          <a:off x="5227088" y="541641"/>
          <a:ext cx="1102362" cy="1102189"/>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r>
            <a:rPr lang="en-US" sz="2500" kern="1200" dirty="0"/>
            <a:t>MAR</a:t>
          </a:r>
          <a:br>
            <a:rPr lang="en-US" sz="2500" kern="1200" dirty="0"/>
          </a:br>
          <a:r>
            <a:rPr lang="en-US" sz="2500" kern="1200" dirty="0"/>
            <a:t>2023</a:t>
          </a:r>
          <a:endParaRPr lang="en-IN" sz="2500" kern="1200" dirty="0"/>
        </a:p>
      </dsp:txBody>
      <dsp:txXfrm>
        <a:off x="5384676" y="699127"/>
        <a:ext cx="787187" cy="787218"/>
      </dsp:txXfrm>
    </dsp:sp>
    <dsp:sp modelId="{5C3D93CD-48E7-4974-AA16-45CFA70BAF43}">
      <dsp:nvSpPr>
        <dsp:cNvPr id="0" name=""/>
        <dsp:cNvSpPr/>
      </dsp:nvSpPr>
      <dsp:spPr>
        <a:xfrm rot="2700000">
          <a:off x="3967221" y="502137"/>
          <a:ext cx="1180990" cy="1180990"/>
        </a:xfrm>
        <a:prstGeom prst="teardrop">
          <a:avLst>
            <a:gd name="adj" fmla="val 1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C35C5AA-E68D-4AE8-B541-EE359B276A35}">
      <dsp:nvSpPr>
        <dsp:cNvPr id="0" name=""/>
        <dsp:cNvSpPr/>
      </dsp:nvSpPr>
      <dsp:spPr>
        <a:xfrm>
          <a:off x="4006910" y="541641"/>
          <a:ext cx="1102362" cy="1102189"/>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r>
            <a:rPr lang="en-US" sz="2500" kern="1200" dirty="0"/>
            <a:t>FEB</a:t>
          </a:r>
          <a:br>
            <a:rPr lang="en-US" sz="2500" kern="1200" dirty="0"/>
          </a:br>
          <a:r>
            <a:rPr lang="en-US" sz="2500" kern="1200" dirty="0"/>
            <a:t>2023</a:t>
          </a:r>
          <a:endParaRPr lang="en-IN" sz="2500" kern="1200" dirty="0"/>
        </a:p>
      </dsp:txBody>
      <dsp:txXfrm>
        <a:off x="4164498" y="699127"/>
        <a:ext cx="787187" cy="787218"/>
      </dsp:txXfrm>
    </dsp:sp>
    <dsp:sp modelId="{CDB14A37-1F30-4F75-ADE8-68B463093706}">
      <dsp:nvSpPr>
        <dsp:cNvPr id="0" name=""/>
        <dsp:cNvSpPr/>
      </dsp:nvSpPr>
      <dsp:spPr>
        <a:xfrm rot="2700000">
          <a:off x="2747043" y="502137"/>
          <a:ext cx="1180990" cy="1180990"/>
        </a:xfrm>
        <a:prstGeom prst="teardrop">
          <a:avLst>
            <a:gd name="adj" fmla="val 1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063FCC0-ED24-43D8-936E-4D630228A3F3}">
      <dsp:nvSpPr>
        <dsp:cNvPr id="0" name=""/>
        <dsp:cNvSpPr/>
      </dsp:nvSpPr>
      <dsp:spPr>
        <a:xfrm>
          <a:off x="2786732" y="541641"/>
          <a:ext cx="1102362" cy="1102189"/>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r>
            <a:rPr lang="en-US" sz="2500" kern="1200" dirty="0"/>
            <a:t>JAN</a:t>
          </a:r>
          <a:br>
            <a:rPr lang="en-US" sz="2500" kern="1200" dirty="0"/>
          </a:br>
          <a:r>
            <a:rPr lang="en-US" sz="2500" kern="1200" dirty="0"/>
            <a:t>2023</a:t>
          </a:r>
          <a:endParaRPr lang="en-IN" sz="2500" kern="1200" dirty="0"/>
        </a:p>
      </dsp:txBody>
      <dsp:txXfrm>
        <a:off x="2943569" y="699127"/>
        <a:ext cx="787187" cy="787218"/>
      </dsp:txXfrm>
    </dsp:sp>
    <dsp:sp modelId="{1B0A03FA-F3A7-4F2F-818D-958FE3421452}">
      <dsp:nvSpPr>
        <dsp:cNvPr id="0" name=""/>
        <dsp:cNvSpPr/>
      </dsp:nvSpPr>
      <dsp:spPr>
        <a:xfrm rot="2700000">
          <a:off x="1526865" y="502137"/>
          <a:ext cx="1180990" cy="1180990"/>
        </a:xfrm>
        <a:prstGeom prst="teardrop">
          <a:avLst>
            <a:gd name="adj" fmla="val 1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F574052-DA68-436B-8A44-A18AAFB5CE8A}">
      <dsp:nvSpPr>
        <dsp:cNvPr id="0" name=""/>
        <dsp:cNvSpPr/>
      </dsp:nvSpPr>
      <dsp:spPr>
        <a:xfrm>
          <a:off x="1601929" y="541542"/>
          <a:ext cx="1102362" cy="1102189"/>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r>
            <a:rPr lang="en-US" sz="2500" kern="1200" dirty="0"/>
            <a:t>DEC</a:t>
          </a:r>
          <a:br>
            <a:rPr lang="en-US" sz="2500" kern="1200" dirty="0"/>
          </a:br>
          <a:r>
            <a:rPr lang="en-US" sz="2500" kern="1200" dirty="0"/>
            <a:t>2022</a:t>
          </a:r>
          <a:endParaRPr lang="en-IN" sz="2500" kern="1200" dirty="0"/>
        </a:p>
      </dsp:txBody>
      <dsp:txXfrm>
        <a:off x="1758766" y="699027"/>
        <a:ext cx="787187" cy="787218"/>
      </dsp:txXfrm>
    </dsp:sp>
    <dsp:sp modelId="{BD3A809D-FCB2-4F66-9515-326F51DD5661}">
      <dsp:nvSpPr>
        <dsp:cNvPr id="0" name=""/>
        <dsp:cNvSpPr/>
      </dsp:nvSpPr>
      <dsp:spPr>
        <a:xfrm rot="2700000">
          <a:off x="306687" y="502137"/>
          <a:ext cx="1180990" cy="1180990"/>
        </a:xfrm>
        <a:prstGeom prst="teardrop">
          <a:avLst>
            <a:gd name="adj" fmla="val 1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40B843A-6AE9-4A60-94EB-49B7A7BC3883}">
      <dsp:nvSpPr>
        <dsp:cNvPr id="0" name=""/>
        <dsp:cNvSpPr/>
      </dsp:nvSpPr>
      <dsp:spPr>
        <a:xfrm>
          <a:off x="345625" y="541641"/>
          <a:ext cx="1102362" cy="1102189"/>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r>
            <a:rPr lang="en-US" sz="2500" kern="1200" dirty="0"/>
            <a:t>NOV</a:t>
          </a:r>
          <a:br>
            <a:rPr lang="en-US" sz="2500" kern="1200" dirty="0"/>
          </a:br>
          <a:r>
            <a:rPr lang="en-US" sz="2500" kern="1200" dirty="0"/>
            <a:t>2022</a:t>
          </a:r>
          <a:endParaRPr lang="en-IN" sz="2500" kern="1200" dirty="0"/>
        </a:p>
      </dsp:txBody>
      <dsp:txXfrm>
        <a:off x="503213" y="699127"/>
        <a:ext cx="787187" cy="787218"/>
      </dsp:txXfrm>
    </dsp:sp>
  </dsp:spTree>
</dsp:drawing>
</file>

<file path=ppt/diagrams/layout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5DB22E-D57E-489F-8B11-3BFC0D7A8543}" type="datetimeFigureOut">
              <a:rPr lang="en-IN" smtClean="0"/>
              <a:t>25-08-2023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E22AAD-E81E-4490-B53E-BA52893CC8AD}" type="slidenum">
              <a:rPr lang="en-IN" smtClean="0"/>
              <a:t>‹#›</a:t>
            </a:fld>
            <a:endParaRPr lang="en-IN"/>
          </a:p>
        </p:txBody>
      </p:sp>
    </p:spTree>
    <p:extLst>
      <p:ext uri="{BB962C8B-B14F-4D97-AF65-F5344CB8AC3E}">
        <p14:creationId xmlns:p14="http://schemas.microsoft.com/office/powerpoint/2010/main" val="34051031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Total Customer </a:t>
            </a:r>
            <a:endParaRPr dirty="0"/>
          </a:p>
          <a:p>
            <a:r>
              <a:rPr b="0" dirty="0"/>
              <a:t>No alt text provided</a:t>
            </a:r>
            <a:endParaRPr dirty="0"/>
          </a:p>
          <a:p>
            <a:endParaRPr dirty="0"/>
          </a:p>
          <a:p>
            <a:r>
              <a:rPr b="1" dirty="0"/>
              <a:t>Total Revenue </a:t>
            </a:r>
            <a:endParaRPr dirty="0"/>
          </a:p>
          <a:p>
            <a:r>
              <a:rPr b="0" dirty="0"/>
              <a:t>No alt text provided</a:t>
            </a:r>
            <a:endParaRPr dirty="0"/>
          </a:p>
          <a:p>
            <a:endParaRPr dirty="0"/>
          </a:p>
          <a:p>
            <a:r>
              <a:rPr b="1" dirty="0"/>
              <a:t>DCG </a:t>
            </a:r>
            <a:endParaRPr dirty="0"/>
          </a:p>
          <a:p>
            <a:r>
              <a:rPr b="0" dirty="0"/>
              <a:t>No alt text provided</a:t>
            </a:r>
            <a:endParaRPr dirty="0"/>
          </a:p>
          <a:p>
            <a:endParaRPr dirty="0"/>
          </a:p>
          <a:p>
            <a:r>
              <a:rPr b="1" dirty="0"/>
              <a:t>DRG </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KPI</a:t>
            </a:r>
            <a:endParaRPr dirty="0"/>
          </a:p>
          <a:p>
            <a:r>
              <a:rPr b="0" dirty="0"/>
              <a:t>No alt text provided</a:t>
            </a:r>
            <a:endParaRPr dirty="0"/>
          </a:p>
          <a:p>
            <a:endParaRPr dirty="0"/>
          </a:p>
          <a:p>
            <a:r>
              <a:rPr b="1" dirty="0"/>
              <a:t>Total Revenue by  Month</a:t>
            </a:r>
            <a:endParaRPr dirty="0"/>
          </a:p>
          <a:p>
            <a:r>
              <a:rPr b="0" dirty="0"/>
              <a:t>No alt text provided</a:t>
            </a:r>
            <a:endParaRPr dirty="0"/>
          </a:p>
          <a:p>
            <a:endParaRPr dirty="0"/>
          </a:p>
          <a:p>
            <a:r>
              <a:rPr b="1" dirty="0"/>
              <a:t>lineChart</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tableEx</a:t>
            </a:r>
            <a:endParaRPr dirty="0"/>
          </a:p>
          <a:p>
            <a:r>
              <a:rPr b="0" dirty="0"/>
              <a:t>No alt text provided</a:t>
            </a:r>
            <a:endParaRPr dirty="0"/>
          </a:p>
          <a:p>
            <a:endParaRPr dirty="0"/>
          </a:p>
          <a:p>
            <a:r>
              <a:rPr b="1" dirty="0"/>
              <a:t>tableEx</a:t>
            </a:r>
            <a:endParaRPr dirty="0"/>
          </a:p>
          <a:p>
            <a:r>
              <a:rPr b="0" dirty="0"/>
              <a:t>No alt text provided</a:t>
            </a:r>
            <a:endParaRPr dirty="0"/>
          </a:p>
          <a:p>
            <a:endParaRPr dirty="0"/>
          </a:p>
          <a:p>
            <a:r>
              <a:rPr b="1" dirty="0"/>
              <a:t>pivotTable</a:t>
            </a:r>
            <a:endParaRPr dirty="0"/>
          </a:p>
          <a:p>
            <a:r>
              <a:rPr b="0" dirty="0"/>
              <a:t>No alt text provided</a:t>
            </a:r>
            <a:endParaRPr dirty="0"/>
          </a:p>
          <a:p>
            <a:endParaRPr dirty="0"/>
          </a:p>
          <a:p>
            <a:r>
              <a:rPr b="1" dirty="0"/>
              <a:t>bookmarkNavigator</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Monthly Revenue by Sales Mode</a:t>
            </a:r>
            <a:endParaRPr dirty="0"/>
          </a:p>
          <a:p>
            <a:r>
              <a:rPr b="0" dirty="0"/>
              <a:t>No alt text provided</a:t>
            </a:r>
            <a:endParaRPr dirty="0"/>
          </a:p>
          <a:p>
            <a:endParaRPr dirty="0"/>
          </a:p>
          <a:p>
            <a:r>
              <a:rPr b="1" dirty="0"/>
              <a:t>Total Customer by Sales Mode</a:t>
            </a:r>
            <a:endParaRPr dirty="0"/>
          </a:p>
          <a:p>
            <a:r>
              <a:rPr b="0" dirty="0"/>
              <a:t>No alt text provided</a:t>
            </a:r>
            <a:endParaRPr dirty="0"/>
          </a:p>
          <a:p>
            <a:endParaRPr dirty="0"/>
          </a:p>
          <a:p>
            <a:r>
              <a:rPr b="1" dirty="0"/>
              <a:t>pieChart</a:t>
            </a:r>
            <a:endParaRPr dirty="0"/>
          </a:p>
          <a:p>
            <a:r>
              <a:rPr b="0" dirty="0"/>
              <a:t>No alt text provided</a:t>
            </a:r>
            <a:endParaRPr dirty="0"/>
          </a:p>
          <a:p>
            <a:endParaRPr dirty="0"/>
          </a:p>
          <a:p>
            <a:r>
              <a:rPr b="1" dirty="0"/>
              <a:t>shape</a:t>
            </a:r>
            <a:endParaRPr dirty="0"/>
          </a:p>
          <a:p>
            <a:r>
              <a:rPr b="0" dirty="0"/>
              <a:t>No alt text provided</a:t>
            </a:r>
            <a:endParaRPr dirty="0"/>
          </a:p>
          <a:p>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TOTAL CUSTOMERS BY AGE GROUP</a:t>
            </a:r>
            <a:endParaRPr dirty="0"/>
          </a:p>
          <a:p>
            <a:r>
              <a:rPr b="0" dirty="0"/>
              <a:t>No alt text provided</a:t>
            </a:r>
            <a:endParaRPr dirty="0"/>
          </a:p>
          <a:p>
            <a:endParaRPr dirty="0"/>
          </a:p>
          <a:p>
            <a:r>
              <a:rPr b="1" dirty="0"/>
              <a:t>pivotTable</a:t>
            </a:r>
            <a:endParaRPr dirty="0"/>
          </a:p>
          <a:p>
            <a:r>
              <a:rPr b="0" dirty="0"/>
              <a:t>No alt text provided</a:t>
            </a:r>
            <a:endParaRPr dirty="0"/>
          </a:p>
          <a:p>
            <a:endParaRPr dirty="0"/>
          </a:p>
          <a:p>
            <a:r>
              <a:rPr b="1" dirty="0"/>
              <a:t>pivotTable</a:t>
            </a:r>
            <a:endParaRPr dirty="0"/>
          </a:p>
          <a:p>
            <a:r>
              <a:rPr b="0" dirty="0"/>
              <a:t>No alt text provided</a:t>
            </a:r>
            <a:endParaRPr dirty="0"/>
          </a:p>
          <a:p>
            <a:endParaRPr dirty="0"/>
          </a:p>
          <a:p>
            <a:r>
              <a:rPr b="1" dirty="0"/>
              <a:t>Average  settlement % by Age group</a:t>
            </a:r>
            <a:endParaRPr dirty="0"/>
          </a:p>
          <a:p>
            <a:r>
              <a:rPr b="0" dirty="0"/>
              <a:t>No alt text provided</a:t>
            </a:r>
            <a:endParaRPr dirty="0"/>
          </a:p>
          <a:p>
            <a:endParaRPr dirty="0"/>
          </a:p>
          <a:p>
            <a:r>
              <a:rPr b="1" dirty="0"/>
              <a:t>pivotTable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clusteredBarChart</a:t>
            </a:r>
            <a:endParaRPr dirty="0"/>
          </a:p>
          <a:p>
            <a:r>
              <a:rPr b="0" dirty="0"/>
              <a:t>No alt text provided</a:t>
            </a:r>
            <a:endParaRPr dirty="0"/>
          </a:p>
          <a:p>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8/25/2023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8/25/2023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8/25/2023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8/25/2023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8/25/2023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8/25/2023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8/25/2023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8/25/2023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8/25/2023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8/25/2023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8/25/2023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8/25/2023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app.powerbi.com/groups/me/reports/6886684d-40e9-48d7-9aaa-3c7b0a14de23/?pbi_source=PowerPoint" TargetMode="External"/><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hyperlink" Target="https://app.powerbi.com/groups/me/reports/6886684d-40e9-48d7-9aaa-3c7b0a14de23/?pbi_source=PowerPoint" TargetMode="External"/><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7.xml"/><Relationship Id="rId1" Type="http://schemas.openxmlformats.org/officeDocument/2006/relationships/tags" Target="../tags/tag7.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7.xml"/><Relationship Id="rId1" Type="http://schemas.openxmlformats.org/officeDocument/2006/relationships/tags" Target="../tags/tag8.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9.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Layout" Target="../slideLayouts/slideLayout7.xml"/><Relationship Id="rId1" Type="http://schemas.openxmlformats.org/officeDocument/2006/relationships/tags" Target="../tags/tag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slideLayout" Target="../slideLayouts/slideLayout7.xml"/><Relationship Id="rId1" Type="http://schemas.openxmlformats.org/officeDocument/2006/relationships/tags" Target="../tags/tag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7.xml"/><Relationship Id="rId1" Type="http://schemas.openxmlformats.org/officeDocument/2006/relationships/tags" Target="../tags/tag5.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7.xml"/><Relationship Id="rId1" Type="http://schemas.openxmlformats.org/officeDocument/2006/relationships/tags" Target="../tags/tag6.xml"/></Relationships>
</file>

<file path=ppt/slides/_rels/slide8.xml.rels><?xml version="1.0" encoding="UTF-8" standalone="yes"?>
<Relationships xmlns="http://schemas.openxmlformats.org/package/2006/relationships"><Relationship Id="rId3" Type="http://schemas.openxmlformats.org/officeDocument/2006/relationships/hyperlink" Target="https://app.powerbi.com/groups/me/reports/6886684d-40e9-48d7-9aaa-3c7b0a14de23/?pbi_source=PowerPoint" TargetMode="External"/><Relationship Id="rId2" Type="http://schemas.openxmlformats.org/officeDocument/2006/relationships/notesSlide" Target="../notesSlides/notesSlide1.xml"/><Relationship Id="rId1" Type="http://schemas.openxmlformats.org/officeDocument/2006/relationships/slideLayout" Target="../slideLayouts/slideLayout8.xml"/><Relationship Id="rId5" Type="http://schemas.openxmlformats.org/officeDocument/2006/relationships/image" Target="../media/image1.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hyperlink" Target="https://app.powerbi.com/groups/me/reports/6886684d-40e9-48d7-9aaa-3c7b0a14de23/?pbi_source=PowerPoint" TargetMode="External"/><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A0E1F-47D4-AC8C-37AA-985E07EAA738}"/>
              </a:ext>
            </a:extLst>
          </p:cNvPr>
          <p:cNvSpPr>
            <a:spLocks noGrp="1"/>
          </p:cNvSpPr>
          <p:nvPr>
            <p:ph type="title"/>
          </p:nvPr>
        </p:nvSpPr>
        <p:spPr>
          <a:xfrm>
            <a:off x="3960545" y="1394445"/>
            <a:ext cx="5362184" cy="1325563"/>
          </a:xfrm>
        </p:spPr>
        <p:txBody>
          <a:bodyPr>
            <a:noAutofit/>
          </a:bodyPr>
          <a:lstStyle/>
          <a:p>
            <a:pPr algn="ctr"/>
            <a:r>
              <a:rPr lang="en-US" sz="5400" b="1" dirty="0">
                <a:latin typeface="+mn-lt"/>
              </a:rPr>
              <a:t>SHIELD INSURANCE</a:t>
            </a:r>
            <a:endParaRPr lang="en-IN" sz="5400" b="1" dirty="0">
              <a:latin typeface="+mn-lt"/>
            </a:endParaRPr>
          </a:p>
        </p:txBody>
      </p:sp>
      <p:pic>
        <p:nvPicPr>
          <p:cNvPr id="5" name="Content Placeholder 4">
            <a:extLst>
              <a:ext uri="{FF2B5EF4-FFF2-40B4-BE49-F238E27FC236}">
                <a16:creationId xmlns:a16="http://schemas.microsoft.com/office/drawing/2014/main" id="{D72FD708-9D7C-B711-C846-E6839821EEBA}"/>
              </a:ext>
            </a:extLst>
          </p:cNvPr>
          <p:cNvPicPr>
            <a:picLocks noGrp="1" noChangeAspect="1"/>
          </p:cNvPicPr>
          <p:nvPr>
            <p:ph idx="1"/>
          </p:nvPr>
        </p:nvPicPr>
        <p:blipFill>
          <a:blip r:embed="rId2"/>
          <a:stretch>
            <a:fillRect/>
          </a:stretch>
        </p:blipFill>
        <p:spPr>
          <a:xfrm>
            <a:off x="-191528" y="-155149"/>
            <a:ext cx="4697710" cy="4697710"/>
          </a:xfrm>
        </p:spPr>
      </p:pic>
      <p:pic>
        <p:nvPicPr>
          <p:cNvPr id="6" name="object 9">
            <a:extLst>
              <a:ext uri="{FF2B5EF4-FFF2-40B4-BE49-F238E27FC236}">
                <a16:creationId xmlns:a16="http://schemas.microsoft.com/office/drawing/2014/main" id="{DA3A58FD-CE60-B87E-A2DA-24CC0D9BFF97}"/>
              </a:ext>
            </a:extLst>
          </p:cNvPr>
          <p:cNvPicPr/>
          <p:nvPr/>
        </p:nvPicPr>
        <p:blipFill>
          <a:blip r:embed="rId3" cstate="print"/>
          <a:stretch>
            <a:fillRect/>
          </a:stretch>
        </p:blipFill>
        <p:spPr>
          <a:xfrm>
            <a:off x="9528701" y="4328989"/>
            <a:ext cx="2663299" cy="2414711"/>
          </a:xfrm>
          <a:prstGeom prst="rect">
            <a:avLst/>
          </a:prstGeom>
        </p:spPr>
      </p:pic>
      <p:sp>
        <p:nvSpPr>
          <p:cNvPr id="7" name="TextBox 6">
            <a:extLst>
              <a:ext uri="{FF2B5EF4-FFF2-40B4-BE49-F238E27FC236}">
                <a16:creationId xmlns:a16="http://schemas.microsoft.com/office/drawing/2014/main" id="{76165A2A-121B-2FFD-BB59-D3C82549BBD2}"/>
              </a:ext>
            </a:extLst>
          </p:cNvPr>
          <p:cNvSpPr txBox="1"/>
          <p:nvPr/>
        </p:nvSpPr>
        <p:spPr>
          <a:xfrm>
            <a:off x="5651916" y="4894431"/>
            <a:ext cx="3523016" cy="461665"/>
          </a:xfrm>
          <a:prstGeom prst="rect">
            <a:avLst/>
          </a:prstGeom>
          <a:noFill/>
        </p:spPr>
        <p:txBody>
          <a:bodyPr wrap="none" rtlCol="0">
            <a:spAutoFit/>
          </a:bodyPr>
          <a:lstStyle/>
          <a:p>
            <a:r>
              <a:rPr lang="en-US" sz="2400" b="1" dirty="0"/>
              <a:t>PRESENTED BY DEVENDER</a:t>
            </a:r>
            <a:endParaRPr lang="en-IN" sz="2400" b="1" dirty="0"/>
          </a:p>
        </p:txBody>
      </p:sp>
      <p:sp>
        <p:nvSpPr>
          <p:cNvPr id="11" name="TextBox 10">
            <a:extLst>
              <a:ext uri="{FF2B5EF4-FFF2-40B4-BE49-F238E27FC236}">
                <a16:creationId xmlns:a16="http://schemas.microsoft.com/office/drawing/2014/main" id="{92121EB4-195F-CFA7-1C5E-4DCB5459F269}"/>
              </a:ext>
            </a:extLst>
          </p:cNvPr>
          <p:cNvSpPr txBox="1"/>
          <p:nvPr/>
        </p:nvSpPr>
        <p:spPr>
          <a:xfrm>
            <a:off x="5651916" y="5722499"/>
            <a:ext cx="3884397" cy="461665"/>
          </a:xfrm>
          <a:prstGeom prst="rect">
            <a:avLst/>
          </a:prstGeom>
          <a:noFill/>
        </p:spPr>
        <p:txBody>
          <a:bodyPr wrap="none" rtlCol="0">
            <a:spAutoFit/>
          </a:bodyPr>
          <a:lstStyle/>
          <a:p>
            <a:r>
              <a:rPr lang="en-US" sz="2400" b="1" dirty="0"/>
              <a:t>PROVIDED BY – CODE BASICS</a:t>
            </a:r>
            <a:endParaRPr lang="en-IN" sz="2400" b="1" dirty="0"/>
          </a:p>
        </p:txBody>
      </p:sp>
    </p:spTree>
    <p:extLst>
      <p:ext uri="{BB962C8B-B14F-4D97-AF65-F5344CB8AC3E}">
        <p14:creationId xmlns:p14="http://schemas.microsoft.com/office/powerpoint/2010/main" val="1879280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image ,image ,shape ,image ,shape ,image ,shape ,image ,shape ,slicer ,slicer ,slicer ,slicer ,slicer ,textbox ,textbox ,textbox ,textbox ,textbox ,textbox ,shape ,shape ,shape ,shape ,shape ,shape ,Monthly Revenue by Sales Mode ,Total Customer by Sales Mode ,pieChart ,shape.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Sales ModeAnalysis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image ,image ,shape ,image ,shape ,image ,shape ,image ,shape ,slicer ,slicer ,slicer ,slicer ,slicer ,textbox ,textbox ,textbox ,textbox ,textbox ,TOTAL CUSTOMERS BY AGE GROUP ,pivotTable ,pivotTable ,Average  settlement % by Age group ,pivotTable ,textbox ,shape ,shape ,shape ,shape ,shape ,shape ,shape ,textbox ,textbox ,textbox ,shape ,clusteredBarChart.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Age Group Analysis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4759CA6-530F-0B96-0C7D-71333D0D46DF}"/>
              </a:ext>
            </a:extLst>
          </p:cNvPr>
          <p:cNvSpPr txBox="1"/>
          <p:nvPr/>
        </p:nvSpPr>
        <p:spPr>
          <a:xfrm>
            <a:off x="1496291" y="472332"/>
            <a:ext cx="2150918" cy="523220"/>
          </a:xfrm>
          <a:prstGeom prst="rect">
            <a:avLst/>
          </a:prstGeom>
          <a:noFill/>
        </p:spPr>
        <p:txBody>
          <a:bodyPr wrap="square" rtlCol="0">
            <a:spAutoFit/>
          </a:bodyPr>
          <a:lstStyle/>
          <a:p>
            <a:pPr algn="just"/>
            <a:r>
              <a:rPr lang="en-US" sz="2800" dirty="0"/>
              <a:t>FINDINGS :</a:t>
            </a:r>
            <a:endParaRPr lang="en-IN" sz="2800" dirty="0"/>
          </a:p>
        </p:txBody>
      </p:sp>
      <p:sp>
        <p:nvSpPr>
          <p:cNvPr id="3" name="TextBox 2">
            <a:extLst>
              <a:ext uri="{FF2B5EF4-FFF2-40B4-BE49-F238E27FC236}">
                <a16:creationId xmlns:a16="http://schemas.microsoft.com/office/drawing/2014/main" id="{F9E3B856-E502-0A60-9808-C7ABA8D5CB81}"/>
              </a:ext>
            </a:extLst>
          </p:cNvPr>
          <p:cNvSpPr txBox="1"/>
          <p:nvPr/>
        </p:nvSpPr>
        <p:spPr>
          <a:xfrm>
            <a:off x="1309255" y="1267691"/>
            <a:ext cx="9746672" cy="5170646"/>
          </a:xfrm>
          <a:prstGeom prst="rect">
            <a:avLst/>
          </a:prstGeom>
          <a:noFill/>
        </p:spPr>
        <p:txBody>
          <a:bodyPr wrap="square" rtlCol="0">
            <a:spAutoFit/>
          </a:bodyPr>
          <a:lstStyle/>
          <a:p>
            <a:pPr marL="285750" indent="-285750">
              <a:buFont typeface="Arial" panose="020B0604020202020204" pitchFamily="34" charset="0"/>
              <a:buChar char="•"/>
            </a:pPr>
            <a:r>
              <a:rPr lang="en-US" sz="2400" dirty="0"/>
              <a:t>The insurance company has a customer base of 26,841.</a:t>
            </a:r>
          </a:p>
          <a:p>
            <a:endParaRPr lang="en-US" sz="2400" dirty="0"/>
          </a:p>
          <a:p>
            <a:pPr marL="285750" indent="-285750">
              <a:buFont typeface="Arial" panose="020B0604020202020204" pitchFamily="34" charset="0"/>
              <a:buChar char="•"/>
            </a:pPr>
            <a:r>
              <a:rPr lang="en-US" sz="2400" dirty="0"/>
              <a:t>The company has generated revenue of $989.3 million.</a:t>
            </a:r>
            <a:br>
              <a:rPr lang="en-US" sz="2400" dirty="0"/>
            </a:br>
            <a:endParaRPr lang="en-US" sz="2400" dirty="0"/>
          </a:p>
          <a:p>
            <a:pPr marL="285750" indent="-285750">
              <a:buFont typeface="Arial" panose="020B0604020202020204" pitchFamily="34" charset="0"/>
              <a:buChar char="•"/>
            </a:pPr>
            <a:r>
              <a:rPr lang="en-US" sz="2400" dirty="0"/>
              <a:t>Delhi has the highest number of customers and revenue generated, with a total of 11,007 customers and 401.6 million in revenue</a:t>
            </a:r>
            <a:r>
              <a:rPr lang="en-IN" sz="2400" dirty="0"/>
              <a:t>, respectively.</a:t>
            </a:r>
            <a:br>
              <a:rPr lang="en-US" sz="2400" dirty="0"/>
            </a:br>
            <a:endParaRPr lang="en-US" sz="2400" dirty="0"/>
          </a:p>
          <a:p>
            <a:pPr marL="285750" indent="-285750">
              <a:buFont typeface="Arial" panose="020B0604020202020204" pitchFamily="34" charset="0"/>
              <a:buChar char="•"/>
            </a:pPr>
            <a:r>
              <a:rPr lang="en-US" sz="2400" dirty="0"/>
              <a:t>The age group of 31–40 years has the highest number of customers, with a total of 11,455; it also contributes the highest revenue, generating a total of 356 million.</a:t>
            </a:r>
            <a:br>
              <a:rPr lang="en-US" sz="2400" dirty="0"/>
            </a:br>
            <a:endParaRPr lang="en-US" sz="2400" dirty="0"/>
          </a:p>
          <a:p>
            <a:pPr marL="285750" indent="-285750">
              <a:buFont typeface="Arial" panose="020B0604020202020204" pitchFamily="34" charset="0"/>
              <a:buChar char="•"/>
            </a:pPr>
            <a:r>
              <a:rPr lang="en-US" sz="2400" dirty="0"/>
              <a:t>In the given data, the month of March had the highest customer base enrolled and generated the highest revenue.</a:t>
            </a:r>
            <a:br>
              <a:rPr lang="en-US" dirty="0"/>
            </a:br>
            <a:endParaRPr lang="en-US" dirty="0"/>
          </a:p>
        </p:txBody>
      </p:sp>
      <p:pic>
        <p:nvPicPr>
          <p:cNvPr id="4" name="Content Placeholder 4">
            <a:extLst>
              <a:ext uri="{FF2B5EF4-FFF2-40B4-BE49-F238E27FC236}">
                <a16:creationId xmlns:a16="http://schemas.microsoft.com/office/drawing/2014/main" id="{4F7617A5-4F91-DDF8-077D-BB0DAA2C68F9}"/>
              </a:ext>
            </a:extLst>
          </p:cNvPr>
          <p:cNvPicPr>
            <a:picLocks noChangeAspect="1"/>
          </p:cNvPicPr>
          <p:nvPr/>
        </p:nvPicPr>
        <p:blipFill>
          <a:blip r:embed="rId3"/>
          <a:stretch>
            <a:fillRect/>
          </a:stretch>
        </p:blipFill>
        <p:spPr>
          <a:xfrm>
            <a:off x="0" y="0"/>
            <a:ext cx="1184564" cy="1184564"/>
          </a:xfrm>
          <a:prstGeom prst="rect">
            <a:avLst/>
          </a:prstGeom>
        </p:spPr>
      </p:pic>
    </p:spTree>
    <p:custDataLst>
      <p:tags r:id="rId1"/>
    </p:custDataLst>
    <p:extLst>
      <p:ext uri="{BB962C8B-B14F-4D97-AF65-F5344CB8AC3E}">
        <p14:creationId xmlns:p14="http://schemas.microsoft.com/office/powerpoint/2010/main" val="442558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D6669B9-E62A-99A5-72F8-A6A21C55B7E0}"/>
              </a:ext>
            </a:extLst>
          </p:cNvPr>
          <p:cNvSpPr txBox="1"/>
          <p:nvPr/>
        </p:nvSpPr>
        <p:spPr>
          <a:xfrm>
            <a:off x="1381990" y="1166843"/>
            <a:ext cx="9678491" cy="4524315"/>
          </a:xfrm>
          <a:prstGeom prst="rect">
            <a:avLst/>
          </a:prstGeom>
          <a:noFill/>
        </p:spPr>
        <p:txBody>
          <a:bodyPr wrap="square">
            <a:spAutoFit/>
          </a:bodyPr>
          <a:lstStyle/>
          <a:p>
            <a:pPr marL="285750" indent="-285750">
              <a:buFont typeface="Arial" panose="020B0604020202020204" pitchFamily="34" charset="0"/>
              <a:buChar char="•"/>
            </a:pPr>
            <a:r>
              <a:rPr lang="en-US" sz="2400" dirty="0"/>
              <a:t>The average expected settlement% is higher for the 65+ age group.</a:t>
            </a:r>
            <a:br>
              <a:rPr lang="en-US" sz="2400" dirty="0"/>
            </a:br>
            <a:endParaRPr lang="en-US" sz="2400" dirty="0"/>
          </a:p>
          <a:p>
            <a:pPr marL="285750" indent="-285750">
              <a:buFont typeface="Arial" panose="020B0604020202020204" pitchFamily="34" charset="0"/>
              <a:buChar char="•"/>
            </a:pPr>
            <a:r>
              <a:rPr lang="en-US" sz="2400" dirty="0"/>
              <a:t>The majority of customers take the policies and pay premiums through the offline agent sales mode, with a share of 55.4% and 55.6% of revenue.</a:t>
            </a:r>
            <a:br>
              <a:rPr lang="en-US" sz="2400" dirty="0"/>
            </a:br>
            <a:endParaRPr lang="en-US" sz="2400" dirty="0"/>
          </a:p>
          <a:p>
            <a:pPr marL="285750" indent="-285750">
              <a:buFont typeface="Arial" panose="020B0604020202020204" pitchFamily="34" charset="0"/>
              <a:buChar char="•"/>
            </a:pPr>
            <a:r>
              <a:rPr lang="en-US" sz="2400" dirty="0"/>
              <a:t>The policy ID "POL4321HEL" has a customer base of 4,434 because this is a base plan policy with coverage of 2 lakhs and a premium of 5000, so that is why this policy has a lower revenue of 25 million among all policies.</a:t>
            </a:r>
            <a:br>
              <a:rPr lang="en-US" sz="2400" dirty="0"/>
            </a:br>
            <a:endParaRPr lang="en-US" sz="2400" dirty="0"/>
          </a:p>
          <a:p>
            <a:pPr marL="285750" indent="-285750">
              <a:buFont typeface="Arial" panose="020B0604020202020204" pitchFamily="34" charset="0"/>
              <a:buChar char="•"/>
            </a:pPr>
            <a:r>
              <a:rPr lang="en-US" sz="2400" dirty="0"/>
              <a:t>The policy ID "POL2005HEL" has the highest revenue of 324.3 million among all policies because this has the highest coverage of 1 crore and a premium of 120000, and this policy has a 1968 customer base.</a:t>
            </a:r>
          </a:p>
        </p:txBody>
      </p:sp>
      <p:sp>
        <p:nvSpPr>
          <p:cNvPr id="4" name="TextBox 3">
            <a:extLst>
              <a:ext uri="{FF2B5EF4-FFF2-40B4-BE49-F238E27FC236}">
                <a16:creationId xmlns:a16="http://schemas.microsoft.com/office/drawing/2014/main" id="{1F17D5F3-7743-3BBC-9244-42D579EE058E}"/>
              </a:ext>
            </a:extLst>
          </p:cNvPr>
          <p:cNvSpPr txBox="1"/>
          <p:nvPr/>
        </p:nvSpPr>
        <p:spPr>
          <a:xfrm>
            <a:off x="1496291" y="472332"/>
            <a:ext cx="2150918" cy="523220"/>
          </a:xfrm>
          <a:prstGeom prst="rect">
            <a:avLst/>
          </a:prstGeom>
          <a:noFill/>
        </p:spPr>
        <p:txBody>
          <a:bodyPr wrap="square" rtlCol="0">
            <a:spAutoFit/>
          </a:bodyPr>
          <a:lstStyle/>
          <a:p>
            <a:pPr algn="just"/>
            <a:r>
              <a:rPr lang="en-US" sz="2800" dirty="0"/>
              <a:t>FINDINGS :</a:t>
            </a:r>
            <a:endParaRPr lang="en-IN" sz="2800" dirty="0"/>
          </a:p>
        </p:txBody>
      </p:sp>
      <p:pic>
        <p:nvPicPr>
          <p:cNvPr id="5" name="Content Placeholder 4">
            <a:extLst>
              <a:ext uri="{FF2B5EF4-FFF2-40B4-BE49-F238E27FC236}">
                <a16:creationId xmlns:a16="http://schemas.microsoft.com/office/drawing/2014/main" id="{9C9E83E9-2CD0-E452-FCAA-6AE6F6DED1D8}"/>
              </a:ext>
            </a:extLst>
          </p:cNvPr>
          <p:cNvPicPr>
            <a:picLocks noChangeAspect="1"/>
          </p:cNvPicPr>
          <p:nvPr/>
        </p:nvPicPr>
        <p:blipFill>
          <a:blip r:embed="rId3"/>
          <a:stretch>
            <a:fillRect/>
          </a:stretch>
        </p:blipFill>
        <p:spPr>
          <a:xfrm>
            <a:off x="0" y="0"/>
            <a:ext cx="1184564" cy="1184564"/>
          </a:xfrm>
          <a:prstGeom prst="rect">
            <a:avLst/>
          </a:prstGeom>
        </p:spPr>
      </p:pic>
    </p:spTree>
    <p:custDataLst>
      <p:tags r:id="rId1"/>
    </p:custDataLst>
    <p:extLst>
      <p:ext uri="{BB962C8B-B14F-4D97-AF65-F5344CB8AC3E}">
        <p14:creationId xmlns:p14="http://schemas.microsoft.com/office/powerpoint/2010/main" val="3794202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F15A3CD-1011-61A3-006E-0909304FEAB6}"/>
              </a:ext>
            </a:extLst>
          </p:cNvPr>
          <p:cNvSpPr txBox="1"/>
          <p:nvPr/>
        </p:nvSpPr>
        <p:spPr>
          <a:xfrm>
            <a:off x="2983282" y="2767280"/>
            <a:ext cx="6225436" cy="1323439"/>
          </a:xfrm>
          <a:prstGeom prst="rect">
            <a:avLst/>
          </a:prstGeom>
          <a:noFill/>
        </p:spPr>
        <p:txBody>
          <a:bodyPr wrap="square" rtlCol="0">
            <a:spAutoFit/>
          </a:bodyPr>
          <a:lstStyle/>
          <a:p>
            <a:pPr algn="ctr"/>
            <a:r>
              <a:rPr lang="en-US" sz="8000" dirty="0"/>
              <a:t>THANK YOU</a:t>
            </a:r>
            <a:endParaRPr lang="en-IN" sz="8000" dirty="0"/>
          </a:p>
        </p:txBody>
      </p:sp>
    </p:spTree>
    <p:custDataLst>
      <p:tags r:id="rId1"/>
    </p:custDataLst>
    <p:extLst>
      <p:ext uri="{BB962C8B-B14F-4D97-AF65-F5344CB8AC3E}">
        <p14:creationId xmlns:p14="http://schemas.microsoft.com/office/powerpoint/2010/main" val="1285451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72FD708-9D7C-B711-C846-E6839821EEBA}"/>
              </a:ext>
            </a:extLst>
          </p:cNvPr>
          <p:cNvPicPr>
            <a:picLocks noGrp="1" noChangeAspect="1"/>
          </p:cNvPicPr>
          <p:nvPr>
            <p:ph idx="1"/>
          </p:nvPr>
        </p:nvPicPr>
        <p:blipFill>
          <a:blip r:embed="rId3"/>
          <a:stretch>
            <a:fillRect/>
          </a:stretch>
        </p:blipFill>
        <p:spPr>
          <a:xfrm>
            <a:off x="0" y="56884"/>
            <a:ext cx="1325563" cy="1325563"/>
          </a:xfrm>
        </p:spPr>
      </p:pic>
      <p:sp>
        <p:nvSpPr>
          <p:cNvPr id="20" name="Rectangle 19">
            <a:extLst>
              <a:ext uri="{FF2B5EF4-FFF2-40B4-BE49-F238E27FC236}">
                <a16:creationId xmlns:a16="http://schemas.microsoft.com/office/drawing/2014/main" id="{5CE1F8BD-2C6D-C581-E16D-C13999AB71A5}"/>
              </a:ext>
            </a:extLst>
          </p:cNvPr>
          <p:cNvSpPr/>
          <p:nvPr/>
        </p:nvSpPr>
        <p:spPr>
          <a:xfrm>
            <a:off x="2032000" y="719666"/>
            <a:ext cx="8128000" cy="5418667"/>
          </a:xfrm>
          <a:prstGeom prst="rect">
            <a:avLst/>
          </a:prstGeom>
        </p:spPr>
        <p:txBody>
          <a:bodyPr/>
          <a:lstStyle/>
          <a:p>
            <a:pPr lvl="0">
              <a:buChar char="•"/>
            </a:pPr>
            <a:endParaRPr lang="en-IN"/>
          </a:p>
          <a:p>
            <a:pPr lvl="0">
              <a:buChar char="•"/>
            </a:pPr>
            <a:endParaRPr lang="en-IN"/>
          </a:p>
          <a:p>
            <a:pPr lvl="0">
              <a:buChar char="•"/>
            </a:pPr>
            <a:endParaRPr lang="en-IN"/>
          </a:p>
        </p:txBody>
      </p:sp>
      <p:sp>
        <p:nvSpPr>
          <p:cNvPr id="23" name="Title 22">
            <a:extLst>
              <a:ext uri="{FF2B5EF4-FFF2-40B4-BE49-F238E27FC236}">
                <a16:creationId xmlns:a16="http://schemas.microsoft.com/office/drawing/2014/main" id="{5FEE3513-9841-D8AE-013F-A10FF59F3C89}"/>
              </a:ext>
            </a:extLst>
          </p:cNvPr>
          <p:cNvSpPr>
            <a:spLocks noGrp="1"/>
          </p:cNvSpPr>
          <p:nvPr>
            <p:ph type="title"/>
          </p:nvPr>
        </p:nvSpPr>
        <p:spPr>
          <a:xfrm>
            <a:off x="1442319" y="328491"/>
            <a:ext cx="5426072" cy="598994"/>
          </a:xfrm>
        </p:spPr>
        <p:txBody>
          <a:bodyPr>
            <a:noAutofit/>
          </a:bodyPr>
          <a:lstStyle/>
          <a:p>
            <a:r>
              <a:rPr lang="en-US" sz="4000" b="1" dirty="0"/>
              <a:t>COMPANY OVERVIEW</a:t>
            </a:r>
            <a:endParaRPr lang="en-IN" sz="4000" b="1" dirty="0"/>
          </a:p>
        </p:txBody>
      </p:sp>
      <p:sp>
        <p:nvSpPr>
          <p:cNvPr id="24" name="TextBox 23">
            <a:extLst>
              <a:ext uri="{FF2B5EF4-FFF2-40B4-BE49-F238E27FC236}">
                <a16:creationId xmlns:a16="http://schemas.microsoft.com/office/drawing/2014/main" id="{17631EA6-189C-03CD-2D54-616192B184DD}"/>
              </a:ext>
            </a:extLst>
          </p:cNvPr>
          <p:cNvSpPr txBox="1"/>
          <p:nvPr/>
        </p:nvSpPr>
        <p:spPr>
          <a:xfrm>
            <a:off x="1442319" y="1400006"/>
            <a:ext cx="10156392" cy="3970318"/>
          </a:xfrm>
          <a:prstGeom prst="rect">
            <a:avLst/>
          </a:prstGeom>
          <a:noFill/>
        </p:spPr>
        <p:txBody>
          <a:bodyPr wrap="square" rtlCol="0">
            <a:spAutoFit/>
          </a:bodyPr>
          <a:lstStyle/>
          <a:p>
            <a:pPr marL="571500" indent="-571500">
              <a:buFont typeface="Arial" panose="020B0604020202020204" pitchFamily="34" charset="0"/>
              <a:buChar char="•"/>
            </a:pPr>
            <a:r>
              <a:rPr lang="en-US" sz="3600" dirty="0"/>
              <a:t>Shield Insurance is an insurance provider in the insurance industry.</a:t>
            </a:r>
          </a:p>
          <a:p>
            <a:pPr marL="571500" indent="-571500">
              <a:buFont typeface="Arial" panose="020B0604020202020204" pitchFamily="34" charset="0"/>
              <a:buChar char="•"/>
            </a:pPr>
            <a:r>
              <a:rPr lang="en-US" sz="3600" dirty="0"/>
              <a:t>The company  provides the policies to the customers for their uncertainty and the expense of health issues to protect their financial stability. </a:t>
            </a:r>
          </a:p>
          <a:p>
            <a:pPr marL="571500" indent="-571500">
              <a:buFont typeface="Arial" panose="020B0604020202020204" pitchFamily="34" charset="0"/>
              <a:buChar char="•"/>
            </a:pPr>
            <a:r>
              <a:rPr lang="en-US" sz="3600" dirty="0"/>
              <a:t>Shield insurance policies can reduce customers' burdens and worries.</a:t>
            </a:r>
            <a:endParaRPr lang="en-IN" sz="3600" dirty="0"/>
          </a:p>
        </p:txBody>
      </p:sp>
    </p:spTree>
    <p:custDataLst>
      <p:tags r:id="rId1"/>
    </p:custDataLst>
    <p:extLst>
      <p:ext uri="{BB962C8B-B14F-4D97-AF65-F5344CB8AC3E}">
        <p14:creationId xmlns:p14="http://schemas.microsoft.com/office/powerpoint/2010/main" val="1540645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72FD708-9D7C-B711-C846-E6839821EEBA}"/>
              </a:ext>
            </a:extLst>
          </p:cNvPr>
          <p:cNvPicPr>
            <a:picLocks noGrp="1" noChangeAspect="1"/>
          </p:cNvPicPr>
          <p:nvPr>
            <p:ph idx="1"/>
          </p:nvPr>
        </p:nvPicPr>
        <p:blipFill>
          <a:blip r:embed="rId3"/>
          <a:stretch>
            <a:fillRect/>
          </a:stretch>
        </p:blipFill>
        <p:spPr>
          <a:xfrm>
            <a:off x="0" y="0"/>
            <a:ext cx="1184564" cy="1184564"/>
          </a:xfrm>
        </p:spPr>
      </p:pic>
      <p:sp>
        <p:nvSpPr>
          <p:cNvPr id="20" name="Rectangle 19">
            <a:extLst>
              <a:ext uri="{FF2B5EF4-FFF2-40B4-BE49-F238E27FC236}">
                <a16:creationId xmlns:a16="http://schemas.microsoft.com/office/drawing/2014/main" id="{5CE1F8BD-2C6D-C581-E16D-C13999AB71A5}"/>
              </a:ext>
            </a:extLst>
          </p:cNvPr>
          <p:cNvSpPr/>
          <p:nvPr/>
        </p:nvSpPr>
        <p:spPr>
          <a:xfrm>
            <a:off x="2032000" y="719666"/>
            <a:ext cx="8128000" cy="5418667"/>
          </a:xfrm>
          <a:prstGeom prst="rect">
            <a:avLst/>
          </a:prstGeom>
        </p:spPr>
        <p:txBody>
          <a:bodyPr/>
          <a:lstStyle/>
          <a:p>
            <a:pPr lvl="0">
              <a:buChar char="•"/>
            </a:pPr>
            <a:endParaRPr lang="en-IN"/>
          </a:p>
          <a:p>
            <a:pPr lvl="0">
              <a:buChar char="•"/>
            </a:pPr>
            <a:endParaRPr lang="en-IN"/>
          </a:p>
          <a:p>
            <a:pPr lvl="0">
              <a:buChar char="•"/>
            </a:pPr>
            <a:endParaRPr lang="en-IN"/>
          </a:p>
        </p:txBody>
      </p:sp>
      <p:sp>
        <p:nvSpPr>
          <p:cNvPr id="18" name="Title 17">
            <a:extLst>
              <a:ext uri="{FF2B5EF4-FFF2-40B4-BE49-F238E27FC236}">
                <a16:creationId xmlns:a16="http://schemas.microsoft.com/office/drawing/2014/main" id="{F80C6AC0-4DEE-C461-2FAF-7332B2F342D2}"/>
              </a:ext>
            </a:extLst>
          </p:cNvPr>
          <p:cNvSpPr>
            <a:spLocks noGrp="1"/>
          </p:cNvSpPr>
          <p:nvPr>
            <p:ph type="title"/>
          </p:nvPr>
        </p:nvSpPr>
        <p:spPr>
          <a:xfrm>
            <a:off x="1442319" y="1184564"/>
            <a:ext cx="9665562" cy="4151524"/>
          </a:xfrm>
        </p:spPr>
        <p:txBody>
          <a:bodyPr>
            <a:noAutofit/>
          </a:bodyPr>
          <a:lstStyle/>
          <a:p>
            <a:pPr marL="571500" indent="-571500">
              <a:buFont typeface="Arial" panose="020B0604020202020204" pitchFamily="34" charset="0"/>
              <a:buChar char="•"/>
            </a:pPr>
            <a:r>
              <a:rPr lang="en-US" sz="3600" dirty="0">
                <a:latin typeface="+mn-lt"/>
              </a:rPr>
              <a:t>The objective of the project is to analyze the customer growth, revenue, and its growth rates. And month-over-month customer , revenue growth, as well as understand the policy impact of age groups on business. </a:t>
            </a:r>
            <a:br>
              <a:rPr lang="en-US" sz="3600" dirty="0">
                <a:latin typeface="+mn-lt"/>
              </a:rPr>
            </a:br>
            <a:r>
              <a:rPr lang="en-US" sz="3600" dirty="0">
                <a:latin typeface="+mn-lt"/>
              </a:rPr>
              <a:t>And to analyze the revenue through sales mode.</a:t>
            </a:r>
            <a:endParaRPr lang="en-IN" sz="3600" dirty="0">
              <a:latin typeface="+mn-lt"/>
            </a:endParaRPr>
          </a:p>
        </p:txBody>
      </p:sp>
      <p:sp>
        <p:nvSpPr>
          <p:cNvPr id="19" name="Title 22">
            <a:extLst>
              <a:ext uri="{FF2B5EF4-FFF2-40B4-BE49-F238E27FC236}">
                <a16:creationId xmlns:a16="http://schemas.microsoft.com/office/drawing/2014/main" id="{D0AB1F71-03B2-A41C-5C5F-A36574EB0DB7}"/>
              </a:ext>
            </a:extLst>
          </p:cNvPr>
          <p:cNvSpPr txBox="1">
            <a:spLocks/>
          </p:cNvSpPr>
          <p:nvPr/>
        </p:nvSpPr>
        <p:spPr>
          <a:xfrm>
            <a:off x="1442319" y="328491"/>
            <a:ext cx="5426072" cy="59899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OBJECTIVE</a:t>
            </a:r>
            <a:endParaRPr lang="en-IN" b="1" dirty="0"/>
          </a:p>
        </p:txBody>
      </p:sp>
    </p:spTree>
    <p:custDataLst>
      <p:tags r:id="rId1"/>
    </p:custDataLst>
    <p:extLst>
      <p:ext uri="{BB962C8B-B14F-4D97-AF65-F5344CB8AC3E}">
        <p14:creationId xmlns:p14="http://schemas.microsoft.com/office/powerpoint/2010/main" val="3008031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graphicFrame>
        <p:nvGraphicFramePr>
          <p:cNvPr id="34" name="Diagram 33">
            <a:extLst>
              <a:ext uri="{FF2B5EF4-FFF2-40B4-BE49-F238E27FC236}">
                <a16:creationId xmlns:a16="http://schemas.microsoft.com/office/drawing/2014/main" id="{A8D8DA70-7285-C3ED-20B2-D22FB35DDBE4}"/>
              </a:ext>
            </a:extLst>
          </p:cNvPr>
          <p:cNvGraphicFramePr/>
          <p:nvPr>
            <p:extLst>
              <p:ext uri="{D42A27DB-BD31-4B8C-83A1-F6EECF244321}">
                <p14:modId xmlns:p14="http://schemas.microsoft.com/office/powerpoint/2010/main" val="2032146393"/>
              </p:ext>
            </p:extLst>
          </p:nvPr>
        </p:nvGraphicFramePr>
        <p:xfrm>
          <a:off x="2455101" y="604808"/>
          <a:ext cx="7991604" cy="53454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 name="Content Placeholder 4">
            <a:extLst>
              <a:ext uri="{FF2B5EF4-FFF2-40B4-BE49-F238E27FC236}">
                <a16:creationId xmlns:a16="http://schemas.microsoft.com/office/drawing/2014/main" id="{CF4C23E1-86A9-0021-84AA-64B6422F3238}"/>
              </a:ext>
            </a:extLst>
          </p:cNvPr>
          <p:cNvPicPr>
            <a:picLocks noChangeAspect="1"/>
          </p:cNvPicPr>
          <p:nvPr/>
        </p:nvPicPr>
        <p:blipFill>
          <a:blip r:embed="rId8"/>
          <a:stretch>
            <a:fillRect/>
          </a:stretch>
        </p:blipFill>
        <p:spPr>
          <a:xfrm>
            <a:off x="0" y="0"/>
            <a:ext cx="1184564" cy="1184564"/>
          </a:xfrm>
          <a:prstGeom prst="rect">
            <a:avLst/>
          </a:prstGeom>
        </p:spPr>
      </p:pic>
      <p:sp>
        <p:nvSpPr>
          <p:cNvPr id="3" name="TextBox 2">
            <a:extLst>
              <a:ext uri="{FF2B5EF4-FFF2-40B4-BE49-F238E27FC236}">
                <a16:creationId xmlns:a16="http://schemas.microsoft.com/office/drawing/2014/main" id="{856B04EB-1C52-1DF1-9B1D-D4685CB7E2EC}"/>
              </a:ext>
            </a:extLst>
          </p:cNvPr>
          <p:cNvSpPr txBox="1"/>
          <p:nvPr/>
        </p:nvSpPr>
        <p:spPr>
          <a:xfrm>
            <a:off x="1979112" y="501041"/>
            <a:ext cx="3031299" cy="584775"/>
          </a:xfrm>
          <a:prstGeom prst="rect">
            <a:avLst/>
          </a:prstGeom>
          <a:noFill/>
        </p:spPr>
        <p:txBody>
          <a:bodyPr wrap="square" rtlCol="0">
            <a:spAutoFit/>
          </a:bodyPr>
          <a:lstStyle/>
          <a:p>
            <a:r>
              <a:rPr lang="en-US" sz="3200" dirty="0"/>
              <a:t>Operation cities</a:t>
            </a:r>
            <a:endParaRPr lang="en-IN" sz="3200" dirty="0"/>
          </a:p>
        </p:txBody>
      </p:sp>
    </p:spTree>
    <p:custDataLst>
      <p:tags r:id="rId1"/>
    </p:custDataLst>
    <p:extLst>
      <p:ext uri="{BB962C8B-B14F-4D97-AF65-F5344CB8AC3E}">
        <p14:creationId xmlns:p14="http://schemas.microsoft.com/office/powerpoint/2010/main" val="3373958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4"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graphicFrame>
        <p:nvGraphicFramePr>
          <p:cNvPr id="26" name="Diagram 25">
            <a:extLst>
              <a:ext uri="{FF2B5EF4-FFF2-40B4-BE49-F238E27FC236}">
                <a16:creationId xmlns:a16="http://schemas.microsoft.com/office/drawing/2014/main" id="{4C732134-F023-9461-C367-F5457273832A}"/>
              </a:ext>
            </a:extLst>
          </p:cNvPr>
          <p:cNvGraphicFramePr/>
          <p:nvPr>
            <p:extLst>
              <p:ext uri="{D42A27DB-BD31-4B8C-83A1-F6EECF244321}">
                <p14:modId xmlns:p14="http://schemas.microsoft.com/office/powerpoint/2010/main" val="3373726476"/>
              </p:ext>
            </p:extLst>
          </p:nvPr>
        </p:nvGraphicFramePr>
        <p:xfrm>
          <a:off x="2066794" y="2336367"/>
          <a:ext cx="7650619" cy="218526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 name="Content Placeholder 4">
            <a:extLst>
              <a:ext uri="{FF2B5EF4-FFF2-40B4-BE49-F238E27FC236}">
                <a16:creationId xmlns:a16="http://schemas.microsoft.com/office/drawing/2014/main" id="{23263A78-3EE9-86CC-5E41-F6090BE23270}"/>
              </a:ext>
            </a:extLst>
          </p:cNvPr>
          <p:cNvPicPr>
            <a:picLocks noChangeAspect="1"/>
          </p:cNvPicPr>
          <p:nvPr/>
        </p:nvPicPr>
        <p:blipFill>
          <a:blip r:embed="rId8"/>
          <a:stretch>
            <a:fillRect/>
          </a:stretch>
        </p:blipFill>
        <p:spPr>
          <a:xfrm>
            <a:off x="0" y="0"/>
            <a:ext cx="1184564" cy="1184564"/>
          </a:xfrm>
          <a:prstGeom prst="rect">
            <a:avLst/>
          </a:prstGeom>
        </p:spPr>
      </p:pic>
      <p:sp>
        <p:nvSpPr>
          <p:cNvPr id="3" name="TextBox 2">
            <a:extLst>
              <a:ext uri="{FF2B5EF4-FFF2-40B4-BE49-F238E27FC236}">
                <a16:creationId xmlns:a16="http://schemas.microsoft.com/office/drawing/2014/main" id="{18C9333C-481D-D57B-ED1C-41E4CB5D6981}"/>
              </a:ext>
            </a:extLst>
          </p:cNvPr>
          <p:cNvSpPr txBox="1"/>
          <p:nvPr/>
        </p:nvSpPr>
        <p:spPr>
          <a:xfrm>
            <a:off x="1979112" y="501041"/>
            <a:ext cx="4116888" cy="584775"/>
          </a:xfrm>
          <a:prstGeom prst="rect">
            <a:avLst/>
          </a:prstGeom>
          <a:noFill/>
        </p:spPr>
        <p:txBody>
          <a:bodyPr wrap="square" rtlCol="0">
            <a:spAutoFit/>
          </a:bodyPr>
          <a:lstStyle/>
          <a:p>
            <a:r>
              <a:rPr lang="en-US" sz="3200" dirty="0"/>
              <a:t>Operation Timeline</a:t>
            </a:r>
            <a:endParaRPr lang="en-IN" sz="3200" dirty="0"/>
          </a:p>
        </p:txBody>
      </p:sp>
    </p:spTree>
    <p:custDataLst>
      <p:tags r:id="rId1"/>
    </p:custDataLst>
    <p:extLst>
      <p:ext uri="{BB962C8B-B14F-4D97-AF65-F5344CB8AC3E}">
        <p14:creationId xmlns:p14="http://schemas.microsoft.com/office/powerpoint/2010/main" val="366556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6"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grpSp>
        <p:nvGrpSpPr>
          <p:cNvPr id="5" name="Group 4" descr="circles connected by lines and text boxes">
            <a:extLst>
              <a:ext uri="{FF2B5EF4-FFF2-40B4-BE49-F238E27FC236}">
                <a16:creationId xmlns:a16="http://schemas.microsoft.com/office/drawing/2014/main" id="{95986663-0C68-878D-02A8-4E1CC6D63FC2}"/>
              </a:ext>
            </a:extLst>
          </p:cNvPr>
          <p:cNvGrpSpPr/>
          <p:nvPr/>
        </p:nvGrpSpPr>
        <p:grpSpPr>
          <a:xfrm>
            <a:off x="1957260" y="1280559"/>
            <a:ext cx="7647129" cy="4430685"/>
            <a:chOff x="5003193" y="1939633"/>
            <a:chExt cx="7647129" cy="3625725"/>
          </a:xfrm>
        </p:grpSpPr>
        <p:cxnSp>
          <p:nvCxnSpPr>
            <p:cNvPr id="6" name="Straight Connector 5" descr="straight line">
              <a:extLst>
                <a:ext uri="{FF2B5EF4-FFF2-40B4-BE49-F238E27FC236}">
                  <a16:creationId xmlns:a16="http://schemas.microsoft.com/office/drawing/2014/main" id="{9D57406D-F100-1444-DF9F-2F8E6C601A27}"/>
                </a:ext>
              </a:extLst>
            </p:cNvPr>
            <p:cNvCxnSpPr>
              <a:cxnSpLocks/>
            </p:cNvCxnSpPr>
            <p:nvPr/>
          </p:nvCxnSpPr>
          <p:spPr>
            <a:xfrm>
              <a:off x="9181218" y="3429000"/>
              <a:ext cx="836715" cy="1277695"/>
            </a:xfrm>
            <a:prstGeom prst="line">
              <a:avLst/>
            </a:prstGeom>
            <a:ln/>
          </p:spPr>
          <p:style>
            <a:lnRef idx="3">
              <a:schemeClr val="dk1"/>
            </a:lnRef>
            <a:fillRef idx="0">
              <a:schemeClr val="dk1"/>
            </a:fillRef>
            <a:effectRef idx="2">
              <a:schemeClr val="dk1"/>
            </a:effectRef>
            <a:fontRef idx="minor">
              <a:schemeClr val="tx1"/>
            </a:fontRef>
          </p:style>
        </p:cxnSp>
        <p:cxnSp>
          <p:nvCxnSpPr>
            <p:cNvPr id="7" name="Straight Connector 6" descr="straight line">
              <a:extLst>
                <a:ext uri="{FF2B5EF4-FFF2-40B4-BE49-F238E27FC236}">
                  <a16:creationId xmlns:a16="http://schemas.microsoft.com/office/drawing/2014/main" id="{71184742-B3E8-87D1-87CA-7A053ABD9ABA}"/>
                </a:ext>
              </a:extLst>
            </p:cNvPr>
            <p:cNvCxnSpPr>
              <a:cxnSpLocks/>
              <a:stCxn id="7" idx="3"/>
            </p:cNvCxnSpPr>
            <p:nvPr/>
          </p:nvCxnSpPr>
          <p:spPr>
            <a:xfrm>
              <a:off x="9427475" y="2769592"/>
              <a:ext cx="934835" cy="246570"/>
            </a:xfrm>
            <a:prstGeom prst="line">
              <a:avLst/>
            </a:prstGeom>
            <a:ln/>
          </p:spPr>
          <p:style>
            <a:lnRef idx="3">
              <a:schemeClr val="dk1"/>
            </a:lnRef>
            <a:fillRef idx="0">
              <a:schemeClr val="dk1"/>
            </a:fillRef>
            <a:effectRef idx="2">
              <a:schemeClr val="dk1"/>
            </a:effectRef>
            <a:fontRef idx="minor">
              <a:schemeClr val="tx1"/>
            </a:fontRef>
          </p:style>
        </p:cxnSp>
        <p:sp>
          <p:nvSpPr>
            <p:cNvPr id="8" name="Oval 7">
              <a:extLst>
                <a:ext uri="{FF2B5EF4-FFF2-40B4-BE49-F238E27FC236}">
                  <a16:creationId xmlns:a16="http://schemas.microsoft.com/office/drawing/2014/main" id="{DCFD879D-5DBC-0381-6E09-A09A6A34E88B}"/>
                </a:ext>
              </a:extLst>
            </p:cNvPr>
            <p:cNvSpPr/>
            <p:nvPr/>
          </p:nvSpPr>
          <p:spPr>
            <a:xfrm>
              <a:off x="9284183" y="4575965"/>
              <a:ext cx="1740829" cy="98939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b="1" dirty="0">
                  <a:latin typeface="Calibri"/>
                  <a:cs typeface="Segoe UI"/>
                </a:rPr>
                <a:t>ONLINE</a:t>
              </a:r>
              <a:r>
                <a:rPr lang="en-US" sz="1400" dirty="0">
                  <a:latin typeface="Calibri"/>
                  <a:cs typeface="Segoe UI"/>
                </a:rPr>
                <a:t> - </a:t>
              </a:r>
              <a:r>
                <a:rPr lang="en-US" sz="1600" b="1" dirty="0">
                  <a:latin typeface="Calibri"/>
                  <a:cs typeface="Segoe UI"/>
                </a:rPr>
                <a:t>APP</a:t>
              </a:r>
              <a:endParaRPr lang="en-US" sz="1600" b="1" dirty="0">
                <a:latin typeface="Calibri"/>
              </a:endParaRPr>
            </a:p>
          </p:txBody>
        </p:sp>
        <p:sp>
          <p:nvSpPr>
            <p:cNvPr id="9" name="Oval 8">
              <a:extLst>
                <a:ext uri="{FF2B5EF4-FFF2-40B4-BE49-F238E27FC236}">
                  <a16:creationId xmlns:a16="http://schemas.microsoft.com/office/drawing/2014/main" id="{449458C0-BAD7-1C36-54C0-4756249BC750}"/>
                </a:ext>
              </a:extLst>
            </p:cNvPr>
            <p:cNvSpPr/>
            <p:nvPr/>
          </p:nvSpPr>
          <p:spPr>
            <a:xfrm>
              <a:off x="5003193" y="2414142"/>
              <a:ext cx="2188559" cy="102158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b="1" dirty="0">
                  <a:latin typeface="Calibri"/>
                  <a:cs typeface="Segoe UI"/>
                </a:rPr>
                <a:t>OFFLINE</a:t>
              </a:r>
              <a:r>
                <a:rPr lang="en-US" sz="1200" dirty="0">
                  <a:latin typeface="Calibri"/>
                  <a:cs typeface="Segoe UI"/>
                </a:rPr>
                <a:t> - </a:t>
              </a:r>
              <a:r>
                <a:rPr lang="en-US" sz="1600" b="1" dirty="0">
                  <a:latin typeface="Calibri"/>
                  <a:cs typeface="Segoe UI"/>
                </a:rPr>
                <a:t>AGENT</a:t>
              </a:r>
            </a:p>
          </p:txBody>
        </p:sp>
        <p:sp>
          <p:nvSpPr>
            <p:cNvPr id="10" name="Oval 9">
              <a:extLst>
                <a:ext uri="{FF2B5EF4-FFF2-40B4-BE49-F238E27FC236}">
                  <a16:creationId xmlns:a16="http://schemas.microsoft.com/office/drawing/2014/main" id="{E285345F-3CF2-C498-A26A-053FEEE7575B}"/>
                </a:ext>
              </a:extLst>
            </p:cNvPr>
            <p:cNvSpPr/>
            <p:nvPr/>
          </p:nvSpPr>
          <p:spPr>
            <a:xfrm>
              <a:off x="10362310" y="2349747"/>
              <a:ext cx="2288012" cy="1332829"/>
            </a:xfrm>
            <a:prstGeom prst="ellipse">
              <a:avLst/>
            </a:prstGeom>
            <a:solidFill>
              <a:srgbClr val="2ACEC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b="1" dirty="0">
                  <a:latin typeface="Calibri"/>
                  <a:cs typeface="Segoe UI"/>
                </a:rPr>
                <a:t>ONLINE - WEBSITE</a:t>
              </a:r>
              <a:endParaRPr lang="en-US" sz="1600" b="1" dirty="0">
                <a:latin typeface="Calibri"/>
              </a:endParaRPr>
            </a:p>
          </p:txBody>
        </p:sp>
        <p:sp>
          <p:nvSpPr>
            <p:cNvPr id="11" name="Oval 10" descr="oval shape">
              <a:extLst>
                <a:ext uri="{FF2B5EF4-FFF2-40B4-BE49-F238E27FC236}">
                  <a16:creationId xmlns:a16="http://schemas.microsoft.com/office/drawing/2014/main" id="{596C7CEF-CCD5-422B-E503-5B285DAD97B5}"/>
                </a:ext>
              </a:extLst>
            </p:cNvPr>
            <p:cNvSpPr/>
            <p:nvPr/>
          </p:nvSpPr>
          <p:spPr>
            <a:xfrm>
              <a:off x="7960738" y="1939633"/>
              <a:ext cx="1630734" cy="1630734"/>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2" name="TextBox 8">
              <a:extLst>
                <a:ext uri="{FF2B5EF4-FFF2-40B4-BE49-F238E27FC236}">
                  <a16:creationId xmlns:a16="http://schemas.microsoft.com/office/drawing/2014/main" id="{D69BB689-F3A4-0002-5BAE-A55139A01D7E}"/>
                </a:ext>
              </a:extLst>
            </p:cNvPr>
            <p:cNvSpPr txBox="1"/>
            <p:nvPr/>
          </p:nvSpPr>
          <p:spPr>
            <a:xfrm>
              <a:off x="8100607" y="2446426"/>
              <a:ext cx="1326868" cy="528907"/>
            </a:xfrm>
            <a:prstGeom prst="rect">
              <a:avLst/>
            </a:prstGeom>
            <a:noFill/>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a:solidFill>
                    <a:schemeClr val="bg1"/>
                  </a:solidFill>
                  <a:cs typeface="Segoe UI"/>
                </a:rPr>
                <a:t>SALES</a:t>
              </a:r>
              <a:r>
                <a:rPr lang="en-US" dirty="0">
                  <a:solidFill>
                    <a:schemeClr val="bg1"/>
                  </a:solidFill>
                  <a:cs typeface="Segoe UI"/>
                </a:rPr>
                <a:t> </a:t>
              </a:r>
              <a:r>
                <a:rPr lang="en-US" b="1" dirty="0">
                  <a:solidFill>
                    <a:schemeClr val="bg1"/>
                  </a:solidFill>
                  <a:cs typeface="Segoe UI"/>
                </a:rPr>
                <a:t>MODE</a:t>
              </a:r>
            </a:p>
          </p:txBody>
        </p:sp>
        <p:cxnSp>
          <p:nvCxnSpPr>
            <p:cNvPr id="13" name="Straight Connector 12" descr="straight line">
              <a:extLst>
                <a:ext uri="{FF2B5EF4-FFF2-40B4-BE49-F238E27FC236}">
                  <a16:creationId xmlns:a16="http://schemas.microsoft.com/office/drawing/2014/main" id="{3EE038EE-4113-D684-F903-92B76759E8EE}"/>
                </a:ext>
              </a:extLst>
            </p:cNvPr>
            <p:cNvCxnSpPr>
              <a:cxnSpLocks/>
            </p:cNvCxnSpPr>
            <p:nvPr/>
          </p:nvCxnSpPr>
          <p:spPr>
            <a:xfrm flipH="1">
              <a:off x="7188401" y="2785215"/>
              <a:ext cx="768986" cy="88013"/>
            </a:xfrm>
            <a:prstGeom prst="line">
              <a:avLst/>
            </a:prstGeom>
            <a:ln/>
          </p:spPr>
          <p:style>
            <a:lnRef idx="3">
              <a:schemeClr val="dk1"/>
            </a:lnRef>
            <a:fillRef idx="0">
              <a:schemeClr val="dk1"/>
            </a:fillRef>
            <a:effectRef idx="2">
              <a:schemeClr val="dk1"/>
            </a:effectRef>
            <a:fontRef idx="minor">
              <a:schemeClr val="tx1"/>
            </a:fontRef>
          </p:style>
        </p:cxnSp>
        <p:cxnSp>
          <p:nvCxnSpPr>
            <p:cNvPr id="14" name="Straight Connector 13" descr="straight line">
              <a:extLst>
                <a:ext uri="{FF2B5EF4-FFF2-40B4-BE49-F238E27FC236}">
                  <a16:creationId xmlns:a16="http://schemas.microsoft.com/office/drawing/2014/main" id="{B0FA8C4B-5C00-B506-772F-44BCE94541FE}"/>
                </a:ext>
              </a:extLst>
            </p:cNvPr>
            <p:cNvCxnSpPr>
              <a:cxnSpLocks/>
            </p:cNvCxnSpPr>
            <p:nvPr/>
          </p:nvCxnSpPr>
          <p:spPr>
            <a:xfrm flipH="1">
              <a:off x="7742360" y="3349872"/>
              <a:ext cx="552624" cy="945903"/>
            </a:xfrm>
            <a:prstGeom prst="line">
              <a:avLst/>
            </a:prstGeom>
            <a:ln/>
          </p:spPr>
          <p:style>
            <a:lnRef idx="3">
              <a:schemeClr val="dk1"/>
            </a:lnRef>
            <a:fillRef idx="0">
              <a:schemeClr val="dk1"/>
            </a:fillRef>
            <a:effectRef idx="2">
              <a:schemeClr val="dk1"/>
            </a:effectRef>
            <a:fontRef idx="minor">
              <a:schemeClr val="tx1"/>
            </a:fontRef>
          </p:style>
        </p:cxnSp>
        <p:sp>
          <p:nvSpPr>
            <p:cNvPr id="15" name="Oval 14">
              <a:extLst>
                <a:ext uri="{FF2B5EF4-FFF2-40B4-BE49-F238E27FC236}">
                  <a16:creationId xmlns:a16="http://schemas.microsoft.com/office/drawing/2014/main" id="{87A02E90-3641-31F3-C002-F29B5835F8FB}"/>
                </a:ext>
              </a:extLst>
            </p:cNvPr>
            <p:cNvSpPr/>
            <p:nvPr/>
          </p:nvSpPr>
          <p:spPr>
            <a:xfrm>
              <a:off x="6590799" y="4258095"/>
              <a:ext cx="2188559" cy="1000125"/>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b="1" dirty="0">
                  <a:latin typeface="Calibri"/>
                  <a:cs typeface="Segoe UI"/>
                </a:rPr>
                <a:t>OFFLINE-</a:t>
              </a:r>
              <a:r>
                <a:rPr lang="en-US" sz="1400" dirty="0">
                  <a:latin typeface="Calibri"/>
                  <a:cs typeface="Segoe UI"/>
                </a:rPr>
                <a:t> </a:t>
              </a:r>
              <a:r>
                <a:rPr lang="en-US" sz="1600" b="1" dirty="0">
                  <a:latin typeface="Calibri"/>
                  <a:cs typeface="Segoe UI"/>
                </a:rPr>
                <a:t>DIRECT</a:t>
              </a:r>
              <a:endParaRPr lang="en-US" sz="1600" b="1" dirty="0">
                <a:latin typeface="Calibri"/>
              </a:endParaRPr>
            </a:p>
          </p:txBody>
        </p:sp>
      </p:grpSp>
      <p:pic>
        <p:nvPicPr>
          <p:cNvPr id="2" name="Content Placeholder 4">
            <a:extLst>
              <a:ext uri="{FF2B5EF4-FFF2-40B4-BE49-F238E27FC236}">
                <a16:creationId xmlns:a16="http://schemas.microsoft.com/office/drawing/2014/main" id="{CFB65694-4CB3-E10B-CAB0-3C875926D4E2}"/>
              </a:ext>
            </a:extLst>
          </p:cNvPr>
          <p:cNvPicPr>
            <a:picLocks noChangeAspect="1"/>
          </p:cNvPicPr>
          <p:nvPr/>
        </p:nvPicPr>
        <p:blipFill>
          <a:blip r:embed="rId3"/>
          <a:stretch>
            <a:fillRect/>
          </a:stretch>
        </p:blipFill>
        <p:spPr>
          <a:xfrm>
            <a:off x="0" y="0"/>
            <a:ext cx="1184564" cy="1184564"/>
          </a:xfrm>
          <a:prstGeom prst="rect">
            <a:avLst/>
          </a:prstGeom>
        </p:spPr>
      </p:pic>
      <p:sp>
        <p:nvSpPr>
          <p:cNvPr id="3" name="TextBox 2">
            <a:extLst>
              <a:ext uri="{FF2B5EF4-FFF2-40B4-BE49-F238E27FC236}">
                <a16:creationId xmlns:a16="http://schemas.microsoft.com/office/drawing/2014/main" id="{3663A087-ECAE-6475-55CC-C9921828F74D}"/>
              </a:ext>
            </a:extLst>
          </p:cNvPr>
          <p:cNvSpPr txBox="1"/>
          <p:nvPr/>
        </p:nvSpPr>
        <p:spPr>
          <a:xfrm>
            <a:off x="1979112" y="501041"/>
            <a:ext cx="4116888" cy="584775"/>
          </a:xfrm>
          <a:prstGeom prst="rect">
            <a:avLst/>
          </a:prstGeom>
          <a:noFill/>
        </p:spPr>
        <p:txBody>
          <a:bodyPr wrap="square" rtlCol="0">
            <a:spAutoFit/>
          </a:bodyPr>
          <a:lstStyle/>
          <a:p>
            <a:r>
              <a:rPr lang="en-US" sz="3200" dirty="0"/>
              <a:t>Sales Mode</a:t>
            </a:r>
            <a:endParaRPr lang="en-IN" sz="3200" dirty="0"/>
          </a:p>
        </p:txBody>
      </p:sp>
    </p:spTree>
    <p:custDataLst>
      <p:tags r:id="rId1"/>
    </p:custDataLst>
    <p:extLst>
      <p:ext uri="{BB962C8B-B14F-4D97-AF65-F5344CB8AC3E}">
        <p14:creationId xmlns:p14="http://schemas.microsoft.com/office/powerpoint/2010/main" val="325017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graphicFrame>
        <p:nvGraphicFramePr>
          <p:cNvPr id="23" name="Table 23">
            <a:extLst>
              <a:ext uri="{FF2B5EF4-FFF2-40B4-BE49-F238E27FC236}">
                <a16:creationId xmlns:a16="http://schemas.microsoft.com/office/drawing/2014/main" id="{B4B1A2AD-78C7-4DDB-9BBB-A75BDA3C62A5}"/>
              </a:ext>
            </a:extLst>
          </p:cNvPr>
          <p:cNvGraphicFramePr>
            <a:graphicFrameLocks noGrp="1"/>
          </p:cNvGraphicFramePr>
          <p:nvPr>
            <p:extLst>
              <p:ext uri="{D42A27DB-BD31-4B8C-83A1-F6EECF244321}">
                <p14:modId xmlns:p14="http://schemas.microsoft.com/office/powerpoint/2010/main" val="2796185574"/>
              </p:ext>
            </p:extLst>
          </p:nvPr>
        </p:nvGraphicFramePr>
        <p:xfrm>
          <a:off x="1853852" y="1331517"/>
          <a:ext cx="8880954" cy="5000391"/>
        </p:xfrm>
        <a:graphic>
          <a:graphicData uri="http://schemas.openxmlformats.org/drawingml/2006/table">
            <a:tbl>
              <a:tblPr firstRow="1" bandRow="1">
                <a:tableStyleId>{5C22544A-7EE6-4342-B048-85BDC9FD1C3A}</a:tableStyleId>
              </a:tblPr>
              <a:tblGrid>
                <a:gridCol w="2960318">
                  <a:extLst>
                    <a:ext uri="{9D8B030D-6E8A-4147-A177-3AD203B41FA5}">
                      <a16:colId xmlns:a16="http://schemas.microsoft.com/office/drawing/2014/main" val="2938920444"/>
                    </a:ext>
                  </a:extLst>
                </a:gridCol>
                <a:gridCol w="2960318">
                  <a:extLst>
                    <a:ext uri="{9D8B030D-6E8A-4147-A177-3AD203B41FA5}">
                      <a16:colId xmlns:a16="http://schemas.microsoft.com/office/drawing/2014/main" val="3484494675"/>
                    </a:ext>
                  </a:extLst>
                </a:gridCol>
                <a:gridCol w="2960318">
                  <a:extLst>
                    <a:ext uri="{9D8B030D-6E8A-4147-A177-3AD203B41FA5}">
                      <a16:colId xmlns:a16="http://schemas.microsoft.com/office/drawing/2014/main" val="646326285"/>
                    </a:ext>
                  </a:extLst>
                </a:gridCol>
              </a:tblGrid>
              <a:tr h="513567">
                <a:tc>
                  <a:txBody>
                    <a:bodyPr/>
                    <a:lstStyle/>
                    <a:p>
                      <a:r>
                        <a:rPr lang="en-IN" dirty="0" err="1"/>
                        <a:t>policy_id</a:t>
                      </a:r>
                      <a:endParaRPr lang="en-IN" dirty="0"/>
                    </a:p>
                  </a:txBody>
                  <a:tcPr anchor="ctr">
                    <a:solidFill>
                      <a:schemeClr val="bg1">
                        <a:lumMod val="50000"/>
                      </a:schemeClr>
                    </a:solidFill>
                  </a:tcPr>
                </a:tc>
                <a:tc>
                  <a:txBody>
                    <a:bodyPr/>
                    <a:lstStyle/>
                    <a:p>
                      <a:r>
                        <a:rPr lang="en-IN" dirty="0" err="1"/>
                        <a:t>base_coverage_amt</a:t>
                      </a:r>
                      <a:r>
                        <a:rPr lang="en-IN" dirty="0"/>
                        <a:t>(INR)</a:t>
                      </a:r>
                    </a:p>
                  </a:txBody>
                  <a:tcPr anchor="ctr">
                    <a:solidFill>
                      <a:schemeClr val="bg1">
                        <a:lumMod val="50000"/>
                      </a:schemeClr>
                    </a:solidFill>
                  </a:tcPr>
                </a:tc>
                <a:tc>
                  <a:txBody>
                    <a:bodyPr/>
                    <a:lstStyle/>
                    <a:p>
                      <a:r>
                        <a:rPr lang="en-IN" dirty="0" err="1"/>
                        <a:t>base_premium_amt</a:t>
                      </a:r>
                      <a:r>
                        <a:rPr lang="en-IN" dirty="0"/>
                        <a:t>(INR)</a:t>
                      </a:r>
                    </a:p>
                  </a:txBody>
                  <a:tcPr anchor="ctr">
                    <a:solidFill>
                      <a:schemeClr val="bg1">
                        <a:lumMod val="50000"/>
                      </a:schemeClr>
                    </a:solidFill>
                  </a:tcPr>
                </a:tc>
                <a:extLst>
                  <a:ext uri="{0D108BD9-81ED-4DB2-BD59-A6C34878D82A}">
                    <a16:rowId xmlns:a16="http://schemas.microsoft.com/office/drawing/2014/main" val="751836505"/>
                  </a:ext>
                </a:extLst>
              </a:tr>
              <a:tr h="498536">
                <a:tc>
                  <a:txBody>
                    <a:bodyPr/>
                    <a:lstStyle/>
                    <a:p>
                      <a:r>
                        <a:rPr lang="en-IN" dirty="0"/>
                        <a:t>POL4321HEL</a:t>
                      </a:r>
                    </a:p>
                  </a:txBody>
                  <a:tcPr anchor="ctr"/>
                </a:tc>
                <a:tc>
                  <a:txBody>
                    <a:bodyPr/>
                    <a:lstStyle/>
                    <a:p>
                      <a:r>
                        <a:rPr lang="en-IN"/>
                        <a:t>200000</a:t>
                      </a:r>
                    </a:p>
                  </a:txBody>
                  <a:tcPr anchor="ctr"/>
                </a:tc>
                <a:tc>
                  <a:txBody>
                    <a:bodyPr/>
                    <a:lstStyle/>
                    <a:p>
                      <a:r>
                        <a:rPr lang="en-IN"/>
                        <a:t>5000</a:t>
                      </a:r>
                    </a:p>
                  </a:txBody>
                  <a:tcPr anchor="ctr"/>
                </a:tc>
                <a:extLst>
                  <a:ext uri="{0D108BD9-81ED-4DB2-BD59-A6C34878D82A}">
                    <a16:rowId xmlns:a16="http://schemas.microsoft.com/office/drawing/2014/main" val="1134975033"/>
                  </a:ext>
                </a:extLst>
              </a:tr>
              <a:tr h="498536">
                <a:tc>
                  <a:txBody>
                    <a:bodyPr/>
                    <a:lstStyle/>
                    <a:p>
                      <a:r>
                        <a:rPr lang="en-IN"/>
                        <a:t>POL4331HEL</a:t>
                      </a:r>
                    </a:p>
                  </a:txBody>
                  <a:tcPr anchor="ctr"/>
                </a:tc>
                <a:tc>
                  <a:txBody>
                    <a:bodyPr/>
                    <a:lstStyle/>
                    <a:p>
                      <a:r>
                        <a:rPr lang="en-IN"/>
                        <a:t>300000</a:t>
                      </a:r>
                    </a:p>
                  </a:txBody>
                  <a:tcPr anchor="ctr"/>
                </a:tc>
                <a:tc>
                  <a:txBody>
                    <a:bodyPr/>
                    <a:lstStyle/>
                    <a:p>
                      <a:r>
                        <a:rPr lang="en-IN" dirty="0"/>
                        <a:t>7500</a:t>
                      </a:r>
                    </a:p>
                  </a:txBody>
                  <a:tcPr anchor="ctr"/>
                </a:tc>
                <a:extLst>
                  <a:ext uri="{0D108BD9-81ED-4DB2-BD59-A6C34878D82A}">
                    <a16:rowId xmlns:a16="http://schemas.microsoft.com/office/drawing/2014/main" val="439641211"/>
                  </a:ext>
                </a:extLst>
              </a:tr>
              <a:tr h="498536">
                <a:tc>
                  <a:txBody>
                    <a:bodyPr/>
                    <a:lstStyle/>
                    <a:p>
                      <a:r>
                        <a:rPr lang="en-IN"/>
                        <a:t>POL3309HEL</a:t>
                      </a:r>
                    </a:p>
                  </a:txBody>
                  <a:tcPr anchor="ctr"/>
                </a:tc>
                <a:tc>
                  <a:txBody>
                    <a:bodyPr/>
                    <a:lstStyle/>
                    <a:p>
                      <a:r>
                        <a:rPr lang="en-IN"/>
                        <a:t>500000</a:t>
                      </a:r>
                    </a:p>
                  </a:txBody>
                  <a:tcPr anchor="ctr"/>
                </a:tc>
                <a:tc>
                  <a:txBody>
                    <a:bodyPr/>
                    <a:lstStyle/>
                    <a:p>
                      <a:r>
                        <a:rPr lang="en-IN"/>
                        <a:t>12000</a:t>
                      </a:r>
                    </a:p>
                  </a:txBody>
                  <a:tcPr anchor="ctr"/>
                </a:tc>
                <a:extLst>
                  <a:ext uri="{0D108BD9-81ED-4DB2-BD59-A6C34878D82A}">
                    <a16:rowId xmlns:a16="http://schemas.microsoft.com/office/drawing/2014/main" val="396545287"/>
                  </a:ext>
                </a:extLst>
              </a:tr>
              <a:tr h="498536">
                <a:tc>
                  <a:txBody>
                    <a:bodyPr/>
                    <a:lstStyle/>
                    <a:p>
                      <a:r>
                        <a:rPr lang="en-IN"/>
                        <a:t>POL5319HEL</a:t>
                      </a:r>
                    </a:p>
                  </a:txBody>
                  <a:tcPr anchor="ctr"/>
                </a:tc>
                <a:tc>
                  <a:txBody>
                    <a:bodyPr/>
                    <a:lstStyle/>
                    <a:p>
                      <a:r>
                        <a:rPr lang="en-IN" dirty="0"/>
                        <a:t>750000</a:t>
                      </a:r>
                    </a:p>
                  </a:txBody>
                  <a:tcPr anchor="ctr"/>
                </a:tc>
                <a:tc>
                  <a:txBody>
                    <a:bodyPr/>
                    <a:lstStyle/>
                    <a:p>
                      <a:r>
                        <a:rPr lang="en-IN"/>
                        <a:t>16700</a:t>
                      </a:r>
                    </a:p>
                  </a:txBody>
                  <a:tcPr anchor="ctr"/>
                </a:tc>
                <a:extLst>
                  <a:ext uri="{0D108BD9-81ED-4DB2-BD59-A6C34878D82A}">
                    <a16:rowId xmlns:a16="http://schemas.microsoft.com/office/drawing/2014/main" val="1531785796"/>
                  </a:ext>
                </a:extLst>
              </a:tr>
              <a:tr h="498536">
                <a:tc>
                  <a:txBody>
                    <a:bodyPr/>
                    <a:lstStyle/>
                    <a:p>
                      <a:r>
                        <a:rPr lang="en-IN"/>
                        <a:t>POL6303HEL</a:t>
                      </a:r>
                    </a:p>
                  </a:txBody>
                  <a:tcPr anchor="ctr"/>
                </a:tc>
                <a:tc>
                  <a:txBody>
                    <a:bodyPr/>
                    <a:lstStyle/>
                    <a:p>
                      <a:r>
                        <a:rPr lang="en-IN"/>
                        <a:t>1000000</a:t>
                      </a:r>
                    </a:p>
                  </a:txBody>
                  <a:tcPr anchor="ctr"/>
                </a:tc>
                <a:tc>
                  <a:txBody>
                    <a:bodyPr/>
                    <a:lstStyle/>
                    <a:p>
                      <a:r>
                        <a:rPr lang="en-IN"/>
                        <a:t>21500</a:t>
                      </a:r>
                    </a:p>
                  </a:txBody>
                  <a:tcPr anchor="ctr"/>
                </a:tc>
                <a:extLst>
                  <a:ext uri="{0D108BD9-81ED-4DB2-BD59-A6C34878D82A}">
                    <a16:rowId xmlns:a16="http://schemas.microsoft.com/office/drawing/2014/main" val="3264266221"/>
                  </a:ext>
                </a:extLst>
              </a:tr>
              <a:tr h="498536">
                <a:tc>
                  <a:txBody>
                    <a:bodyPr/>
                    <a:lstStyle/>
                    <a:p>
                      <a:r>
                        <a:rPr lang="en-IN"/>
                        <a:t>POL6093HEL</a:t>
                      </a:r>
                    </a:p>
                  </a:txBody>
                  <a:tcPr anchor="ctr"/>
                </a:tc>
                <a:tc>
                  <a:txBody>
                    <a:bodyPr/>
                    <a:lstStyle/>
                    <a:p>
                      <a:r>
                        <a:rPr lang="en-IN"/>
                        <a:t>1500000</a:t>
                      </a:r>
                    </a:p>
                  </a:txBody>
                  <a:tcPr anchor="ctr"/>
                </a:tc>
                <a:tc>
                  <a:txBody>
                    <a:bodyPr/>
                    <a:lstStyle/>
                    <a:p>
                      <a:r>
                        <a:rPr lang="en-IN"/>
                        <a:t>31700</a:t>
                      </a:r>
                    </a:p>
                  </a:txBody>
                  <a:tcPr anchor="ctr"/>
                </a:tc>
                <a:extLst>
                  <a:ext uri="{0D108BD9-81ED-4DB2-BD59-A6C34878D82A}">
                    <a16:rowId xmlns:a16="http://schemas.microsoft.com/office/drawing/2014/main" val="3810172219"/>
                  </a:ext>
                </a:extLst>
              </a:tr>
              <a:tr h="498536">
                <a:tc>
                  <a:txBody>
                    <a:bodyPr/>
                    <a:lstStyle/>
                    <a:p>
                      <a:r>
                        <a:rPr lang="en-IN"/>
                        <a:t>POL9221HEL</a:t>
                      </a:r>
                    </a:p>
                  </a:txBody>
                  <a:tcPr anchor="ctr"/>
                </a:tc>
                <a:tc>
                  <a:txBody>
                    <a:bodyPr/>
                    <a:lstStyle/>
                    <a:p>
                      <a:r>
                        <a:rPr lang="en-IN"/>
                        <a:t>2500000</a:t>
                      </a:r>
                    </a:p>
                  </a:txBody>
                  <a:tcPr anchor="ctr"/>
                </a:tc>
                <a:tc>
                  <a:txBody>
                    <a:bodyPr/>
                    <a:lstStyle/>
                    <a:p>
                      <a:r>
                        <a:rPr lang="en-IN"/>
                        <a:t>42500</a:t>
                      </a:r>
                    </a:p>
                  </a:txBody>
                  <a:tcPr anchor="ctr"/>
                </a:tc>
                <a:extLst>
                  <a:ext uri="{0D108BD9-81ED-4DB2-BD59-A6C34878D82A}">
                    <a16:rowId xmlns:a16="http://schemas.microsoft.com/office/drawing/2014/main" val="4175911976"/>
                  </a:ext>
                </a:extLst>
              </a:tr>
              <a:tr h="498536">
                <a:tc>
                  <a:txBody>
                    <a:bodyPr/>
                    <a:lstStyle/>
                    <a:p>
                      <a:r>
                        <a:rPr lang="en-IN"/>
                        <a:t>POL1048HEL</a:t>
                      </a:r>
                    </a:p>
                  </a:txBody>
                  <a:tcPr anchor="ctr"/>
                </a:tc>
                <a:tc>
                  <a:txBody>
                    <a:bodyPr/>
                    <a:lstStyle/>
                    <a:p>
                      <a:r>
                        <a:rPr lang="en-IN"/>
                        <a:t>5000000</a:t>
                      </a:r>
                    </a:p>
                  </a:txBody>
                  <a:tcPr anchor="ctr"/>
                </a:tc>
                <a:tc>
                  <a:txBody>
                    <a:bodyPr/>
                    <a:lstStyle/>
                    <a:p>
                      <a:r>
                        <a:rPr lang="en-IN"/>
                        <a:t>76500</a:t>
                      </a:r>
                    </a:p>
                  </a:txBody>
                  <a:tcPr anchor="ctr"/>
                </a:tc>
                <a:extLst>
                  <a:ext uri="{0D108BD9-81ED-4DB2-BD59-A6C34878D82A}">
                    <a16:rowId xmlns:a16="http://schemas.microsoft.com/office/drawing/2014/main" val="798138826"/>
                  </a:ext>
                </a:extLst>
              </a:tr>
              <a:tr h="498536">
                <a:tc>
                  <a:txBody>
                    <a:bodyPr/>
                    <a:lstStyle/>
                    <a:p>
                      <a:r>
                        <a:rPr lang="en-IN"/>
                        <a:t>POL2005HEL</a:t>
                      </a:r>
                    </a:p>
                  </a:txBody>
                  <a:tcPr anchor="ctr"/>
                </a:tc>
                <a:tc>
                  <a:txBody>
                    <a:bodyPr/>
                    <a:lstStyle/>
                    <a:p>
                      <a:r>
                        <a:rPr lang="en-IN"/>
                        <a:t>10000000</a:t>
                      </a:r>
                    </a:p>
                  </a:txBody>
                  <a:tcPr anchor="ctr"/>
                </a:tc>
                <a:tc>
                  <a:txBody>
                    <a:bodyPr/>
                    <a:lstStyle/>
                    <a:p>
                      <a:r>
                        <a:rPr lang="en-IN" dirty="0"/>
                        <a:t>120000</a:t>
                      </a:r>
                    </a:p>
                  </a:txBody>
                  <a:tcPr anchor="ctr"/>
                </a:tc>
                <a:extLst>
                  <a:ext uri="{0D108BD9-81ED-4DB2-BD59-A6C34878D82A}">
                    <a16:rowId xmlns:a16="http://schemas.microsoft.com/office/drawing/2014/main" val="1907360472"/>
                  </a:ext>
                </a:extLst>
              </a:tr>
            </a:tbl>
          </a:graphicData>
        </a:graphic>
      </p:graphicFrame>
      <p:pic>
        <p:nvPicPr>
          <p:cNvPr id="2" name="Content Placeholder 4">
            <a:extLst>
              <a:ext uri="{FF2B5EF4-FFF2-40B4-BE49-F238E27FC236}">
                <a16:creationId xmlns:a16="http://schemas.microsoft.com/office/drawing/2014/main" id="{16FFC367-DCAD-C265-B217-A27DB16A2408}"/>
              </a:ext>
            </a:extLst>
          </p:cNvPr>
          <p:cNvPicPr>
            <a:picLocks noChangeAspect="1"/>
          </p:cNvPicPr>
          <p:nvPr/>
        </p:nvPicPr>
        <p:blipFill>
          <a:blip r:embed="rId3"/>
          <a:stretch>
            <a:fillRect/>
          </a:stretch>
        </p:blipFill>
        <p:spPr>
          <a:xfrm>
            <a:off x="0" y="0"/>
            <a:ext cx="1184564" cy="1184564"/>
          </a:xfrm>
          <a:prstGeom prst="rect">
            <a:avLst/>
          </a:prstGeom>
        </p:spPr>
      </p:pic>
      <p:sp>
        <p:nvSpPr>
          <p:cNvPr id="3" name="TextBox 2">
            <a:extLst>
              <a:ext uri="{FF2B5EF4-FFF2-40B4-BE49-F238E27FC236}">
                <a16:creationId xmlns:a16="http://schemas.microsoft.com/office/drawing/2014/main" id="{4BF1913D-88C8-11D9-861F-8C13F0D19DB5}"/>
              </a:ext>
            </a:extLst>
          </p:cNvPr>
          <p:cNvSpPr txBox="1"/>
          <p:nvPr/>
        </p:nvSpPr>
        <p:spPr>
          <a:xfrm>
            <a:off x="1979112" y="501041"/>
            <a:ext cx="4116888" cy="584775"/>
          </a:xfrm>
          <a:prstGeom prst="rect">
            <a:avLst/>
          </a:prstGeom>
          <a:noFill/>
        </p:spPr>
        <p:txBody>
          <a:bodyPr wrap="square" rtlCol="0">
            <a:spAutoFit/>
          </a:bodyPr>
          <a:lstStyle/>
          <a:p>
            <a:r>
              <a:rPr lang="en-US" sz="3200" dirty="0"/>
              <a:t>Policies </a:t>
            </a:r>
            <a:endParaRPr lang="en-IN" sz="3200" dirty="0"/>
          </a:p>
        </p:txBody>
      </p:sp>
    </p:spTree>
    <p:custDataLst>
      <p:tags r:id="rId1"/>
    </p:custDataLst>
    <p:extLst>
      <p:ext uri="{BB962C8B-B14F-4D97-AF65-F5344CB8AC3E}">
        <p14:creationId xmlns:p14="http://schemas.microsoft.com/office/powerpoint/2010/main" val="2798853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image ,image ,shape ,image ,shape ,image ,shape ,image ,shape ,textbox ,textbox ,textbox ,textbox ,textbox ,textbox ,textbox.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Home</a:t>
            </a:r>
          </a:p>
        </p:txBody>
      </p:sp>
      <p:pic>
        <p:nvPicPr>
          <p:cNvPr id="2" name="Content Placeholder 4">
            <a:extLst>
              <a:ext uri="{FF2B5EF4-FFF2-40B4-BE49-F238E27FC236}">
                <a16:creationId xmlns:a16="http://schemas.microsoft.com/office/drawing/2014/main" id="{A7A90422-346F-1613-0C01-CE2830EB0ABF}"/>
              </a:ext>
            </a:extLst>
          </p:cNvPr>
          <p:cNvPicPr>
            <a:picLocks noGrp="1" noChangeAspect="1"/>
          </p:cNvPicPr>
          <p:nvPr>
            <p:ph idx="1"/>
          </p:nvPr>
        </p:nvPicPr>
        <p:blipFill>
          <a:blip r:embed="rId5"/>
          <a:stretch>
            <a:fillRect/>
          </a:stretch>
        </p:blipFill>
        <p:spPr>
          <a:xfrm>
            <a:off x="0" y="0"/>
            <a:ext cx="1184564" cy="1184564"/>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Total Customer  ,Total Revenue  ,DCG  ,DRG  ,image ,image ,shape ,shape ,image ,shape ,image ,shape ,KPI ,Total Revenue by  Month ,lineChart ,card ,tableEx ,tableEx ,pivotTable ,bookmarkNavigator ,textbox ,slicer ,textbox ,slicer ,textbox ,slicer ,textbox ,slicer ,textbox ,slicer ,textbox ,shape ,shape ,shape ,shape ,textbox ,shape ,textbox ,textbox ,textbox ,textbox ,textbox.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General View</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2.9"/>
</p:tagLst>
</file>

<file path=ppt/tags/tag2.xml><?xml version="1.0" encoding="utf-8"?>
<p:tagLst xmlns:a="http://schemas.openxmlformats.org/drawingml/2006/main" xmlns:r="http://schemas.openxmlformats.org/officeDocument/2006/relationships" xmlns:p="http://schemas.openxmlformats.org/presentationml/2006/main">
  <p:tag name="TIMING" val="|2.8"/>
</p:tagLst>
</file>

<file path=ppt/tags/tag3.xml><?xml version="1.0" encoding="utf-8"?>
<p:tagLst xmlns:a="http://schemas.openxmlformats.org/drawingml/2006/main" xmlns:r="http://schemas.openxmlformats.org/officeDocument/2006/relationships" xmlns:p="http://schemas.openxmlformats.org/presentationml/2006/main">
  <p:tag name="TIMING" val="|0.6"/>
</p:tagLst>
</file>

<file path=ppt/tags/tag4.xml><?xml version="1.0" encoding="utf-8"?>
<p:tagLst xmlns:a="http://schemas.openxmlformats.org/drawingml/2006/main" xmlns:r="http://schemas.openxmlformats.org/officeDocument/2006/relationships" xmlns:p="http://schemas.openxmlformats.org/presentationml/2006/main">
  <p:tag name="TIMING" val="|0.5"/>
</p:tagLst>
</file>

<file path=ppt/tags/tag5.xml><?xml version="1.0" encoding="utf-8"?>
<p:tagLst xmlns:a="http://schemas.openxmlformats.org/drawingml/2006/main" xmlns:r="http://schemas.openxmlformats.org/officeDocument/2006/relationships" xmlns:p="http://schemas.openxmlformats.org/presentationml/2006/main">
  <p:tag name="TIMING" val="|0.4"/>
</p:tagLst>
</file>

<file path=ppt/tags/tag6.xml><?xml version="1.0" encoding="utf-8"?>
<p:tagLst xmlns:a="http://schemas.openxmlformats.org/drawingml/2006/main" xmlns:r="http://schemas.openxmlformats.org/officeDocument/2006/relationships" xmlns:p="http://schemas.openxmlformats.org/presentationml/2006/main">
  <p:tag name="TIMING" val="|0.7"/>
</p:tagLst>
</file>

<file path=ppt/tags/tag7.xml><?xml version="1.0" encoding="utf-8"?>
<p:tagLst xmlns:a="http://schemas.openxmlformats.org/drawingml/2006/main" xmlns:r="http://schemas.openxmlformats.org/officeDocument/2006/relationships" xmlns:p="http://schemas.openxmlformats.org/presentationml/2006/main">
  <p:tag name="TIMING" val="|0.4"/>
</p:tagLst>
</file>

<file path=ppt/tags/tag8.xml><?xml version="1.0" encoding="utf-8"?>
<p:tagLst xmlns:a="http://schemas.openxmlformats.org/drawingml/2006/main" xmlns:r="http://schemas.openxmlformats.org/officeDocument/2006/relationships" xmlns:p="http://schemas.openxmlformats.org/presentationml/2006/main">
  <p:tag name="TIMING" val="|0.5"/>
</p:tagLst>
</file>

<file path=ppt/tags/tag9.xml><?xml version="1.0" encoding="utf-8"?>
<p:tagLst xmlns:a="http://schemas.openxmlformats.org/drawingml/2006/main" xmlns:r="http://schemas.openxmlformats.org/officeDocument/2006/relationships" xmlns:p="http://schemas.openxmlformats.org/presentationml/2006/main">
  <p:tag name="TIMING" val="|0.4"/>
</p:tagLst>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1094</Words>
  <Application>Microsoft Office PowerPoint</Application>
  <PresentationFormat>Widescreen</PresentationFormat>
  <Paragraphs>450</Paragraphs>
  <Slides>14</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Custom Design</vt:lpstr>
      <vt:lpstr>SHIELD INSURANCE</vt:lpstr>
      <vt:lpstr>COMPANY OVERVIEW</vt:lpstr>
      <vt:lpstr>The objective of the project is to analyze the customer growth, revenue, and its growth rates. And month-over-month customer , revenue growth, as well as understand the policy impact of age groups on business.  And to analyze the revenue through sales mode.</vt:lpstr>
      <vt:lpstr>PowerPoint Presentation</vt:lpstr>
      <vt:lpstr>PowerPoint Presentation</vt:lpstr>
      <vt:lpstr>PowerPoint Presentation</vt:lpstr>
      <vt:lpstr>PowerPoint Presentation</vt:lpstr>
      <vt:lpstr>Home</vt:lpstr>
      <vt:lpstr>General View</vt:lpstr>
      <vt:lpstr>Sales ModeAnalysis</vt:lpstr>
      <vt:lpstr>Age Group Analysis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Devender Vennapureddy</cp:lastModifiedBy>
  <cp:revision>9</cp:revision>
  <dcterms:created xsi:type="dcterms:W3CDTF">2016-09-04T11:54:55Z</dcterms:created>
  <dcterms:modified xsi:type="dcterms:W3CDTF">2023-08-25T14:52:28Z</dcterms:modified>
</cp:coreProperties>
</file>