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 id="2147483893" r:id="rId2"/>
    <p:sldMasterId id="2147483910" r:id="rId3"/>
  </p:sldMasterIdLst>
  <p:sldIdLst>
    <p:sldId id="256" r:id="rId4"/>
    <p:sldId id="257" r:id="rId5"/>
    <p:sldId id="258" r:id="rId6"/>
    <p:sldId id="259" r:id="rId7"/>
    <p:sldId id="260" r:id="rId8"/>
    <p:sldId id="261" r:id="rId9"/>
    <p:sldId id="262" r:id="rId10"/>
    <p:sldId id="268" r:id="rId11"/>
    <p:sldId id="269"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494BF3-6864-4C54-B10E-FF979C52952C}" v="1" dt="2024-12-10T03:27:40.1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nadh B" userId="f9ecaace705df77e" providerId="LiveId" clId="{DD494BF3-6864-4C54-B10E-FF979C52952C}"/>
    <pc:docChg chg="modSld">
      <pc:chgData name="Amarnadh B" userId="f9ecaace705df77e" providerId="LiveId" clId="{DD494BF3-6864-4C54-B10E-FF979C52952C}" dt="2024-12-10T03:28:08.190" v="13" actId="14100"/>
      <pc:docMkLst>
        <pc:docMk/>
      </pc:docMkLst>
      <pc:sldChg chg="addSp modSp mod">
        <pc:chgData name="Amarnadh B" userId="f9ecaace705df77e" providerId="LiveId" clId="{DD494BF3-6864-4C54-B10E-FF979C52952C}" dt="2024-12-10T03:28:08.190" v="13" actId="14100"/>
        <pc:sldMkLst>
          <pc:docMk/>
          <pc:sldMk cId="2865351709" sldId="265"/>
        </pc:sldMkLst>
        <pc:cxnChg chg="add mod">
          <ac:chgData name="Amarnadh B" userId="f9ecaace705df77e" providerId="LiveId" clId="{DD494BF3-6864-4C54-B10E-FF979C52952C}" dt="2024-12-10T03:26:55.597" v="3" actId="13822"/>
          <ac:cxnSpMkLst>
            <pc:docMk/>
            <pc:sldMk cId="2865351709" sldId="265"/>
            <ac:cxnSpMk id="4" creationId="{27536332-3707-FCEF-108B-D3937DF7BDF1}"/>
          </ac:cxnSpMkLst>
        </pc:cxnChg>
        <pc:cxnChg chg="add mod">
          <ac:chgData name="Amarnadh B" userId="f9ecaace705df77e" providerId="LiveId" clId="{DD494BF3-6864-4C54-B10E-FF979C52952C}" dt="2024-12-10T03:27:20.416" v="6" actId="13822"/>
          <ac:cxnSpMkLst>
            <pc:docMk/>
            <pc:sldMk cId="2865351709" sldId="265"/>
            <ac:cxnSpMk id="7" creationId="{0E2D1372-1CD2-2A7B-8453-9B7993A86BA9}"/>
          </ac:cxnSpMkLst>
        </pc:cxnChg>
        <pc:cxnChg chg="add mod">
          <ac:chgData name="Amarnadh B" userId="f9ecaace705df77e" providerId="LiveId" clId="{DD494BF3-6864-4C54-B10E-FF979C52952C}" dt="2024-12-10T03:28:08.190" v="13" actId="14100"/>
          <ac:cxnSpMkLst>
            <pc:docMk/>
            <pc:sldMk cId="2865351709" sldId="265"/>
            <ac:cxnSpMk id="9" creationId="{93D3E176-ECCE-DC28-8010-F2D7CFC207E9}"/>
          </ac:cxnSpMkLst>
        </pc:cxnChg>
        <pc:cxnChg chg="add mod">
          <ac:chgData name="Amarnadh B" userId="f9ecaace705df77e" providerId="LiveId" clId="{DD494BF3-6864-4C54-B10E-FF979C52952C}" dt="2024-12-10T03:27:57.081" v="10" actId="14100"/>
          <ac:cxnSpMkLst>
            <pc:docMk/>
            <pc:sldMk cId="2865351709" sldId="265"/>
            <ac:cxnSpMk id="10" creationId="{CB8970A1-1ABC-1E8F-A543-A7622179BF0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4FF550A-7882-42A3-9732-3EAA85059CA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552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190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892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2528978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1225610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306994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79684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1E8B3D-A162-4665-A33E-891138209325}" type="datetimeFigureOut">
              <a:rPr lang="en-IN" smtClean="0"/>
              <a:t>11-12-2024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1928515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E8B3D-A162-4665-A33E-891138209325}" type="datetimeFigureOut">
              <a:rPr lang="en-IN" smtClean="0"/>
              <a:t>11-12-2024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717072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E8B3D-A162-4665-A33E-891138209325}" type="datetimeFigureOut">
              <a:rPr lang="en-IN" smtClean="0"/>
              <a:t>11-12-2024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1654065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74291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691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2051286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3035193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FF550A-7882-42A3-9732-3EAA85059CA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89371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161839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FF550A-7882-42A3-9732-3EAA85059CA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9914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2702268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989763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6169144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815501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3459729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73728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3967128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41784899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1E8B3D-A162-4665-A33E-891138209325}" type="datetimeFigureOut">
              <a:rPr lang="en-IN" smtClean="0"/>
              <a:t>11-12-2024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17851609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E8B3D-A162-4665-A33E-891138209325}" type="datetimeFigureOut">
              <a:rPr lang="en-IN" smtClean="0"/>
              <a:t>11-12-2024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3152528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E8B3D-A162-4665-A33E-891138209325}" type="datetimeFigureOut">
              <a:rPr lang="en-IN" smtClean="0"/>
              <a:t>11-12-2024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3898187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6157044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27079626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21146515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0344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251994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F550A-7882-42A3-9732-3EAA85059CA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47588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59757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16714946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20502633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E8B3D-A162-4665-A33E-891138209325}"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368046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1E8B3D-A162-4665-A33E-891138209325}" type="datetimeFigureOut">
              <a:rPr lang="en-IN" smtClean="0"/>
              <a:t>11-12-2024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F550A-7882-42A3-9732-3EAA85059CA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70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E8B3D-A162-4665-A33E-891138209325}" type="datetimeFigureOut">
              <a:rPr lang="en-IN" smtClean="0"/>
              <a:t>11-12-2024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FF550A-7882-42A3-9732-3EAA85059CA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77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E8B3D-A162-4665-A33E-891138209325}" type="datetimeFigureOut">
              <a:rPr lang="en-IN" smtClean="0"/>
              <a:t>11-12-2024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FF550A-7882-42A3-9732-3EAA85059CA8}" type="slidenum">
              <a:rPr lang="en-IN" smtClean="0"/>
              <a:t>‹#›</a:t>
            </a:fld>
            <a:endParaRPr lang="en-IN"/>
          </a:p>
        </p:txBody>
      </p:sp>
    </p:spTree>
    <p:extLst>
      <p:ext uri="{BB962C8B-B14F-4D97-AF65-F5344CB8AC3E}">
        <p14:creationId xmlns:p14="http://schemas.microsoft.com/office/powerpoint/2010/main" val="65995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F550A-7882-42A3-9732-3EAA85059CA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842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11E8B3D-A162-4665-A33E-891138209325}" type="datetimeFigureOut">
              <a:rPr lang="en-IN" smtClean="0"/>
              <a:t>11-12-2024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4FF550A-7882-42A3-9732-3EAA85059CA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795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11E8B3D-A162-4665-A33E-891138209325}" type="datetimeFigureOut">
              <a:rPr lang="en-IN" smtClean="0"/>
              <a:t>11-12-2024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FF550A-7882-42A3-9732-3EAA85059CA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88731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1E8B3D-A162-4665-A33E-891138209325}" type="datetimeFigureOut">
              <a:rPr lang="en-IN" smtClean="0"/>
              <a:t>11-12-2024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FF550A-7882-42A3-9732-3EAA85059CA8}" type="slidenum">
              <a:rPr lang="en-IN" smtClean="0"/>
              <a:t>‹#›</a:t>
            </a:fld>
            <a:endParaRPr lang="en-IN"/>
          </a:p>
        </p:txBody>
      </p:sp>
    </p:spTree>
    <p:extLst>
      <p:ext uri="{BB962C8B-B14F-4D97-AF65-F5344CB8AC3E}">
        <p14:creationId xmlns:p14="http://schemas.microsoft.com/office/powerpoint/2010/main" val="382687845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1E8B3D-A162-4665-A33E-891138209325}" type="datetimeFigureOut">
              <a:rPr lang="en-IN" smtClean="0"/>
              <a:t>11-12-2024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FF550A-7882-42A3-9732-3EAA85059CA8}" type="slidenum">
              <a:rPr lang="en-IN" smtClean="0"/>
              <a:t>‹#›</a:t>
            </a:fld>
            <a:endParaRPr lang="en-IN"/>
          </a:p>
        </p:txBody>
      </p:sp>
    </p:spTree>
    <p:extLst>
      <p:ext uri="{BB962C8B-B14F-4D97-AF65-F5344CB8AC3E}">
        <p14:creationId xmlns:p14="http://schemas.microsoft.com/office/powerpoint/2010/main" val="3672885342"/>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61E5028-AF07-66C7-F287-44CA7F247B70}"/>
              </a:ext>
            </a:extLst>
          </p:cNvPr>
          <p:cNvSpPr/>
          <p:nvPr/>
        </p:nvSpPr>
        <p:spPr>
          <a:xfrm>
            <a:off x="2064046" y="1065383"/>
            <a:ext cx="8447955" cy="923330"/>
          </a:xfrm>
          <a:prstGeom prst="rect">
            <a:avLst/>
          </a:prstGeom>
          <a:noFill/>
        </p:spPr>
        <p:txBody>
          <a:bodyPr wrap="none" lIns="91440" tIns="45720" rIns="91440" bIns="45720">
            <a:spAutoFit/>
          </a:bodyPr>
          <a:lstStyle/>
          <a:p>
            <a:pPr algn="ctr"/>
            <a:r>
              <a:rPr lang="en-US" sz="5400" b="1" u="sng" spc="50" dirty="0">
                <a:ln w="0"/>
                <a:solidFill>
                  <a:srgbClr val="0070C0"/>
                </a:solidFill>
                <a:effectLst>
                  <a:outerShdw blurRad="38100" dist="38100" dir="2700000" algn="tl">
                    <a:srgbClr val="000000">
                      <a:alpha val="43137"/>
                    </a:srgbClr>
                  </a:outerShdw>
                </a:effectLst>
                <a:latin typeface="Aptos" panose="020B0004020202020204" pitchFamily="34" charset="0"/>
                <a:cs typeface="Arial" panose="020B0604020202020204" pitchFamily="34" charset="0"/>
              </a:rPr>
              <a:t>SAFE ALERT APPLICATION</a:t>
            </a:r>
          </a:p>
        </p:txBody>
      </p:sp>
      <p:sp>
        <p:nvSpPr>
          <p:cNvPr id="7" name="Rectangle 6">
            <a:extLst>
              <a:ext uri="{FF2B5EF4-FFF2-40B4-BE49-F238E27FC236}">
                <a16:creationId xmlns:a16="http://schemas.microsoft.com/office/drawing/2014/main" id="{65431197-22C7-E85C-EDE7-2E30C5F4DB55}"/>
              </a:ext>
            </a:extLst>
          </p:cNvPr>
          <p:cNvSpPr/>
          <p:nvPr/>
        </p:nvSpPr>
        <p:spPr>
          <a:xfrm>
            <a:off x="2852519" y="3197093"/>
            <a:ext cx="8877110" cy="4070666"/>
          </a:xfrm>
          <a:prstGeom prst="rect">
            <a:avLst/>
          </a:prstGeom>
          <a:noFill/>
        </p:spPr>
        <p:txBody>
          <a:bodyPr wrap="none" lIns="91440" tIns="45720" rIns="91440" bIns="45720">
            <a:spAutoFit/>
          </a:bodyPr>
          <a:lstStyle/>
          <a:p>
            <a:pPr marL="8890" marR="549275" indent="-6350" algn="r">
              <a:lnSpc>
                <a:spcPct val="175000"/>
              </a:lnSpc>
              <a:spcAft>
                <a:spcPts val="1030"/>
              </a:spcAft>
            </a:pPr>
            <a:r>
              <a:rPr lang="en-IN" sz="2400" b="1" kern="1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B. Amarnadh(Y23CA005)</a:t>
            </a:r>
          </a:p>
          <a:p>
            <a:pPr marL="8890" marR="549275" indent="-6350" algn="r">
              <a:lnSpc>
                <a:spcPct val="175000"/>
              </a:lnSpc>
              <a:spcAft>
                <a:spcPts val="1030"/>
              </a:spcAft>
            </a:pPr>
            <a:r>
              <a:rPr lang="en-IN" sz="2400" b="1" kern="1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  P. Jaya Venkata Sai Ram(Y23CA036)</a:t>
            </a:r>
          </a:p>
          <a:p>
            <a:pPr marL="8890" marR="549275" indent="-6350" algn="r">
              <a:lnSpc>
                <a:spcPct val="175000"/>
              </a:lnSpc>
              <a:spcAft>
                <a:spcPts val="1030"/>
              </a:spcAft>
            </a:pPr>
            <a:r>
              <a:rPr lang="en-IN" sz="2400" b="1" kern="100" dirty="0">
                <a:ln w="0"/>
                <a:effectLst>
                  <a:outerShdw blurRad="38100" dist="19050" dir="2700000" algn="tl" rotWithShape="0">
                    <a:schemeClr val="dk1">
                      <a:alpha val="40000"/>
                    </a:schemeClr>
                  </a:outerShdw>
                </a:effectLst>
                <a:latin typeface="Arial" panose="020B0604020202020204" pitchFamily="34" charset="0"/>
                <a:ea typeface="Times New Roman" panose="02020603050405020304" pitchFamily="18" charset="0"/>
                <a:cs typeface="Arial" panose="020B0604020202020204" pitchFamily="34" charset="0"/>
              </a:rPr>
              <a:t>T. Siva Koteswararao(Y23CA056)</a:t>
            </a:r>
          </a:p>
          <a:p>
            <a:pPr marL="8890" marR="549275" indent="-6350" algn="r">
              <a:lnSpc>
                <a:spcPct val="175000"/>
              </a:lnSpc>
              <a:spcAft>
                <a:spcPts val="1030"/>
              </a:spcAft>
            </a:pPr>
            <a:r>
              <a:rPr lang="en-US" sz="3600" b="1" u="sng" dirty="0"/>
              <a:t>Under the guidance of: T. Hymavathi</a:t>
            </a:r>
          </a:p>
          <a:p>
            <a:pPr marL="8890" marR="549275" indent="-6350" algn="r">
              <a:lnSpc>
                <a:spcPct val="175000"/>
              </a:lnSpc>
              <a:spcAft>
                <a:spcPts val="1030"/>
              </a:spcAft>
            </a:pPr>
            <a:endParaRPr lang="en-IN" sz="2400" b="1" kern="1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373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0D5E-3CF9-1116-2A92-65E69E86A58F}"/>
              </a:ext>
            </a:extLst>
          </p:cNvPr>
          <p:cNvSpPr>
            <a:spLocks noGrp="1"/>
          </p:cNvSpPr>
          <p:nvPr>
            <p:ph type="title"/>
          </p:nvPr>
        </p:nvSpPr>
        <p:spPr>
          <a:xfrm>
            <a:off x="317723" y="429615"/>
            <a:ext cx="9603275" cy="1049235"/>
          </a:xfrm>
        </p:spPr>
        <p:txBody>
          <a:bodyPr/>
          <a:lstStyle/>
          <a:p>
            <a:r>
              <a:rPr lang="en-US" u="sng" dirty="0">
                <a:solidFill>
                  <a:srgbClr val="002060"/>
                </a:solidFill>
              </a:rPr>
              <a:t>USE CASE DIAGRAM</a:t>
            </a:r>
            <a:endParaRPr lang="en-IN" u="sng" dirty="0">
              <a:solidFill>
                <a:srgbClr val="002060"/>
              </a:solidFill>
            </a:endParaRPr>
          </a:p>
        </p:txBody>
      </p:sp>
      <p:sp>
        <p:nvSpPr>
          <p:cNvPr id="15" name="Rectangle 1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7" name="Picture 2" descr="C:\Users\y23ca5\Downloads\useca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403" y="981616"/>
            <a:ext cx="6546635" cy="5366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16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20EA-C43C-0E82-D657-AE1F1972428E}"/>
              </a:ext>
            </a:extLst>
          </p:cNvPr>
          <p:cNvSpPr>
            <a:spLocks noGrp="1"/>
          </p:cNvSpPr>
          <p:nvPr>
            <p:ph type="title"/>
          </p:nvPr>
        </p:nvSpPr>
        <p:spPr>
          <a:xfrm>
            <a:off x="416652" y="-35242"/>
            <a:ext cx="6063865" cy="829786"/>
          </a:xfrm>
        </p:spPr>
        <p:txBody>
          <a:bodyPr/>
          <a:lstStyle/>
          <a:p>
            <a:r>
              <a:rPr lang="en-US" u="sng" dirty="0">
                <a:solidFill>
                  <a:srgbClr val="002060"/>
                </a:solidFill>
              </a:rPr>
              <a:t>CLASS DIAGRAM</a:t>
            </a:r>
            <a:endParaRPr lang="en-IN" u="sng" dirty="0">
              <a:solidFill>
                <a:srgbClr val="002060"/>
              </a:solidFill>
            </a:endParaRPr>
          </a:p>
        </p:txBody>
      </p:sp>
      <p:pic>
        <p:nvPicPr>
          <p:cNvPr id="5" name="Picture 4">
            <a:extLst>
              <a:ext uri="{FF2B5EF4-FFF2-40B4-BE49-F238E27FC236}">
                <a16:creationId xmlns:a16="http://schemas.microsoft.com/office/drawing/2014/main" id="{1B286903-F7BE-E308-550C-056D533E7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291" y="604837"/>
            <a:ext cx="4591050" cy="6105525"/>
          </a:xfrm>
          <a:prstGeom prst="rect">
            <a:avLst/>
          </a:prstGeom>
        </p:spPr>
      </p:pic>
    </p:spTree>
    <p:extLst>
      <p:ext uri="{BB962C8B-B14F-4D97-AF65-F5344CB8AC3E}">
        <p14:creationId xmlns:p14="http://schemas.microsoft.com/office/powerpoint/2010/main" val="2071796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EC00-6BD7-2EB7-8911-1A3BB31A5442}"/>
              </a:ext>
            </a:extLst>
          </p:cNvPr>
          <p:cNvSpPr>
            <a:spLocks noGrp="1"/>
          </p:cNvSpPr>
          <p:nvPr>
            <p:ph type="title"/>
          </p:nvPr>
        </p:nvSpPr>
        <p:spPr>
          <a:xfrm>
            <a:off x="8486" y="-47435"/>
            <a:ext cx="8596668" cy="532753"/>
          </a:xfrm>
        </p:spPr>
        <p:txBody>
          <a:bodyPr>
            <a:normAutofit/>
          </a:bodyPr>
          <a:lstStyle/>
          <a:p>
            <a:r>
              <a:rPr lang="en-US" sz="2800" u="sng" dirty="0">
                <a:solidFill>
                  <a:srgbClr val="002060"/>
                </a:solidFill>
              </a:rPr>
              <a:t>ENTITY RELATIONSHIP DIAGRAM</a:t>
            </a:r>
            <a:endParaRPr lang="en-IN" sz="2800" u="sng" dirty="0">
              <a:solidFill>
                <a:srgbClr val="002060"/>
              </a:solidFill>
            </a:endParaRPr>
          </a:p>
        </p:txBody>
      </p:sp>
    </p:spTree>
    <p:extLst>
      <p:ext uri="{BB962C8B-B14F-4D97-AF65-F5344CB8AC3E}">
        <p14:creationId xmlns:p14="http://schemas.microsoft.com/office/powerpoint/2010/main" val="286535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549D840-23B4-75CA-ADF5-4CA7682DFEDF}"/>
              </a:ext>
            </a:extLst>
          </p:cNvPr>
          <p:cNvSpPr/>
          <p:nvPr/>
        </p:nvSpPr>
        <p:spPr>
          <a:xfrm>
            <a:off x="7330804" y="1244500"/>
            <a:ext cx="926228" cy="3671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271439C3-281C-59A8-FC5E-944A1F558529}"/>
              </a:ext>
            </a:extLst>
          </p:cNvPr>
          <p:cNvSpPr/>
          <p:nvPr/>
        </p:nvSpPr>
        <p:spPr>
          <a:xfrm>
            <a:off x="2969898" y="1298825"/>
            <a:ext cx="2181264" cy="413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218177EA-9120-DE14-A879-49B03A9B1266}"/>
              </a:ext>
            </a:extLst>
          </p:cNvPr>
          <p:cNvSpPr/>
          <p:nvPr/>
        </p:nvSpPr>
        <p:spPr>
          <a:xfrm>
            <a:off x="1608532" y="1234287"/>
            <a:ext cx="890632" cy="471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9B950A07-7351-642E-FBBA-22FC9C8F0AB3}"/>
              </a:ext>
            </a:extLst>
          </p:cNvPr>
          <p:cNvSpPr>
            <a:spLocks noGrp="1"/>
          </p:cNvSpPr>
          <p:nvPr>
            <p:ph type="title"/>
          </p:nvPr>
        </p:nvSpPr>
        <p:spPr>
          <a:xfrm>
            <a:off x="274998" y="171704"/>
            <a:ext cx="8596668" cy="1320800"/>
          </a:xfrm>
        </p:spPr>
        <p:txBody>
          <a:bodyPr/>
          <a:lstStyle/>
          <a:p>
            <a:r>
              <a:rPr lang="en-US" u="sng" dirty="0">
                <a:solidFill>
                  <a:srgbClr val="002060"/>
                </a:solidFill>
              </a:rPr>
              <a:t>SEQUENCE DIAGRAM</a:t>
            </a:r>
            <a:endParaRPr lang="en-IN" u="sng" dirty="0">
              <a:solidFill>
                <a:srgbClr val="002060"/>
              </a:solidFill>
            </a:endParaRPr>
          </a:p>
        </p:txBody>
      </p:sp>
      <p:cxnSp>
        <p:nvCxnSpPr>
          <p:cNvPr id="4" name="Straight Connector 3"/>
          <p:cNvCxnSpPr/>
          <p:nvPr/>
        </p:nvCxnSpPr>
        <p:spPr>
          <a:xfrm>
            <a:off x="3970513" y="1778005"/>
            <a:ext cx="0" cy="432689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a:off x="6032993" y="1778640"/>
            <a:ext cx="0" cy="432689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8009113" y="1704980"/>
            <a:ext cx="0" cy="432689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Arrow Connector 8"/>
          <p:cNvCxnSpPr>
            <a:cxnSpLocks/>
          </p:cNvCxnSpPr>
          <p:nvPr/>
        </p:nvCxnSpPr>
        <p:spPr>
          <a:xfrm>
            <a:off x="2090475" y="2475112"/>
            <a:ext cx="1868877" cy="2090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a:cxnSpLocks/>
          </p:cNvCxnSpPr>
          <p:nvPr/>
        </p:nvCxnSpPr>
        <p:spPr>
          <a:xfrm>
            <a:off x="2003918" y="3947165"/>
            <a:ext cx="402907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a:cxnSpLocks/>
          </p:cNvCxnSpPr>
          <p:nvPr/>
        </p:nvCxnSpPr>
        <p:spPr>
          <a:xfrm>
            <a:off x="1969764" y="4748624"/>
            <a:ext cx="603934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cxnSpLocks/>
            <a:stCxn id="42" idx="3"/>
          </p:cNvCxnSpPr>
          <p:nvPr/>
        </p:nvCxnSpPr>
        <p:spPr>
          <a:xfrm flipH="1">
            <a:off x="2003918" y="3234139"/>
            <a:ext cx="1977201" cy="1533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2003283" y="1427018"/>
            <a:ext cx="184731" cy="369332"/>
          </a:xfrm>
          <a:prstGeom prst="rect">
            <a:avLst/>
          </a:prstGeom>
          <a:noFill/>
        </p:spPr>
        <p:txBody>
          <a:bodyPr wrap="none" rtlCol="0">
            <a:spAutoFit/>
          </a:bodyPr>
          <a:lstStyle/>
          <a:p>
            <a:endParaRPr lang="en-IN" dirty="0"/>
          </a:p>
        </p:txBody>
      </p:sp>
      <p:sp>
        <p:nvSpPr>
          <p:cNvPr id="13" name="TextBox 12"/>
          <p:cNvSpPr txBox="1"/>
          <p:nvPr/>
        </p:nvSpPr>
        <p:spPr>
          <a:xfrm>
            <a:off x="3657601" y="1363357"/>
            <a:ext cx="453538" cy="369332"/>
          </a:xfrm>
          <a:prstGeom prst="rect">
            <a:avLst/>
          </a:prstGeom>
          <a:noFill/>
        </p:spPr>
        <p:txBody>
          <a:bodyPr wrap="square" rtlCol="0">
            <a:spAutoFit/>
          </a:bodyPr>
          <a:lstStyle/>
          <a:p>
            <a:endParaRPr lang="en-IN" dirty="0"/>
          </a:p>
        </p:txBody>
      </p:sp>
      <p:sp>
        <p:nvSpPr>
          <p:cNvPr id="14" name="TextBox 13"/>
          <p:cNvSpPr txBox="1"/>
          <p:nvPr/>
        </p:nvSpPr>
        <p:spPr>
          <a:xfrm>
            <a:off x="1776514" y="1178691"/>
            <a:ext cx="453538" cy="369332"/>
          </a:xfrm>
          <a:prstGeom prst="rect">
            <a:avLst/>
          </a:prstGeom>
          <a:noFill/>
        </p:spPr>
        <p:txBody>
          <a:bodyPr wrap="square" rtlCol="0">
            <a:spAutoFit/>
          </a:bodyPr>
          <a:lstStyle/>
          <a:p>
            <a:endParaRPr lang="en-IN" dirty="0"/>
          </a:p>
        </p:txBody>
      </p:sp>
      <p:sp>
        <p:nvSpPr>
          <p:cNvPr id="15" name="TextBox 14"/>
          <p:cNvSpPr txBox="1"/>
          <p:nvPr/>
        </p:nvSpPr>
        <p:spPr>
          <a:xfrm>
            <a:off x="3743744" y="1298825"/>
            <a:ext cx="453538" cy="369332"/>
          </a:xfrm>
          <a:prstGeom prst="rect">
            <a:avLst/>
          </a:prstGeom>
          <a:noFill/>
        </p:spPr>
        <p:txBody>
          <a:bodyPr wrap="square" rtlCol="0">
            <a:spAutoFit/>
          </a:bodyPr>
          <a:lstStyle/>
          <a:p>
            <a:endParaRPr lang="en-IN" dirty="0"/>
          </a:p>
        </p:txBody>
      </p:sp>
      <p:sp>
        <p:nvSpPr>
          <p:cNvPr id="16" name="TextBox 15"/>
          <p:cNvSpPr txBox="1"/>
          <p:nvPr/>
        </p:nvSpPr>
        <p:spPr>
          <a:xfrm>
            <a:off x="1777149" y="1281284"/>
            <a:ext cx="730524" cy="369332"/>
          </a:xfrm>
          <a:prstGeom prst="rect">
            <a:avLst/>
          </a:prstGeom>
          <a:noFill/>
        </p:spPr>
        <p:txBody>
          <a:bodyPr wrap="square" rtlCol="0">
            <a:spAutoFit/>
          </a:bodyPr>
          <a:lstStyle/>
          <a:p>
            <a:r>
              <a:rPr lang="en-US" dirty="0"/>
              <a:t>User</a:t>
            </a:r>
            <a:endParaRPr lang="en-IN" dirty="0"/>
          </a:p>
        </p:txBody>
      </p:sp>
      <p:sp>
        <p:nvSpPr>
          <p:cNvPr id="17" name="TextBox 16"/>
          <p:cNvSpPr txBox="1"/>
          <p:nvPr/>
        </p:nvSpPr>
        <p:spPr>
          <a:xfrm>
            <a:off x="3034541" y="1334685"/>
            <a:ext cx="2153196" cy="369332"/>
          </a:xfrm>
          <a:prstGeom prst="rect">
            <a:avLst/>
          </a:prstGeom>
          <a:noFill/>
        </p:spPr>
        <p:txBody>
          <a:bodyPr wrap="square" rtlCol="0">
            <a:spAutoFit/>
          </a:bodyPr>
          <a:lstStyle/>
          <a:p>
            <a:r>
              <a:rPr lang="en-US" dirty="0"/>
              <a:t>Emergency contact</a:t>
            </a:r>
            <a:endParaRPr lang="en-IN" dirty="0"/>
          </a:p>
        </p:txBody>
      </p:sp>
      <p:sp>
        <p:nvSpPr>
          <p:cNvPr id="18" name="TextBox 17"/>
          <p:cNvSpPr txBox="1"/>
          <p:nvPr/>
        </p:nvSpPr>
        <p:spPr>
          <a:xfrm>
            <a:off x="5557199" y="1307838"/>
            <a:ext cx="117630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Message</a:t>
            </a:r>
            <a:endParaRPr lang="en-IN" dirty="0"/>
          </a:p>
        </p:txBody>
      </p:sp>
      <p:sp>
        <p:nvSpPr>
          <p:cNvPr id="19" name="TextBox 18"/>
          <p:cNvSpPr txBox="1"/>
          <p:nvPr/>
        </p:nvSpPr>
        <p:spPr>
          <a:xfrm>
            <a:off x="7349093" y="1242352"/>
            <a:ext cx="1320040" cy="369332"/>
          </a:xfrm>
          <a:prstGeom prst="rect">
            <a:avLst/>
          </a:prstGeom>
          <a:noFill/>
        </p:spPr>
        <p:txBody>
          <a:bodyPr wrap="square" rtlCol="0">
            <a:spAutoFit/>
          </a:bodyPr>
          <a:lstStyle/>
          <a:p>
            <a:r>
              <a:rPr lang="en-US" dirty="0"/>
              <a:t>Hotline</a:t>
            </a:r>
            <a:endParaRPr lang="en-IN" dirty="0"/>
          </a:p>
        </p:txBody>
      </p:sp>
      <p:sp>
        <p:nvSpPr>
          <p:cNvPr id="22" name="TextBox 21"/>
          <p:cNvSpPr txBox="1"/>
          <p:nvPr/>
        </p:nvSpPr>
        <p:spPr>
          <a:xfrm>
            <a:off x="2083087" y="1911246"/>
            <a:ext cx="1874866" cy="584775"/>
          </a:xfrm>
          <a:prstGeom prst="rect">
            <a:avLst/>
          </a:prstGeom>
          <a:noFill/>
        </p:spPr>
        <p:txBody>
          <a:bodyPr wrap="square" rtlCol="0">
            <a:spAutoFit/>
          </a:bodyPr>
          <a:lstStyle/>
          <a:p>
            <a:r>
              <a:rPr lang="en-US" sz="1600" dirty="0"/>
              <a:t>Add Emergency</a:t>
            </a:r>
          </a:p>
          <a:p>
            <a:r>
              <a:rPr lang="en-US" sz="1600" dirty="0"/>
              <a:t>      contacts</a:t>
            </a:r>
            <a:endParaRPr lang="en-IN" sz="1600" dirty="0"/>
          </a:p>
        </p:txBody>
      </p:sp>
      <p:sp>
        <p:nvSpPr>
          <p:cNvPr id="23" name="TextBox 22"/>
          <p:cNvSpPr txBox="1"/>
          <p:nvPr/>
        </p:nvSpPr>
        <p:spPr>
          <a:xfrm>
            <a:off x="3359881" y="3572118"/>
            <a:ext cx="2307850" cy="369332"/>
          </a:xfrm>
          <a:prstGeom prst="rect">
            <a:avLst/>
          </a:prstGeom>
          <a:noFill/>
        </p:spPr>
        <p:txBody>
          <a:bodyPr wrap="square" rtlCol="0">
            <a:spAutoFit/>
          </a:bodyPr>
          <a:lstStyle/>
          <a:p>
            <a:r>
              <a:rPr lang="en-US" dirty="0"/>
              <a:t>Send message</a:t>
            </a:r>
            <a:endParaRPr lang="en-IN" dirty="0"/>
          </a:p>
        </p:txBody>
      </p:sp>
      <p:sp>
        <p:nvSpPr>
          <p:cNvPr id="24" name="TextBox 23"/>
          <p:cNvSpPr txBox="1"/>
          <p:nvPr/>
        </p:nvSpPr>
        <p:spPr>
          <a:xfrm>
            <a:off x="2272805" y="2664698"/>
            <a:ext cx="1427549" cy="584775"/>
          </a:xfrm>
          <a:prstGeom prst="rect">
            <a:avLst/>
          </a:prstGeom>
          <a:noFill/>
        </p:spPr>
        <p:txBody>
          <a:bodyPr wrap="square" rtlCol="0">
            <a:spAutoFit/>
          </a:bodyPr>
          <a:lstStyle/>
          <a:p>
            <a:r>
              <a:rPr lang="en-US" sz="1600" dirty="0"/>
              <a:t>Confirm details</a:t>
            </a:r>
            <a:endParaRPr lang="en-IN" sz="1600" dirty="0"/>
          </a:p>
        </p:txBody>
      </p:sp>
      <p:sp>
        <p:nvSpPr>
          <p:cNvPr id="25" name="TextBox 24"/>
          <p:cNvSpPr txBox="1"/>
          <p:nvPr/>
        </p:nvSpPr>
        <p:spPr>
          <a:xfrm>
            <a:off x="2923228" y="4405747"/>
            <a:ext cx="4827605" cy="338554"/>
          </a:xfrm>
          <a:prstGeom prst="rect">
            <a:avLst/>
          </a:prstGeom>
          <a:noFill/>
        </p:spPr>
        <p:txBody>
          <a:bodyPr wrap="square" rtlCol="0">
            <a:spAutoFit/>
          </a:bodyPr>
          <a:lstStyle/>
          <a:p>
            <a:r>
              <a:rPr lang="en-US" sz="1600" b="1" dirty="0"/>
              <a:t>Forward   Calling</a:t>
            </a:r>
            <a:endParaRPr lang="en-IN" sz="1600" b="1" dirty="0"/>
          </a:p>
        </p:txBody>
      </p:sp>
      <p:pic>
        <p:nvPicPr>
          <p:cNvPr id="29" name="Picture 28">
            <a:extLst>
              <a:ext uri="{FF2B5EF4-FFF2-40B4-BE49-F238E27FC236}">
                <a16:creationId xmlns:a16="http://schemas.microsoft.com/office/drawing/2014/main" id="{4CA61446-B969-7ACA-5332-37BD5779DD45}"/>
              </a:ext>
            </a:extLst>
          </p:cNvPr>
          <p:cNvPicPr>
            <a:picLocks noChangeAspect="1"/>
          </p:cNvPicPr>
          <p:nvPr/>
        </p:nvPicPr>
        <p:blipFill>
          <a:blip r:embed="rId2"/>
          <a:stretch>
            <a:fillRect/>
          </a:stretch>
        </p:blipFill>
        <p:spPr>
          <a:xfrm>
            <a:off x="790107" y="959129"/>
            <a:ext cx="609685" cy="1305107"/>
          </a:xfrm>
          <a:prstGeom prst="rect">
            <a:avLst/>
          </a:prstGeom>
        </p:spPr>
      </p:pic>
      <p:sp>
        <p:nvSpPr>
          <p:cNvPr id="30" name="Rectangle 29">
            <a:extLst>
              <a:ext uri="{FF2B5EF4-FFF2-40B4-BE49-F238E27FC236}">
                <a16:creationId xmlns:a16="http://schemas.microsoft.com/office/drawing/2014/main" id="{8BE3F784-EC69-025C-E960-4563B874126F}"/>
              </a:ext>
            </a:extLst>
          </p:cNvPr>
          <p:cNvSpPr/>
          <p:nvPr/>
        </p:nvSpPr>
        <p:spPr>
          <a:xfrm>
            <a:off x="1969764" y="1755893"/>
            <a:ext cx="46333" cy="4326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1" name="Rectangle 30">
            <a:extLst>
              <a:ext uri="{FF2B5EF4-FFF2-40B4-BE49-F238E27FC236}">
                <a16:creationId xmlns:a16="http://schemas.microsoft.com/office/drawing/2014/main" id="{D085070B-2023-4CF8-B526-CD3424CD763B}"/>
              </a:ext>
            </a:extLst>
          </p:cNvPr>
          <p:cNvSpPr/>
          <p:nvPr/>
        </p:nvSpPr>
        <p:spPr>
          <a:xfrm>
            <a:off x="2016097" y="2178251"/>
            <a:ext cx="46333" cy="764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6" name="Rectangle 35">
            <a:extLst>
              <a:ext uri="{FF2B5EF4-FFF2-40B4-BE49-F238E27FC236}">
                <a16:creationId xmlns:a16="http://schemas.microsoft.com/office/drawing/2014/main" id="{3DDD0B8B-6968-1DA7-4968-C3D89D34F05C}"/>
              </a:ext>
            </a:extLst>
          </p:cNvPr>
          <p:cNvSpPr/>
          <p:nvPr/>
        </p:nvSpPr>
        <p:spPr>
          <a:xfrm>
            <a:off x="2020182" y="4573219"/>
            <a:ext cx="46333" cy="764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1" name="Rectangle 40">
            <a:extLst>
              <a:ext uri="{FF2B5EF4-FFF2-40B4-BE49-F238E27FC236}">
                <a16:creationId xmlns:a16="http://schemas.microsoft.com/office/drawing/2014/main" id="{42AB2824-984B-85BA-07AA-CF38061A8AAE}"/>
              </a:ext>
            </a:extLst>
          </p:cNvPr>
          <p:cNvSpPr/>
          <p:nvPr/>
        </p:nvSpPr>
        <p:spPr>
          <a:xfrm>
            <a:off x="2003918" y="3527936"/>
            <a:ext cx="46333" cy="764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2" name="Rectangle 41">
            <a:extLst>
              <a:ext uri="{FF2B5EF4-FFF2-40B4-BE49-F238E27FC236}">
                <a16:creationId xmlns:a16="http://schemas.microsoft.com/office/drawing/2014/main" id="{FB0E50EF-0109-34BA-FFBD-218AF84396ED}"/>
              </a:ext>
            </a:extLst>
          </p:cNvPr>
          <p:cNvSpPr/>
          <p:nvPr/>
        </p:nvSpPr>
        <p:spPr>
          <a:xfrm>
            <a:off x="3934786" y="2851684"/>
            <a:ext cx="46333" cy="7649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9729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5A03B1-AEB4-3D8A-CF51-1755F4354221}"/>
              </a:ext>
            </a:extLst>
          </p:cNvPr>
          <p:cNvSpPr/>
          <p:nvPr/>
        </p:nvSpPr>
        <p:spPr>
          <a:xfrm>
            <a:off x="-244856" y="309754"/>
            <a:ext cx="3554984" cy="769441"/>
          </a:xfrm>
          <a:prstGeom prst="rect">
            <a:avLst/>
          </a:prstGeom>
          <a:no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Test Cases </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4" name="Table 3">
            <a:extLst>
              <a:ext uri="{FF2B5EF4-FFF2-40B4-BE49-F238E27FC236}">
                <a16:creationId xmlns:a16="http://schemas.microsoft.com/office/drawing/2014/main" id="{76663B15-CDD6-AC60-89BB-BC508BE4923F}"/>
              </a:ext>
            </a:extLst>
          </p:cNvPr>
          <p:cNvGraphicFramePr>
            <a:graphicFrameLocks noGrp="1"/>
          </p:cNvGraphicFramePr>
          <p:nvPr>
            <p:extLst>
              <p:ext uri="{D42A27DB-BD31-4B8C-83A1-F6EECF244321}">
                <p14:modId xmlns:p14="http://schemas.microsoft.com/office/powerpoint/2010/main" val="256489021"/>
              </p:ext>
            </p:extLst>
          </p:nvPr>
        </p:nvGraphicFramePr>
        <p:xfrm>
          <a:off x="294640" y="1350602"/>
          <a:ext cx="9800334" cy="4501560"/>
        </p:xfrm>
        <a:graphic>
          <a:graphicData uri="http://schemas.openxmlformats.org/drawingml/2006/table">
            <a:tbl>
              <a:tblPr firstRow="1" bandRow="1">
                <a:tableStyleId>{2D5ABB26-0587-4C30-8999-92F81FD0307C}</a:tableStyleId>
              </a:tblPr>
              <a:tblGrid>
                <a:gridCol w="1633389">
                  <a:extLst>
                    <a:ext uri="{9D8B030D-6E8A-4147-A177-3AD203B41FA5}">
                      <a16:colId xmlns:a16="http://schemas.microsoft.com/office/drawing/2014/main" val="2413625990"/>
                    </a:ext>
                  </a:extLst>
                </a:gridCol>
                <a:gridCol w="1633389">
                  <a:extLst>
                    <a:ext uri="{9D8B030D-6E8A-4147-A177-3AD203B41FA5}">
                      <a16:colId xmlns:a16="http://schemas.microsoft.com/office/drawing/2014/main" val="2799860010"/>
                    </a:ext>
                  </a:extLst>
                </a:gridCol>
                <a:gridCol w="1633389">
                  <a:extLst>
                    <a:ext uri="{9D8B030D-6E8A-4147-A177-3AD203B41FA5}">
                      <a16:colId xmlns:a16="http://schemas.microsoft.com/office/drawing/2014/main" val="3422734737"/>
                    </a:ext>
                  </a:extLst>
                </a:gridCol>
                <a:gridCol w="1633389">
                  <a:extLst>
                    <a:ext uri="{9D8B030D-6E8A-4147-A177-3AD203B41FA5}">
                      <a16:colId xmlns:a16="http://schemas.microsoft.com/office/drawing/2014/main" val="821686795"/>
                    </a:ext>
                  </a:extLst>
                </a:gridCol>
                <a:gridCol w="1633389">
                  <a:extLst>
                    <a:ext uri="{9D8B030D-6E8A-4147-A177-3AD203B41FA5}">
                      <a16:colId xmlns:a16="http://schemas.microsoft.com/office/drawing/2014/main" val="2754992093"/>
                    </a:ext>
                  </a:extLst>
                </a:gridCol>
                <a:gridCol w="1633389">
                  <a:extLst>
                    <a:ext uri="{9D8B030D-6E8A-4147-A177-3AD203B41FA5}">
                      <a16:colId xmlns:a16="http://schemas.microsoft.com/office/drawing/2014/main" val="4242128270"/>
                    </a:ext>
                  </a:extLst>
                </a:gridCol>
              </a:tblGrid>
              <a:tr h="643080">
                <a:tc>
                  <a:txBody>
                    <a:bodyPr/>
                    <a:lstStyle/>
                    <a:p>
                      <a:pPr algn="ctr"/>
                      <a:r>
                        <a:rPr lang="en-US" dirty="0"/>
                        <a:t>Test Case Id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Test Case</a:t>
                      </a:r>
                    </a:p>
                    <a:p>
                      <a:pPr algn="ctr"/>
                      <a:r>
                        <a:rPr lang="en-US" dirty="0"/>
                        <a:t>Description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Input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Expected </a:t>
                      </a:r>
                    </a:p>
                    <a:p>
                      <a:pPr algn="ctr"/>
                      <a:r>
                        <a:rPr lang="en-US" dirty="0"/>
                        <a:t>Output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Actual Output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STATUS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2073722"/>
                  </a:ext>
                </a:extLst>
              </a:tr>
              <a:tr h="64308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2613511"/>
                  </a:ext>
                </a:extLst>
              </a:tr>
              <a:tr h="643080">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6770606"/>
                  </a:ext>
                </a:extLst>
              </a:tr>
              <a:tr h="643080">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030985"/>
                  </a:ext>
                </a:extLst>
              </a:tr>
              <a:tr h="643080">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49448"/>
                  </a:ext>
                </a:extLst>
              </a:tr>
              <a:tr h="643080">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1009183"/>
                  </a:ext>
                </a:extLst>
              </a:tr>
              <a:tr h="643080">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878078"/>
                  </a:ext>
                </a:extLst>
              </a:tr>
            </a:tbl>
          </a:graphicData>
        </a:graphic>
      </p:graphicFrame>
    </p:spTree>
    <p:extLst>
      <p:ext uri="{BB962C8B-B14F-4D97-AF65-F5344CB8AC3E}">
        <p14:creationId xmlns:p14="http://schemas.microsoft.com/office/powerpoint/2010/main" val="278855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DC434-67C0-A2C5-317B-4D63BDBF6299}"/>
              </a:ext>
            </a:extLst>
          </p:cNvPr>
          <p:cNvSpPr>
            <a:spLocks noGrp="1"/>
          </p:cNvSpPr>
          <p:nvPr>
            <p:ph idx="1"/>
          </p:nvPr>
        </p:nvSpPr>
        <p:spPr>
          <a:xfrm>
            <a:off x="1484310" y="2164079"/>
            <a:ext cx="10018713" cy="3124201"/>
          </a:xfrm>
        </p:spPr>
        <p:txBody>
          <a:bodyPr>
            <a:normAutofit fontScale="92500" lnSpcReduction="20000"/>
          </a:bodyPr>
          <a:lstStyle/>
          <a:p>
            <a:pPr marL="0" indent="0" algn="just">
              <a:buNone/>
            </a:pPr>
            <a:r>
              <a:rPr lang="en-IN" sz="3200" kern="100" dirty="0">
                <a:effectLst/>
                <a:latin typeface="Calisto MT" panose="02040603050505030304" pitchFamily="18" charset="0"/>
                <a:ea typeface="Calibri" panose="020F0502020204030204" pitchFamily="34" charset="0"/>
                <a:cs typeface="Times New Roman" panose="02020603050405020304" pitchFamily="18" charset="0"/>
              </a:rPr>
              <a:t>"</a:t>
            </a:r>
            <a:r>
              <a:rPr lang="en-IN" sz="3000" kern="100" dirty="0">
                <a:effectLst/>
                <a:latin typeface="Calisto MT" panose="02040603050505030304" pitchFamily="18" charset="0"/>
                <a:ea typeface="Calibri" panose="020F0502020204030204" pitchFamily="34" charset="0"/>
                <a:cs typeface="Times New Roman" panose="02020603050405020304" pitchFamily="18" charset="0"/>
              </a:rPr>
              <a:t>Safe Alert" is an innovative mobile application designed to enhance personal safety by enabling users to quickly send emergency alerts and location information to predefined contacts in times of distress. The app allows users to register emergency contacts, send real-time alerts with location data, and able to make quick calls to emergency hotlines , making it a practical tool for ensuring personal security.</a:t>
            </a:r>
            <a:endParaRPr lang="en-IN" sz="3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6" name="Rectangle 5">
            <a:extLst>
              <a:ext uri="{FF2B5EF4-FFF2-40B4-BE49-F238E27FC236}">
                <a16:creationId xmlns:a16="http://schemas.microsoft.com/office/drawing/2014/main" id="{290168CE-93DC-EEF1-C6D3-F77B82EC9059}"/>
              </a:ext>
            </a:extLst>
          </p:cNvPr>
          <p:cNvSpPr/>
          <p:nvPr/>
        </p:nvSpPr>
        <p:spPr>
          <a:xfrm>
            <a:off x="1612326" y="946511"/>
            <a:ext cx="354584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ABSTRACT</a:t>
            </a:r>
          </a:p>
        </p:txBody>
      </p:sp>
    </p:spTree>
    <p:extLst>
      <p:ext uri="{BB962C8B-B14F-4D97-AF65-F5344CB8AC3E}">
        <p14:creationId xmlns:p14="http://schemas.microsoft.com/office/powerpoint/2010/main" val="123509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B63CD-80CA-93F3-6D89-BBE9F76199FB}"/>
              </a:ext>
            </a:extLst>
          </p:cNvPr>
          <p:cNvSpPr>
            <a:spLocks noGrp="1"/>
          </p:cNvSpPr>
          <p:nvPr>
            <p:ph idx="1"/>
          </p:nvPr>
        </p:nvSpPr>
        <p:spPr>
          <a:xfrm>
            <a:off x="1314069" y="2228164"/>
            <a:ext cx="10018713" cy="3124201"/>
          </a:xfrm>
        </p:spPr>
        <p:txBody>
          <a:bodyPr>
            <a:normAutofit fontScale="85000" lnSpcReduction="20000"/>
          </a:bodyPr>
          <a:lstStyle/>
          <a:p>
            <a:pPr marL="0" indent="0" algn="just">
              <a:buNone/>
            </a:pPr>
            <a:r>
              <a:rPr lang="en-IN" sz="2800" kern="100" dirty="0">
                <a:effectLst/>
                <a:latin typeface="Calisto MT" panose="02040603050505030304" pitchFamily="18" charset="0"/>
                <a:ea typeface="Calibri" panose="020F0502020204030204" pitchFamily="34" charset="0"/>
                <a:cs typeface="Times New Roman" panose="02020603050405020304" pitchFamily="18" charset="0"/>
              </a:rPr>
              <a:t>Personal safety concerns have grown significantly with increasing incidents of harassment, violence, and emergencies in various settings. Individuals often face situations where they are unable to reach out for help immediately or convey their location to family or friends. Existing safety solutions lack comprehensive features such as real-time location tracking, emergency contact alerts, and </a:t>
            </a:r>
            <a:r>
              <a:rPr lang="en-IN" sz="2800" kern="100" dirty="0" err="1">
                <a:effectLst/>
                <a:latin typeface="Calisto MT" panose="02040603050505030304" pitchFamily="18" charset="0"/>
                <a:ea typeface="Calibri" panose="020F0502020204030204" pitchFamily="34" charset="0"/>
                <a:cs typeface="Times New Roman" panose="02020603050405020304" pitchFamily="18" charset="0"/>
              </a:rPr>
              <a:t>self-defense</a:t>
            </a:r>
            <a:r>
              <a:rPr lang="en-IN" sz="2800" kern="100" dirty="0">
                <a:effectLst/>
                <a:latin typeface="Calisto MT" panose="02040603050505030304" pitchFamily="18" charset="0"/>
                <a:ea typeface="Calibri" panose="020F0502020204030204" pitchFamily="34" charset="0"/>
                <a:cs typeface="Times New Roman" panose="02020603050405020304" pitchFamily="18" charset="0"/>
              </a:rPr>
              <a:t> resources. There is a need for an integrated application that provides instant communication and guidance during emergencies.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Rectangle 3">
            <a:extLst>
              <a:ext uri="{FF2B5EF4-FFF2-40B4-BE49-F238E27FC236}">
                <a16:creationId xmlns:a16="http://schemas.microsoft.com/office/drawing/2014/main" id="{8E91C030-C10B-4BCC-B64B-177A35E3CA0F}"/>
              </a:ext>
            </a:extLst>
          </p:cNvPr>
          <p:cNvSpPr/>
          <p:nvPr/>
        </p:nvSpPr>
        <p:spPr>
          <a:xfrm>
            <a:off x="1588389" y="1090136"/>
            <a:ext cx="5445722" cy="830997"/>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4800" b="1" dirty="0">
                <a:ln w="9525">
                  <a:solidFill>
                    <a:schemeClr val="bg1"/>
                  </a:solidFill>
                  <a:prstDash val="solid"/>
                </a:ln>
                <a:effectLst>
                  <a:outerShdw blurRad="12700" dist="38100" dir="2700000" algn="tl" rotWithShape="0">
                    <a:schemeClr val="bg1">
                      <a:lumMod val="50000"/>
                    </a:schemeClr>
                  </a:outerShdw>
                </a:effectLst>
              </a:rPr>
              <a:t>Problem Statement</a:t>
            </a:r>
            <a:endParaRPr lang="en-US" sz="2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7436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841BD-C46E-BF82-6002-B1B74DD69643}"/>
              </a:ext>
            </a:extLst>
          </p:cNvPr>
          <p:cNvSpPr>
            <a:spLocks noGrp="1"/>
          </p:cNvSpPr>
          <p:nvPr>
            <p:ph idx="1"/>
          </p:nvPr>
        </p:nvSpPr>
        <p:spPr>
          <a:xfrm>
            <a:off x="1429446" y="1866899"/>
            <a:ext cx="10018713" cy="3124201"/>
          </a:xfrm>
        </p:spPr>
        <p:txBody>
          <a:bodyPr>
            <a:normAutofit/>
          </a:bodyPr>
          <a:lstStyle/>
          <a:p>
            <a:pPr marL="0" indent="0" algn="just">
              <a:buNone/>
            </a:pPr>
            <a:r>
              <a:rPr lang="en-US" sz="2800" dirty="0"/>
              <a:t>In the existing system, users rely on manual efforts to ensure their safety, such as calling emergency contacts or informing others about their location. This approach is time-consuming, stressful in critical situations, and may lead to delays or confusion in seeking help, reducing the overall effectiveness of personal safety measures.</a:t>
            </a:r>
            <a:endParaRPr lang="en-IN" sz="2800" dirty="0"/>
          </a:p>
        </p:txBody>
      </p:sp>
      <p:sp>
        <p:nvSpPr>
          <p:cNvPr id="4" name="Rectangle 3">
            <a:extLst>
              <a:ext uri="{FF2B5EF4-FFF2-40B4-BE49-F238E27FC236}">
                <a16:creationId xmlns:a16="http://schemas.microsoft.com/office/drawing/2014/main" id="{9382C88D-80E6-3765-79B3-56E79AC6D152}"/>
              </a:ext>
            </a:extLst>
          </p:cNvPr>
          <p:cNvSpPr/>
          <p:nvPr/>
        </p:nvSpPr>
        <p:spPr>
          <a:xfrm>
            <a:off x="182880" y="1097458"/>
            <a:ext cx="7802067" cy="769441"/>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rPr>
              <a:t>EXISTING SYSTEM</a:t>
            </a:r>
            <a:endParaRPr lang="en-US" sz="20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3315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6B279-6C56-8877-56CC-00EC2B57695F}"/>
              </a:ext>
            </a:extLst>
          </p:cNvPr>
          <p:cNvSpPr>
            <a:spLocks noGrp="1"/>
          </p:cNvSpPr>
          <p:nvPr>
            <p:ph idx="1"/>
          </p:nvPr>
        </p:nvSpPr>
        <p:spPr>
          <a:xfrm>
            <a:off x="1248052" y="2017775"/>
            <a:ext cx="10018713" cy="3124201"/>
          </a:xfrm>
        </p:spPr>
        <p:txBody>
          <a:bodyPr>
            <a:normAutofit/>
          </a:bodyPr>
          <a:lstStyle/>
          <a:p>
            <a:r>
              <a:rPr lang="en-US" sz="2800" dirty="0"/>
              <a:t> Time-consuming process in critical situations.  </a:t>
            </a:r>
          </a:p>
          <a:p>
            <a:r>
              <a:rPr lang="en-US" sz="2800" dirty="0"/>
              <a:t> Relying on manual efforts can delay emergency response.  </a:t>
            </a:r>
          </a:p>
          <a:p>
            <a:r>
              <a:rPr lang="en-US" sz="2800" dirty="0"/>
              <a:t> Lack of automated features wastes effort during emergencies.  </a:t>
            </a:r>
          </a:p>
          <a:p>
            <a:r>
              <a:rPr lang="en-US" sz="2800" dirty="0"/>
              <a:t> The process leads to confusion and inefficiency in seeking help. </a:t>
            </a:r>
            <a:endParaRPr lang="en-IN" sz="2800" dirty="0"/>
          </a:p>
        </p:txBody>
      </p:sp>
      <p:sp>
        <p:nvSpPr>
          <p:cNvPr id="4" name="Rectangle 3">
            <a:extLst>
              <a:ext uri="{FF2B5EF4-FFF2-40B4-BE49-F238E27FC236}">
                <a16:creationId xmlns:a16="http://schemas.microsoft.com/office/drawing/2014/main" id="{C54AC3AC-D43D-2169-80B1-99BF5E1F11F0}"/>
              </a:ext>
            </a:extLst>
          </p:cNvPr>
          <p:cNvSpPr/>
          <p:nvPr/>
        </p:nvSpPr>
        <p:spPr>
          <a:xfrm>
            <a:off x="1648510" y="964799"/>
            <a:ext cx="560313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DISADVANTAGES</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4915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F596B-6D21-75C1-2265-73BF859F015B}"/>
              </a:ext>
            </a:extLst>
          </p:cNvPr>
          <p:cNvSpPr>
            <a:spLocks noGrp="1"/>
          </p:cNvSpPr>
          <p:nvPr>
            <p:ph idx="1"/>
          </p:nvPr>
        </p:nvSpPr>
        <p:spPr>
          <a:xfrm>
            <a:off x="1484310" y="2282951"/>
            <a:ext cx="10018713" cy="3124201"/>
          </a:xfrm>
        </p:spPr>
        <p:txBody>
          <a:bodyPr>
            <a:normAutofit fontScale="92500" lnSpcReduction="10000"/>
          </a:bodyPr>
          <a:lstStyle/>
          <a:p>
            <a:pPr marL="0" indent="0" algn="just">
              <a:buNone/>
            </a:pPr>
            <a:r>
              <a:rPr lang="en-US" sz="3200" dirty="0"/>
              <a:t>In the proposed system, users will have a more efficient and reliable way to ensure their safety. The system will streamline the process of sending alerts and notifying emergency contacts, reducing the time and effort needed in critical situations. This system is designed to help users make quick decisions and receive help promptly, improving overall personal security.</a:t>
            </a:r>
            <a:endParaRPr lang="en-IN" sz="3200" dirty="0"/>
          </a:p>
        </p:txBody>
      </p:sp>
      <p:sp>
        <p:nvSpPr>
          <p:cNvPr id="4" name="Rectangle 3">
            <a:extLst>
              <a:ext uri="{FF2B5EF4-FFF2-40B4-BE49-F238E27FC236}">
                <a16:creationId xmlns:a16="http://schemas.microsoft.com/office/drawing/2014/main" id="{3570AD1C-CE9B-0779-B74C-CD4AE225BA02}"/>
              </a:ext>
            </a:extLst>
          </p:cNvPr>
          <p:cNvSpPr/>
          <p:nvPr/>
        </p:nvSpPr>
        <p:spPr>
          <a:xfrm>
            <a:off x="1639758" y="1035349"/>
            <a:ext cx="5768952" cy="830997"/>
          </a:xfrm>
          <a:prstGeom prst="rect">
            <a:avLst/>
          </a:prstGeom>
          <a:noFill/>
        </p:spPr>
        <p:txBody>
          <a:bodyPr wrap="non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PROPOSED SYSTEM</a:t>
            </a:r>
            <a:endParaRPr lang="en-US" sz="2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16037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0D09DE-169C-BAB1-B53A-00F20D364735}"/>
              </a:ext>
            </a:extLst>
          </p:cNvPr>
          <p:cNvSpPr/>
          <p:nvPr/>
        </p:nvSpPr>
        <p:spPr>
          <a:xfrm>
            <a:off x="1658046" y="984504"/>
            <a:ext cx="4535537"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ADVANTAGES</a:t>
            </a:r>
          </a:p>
        </p:txBody>
      </p:sp>
      <p:sp>
        <p:nvSpPr>
          <p:cNvPr id="9" name="Rectangle 4">
            <a:extLst>
              <a:ext uri="{FF2B5EF4-FFF2-40B4-BE49-F238E27FC236}">
                <a16:creationId xmlns:a16="http://schemas.microsoft.com/office/drawing/2014/main" id="{68296CC2-A3E9-5DF4-55FA-DD3F784D6C6F}"/>
              </a:ext>
            </a:extLst>
          </p:cNvPr>
          <p:cNvSpPr>
            <a:spLocks noGrp="1" noChangeArrowheads="1"/>
          </p:cNvSpPr>
          <p:nvPr>
            <p:ph idx="1"/>
          </p:nvPr>
        </p:nvSpPr>
        <p:spPr bwMode="auto">
          <a:xfrm>
            <a:off x="1182525" y="2274838"/>
            <a:ext cx="111379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
                <a:srgbClr val="00B0F0"/>
              </a:buClr>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buClr>
                <a:srgbClr val="00B0F0"/>
              </a:buClr>
              <a:buSzTx/>
            </a:pPr>
            <a:r>
              <a:rPr kumimoji="0" lang="en-US" altLang="en-US" b="0" i="0" u="none" strike="noStrike" cap="none" normalizeH="0" baseline="0" dirty="0">
                <a:ln>
                  <a:noFill/>
                </a:ln>
                <a:solidFill>
                  <a:schemeClr val="tx1"/>
                </a:solidFill>
                <a:effectLst/>
                <a:latin typeface="Arial" panose="020B0604020202020204" pitchFamily="34" charset="0"/>
              </a:rPr>
              <a:t>It saves time by quickly sending alerts and notifying emergency contacts.</a:t>
            </a:r>
          </a:p>
          <a:p>
            <a:pPr algn="just" defTabSz="914400" eaLnBrk="0" fontAlgn="base" hangingPunct="0">
              <a:spcBef>
                <a:spcPct val="0"/>
              </a:spcBef>
              <a:spcAft>
                <a:spcPct val="0"/>
              </a:spcAft>
              <a:buClr>
                <a:srgbClr val="00B0F0"/>
              </a:buClr>
              <a:buSzTx/>
            </a:pPr>
            <a:r>
              <a:rPr kumimoji="0" lang="en-US" altLang="en-US" b="0" i="0" u="none" strike="noStrike" cap="none" normalizeH="0" baseline="0" dirty="0">
                <a:ln>
                  <a:noFill/>
                </a:ln>
                <a:solidFill>
                  <a:schemeClr val="tx1"/>
                </a:solidFill>
                <a:effectLst/>
                <a:latin typeface="Arial" panose="020B0604020202020204" pitchFamily="34" charset="0"/>
              </a:rPr>
              <a:t>It ensures a faster response by automatically sharing live location coordinates.</a:t>
            </a:r>
          </a:p>
          <a:p>
            <a:pPr algn="just" defTabSz="914400" eaLnBrk="0" fontAlgn="base" hangingPunct="0">
              <a:spcBef>
                <a:spcPct val="0"/>
              </a:spcBef>
              <a:spcAft>
                <a:spcPct val="0"/>
              </a:spcAft>
              <a:buClr>
                <a:srgbClr val="00B0F0"/>
              </a:buClr>
              <a:buSzTx/>
            </a:pPr>
            <a:r>
              <a:rPr kumimoji="0" lang="en-US" altLang="en-US" b="0" i="0" u="none" strike="noStrike" cap="none" normalizeH="0" baseline="0" dirty="0">
                <a:ln>
                  <a:noFill/>
                </a:ln>
                <a:solidFill>
                  <a:schemeClr val="tx1"/>
                </a:solidFill>
                <a:effectLst/>
                <a:latin typeface="Arial" panose="020B0604020202020204" pitchFamily="34" charset="0"/>
              </a:rPr>
              <a:t>It reduces confusion and delays during emergencies.</a:t>
            </a:r>
          </a:p>
          <a:p>
            <a:pPr algn="just" defTabSz="914400" eaLnBrk="0" fontAlgn="base" hangingPunct="0">
              <a:spcBef>
                <a:spcPct val="0"/>
              </a:spcBef>
              <a:spcAft>
                <a:spcPct val="0"/>
              </a:spcAft>
              <a:buClr>
                <a:srgbClr val="00B0F0"/>
              </a:buClr>
              <a:buSzTx/>
            </a:pPr>
            <a:r>
              <a:rPr kumimoji="0" lang="en-US" altLang="en-US" b="0" i="0" u="none" strike="noStrike" cap="none" normalizeH="0" baseline="0" dirty="0">
                <a:ln>
                  <a:noFill/>
                </a:ln>
                <a:solidFill>
                  <a:schemeClr val="tx1"/>
                </a:solidFill>
                <a:effectLst/>
                <a:latin typeface="Arial" panose="020B0604020202020204" pitchFamily="34" charset="0"/>
              </a:rPr>
              <a:t>It is easy to use, allowing quick access to safety features.</a:t>
            </a:r>
          </a:p>
          <a:p>
            <a:pPr algn="just" defTabSz="914400" eaLnBrk="0" fontAlgn="base" hangingPunct="0">
              <a:spcBef>
                <a:spcPct val="0"/>
              </a:spcBef>
              <a:spcAft>
                <a:spcPct val="0"/>
              </a:spcAft>
              <a:buClr>
                <a:srgbClr val="00B0F0"/>
              </a:buClr>
              <a:buSzTx/>
            </a:pPr>
            <a:r>
              <a:rPr kumimoji="0" lang="en-US" altLang="en-US" b="0" i="0" u="none" strike="noStrike" cap="none" normalizeH="0" baseline="0" dirty="0">
                <a:ln>
                  <a:noFill/>
                </a:ln>
                <a:solidFill>
                  <a:schemeClr val="tx1"/>
                </a:solidFill>
                <a:effectLst/>
                <a:latin typeface="Arial" panose="020B0604020202020204" pitchFamily="34" charset="0"/>
              </a:rPr>
              <a:t>It helps users act faster and feel more secure in critical situations </a:t>
            </a:r>
          </a:p>
        </p:txBody>
      </p:sp>
    </p:spTree>
    <p:extLst>
      <p:ext uri="{BB962C8B-B14F-4D97-AF65-F5344CB8AC3E}">
        <p14:creationId xmlns:p14="http://schemas.microsoft.com/office/powerpoint/2010/main" val="194400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15E9-02FE-6670-1162-532538EEB2F0}"/>
              </a:ext>
            </a:extLst>
          </p:cNvPr>
          <p:cNvSpPr>
            <a:spLocks noGrp="1"/>
          </p:cNvSpPr>
          <p:nvPr>
            <p:ph type="title"/>
          </p:nvPr>
        </p:nvSpPr>
        <p:spPr>
          <a:xfrm>
            <a:off x="1451579" y="1188567"/>
            <a:ext cx="9603275" cy="658521"/>
          </a:xfrm>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1413DC57-7278-19E9-D612-8AF9B4B57CC4}"/>
              </a:ext>
            </a:extLst>
          </p:cNvPr>
          <p:cNvSpPr>
            <a:spLocks noGrp="1"/>
          </p:cNvSpPr>
          <p:nvPr>
            <p:ph idx="1"/>
          </p:nvPr>
        </p:nvSpPr>
        <p:spPr>
          <a:xfrm>
            <a:off x="1451579" y="2015732"/>
            <a:ext cx="9603275" cy="2988515"/>
          </a:xfrm>
        </p:spPr>
        <p:txBody>
          <a:bodyPr/>
          <a:lstStyle/>
          <a:p>
            <a:r>
              <a:rPr lang="en-US" sz="2400" u="sng" dirty="0"/>
              <a:t>HARDWARE REQUIREMENTS</a:t>
            </a:r>
          </a:p>
          <a:p>
            <a:r>
              <a:rPr lang="en-IN" dirty="0"/>
              <a:t>Processor : Intel 11</a:t>
            </a:r>
            <a:r>
              <a:rPr lang="en-IN" baseline="30000" dirty="0"/>
              <a:t>th</a:t>
            </a:r>
            <a:r>
              <a:rPr lang="en-IN" dirty="0"/>
              <a:t> gen i5 processor</a:t>
            </a:r>
          </a:p>
          <a:p>
            <a:r>
              <a:rPr lang="en-IN" dirty="0"/>
              <a:t>Hard disk  : 512 GB SSD</a:t>
            </a:r>
          </a:p>
          <a:p>
            <a:r>
              <a:rPr lang="en-IN" dirty="0"/>
              <a:t>RAM         : 16 GB RAM</a:t>
            </a:r>
          </a:p>
          <a:p>
            <a:r>
              <a:rPr lang="en-IN" dirty="0"/>
              <a:t>Monitor    : 15’’ CRT or LCD monitor </a:t>
            </a:r>
            <a:endParaRPr lang="en-US" dirty="0"/>
          </a:p>
        </p:txBody>
      </p:sp>
    </p:spTree>
    <p:extLst>
      <p:ext uri="{BB962C8B-B14F-4D97-AF65-F5344CB8AC3E}">
        <p14:creationId xmlns:p14="http://schemas.microsoft.com/office/powerpoint/2010/main" val="352725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434CC-7C17-0D7A-351E-D75A966D24F2}"/>
              </a:ext>
            </a:extLst>
          </p:cNvPr>
          <p:cNvSpPr>
            <a:spLocks noGrp="1"/>
          </p:cNvSpPr>
          <p:nvPr>
            <p:ph idx="1"/>
          </p:nvPr>
        </p:nvSpPr>
        <p:spPr>
          <a:xfrm>
            <a:off x="1369283" y="1915148"/>
            <a:ext cx="9603275" cy="3450613"/>
          </a:xfrm>
        </p:spPr>
        <p:txBody>
          <a:bodyPr>
            <a:normAutofit/>
          </a:bodyPr>
          <a:lstStyle/>
          <a:p>
            <a:r>
              <a:rPr lang="en-US" sz="2400" u="sng" dirty="0"/>
              <a:t>SOFTWARE REQUIREMENTS</a:t>
            </a:r>
          </a:p>
          <a:p>
            <a:r>
              <a:rPr lang="en-US" sz="2400" dirty="0"/>
              <a:t>Operating system : Windows 10</a:t>
            </a:r>
          </a:p>
          <a:p>
            <a:r>
              <a:rPr lang="en-US" sz="2400" dirty="0"/>
              <a:t>Frond End            : XML</a:t>
            </a:r>
          </a:p>
          <a:p>
            <a:r>
              <a:rPr lang="en-US" sz="2400" dirty="0"/>
              <a:t>Back End              : Java</a:t>
            </a:r>
          </a:p>
          <a:p>
            <a:r>
              <a:rPr lang="en-US" sz="2400" dirty="0"/>
              <a:t>Data Base             : SQLite</a:t>
            </a:r>
          </a:p>
          <a:p>
            <a:r>
              <a:rPr lang="en-US" sz="2400" dirty="0"/>
              <a:t>Technologies         : Android Studio</a:t>
            </a:r>
            <a:endParaRPr lang="en-IN" sz="2400" dirty="0"/>
          </a:p>
        </p:txBody>
      </p:sp>
    </p:spTree>
    <p:extLst>
      <p:ext uri="{BB962C8B-B14F-4D97-AF65-F5344CB8AC3E}">
        <p14:creationId xmlns:p14="http://schemas.microsoft.com/office/powerpoint/2010/main" val="4932039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198</TotalTime>
  <Words>506</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Aptos</vt:lpstr>
      <vt:lpstr>Arial</vt:lpstr>
      <vt:lpstr>Calibri</vt:lpstr>
      <vt:lpstr>Calisto MT</vt:lpstr>
      <vt:lpstr>Century Gothic</vt:lpstr>
      <vt:lpstr>Gill Sans MT</vt:lpstr>
      <vt:lpstr>Times New Roman</vt:lpstr>
      <vt:lpstr>Trebuchet MS</vt:lpstr>
      <vt:lpstr>Wingdings 3</vt:lpstr>
      <vt:lpstr>Gallery</vt:lpstr>
      <vt:lpstr>Wisp</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vt:lpstr>
      <vt:lpstr>PowerPoint Presentation</vt:lpstr>
      <vt:lpstr>USE CASE DIAGRAM</vt:lpstr>
      <vt:lpstr>CLASS DIAGRAM</vt:lpstr>
      <vt:lpstr>ENTITY RELATIONSHIP DIAGRAM</vt:lpstr>
      <vt:lpstr>SEQUENCE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Amarnadh B</dc:creator>
  <cp:lastModifiedBy>Amarnadh B</cp:lastModifiedBy>
  <cp:revision>34</cp:revision>
  <dcterms:created xsi:type="dcterms:W3CDTF">2024-11-15T12:36:45Z</dcterms:created>
  <dcterms:modified xsi:type="dcterms:W3CDTF">2024-12-11T02:06:54Z</dcterms:modified>
</cp:coreProperties>
</file>