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426E8-C052-42F5-AB07-9371F388684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DE24-8165-4326-A12A-6005EB28D2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5DE24-8165-4326-A12A-6005EB28D20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D0A8-847A-44D7-99BD-BF84C2050AD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0B4B-C6D5-4D3F-8CB7-71F7C6DD35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7324" y="1142984"/>
            <a:ext cx="6336775" cy="449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710" y="274638"/>
            <a:ext cx="900090" cy="439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72" y="5429264"/>
            <a:ext cx="971528" cy="6968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42852"/>
            <a:ext cx="502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57356" y="4000504"/>
            <a:ext cx="542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Figure 7: Training Time Comparison of GRU </a:t>
            </a:r>
            <a:r>
              <a:rPr lang="en-IN" b="1" dirty="0" err="1" smtClean="0"/>
              <a:t>vs</a:t>
            </a:r>
            <a:r>
              <a:rPr lang="en-IN" b="1" dirty="0" smtClean="0"/>
              <a:t> LSTM.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958" y="274638"/>
            <a:ext cx="1185842" cy="153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85794"/>
            <a:ext cx="502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57356" y="4429132"/>
            <a:ext cx="5357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Figure 7: Accuracy Comparison of GRU </a:t>
            </a:r>
            <a:r>
              <a:rPr lang="en-IN" b="1" dirty="0" err="1"/>
              <a:t>vs</a:t>
            </a:r>
            <a:r>
              <a:rPr lang="en-IN" b="1" dirty="0"/>
              <a:t> LSTM.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5357850" cy="43971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METHODOLOGY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29190" y="1214422"/>
            <a:ext cx="185738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QOT CHECK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5860"/>
            <a:ext cx="185738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 FAILURE PREDICTION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71736" y="1285860"/>
            <a:ext cx="185738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 FAILURE LOCALIZATION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86612" y="1214422"/>
            <a:ext cx="185738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AND SPECTRUM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1857388" y="1821645"/>
            <a:ext cx="7143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14810" y="1785926"/>
            <a:ext cx="7143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00826" y="1785926"/>
            <a:ext cx="7143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274638"/>
            <a:ext cx="5686436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142984"/>
            <a:ext cx="5314952" cy="265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71604" y="500042"/>
            <a:ext cx="5214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latin typeface="+mj-lt"/>
              </a:rPr>
              <a:t>DATASET GENERATION</a:t>
            </a:r>
            <a:endParaRPr lang="en-US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857628"/>
            <a:ext cx="8501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Normal Dataset Generation:</a:t>
            </a:r>
            <a:r>
              <a:rPr lang="en-US" dirty="0" smtClean="0"/>
              <a:t> </a:t>
            </a:r>
            <a:r>
              <a:rPr lang="en-US" dirty="0" err="1" smtClean="0"/>
              <a:t>SNR_normal</a:t>
            </a:r>
            <a:r>
              <a:rPr lang="en-US" dirty="0" smtClean="0"/>
              <a:t>(t) = S0 + N(0, </a:t>
            </a:r>
            <a:r>
              <a:rPr lang="el-GR" dirty="0" smtClean="0"/>
              <a:t>σ2) </a:t>
            </a:r>
            <a:r>
              <a:rPr lang="en-US" dirty="0" smtClean="0"/>
              <a:t>where S0 ∈ [15, 25] dB</a:t>
            </a:r>
          </a:p>
          <a:p>
            <a:pPr>
              <a:buFont typeface="Arial" pitchFamily="34" charset="0"/>
              <a:buChar char="•"/>
            </a:pPr>
            <a:r>
              <a:rPr lang="en-IN" b="1" dirty="0"/>
              <a:t>Filter Shifting (FS):</a:t>
            </a:r>
            <a:r>
              <a:rPr lang="en-IN" dirty="0"/>
              <a:t> </a:t>
            </a:r>
            <a:r>
              <a:rPr lang="en-IN" dirty="0" smtClean="0"/>
              <a:t>SNR_FS(t) = S0 - </a:t>
            </a:r>
            <a:r>
              <a:rPr lang="el-GR" dirty="0" smtClean="0"/>
              <a:t>α·(</a:t>
            </a:r>
            <a:r>
              <a:rPr lang="en-IN" dirty="0" smtClean="0"/>
              <a:t>t - to) + N(0, </a:t>
            </a:r>
            <a:r>
              <a:rPr lang="el-GR" dirty="0" smtClean="0"/>
              <a:t>σ2), </a:t>
            </a:r>
            <a:r>
              <a:rPr lang="en-IN" dirty="0" smtClean="0"/>
              <a:t>for t ≥ to</a:t>
            </a:r>
          </a:p>
          <a:p>
            <a:r>
              <a:rPr lang="en-IN" dirty="0" smtClean="0"/>
              <a:t>Where:</a:t>
            </a:r>
          </a:p>
          <a:p>
            <a:r>
              <a:rPr lang="el-GR" dirty="0" smtClean="0"/>
              <a:t>α = 0.3 </a:t>
            </a:r>
            <a:r>
              <a:rPr lang="en-IN" dirty="0" smtClean="0"/>
              <a:t>dB/time step (FS degradation factor)</a:t>
            </a:r>
          </a:p>
          <a:p>
            <a:r>
              <a:rPr lang="en-IN" dirty="0" smtClean="0"/>
              <a:t>to ∈ [10, 20] is the failure onset point</a:t>
            </a:r>
          </a:p>
          <a:p>
            <a:r>
              <a:rPr lang="el-GR" dirty="0" smtClean="0"/>
              <a:t>σ2 </a:t>
            </a:r>
            <a:r>
              <a:rPr lang="en-IN" dirty="0" smtClean="0"/>
              <a:t>models environmental randomness (</a:t>
            </a:r>
            <a:r>
              <a:rPr lang="el-GR" dirty="0" smtClean="0"/>
              <a:t>σ ≈ 0.5)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Filter Tightening (FT):</a:t>
            </a:r>
            <a:r>
              <a:rPr lang="en-US" dirty="0" smtClean="0"/>
              <a:t>SNR_FT(t) = S0 - β·(t - to) + N(0, σ2), for t ≥ to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Where: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β = 0.5 dB/time step (FT degradation factor)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∈ [10, 20] randomly selected onset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9198"/>
            <a:ext cx="3186106" cy="119696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728" y="0"/>
            <a:ext cx="6615130" cy="7969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RESULT AND DISCUSSION</a:t>
            </a:r>
            <a:endParaRPr lang="en-US" sz="4000" dirty="0"/>
          </a:p>
        </p:txBody>
      </p:sp>
      <p:pic>
        <p:nvPicPr>
          <p:cNvPr id="3074" name="Imag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119813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1472" y="471488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6: Validation Accuracy Comparison between GRU and </a:t>
            </a:r>
            <a:r>
              <a:rPr lang="en-IN" dirty="0" smtClean="0"/>
              <a:t>LSTM Models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6400816" cy="439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834" y="6000768"/>
            <a:ext cx="1042966" cy="125395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4098" name="Image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571480"/>
            <a:ext cx="5486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4414" y="528638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8: Confusion Matrix of Zone-Based Localization Model]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74638"/>
            <a:ext cx="6357982" cy="51115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ROUTING SUCCESS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6" y="5072074"/>
            <a:ext cx="1828784" cy="105408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5122" name="Image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6119813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71670" y="45720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[Figure 9: Routing Success </a:t>
            </a:r>
            <a:r>
              <a:rPr lang="en-IN" dirty="0" err="1"/>
              <a:t>vs</a:t>
            </a:r>
            <a:r>
              <a:rPr lang="en-IN" dirty="0"/>
              <a:t> Blocked Attempts (Bar Chart)]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142852"/>
            <a:ext cx="2071702" cy="43971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xcz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72330" y="4929198"/>
            <a:ext cx="1614470" cy="119696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Image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6119813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000232" y="47148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Figure 10: Histogram of Estimated </a:t>
            </a:r>
            <a:r>
              <a:rPr lang="en-IN" dirty="0" err="1"/>
              <a:t>QoT</a:t>
            </a:r>
            <a:r>
              <a:rPr lang="en-IN" dirty="0"/>
              <a:t> (SNR) for Rerouted Paths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5860"/>
            <a:ext cx="1285852" cy="214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52" y="6072206"/>
            <a:ext cx="257148" cy="53957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7170" name="Image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28"/>
            <a:ext cx="6119813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00232" y="47148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Figure 11: Network Topology with Failed and Rerouted Paths]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462" y="274638"/>
            <a:ext cx="614338" cy="368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76" y="5929330"/>
            <a:ext cx="400024" cy="19683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928670"/>
            <a:ext cx="50292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00166" y="4071942"/>
            <a:ext cx="5572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Figure </a:t>
            </a:r>
            <a:r>
              <a:rPr lang="en-IN" dirty="0" smtClean="0"/>
              <a:t>12: prediction Accuracy </a:t>
            </a:r>
            <a:r>
              <a:rPr lang="en-IN" dirty="0" err="1" smtClean="0"/>
              <a:t>vs</a:t>
            </a:r>
            <a:r>
              <a:rPr lang="en-IN" dirty="0" smtClean="0"/>
              <a:t> Time Steps Used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255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</vt:lpstr>
      <vt:lpstr>METHODOLOGY </vt:lpstr>
      <vt:lpstr> </vt:lpstr>
      <vt:lpstr>RESULT AND DISCUSSION</vt:lpstr>
      <vt:lpstr>CONFUSION MATRIX</vt:lpstr>
      <vt:lpstr>ROUTING SUCCESS </vt:lpstr>
      <vt:lpstr>xcz</vt:lpstr>
      <vt:lpstr>  </vt:lpstr>
      <vt:lpstr>  </vt:lpstr>
      <vt:lpstr>   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8</cp:revision>
  <dcterms:created xsi:type="dcterms:W3CDTF">2025-04-11T07:20:35Z</dcterms:created>
  <dcterms:modified xsi:type="dcterms:W3CDTF">2025-04-11T08:22:43Z</dcterms:modified>
</cp:coreProperties>
</file>