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Merriweather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a92VmEf9NlfjEFHEdr+gPQR1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20E37E-3528-4D34-A8E7-AB7C9F3DAE64}">
  <a:tblStyle styleId="{FA20E37E-3528-4D34-A8E7-AB7C9F3DA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2f8fea5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f2f8fea5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f8fea59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f8fea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f2f8fea59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f2f8fea5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f2f8fea5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f2f8fea5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f2f8fea59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f2f8fea5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f2f8fea59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f2f8fea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f2f8fea59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f2f8fea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472bb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ad472bba83_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f2f8fea5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f2f8fea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f2f8fea5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f2f8fea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5d30f9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85d30f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f2f8fea5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f2f8fea5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eeksforgeeks.org/decision-tree-implementation-python/?ref=rp" TargetMode="External"/><Relationship Id="rId4" Type="http://schemas.openxmlformats.org/officeDocument/2006/relationships/hyperlink" Target="https://www.journaldev.com/29055/python-pandas-module-tutori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524000" y="1122363"/>
            <a:ext cx="9144000" cy="745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b="1" lang="en-IN" sz="4860"/>
              <a:t>SARS-CoV-2 Detection From Voice</a:t>
            </a:r>
            <a:endParaRPr sz="4860"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774675" y="2265153"/>
            <a:ext cx="9144000" cy="4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50"/>
              <a:buNone/>
            </a:pPr>
            <a:r>
              <a:rPr lang="en-IN" sz="2450"/>
              <a:t>By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50"/>
              <a:buNone/>
            </a:pPr>
            <a:r>
              <a:rPr b="1" lang="en-IN" sz="2450">
                <a:latin typeface="Arial Rounded"/>
                <a:ea typeface="Arial Rounded"/>
                <a:cs typeface="Arial Rounded"/>
                <a:sym typeface="Arial Rounded"/>
              </a:rPr>
              <a:t>T. Devendra Babu (Y17IT102)</a:t>
            </a:r>
            <a:endParaRPr b="1" sz="245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b="1" lang="en-IN" sz="126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b="1" sz="126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b="1" lang="en-IN" sz="2400">
                <a:latin typeface="Arial Rounded"/>
                <a:ea typeface="Arial Rounded"/>
                <a:cs typeface="Arial Rounded"/>
                <a:sym typeface="Arial Rounded"/>
              </a:rPr>
              <a:t>V. Antony                (Y17IT116)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1" sz="2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b="1" lang="en-IN" sz="2400">
                <a:latin typeface="Arial Rounded"/>
                <a:ea typeface="Arial Rounded"/>
                <a:cs typeface="Arial Rounded"/>
                <a:sym typeface="Arial Rounded"/>
              </a:rPr>
              <a:t>T. Chanakya           (Y17IT106)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n-IN" sz="2400"/>
              <a:t>   GUIDE :</a:t>
            </a:r>
            <a:r>
              <a:rPr b="1" lang="en-IN" sz="2400"/>
              <a:t> 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Sri. B. Venkateswarlu</a:t>
            </a:r>
            <a:r>
              <a:rPr lang="en-IN" sz="2400"/>
              <a:t> </a:t>
            </a:r>
            <a:endParaRPr sz="2400"/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5928" y="4637314"/>
            <a:ext cx="3946072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f2f8fea59_0_6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CODE</a:t>
            </a:r>
            <a:endParaRPr/>
          </a:p>
        </p:txBody>
      </p:sp>
      <p:sp>
        <p:nvSpPr>
          <p:cNvPr id="239" name="Google Shape;239;gbf2f8fea59_0_64"/>
          <p:cNvSpPr txBox="1"/>
          <p:nvPr>
            <p:ph idx="1" type="body"/>
          </p:nvPr>
        </p:nvSpPr>
        <p:spPr>
          <a:xfrm>
            <a:off x="1665275" y="1378750"/>
            <a:ext cx="10305000" cy="50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Import modules 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import numpy as np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import pandas as pd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from sklearn.metrics import confusion_matrix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from sklearn.model_selection import train_test_split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from sklearn.tree import DecisionTreeClassifier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from sklearn.metrics import accuracy_score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from sklearn.metrics import classification_report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f2f8fea59_0_70"/>
          <p:cNvSpPr txBox="1"/>
          <p:nvPr>
            <p:ph idx="1" type="body"/>
          </p:nvPr>
        </p:nvSpPr>
        <p:spPr>
          <a:xfrm>
            <a:off x="1468300" y="1038525"/>
            <a:ext cx="10636200" cy="556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Import  Data 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importdata():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balance_data = pd.read_csv(r"C:\Users\lenovo\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Desktop\Projects\covidvoice.csv",sep=',', header = None)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 ("Dataset Length: ", len(balance_data))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 ("Dataset Shape: ", balance_data.shape)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 ("Dataset: ",balance_data.head())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balance_data[:]=np.where(balance_data=="male",0,1)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return balance_data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f2f8fea59_0_76"/>
          <p:cNvSpPr txBox="1"/>
          <p:nvPr>
            <p:ph idx="1" type="body"/>
          </p:nvPr>
        </p:nvSpPr>
        <p:spPr>
          <a:xfrm>
            <a:off x="1701075" y="785400"/>
            <a:ext cx="10491000" cy="58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Split  data 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splitdataset(balance_data):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X = balance_data.values[:, 1:5]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Y = balance_data.values[:, 0]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X_train, X_test, y_train, y_test = train_test_split(X, Y, test_size=0.3,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 random_state=100)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return </a:t>
            </a: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X, Y, X_train, </a:t>
            </a: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X_test, y_train, y_test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f2f8fea59_0_82"/>
          <p:cNvSpPr txBox="1"/>
          <p:nvPr>
            <p:ph idx="1" type="body"/>
          </p:nvPr>
        </p:nvSpPr>
        <p:spPr>
          <a:xfrm>
            <a:off x="1468300" y="331275"/>
            <a:ext cx="10457100" cy="59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Training 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train_using_gini(X_train, X_test, y_train):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clf_gini = DecisionTreeClassifier(criterion = "gini",random_state =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100,max_depth=3, min_samples_leaf=5)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clf_gini.fit(X_train, y_train)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return clf_gini</a:t>
            </a: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 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train_using_entropy(X_train, X_test, y_train):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clf_entropy = DecisionTreeClassifier( criterion = "entropy",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random_state = 100, max_depth = 3, min_samples_leaf = 5) </a:t>
            </a: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	clf_entropy.fit(X_train, y_train)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return clf_entropy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f2f8fea59_0_88"/>
          <p:cNvSpPr txBox="1"/>
          <p:nvPr>
            <p:ph type="title"/>
          </p:nvPr>
        </p:nvSpPr>
        <p:spPr>
          <a:xfrm>
            <a:off x="11653375" y="376025"/>
            <a:ext cx="2004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bf2f8fea59_0_88"/>
          <p:cNvSpPr txBox="1"/>
          <p:nvPr>
            <p:ph idx="1" type="body"/>
          </p:nvPr>
        </p:nvSpPr>
        <p:spPr>
          <a:xfrm>
            <a:off x="2023375" y="376025"/>
            <a:ext cx="9239400" cy="632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</a:t>
            </a: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Testing and evaluation 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prediction(X_test, clf_object):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y_pred = clf_object.predict(X_test)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print("Predicted values:")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print(y_pred)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return y_pred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def cal_accuracy(y_test, y_pred):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print("Confusion Matrix: ", confusion_matrix(y_test, y_pred))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 ("Accuracy : ",accuracy_score(y_test,y_pred)*100)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print("Report : ",classification_report(y_test, y_pred))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f2f8fea59_0_94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bf2f8fea59_0_94"/>
          <p:cNvSpPr txBox="1"/>
          <p:nvPr>
            <p:ph idx="1" type="body"/>
          </p:nvPr>
        </p:nvSpPr>
        <p:spPr>
          <a:xfrm>
            <a:off x="1602625" y="283900"/>
            <a:ext cx="9902100" cy="628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500" u="sng">
                <a:latin typeface="Arial"/>
                <a:ea typeface="Arial"/>
                <a:cs typeface="Arial"/>
                <a:sym typeface="Arial"/>
              </a:rPr>
              <a:t>Main Method :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if __name__=="__main__":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data = importdata()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X, Y, X_train, X_test, y_train, y_test = splitdataset(data)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clf_gini = train_using_gini(X_train, X_test, y_train)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clf_entropy = train_using_entropy(X_train, X_test, y_train) 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print("Results Using Gini Index:")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y_pred_gini = prediction(X_test, clf_gini)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cal_accuracy(y_test, y_pred_gini)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print("Results Using Entropy:")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y_pred_entropy = prediction(X_test, clf_entropy)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	cal_accuracy(y_test, y_pred_entropy) </a:t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f2f8fea59_0_10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r>
              <a:rPr b="1" lang="en-IN" sz="4300">
                <a:latin typeface="Arial Rounded"/>
                <a:ea typeface="Arial Rounded"/>
                <a:cs typeface="Arial Rounded"/>
                <a:sym typeface="Arial Rounded"/>
              </a:rPr>
              <a:t>REFERENCES</a:t>
            </a:r>
            <a:endParaRPr b="1" sz="43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72" name="Google Shape;272;gbf2f8fea59_0_100"/>
          <p:cNvSpPr txBox="1"/>
          <p:nvPr>
            <p:ph idx="1" type="body"/>
          </p:nvPr>
        </p:nvSpPr>
        <p:spPr>
          <a:xfrm>
            <a:off x="2095000" y="1486200"/>
            <a:ext cx="9776700" cy="487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93C47D"/>
              </a:buClr>
              <a:buSzPts val="2700"/>
              <a:buFont typeface="Georgia"/>
              <a:buChar char="★"/>
            </a:pPr>
            <a:r>
              <a:rPr lang="en-IN" sz="2700" u="sng">
                <a:solidFill>
                  <a:srgbClr val="93C47D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https://www.geeksforgeeks.org/decision-tree-implementation-python/?ref=rp</a:t>
            </a:r>
            <a:endParaRPr sz="2700" u="sng">
              <a:solidFill>
                <a:srgbClr val="93C47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93C47D"/>
              </a:buClr>
              <a:buSzPts val="2700"/>
              <a:buFont typeface="Georgia"/>
              <a:buChar char="★"/>
            </a:pPr>
            <a:r>
              <a:rPr lang="en-IN" sz="2700" u="sng">
                <a:solidFill>
                  <a:srgbClr val="93C47D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https://www.journaldev.com/29055/python-pandas-module-tutorial</a:t>
            </a:r>
            <a:endParaRPr sz="2700" u="sng">
              <a:solidFill>
                <a:srgbClr val="93C47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2700"/>
              <a:buFont typeface="Georgia"/>
              <a:buChar char="★"/>
            </a:pPr>
            <a:r>
              <a:rPr lang="en-IN" sz="2700" u="sng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https://github.com/virufy/virufy_data/blob/main/clinical/labels.csv</a:t>
            </a:r>
            <a:endParaRPr sz="2700" u="sng">
              <a:solidFill>
                <a:srgbClr val="6AA84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 rot="-245">
            <a:off x="2087858" y="2611200"/>
            <a:ext cx="84186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/>
              <a:t>THANK YOU</a:t>
            </a:r>
            <a:endParaRPr/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300" y="4514300"/>
            <a:ext cx="2343700" cy="2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472bba83_0_0"/>
          <p:cNvSpPr txBox="1"/>
          <p:nvPr>
            <p:ph type="title"/>
          </p:nvPr>
        </p:nvSpPr>
        <p:spPr>
          <a:xfrm>
            <a:off x="962627" y="537460"/>
            <a:ext cx="8911687" cy="104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/>
              <a:t>                          Abstract </a:t>
            </a:r>
            <a:endParaRPr/>
          </a:p>
        </p:txBody>
      </p:sp>
      <p:sp>
        <p:nvSpPr>
          <p:cNvPr id="172" name="Google Shape;172;gad472bba83_0_0"/>
          <p:cNvSpPr txBox="1"/>
          <p:nvPr>
            <p:ph idx="1" type="body"/>
          </p:nvPr>
        </p:nvSpPr>
        <p:spPr>
          <a:xfrm>
            <a:off x="1359844" y="1400364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Merriweather"/>
              <a:buChar char="➢"/>
            </a:pPr>
            <a:r>
              <a:rPr b="1" lang="en-IN" sz="2200">
                <a:latin typeface="Merriweather"/>
                <a:ea typeface="Merriweather"/>
                <a:cs typeface="Merriweather"/>
                <a:sym typeface="Merriweather"/>
              </a:rPr>
              <a:t>Automated voice-based detection of severe acute respiratory syndrome coronavirus 2 (SARS-CoV-2)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Merriweather"/>
              <a:buChar char="➢"/>
            </a:pPr>
            <a:r>
              <a:rPr b="1" lang="en-IN" sz="2200">
                <a:latin typeface="Merriweather"/>
                <a:ea typeface="Merriweather"/>
                <a:cs typeface="Merriweather"/>
                <a:sym typeface="Merriweather"/>
              </a:rPr>
              <a:t>Using deep machine learning and speech processing to detect the SARS-CoV-2 positives 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Merriweather"/>
              <a:buChar char="➢"/>
            </a:pPr>
            <a:r>
              <a:rPr b="1" lang="en-IN" sz="2200">
                <a:latin typeface="Merriweather"/>
                <a:ea typeface="Merriweather"/>
                <a:cs typeface="Merriweather"/>
                <a:sym typeface="Merriweather"/>
              </a:rPr>
              <a:t>Decision Tree algorithms are used to produce specialized sub-models for the  SARS-CoV-2 classification.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3" name="Google Shape;173;gad472bba8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785" y="4995826"/>
            <a:ext cx="3325311" cy="18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1751325" y="4944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/>
              <a:t>                 </a:t>
            </a:r>
            <a:r>
              <a:rPr b="1" lang="en-IN"/>
              <a:t>Proposed Work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015921" y="177529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Step – 1:  Collecting  Dataset </a:t>
            </a:r>
            <a:endParaRPr sz="2400"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Step – 2 : Audio Processing and Machine Learning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                 Implementation</a:t>
            </a:r>
            <a:endParaRPr sz="2400"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3000">
                <a:latin typeface="Arial"/>
                <a:ea typeface="Arial"/>
                <a:cs typeface="Arial"/>
                <a:sym typeface="Arial"/>
              </a:rPr>
              <a:t>Step – 3: Performance Evaluation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/>
              <a:t>     Collecting Data set 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1630298" y="1379483"/>
            <a:ext cx="9874200" cy="5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➢"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data collected in a national COVID19 data collection project led by 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Israeli Directorate of Defence Research and Development.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vocal input in the recordings shows the 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covid symptoms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like mild or heavy coughing cold or fever.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Along with the voice recordings their 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has been recorded for easy classification.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Based on their speech recordings a 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voice score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out of 7 is given to each person.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f2f8fea59_0_1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DATASET</a:t>
            </a:r>
            <a:endParaRPr/>
          </a:p>
        </p:txBody>
      </p:sp>
      <p:sp>
        <p:nvSpPr>
          <p:cNvPr id="191" name="Google Shape;191;gbf2f8fea59_0_13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gbf2f8fea59_0_13"/>
          <p:cNvGraphicFramePr/>
          <p:nvPr/>
        </p:nvGraphicFramePr>
        <p:xfrm>
          <a:off x="1534475" y="15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{FA20E37E-3528-4D34-A8E7-AB7C9F3DAE64}</a:tableStyleId>
              </a:tblPr>
              <a:tblGrid>
                <a:gridCol w="1222100"/>
                <a:gridCol w="1257875"/>
                <a:gridCol w="1544425"/>
                <a:gridCol w="1472750"/>
                <a:gridCol w="3030600"/>
                <a:gridCol w="1705550"/>
              </a:tblGrid>
              <a:tr h="9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/>
                        <a:t>s.no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/>
                        <a:t>age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/>
                        <a:t>gender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/>
                        <a:t>smoke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/>
                        <a:t>voice_symptoms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/>
                        <a:t>covid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9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53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male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yes 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negative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9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50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male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positive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9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40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male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negative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9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65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female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positive</a:t>
                      </a:r>
                      <a:endParaRPr sz="2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2019288" y="55248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/>
              <a:t>                 Machine learning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/>
              <a:t>                    Implementation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638299" y="193665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highlight>
                  <a:schemeClr val="lt1"/>
                </a:highlight>
                <a:latin typeface="Arial Rounded"/>
                <a:ea typeface="Arial Rounded"/>
                <a:cs typeface="Arial Rounded"/>
                <a:sym typeface="Arial Rounded"/>
              </a:rPr>
              <a:t>Decision tree is the most powerful and popular tool for classification and prediction. A Decision tree is a flowchart like tree structure, where each internal node denotes a test on an attribute, each branch represents an outcome of the test, and each leaf node (terminal node) holds a class label.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50" y="3807475"/>
            <a:ext cx="4821650" cy="3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f2f8fea59_0_4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Evaluation</a:t>
            </a:r>
            <a:endParaRPr/>
          </a:p>
        </p:txBody>
      </p:sp>
      <p:sp>
        <p:nvSpPr>
          <p:cNvPr id="205" name="Google Shape;205;gbf2f8fea59_0_40"/>
          <p:cNvSpPr txBox="1"/>
          <p:nvPr>
            <p:ph idx="1" type="body"/>
          </p:nvPr>
        </p:nvSpPr>
        <p:spPr>
          <a:xfrm>
            <a:off x="1409325" y="1905100"/>
            <a:ext cx="10095300" cy="45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 Rounded"/>
              <a:buChar char="➔"/>
            </a:pPr>
            <a:r>
              <a:rPr lang="en-IN" sz="2400">
                <a:latin typeface="Arial Rounded"/>
                <a:ea typeface="Arial Rounded"/>
                <a:cs typeface="Arial Rounded"/>
                <a:sym typeface="Arial Rounded"/>
              </a:rPr>
              <a:t>GINI INDEX </a:t>
            </a:r>
            <a:endParaRPr sz="2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Gini index or Gini impurity measures the degree or probability of a particular variable being wrongly classified when it is randomly chosen</a:t>
            </a:r>
            <a:endParaRPr sz="3000">
              <a:solidFill>
                <a:srgbClr val="4949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949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949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i="1" lang="en-IN" sz="2400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  </a:t>
            </a:r>
            <a:r>
              <a:rPr lang="en-IN" sz="2400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the probability of an object being classified to a                particular class</a:t>
            </a:r>
            <a:endParaRPr sz="2400">
              <a:solidFill>
                <a:srgbClr val="4949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bf2f8fea59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613" y="4183500"/>
            <a:ext cx="3294725" cy="8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d30f95e_0_0"/>
          <p:cNvSpPr txBox="1"/>
          <p:nvPr>
            <p:ph type="title"/>
          </p:nvPr>
        </p:nvSpPr>
        <p:spPr>
          <a:xfrm>
            <a:off x="1966225" y="3733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</a:t>
            </a:r>
            <a:r>
              <a:rPr lang="en-IN" sz="3900"/>
              <a:t>Algorithm</a:t>
            </a:r>
            <a:endParaRPr sz="3900"/>
          </a:p>
        </p:txBody>
      </p:sp>
      <p:sp>
        <p:nvSpPr>
          <p:cNvPr id="212" name="Google Shape;212;g785d30f95e_0_0"/>
          <p:cNvSpPr txBox="1"/>
          <p:nvPr>
            <p:ph idx="1" type="body"/>
          </p:nvPr>
        </p:nvSpPr>
        <p:spPr>
          <a:xfrm>
            <a:off x="1550687" y="163225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700">
                <a:latin typeface="Arial Rounded"/>
                <a:ea typeface="Arial Rounded"/>
                <a:cs typeface="Arial Rounded"/>
                <a:sym typeface="Arial Rounded"/>
              </a:rPr>
              <a:t>                     </a:t>
            </a: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!=0                                        =0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        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      &lt;20                             &gt;20     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                             </a:t>
            </a:r>
            <a:r>
              <a:rPr lang="en-IN" sz="2100">
                <a:latin typeface="Arial Rounded"/>
                <a:ea typeface="Arial Rounded"/>
                <a:cs typeface="Arial Rounded"/>
                <a:sym typeface="Arial Rounded"/>
              </a:rPr>
              <a:t>No                                     Yes</a:t>
            </a:r>
            <a:endParaRPr sz="21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                        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                                                                             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200">
                <a:latin typeface="Arial Rounded"/>
                <a:ea typeface="Arial Rounded"/>
                <a:cs typeface="Arial Rounded"/>
                <a:sym typeface="Arial Rounded"/>
              </a:rPr>
              <a:t>                                                                                      </a:t>
            </a:r>
            <a:endParaRPr sz="22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3" name="Google Shape;213;g785d30f95e_0_0"/>
          <p:cNvSpPr/>
          <p:nvPr/>
        </p:nvSpPr>
        <p:spPr>
          <a:xfrm>
            <a:off x="4613700" y="1387725"/>
            <a:ext cx="2435100" cy="91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/>
              <a:t>Voice Score</a:t>
            </a:r>
            <a:endParaRPr sz="3100"/>
          </a:p>
        </p:txBody>
      </p:sp>
      <p:sp>
        <p:nvSpPr>
          <p:cNvPr id="214" name="Google Shape;214;g785d30f95e_0_0"/>
          <p:cNvSpPr/>
          <p:nvPr/>
        </p:nvSpPr>
        <p:spPr>
          <a:xfrm>
            <a:off x="3205325" y="2516125"/>
            <a:ext cx="1056300" cy="7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/>
              <a:t>Age</a:t>
            </a:r>
            <a:endParaRPr sz="3700"/>
          </a:p>
        </p:txBody>
      </p:sp>
      <p:cxnSp>
        <p:nvCxnSpPr>
          <p:cNvPr id="215" name="Google Shape;215;g785d30f95e_0_0"/>
          <p:cNvCxnSpPr>
            <a:stCxn id="213" idx="1"/>
            <a:endCxn id="214" idx="0"/>
          </p:cNvCxnSpPr>
          <p:nvPr/>
        </p:nvCxnSpPr>
        <p:spPr>
          <a:xfrm flipH="1">
            <a:off x="3733500" y="1844325"/>
            <a:ext cx="880200" cy="671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g785d30f95e_0_0"/>
          <p:cNvSpPr/>
          <p:nvPr/>
        </p:nvSpPr>
        <p:spPr>
          <a:xfrm>
            <a:off x="4780925" y="3771700"/>
            <a:ext cx="1650300" cy="7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Smoke</a:t>
            </a:r>
            <a:endParaRPr sz="3000"/>
          </a:p>
        </p:txBody>
      </p:sp>
      <p:cxnSp>
        <p:nvCxnSpPr>
          <p:cNvPr id="217" name="Google Shape;217;g785d30f95e_0_0"/>
          <p:cNvCxnSpPr>
            <a:stCxn id="213" idx="3"/>
          </p:cNvCxnSpPr>
          <p:nvPr/>
        </p:nvCxnSpPr>
        <p:spPr>
          <a:xfrm>
            <a:off x="7048800" y="1844325"/>
            <a:ext cx="1557900" cy="88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g785d30f95e_0_0"/>
          <p:cNvSpPr/>
          <p:nvPr/>
        </p:nvSpPr>
        <p:spPr>
          <a:xfrm>
            <a:off x="8505325" y="2569825"/>
            <a:ext cx="1199700" cy="680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/>
              <a:t>Negative</a:t>
            </a:r>
            <a:endParaRPr sz="1900"/>
          </a:p>
        </p:txBody>
      </p:sp>
      <p:sp>
        <p:nvSpPr>
          <p:cNvPr id="219" name="Google Shape;219;g785d30f95e_0_0"/>
          <p:cNvSpPr/>
          <p:nvPr/>
        </p:nvSpPr>
        <p:spPr>
          <a:xfrm>
            <a:off x="1256325" y="3852250"/>
            <a:ext cx="1029600" cy="913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Negative</a:t>
            </a:r>
            <a:endParaRPr sz="2000"/>
          </a:p>
        </p:txBody>
      </p:sp>
      <p:cxnSp>
        <p:nvCxnSpPr>
          <p:cNvPr id="220" name="Google Shape;220;g785d30f95e_0_0"/>
          <p:cNvCxnSpPr>
            <a:stCxn id="214" idx="3"/>
            <a:endCxn id="216" idx="0"/>
          </p:cNvCxnSpPr>
          <p:nvPr/>
        </p:nvCxnSpPr>
        <p:spPr>
          <a:xfrm>
            <a:off x="4261625" y="2910025"/>
            <a:ext cx="1344600" cy="86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g785d30f95e_0_0"/>
          <p:cNvCxnSpPr>
            <a:stCxn id="214" idx="1"/>
            <a:endCxn id="219" idx="0"/>
          </p:cNvCxnSpPr>
          <p:nvPr/>
        </p:nvCxnSpPr>
        <p:spPr>
          <a:xfrm flipH="1">
            <a:off x="1771025" y="2910025"/>
            <a:ext cx="1434300" cy="94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g785d30f95e_0_0"/>
          <p:cNvSpPr/>
          <p:nvPr/>
        </p:nvSpPr>
        <p:spPr>
          <a:xfrm>
            <a:off x="6908775" y="4962250"/>
            <a:ext cx="16503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Gender</a:t>
            </a:r>
            <a:endParaRPr sz="3000"/>
          </a:p>
        </p:txBody>
      </p:sp>
      <p:sp>
        <p:nvSpPr>
          <p:cNvPr id="223" name="Google Shape;223;g785d30f95e_0_0"/>
          <p:cNvSpPr/>
          <p:nvPr/>
        </p:nvSpPr>
        <p:spPr>
          <a:xfrm>
            <a:off x="3464950" y="4962250"/>
            <a:ext cx="1056300" cy="78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Negative</a:t>
            </a:r>
            <a:endParaRPr sz="1800"/>
          </a:p>
        </p:txBody>
      </p:sp>
      <p:cxnSp>
        <p:nvCxnSpPr>
          <p:cNvPr id="224" name="Google Shape;224;g785d30f95e_0_0"/>
          <p:cNvCxnSpPr>
            <a:stCxn id="223" idx="0"/>
            <a:endCxn id="216" idx="1"/>
          </p:cNvCxnSpPr>
          <p:nvPr/>
        </p:nvCxnSpPr>
        <p:spPr>
          <a:xfrm rot="-5400000">
            <a:off x="3988750" y="4170100"/>
            <a:ext cx="796500" cy="78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g785d30f95e_0_0"/>
          <p:cNvCxnSpPr>
            <a:stCxn id="216" idx="3"/>
            <a:endCxn id="222" idx="0"/>
          </p:cNvCxnSpPr>
          <p:nvPr/>
        </p:nvCxnSpPr>
        <p:spPr>
          <a:xfrm>
            <a:off x="6431225" y="4165600"/>
            <a:ext cx="1302600" cy="79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g785d30f95e_0_0"/>
          <p:cNvSpPr/>
          <p:nvPr/>
        </p:nvSpPr>
        <p:spPr>
          <a:xfrm>
            <a:off x="9266375" y="6070200"/>
            <a:ext cx="1199700" cy="78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Positive</a:t>
            </a:r>
            <a:endParaRPr sz="1800"/>
          </a:p>
        </p:txBody>
      </p:sp>
      <p:cxnSp>
        <p:nvCxnSpPr>
          <p:cNvPr id="227" name="Google Shape;227;g785d30f95e_0_0"/>
          <p:cNvCxnSpPr>
            <a:stCxn id="222" idx="3"/>
            <a:endCxn id="226" idx="0"/>
          </p:cNvCxnSpPr>
          <p:nvPr/>
        </p:nvCxnSpPr>
        <p:spPr>
          <a:xfrm>
            <a:off x="8559075" y="5302450"/>
            <a:ext cx="1307100" cy="76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f2f8fea59_0_59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</a:t>
            </a:r>
            <a:r>
              <a:rPr b="1" lang="en-IN" sz="4300"/>
              <a:t>Tools Used</a:t>
            </a:r>
            <a:endParaRPr b="1" sz="4300"/>
          </a:p>
        </p:txBody>
      </p:sp>
      <p:sp>
        <p:nvSpPr>
          <p:cNvPr id="233" name="Google Shape;233;gbf2f8fea59_0_59"/>
          <p:cNvSpPr txBox="1"/>
          <p:nvPr>
            <p:ph idx="1" type="body"/>
          </p:nvPr>
        </p:nvSpPr>
        <p:spPr>
          <a:xfrm>
            <a:off x="1540150" y="1378775"/>
            <a:ext cx="10036200" cy="48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Arial Rounded"/>
              <a:buAutoNum type="arabicPeriod"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Jupyter Notebook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Arial Rounded"/>
              <a:buAutoNum type="arabicPeriod"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Python Modules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        </a:t>
            </a: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-&gt;Pandas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    -&gt;Sklearn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    -&gt;Numpy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Arial Rounded"/>
              <a:buAutoNum type="arabicPeriod"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Git Hub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3200">
                <a:latin typeface="Arial Rounded"/>
                <a:ea typeface="Arial Rounded"/>
                <a:cs typeface="Arial Rounded"/>
                <a:sym typeface="Arial Rounded"/>
              </a:rPr>
              <a:t>   </a:t>
            </a:r>
            <a:endParaRPr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900"/>
              <a:t>    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2020-11-24T10:10:36Z</dcterms:created>
  <dc:creator>y17it102</dc:creator>
</cp:coreProperties>
</file>