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>
  <p:sldMasterIdLst>
    <p:sldMasterId id="2147483791" r:id="rId1"/>
  </p:sldMasterIdLst>
  <p:notesMasterIdLst>
    <p:notesMasterId r:id="rId34"/>
  </p:notesMasterIdLst>
  <p:sldIdLst>
    <p:sldId id="321" r:id="rId2"/>
    <p:sldId id="334" r:id="rId3"/>
    <p:sldId id="333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64" r:id="rId14"/>
    <p:sldId id="344" r:id="rId15"/>
    <p:sldId id="345" r:id="rId16"/>
    <p:sldId id="362" r:id="rId17"/>
    <p:sldId id="347" r:id="rId18"/>
    <p:sldId id="348" r:id="rId19"/>
    <p:sldId id="363" r:id="rId20"/>
    <p:sldId id="349" r:id="rId21"/>
    <p:sldId id="350" r:id="rId22"/>
    <p:sldId id="351" r:id="rId23"/>
    <p:sldId id="352" r:id="rId24"/>
    <p:sldId id="353" r:id="rId25"/>
    <p:sldId id="357" r:id="rId26"/>
    <p:sldId id="354" r:id="rId27"/>
    <p:sldId id="358" r:id="rId28"/>
    <p:sldId id="359" r:id="rId29"/>
    <p:sldId id="355" r:id="rId30"/>
    <p:sldId id="360" r:id="rId31"/>
    <p:sldId id="356" r:id="rId32"/>
    <p:sldId id="361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FFA143"/>
    <a:srgbClr val="2D6F83"/>
    <a:srgbClr val="F0A34E"/>
    <a:srgbClr val="F8A468"/>
    <a:srgbClr val="327B92"/>
    <a:srgbClr val="3A8EA8"/>
    <a:srgbClr val="4BA5C1"/>
    <a:srgbClr val="4B9FC2"/>
    <a:srgbClr val="202E7C"/>
    <a:srgbClr val="FF00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155" autoAdjust="0"/>
    <p:restoredTop sz="92967" autoAdjust="0"/>
  </p:normalViewPr>
  <p:slideViewPr>
    <p:cSldViewPr>
      <p:cViewPr varScale="1">
        <p:scale>
          <a:sx n="89" d="100"/>
          <a:sy n="89" d="100"/>
        </p:scale>
        <p:origin x="-14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15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fld id="{4BD08F91-4BB6-4375-BF09-CC8D901E4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31154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707CB8D-7797-4B75-9DC7-81918E657DA0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2692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2496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2496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2496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2496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2496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2496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2496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2496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249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2496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2496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2496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2496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249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249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2496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249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t="-1299" r="2505" b="453"/>
          <a:stretch/>
        </p:blipFill>
        <p:spPr>
          <a:xfrm>
            <a:off x="1" y="0"/>
            <a:ext cx="9143999" cy="114981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86200" y="2618525"/>
            <a:ext cx="4191000" cy="914400"/>
          </a:xfrm>
        </p:spPr>
        <p:txBody>
          <a:bodyPr anchor="b" anchorCtr="0"/>
          <a:lstStyle>
            <a:lvl1pPr marL="0" indent="0" algn="ctr">
              <a:buNone/>
              <a:defRPr sz="4000" b="1" baseline="0">
                <a:solidFill>
                  <a:srgbClr val="FFA143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3953262"/>
            <a:ext cx="5874327" cy="14700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4EE1039-D370-4C35-A5E9-C581DDFB9F9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/>
          <a:srcRect b="29591"/>
          <a:stretch/>
        </p:blipFill>
        <p:spPr>
          <a:xfrm>
            <a:off x="0" y="6248400"/>
            <a:ext cx="9144000" cy="60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4"/>
          <a:srcRect l="19839" t="19534" r="21740" b="22132"/>
          <a:stretch/>
        </p:blipFill>
        <p:spPr>
          <a:xfrm>
            <a:off x="381000" y="6324600"/>
            <a:ext cx="1358133" cy="3707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6934" y="259080"/>
            <a:ext cx="2373866" cy="2560320"/>
          </a:xfrm>
          <a:prstGeom prst="rect">
            <a:avLst/>
          </a:prstGeom>
          <a:ln w="57150" cap="sq" cmpd="thickThin">
            <a:solidFill>
              <a:srgbClr val="F0A34E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TextBox 14"/>
          <p:cNvSpPr txBox="1"/>
          <p:nvPr userDrawn="1"/>
        </p:nvSpPr>
        <p:spPr>
          <a:xfrm>
            <a:off x="5257800" y="63246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ＭＳ Ｐゴシック" pitchFamily="34" charset="-128"/>
                <a:cs typeface="+mn-cs"/>
              </a:rPr>
              <a:t>© 2015 McGraw-Hill Education. All rights reserved.</a:t>
            </a:r>
            <a:endParaRPr lang="en-US" sz="1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800600" y="228600"/>
            <a:ext cx="412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Slides Created by Jennifer Peterson</a:t>
            </a:r>
          </a:p>
          <a:p>
            <a:pPr algn="r"/>
            <a:r>
              <a:rPr lang="en-US" sz="1800" dirty="0" smtClean="0"/>
              <a:t>Chimborazo Publishing, Inc. </a:t>
            </a:r>
            <a:endParaRPr lang="en-US" sz="18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2184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569"/>
            <a:ext cx="9144000" cy="1231838"/>
          </a:xfrm>
          <a:solidFill>
            <a:srgbClr val="2D6F83"/>
          </a:solidFill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ln w="76200"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0" y="1236133"/>
            <a:ext cx="9144000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521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29570"/>
            <a:ext cx="9144000" cy="1231838"/>
          </a:xfrm>
          <a:solidFill>
            <a:srgbClr val="2D6F83"/>
          </a:solidFill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1236133"/>
            <a:ext cx="9144000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1497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33F0625-E162-463F-ABE7-E02F927CCB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27699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" y="6504801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ＭＳ Ｐゴシック" pitchFamily="34" charset="-128"/>
                <a:cs typeface="+mn-cs"/>
              </a:rPr>
              <a:t>© 2015 McGraw-Hill Education. All rights reserved.</a:t>
            </a:r>
            <a:endParaRPr lang="en-US" sz="1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96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3" r:id="rId2"/>
    <p:sldLayoutId id="2147483795" r:id="rId3"/>
    <p:sldLayoutId id="214748379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A143"/>
                </a:solidFill>
              </a:rPr>
              <a:t>Basic Simulation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a Single-Server Queuing System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for the barbershop example</a:t>
            </a:r>
          </a:p>
          <a:p>
            <a:pPr lvl="1"/>
            <a:r>
              <a:rPr lang="en-US" dirty="0" smtClean="0"/>
              <a:t>Arrival time of a customer</a:t>
            </a:r>
          </a:p>
          <a:p>
            <a:pPr lvl="1"/>
            <a:r>
              <a:rPr lang="en-US" dirty="0" smtClean="0"/>
              <a:t>Departure time of a customer</a:t>
            </a:r>
          </a:p>
          <a:p>
            <a:r>
              <a:rPr lang="en-US" dirty="0" smtClean="0"/>
              <a:t>State variables</a:t>
            </a:r>
          </a:p>
          <a:p>
            <a:pPr lvl="1"/>
            <a:r>
              <a:rPr lang="en-US" dirty="0" smtClean="0"/>
              <a:t>Status of the server</a:t>
            </a:r>
          </a:p>
          <a:p>
            <a:pPr lvl="1"/>
            <a:r>
              <a:rPr lang="en-US" dirty="0" smtClean="0"/>
              <a:t>Number of customers in the queue</a:t>
            </a:r>
          </a:p>
          <a:p>
            <a:pPr lvl="1"/>
            <a:r>
              <a:rPr lang="en-US" dirty="0" smtClean="0"/>
              <a:t>Arrival time of each customer currently in queue</a:t>
            </a:r>
          </a:p>
          <a:p>
            <a:pPr lvl="1"/>
            <a:r>
              <a:rPr lang="en-US" dirty="0" smtClean="0"/>
              <a:t>Time of most recent event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33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a Single-Server Queuing System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State of the system at </a:t>
            </a:r>
            <a:r>
              <a:rPr lang="en-US" i="1" dirty="0" smtClean="0"/>
              <a:t>t </a:t>
            </a:r>
            <a:r>
              <a:rPr lang="en-US" dirty="0" smtClean="0"/>
              <a:t>= 0</a:t>
            </a:r>
            <a:endParaRPr lang="en-US" dirty="0"/>
          </a:p>
          <a:p>
            <a:r>
              <a:rPr lang="en-US" dirty="0" smtClean="0"/>
              <a:t>Sequence of events</a:t>
            </a:r>
          </a:p>
          <a:p>
            <a:pPr lvl="1"/>
            <a:r>
              <a:rPr lang="en-US" i="1" dirty="0" smtClean="0"/>
              <a:t>t</a:t>
            </a:r>
            <a:r>
              <a:rPr lang="en-US" dirty="0" smtClean="0"/>
              <a:t> = 0.4 arrival of customer 1</a:t>
            </a:r>
          </a:p>
          <a:p>
            <a:pPr lvl="1"/>
            <a:r>
              <a:rPr lang="en-US" i="1" dirty="0" smtClean="0"/>
              <a:t>t</a:t>
            </a:r>
            <a:r>
              <a:rPr lang="en-US" dirty="0" smtClean="0"/>
              <a:t> = 1.6 arrival of customer 2</a:t>
            </a:r>
          </a:p>
          <a:p>
            <a:pPr lvl="1"/>
            <a:r>
              <a:rPr lang="en-US" i="1" dirty="0" smtClean="0"/>
              <a:t>t</a:t>
            </a:r>
            <a:r>
              <a:rPr lang="en-US" dirty="0" smtClean="0"/>
              <a:t> = 2.1 </a:t>
            </a:r>
            <a:r>
              <a:rPr lang="en-US" dirty="0"/>
              <a:t>arrival of customer </a:t>
            </a:r>
            <a:r>
              <a:rPr lang="en-US" dirty="0" smtClean="0"/>
              <a:t>3</a:t>
            </a:r>
            <a:endParaRPr lang="en-US" dirty="0"/>
          </a:p>
          <a:p>
            <a:pPr lvl="1"/>
            <a:r>
              <a:rPr lang="en-US" i="1" dirty="0" smtClean="0"/>
              <a:t>t</a:t>
            </a:r>
            <a:r>
              <a:rPr lang="en-US" dirty="0" smtClean="0"/>
              <a:t> = 2.4 departure </a:t>
            </a:r>
            <a:r>
              <a:rPr lang="en-US" dirty="0"/>
              <a:t>of customer </a:t>
            </a:r>
            <a:r>
              <a:rPr lang="en-US" dirty="0" smtClean="0"/>
              <a:t>1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653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5714998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1.7 (a-b) Snapshots of the system and its computer representation at times t=0 and t=0.4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454285" y="406294"/>
            <a:ext cx="6172200" cy="2468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485900" y="3124200"/>
            <a:ext cx="6172200" cy="246888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453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22500" y="5740398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1.7 (m-n) Snapshots of the system and its computer representation at times t=7.2 and t=8.6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600200" y="457200"/>
            <a:ext cx="6140550" cy="2468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371600" y="3142898"/>
            <a:ext cx="6642969" cy="237744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253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Simulation of a Single-Server Queuing System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a simulation program</a:t>
            </a:r>
          </a:p>
          <a:p>
            <a:pPr lvl="1"/>
            <a:r>
              <a:rPr lang="en-US" dirty="0" smtClean="0"/>
              <a:t>Our example: C, a general purpose language</a:t>
            </a:r>
          </a:p>
          <a:p>
            <a:pPr lvl="1"/>
            <a:r>
              <a:rPr lang="en-US" dirty="0" smtClean="0"/>
              <a:t>Program modules</a:t>
            </a:r>
          </a:p>
          <a:p>
            <a:pPr lvl="2"/>
            <a:r>
              <a:rPr lang="en-US" dirty="0" smtClean="0"/>
              <a:t>Initialization</a:t>
            </a:r>
          </a:p>
          <a:p>
            <a:pPr lvl="2"/>
            <a:r>
              <a:rPr lang="en-US" dirty="0" smtClean="0"/>
              <a:t>Timing</a:t>
            </a:r>
          </a:p>
          <a:p>
            <a:pPr lvl="2"/>
            <a:r>
              <a:rPr lang="en-US" dirty="0" smtClean="0"/>
              <a:t>Arrive</a:t>
            </a:r>
            <a:endParaRPr lang="en-US" dirty="0"/>
          </a:p>
          <a:p>
            <a:pPr lvl="2"/>
            <a:r>
              <a:rPr lang="en-US" dirty="0" smtClean="0"/>
              <a:t>Depart</a:t>
            </a:r>
          </a:p>
          <a:p>
            <a:pPr lvl="2"/>
            <a:r>
              <a:rPr lang="en-US" dirty="0" smtClean="0"/>
              <a:t>Report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53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6050559"/>
            <a:ext cx="5179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1.8 Flowchart for arrival routine – queuing model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496393" y="228600"/>
            <a:ext cx="4068156" cy="566928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866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60301" y="6062246"/>
            <a:ext cx="5545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1.9 Flowchart for departure routine – queuing model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758906" y="301526"/>
            <a:ext cx="3763490" cy="576072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6113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Single-Server </a:t>
            </a:r>
            <a:r>
              <a:rPr lang="en-US" dirty="0" smtClean="0"/>
              <a:t>Queuing </a:t>
            </a:r>
            <a:r>
              <a:rPr lang="en-US" dirty="0"/>
              <a:t>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4824" y="6026372"/>
            <a:ext cx="5795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1.10 C code for the external definitions, queuing model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957674" y="1374040"/>
            <a:ext cx="7721020" cy="448056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387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997732"/>
            <a:ext cx="6421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1.11 C code for the main function, queuing model (continues)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r="-3944" b="54843"/>
          <a:stretch/>
        </p:blipFill>
        <p:spPr>
          <a:xfrm>
            <a:off x="967381" y="685800"/>
            <a:ext cx="7534353" cy="50292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978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6027816"/>
            <a:ext cx="6090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1.11 C code for the main function, queuing model (cont’d.)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-223" t="45157" r="-1"/>
          <a:stretch/>
        </p:blipFill>
        <p:spPr>
          <a:xfrm>
            <a:off x="1905000" y="533400"/>
            <a:ext cx="6199267" cy="521208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032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The Nature of Simulation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Using computer techniques to simulate a real-world facility or process (the system)</a:t>
            </a:r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Mathematical or logical representation of system behavior</a:t>
            </a:r>
          </a:p>
          <a:p>
            <a:r>
              <a:rPr lang="en-US" dirty="0" smtClean="0"/>
              <a:t>Model is evaluated numerically in a simulation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70FF-7E51-4764-B9CF-566499884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61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Single-Server </a:t>
            </a:r>
            <a:r>
              <a:rPr lang="en-US" dirty="0" smtClean="0"/>
              <a:t>Queuing </a:t>
            </a:r>
            <a:r>
              <a:rPr lang="en-US" dirty="0"/>
              <a:t>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6884" y="5936757"/>
            <a:ext cx="5290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1.12 C code for function initialize, queuing model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121892" y="1497713"/>
            <a:ext cx="6900216" cy="429768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454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Single-Server </a:t>
            </a:r>
            <a:r>
              <a:rPr lang="en-US" dirty="0" smtClean="0"/>
              <a:t>Queuing </a:t>
            </a:r>
            <a:r>
              <a:rPr lang="en-US" dirty="0"/>
              <a:t>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6167601"/>
            <a:ext cx="5110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1.13 C code for function timing, queuing model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600200" y="1390023"/>
            <a:ext cx="6124290" cy="475488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480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a Single-Server Queuing System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of simulation output</a:t>
            </a:r>
          </a:p>
          <a:p>
            <a:pPr lvl="1"/>
            <a:r>
              <a:rPr lang="en-US" dirty="0" smtClean="0"/>
              <a:t>Numbers will vary each time the simulation is run</a:t>
            </a:r>
          </a:p>
          <a:p>
            <a:pPr lvl="2"/>
            <a:r>
              <a:rPr lang="en-US" dirty="0" smtClean="0"/>
              <a:t>Not explicit answers but estimates of quantities</a:t>
            </a:r>
          </a:p>
          <a:p>
            <a:pPr lvl="1"/>
            <a:r>
              <a:rPr lang="en-US" dirty="0" smtClean="0"/>
              <a:t>Results are functions of the input parameters, and they way system is initialized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ight want to study steady state characteristics of the system</a:t>
            </a:r>
          </a:p>
          <a:p>
            <a:pPr lvl="1"/>
            <a:r>
              <a:rPr lang="en-US" dirty="0" smtClean="0"/>
              <a:t>Alternative stopping rules could have been defined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446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Single-Server </a:t>
            </a:r>
            <a:r>
              <a:rPr lang="en-US" dirty="0" smtClean="0"/>
              <a:t>Queuing </a:t>
            </a:r>
            <a:r>
              <a:rPr lang="en-US" dirty="0"/>
              <a:t>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5374" y="5181600"/>
            <a:ext cx="3913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1.25 Event graph, queuing model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600200" y="2438400"/>
            <a:ext cx="6268445" cy="237744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4807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Simulation of an Inventory System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compare various ordering policies for an inventory system</a:t>
            </a:r>
          </a:p>
          <a:p>
            <a:pPr lvl="1"/>
            <a:r>
              <a:rPr lang="en-US" dirty="0" smtClean="0"/>
              <a:t>Given: initial inventory level, demands, times between demands</a:t>
            </a:r>
          </a:p>
          <a:p>
            <a:pPr lvl="1"/>
            <a:r>
              <a:rPr lang="en-US" dirty="0" smtClean="0"/>
              <a:t>Costs: setup cost, incremental cost, holding and shortage costs</a:t>
            </a:r>
          </a:p>
          <a:p>
            <a:pPr lvl="1"/>
            <a:r>
              <a:rPr lang="en-US" dirty="0" smtClean="0"/>
              <a:t>State variables: inventory level, amount of an outstanding order from company to supplier, and time of last event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606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an Inventory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0097" y="5757277"/>
            <a:ext cx="3948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1.29 Event graph, inventory model</a:t>
            </a:r>
            <a:endParaRPr 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828800"/>
            <a:ext cx="62293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2660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Parallel/Distributed Simulation and the High Level Architecture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Parallel-discrete event simulation</a:t>
            </a:r>
          </a:p>
          <a:p>
            <a:pPr lvl="1"/>
            <a:r>
              <a:rPr lang="en-US" dirty="0" smtClean="0"/>
              <a:t>Execution of the simulation using multiple processors</a:t>
            </a:r>
          </a:p>
          <a:p>
            <a:pPr lvl="1"/>
            <a:r>
              <a:rPr lang="en-US" dirty="0" smtClean="0"/>
              <a:t>Reduces execution time</a:t>
            </a:r>
          </a:p>
          <a:p>
            <a:pPr lvl="1"/>
            <a:r>
              <a:rPr lang="en-US" dirty="0" smtClean="0"/>
              <a:t>Done by dividing model into several logical processes (LPs)</a:t>
            </a:r>
          </a:p>
          <a:p>
            <a:pPr lvl="1"/>
            <a:r>
              <a:rPr lang="en-US" dirty="0" smtClean="0"/>
              <a:t>Critical issue: determining LPs happen in proper sequence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4840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Parallel/Distributed Simulation and the High Level Architecture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synchronization in parallel simulation</a:t>
            </a:r>
          </a:p>
          <a:p>
            <a:pPr lvl="1"/>
            <a:r>
              <a:rPr lang="en-US" dirty="0" smtClean="0"/>
              <a:t>Conservative</a:t>
            </a:r>
          </a:p>
          <a:p>
            <a:pPr lvl="2"/>
            <a:r>
              <a:rPr lang="en-US" dirty="0" smtClean="0"/>
              <a:t>Avoid any violations of local causality constraint</a:t>
            </a:r>
          </a:p>
          <a:p>
            <a:pPr lvl="1"/>
            <a:r>
              <a:rPr lang="en-US" dirty="0" smtClean="0"/>
              <a:t>Optimistic</a:t>
            </a:r>
          </a:p>
          <a:p>
            <a:pPr lvl="2"/>
            <a:r>
              <a:rPr lang="en-US" dirty="0" smtClean="0"/>
              <a:t>Time-warp mechanism: best known optimistic approach</a:t>
            </a:r>
          </a:p>
          <a:p>
            <a:r>
              <a:rPr lang="en-US" dirty="0" smtClean="0"/>
              <a:t>Distributed simulation</a:t>
            </a:r>
          </a:p>
          <a:p>
            <a:pPr lvl="1"/>
            <a:r>
              <a:rPr lang="en-US" dirty="0" smtClean="0"/>
              <a:t>HLA federation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6590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60D0F-2B84-441E-B8EB-766B6BFB4B91}" type="slidenum">
              <a:rPr lang="en-US" sz="1200" smtClean="0"/>
              <a:pPr/>
              <a:t>28</a:t>
            </a:fld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Parallel/Distributed Simulation and the High Level Architecture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00097" y="5757277"/>
            <a:ext cx="4618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1.45 Functional view of an HLA federation</a:t>
            </a:r>
            <a:endParaRPr lang="en-US" sz="16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033035" y="2819400"/>
            <a:ext cx="735256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247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1.7 Steps in a Sound Simulation Study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Formulate the problem and plan the study</a:t>
            </a:r>
          </a:p>
          <a:p>
            <a:r>
              <a:rPr lang="en-US" dirty="0" smtClean="0"/>
              <a:t>Collect data and define a model</a:t>
            </a:r>
          </a:p>
          <a:p>
            <a:r>
              <a:rPr lang="en-US" dirty="0" smtClean="0"/>
              <a:t>Ensure the assumptions are valid</a:t>
            </a:r>
          </a:p>
          <a:p>
            <a:r>
              <a:rPr lang="en-US" dirty="0" smtClean="0"/>
              <a:t>Construct a computer program and verify</a:t>
            </a:r>
          </a:p>
          <a:p>
            <a:r>
              <a:rPr lang="en-US" dirty="0" smtClean="0"/>
              <a:t>Make the pilot runs</a:t>
            </a:r>
          </a:p>
          <a:p>
            <a:r>
              <a:rPr lang="en-US" dirty="0" smtClean="0"/>
              <a:t>Is the programmed model valid?</a:t>
            </a:r>
          </a:p>
          <a:p>
            <a:r>
              <a:rPr lang="en-US" dirty="0" smtClean="0"/>
              <a:t>Design the experiments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954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Systems, Models, and Simulation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systems</a:t>
            </a:r>
          </a:p>
          <a:p>
            <a:pPr lvl="1"/>
            <a:r>
              <a:rPr lang="en-US" dirty="0" smtClean="0"/>
              <a:t>Discrete</a:t>
            </a:r>
          </a:p>
          <a:p>
            <a:pPr lvl="2"/>
            <a:r>
              <a:rPr lang="en-US" dirty="0" smtClean="0"/>
              <a:t>State variables change at separated points in time</a:t>
            </a:r>
          </a:p>
          <a:p>
            <a:pPr lvl="1"/>
            <a:r>
              <a:rPr lang="en-US" dirty="0" smtClean="0"/>
              <a:t>Continuous</a:t>
            </a:r>
          </a:p>
          <a:p>
            <a:pPr lvl="2"/>
            <a:r>
              <a:rPr lang="en-US" dirty="0" smtClean="0"/>
              <a:t>State variables change continuously with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a Sound Simulation Study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production runs</a:t>
            </a:r>
          </a:p>
          <a:p>
            <a:r>
              <a:rPr lang="en-US" dirty="0" smtClean="0"/>
              <a:t>Analyze the output data</a:t>
            </a:r>
          </a:p>
          <a:p>
            <a:r>
              <a:rPr lang="en-US" dirty="0" smtClean="0"/>
              <a:t>Document, present, and use the results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577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1.8 Advantages, Disadvantages, and Pitfalls of Simulation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complex, real-world systems cannot be accurately described by an analytical mathematical model</a:t>
            </a:r>
          </a:p>
          <a:p>
            <a:pPr lvl="1"/>
            <a:r>
              <a:rPr lang="en-US" dirty="0" smtClean="0"/>
              <a:t>Numerical simulation is the only investigation possible</a:t>
            </a:r>
          </a:p>
          <a:p>
            <a:r>
              <a:rPr lang="en-US" dirty="0" smtClean="0"/>
              <a:t>Simulation allow for the:</a:t>
            </a:r>
          </a:p>
          <a:p>
            <a:pPr lvl="1"/>
            <a:r>
              <a:rPr lang="en-US" dirty="0" smtClean="0"/>
              <a:t>Evaluation of alternative designs</a:t>
            </a:r>
          </a:p>
          <a:p>
            <a:pPr lvl="1"/>
            <a:r>
              <a:rPr lang="en-US" dirty="0" smtClean="0"/>
              <a:t>Study of a system with a long time frame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346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Advantages, Disadvantages, and Pitfalls of Simulation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models can be expensive and time-consuming to develop</a:t>
            </a:r>
          </a:p>
          <a:p>
            <a:r>
              <a:rPr lang="en-US" dirty="0" smtClean="0"/>
              <a:t>Large amounts of data can lead to “overconfidence” in the result</a:t>
            </a:r>
          </a:p>
          <a:p>
            <a:r>
              <a:rPr lang="en-US" dirty="0" smtClean="0"/>
              <a:t>What are some causes of failure?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ack of well-defined objectives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nappropriate level of detail in the model</a:t>
            </a:r>
          </a:p>
          <a:p>
            <a:r>
              <a:rPr lang="en-US" dirty="0" smtClean="0"/>
              <a:t>Crucial to involve the right people in the simulation study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615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Systems, Models, and Simulation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07730" y="6032162"/>
            <a:ext cx="3328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1.1 Ways to study a system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920264" y="1325641"/>
            <a:ext cx="5699736" cy="45720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614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Discrete-Event Simulation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An instantaneous occurrence that may change the system’s state</a:t>
            </a:r>
          </a:p>
          <a:p>
            <a:r>
              <a:rPr lang="en-US" dirty="0" smtClean="0"/>
              <a:t>Simulation clock</a:t>
            </a:r>
          </a:p>
          <a:p>
            <a:pPr lvl="1"/>
            <a:r>
              <a:rPr lang="en-US" dirty="0" smtClean="0"/>
              <a:t>Variable that gives the current value of simulated time</a:t>
            </a:r>
          </a:p>
          <a:p>
            <a:pPr lvl="1"/>
            <a:r>
              <a:rPr lang="en-US" dirty="0" smtClean="0"/>
              <a:t>Methods for advancing the simulation clock</a:t>
            </a:r>
          </a:p>
          <a:p>
            <a:pPr lvl="2"/>
            <a:r>
              <a:rPr lang="en-US" dirty="0" smtClean="0"/>
              <a:t>Next-event time advance</a:t>
            </a:r>
          </a:p>
          <a:p>
            <a:pPr lvl="2"/>
            <a:r>
              <a:rPr lang="en-US" dirty="0" smtClean="0"/>
              <a:t>Fixed-increment time advance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70FF-7E51-4764-B9CF-5664998843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066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Discrete-Event Simulation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Next-event time advance</a:t>
            </a:r>
          </a:p>
          <a:p>
            <a:pPr lvl="1"/>
            <a:r>
              <a:rPr lang="en-US" dirty="0" smtClean="0"/>
              <a:t>Clock initialized to zero</a:t>
            </a:r>
          </a:p>
          <a:p>
            <a:pPr lvl="1"/>
            <a:r>
              <a:rPr lang="en-US" dirty="0" smtClean="0"/>
              <a:t>Times of events are determined</a:t>
            </a:r>
          </a:p>
          <a:p>
            <a:pPr lvl="1"/>
            <a:r>
              <a:rPr lang="en-US" dirty="0" smtClean="0"/>
              <a:t>Clock advanced to time of first event</a:t>
            </a:r>
          </a:p>
          <a:p>
            <a:pPr lvl="2"/>
            <a:r>
              <a:rPr lang="en-US" dirty="0" smtClean="0"/>
              <a:t>State of system updated</a:t>
            </a:r>
          </a:p>
          <a:p>
            <a:pPr lvl="1"/>
            <a:r>
              <a:rPr lang="en-US" dirty="0" smtClean="0"/>
              <a:t>Clock advanced to time of next event</a:t>
            </a:r>
          </a:p>
          <a:p>
            <a:pPr lvl="2"/>
            <a:r>
              <a:rPr lang="en-US" dirty="0"/>
              <a:t>State of system updated</a:t>
            </a:r>
          </a:p>
          <a:p>
            <a:pPr lvl="1"/>
            <a:r>
              <a:rPr lang="en-US" dirty="0" smtClean="0"/>
              <a:t>Continues until stopping condition satisfied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49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Discrete-Event Simulation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Fixed-increment time advance</a:t>
            </a:r>
          </a:p>
          <a:p>
            <a:pPr lvl="1"/>
            <a:r>
              <a:rPr lang="en-US" dirty="0" smtClean="0"/>
              <a:t>Does not skip over inactive periods</a:t>
            </a:r>
          </a:p>
          <a:p>
            <a:pPr lvl="2"/>
            <a:r>
              <a:rPr lang="en-US" dirty="0" smtClean="0"/>
              <a:t>Can use up a lot of computer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406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Simulation of a Single-Server Queuing System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system: a one-operator barbershop</a:t>
            </a:r>
          </a:p>
          <a:p>
            <a:pPr lvl="1"/>
            <a:r>
              <a:rPr lang="en-US" dirty="0" smtClean="0"/>
              <a:t>Interarrival times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…A</a:t>
            </a:r>
            <a:r>
              <a:rPr lang="en-US" i="1" baseline="-25000" dirty="0" smtClean="0"/>
              <a:t>n</a:t>
            </a:r>
            <a:r>
              <a:rPr lang="en-US" dirty="0" smtClean="0"/>
              <a:t> are independent, identically distributed random variables</a:t>
            </a:r>
          </a:p>
          <a:p>
            <a:pPr lvl="1"/>
            <a:r>
              <a:rPr lang="en-US" dirty="0" smtClean="0"/>
              <a:t>Customer service times are 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Estimate three quantities</a:t>
            </a:r>
          </a:p>
          <a:p>
            <a:pPr lvl="2"/>
            <a:r>
              <a:rPr lang="en-US" dirty="0" smtClean="0"/>
              <a:t>Expected average delay of customers in queue</a:t>
            </a:r>
          </a:p>
          <a:p>
            <a:pPr lvl="2"/>
            <a:r>
              <a:rPr lang="en-US" dirty="0" smtClean="0"/>
              <a:t>Expected average number of customers in queue</a:t>
            </a:r>
          </a:p>
          <a:p>
            <a:pPr lvl="2"/>
            <a:r>
              <a:rPr lang="en-US" dirty="0" smtClean="0"/>
              <a:t>Expected utilization of the 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246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Single-Server </a:t>
            </a:r>
            <a:r>
              <a:rPr lang="en-US" dirty="0" smtClean="0"/>
              <a:t>Queuing </a:t>
            </a:r>
            <a:r>
              <a:rPr lang="en-US" dirty="0"/>
              <a:t>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6066085"/>
            <a:ext cx="4118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1.4 A single-server queuing system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276600" y="1390609"/>
            <a:ext cx="1976537" cy="466344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641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4BD9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6719</TotalTime>
  <Words>1015</Words>
  <Application>Microsoft Macintosh PowerPoint</Application>
  <PresentationFormat>On-screen Show (4:3)</PresentationFormat>
  <Paragraphs>191</Paragraphs>
  <Slides>32</Slides>
  <Notes>18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2_Office Theme</vt:lpstr>
      <vt:lpstr>Basic Simulation Modeling</vt:lpstr>
      <vt:lpstr>1.1 The Nature of Simulation</vt:lpstr>
      <vt:lpstr>1.2 Systems, Models, and Simulation</vt:lpstr>
      <vt:lpstr>Systems, Models, and Simulation</vt:lpstr>
      <vt:lpstr>1.3 Discrete-Event Simulation</vt:lpstr>
      <vt:lpstr>Discrete-Event Simulation</vt:lpstr>
      <vt:lpstr>Discrete-Event Simulation</vt:lpstr>
      <vt:lpstr>1.4 Simulation of a Single-Server Queuing System</vt:lpstr>
      <vt:lpstr>Simulation of a Single-Server Queuing System</vt:lpstr>
      <vt:lpstr>Simulation of a Single-Server Queuing System</vt:lpstr>
      <vt:lpstr>Simulation of a Single-Server Queuing System</vt:lpstr>
      <vt:lpstr>Slide 12</vt:lpstr>
      <vt:lpstr>Slide 13</vt:lpstr>
      <vt:lpstr>1.4 Simulation of a Single-Server Queuing System</vt:lpstr>
      <vt:lpstr>Slide 15</vt:lpstr>
      <vt:lpstr>Slide 16</vt:lpstr>
      <vt:lpstr>Simulation of a Single-Server Queuing System</vt:lpstr>
      <vt:lpstr>Slide 18</vt:lpstr>
      <vt:lpstr>Slide 19</vt:lpstr>
      <vt:lpstr>Simulation of a Single-Server Queuing System</vt:lpstr>
      <vt:lpstr>Simulation of a Single-Server Queuing System</vt:lpstr>
      <vt:lpstr>Simulation of a Single-Server Queuing System</vt:lpstr>
      <vt:lpstr>Simulation of a Single-Server Queuing System</vt:lpstr>
      <vt:lpstr>1.5 Simulation of an Inventory System</vt:lpstr>
      <vt:lpstr>Simulation of an Inventory System</vt:lpstr>
      <vt:lpstr>1.6 Parallel/Distributed Simulation and the High Level Architecture</vt:lpstr>
      <vt:lpstr>Parallel/Distributed Simulation and the High Level Architecture</vt:lpstr>
      <vt:lpstr>Parallel/Distributed Simulation and the High Level Architecture</vt:lpstr>
      <vt:lpstr>1.7 Steps in a Sound Simulation Study</vt:lpstr>
      <vt:lpstr>Steps in a Sound Simulation Study</vt:lpstr>
      <vt:lpstr>1.8 Advantages, Disadvantages, and Pitfalls of Simulation</vt:lpstr>
      <vt:lpstr>Advantages, Disadvantages, and Pitfalls of Simulation</vt:lpstr>
    </vt:vector>
  </TitlesOfParts>
  <Company>Jacqueline Bennett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Basic Simulation Modeling</dc:title>
  <dc:creator/>
  <cp:lastModifiedBy>Melinda Bilecki</cp:lastModifiedBy>
  <cp:revision>397</cp:revision>
  <dcterms:created xsi:type="dcterms:W3CDTF">2014-02-25T16:38:45Z</dcterms:created>
  <dcterms:modified xsi:type="dcterms:W3CDTF">2014-02-25T16:40:08Z</dcterms:modified>
</cp:coreProperties>
</file>