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Economica"/>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gmjA60tfuG9OjD7MlTa35CzVxD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Economica-bold.fntdata"/><Relationship Id="rId12" Type="http://schemas.openxmlformats.org/officeDocument/2006/relationships/slide" Target="slides/slide7.xml"/><Relationship Id="rId34" Type="http://schemas.openxmlformats.org/officeDocument/2006/relationships/font" Target="fonts/Economica-regular.fntdata"/><Relationship Id="rId15" Type="http://schemas.openxmlformats.org/officeDocument/2006/relationships/slide" Target="slides/slide10.xml"/><Relationship Id="rId37" Type="http://schemas.openxmlformats.org/officeDocument/2006/relationships/font" Target="fonts/Economica-boldItalic.fntdata"/><Relationship Id="rId14" Type="http://schemas.openxmlformats.org/officeDocument/2006/relationships/slide" Target="slides/slide9.xml"/><Relationship Id="rId36" Type="http://schemas.openxmlformats.org/officeDocument/2006/relationships/font" Target="fonts/Economica-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0"/>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30"/>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30"/>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30"/>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3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9"/>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4" name="Google Shape;5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40"/>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7" name="Google Shape;5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3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7" name="Google Shape;1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 name="Shape 20"/>
        <p:cNvGrpSpPr/>
        <p:nvPr/>
      </p:nvGrpSpPr>
      <p:grpSpPr>
        <a:xfrm>
          <a:off x="0" y="0"/>
          <a:ext cx="0" cy="0"/>
          <a:chOff x="0" y="0"/>
          <a:chExt cx="0" cy="0"/>
        </a:xfrm>
      </p:grpSpPr>
      <p:sp>
        <p:nvSpPr>
          <p:cNvPr id="21" name="Google Shape;21;p33"/>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 name="Google Shape;22;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3" name="Google Shape;23;p33"/>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24" name="Google Shape;24;p33"/>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25" name="Google Shape;25;p3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6" name="Google Shape;2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3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0" name="Google Shape;30;p3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 name="Google Shape;3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 name="Shape 32"/>
        <p:cNvGrpSpPr/>
        <p:nvPr/>
      </p:nvGrpSpPr>
      <p:grpSpPr>
        <a:xfrm>
          <a:off x="0" y="0"/>
          <a:ext cx="0" cy="0"/>
          <a:chOff x="0" y="0"/>
          <a:chExt cx="0" cy="0"/>
        </a:xfrm>
      </p:grpSpPr>
      <p:sp>
        <p:nvSpPr>
          <p:cNvPr id="33" name="Google Shape;33;p3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5"/>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35" name="Google Shape;35;p35"/>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6" name="Google Shape;3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6"/>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39" name="Google Shape;39;p36"/>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40" name="Google Shape;40;p36"/>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41" name="Google Shape;4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3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44" name="Google Shape;44;p37"/>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37"/>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38"/>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0" name="Google Shape;5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2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TKINTER</a:t>
            </a:r>
            <a:endParaRPr/>
          </a:p>
        </p:txBody>
      </p:sp>
      <p:sp>
        <p:nvSpPr>
          <p:cNvPr id="63" name="Google Shape;63;p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PYTHON - GUI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Button Widget</a:t>
            </a:r>
            <a:endParaRPr/>
          </a:p>
        </p:txBody>
      </p:sp>
      <p:sp>
        <p:nvSpPr>
          <p:cNvPr id="169" name="Google Shape;169;p1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Button widget is used to add various types of button in python application.For looks and other configuration we have different properties. </a:t>
            </a:r>
            <a:endParaRPr/>
          </a:p>
          <a:p>
            <a:pPr indent="0" lvl="0" marL="0" rtl="0" algn="l">
              <a:lnSpc>
                <a:spcPct val="115000"/>
              </a:lnSpc>
              <a:spcBef>
                <a:spcPts val="1600"/>
              </a:spcBef>
              <a:spcAft>
                <a:spcPts val="0"/>
              </a:spcAft>
              <a:buSzPts val="1800"/>
              <a:buNone/>
            </a:pPr>
            <a:r>
              <a:rPr b="1" lang="en"/>
              <a:t>SYNTAX</a:t>
            </a:r>
            <a:r>
              <a:rPr lang="en"/>
              <a:t>:</a:t>
            </a:r>
            <a:endParaRPr/>
          </a:p>
          <a:p>
            <a:pPr indent="0" lvl="0" marL="0" rtl="0" algn="l">
              <a:lnSpc>
                <a:spcPct val="115000"/>
              </a:lnSpc>
              <a:spcBef>
                <a:spcPts val="1600"/>
              </a:spcBef>
              <a:spcAft>
                <a:spcPts val="0"/>
              </a:spcAft>
              <a:buSzPts val="1800"/>
              <a:buNone/>
            </a:pPr>
            <a:r>
              <a:rPr lang="en"/>
              <a:t>	w=Button(parent,options)</a:t>
            </a:r>
            <a:endParaRPr/>
          </a:p>
          <a:p>
            <a:pPr indent="0" lvl="0" marL="0" rtl="0" algn="l">
              <a:lnSpc>
                <a:spcPct val="115000"/>
              </a:lnSpc>
              <a:spcBef>
                <a:spcPts val="1600"/>
              </a:spcBef>
              <a:spcAft>
                <a:spcPts val="0"/>
              </a:spcAft>
              <a:buSzPts val="1800"/>
              <a:buNone/>
            </a:pPr>
            <a:r>
              <a:rPr b="1" lang="en"/>
              <a:t>OPTIONS</a:t>
            </a:r>
            <a:r>
              <a:rPr lang="en"/>
              <a:t> :</a:t>
            </a:r>
            <a:endParaRPr/>
          </a:p>
          <a:p>
            <a:pPr indent="-342900" lvl="0" marL="457200" rtl="0" algn="l">
              <a:lnSpc>
                <a:spcPct val="115000"/>
              </a:lnSpc>
              <a:spcBef>
                <a:spcPts val="1600"/>
              </a:spcBef>
              <a:spcAft>
                <a:spcPts val="0"/>
              </a:spcAft>
              <a:buSzPts val="1800"/>
              <a:buAutoNum type="arabicPeriod"/>
            </a:pPr>
            <a:r>
              <a:rPr lang="en"/>
              <a:t>activebackground : Background color when mouse hover </a:t>
            </a:r>
            <a:endParaRPr/>
          </a:p>
          <a:p>
            <a:pPr indent="-342900" lvl="0" marL="457200" rtl="0" algn="l">
              <a:lnSpc>
                <a:spcPct val="115000"/>
              </a:lnSpc>
              <a:spcBef>
                <a:spcPts val="0"/>
              </a:spcBef>
              <a:spcAft>
                <a:spcPts val="0"/>
              </a:spcAft>
              <a:buSzPts val="1800"/>
              <a:buAutoNum type="arabicPeriod"/>
            </a:pPr>
            <a:r>
              <a:rPr lang="en"/>
              <a:t>activeforeground : Font color when mouse hover </a:t>
            </a:r>
            <a:endParaRPr/>
          </a:p>
          <a:p>
            <a:pPr indent="-342900" lvl="0" marL="457200" rtl="0" algn="l">
              <a:lnSpc>
                <a:spcPct val="115000"/>
              </a:lnSpc>
              <a:spcBef>
                <a:spcPts val="0"/>
              </a:spcBef>
              <a:spcAft>
                <a:spcPts val="0"/>
              </a:spcAft>
              <a:buSzPts val="1800"/>
              <a:buAutoNum type="arabicPeriod"/>
            </a:pPr>
            <a:r>
              <a:rPr lang="en"/>
              <a:t>Bd : border width in pixels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idx="1" type="body"/>
          </p:nvPr>
        </p:nvSpPr>
        <p:spPr>
          <a:xfrm>
            <a:off x="311700" y="283875"/>
            <a:ext cx="8520600" cy="429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t>4. Bg  				: background color</a:t>
            </a:r>
            <a:endParaRPr sz="1900"/>
          </a:p>
          <a:p>
            <a:pPr indent="0" lvl="0" marL="0" rtl="0" algn="l">
              <a:lnSpc>
                <a:spcPct val="115000"/>
              </a:lnSpc>
              <a:spcBef>
                <a:spcPts val="0"/>
              </a:spcBef>
              <a:spcAft>
                <a:spcPts val="0"/>
              </a:spcAft>
              <a:buSzPts val="1800"/>
              <a:buNone/>
            </a:pPr>
            <a:r>
              <a:rPr lang="en" sz="1900"/>
              <a:t>5. Command 		: function call on click</a:t>
            </a:r>
            <a:endParaRPr sz="1900"/>
          </a:p>
          <a:p>
            <a:pPr indent="0" lvl="0" marL="0" rtl="0" algn="l">
              <a:lnSpc>
                <a:spcPct val="115000"/>
              </a:lnSpc>
              <a:spcBef>
                <a:spcPts val="0"/>
              </a:spcBef>
              <a:spcAft>
                <a:spcPts val="0"/>
              </a:spcAft>
              <a:buSzPts val="1800"/>
              <a:buNone/>
            </a:pPr>
            <a:r>
              <a:rPr lang="en" sz="1900"/>
              <a:t>6. Fg 				: foreground color</a:t>
            </a:r>
            <a:endParaRPr sz="1900"/>
          </a:p>
          <a:p>
            <a:pPr indent="0" lvl="0" marL="0" rtl="0" algn="l">
              <a:lnSpc>
                <a:spcPct val="115000"/>
              </a:lnSpc>
              <a:spcBef>
                <a:spcPts val="0"/>
              </a:spcBef>
              <a:spcAft>
                <a:spcPts val="0"/>
              </a:spcAft>
              <a:buSzPts val="1800"/>
              <a:buNone/>
            </a:pPr>
            <a:r>
              <a:rPr lang="en" sz="1900"/>
              <a:t>7. Font</a:t>
            </a:r>
            <a:endParaRPr sz="1900"/>
          </a:p>
          <a:p>
            <a:pPr indent="0" lvl="0" marL="0" rtl="0" algn="l">
              <a:lnSpc>
                <a:spcPct val="115000"/>
              </a:lnSpc>
              <a:spcBef>
                <a:spcPts val="0"/>
              </a:spcBef>
              <a:spcAft>
                <a:spcPts val="0"/>
              </a:spcAft>
              <a:buSzPts val="1800"/>
              <a:buNone/>
            </a:pPr>
            <a:r>
              <a:rPr lang="en" sz="1900"/>
              <a:t>8. Height</a:t>
            </a:r>
            <a:endParaRPr sz="1900"/>
          </a:p>
          <a:p>
            <a:pPr indent="0" lvl="0" marL="0" rtl="0" algn="l">
              <a:lnSpc>
                <a:spcPct val="115000"/>
              </a:lnSpc>
              <a:spcBef>
                <a:spcPts val="0"/>
              </a:spcBef>
              <a:spcAft>
                <a:spcPts val="0"/>
              </a:spcAft>
              <a:buSzPts val="1800"/>
              <a:buNone/>
            </a:pPr>
            <a:r>
              <a:rPr lang="en" sz="1900"/>
              <a:t>9. Image 			: Image on button</a:t>
            </a:r>
            <a:endParaRPr sz="1900"/>
          </a:p>
          <a:p>
            <a:pPr indent="0" lvl="0" marL="0" rtl="0" algn="l">
              <a:lnSpc>
                <a:spcPct val="115000"/>
              </a:lnSpc>
              <a:spcBef>
                <a:spcPts val="0"/>
              </a:spcBef>
              <a:spcAft>
                <a:spcPts val="0"/>
              </a:spcAft>
              <a:buSzPts val="1800"/>
              <a:buNone/>
            </a:pPr>
            <a:r>
              <a:rPr lang="en" sz="1900"/>
              <a:t>10. Padx 			: padding in horizontal direction</a:t>
            </a:r>
            <a:endParaRPr sz="1900"/>
          </a:p>
          <a:p>
            <a:pPr indent="0" lvl="0" marL="0" rtl="0" algn="l">
              <a:lnSpc>
                <a:spcPct val="115000"/>
              </a:lnSpc>
              <a:spcBef>
                <a:spcPts val="0"/>
              </a:spcBef>
              <a:spcAft>
                <a:spcPts val="0"/>
              </a:spcAft>
              <a:buSzPts val="1800"/>
              <a:buNone/>
            </a:pPr>
            <a:r>
              <a:rPr lang="en" sz="1900"/>
              <a:t>11. Pady 			: padding in vertical direction</a:t>
            </a:r>
            <a:endParaRPr sz="1900"/>
          </a:p>
          <a:p>
            <a:pPr indent="0" lvl="0" marL="0" rtl="0" algn="l">
              <a:lnSpc>
                <a:spcPct val="115000"/>
              </a:lnSpc>
              <a:spcBef>
                <a:spcPts val="0"/>
              </a:spcBef>
              <a:spcAft>
                <a:spcPts val="0"/>
              </a:spcAft>
              <a:buSzPts val="1800"/>
              <a:buNone/>
            </a:pPr>
            <a:r>
              <a:rPr lang="en" sz="1900"/>
              <a:t>12. Relief 			: Border type : SUNKEN,RAISED,GROOVE,RIGID</a:t>
            </a:r>
            <a:endParaRPr sz="1900"/>
          </a:p>
          <a:p>
            <a:pPr indent="0" lvl="0" marL="0" rtl="0" algn="l">
              <a:lnSpc>
                <a:spcPct val="115000"/>
              </a:lnSpc>
              <a:spcBef>
                <a:spcPts val="0"/>
              </a:spcBef>
              <a:spcAft>
                <a:spcPts val="0"/>
              </a:spcAft>
              <a:buSzPts val="1800"/>
              <a:buNone/>
            </a:pPr>
            <a:r>
              <a:rPr lang="en" sz="1900"/>
              <a:t>13. State 			: ACTIVE by default and can be changed to DISABLED</a:t>
            </a:r>
            <a:endParaRPr sz="1900"/>
          </a:p>
          <a:p>
            <a:pPr indent="0" lvl="0" marL="0" rtl="0" algn="l">
              <a:lnSpc>
                <a:spcPct val="115000"/>
              </a:lnSpc>
              <a:spcBef>
                <a:spcPts val="0"/>
              </a:spcBef>
              <a:spcAft>
                <a:spcPts val="0"/>
              </a:spcAft>
              <a:buSzPts val="1800"/>
              <a:buNone/>
            </a:pPr>
            <a:r>
              <a:rPr lang="en" sz="1900"/>
              <a:t>14. Underline 		: to underline button text</a:t>
            </a:r>
            <a:endParaRPr sz="1900"/>
          </a:p>
          <a:p>
            <a:pPr indent="0" lvl="0" marL="0" rtl="0" algn="l">
              <a:lnSpc>
                <a:spcPct val="115000"/>
              </a:lnSpc>
              <a:spcBef>
                <a:spcPts val="0"/>
              </a:spcBef>
              <a:spcAft>
                <a:spcPts val="0"/>
              </a:spcAft>
              <a:buSzPts val="1800"/>
              <a:buNone/>
            </a:pPr>
            <a:r>
              <a:rPr lang="en" sz="1900"/>
              <a:t>15. Width</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311700" y="957125"/>
            <a:ext cx="8520600" cy="21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0"/>
              <a:buNone/>
            </a:pPr>
            <a:r>
              <a:rPr lang="en"/>
              <a:t>Example</a:t>
            </a:r>
            <a:endParaRPr/>
          </a:p>
        </p:txBody>
      </p:sp>
      <p:sp>
        <p:nvSpPr>
          <p:cNvPr id="180" name="Google Shape;180;p12"/>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Button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idx="1" type="body"/>
          </p:nvPr>
        </p:nvSpPr>
        <p:spPr>
          <a:xfrm>
            <a:off x="311700" y="97125"/>
            <a:ext cx="8520600" cy="4766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from tkinter import *</a:t>
            </a:r>
            <a:endParaRPr sz="1400"/>
          </a:p>
          <a:p>
            <a:pPr indent="0" lvl="0" marL="0" rtl="0" algn="l">
              <a:lnSpc>
                <a:spcPct val="115000"/>
              </a:lnSpc>
              <a:spcBef>
                <a:spcPts val="0"/>
              </a:spcBef>
              <a:spcAft>
                <a:spcPts val="0"/>
              </a:spcAft>
              <a:buClr>
                <a:schemeClr val="dk1"/>
              </a:buClr>
              <a:buSzPts val="1100"/>
              <a:buFont typeface="Arial"/>
              <a:buNone/>
            </a:pPr>
            <a:r>
              <a:rPr lang="en" sz="1400"/>
              <a:t>top = Tk()</a:t>
            </a:r>
            <a:endParaRPr sz="1400"/>
          </a:p>
          <a:p>
            <a:pPr indent="0" lvl="0" marL="0" rtl="0" algn="l">
              <a:lnSpc>
                <a:spcPct val="115000"/>
              </a:lnSpc>
              <a:spcBef>
                <a:spcPts val="0"/>
              </a:spcBef>
              <a:spcAft>
                <a:spcPts val="0"/>
              </a:spcAft>
              <a:buSzPts val="1800"/>
              <a:buNone/>
            </a:pPr>
            <a:r>
              <a:rPr lang="en" sz="1400"/>
              <a:t>top. geometry ("200x100")</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def fun():</a:t>
            </a:r>
            <a:endParaRPr sz="1400"/>
          </a:p>
          <a:p>
            <a:pPr indent="457200" lvl="0" marL="0" rtl="0" algn="l">
              <a:lnSpc>
                <a:spcPct val="115000"/>
              </a:lnSpc>
              <a:spcBef>
                <a:spcPts val="0"/>
              </a:spcBef>
              <a:spcAft>
                <a:spcPts val="0"/>
              </a:spcAft>
              <a:buClr>
                <a:schemeClr val="dk1"/>
              </a:buClr>
              <a:buSzPts val="1100"/>
              <a:buFont typeface="Arial"/>
              <a:buNone/>
            </a:pPr>
            <a:r>
              <a:rPr lang="en" sz="1400"/>
              <a:t>messagebox.showinfo("Hello”, “Red Button clicked")</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b1 = Button(top,text = "Red",command = fun,activeforeground = “red” activebackground = “pink” ,pady=10)</a:t>
            </a:r>
            <a:endParaRPr sz="1400"/>
          </a:p>
          <a:p>
            <a:pPr indent="0" lvl="0" marL="0" rtl="0" algn="l">
              <a:lnSpc>
                <a:spcPct val="115000"/>
              </a:lnSpc>
              <a:spcBef>
                <a:spcPts val="0"/>
              </a:spcBef>
              <a:spcAft>
                <a:spcPts val="0"/>
              </a:spcAft>
              <a:buClr>
                <a:schemeClr val="dk1"/>
              </a:buClr>
              <a:buSzPts val="1100"/>
              <a:buFont typeface="Arial"/>
              <a:buNone/>
            </a:pPr>
            <a:r>
              <a:rPr lang="en" sz="1400"/>
              <a:t>b2 = Button(top, text = "Blue",activeforeground = “blue” ,activebackground = “pink” ,pady=10)</a:t>
            </a:r>
            <a:endParaRPr sz="1400"/>
          </a:p>
          <a:p>
            <a:pPr indent="0" lvl="0" marL="0" rtl="0" algn="l">
              <a:lnSpc>
                <a:spcPct val="115000"/>
              </a:lnSpc>
              <a:spcBef>
                <a:spcPts val="0"/>
              </a:spcBef>
              <a:spcAft>
                <a:spcPts val="0"/>
              </a:spcAft>
              <a:buClr>
                <a:schemeClr val="dk1"/>
              </a:buClr>
              <a:buSzPts val="1100"/>
              <a:buFont typeface="Arial"/>
              <a:buNone/>
            </a:pPr>
            <a:r>
              <a:rPr lang="en" sz="1400"/>
              <a:t>b3 = Button(top, text = “Green”,activeforeground = “green” ,activebackground = “pink”, pady=10)</a:t>
            </a:r>
            <a:endParaRPr sz="1400"/>
          </a:p>
          <a:p>
            <a:pPr indent="0" lvl="0" marL="0" rtl="0" algn="l">
              <a:lnSpc>
                <a:spcPct val="115000"/>
              </a:lnSpc>
              <a:spcBef>
                <a:spcPts val="0"/>
              </a:spcBef>
              <a:spcAft>
                <a:spcPts val="0"/>
              </a:spcAft>
              <a:buSzPts val="1800"/>
              <a:buNone/>
            </a:pPr>
            <a:r>
              <a:rPr lang="en" sz="1400"/>
              <a:t>b4 = Button(top, text = “Yellow” ,activeforeground = “yellow” ,activebackground = “pink” ,pady=10)</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b1.pack(side = LEFT)</a:t>
            </a:r>
            <a:endParaRPr sz="1400"/>
          </a:p>
          <a:p>
            <a:pPr indent="0" lvl="0" marL="0" rtl="0" algn="l">
              <a:lnSpc>
                <a:spcPct val="115000"/>
              </a:lnSpc>
              <a:spcBef>
                <a:spcPts val="0"/>
              </a:spcBef>
              <a:spcAft>
                <a:spcPts val="0"/>
              </a:spcAft>
              <a:buClr>
                <a:schemeClr val="dk1"/>
              </a:buClr>
              <a:buSzPts val="1100"/>
              <a:buFont typeface="Arial"/>
              <a:buNone/>
            </a:pPr>
            <a:r>
              <a:rPr lang="en" sz="1400"/>
              <a:t>b2.pack(side = RIGHT)</a:t>
            </a:r>
            <a:endParaRPr sz="1400"/>
          </a:p>
          <a:p>
            <a:pPr indent="0" lvl="0" marL="0" rtl="0" algn="l">
              <a:lnSpc>
                <a:spcPct val="115000"/>
              </a:lnSpc>
              <a:spcBef>
                <a:spcPts val="0"/>
              </a:spcBef>
              <a:spcAft>
                <a:spcPts val="0"/>
              </a:spcAft>
              <a:buClr>
                <a:schemeClr val="dk1"/>
              </a:buClr>
              <a:buSzPts val="1100"/>
              <a:buFont typeface="Arial"/>
              <a:buNone/>
            </a:pPr>
            <a:r>
              <a:rPr lang="en" sz="1400"/>
              <a:t>b3.pack(side = TOP)</a:t>
            </a:r>
            <a:endParaRPr sz="1400"/>
          </a:p>
          <a:p>
            <a:pPr indent="0" lvl="0" marL="0" rtl="0" algn="l">
              <a:lnSpc>
                <a:spcPct val="115000"/>
              </a:lnSpc>
              <a:spcBef>
                <a:spcPts val="0"/>
              </a:spcBef>
              <a:spcAft>
                <a:spcPts val="0"/>
              </a:spcAft>
              <a:buClr>
                <a:schemeClr val="dk1"/>
              </a:buClr>
              <a:buSzPts val="1100"/>
              <a:buFont typeface="Arial"/>
              <a:buNone/>
            </a:pPr>
            <a:r>
              <a:rPr lang="en" sz="1400"/>
              <a:t>b4. pack(side = BOTTOM)</a:t>
            </a:r>
            <a:endParaRPr sz="1400"/>
          </a:p>
          <a:p>
            <a:pPr indent="0" lvl="0" marL="0" rtl="0" algn="l">
              <a:lnSpc>
                <a:spcPct val="115000"/>
              </a:lnSpc>
              <a:spcBef>
                <a:spcPts val="0"/>
              </a:spcBef>
              <a:spcAft>
                <a:spcPts val="0"/>
              </a:spcAft>
              <a:buClr>
                <a:schemeClr val="dk1"/>
              </a:buClr>
              <a:buSzPts val="1100"/>
              <a:buFont typeface="Arial"/>
              <a:buNone/>
            </a:pPr>
            <a:r>
              <a:rPr lang="en" sz="1400"/>
              <a:t>top.mainloop()</a:t>
            </a:r>
            <a:endParaRPr sz="1400"/>
          </a:p>
          <a:p>
            <a:pPr indent="0" lvl="0" marL="0" rtl="0" algn="l">
              <a:lnSpc>
                <a:spcPct val="115000"/>
              </a:lnSpc>
              <a:spcBef>
                <a:spcPts val="0"/>
              </a:spcBef>
              <a:spcAft>
                <a:spcPts val="0"/>
              </a:spcAft>
              <a:buSzPts val="1800"/>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Pack method</a:t>
            </a:r>
            <a:endParaRPr/>
          </a:p>
        </p:txBody>
      </p:sp>
      <p:sp>
        <p:nvSpPr>
          <p:cNvPr id="191" name="Google Shape;191;p1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SYNTAX</a:t>
            </a:r>
            <a:r>
              <a:rPr lang="en"/>
              <a:t>:</a:t>
            </a:r>
            <a:endParaRPr/>
          </a:p>
          <a:p>
            <a:pPr indent="0" lvl="0" marL="0" rtl="0" algn="l">
              <a:lnSpc>
                <a:spcPct val="115000"/>
              </a:lnSpc>
              <a:spcBef>
                <a:spcPts val="1600"/>
              </a:spcBef>
              <a:spcAft>
                <a:spcPts val="0"/>
              </a:spcAft>
              <a:buSzPts val="1800"/>
              <a:buNone/>
            </a:pPr>
            <a:r>
              <a:rPr lang="en"/>
              <a:t>	w.pack(options)</a:t>
            </a:r>
            <a:endParaRPr/>
          </a:p>
          <a:p>
            <a:pPr indent="0" lvl="0" marL="0" rtl="0" algn="l">
              <a:lnSpc>
                <a:spcPct val="115000"/>
              </a:lnSpc>
              <a:spcBef>
                <a:spcPts val="1600"/>
              </a:spcBef>
              <a:spcAft>
                <a:spcPts val="0"/>
              </a:spcAft>
              <a:buSzPts val="1800"/>
              <a:buNone/>
            </a:pPr>
            <a:r>
              <a:rPr b="1" lang="en"/>
              <a:t>OPTIONS</a:t>
            </a:r>
            <a:r>
              <a:rPr lang="en"/>
              <a:t> :</a:t>
            </a:r>
            <a:endParaRPr/>
          </a:p>
          <a:p>
            <a:pPr indent="-342900" lvl="0" marL="457200" rtl="0" algn="l">
              <a:lnSpc>
                <a:spcPct val="115000"/>
              </a:lnSpc>
              <a:spcBef>
                <a:spcPts val="1600"/>
              </a:spcBef>
              <a:spcAft>
                <a:spcPts val="0"/>
              </a:spcAft>
              <a:buSzPts val="1800"/>
              <a:buAutoNum type="arabicPeriod"/>
            </a:pPr>
            <a:r>
              <a:rPr lang="en"/>
              <a:t>Expand : set true to fill space</a:t>
            </a:r>
            <a:endParaRPr/>
          </a:p>
          <a:p>
            <a:pPr indent="-342900" lvl="0" marL="457200" rtl="0" algn="l">
              <a:lnSpc>
                <a:spcPct val="115000"/>
              </a:lnSpc>
              <a:spcBef>
                <a:spcPts val="0"/>
              </a:spcBef>
              <a:spcAft>
                <a:spcPts val="0"/>
              </a:spcAft>
              <a:buSzPts val="1800"/>
              <a:buAutoNum type="arabicPeriod"/>
            </a:pPr>
            <a:r>
              <a:rPr lang="en"/>
              <a:t>Fill : None by default , X - horizontally , Y - vertically , BOTH </a:t>
            </a:r>
            <a:endParaRPr/>
          </a:p>
          <a:p>
            <a:pPr indent="-342900" lvl="0" marL="457200" rtl="0" algn="l">
              <a:lnSpc>
                <a:spcPct val="115000"/>
              </a:lnSpc>
              <a:spcBef>
                <a:spcPts val="0"/>
              </a:spcBef>
              <a:spcAft>
                <a:spcPts val="0"/>
              </a:spcAft>
              <a:buSzPts val="1800"/>
              <a:buAutoNum type="arabicPeriod"/>
            </a:pPr>
            <a:r>
              <a:rPr lang="en"/>
              <a:t>Side : BOTTOM,LEFT,RIGHT,TOP(Default)</a:t>
            </a:r>
            <a:endParaRPr/>
          </a:p>
          <a:p>
            <a:pPr indent="-342900" lvl="0" marL="457200" rtl="0" algn="l">
              <a:lnSpc>
                <a:spcPct val="115000"/>
              </a:lnSpc>
              <a:spcBef>
                <a:spcPts val="0"/>
              </a:spcBef>
              <a:spcAft>
                <a:spcPts val="0"/>
              </a:spcAft>
              <a:buSzPts val="1800"/>
              <a:buAutoNum type="arabicPeriod"/>
            </a:pPr>
            <a:r>
              <a:rPr lang="en"/>
              <a:t>Padx,pady : for padding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ph idx="1" type="body"/>
          </p:nvPr>
        </p:nvSpPr>
        <p:spPr>
          <a:xfrm>
            <a:off x="311700" y="97125"/>
            <a:ext cx="8520600" cy="4766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t>from tkinter import *</a:t>
            </a:r>
            <a:endParaRPr sz="1900"/>
          </a:p>
          <a:p>
            <a:pPr indent="0" lvl="0" marL="0" rtl="0" algn="l">
              <a:lnSpc>
                <a:spcPct val="115000"/>
              </a:lnSpc>
              <a:spcBef>
                <a:spcPts val="0"/>
              </a:spcBef>
              <a:spcAft>
                <a:spcPts val="0"/>
              </a:spcAft>
              <a:buClr>
                <a:schemeClr val="dk1"/>
              </a:buClr>
              <a:buSzPts val="1100"/>
              <a:buFont typeface="Arial"/>
              <a:buNone/>
            </a:pPr>
            <a:r>
              <a:rPr lang="en" sz="1900"/>
              <a:t># creating Tk window</a:t>
            </a:r>
            <a:endParaRPr sz="1900"/>
          </a:p>
          <a:p>
            <a:pPr indent="0" lvl="0" marL="0" rtl="0" algn="l">
              <a:lnSpc>
                <a:spcPct val="115000"/>
              </a:lnSpc>
              <a:spcBef>
                <a:spcPts val="0"/>
              </a:spcBef>
              <a:spcAft>
                <a:spcPts val="0"/>
              </a:spcAft>
              <a:buClr>
                <a:schemeClr val="dk1"/>
              </a:buClr>
              <a:buSzPts val="1100"/>
              <a:buFont typeface="Arial"/>
              <a:buNone/>
            </a:pPr>
            <a:r>
              <a:rPr lang="en" sz="1900"/>
              <a:t>pane = Tk()</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rPr lang="en" sz="1900"/>
              <a:t>b1 = Button(pane, text  = “Click me !")</a:t>
            </a:r>
            <a:endParaRPr sz="1900"/>
          </a:p>
          <a:p>
            <a:pPr indent="0" lvl="0" marL="0" rtl="0" algn="l">
              <a:lnSpc>
                <a:spcPct val="115000"/>
              </a:lnSpc>
              <a:spcBef>
                <a:spcPts val="0"/>
              </a:spcBef>
              <a:spcAft>
                <a:spcPts val="0"/>
              </a:spcAft>
              <a:buClr>
                <a:schemeClr val="dk1"/>
              </a:buClr>
              <a:buSzPts val="1100"/>
              <a:buFont typeface="Arial"/>
              <a:buNone/>
            </a:pPr>
            <a:r>
              <a:rPr lang="en" sz="1900"/>
              <a:t>b1.pack(fill=Y, expand = True)</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rPr lang="en" sz="1900"/>
              <a:t># Button 2</a:t>
            </a:r>
            <a:endParaRPr sz="1900"/>
          </a:p>
          <a:p>
            <a:pPr indent="0" lvl="0" marL="0" rtl="0" algn="l">
              <a:lnSpc>
                <a:spcPct val="115000"/>
              </a:lnSpc>
              <a:spcBef>
                <a:spcPts val="0"/>
              </a:spcBef>
              <a:spcAft>
                <a:spcPts val="0"/>
              </a:spcAft>
              <a:buClr>
                <a:schemeClr val="dk1"/>
              </a:buClr>
              <a:buSzPts val="1100"/>
              <a:buFont typeface="Arial"/>
              <a:buNone/>
            </a:pPr>
            <a:r>
              <a:rPr lang="en" sz="1900"/>
              <a:t>b2 = Button(pane, text = “Click me too")</a:t>
            </a:r>
            <a:endParaRPr sz="1900"/>
          </a:p>
          <a:p>
            <a:pPr indent="0" lvl="0" marL="0" rtl="0" algn="l">
              <a:lnSpc>
                <a:spcPct val="115000"/>
              </a:lnSpc>
              <a:spcBef>
                <a:spcPts val="0"/>
              </a:spcBef>
              <a:spcAft>
                <a:spcPts val="0"/>
              </a:spcAft>
              <a:buClr>
                <a:schemeClr val="dk1"/>
              </a:buClr>
              <a:buSzPts val="1100"/>
              <a:buFont typeface="Arial"/>
              <a:buNone/>
            </a:pPr>
            <a:r>
              <a:rPr lang="en" sz="1900"/>
              <a:t>b2.pack(fill = X, expand = True)</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rPr lang="en" sz="1900"/>
              <a:t># Execute Tkinter</a:t>
            </a:r>
            <a:endParaRPr sz="1900"/>
          </a:p>
          <a:p>
            <a:pPr indent="0" lvl="0" marL="0" rtl="0" algn="l">
              <a:lnSpc>
                <a:spcPct val="115000"/>
              </a:lnSpc>
              <a:spcBef>
                <a:spcPts val="0"/>
              </a:spcBef>
              <a:spcAft>
                <a:spcPts val="0"/>
              </a:spcAft>
              <a:buClr>
                <a:schemeClr val="dk1"/>
              </a:buClr>
              <a:buSzPts val="1100"/>
              <a:buFont typeface="Arial"/>
              <a:buNone/>
            </a:pPr>
            <a:r>
              <a:rPr lang="en" sz="1900"/>
              <a:t>pane.mainloop()</a:t>
            </a:r>
            <a:endParaRPr sz="1900"/>
          </a:p>
          <a:p>
            <a:pPr indent="0" lvl="0" marL="0" rtl="0" algn="l">
              <a:lnSpc>
                <a:spcPct val="115000"/>
              </a:lnSpc>
              <a:spcBef>
                <a:spcPts val="0"/>
              </a:spcBef>
              <a:spcAft>
                <a:spcPts val="0"/>
              </a:spcAft>
              <a:buSzPts val="1800"/>
              <a:buNone/>
            </a:pPr>
            <a:r>
              <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Place method</a:t>
            </a:r>
            <a:endParaRPr/>
          </a:p>
        </p:txBody>
      </p:sp>
      <p:sp>
        <p:nvSpPr>
          <p:cNvPr id="202" name="Google Shape;202;p1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SYNTAX</a:t>
            </a:r>
            <a:r>
              <a:rPr lang="en"/>
              <a:t>:</a:t>
            </a:r>
            <a:endParaRPr/>
          </a:p>
          <a:p>
            <a:pPr indent="0" lvl="0" marL="0" rtl="0" algn="l">
              <a:lnSpc>
                <a:spcPct val="115000"/>
              </a:lnSpc>
              <a:spcBef>
                <a:spcPts val="1600"/>
              </a:spcBef>
              <a:spcAft>
                <a:spcPts val="0"/>
              </a:spcAft>
              <a:buSzPts val="1800"/>
              <a:buNone/>
            </a:pPr>
            <a:r>
              <a:rPr lang="en"/>
              <a:t>	w.place(options)</a:t>
            </a:r>
            <a:endParaRPr/>
          </a:p>
          <a:p>
            <a:pPr indent="0" lvl="0" marL="0" rtl="0" algn="l">
              <a:lnSpc>
                <a:spcPct val="115000"/>
              </a:lnSpc>
              <a:spcBef>
                <a:spcPts val="1600"/>
              </a:spcBef>
              <a:spcAft>
                <a:spcPts val="0"/>
              </a:spcAft>
              <a:buSzPts val="1800"/>
              <a:buNone/>
            </a:pPr>
            <a:r>
              <a:rPr b="1" lang="en"/>
              <a:t>OPTIONS</a:t>
            </a:r>
            <a:r>
              <a:rPr lang="en"/>
              <a:t> :</a:t>
            </a:r>
            <a:endParaRPr/>
          </a:p>
          <a:p>
            <a:pPr indent="-342900" lvl="0" marL="457200" rtl="0" algn="l">
              <a:lnSpc>
                <a:spcPct val="115000"/>
              </a:lnSpc>
              <a:spcBef>
                <a:spcPts val="1600"/>
              </a:spcBef>
              <a:spcAft>
                <a:spcPts val="0"/>
              </a:spcAft>
              <a:buSzPts val="1800"/>
              <a:buAutoNum type="arabicPeriod"/>
            </a:pPr>
            <a:r>
              <a:rPr lang="en"/>
              <a:t>Anchor : Compass direction like N,S ,W,E,NS,NE,SW,SE</a:t>
            </a:r>
            <a:endParaRPr/>
          </a:p>
          <a:p>
            <a:pPr indent="-342900" lvl="0" marL="457200" rtl="0" algn="l">
              <a:lnSpc>
                <a:spcPct val="115000"/>
              </a:lnSpc>
              <a:spcBef>
                <a:spcPts val="0"/>
              </a:spcBef>
              <a:spcAft>
                <a:spcPts val="0"/>
              </a:spcAft>
              <a:buSzPts val="1800"/>
              <a:buAutoNum type="arabicPeriod"/>
            </a:pPr>
            <a:r>
              <a:rPr lang="en"/>
              <a:t>height,width </a:t>
            </a:r>
            <a:endParaRPr/>
          </a:p>
          <a:p>
            <a:pPr indent="-342900" lvl="0" marL="457200" rtl="0" algn="l">
              <a:lnSpc>
                <a:spcPct val="115000"/>
              </a:lnSpc>
              <a:spcBef>
                <a:spcPts val="0"/>
              </a:spcBef>
              <a:spcAft>
                <a:spcPts val="0"/>
              </a:spcAft>
              <a:buSzPts val="1800"/>
              <a:buAutoNum type="arabicPeriod"/>
            </a:pPr>
            <a:r>
              <a:rPr lang="en"/>
              <a:t>Relheight,relwidth - height width between - 0.0 and 1.0</a:t>
            </a:r>
            <a:endParaRPr/>
          </a:p>
          <a:p>
            <a:pPr indent="-342900" lvl="0" marL="457200" rtl="0" algn="l">
              <a:lnSpc>
                <a:spcPct val="115000"/>
              </a:lnSpc>
              <a:spcBef>
                <a:spcPts val="0"/>
              </a:spcBef>
              <a:spcAft>
                <a:spcPts val="0"/>
              </a:spcAft>
              <a:buSzPts val="1800"/>
              <a:buAutoNum type="arabicPeriod"/>
            </a:pPr>
            <a:r>
              <a:rPr lang="en"/>
              <a:t>x,y,relx,rely - offsets from parent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idx="1" type="body"/>
          </p:nvPr>
        </p:nvSpPr>
        <p:spPr>
          <a:xfrm>
            <a:off x="311700" y="97125"/>
            <a:ext cx="8520600" cy="4766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 creating Tk window</a:t>
            </a:r>
            <a:endParaRPr/>
          </a:p>
          <a:p>
            <a:pPr indent="0" lvl="0" marL="0" rtl="0" algn="l">
              <a:lnSpc>
                <a:spcPct val="115000"/>
              </a:lnSpc>
              <a:spcBef>
                <a:spcPts val="0"/>
              </a:spcBef>
              <a:spcAft>
                <a:spcPts val="0"/>
              </a:spcAft>
              <a:buClr>
                <a:schemeClr val="dk1"/>
              </a:buClr>
              <a:buSzPts val="1100"/>
              <a:buFont typeface="Arial"/>
              <a:buNone/>
            </a:pPr>
            <a:r>
              <a:rPr lang="en"/>
              <a:t>master = Tk()</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setting geometry of tk window</a:t>
            </a:r>
            <a:endParaRPr/>
          </a:p>
          <a:p>
            <a:pPr indent="0" lvl="0" marL="0" rtl="0" algn="l">
              <a:lnSpc>
                <a:spcPct val="115000"/>
              </a:lnSpc>
              <a:spcBef>
                <a:spcPts val="0"/>
              </a:spcBef>
              <a:spcAft>
                <a:spcPts val="0"/>
              </a:spcAft>
              <a:buClr>
                <a:schemeClr val="dk1"/>
              </a:buClr>
              <a:buSzPts val="1100"/>
              <a:buFont typeface="Arial"/>
              <a:buNone/>
            </a:pPr>
            <a:r>
              <a:rPr lang="en"/>
              <a:t>master . geometry ("200x200")</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button widget</a:t>
            </a:r>
            <a:endParaRPr/>
          </a:p>
          <a:p>
            <a:pPr indent="0" lvl="0" marL="0" rtl="0" algn="l">
              <a:lnSpc>
                <a:spcPct val="115000"/>
              </a:lnSpc>
              <a:spcBef>
                <a:spcPts val="0"/>
              </a:spcBef>
              <a:spcAft>
                <a:spcPts val="0"/>
              </a:spcAft>
              <a:buClr>
                <a:schemeClr val="dk1"/>
              </a:buClr>
              <a:buSzPts val="1100"/>
              <a:buFont typeface="Arial"/>
              <a:buNone/>
            </a:pPr>
            <a:r>
              <a:rPr lang="en"/>
              <a:t>b1 = Button(master, text = “Click me !")</a:t>
            </a:r>
            <a:endParaRPr/>
          </a:p>
          <a:p>
            <a:pPr indent="0" lvl="0" marL="0" rtl="0" algn="l">
              <a:lnSpc>
                <a:spcPct val="115000"/>
              </a:lnSpc>
              <a:spcBef>
                <a:spcPts val="0"/>
              </a:spcBef>
              <a:spcAft>
                <a:spcPts val="0"/>
              </a:spcAft>
              <a:buSzPts val="1800"/>
              <a:buNone/>
            </a:pPr>
            <a:r>
              <a:rPr lang="en"/>
              <a:t>b1.place(relx = 1, x =-2, y = 2, anchor = NE)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button widget</a:t>
            </a:r>
            <a:endParaRPr/>
          </a:p>
          <a:p>
            <a:pPr indent="0" lvl="0" marL="0" rtl="0" algn="l">
              <a:lnSpc>
                <a:spcPct val="115000"/>
              </a:lnSpc>
              <a:spcBef>
                <a:spcPts val="0"/>
              </a:spcBef>
              <a:spcAft>
                <a:spcPts val="0"/>
              </a:spcAft>
              <a:buClr>
                <a:schemeClr val="dk1"/>
              </a:buClr>
              <a:buSzPts val="1100"/>
              <a:buFont typeface="Arial"/>
              <a:buNone/>
            </a:pPr>
            <a:r>
              <a:rPr lang="en"/>
              <a:t>b2 = Button(master, text = “GFG")</a:t>
            </a:r>
            <a:endParaRPr/>
          </a:p>
          <a:p>
            <a:pPr indent="0" lvl="0" marL="0" rtl="0" algn="l">
              <a:lnSpc>
                <a:spcPct val="115000"/>
              </a:lnSpc>
              <a:spcBef>
                <a:spcPts val="0"/>
              </a:spcBef>
              <a:spcAft>
                <a:spcPts val="0"/>
              </a:spcAft>
              <a:buClr>
                <a:schemeClr val="dk1"/>
              </a:buClr>
              <a:buSzPts val="1100"/>
              <a:buFont typeface="Arial"/>
              <a:buNone/>
            </a:pPr>
            <a:r>
              <a:rPr lang="en"/>
              <a:t>b2.place(relx = 0.5, rely = 0.5, anchor = CENTER)</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mainloop()</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Grid method</a:t>
            </a:r>
            <a:endParaRPr/>
          </a:p>
        </p:txBody>
      </p:sp>
      <p:sp>
        <p:nvSpPr>
          <p:cNvPr id="213" name="Google Shape;213;p1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SYNTAX</a:t>
            </a:r>
            <a:r>
              <a:rPr lang="en"/>
              <a:t>:</a:t>
            </a:r>
            <a:endParaRPr/>
          </a:p>
          <a:p>
            <a:pPr indent="0" lvl="0" marL="0" rtl="0" algn="l">
              <a:lnSpc>
                <a:spcPct val="115000"/>
              </a:lnSpc>
              <a:spcBef>
                <a:spcPts val="1600"/>
              </a:spcBef>
              <a:spcAft>
                <a:spcPts val="0"/>
              </a:spcAft>
              <a:buSzPts val="1800"/>
              <a:buNone/>
            </a:pPr>
            <a:r>
              <a:rPr lang="en"/>
              <a:t>	w.grid(options)</a:t>
            </a:r>
            <a:endParaRPr/>
          </a:p>
          <a:p>
            <a:pPr indent="0" lvl="0" marL="0" rtl="0" algn="l">
              <a:lnSpc>
                <a:spcPct val="115000"/>
              </a:lnSpc>
              <a:spcBef>
                <a:spcPts val="1600"/>
              </a:spcBef>
              <a:spcAft>
                <a:spcPts val="0"/>
              </a:spcAft>
              <a:buSzPts val="1800"/>
              <a:buNone/>
            </a:pPr>
            <a:r>
              <a:rPr b="1" lang="en"/>
              <a:t>OPTIONS</a:t>
            </a:r>
            <a:r>
              <a:rPr lang="en"/>
              <a:t> :</a:t>
            </a:r>
            <a:endParaRPr/>
          </a:p>
          <a:p>
            <a:pPr indent="-342900" lvl="0" marL="457200" rtl="0" algn="l">
              <a:lnSpc>
                <a:spcPct val="115000"/>
              </a:lnSpc>
              <a:spcBef>
                <a:spcPts val="1600"/>
              </a:spcBef>
              <a:spcAft>
                <a:spcPts val="0"/>
              </a:spcAft>
              <a:buSzPts val="1800"/>
              <a:buAutoNum type="arabicPeriod"/>
            </a:pPr>
            <a:r>
              <a:rPr lang="en"/>
              <a:t>column , columnspan</a:t>
            </a:r>
            <a:endParaRPr/>
          </a:p>
          <a:p>
            <a:pPr indent="-342900" lvl="0" marL="457200" rtl="0" algn="l">
              <a:lnSpc>
                <a:spcPct val="115000"/>
              </a:lnSpc>
              <a:spcBef>
                <a:spcPts val="0"/>
              </a:spcBef>
              <a:spcAft>
                <a:spcPts val="0"/>
              </a:spcAft>
              <a:buSzPts val="1800"/>
              <a:buAutoNum type="arabicPeriod"/>
            </a:pPr>
            <a:r>
              <a:rPr lang="en"/>
              <a:t>row , rowspan</a:t>
            </a:r>
            <a:endParaRPr/>
          </a:p>
          <a:p>
            <a:pPr indent="-342900" lvl="0" marL="457200" rtl="0" algn="l">
              <a:lnSpc>
                <a:spcPct val="115000"/>
              </a:lnSpc>
              <a:spcBef>
                <a:spcPts val="0"/>
              </a:spcBef>
              <a:spcAft>
                <a:spcPts val="0"/>
              </a:spcAft>
              <a:buSzPts val="1800"/>
              <a:buAutoNum type="arabicPeriod"/>
            </a:pPr>
            <a:r>
              <a:rPr lang="en"/>
              <a:t>ipadx , ipady : padding inside widget border</a:t>
            </a:r>
            <a:endParaRPr/>
          </a:p>
          <a:p>
            <a:pPr indent="-342900" lvl="0" marL="457200" rtl="0" algn="l">
              <a:lnSpc>
                <a:spcPct val="115000"/>
              </a:lnSpc>
              <a:spcBef>
                <a:spcPts val="0"/>
              </a:spcBef>
              <a:spcAft>
                <a:spcPts val="0"/>
              </a:spcAft>
              <a:buSzPts val="1800"/>
              <a:buAutoNum type="arabicPeriod"/>
            </a:pPr>
            <a:r>
              <a:rPr lang="en"/>
              <a:t>padx , pady : padding outside widget border</a:t>
            </a:r>
            <a:endParaRPr/>
          </a:p>
          <a:p>
            <a:pPr indent="-342900" lvl="0" marL="457200" rtl="0" algn="l">
              <a:lnSpc>
                <a:spcPct val="115000"/>
              </a:lnSpc>
              <a:spcBef>
                <a:spcPts val="0"/>
              </a:spcBef>
              <a:spcAft>
                <a:spcPts val="0"/>
              </a:spcAft>
              <a:buSzPts val="1800"/>
              <a:buAutoNum type="arabicPeriod"/>
            </a:pPr>
            <a:r>
              <a:rPr lang="en"/>
              <a:t>sticky : by default CENTER , values are  N,S,W,etc.</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idx="1" type="body"/>
          </p:nvPr>
        </p:nvSpPr>
        <p:spPr>
          <a:xfrm>
            <a:off x="311700" y="97125"/>
            <a:ext cx="8520600" cy="4766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from tkinter import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 creating main tkinter window/topLevel</a:t>
            </a:r>
            <a:endParaRPr sz="1400"/>
          </a:p>
          <a:p>
            <a:pPr indent="0" lvl="0" marL="0" rtl="0" algn="l">
              <a:lnSpc>
                <a:spcPct val="115000"/>
              </a:lnSpc>
              <a:spcBef>
                <a:spcPts val="0"/>
              </a:spcBef>
              <a:spcAft>
                <a:spcPts val="0"/>
              </a:spcAft>
              <a:buClr>
                <a:schemeClr val="dk1"/>
              </a:buClr>
              <a:buSzPts val="1100"/>
              <a:buFont typeface="Arial"/>
              <a:buNone/>
            </a:pPr>
            <a:r>
              <a:rPr lang="en" sz="1400"/>
              <a:t>master = Tk()</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 this will create Label widget</a:t>
            </a:r>
            <a:endParaRPr sz="1400"/>
          </a:p>
          <a:p>
            <a:pPr indent="0" lvl="0" marL="0" rtl="0" algn="l">
              <a:lnSpc>
                <a:spcPct val="115000"/>
              </a:lnSpc>
              <a:spcBef>
                <a:spcPts val="0"/>
              </a:spcBef>
              <a:spcAft>
                <a:spcPts val="0"/>
              </a:spcAft>
              <a:buClr>
                <a:schemeClr val="dk1"/>
              </a:buClr>
              <a:buSzPts val="1100"/>
              <a:buFont typeface="Arial"/>
              <a:buNone/>
            </a:pPr>
            <a:r>
              <a:rPr lang="en" sz="1400"/>
              <a:t>11 = Label(master, text First:")</a:t>
            </a:r>
            <a:endParaRPr sz="1400"/>
          </a:p>
          <a:p>
            <a:pPr indent="0" lvl="0" marL="0" rtl="0" algn="l">
              <a:lnSpc>
                <a:spcPct val="115000"/>
              </a:lnSpc>
              <a:spcBef>
                <a:spcPts val="0"/>
              </a:spcBef>
              <a:spcAft>
                <a:spcPts val="0"/>
              </a:spcAft>
              <a:buClr>
                <a:schemeClr val="dk1"/>
              </a:buClr>
              <a:buSzPts val="1100"/>
              <a:buFont typeface="Arial"/>
              <a:buNone/>
            </a:pPr>
            <a:r>
              <a:rPr lang="en" sz="1400"/>
              <a:t>12 = Label(master, text = “Second:")</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 grid method to arrange Labels in respective</a:t>
            </a:r>
            <a:endParaRPr sz="1400"/>
          </a:p>
          <a:p>
            <a:pPr indent="0" lvl="0" marL="0" rtl="0" algn="l">
              <a:lnSpc>
                <a:spcPct val="115000"/>
              </a:lnSpc>
              <a:spcBef>
                <a:spcPts val="0"/>
              </a:spcBef>
              <a:spcAft>
                <a:spcPts val="0"/>
              </a:spcAft>
              <a:buClr>
                <a:schemeClr val="dk1"/>
              </a:buClr>
              <a:buSzPts val="1100"/>
              <a:buFont typeface="Arial"/>
              <a:buNone/>
            </a:pPr>
            <a:r>
              <a:rPr lang="en" sz="1400"/>
              <a:t># rows and columns as specified</a:t>
            </a:r>
            <a:endParaRPr sz="1400"/>
          </a:p>
          <a:p>
            <a:pPr indent="0" lvl="0" marL="0" rtl="0" algn="l">
              <a:lnSpc>
                <a:spcPct val="115000"/>
              </a:lnSpc>
              <a:spcBef>
                <a:spcPts val="0"/>
              </a:spcBef>
              <a:spcAft>
                <a:spcPts val="0"/>
              </a:spcAft>
              <a:buClr>
                <a:schemeClr val="dk1"/>
              </a:buClr>
              <a:buSzPts val="1100"/>
              <a:buFont typeface="Arial"/>
              <a:buNone/>
            </a:pPr>
            <a:r>
              <a:rPr lang="en" sz="1400"/>
              <a:t>l1.grid(row = 0, column = 0, sticky = W, pady = 2)</a:t>
            </a:r>
            <a:endParaRPr sz="1400"/>
          </a:p>
          <a:p>
            <a:pPr indent="0" lvl="0" marL="0" rtl="0" algn="l">
              <a:lnSpc>
                <a:spcPct val="115000"/>
              </a:lnSpc>
              <a:spcBef>
                <a:spcPts val="0"/>
              </a:spcBef>
              <a:spcAft>
                <a:spcPts val="0"/>
              </a:spcAft>
              <a:buClr>
                <a:schemeClr val="dk1"/>
              </a:buClr>
              <a:buSzPts val="1100"/>
              <a:buFont typeface="Arial"/>
              <a:buNone/>
            </a:pPr>
            <a:r>
              <a:rPr lang="en" sz="1400"/>
              <a:t>l2.grid(row = 1, column = 0, sticky = W, pady = 2)</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SzPts val="1800"/>
              <a:buNone/>
            </a:pPr>
            <a:r>
              <a:rPr lang="en" sz="1400"/>
              <a:t>mainloop()</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cxnSp>
        <p:nvCxnSpPr>
          <p:cNvPr id="68" name="Google Shape;68;p2"/>
          <p:cNvCxnSpPr/>
          <p:nvPr/>
        </p:nvCxnSpPr>
        <p:spPr>
          <a:xfrm flipH="1" rot="10800000">
            <a:off x="953475" y="2921037"/>
            <a:ext cx="7468800" cy="6000"/>
          </a:xfrm>
          <a:prstGeom prst="straightConnector1">
            <a:avLst/>
          </a:prstGeom>
          <a:noFill/>
          <a:ln cap="flat" cmpd="sng" w="19050">
            <a:solidFill>
              <a:schemeClr val="dk1"/>
            </a:solidFill>
            <a:prstDash val="dot"/>
            <a:round/>
            <a:headEnd len="sm" w="sm" type="none"/>
            <a:tailEnd len="sm" w="sm" type="none"/>
          </a:ln>
        </p:spPr>
      </p:cxnSp>
      <p:sp>
        <p:nvSpPr>
          <p:cNvPr id="69" name="Google Shape;69;p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Python GUI Frameworks Example</a:t>
            </a:r>
            <a:endParaRPr/>
          </a:p>
        </p:txBody>
      </p:sp>
      <p:grpSp>
        <p:nvGrpSpPr>
          <p:cNvPr id="70" name="Google Shape;70;p2"/>
          <p:cNvGrpSpPr/>
          <p:nvPr/>
        </p:nvGrpSpPr>
        <p:grpSpPr>
          <a:xfrm>
            <a:off x="902750" y="2864883"/>
            <a:ext cx="129000" cy="770742"/>
            <a:chOff x="369350" y="2864883"/>
            <a:chExt cx="129000" cy="770742"/>
          </a:xfrm>
        </p:grpSpPr>
        <p:sp>
          <p:nvSpPr>
            <p:cNvPr id="71" name="Google Shape;71;p2"/>
            <p:cNvSpPr/>
            <p:nvPr/>
          </p:nvSpPr>
          <p:spPr>
            <a:xfrm>
              <a:off x="369350" y="2864883"/>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2"/>
            <p:cNvCxnSpPr/>
            <p:nvPr/>
          </p:nvCxnSpPr>
          <p:spPr>
            <a:xfrm>
              <a:off x="433850" y="2991525"/>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73" name="Google Shape;73;p2"/>
          <p:cNvSpPr txBox="1"/>
          <p:nvPr>
            <p:ph idx="4294967295" type="body"/>
          </p:nvPr>
        </p:nvSpPr>
        <p:spPr>
          <a:xfrm>
            <a:off x="623975" y="3580900"/>
            <a:ext cx="2174400" cy="121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 Tkinter</a:t>
            </a:r>
            <a:endParaRPr b="1"/>
          </a:p>
          <a:p>
            <a:pPr indent="0" lvl="0" marL="0" rtl="0" algn="l">
              <a:lnSpc>
                <a:spcPct val="115000"/>
              </a:lnSpc>
              <a:spcBef>
                <a:spcPts val="0"/>
              </a:spcBef>
              <a:spcAft>
                <a:spcPts val="0"/>
              </a:spcAft>
              <a:buSzPts val="1800"/>
              <a:buNone/>
            </a:pPr>
            <a:r>
              <a:t/>
            </a:r>
            <a:endParaRPr sz="1100"/>
          </a:p>
        </p:txBody>
      </p:sp>
      <p:grpSp>
        <p:nvGrpSpPr>
          <p:cNvPr id="74" name="Google Shape;74;p2"/>
          <p:cNvGrpSpPr/>
          <p:nvPr/>
        </p:nvGrpSpPr>
        <p:grpSpPr>
          <a:xfrm>
            <a:off x="2086450" y="1736575"/>
            <a:ext cx="129000" cy="1254971"/>
            <a:chOff x="1553050" y="1736575"/>
            <a:chExt cx="129000" cy="1254971"/>
          </a:xfrm>
        </p:grpSpPr>
        <p:sp>
          <p:nvSpPr>
            <p:cNvPr id="75" name="Google Shape;75;p2"/>
            <p:cNvSpPr/>
            <p:nvPr/>
          </p:nvSpPr>
          <p:spPr>
            <a:xfrm>
              <a:off x="1553050" y="2862546"/>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 name="Google Shape;76;p2"/>
            <p:cNvCxnSpPr/>
            <p:nvPr/>
          </p:nvCxnSpPr>
          <p:spPr>
            <a:xfrm rot="10800000">
              <a:off x="1614125" y="1736575"/>
              <a:ext cx="0" cy="1128300"/>
            </a:xfrm>
            <a:prstGeom prst="straightConnector1">
              <a:avLst/>
            </a:prstGeom>
            <a:noFill/>
            <a:ln cap="flat" cmpd="sng" w="9525">
              <a:solidFill>
                <a:schemeClr val="accent1"/>
              </a:solidFill>
              <a:prstDash val="solid"/>
              <a:round/>
              <a:headEnd len="sm" w="sm" type="none"/>
              <a:tailEnd len="med" w="med" type="oval"/>
            </a:ln>
          </p:spPr>
        </p:cxnSp>
      </p:grpSp>
      <p:sp>
        <p:nvSpPr>
          <p:cNvPr id="77" name="Google Shape;77;p2"/>
          <p:cNvSpPr txBox="1"/>
          <p:nvPr>
            <p:ph idx="4294967295" type="body"/>
          </p:nvPr>
        </p:nvSpPr>
        <p:spPr>
          <a:xfrm>
            <a:off x="2162650" y="1492700"/>
            <a:ext cx="2174400" cy="10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PyQt5</a:t>
            </a:r>
            <a:endParaRPr b="1"/>
          </a:p>
          <a:p>
            <a:pPr indent="0" lvl="0" marL="0" rtl="0" algn="l">
              <a:lnSpc>
                <a:spcPct val="115000"/>
              </a:lnSpc>
              <a:spcBef>
                <a:spcPts val="0"/>
              </a:spcBef>
              <a:spcAft>
                <a:spcPts val="0"/>
              </a:spcAft>
              <a:buSzPts val="1800"/>
              <a:buNone/>
            </a:pPr>
            <a:r>
              <a:t/>
            </a:r>
            <a:endParaRPr sz="1100"/>
          </a:p>
        </p:txBody>
      </p:sp>
      <p:grpSp>
        <p:nvGrpSpPr>
          <p:cNvPr id="78" name="Google Shape;78;p2"/>
          <p:cNvGrpSpPr/>
          <p:nvPr/>
        </p:nvGrpSpPr>
        <p:grpSpPr>
          <a:xfrm>
            <a:off x="2934950" y="2932583"/>
            <a:ext cx="129000" cy="773080"/>
            <a:chOff x="3484800" y="2862533"/>
            <a:chExt cx="129000" cy="773080"/>
          </a:xfrm>
        </p:grpSpPr>
        <p:sp>
          <p:nvSpPr>
            <p:cNvPr id="79" name="Google Shape;79;p2"/>
            <p:cNvSpPr/>
            <p:nvPr/>
          </p:nvSpPr>
          <p:spPr>
            <a:xfrm>
              <a:off x="3484800" y="2862533"/>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2"/>
            <p:cNvCxnSpPr/>
            <p:nvPr/>
          </p:nvCxnSpPr>
          <p:spPr>
            <a:xfrm>
              <a:off x="3546200" y="2991513"/>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81" name="Google Shape;81;p2"/>
          <p:cNvSpPr txBox="1"/>
          <p:nvPr>
            <p:ph idx="4294967295" type="body"/>
          </p:nvPr>
        </p:nvSpPr>
        <p:spPr>
          <a:xfrm>
            <a:off x="2555475" y="3635625"/>
            <a:ext cx="2174400" cy="121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Kivy</a:t>
            </a:r>
            <a:endParaRPr sz="1100"/>
          </a:p>
        </p:txBody>
      </p:sp>
      <p:grpSp>
        <p:nvGrpSpPr>
          <p:cNvPr id="82" name="Google Shape;82;p2"/>
          <p:cNvGrpSpPr/>
          <p:nvPr/>
        </p:nvGrpSpPr>
        <p:grpSpPr>
          <a:xfrm>
            <a:off x="3783450" y="1675275"/>
            <a:ext cx="129000" cy="1257296"/>
            <a:chOff x="5144075" y="1736575"/>
            <a:chExt cx="129000" cy="1257296"/>
          </a:xfrm>
        </p:grpSpPr>
        <p:sp>
          <p:nvSpPr>
            <p:cNvPr id="83" name="Google Shape;83;p2"/>
            <p:cNvSpPr/>
            <p:nvPr/>
          </p:nvSpPr>
          <p:spPr>
            <a:xfrm>
              <a:off x="5144075" y="2864871"/>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 name="Google Shape;84;p2"/>
            <p:cNvCxnSpPr/>
            <p:nvPr/>
          </p:nvCxnSpPr>
          <p:spPr>
            <a:xfrm rot="10800000">
              <a:off x="5208575" y="1736575"/>
              <a:ext cx="0" cy="1128300"/>
            </a:xfrm>
            <a:prstGeom prst="straightConnector1">
              <a:avLst/>
            </a:prstGeom>
            <a:noFill/>
            <a:ln cap="flat" cmpd="sng" w="9525">
              <a:solidFill>
                <a:schemeClr val="accent1"/>
              </a:solidFill>
              <a:prstDash val="solid"/>
              <a:round/>
              <a:headEnd len="sm" w="sm" type="none"/>
              <a:tailEnd len="med" w="med" type="oval"/>
            </a:ln>
          </p:spPr>
        </p:cxnSp>
      </p:grpSp>
      <p:sp>
        <p:nvSpPr>
          <p:cNvPr id="85" name="Google Shape;85;p2"/>
          <p:cNvSpPr txBox="1"/>
          <p:nvPr>
            <p:ph idx="4294967295" type="body"/>
          </p:nvPr>
        </p:nvSpPr>
        <p:spPr>
          <a:xfrm>
            <a:off x="3295825" y="1263525"/>
            <a:ext cx="2174400" cy="10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wxPython</a:t>
            </a:r>
            <a:endParaRPr b="1"/>
          </a:p>
          <a:p>
            <a:pPr indent="0" lvl="0" marL="0" rtl="0" algn="l">
              <a:lnSpc>
                <a:spcPct val="115000"/>
              </a:lnSpc>
              <a:spcBef>
                <a:spcPts val="0"/>
              </a:spcBef>
              <a:spcAft>
                <a:spcPts val="0"/>
              </a:spcAft>
              <a:buSzPts val="1800"/>
              <a:buNone/>
            </a:pPr>
            <a:r>
              <a:t/>
            </a:r>
            <a:endParaRPr sz="1100"/>
          </a:p>
        </p:txBody>
      </p:sp>
      <p:grpSp>
        <p:nvGrpSpPr>
          <p:cNvPr id="86" name="Google Shape;86;p2"/>
          <p:cNvGrpSpPr/>
          <p:nvPr/>
        </p:nvGrpSpPr>
        <p:grpSpPr>
          <a:xfrm>
            <a:off x="4673700" y="2864883"/>
            <a:ext cx="129000" cy="770742"/>
            <a:chOff x="6657900" y="2864871"/>
            <a:chExt cx="129000" cy="770742"/>
          </a:xfrm>
        </p:grpSpPr>
        <p:sp>
          <p:nvSpPr>
            <p:cNvPr id="87" name="Google Shape;87;p2"/>
            <p:cNvSpPr/>
            <p:nvPr/>
          </p:nvSpPr>
          <p:spPr>
            <a:xfrm>
              <a:off x="6657900" y="2864871"/>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2"/>
            <p:cNvCxnSpPr/>
            <p:nvPr/>
          </p:nvCxnSpPr>
          <p:spPr>
            <a:xfrm>
              <a:off x="6722400" y="2991513"/>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89" name="Google Shape;89;p2"/>
          <p:cNvSpPr txBox="1"/>
          <p:nvPr>
            <p:ph idx="4294967295" type="body"/>
          </p:nvPr>
        </p:nvSpPr>
        <p:spPr>
          <a:xfrm>
            <a:off x="4296100" y="3551800"/>
            <a:ext cx="2174400" cy="121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Libavg</a:t>
            </a:r>
            <a:endParaRPr sz="1100"/>
          </a:p>
        </p:txBody>
      </p:sp>
      <p:grpSp>
        <p:nvGrpSpPr>
          <p:cNvPr id="90" name="Google Shape;90;p2"/>
          <p:cNvGrpSpPr/>
          <p:nvPr/>
        </p:nvGrpSpPr>
        <p:grpSpPr>
          <a:xfrm>
            <a:off x="6086950" y="2905383"/>
            <a:ext cx="129000" cy="773080"/>
            <a:chOff x="3484800" y="2862533"/>
            <a:chExt cx="129000" cy="773080"/>
          </a:xfrm>
        </p:grpSpPr>
        <p:sp>
          <p:nvSpPr>
            <p:cNvPr id="91" name="Google Shape;91;p2"/>
            <p:cNvSpPr/>
            <p:nvPr/>
          </p:nvSpPr>
          <p:spPr>
            <a:xfrm>
              <a:off x="3484800" y="2862533"/>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2"/>
            <p:cNvCxnSpPr/>
            <p:nvPr/>
          </p:nvCxnSpPr>
          <p:spPr>
            <a:xfrm>
              <a:off x="3546200" y="2991513"/>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93" name="Google Shape;93;p2"/>
          <p:cNvSpPr txBox="1"/>
          <p:nvPr>
            <p:ph idx="4294967295" type="body"/>
          </p:nvPr>
        </p:nvSpPr>
        <p:spPr>
          <a:xfrm>
            <a:off x="5787775" y="3678475"/>
            <a:ext cx="2174400" cy="121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PyForms</a:t>
            </a:r>
            <a:endParaRPr sz="1100"/>
          </a:p>
        </p:txBody>
      </p:sp>
      <p:grpSp>
        <p:nvGrpSpPr>
          <p:cNvPr id="94" name="Google Shape;94;p2"/>
          <p:cNvGrpSpPr/>
          <p:nvPr/>
        </p:nvGrpSpPr>
        <p:grpSpPr>
          <a:xfrm>
            <a:off x="7455575" y="2933746"/>
            <a:ext cx="129000" cy="770742"/>
            <a:chOff x="6657900" y="2864871"/>
            <a:chExt cx="129000" cy="770742"/>
          </a:xfrm>
        </p:grpSpPr>
        <p:sp>
          <p:nvSpPr>
            <p:cNvPr id="95" name="Google Shape;95;p2"/>
            <p:cNvSpPr/>
            <p:nvPr/>
          </p:nvSpPr>
          <p:spPr>
            <a:xfrm>
              <a:off x="6657900" y="2864871"/>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6" name="Google Shape;96;p2"/>
            <p:cNvCxnSpPr/>
            <p:nvPr/>
          </p:nvCxnSpPr>
          <p:spPr>
            <a:xfrm>
              <a:off x="6722400" y="2991513"/>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97" name="Google Shape;97;p2"/>
          <p:cNvSpPr txBox="1"/>
          <p:nvPr>
            <p:ph idx="4294967295" type="body"/>
          </p:nvPr>
        </p:nvSpPr>
        <p:spPr>
          <a:xfrm>
            <a:off x="7044700" y="3678475"/>
            <a:ext cx="2174400" cy="57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Wax</a:t>
            </a:r>
            <a:endParaRPr sz="1100"/>
          </a:p>
        </p:txBody>
      </p:sp>
      <p:grpSp>
        <p:nvGrpSpPr>
          <p:cNvPr id="98" name="Google Shape;98;p2"/>
          <p:cNvGrpSpPr/>
          <p:nvPr/>
        </p:nvGrpSpPr>
        <p:grpSpPr>
          <a:xfrm>
            <a:off x="5183088" y="1649525"/>
            <a:ext cx="129000" cy="1254971"/>
            <a:chOff x="1553050" y="1736575"/>
            <a:chExt cx="129000" cy="1254971"/>
          </a:xfrm>
        </p:grpSpPr>
        <p:sp>
          <p:nvSpPr>
            <p:cNvPr id="99" name="Google Shape;99;p2"/>
            <p:cNvSpPr/>
            <p:nvPr/>
          </p:nvSpPr>
          <p:spPr>
            <a:xfrm>
              <a:off x="1553050" y="2862546"/>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2"/>
            <p:cNvCxnSpPr/>
            <p:nvPr/>
          </p:nvCxnSpPr>
          <p:spPr>
            <a:xfrm rot="10800000">
              <a:off x="1614125" y="1736575"/>
              <a:ext cx="0" cy="1128300"/>
            </a:xfrm>
            <a:prstGeom prst="straightConnector1">
              <a:avLst/>
            </a:prstGeom>
            <a:noFill/>
            <a:ln cap="flat" cmpd="sng" w="9525">
              <a:solidFill>
                <a:schemeClr val="accent1"/>
              </a:solidFill>
              <a:prstDash val="solid"/>
              <a:round/>
              <a:headEnd len="sm" w="sm" type="none"/>
              <a:tailEnd len="med" w="med" type="oval"/>
            </a:ln>
          </p:spPr>
        </p:cxnSp>
      </p:grpSp>
      <p:sp>
        <p:nvSpPr>
          <p:cNvPr id="101" name="Google Shape;101;p2"/>
          <p:cNvSpPr txBox="1"/>
          <p:nvPr>
            <p:ph idx="4294967295" type="body"/>
          </p:nvPr>
        </p:nvSpPr>
        <p:spPr>
          <a:xfrm>
            <a:off x="5259288" y="1405650"/>
            <a:ext cx="2174400" cy="10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PyGUI</a:t>
            </a:r>
            <a:endParaRPr b="1"/>
          </a:p>
          <a:p>
            <a:pPr indent="0" lvl="0" marL="0" rtl="0" algn="l">
              <a:lnSpc>
                <a:spcPct val="115000"/>
              </a:lnSpc>
              <a:spcBef>
                <a:spcPts val="0"/>
              </a:spcBef>
              <a:spcAft>
                <a:spcPts val="0"/>
              </a:spcAft>
              <a:buSzPts val="1800"/>
              <a:buNone/>
            </a:pPr>
            <a:r>
              <a:t/>
            </a:r>
            <a:endParaRPr sz="1100"/>
          </a:p>
        </p:txBody>
      </p:sp>
      <p:grpSp>
        <p:nvGrpSpPr>
          <p:cNvPr id="102" name="Google Shape;102;p2"/>
          <p:cNvGrpSpPr/>
          <p:nvPr/>
        </p:nvGrpSpPr>
        <p:grpSpPr>
          <a:xfrm>
            <a:off x="6915688" y="1669725"/>
            <a:ext cx="129000" cy="1257296"/>
            <a:chOff x="5144075" y="1736575"/>
            <a:chExt cx="129000" cy="1257296"/>
          </a:xfrm>
        </p:grpSpPr>
        <p:sp>
          <p:nvSpPr>
            <p:cNvPr id="103" name="Google Shape;103;p2"/>
            <p:cNvSpPr/>
            <p:nvPr/>
          </p:nvSpPr>
          <p:spPr>
            <a:xfrm>
              <a:off x="5144075" y="2864871"/>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 name="Google Shape;104;p2"/>
            <p:cNvCxnSpPr/>
            <p:nvPr/>
          </p:nvCxnSpPr>
          <p:spPr>
            <a:xfrm rot="10800000">
              <a:off x="5208575" y="1736575"/>
              <a:ext cx="0" cy="1128300"/>
            </a:xfrm>
            <a:prstGeom prst="straightConnector1">
              <a:avLst/>
            </a:prstGeom>
            <a:noFill/>
            <a:ln cap="flat" cmpd="sng" w="9525">
              <a:solidFill>
                <a:schemeClr val="accent1"/>
              </a:solidFill>
              <a:prstDash val="solid"/>
              <a:round/>
              <a:headEnd len="sm" w="sm" type="none"/>
              <a:tailEnd len="med" w="med" type="oval"/>
            </a:ln>
          </p:spPr>
        </p:cxnSp>
      </p:grpSp>
      <p:sp>
        <p:nvSpPr>
          <p:cNvPr id="105" name="Google Shape;105;p2"/>
          <p:cNvSpPr txBox="1"/>
          <p:nvPr>
            <p:ph idx="4294967295" type="body"/>
          </p:nvPr>
        </p:nvSpPr>
        <p:spPr>
          <a:xfrm>
            <a:off x="6392463" y="1176475"/>
            <a:ext cx="2174400" cy="10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PySide2</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Label Widget</a:t>
            </a:r>
            <a:endParaRPr/>
          </a:p>
        </p:txBody>
      </p:sp>
      <p:sp>
        <p:nvSpPr>
          <p:cNvPr id="224" name="Google Shape;224;p20"/>
          <p:cNvSpPr txBox="1"/>
          <p:nvPr>
            <p:ph idx="1" type="body"/>
          </p:nvPr>
        </p:nvSpPr>
        <p:spPr>
          <a:xfrm>
            <a:off x="311700" y="1225225"/>
            <a:ext cx="8520600" cy="3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Label widget is used to place various type of text and image in python application.For looks and other configuration we have different properties. </a:t>
            </a:r>
            <a:endParaRPr/>
          </a:p>
          <a:p>
            <a:pPr indent="0" lvl="0" marL="0" rtl="0" algn="l">
              <a:lnSpc>
                <a:spcPct val="115000"/>
              </a:lnSpc>
              <a:spcBef>
                <a:spcPts val="1600"/>
              </a:spcBef>
              <a:spcAft>
                <a:spcPts val="0"/>
              </a:spcAft>
              <a:buSzPts val="1800"/>
              <a:buNone/>
            </a:pPr>
            <a:r>
              <a:rPr b="1" lang="en"/>
              <a:t>SYNTAX</a:t>
            </a:r>
            <a:r>
              <a:rPr lang="en"/>
              <a:t>:</a:t>
            </a:r>
            <a:endParaRPr/>
          </a:p>
          <a:p>
            <a:pPr indent="0" lvl="0" marL="0" rtl="0" algn="l">
              <a:lnSpc>
                <a:spcPct val="115000"/>
              </a:lnSpc>
              <a:spcBef>
                <a:spcPts val="1600"/>
              </a:spcBef>
              <a:spcAft>
                <a:spcPts val="0"/>
              </a:spcAft>
              <a:buSzPts val="1800"/>
              <a:buNone/>
            </a:pPr>
            <a:r>
              <a:rPr lang="en"/>
              <a:t>	w=Label(parent,options)</a:t>
            </a:r>
            <a:endParaRPr/>
          </a:p>
          <a:p>
            <a:pPr indent="0" lvl="0" marL="0" rtl="0" algn="l">
              <a:lnSpc>
                <a:spcPct val="115000"/>
              </a:lnSpc>
              <a:spcBef>
                <a:spcPts val="1600"/>
              </a:spcBef>
              <a:spcAft>
                <a:spcPts val="0"/>
              </a:spcAft>
              <a:buSzPts val="1800"/>
              <a:buNone/>
            </a:pPr>
            <a:r>
              <a:rPr b="1" lang="en"/>
              <a:t>OPTIONS</a:t>
            </a:r>
            <a:r>
              <a:rPr lang="en"/>
              <a:t> :</a:t>
            </a:r>
            <a:endParaRPr/>
          </a:p>
          <a:p>
            <a:pPr indent="-342900" lvl="0" marL="457200" rtl="0" algn="l">
              <a:lnSpc>
                <a:spcPct val="115000"/>
              </a:lnSpc>
              <a:spcBef>
                <a:spcPts val="1600"/>
              </a:spcBef>
              <a:spcAft>
                <a:spcPts val="0"/>
              </a:spcAft>
              <a:buSzPts val="1800"/>
              <a:buAutoNum type="arabicPeriod"/>
            </a:pPr>
            <a:r>
              <a:rPr lang="en"/>
              <a:t>anchor : Specifies position of the text within the size provided to the widget</a:t>
            </a:r>
            <a:endParaRPr/>
          </a:p>
          <a:p>
            <a:pPr indent="-342900" lvl="0" marL="457200" rtl="0" algn="l">
              <a:lnSpc>
                <a:spcPct val="115000"/>
              </a:lnSpc>
              <a:spcBef>
                <a:spcPts val="0"/>
              </a:spcBef>
              <a:spcAft>
                <a:spcPts val="0"/>
              </a:spcAft>
              <a:buSzPts val="1800"/>
              <a:buAutoNum type="arabicPeriod"/>
            </a:pPr>
            <a:r>
              <a:rPr lang="en"/>
              <a:t>image : Image that is to shown as label </a:t>
            </a:r>
            <a:endParaRPr/>
          </a:p>
          <a:p>
            <a:pPr indent="-342900" lvl="0" marL="457200" rtl="0" algn="l">
              <a:lnSpc>
                <a:spcPct val="115000"/>
              </a:lnSpc>
              <a:spcBef>
                <a:spcPts val="0"/>
              </a:spcBef>
              <a:spcAft>
                <a:spcPts val="0"/>
              </a:spcAft>
              <a:buSzPts val="1800"/>
              <a:buAutoNum type="arabicPeriod"/>
            </a:pPr>
            <a:r>
              <a:rPr lang="en"/>
              <a:t>bd : border width in pixels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idx="1" type="body"/>
          </p:nvPr>
        </p:nvSpPr>
        <p:spPr>
          <a:xfrm>
            <a:off x="311700" y="283875"/>
            <a:ext cx="8520600" cy="429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t>4. bg  				: background color</a:t>
            </a:r>
            <a:endParaRPr sz="1900"/>
          </a:p>
          <a:p>
            <a:pPr indent="0" lvl="0" marL="0" rtl="0" algn="l">
              <a:lnSpc>
                <a:spcPct val="115000"/>
              </a:lnSpc>
              <a:spcBef>
                <a:spcPts val="0"/>
              </a:spcBef>
              <a:spcAft>
                <a:spcPts val="0"/>
              </a:spcAft>
              <a:buSzPts val="1800"/>
              <a:buNone/>
            </a:pPr>
            <a:r>
              <a:rPr lang="en" sz="1900"/>
              <a:t>5. cursor 			: mouse pointer will be changed to dot,arrow.</a:t>
            </a:r>
            <a:endParaRPr sz="1900"/>
          </a:p>
          <a:p>
            <a:pPr indent="0" lvl="0" marL="0" rtl="0" algn="l">
              <a:lnSpc>
                <a:spcPct val="115000"/>
              </a:lnSpc>
              <a:spcBef>
                <a:spcPts val="0"/>
              </a:spcBef>
              <a:spcAft>
                <a:spcPts val="0"/>
              </a:spcAft>
              <a:buSzPts val="1800"/>
              <a:buNone/>
            </a:pPr>
            <a:r>
              <a:rPr lang="en" sz="1900"/>
              <a:t>6. fg 				: foreground color</a:t>
            </a:r>
            <a:endParaRPr sz="1900"/>
          </a:p>
          <a:p>
            <a:pPr indent="0" lvl="0" marL="0" rtl="0" algn="l">
              <a:lnSpc>
                <a:spcPct val="115000"/>
              </a:lnSpc>
              <a:spcBef>
                <a:spcPts val="0"/>
              </a:spcBef>
              <a:spcAft>
                <a:spcPts val="0"/>
              </a:spcAft>
              <a:buSzPts val="1800"/>
              <a:buNone/>
            </a:pPr>
            <a:r>
              <a:rPr lang="en" sz="1900"/>
              <a:t>7. font</a:t>
            </a:r>
            <a:endParaRPr sz="1900"/>
          </a:p>
          <a:p>
            <a:pPr indent="0" lvl="0" marL="0" rtl="0" algn="l">
              <a:lnSpc>
                <a:spcPct val="115000"/>
              </a:lnSpc>
              <a:spcBef>
                <a:spcPts val="0"/>
              </a:spcBef>
              <a:spcAft>
                <a:spcPts val="0"/>
              </a:spcAft>
              <a:buSzPts val="1800"/>
              <a:buNone/>
            </a:pPr>
            <a:r>
              <a:rPr lang="en" sz="1900"/>
              <a:t>8. height</a:t>
            </a:r>
            <a:endParaRPr sz="1900"/>
          </a:p>
          <a:p>
            <a:pPr indent="0" lvl="0" marL="0" rtl="0" algn="l">
              <a:lnSpc>
                <a:spcPct val="115000"/>
              </a:lnSpc>
              <a:spcBef>
                <a:spcPts val="0"/>
              </a:spcBef>
              <a:spcAft>
                <a:spcPts val="0"/>
              </a:spcAft>
              <a:buSzPts val="1800"/>
              <a:buNone/>
            </a:pPr>
            <a:r>
              <a:rPr lang="en" sz="1900"/>
              <a:t>9. justify 			: specify orientation</a:t>
            </a:r>
            <a:endParaRPr sz="1900"/>
          </a:p>
          <a:p>
            <a:pPr indent="0" lvl="0" marL="0" rtl="0" algn="l">
              <a:lnSpc>
                <a:spcPct val="115000"/>
              </a:lnSpc>
              <a:spcBef>
                <a:spcPts val="0"/>
              </a:spcBef>
              <a:spcAft>
                <a:spcPts val="0"/>
              </a:spcAft>
              <a:buSzPts val="1800"/>
              <a:buNone/>
            </a:pPr>
            <a:r>
              <a:rPr lang="en" sz="1900"/>
              <a:t>10. padx 			: padding in horizontal direction</a:t>
            </a:r>
            <a:endParaRPr sz="1900"/>
          </a:p>
          <a:p>
            <a:pPr indent="0" lvl="0" marL="0" rtl="0" algn="l">
              <a:lnSpc>
                <a:spcPct val="115000"/>
              </a:lnSpc>
              <a:spcBef>
                <a:spcPts val="0"/>
              </a:spcBef>
              <a:spcAft>
                <a:spcPts val="0"/>
              </a:spcAft>
              <a:buSzPts val="1800"/>
              <a:buNone/>
            </a:pPr>
            <a:r>
              <a:rPr lang="en" sz="1900"/>
              <a:t>11. pady 			: padding in vertical direction</a:t>
            </a:r>
            <a:endParaRPr sz="1900"/>
          </a:p>
          <a:p>
            <a:pPr indent="0" lvl="0" marL="0" rtl="0" algn="l">
              <a:lnSpc>
                <a:spcPct val="115000"/>
              </a:lnSpc>
              <a:spcBef>
                <a:spcPts val="0"/>
              </a:spcBef>
              <a:spcAft>
                <a:spcPts val="0"/>
              </a:spcAft>
              <a:buSzPts val="1800"/>
              <a:buNone/>
            </a:pPr>
            <a:r>
              <a:rPr lang="en" sz="1900"/>
              <a:t>12. relief 			: Border type : SUNKEN,RAISED,GROOVE,RIGID</a:t>
            </a:r>
            <a:endParaRPr sz="1900"/>
          </a:p>
          <a:p>
            <a:pPr indent="0" lvl="0" marL="0" rtl="0" algn="l">
              <a:lnSpc>
                <a:spcPct val="115000"/>
              </a:lnSpc>
              <a:spcBef>
                <a:spcPts val="0"/>
              </a:spcBef>
              <a:spcAft>
                <a:spcPts val="0"/>
              </a:spcAft>
              <a:buSzPts val="1800"/>
              <a:buNone/>
            </a:pPr>
            <a:r>
              <a:rPr lang="en" sz="1900"/>
              <a:t>13. text 				: set to string as text or variable</a:t>
            </a:r>
            <a:endParaRPr sz="1900"/>
          </a:p>
          <a:p>
            <a:pPr indent="0" lvl="0" marL="0" rtl="0" algn="l">
              <a:lnSpc>
                <a:spcPct val="115000"/>
              </a:lnSpc>
              <a:spcBef>
                <a:spcPts val="0"/>
              </a:spcBef>
              <a:spcAft>
                <a:spcPts val="0"/>
              </a:spcAft>
              <a:buSzPts val="1800"/>
              <a:buNone/>
            </a:pPr>
            <a:r>
              <a:rPr lang="en" sz="1900"/>
              <a:t>14. underline 		: to underline button text</a:t>
            </a:r>
            <a:endParaRPr sz="1900"/>
          </a:p>
          <a:p>
            <a:pPr indent="0" lvl="0" marL="0" rtl="0" algn="l">
              <a:lnSpc>
                <a:spcPct val="115000"/>
              </a:lnSpc>
              <a:spcBef>
                <a:spcPts val="0"/>
              </a:spcBef>
              <a:spcAft>
                <a:spcPts val="0"/>
              </a:spcAft>
              <a:buSzPts val="1800"/>
              <a:buNone/>
            </a:pPr>
            <a:r>
              <a:rPr lang="en" sz="1900"/>
              <a:t>15. width</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311700" y="957125"/>
            <a:ext cx="8520600" cy="21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0"/>
              <a:buNone/>
            </a:pPr>
            <a:r>
              <a:rPr lang="en"/>
              <a:t>Example</a:t>
            </a:r>
            <a:endParaRPr/>
          </a:p>
        </p:txBody>
      </p:sp>
      <p:sp>
        <p:nvSpPr>
          <p:cNvPr id="235" name="Google Shape;235;p22"/>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Label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idx="1" type="body"/>
          </p:nvPr>
        </p:nvSpPr>
        <p:spPr>
          <a:xfrm>
            <a:off x="311700" y="97125"/>
            <a:ext cx="8520600" cy="4766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t>EXAMPLE - 1 </a:t>
            </a:r>
            <a:endParaRPr b="1" sz="1400"/>
          </a:p>
          <a:p>
            <a:pPr indent="0" lvl="0" marL="0" rtl="0" algn="l">
              <a:lnSpc>
                <a:spcPct val="115000"/>
              </a:lnSpc>
              <a:spcBef>
                <a:spcPts val="0"/>
              </a:spcBef>
              <a:spcAft>
                <a:spcPts val="0"/>
              </a:spcAft>
              <a:buClr>
                <a:schemeClr val="dk1"/>
              </a:buClr>
              <a:buSzPts val="1100"/>
              <a:buFont typeface="Arial"/>
              <a:buNone/>
            </a:pPr>
            <a:r>
              <a:rPr lang="en" sz="1400"/>
              <a:t>from tkinter import *</a:t>
            </a:r>
            <a:endParaRPr sz="1400"/>
          </a:p>
          <a:p>
            <a:pPr indent="0" lvl="0" marL="0" rtl="0" algn="l">
              <a:lnSpc>
                <a:spcPct val="115000"/>
              </a:lnSpc>
              <a:spcBef>
                <a:spcPts val="0"/>
              </a:spcBef>
              <a:spcAft>
                <a:spcPts val="0"/>
              </a:spcAft>
              <a:buClr>
                <a:schemeClr val="dk1"/>
              </a:buClr>
              <a:buSzPts val="1100"/>
              <a:buFont typeface="Arial"/>
              <a:buNone/>
            </a:pPr>
            <a:r>
              <a:rPr lang="en" sz="1400"/>
              <a:t>window = Tk() </a:t>
            </a:r>
            <a:endParaRPr sz="1400"/>
          </a:p>
          <a:p>
            <a:pPr indent="0" lvl="0" marL="0" rtl="0" algn="l">
              <a:lnSpc>
                <a:spcPct val="115000"/>
              </a:lnSpc>
              <a:spcBef>
                <a:spcPts val="0"/>
              </a:spcBef>
              <a:spcAft>
                <a:spcPts val="0"/>
              </a:spcAft>
              <a:buClr>
                <a:schemeClr val="dk1"/>
              </a:buClr>
              <a:buSzPts val="1100"/>
              <a:buFont typeface="Arial"/>
              <a:buNone/>
            </a:pPr>
            <a:r>
              <a:rPr lang="en" sz="1400"/>
              <a:t>l1 - Label (window, text='Gujrat University!' ,font="Arial Bold", 20))</a:t>
            </a:r>
            <a:endParaRPr sz="1400"/>
          </a:p>
          <a:p>
            <a:pPr indent="0" lvl="0" marL="0" rtl="0" algn="l">
              <a:lnSpc>
                <a:spcPct val="115000"/>
              </a:lnSpc>
              <a:spcBef>
                <a:spcPts val="0"/>
              </a:spcBef>
              <a:spcAft>
                <a:spcPts val="0"/>
              </a:spcAft>
              <a:buClr>
                <a:schemeClr val="dk1"/>
              </a:buClr>
              <a:buSzPts val="1100"/>
              <a:buFont typeface="Arial"/>
              <a:buNone/>
            </a:pPr>
            <a:r>
              <a:rPr lang="en" sz="1400"/>
              <a:t> window.geometry('350x200) </a:t>
            </a:r>
            <a:endParaRPr sz="1400"/>
          </a:p>
          <a:p>
            <a:pPr indent="0" lvl="0" marL="0" rtl="0" algn="l">
              <a:lnSpc>
                <a:spcPct val="115000"/>
              </a:lnSpc>
              <a:spcBef>
                <a:spcPts val="0"/>
              </a:spcBef>
              <a:spcAft>
                <a:spcPts val="0"/>
              </a:spcAft>
              <a:buClr>
                <a:schemeClr val="dk1"/>
              </a:buClr>
              <a:buSzPts val="1100"/>
              <a:buFont typeface="Arial"/>
              <a:buNone/>
            </a:pPr>
            <a:r>
              <a:rPr lang="en" sz="1400"/>
              <a:t>l1. grid (column=0, row=0)</a:t>
            </a:r>
            <a:endParaRPr sz="1400"/>
          </a:p>
          <a:p>
            <a:pPr indent="0" lvl="0" marL="0" rtl="0" algn="l">
              <a:lnSpc>
                <a:spcPct val="115000"/>
              </a:lnSpc>
              <a:spcBef>
                <a:spcPts val="0"/>
              </a:spcBef>
              <a:spcAft>
                <a:spcPts val="0"/>
              </a:spcAft>
              <a:buClr>
                <a:schemeClr val="dk1"/>
              </a:buClr>
              <a:buSzPts val="1100"/>
              <a:buFont typeface="Arial"/>
              <a:buNone/>
            </a:pPr>
            <a:r>
              <a:rPr lang="en" sz="1400"/>
              <a:t>window.mainloop()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b="1" lang="en" sz="1400"/>
              <a:t>EXAMPLE - 2</a:t>
            </a:r>
            <a:endParaRPr b="1" sz="1400"/>
          </a:p>
          <a:p>
            <a:pPr indent="0" lvl="0" marL="0" rtl="0" algn="l">
              <a:lnSpc>
                <a:spcPct val="115000"/>
              </a:lnSpc>
              <a:spcBef>
                <a:spcPts val="0"/>
              </a:spcBef>
              <a:spcAft>
                <a:spcPts val="0"/>
              </a:spcAft>
              <a:buClr>
                <a:schemeClr val="dk1"/>
              </a:buClr>
              <a:buSzPts val="1100"/>
              <a:buFont typeface="Arial"/>
              <a:buNone/>
            </a:pPr>
            <a:r>
              <a:rPr lang="en" sz="1400"/>
              <a:t>from tkinter import *</a:t>
            </a:r>
            <a:endParaRPr sz="1400"/>
          </a:p>
          <a:p>
            <a:pPr indent="0" lvl="0" marL="0" rtl="0" algn="l">
              <a:lnSpc>
                <a:spcPct val="115000"/>
              </a:lnSpc>
              <a:spcBef>
                <a:spcPts val="0"/>
              </a:spcBef>
              <a:spcAft>
                <a:spcPts val="0"/>
              </a:spcAft>
              <a:buClr>
                <a:schemeClr val="dk1"/>
              </a:buClr>
              <a:buSzPts val="1100"/>
              <a:buFont typeface="Arial"/>
              <a:buNone/>
            </a:pPr>
            <a:r>
              <a:rPr lang="en" sz="1400"/>
              <a:t>root = Tk()</a:t>
            </a:r>
            <a:endParaRPr sz="1400"/>
          </a:p>
          <a:p>
            <a:pPr indent="0" lvl="0" marL="0" rtl="0" algn="l">
              <a:lnSpc>
                <a:spcPct val="115000"/>
              </a:lnSpc>
              <a:spcBef>
                <a:spcPts val="0"/>
              </a:spcBef>
              <a:spcAft>
                <a:spcPts val="0"/>
              </a:spcAft>
              <a:buClr>
                <a:schemeClr val="dk1"/>
              </a:buClr>
              <a:buSzPts val="1100"/>
              <a:buFont typeface="Arial"/>
              <a:buNone/>
            </a:pPr>
            <a:r>
              <a:rPr lang="en" sz="1400"/>
              <a:t>logo = root.PhotoImage(file='test.png')</a:t>
            </a:r>
            <a:endParaRPr sz="1400"/>
          </a:p>
          <a:p>
            <a:pPr indent="0" lvl="0" marL="0" rtl="0" algn="l">
              <a:lnSpc>
                <a:spcPct val="115000"/>
              </a:lnSpc>
              <a:spcBef>
                <a:spcPts val="0"/>
              </a:spcBef>
              <a:spcAft>
                <a:spcPts val="0"/>
              </a:spcAft>
              <a:buClr>
                <a:schemeClr val="dk1"/>
              </a:buClr>
              <a:buSzPts val="1100"/>
              <a:buFont typeface="Arial"/>
              <a:buNone/>
            </a:pPr>
            <a:r>
              <a:rPr lang="en" sz="1400"/>
              <a:t>w1 = Label(root, image=logo).pack(side="right")</a:t>
            </a:r>
            <a:endParaRPr sz="1400"/>
          </a:p>
          <a:p>
            <a:pPr indent="0" lvl="0" marL="0" rtl="0" algn="l">
              <a:lnSpc>
                <a:spcPct val="115000"/>
              </a:lnSpc>
              <a:spcBef>
                <a:spcPts val="0"/>
              </a:spcBef>
              <a:spcAft>
                <a:spcPts val="0"/>
              </a:spcAft>
              <a:buClr>
                <a:schemeClr val="dk1"/>
              </a:buClr>
              <a:buSzPts val="1100"/>
              <a:buFont typeface="Arial"/>
              <a:buNone/>
            </a:pPr>
            <a:r>
              <a:rPr lang="en" sz="1400"/>
              <a:t>msg = “””Welcome semester 3.”””</a:t>
            </a:r>
            <a:endParaRPr sz="1400"/>
          </a:p>
          <a:p>
            <a:pPr indent="0" lvl="0" marL="0" rtl="0" algn="l">
              <a:lnSpc>
                <a:spcPct val="115000"/>
              </a:lnSpc>
              <a:spcBef>
                <a:spcPts val="0"/>
              </a:spcBef>
              <a:spcAft>
                <a:spcPts val="0"/>
              </a:spcAft>
              <a:buClr>
                <a:schemeClr val="dk1"/>
              </a:buClr>
              <a:buSzPts val="1100"/>
              <a:buFont typeface="Arial"/>
              <a:buNone/>
            </a:pPr>
            <a:r>
              <a:rPr lang="en" sz="1400"/>
              <a:t>W2 = Label(root,justify=tk. LEFT, padx = 10,text=msg).pack(side="left") </a:t>
            </a:r>
            <a:endParaRPr sz="1400"/>
          </a:p>
          <a:p>
            <a:pPr indent="0" lvl="0" marL="0" rtl="0" algn="l">
              <a:lnSpc>
                <a:spcPct val="115000"/>
              </a:lnSpc>
              <a:spcBef>
                <a:spcPts val="0"/>
              </a:spcBef>
              <a:spcAft>
                <a:spcPts val="0"/>
              </a:spcAft>
              <a:buClr>
                <a:schemeClr val="dk1"/>
              </a:buClr>
              <a:buSzPts val="1100"/>
              <a:buFont typeface="Arial"/>
              <a:buNone/>
            </a:pPr>
            <a:r>
              <a:rPr lang="en" sz="1400"/>
              <a:t>root.mainloop()</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SzPts val="1800"/>
              <a:buNone/>
            </a:pPr>
            <a:r>
              <a:t/>
            </a:r>
            <a:endParaRPr sz="1400"/>
          </a:p>
          <a:p>
            <a:pPr indent="0" lvl="0" marL="0" rtl="0" algn="l">
              <a:lnSpc>
                <a:spcPct val="115000"/>
              </a:lnSpc>
              <a:spcBef>
                <a:spcPts val="0"/>
              </a:spcBef>
              <a:spcAft>
                <a:spcPts val="0"/>
              </a:spcAft>
              <a:buClr>
                <a:schemeClr val="dk1"/>
              </a:buClr>
              <a:buSzPts val="1100"/>
              <a:buFont typeface="Arial"/>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Entry Widget</a:t>
            </a:r>
            <a:endParaRPr/>
          </a:p>
        </p:txBody>
      </p:sp>
      <p:sp>
        <p:nvSpPr>
          <p:cNvPr id="246" name="Google Shape;246;p24"/>
          <p:cNvSpPr txBox="1"/>
          <p:nvPr>
            <p:ph idx="1" type="body"/>
          </p:nvPr>
        </p:nvSpPr>
        <p:spPr>
          <a:xfrm>
            <a:off x="311700" y="1225225"/>
            <a:ext cx="8520600" cy="3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Entry widgets used to enter or display single line text. </a:t>
            </a:r>
            <a:endParaRPr/>
          </a:p>
          <a:p>
            <a:pPr indent="0" lvl="0" marL="0" rtl="0" algn="l">
              <a:lnSpc>
                <a:spcPct val="115000"/>
              </a:lnSpc>
              <a:spcBef>
                <a:spcPts val="1600"/>
              </a:spcBef>
              <a:spcAft>
                <a:spcPts val="0"/>
              </a:spcAft>
              <a:buSzPts val="1800"/>
              <a:buNone/>
            </a:pPr>
            <a:r>
              <a:rPr b="1" lang="en"/>
              <a:t>SYNTAX</a:t>
            </a:r>
            <a:r>
              <a:rPr lang="en"/>
              <a:t>:</a:t>
            </a:r>
            <a:endParaRPr/>
          </a:p>
          <a:p>
            <a:pPr indent="0" lvl="0" marL="0" rtl="0" algn="l">
              <a:lnSpc>
                <a:spcPct val="115000"/>
              </a:lnSpc>
              <a:spcBef>
                <a:spcPts val="1600"/>
              </a:spcBef>
              <a:spcAft>
                <a:spcPts val="0"/>
              </a:spcAft>
              <a:buSzPts val="1800"/>
              <a:buNone/>
            </a:pPr>
            <a:r>
              <a:rPr lang="en"/>
              <a:t>	w=Entry(parent,options)</a:t>
            </a:r>
            <a:endParaRPr/>
          </a:p>
          <a:p>
            <a:pPr indent="0" lvl="0" marL="0" rtl="0" algn="l">
              <a:lnSpc>
                <a:spcPct val="115000"/>
              </a:lnSpc>
              <a:spcBef>
                <a:spcPts val="1600"/>
              </a:spcBef>
              <a:spcAft>
                <a:spcPts val="0"/>
              </a:spcAft>
              <a:buSzPts val="1800"/>
              <a:buNone/>
            </a:pPr>
            <a:r>
              <a:rPr b="1" lang="en"/>
              <a:t>OPTIONS</a:t>
            </a:r>
            <a:r>
              <a:rPr lang="en"/>
              <a:t> :</a:t>
            </a:r>
            <a:endParaRPr/>
          </a:p>
          <a:p>
            <a:pPr indent="-342900" lvl="0" marL="457200" rtl="0" algn="l">
              <a:lnSpc>
                <a:spcPct val="115000"/>
              </a:lnSpc>
              <a:spcBef>
                <a:spcPts val="1600"/>
              </a:spcBef>
              <a:spcAft>
                <a:spcPts val="0"/>
              </a:spcAft>
              <a:buSzPts val="1800"/>
              <a:buAutoNum type="arabicPeriod"/>
            </a:pPr>
            <a:r>
              <a:rPr lang="en"/>
              <a:t>bd 		: border width in pixels</a:t>
            </a:r>
            <a:endParaRPr/>
          </a:p>
          <a:p>
            <a:pPr indent="-342900" lvl="0" marL="457200" rtl="0" algn="l">
              <a:lnSpc>
                <a:spcPct val="115000"/>
              </a:lnSpc>
              <a:spcBef>
                <a:spcPts val="0"/>
              </a:spcBef>
              <a:spcAft>
                <a:spcPts val="0"/>
              </a:spcAft>
              <a:buSzPts val="1800"/>
              <a:buAutoNum type="arabicPeriod"/>
            </a:pPr>
            <a:r>
              <a:rPr lang="en" sz="1900"/>
              <a:t>bg  		: background color</a:t>
            </a:r>
            <a:endParaRPr sz="1900"/>
          </a:p>
          <a:p>
            <a:pPr indent="-349250" lvl="0" marL="457200" rtl="0" algn="l">
              <a:lnSpc>
                <a:spcPct val="115000"/>
              </a:lnSpc>
              <a:spcBef>
                <a:spcPts val="0"/>
              </a:spcBef>
              <a:spcAft>
                <a:spcPts val="0"/>
              </a:spcAft>
              <a:buSzPts val="1900"/>
              <a:buAutoNum type="arabicPeriod"/>
            </a:pPr>
            <a:r>
              <a:rPr lang="en" sz="1900"/>
              <a:t>fg 		: foreground color</a:t>
            </a:r>
            <a:endParaRPr sz="1900"/>
          </a:p>
          <a:p>
            <a:pPr indent="-349250" lvl="0" marL="457200" rtl="0" algn="l">
              <a:lnSpc>
                <a:spcPct val="115000"/>
              </a:lnSpc>
              <a:spcBef>
                <a:spcPts val="0"/>
              </a:spcBef>
              <a:spcAft>
                <a:spcPts val="0"/>
              </a:spcAft>
              <a:buSzPts val="1900"/>
              <a:buAutoNum type="arabicPeriod"/>
            </a:pPr>
            <a:r>
              <a:rPr lang="en" sz="1900"/>
              <a:t>font</a:t>
            </a:r>
            <a:endParaRPr sz="19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idx="1" type="body"/>
          </p:nvPr>
        </p:nvSpPr>
        <p:spPr>
          <a:xfrm>
            <a:off x="311700" y="283875"/>
            <a:ext cx="8520600" cy="429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t>5. justify : 		justify text</a:t>
            </a:r>
            <a:endParaRPr sz="1900"/>
          </a:p>
          <a:p>
            <a:pPr indent="0" lvl="0" marL="0" rtl="0" algn="l">
              <a:lnSpc>
                <a:spcPct val="115000"/>
              </a:lnSpc>
              <a:spcBef>
                <a:spcPts val="0"/>
              </a:spcBef>
              <a:spcAft>
                <a:spcPts val="0"/>
              </a:spcAft>
              <a:buSzPts val="1800"/>
              <a:buNone/>
            </a:pPr>
            <a:r>
              <a:rPr lang="en" sz="1900"/>
              <a:t>6. relief 	:		Border type : SUNKEN,RAISED,GROOVE,RIGID</a:t>
            </a:r>
            <a:endParaRPr sz="1900"/>
          </a:p>
          <a:p>
            <a:pPr indent="0" lvl="0" marL="0" rtl="0" algn="l">
              <a:lnSpc>
                <a:spcPct val="115000"/>
              </a:lnSpc>
              <a:spcBef>
                <a:spcPts val="0"/>
              </a:spcBef>
              <a:spcAft>
                <a:spcPts val="0"/>
              </a:spcAft>
              <a:buSzPts val="1800"/>
              <a:buNone/>
            </a:pPr>
            <a:r>
              <a:rPr lang="en" sz="1900"/>
              <a:t>7. show :		set show=”*” to make a password</a:t>
            </a:r>
            <a:endParaRPr sz="1900"/>
          </a:p>
          <a:p>
            <a:pPr indent="0" lvl="0" marL="0" rtl="0" algn="l">
              <a:lnSpc>
                <a:spcPct val="115000"/>
              </a:lnSpc>
              <a:spcBef>
                <a:spcPts val="0"/>
              </a:spcBef>
              <a:spcAft>
                <a:spcPts val="0"/>
              </a:spcAft>
              <a:buSzPts val="1800"/>
              <a:buNone/>
            </a:pPr>
            <a:r>
              <a:rPr lang="en" sz="1900"/>
              <a:t>8. textvariable :  in order to be able to retrieve the current text from entry widget </a:t>
            </a:r>
            <a:endParaRPr sz="1900"/>
          </a:p>
          <a:p>
            <a:pPr indent="0" lvl="0" marL="0" rtl="0" algn="l">
              <a:lnSpc>
                <a:spcPct val="115000"/>
              </a:lnSpc>
              <a:spcBef>
                <a:spcPts val="0"/>
              </a:spcBef>
              <a:spcAft>
                <a:spcPts val="0"/>
              </a:spcAft>
              <a:buSzPts val="1800"/>
              <a:buNone/>
            </a:pPr>
            <a:r>
              <a:t/>
            </a:r>
            <a:endParaRPr sz="1900"/>
          </a:p>
          <a:p>
            <a:pPr indent="0" lvl="0" marL="0" rtl="0" algn="l">
              <a:lnSpc>
                <a:spcPct val="115000"/>
              </a:lnSpc>
              <a:spcBef>
                <a:spcPts val="0"/>
              </a:spcBef>
              <a:spcAft>
                <a:spcPts val="0"/>
              </a:spcAft>
              <a:buSzPts val="1800"/>
              <a:buNone/>
            </a:pPr>
            <a:r>
              <a:rPr b="1" lang="en" sz="1900"/>
              <a:t>METHODS</a:t>
            </a:r>
            <a:r>
              <a:rPr lang="en" sz="1900"/>
              <a:t> :</a:t>
            </a:r>
            <a:endParaRPr sz="1900"/>
          </a:p>
          <a:p>
            <a:pPr indent="-349250" lvl="0" marL="457200" rtl="0" algn="l">
              <a:lnSpc>
                <a:spcPct val="115000"/>
              </a:lnSpc>
              <a:spcBef>
                <a:spcPts val="0"/>
              </a:spcBef>
              <a:spcAft>
                <a:spcPts val="0"/>
              </a:spcAft>
              <a:buSzPts val="1900"/>
              <a:buChar char="●"/>
            </a:pPr>
            <a:r>
              <a:rPr lang="en" sz="1900"/>
              <a:t>get() : Returns the entry’s current text as a string. </a:t>
            </a:r>
            <a:endParaRPr sz="1900"/>
          </a:p>
          <a:p>
            <a:pPr indent="-349250" lvl="0" marL="457200" rtl="0" algn="l">
              <a:lnSpc>
                <a:spcPct val="115000"/>
              </a:lnSpc>
              <a:spcBef>
                <a:spcPts val="0"/>
              </a:spcBef>
              <a:spcAft>
                <a:spcPts val="0"/>
              </a:spcAft>
              <a:buSzPts val="1900"/>
              <a:buChar char="●"/>
            </a:pPr>
            <a:r>
              <a:rPr lang="en" sz="1900"/>
              <a:t>delete() : Deletes characters from the widget </a:t>
            </a:r>
            <a:endParaRPr sz="1900"/>
          </a:p>
          <a:p>
            <a:pPr indent="-349250" lvl="0" marL="457200" rtl="0" algn="l">
              <a:lnSpc>
                <a:spcPct val="115000"/>
              </a:lnSpc>
              <a:spcBef>
                <a:spcPts val="0"/>
              </a:spcBef>
              <a:spcAft>
                <a:spcPts val="0"/>
              </a:spcAft>
              <a:buSzPts val="1900"/>
              <a:buChar char="●"/>
            </a:pPr>
            <a:r>
              <a:rPr lang="en" sz="1900"/>
              <a:t>insert ( index, ‘name’) : Inserts string ‘name’ before the character at the given index. </a:t>
            </a:r>
            <a:endParaRPr sz="1900"/>
          </a:p>
          <a:p>
            <a:pPr indent="0" lvl="0" marL="0" rtl="0" algn="l">
              <a:lnSpc>
                <a:spcPct val="115000"/>
              </a:lnSpc>
              <a:spcBef>
                <a:spcPts val="0"/>
              </a:spcBef>
              <a:spcAft>
                <a:spcPts val="0"/>
              </a:spcAft>
              <a:buSzPts val="1800"/>
              <a:buNone/>
            </a:pPr>
            <a:r>
              <a:rPr lang="en" sz="1900"/>
              <a:t> </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311700" y="957125"/>
            <a:ext cx="8520600" cy="21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0"/>
              <a:buNone/>
            </a:pPr>
            <a:r>
              <a:rPr lang="en"/>
              <a:t>Example</a:t>
            </a:r>
            <a:endParaRPr/>
          </a:p>
        </p:txBody>
      </p:sp>
      <p:sp>
        <p:nvSpPr>
          <p:cNvPr id="257" name="Google Shape;257;p26"/>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Entry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idx="1" type="body"/>
          </p:nvPr>
        </p:nvSpPr>
        <p:spPr>
          <a:xfrm>
            <a:off x="311700" y="97125"/>
            <a:ext cx="8520600" cy="4766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import tkinter as tk</a:t>
            </a:r>
            <a:endParaRPr sz="1400"/>
          </a:p>
          <a:p>
            <a:pPr indent="0" lvl="0" marL="0" rtl="0" algn="l">
              <a:lnSpc>
                <a:spcPct val="115000"/>
              </a:lnSpc>
              <a:spcBef>
                <a:spcPts val="0"/>
              </a:spcBef>
              <a:spcAft>
                <a:spcPts val="0"/>
              </a:spcAft>
              <a:buClr>
                <a:schemeClr val="dk1"/>
              </a:buClr>
              <a:buSzPts val="1100"/>
              <a:buFont typeface="Arial"/>
              <a:buNone/>
            </a:pPr>
            <a:r>
              <a:rPr lang="en" sz="1400"/>
              <a:t>root=tk.Tk()</a:t>
            </a:r>
            <a:endParaRPr sz="1400"/>
          </a:p>
          <a:p>
            <a:pPr indent="0" lvl="0" marL="0" rtl="0" algn="l">
              <a:lnSpc>
                <a:spcPct val="115000"/>
              </a:lnSpc>
              <a:spcBef>
                <a:spcPts val="0"/>
              </a:spcBef>
              <a:spcAft>
                <a:spcPts val="0"/>
              </a:spcAft>
              <a:buClr>
                <a:schemeClr val="dk1"/>
              </a:buClr>
              <a:buSzPts val="1100"/>
              <a:buFont typeface="Arial"/>
              <a:buNone/>
            </a:pPr>
            <a:r>
              <a:rPr lang="en" sz="1400"/>
              <a:t>root.geometry("600x400")</a:t>
            </a:r>
            <a:endParaRPr sz="1400"/>
          </a:p>
          <a:p>
            <a:pPr indent="0" lvl="0" marL="0" rtl="0" algn="l">
              <a:lnSpc>
                <a:spcPct val="115000"/>
              </a:lnSpc>
              <a:spcBef>
                <a:spcPts val="0"/>
              </a:spcBef>
              <a:spcAft>
                <a:spcPts val="0"/>
              </a:spcAft>
              <a:buClr>
                <a:schemeClr val="dk1"/>
              </a:buClr>
              <a:buSzPts val="1100"/>
              <a:buFont typeface="Arial"/>
              <a:buNone/>
            </a:pPr>
            <a:r>
              <a:rPr lang="en" sz="1400"/>
              <a:t>name_var=tk.StringVar()</a:t>
            </a:r>
            <a:endParaRPr sz="1400"/>
          </a:p>
          <a:p>
            <a:pPr indent="0" lvl="0" marL="0" rtl="0" algn="l">
              <a:lnSpc>
                <a:spcPct val="115000"/>
              </a:lnSpc>
              <a:spcBef>
                <a:spcPts val="0"/>
              </a:spcBef>
              <a:spcAft>
                <a:spcPts val="0"/>
              </a:spcAft>
              <a:buClr>
                <a:schemeClr val="dk1"/>
              </a:buClr>
              <a:buSzPts val="1100"/>
              <a:buFont typeface="Arial"/>
              <a:buNone/>
            </a:pPr>
            <a:r>
              <a:rPr lang="en" sz="1400"/>
              <a:t>passw_var=tk.StringVar()</a:t>
            </a:r>
            <a:endParaRPr sz="1400"/>
          </a:p>
          <a:p>
            <a:pPr indent="0" lvl="0" marL="0" rtl="0" algn="l">
              <a:lnSpc>
                <a:spcPct val="115000"/>
              </a:lnSpc>
              <a:spcBef>
                <a:spcPts val="0"/>
              </a:spcBef>
              <a:spcAft>
                <a:spcPts val="0"/>
              </a:spcAft>
              <a:buClr>
                <a:schemeClr val="dk1"/>
              </a:buClr>
              <a:buSzPts val="1100"/>
              <a:buFont typeface="Arial"/>
              <a:buNone/>
            </a:pPr>
            <a:r>
              <a:rPr lang="en" sz="1400"/>
              <a:t>def submit():</a:t>
            </a:r>
            <a:endParaRPr sz="1400"/>
          </a:p>
          <a:p>
            <a:pPr indent="0" lvl="0" marL="0" rtl="0" algn="l">
              <a:lnSpc>
                <a:spcPct val="115000"/>
              </a:lnSpc>
              <a:spcBef>
                <a:spcPts val="0"/>
              </a:spcBef>
              <a:spcAft>
                <a:spcPts val="0"/>
              </a:spcAft>
              <a:buClr>
                <a:schemeClr val="dk1"/>
              </a:buClr>
              <a:buSzPts val="1100"/>
              <a:buFont typeface="Arial"/>
              <a:buNone/>
            </a:pPr>
            <a:r>
              <a:rPr lang="en" sz="1400"/>
              <a:t>	name=name_var.get()</a:t>
            </a:r>
            <a:endParaRPr sz="1400"/>
          </a:p>
          <a:p>
            <a:pPr indent="0" lvl="0" marL="0" rtl="0" algn="l">
              <a:lnSpc>
                <a:spcPct val="115000"/>
              </a:lnSpc>
              <a:spcBef>
                <a:spcPts val="0"/>
              </a:spcBef>
              <a:spcAft>
                <a:spcPts val="0"/>
              </a:spcAft>
              <a:buClr>
                <a:schemeClr val="dk1"/>
              </a:buClr>
              <a:buSzPts val="1100"/>
              <a:buFont typeface="Arial"/>
              <a:buNone/>
            </a:pPr>
            <a:r>
              <a:rPr lang="en" sz="1400"/>
              <a:t>	password=passw_var.get()</a:t>
            </a:r>
            <a:endParaRPr sz="1400"/>
          </a:p>
          <a:p>
            <a:pPr indent="0" lvl="0" marL="0" rtl="0" algn="l">
              <a:lnSpc>
                <a:spcPct val="115000"/>
              </a:lnSpc>
              <a:spcBef>
                <a:spcPts val="0"/>
              </a:spcBef>
              <a:spcAft>
                <a:spcPts val="0"/>
              </a:spcAft>
              <a:buClr>
                <a:schemeClr val="dk1"/>
              </a:buClr>
              <a:buSzPts val="1100"/>
              <a:buFont typeface="Arial"/>
              <a:buNone/>
            </a:pPr>
            <a:r>
              <a:rPr lang="en" sz="1400"/>
              <a:t>	print("The name is : " + name)</a:t>
            </a:r>
            <a:endParaRPr sz="1400"/>
          </a:p>
          <a:p>
            <a:pPr indent="0" lvl="0" marL="0" rtl="0" algn="l">
              <a:lnSpc>
                <a:spcPct val="115000"/>
              </a:lnSpc>
              <a:spcBef>
                <a:spcPts val="0"/>
              </a:spcBef>
              <a:spcAft>
                <a:spcPts val="0"/>
              </a:spcAft>
              <a:buClr>
                <a:schemeClr val="dk1"/>
              </a:buClr>
              <a:buSzPts val="1100"/>
              <a:buFont typeface="Arial"/>
              <a:buNone/>
            </a:pPr>
            <a:r>
              <a:rPr lang="en" sz="1400"/>
              <a:t>	print("The password is : " + password)</a:t>
            </a:r>
            <a:endParaRPr sz="1400"/>
          </a:p>
          <a:p>
            <a:pPr indent="0" lvl="0" marL="0" rtl="0" algn="l">
              <a:lnSpc>
                <a:spcPct val="115000"/>
              </a:lnSpc>
              <a:spcBef>
                <a:spcPts val="0"/>
              </a:spcBef>
              <a:spcAft>
                <a:spcPts val="0"/>
              </a:spcAft>
              <a:buClr>
                <a:schemeClr val="dk1"/>
              </a:buClr>
              <a:buSzPts val="1100"/>
              <a:buFont typeface="Arial"/>
              <a:buNone/>
            </a:pPr>
            <a:r>
              <a:rPr lang="en" sz="1400"/>
              <a:t>	name_var.set("")</a:t>
            </a:r>
            <a:endParaRPr sz="1400"/>
          </a:p>
          <a:p>
            <a:pPr indent="0" lvl="0" marL="0" rtl="0" algn="l">
              <a:lnSpc>
                <a:spcPct val="115000"/>
              </a:lnSpc>
              <a:spcBef>
                <a:spcPts val="0"/>
              </a:spcBef>
              <a:spcAft>
                <a:spcPts val="0"/>
              </a:spcAft>
              <a:buClr>
                <a:schemeClr val="dk1"/>
              </a:buClr>
              <a:buSzPts val="1100"/>
              <a:buFont typeface="Arial"/>
              <a:buNone/>
            </a:pPr>
            <a:r>
              <a:rPr lang="en" sz="1400"/>
              <a:t>	passw_var.set("")</a:t>
            </a:r>
            <a:endParaRPr sz="1400"/>
          </a:p>
          <a:p>
            <a:pPr indent="0" lvl="0" marL="0" rtl="0" algn="l">
              <a:lnSpc>
                <a:spcPct val="115000"/>
              </a:lnSpc>
              <a:spcBef>
                <a:spcPts val="0"/>
              </a:spcBef>
              <a:spcAft>
                <a:spcPts val="0"/>
              </a:spcAft>
              <a:buClr>
                <a:schemeClr val="dk1"/>
              </a:buClr>
              <a:buSzPts val="1100"/>
              <a:buFont typeface="Arial"/>
              <a:buNone/>
            </a:pPr>
            <a:r>
              <a:rPr lang="en" sz="1400"/>
              <a:t>	</a:t>
            </a:r>
            <a:endParaRPr sz="1400"/>
          </a:p>
          <a:p>
            <a:pPr indent="0" lvl="0" marL="0" rtl="0" algn="l">
              <a:lnSpc>
                <a:spcPct val="115000"/>
              </a:lnSpc>
              <a:spcBef>
                <a:spcPts val="0"/>
              </a:spcBef>
              <a:spcAft>
                <a:spcPts val="0"/>
              </a:spcAft>
              <a:buClr>
                <a:schemeClr val="dk1"/>
              </a:buClr>
              <a:buSzPts val="1100"/>
              <a:buFont typeface="Arial"/>
              <a:buNone/>
            </a:pPr>
            <a:r>
              <a:rPr lang="en" sz="1400"/>
              <a:t>name_label = tk.Label(root, text = 'Username', font=(‘Arial’,10, 'bold'))</a:t>
            </a:r>
            <a:endParaRPr sz="1400"/>
          </a:p>
          <a:p>
            <a:pPr indent="0" lvl="0" marL="0" rtl="0" algn="l">
              <a:lnSpc>
                <a:spcPct val="115000"/>
              </a:lnSpc>
              <a:spcBef>
                <a:spcPts val="0"/>
              </a:spcBef>
              <a:spcAft>
                <a:spcPts val="0"/>
              </a:spcAft>
              <a:buClr>
                <a:schemeClr val="dk1"/>
              </a:buClr>
              <a:buSzPts val="1100"/>
              <a:buFont typeface="Arial"/>
              <a:buNone/>
            </a:pPr>
            <a:r>
              <a:rPr lang="en" sz="1400"/>
              <a:t>name_entry = tk.Entry(root,textvariable = name_var, font=(‘Arial’,10,'normal'))</a:t>
            </a:r>
            <a:endParaRPr sz="1400"/>
          </a:p>
          <a:p>
            <a:pPr indent="0" lvl="0" marL="0" rtl="0" algn="l">
              <a:lnSpc>
                <a:spcPct val="115000"/>
              </a:lnSpc>
              <a:spcBef>
                <a:spcPts val="0"/>
              </a:spcBef>
              <a:spcAft>
                <a:spcPts val="0"/>
              </a:spcAft>
              <a:buClr>
                <a:schemeClr val="dk1"/>
              </a:buClr>
              <a:buSzPts val="1100"/>
              <a:buFont typeface="Arial"/>
              <a:buNone/>
            </a:pPr>
            <a:r>
              <a:rPr lang="en" sz="1400"/>
              <a:t>passw_label = tk.Label(root, text = 'Password', font = (‘Arial’,10,'bold'))</a:t>
            </a:r>
            <a:endParaRPr sz="1400"/>
          </a:p>
          <a:p>
            <a:pPr indent="0" lvl="0" marL="0" rtl="0" algn="l">
              <a:lnSpc>
                <a:spcPct val="115000"/>
              </a:lnSpc>
              <a:spcBef>
                <a:spcPts val="0"/>
              </a:spcBef>
              <a:spcAft>
                <a:spcPts val="0"/>
              </a:spcAft>
              <a:buClr>
                <a:schemeClr val="dk1"/>
              </a:buClr>
              <a:buSzPts val="1100"/>
              <a:buFont typeface="Arial"/>
              <a:buNone/>
            </a:pPr>
            <a:r>
              <a:rPr lang="en" sz="1400"/>
              <a:t>passw_entry=tk.Entry(root, textvariable = passw_var, font = (‘Arial’,10,'normal'), show = '*')</a:t>
            </a:r>
            <a:endParaRPr sz="1400"/>
          </a:p>
          <a:p>
            <a:pPr indent="0" lvl="0" marL="0" rtl="0" algn="l">
              <a:lnSpc>
                <a:spcPct val="115000"/>
              </a:lnSpc>
              <a:spcBef>
                <a:spcPts val="0"/>
              </a:spcBef>
              <a:spcAft>
                <a:spcPts val="0"/>
              </a:spcAft>
              <a:buClr>
                <a:schemeClr val="dk1"/>
              </a:buClr>
              <a:buSzPts val="1100"/>
              <a:buFont typeface="Arial"/>
              <a:buNone/>
            </a:pPr>
            <a:r>
              <a:rPr lang="en" sz="1400"/>
              <a:t>sub_btn=tk.Button(root,text = 'Submit', command = submit)</a:t>
            </a:r>
            <a:endParaRPr sz="1400"/>
          </a:p>
        </p:txBody>
      </p:sp>
      <p:sp>
        <p:nvSpPr>
          <p:cNvPr id="263" name="Google Shape;263;p27"/>
          <p:cNvSpPr txBox="1"/>
          <p:nvPr/>
        </p:nvSpPr>
        <p:spPr>
          <a:xfrm>
            <a:off x="4825125" y="9975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idx="1" type="body"/>
          </p:nvPr>
        </p:nvSpPr>
        <p:spPr>
          <a:xfrm>
            <a:off x="311700" y="97125"/>
            <a:ext cx="8520600" cy="4766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name_label.grid(row=0,column=0)</a:t>
            </a:r>
            <a:endParaRPr sz="1400"/>
          </a:p>
          <a:p>
            <a:pPr indent="0" lvl="0" marL="0" rtl="0" algn="l">
              <a:lnSpc>
                <a:spcPct val="115000"/>
              </a:lnSpc>
              <a:spcBef>
                <a:spcPts val="0"/>
              </a:spcBef>
              <a:spcAft>
                <a:spcPts val="0"/>
              </a:spcAft>
              <a:buClr>
                <a:schemeClr val="dk1"/>
              </a:buClr>
              <a:buSzPts val="1100"/>
              <a:buFont typeface="Arial"/>
              <a:buNone/>
            </a:pPr>
            <a:r>
              <a:rPr lang="en" sz="1400"/>
              <a:t>name_entry.grid(row=0,column=1)</a:t>
            </a:r>
            <a:endParaRPr sz="1400"/>
          </a:p>
          <a:p>
            <a:pPr indent="0" lvl="0" marL="0" rtl="0" algn="l">
              <a:lnSpc>
                <a:spcPct val="115000"/>
              </a:lnSpc>
              <a:spcBef>
                <a:spcPts val="0"/>
              </a:spcBef>
              <a:spcAft>
                <a:spcPts val="0"/>
              </a:spcAft>
              <a:buClr>
                <a:schemeClr val="dk1"/>
              </a:buClr>
              <a:buSzPts val="1100"/>
              <a:buFont typeface="Arial"/>
              <a:buNone/>
            </a:pPr>
            <a:r>
              <a:rPr lang="en" sz="1400"/>
              <a:t>passw_label.grid(row=1,column=0)</a:t>
            </a:r>
            <a:endParaRPr sz="1400"/>
          </a:p>
          <a:p>
            <a:pPr indent="0" lvl="0" marL="0" rtl="0" algn="l">
              <a:lnSpc>
                <a:spcPct val="115000"/>
              </a:lnSpc>
              <a:spcBef>
                <a:spcPts val="0"/>
              </a:spcBef>
              <a:spcAft>
                <a:spcPts val="0"/>
              </a:spcAft>
              <a:buClr>
                <a:schemeClr val="dk1"/>
              </a:buClr>
              <a:buSzPts val="1100"/>
              <a:buFont typeface="Arial"/>
              <a:buNone/>
            </a:pPr>
            <a:r>
              <a:rPr lang="en" sz="1400"/>
              <a:t>passw_entry.grid(row=1,column=1)</a:t>
            </a:r>
            <a:endParaRPr sz="1400"/>
          </a:p>
          <a:p>
            <a:pPr indent="0" lvl="0" marL="0" rtl="0" algn="l">
              <a:lnSpc>
                <a:spcPct val="115000"/>
              </a:lnSpc>
              <a:spcBef>
                <a:spcPts val="0"/>
              </a:spcBef>
              <a:spcAft>
                <a:spcPts val="0"/>
              </a:spcAft>
              <a:buClr>
                <a:schemeClr val="dk1"/>
              </a:buClr>
              <a:buSzPts val="1100"/>
              <a:buFont typeface="Arial"/>
              <a:buNone/>
            </a:pPr>
            <a:r>
              <a:rPr lang="en" sz="1400"/>
              <a:t>sub_btn.grid(row=2,column=1)</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root.mainloop()</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3"/>
          <p:cNvPicPr preferRelativeResize="0"/>
          <p:nvPr/>
        </p:nvPicPr>
        <p:blipFill rotWithShape="1">
          <a:blip r:embed="rId3">
            <a:alphaModFix/>
          </a:blip>
          <a:srcRect b="0" l="0" r="0" t="0"/>
          <a:stretch/>
        </p:blipFill>
        <p:spPr>
          <a:xfrm>
            <a:off x="2247050" y="2926250"/>
            <a:ext cx="1927426" cy="1621099"/>
          </a:xfrm>
          <a:prstGeom prst="rect">
            <a:avLst/>
          </a:prstGeom>
          <a:noFill/>
          <a:ln>
            <a:noFill/>
          </a:ln>
        </p:spPr>
      </p:pic>
      <p:pic>
        <p:nvPicPr>
          <p:cNvPr id="111" name="Google Shape;111;p3"/>
          <p:cNvPicPr preferRelativeResize="0"/>
          <p:nvPr/>
        </p:nvPicPr>
        <p:blipFill rotWithShape="1">
          <a:blip r:embed="rId4">
            <a:alphaModFix/>
          </a:blip>
          <a:srcRect b="0" l="35104" r="33978" t="0"/>
          <a:stretch/>
        </p:blipFill>
        <p:spPr>
          <a:xfrm>
            <a:off x="354100" y="2401050"/>
            <a:ext cx="1855601" cy="2671500"/>
          </a:xfrm>
          <a:prstGeom prst="rect">
            <a:avLst/>
          </a:prstGeom>
          <a:noFill/>
          <a:ln>
            <a:noFill/>
          </a:ln>
        </p:spPr>
      </p:pic>
      <p:pic>
        <p:nvPicPr>
          <p:cNvPr id="112" name="Google Shape;112;p3"/>
          <p:cNvPicPr preferRelativeResize="0"/>
          <p:nvPr/>
        </p:nvPicPr>
        <p:blipFill rotWithShape="1">
          <a:blip r:embed="rId5">
            <a:alphaModFix/>
          </a:blip>
          <a:srcRect b="0" l="0" r="0" t="0"/>
          <a:stretch/>
        </p:blipFill>
        <p:spPr>
          <a:xfrm>
            <a:off x="4415125" y="339175"/>
            <a:ext cx="4591399" cy="4531650"/>
          </a:xfrm>
          <a:prstGeom prst="rect">
            <a:avLst/>
          </a:prstGeom>
          <a:noFill/>
          <a:ln>
            <a:noFill/>
          </a:ln>
        </p:spPr>
      </p:pic>
      <p:pic>
        <p:nvPicPr>
          <p:cNvPr id="113" name="Google Shape;113;p3"/>
          <p:cNvPicPr preferRelativeResize="0"/>
          <p:nvPr/>
        </p:nvPicPr>
        <p:blipFill rotWithShape="1">
          <a:blip r:embed="rId6">
            <a:alphaModFix/>
          </a:blip>
          <a:srcRect b="0" l="0" r="0" t="0"/>
          <a:stretch/>
        </p:blipFill>
        <p:spPr>
          <a:xfrm>
            <a:off x="127000" y="214450"/>
            <a:ext cx="3862300" cy="210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Tkinter</a:t>
            </a:r>
            <a:endParaRPr/>
          </a:p>
        </p:txBody>
      </p:sp>
      <p:sp>
        <p:nvSpPr>
          <p:cNvPr id="119" name="Google Shape;119;p4"/>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Python GUI</a:t>
            </a:r>
            <a:endParaRPr/>
          </a:p>
        </p:txBody>
      </p:sp>
      <p:sp>
        <p:nvSpPr>
          <p:cNvPr id="120" name="Google Shape;120;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700"/>
              <a:t>Python has a lot of GUI frameworks, but Tkinter is the only framework that’s built into the Python standard library. Tkinter has several strengths. It’s cross-platform, so the same code works on Windows, macOS, and Linux. Visual elements are rendered using native operating system elements, so applications built with Tkinter look like they belong on the platform where they’re run.</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p:nvPr/>
        </p:nvSpPr>
        <p:spPr>
          <a:xfrm>
            <a:off x="0" y="0"/>
            <a:ext cx="9161100" cy="2484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rPr b="0" i="0" lang="en" sz="2900" u="none" cap="none" strike="noStrike">
                <a:solidFill>
                  <a:srgbClr val="000000"/>
                </a:solidFill>
                <a:latin typeface="Arial"/>
                <a:ea typeface="Arial"/>
                <a:cs typeface="Arial"/>
                <a:sym typeface="Arial"/>
              </a:rPr>
              <a:t>					TO CREATE TKINTER APP</a:t>
            </a:r>
            <a:endParaRPr b="0" i="0" sz="2900" u="none" cap="none" strike="noStrike">
              <a:solidFill>
                <a:srgbClr val="000000"/>
              </a:solidFill>
              <a:latin typeface="Arial"/>
              <a:ea typeface="Arial"/>
              <a:cs typeface="Arial"/>
              <a:sym typeface="Arial"/>
            </a:endParaRPr>
          </a:p>
        </p:txBody>
      </p:sp>
      <p:sp>
        <p:nvSpPr>
          <p:cNvPr id="126" name="Google Shape;126;p5"/>
          <p:cNvSpPr txBox="1"/>
          <p:nvPr>
            <p:ph idx="4294967295"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2900">
                <a:solidFill>
                  <a:schemeClr val="lt1"/>
                </a:solidFill>
              </a:rPr>
              <a:t> Python with tkinter is the fastest and easiest way to create the GUI applications. Creating a GUI using tkinter is an easy task.</a:t>
            </a:r>
            <a:endParaRPr sz="2900">
              <a:solidFill>
                <a:schemeClr val="lt1"/>
              </a:solidFill>
            </a:endParaRPr>
          </a:p>
        </p:txBody>
      </p:sp>
      <p:sp>
        <p:nvSpPr>
          <p:cNvPr id="127" name="Google Shape;127;p5"/>
          <p:cNvSpPr txBox="1"/>
          <p:nvPr>
            <p:ph idx="4294967295" type="body"/>
          </p:nvPr>
        </p:nvSpPr>
        <p:spPr>
          <a:xfrm>
            <a:off x="164950" y="3261300"/>
            <a:ext cx="2177400" cy="108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Import Tkinter Module</a:t>
            </a:r>
            <a:endParaRPr/>
          </a:p>
        </p:txBody>
      </p:sp>
      <p:sp>
        <p:nvSpPr>
          <p:cNvPr id="128" name="Google Shape;128;p5"/>
          <p:cNvSpPr txBox="1"/>
          <p:nvPr>
            <p:ph idx="4294967295" type="body"/>
          </p:nvPr>
        </p:nvSpPr>
        <p:spPr>
          <a:xfrm>
            <a:off x="2483800" y="3261300"/>
            <a:ext cx="2177400" cy="108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Create Main </a:t>
            </a:r>
            <a:br>
              <a:rPr lang="en"/>
            </a:br>
            <a:r>
              <a:rPr lang="en"/>
              <a:t>Window</a:t>
            </a:r>
            <a:endParaRPr/>
          </a:p>
        </p:txBody>
      </p:sp>
      <p:sp>
        <p:nvSpPr>
          <p:cNvPr id="129" name="Google Shape;129;p5"/>
          <p:cNvSpPr txBox="1"/>
          <p:nvPr>
            <p:ph idx="4294967295" type="body"/>
          </p:nvPr>
        </p:nvSpPr>
        <p:spPr>
          <a:xfrm>
            <a:off x="4581575" y="3261300"/>
            <a:ext cx="2177400" cy="108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Add Widgets</a:t>
            </a:r>
            <a:endParaRPr/>
          </a:p>
        </p:txBody>
      </p:sp>
      <p:sp>
        <p:nvSpPr>
          <p:cNvPr id="130" name="Google Shape;130;p5"/>
          <p:cNvSpPr txBox="1"/>
          <p:nvPr>
            <p:ph idx="4294967295" type="body"/>
          </p:nvPr>
        </p:nvSpPr>
        <p:spPr>
          <a:xfrm>
            <a:off x="6740575" y="3261300"/>
            <a:ext cx="2177400" cy="108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Enter in event mainloop</a:t>
            </a:r>
            <a:endParaRPr/>
          </a:p>
        </p:txBody>
      </p:sp>
      <p:sp>
        <p:nvSpPr>
          <p:cNvPr id="131" name="Google Shape;131;p5"/>
          <p:cNvSpPr/>
          <p:nvPr/>
        </p:nvSpPr>
        <p:spPr>
          <a:xfrm>
            <a:off x="734500" y="2149650"/>
            <a:ext cx="1038300" cy="844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txBox="1"/>
          <p:nvPr/>
        </p:nvSpPr>
        <p:spPr>
          <a:xfrm>
            <a:off x="1085500" y="2279250"/>
            <a:ext cx="3363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chemeClr val="lt1"/>
                </a:solidFill>
                <a:latin typeface="Open Sans"/>
                <a:ea typeface="Open Sans"/>
                <a:cs typeface="Open Sans"/>
                <a:sym typeface="Open Sans"/>
              </a:rPr>
              <a:t>1</a:t>
            </a:r>
            <a:endParaRPr b="0" i="0" sz="2600" u="none" cap="none" strike="noStrike">
              <a:solidFill>
                <a:schemeClr val="lt1"/>
              </a:solidFill>
              <a:latin typeface="Open Sans"/>
              <a:ea typeface="Open Sans"/>
              <a:cs typeface="Open Sans"/>
              <a:sym typeface="Open Sans"/>
            </a:endParaRPr>
          </a:p>
        </p:txBody>
      </p:sp>
      <p:sp>
        <p:nvSpPr>
          <p:cNvPr id="133" name="Google Shape;133;p5"/>
          <p:cNvSpPr/>
          <p:nvPr/>
        </p:nvSpPr>
        <p:spPr>
          <a:xfrm>
            <a:off x="3053350" y="2149650"/>
            <a:ext cx="1038300" cy="844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
          <p:cNvSpPr txBox="1"/>
          <p:nvPr/>
        </p:nvSpPr>
        <p:spPr>
          <a:xfrm>
            <a:off x="3346975" y="2279250"/>
            <a:ext cx="3363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chemeClr val="lt1"/>
                </a:solidFill>
                <a:latin typeface="Open Sans"/>
                <a:ea typeface="Open Sans"/>
                <a:cs typeface="Open Sans"/>
                <a:sym typeface="Open Sans"/>
              </a:rPr>
              <a:t>2</a:t>
            </a:r>
            <a:endParaRPr b="0" i="0" sz="2600" u="none" cap="none" strike="noStrike">
              <a:solidFill>
                <a:schemeClr val="lt1"/>
              </a:solidFill>
              <a:latin typeface="Open Sans"/>
              <a:ea typeface="Open Sans"/>
              <a:cs typeface="Open Sans"/>
              <a:sym typeface="Open Sans"/>
            </a:endParaRPr>
          </a:p>
        </p:txBody>
      </p:sp>
      <p:sp>
        <p:nvSpPr>
          <p:cNvPr id="135" name="Google Shape;135;p5"/>
          <p:cNvSpPr/>
          <p:nvPr/>
        </p:nvSpPr>
        <p:spPr>
          <a:xfrm>
            <a:off x="5151125" y="2149650"/>
            <a:ext cx="1038300" cy="844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txBox="1"/>
          <p:nvPr/>
        </p:nvSpPr>
        <p:spPr>
          <a:xfrm>
            <a:off x="5444750" y="2279250"/>
            <a:ext cx="3363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chemeClr val="lt1"/>
                </a:solidFill>
                <a:latin typeface="Open Sans"/>
                <a:ea typeface="Open Sans"/>
                <a:cs typeface="Open Sans"/>
                <a:sym typeface="Open Sans"/>
              </a:rPr>
              <a:t>3</a:t>
            </a:r>
            <a:endParaRPr b="0" i="0" sz="2600" u="none" cap="none" strike="noStrike">
              <a:solidFill>
                <a:schemeClr val="lt1"/>
              </a:solidFill>
              <a:latin typeface="Open Sans"/>
              <a:ea typeface="Open Sans"/>
              <a:cs typeface="Open Sans"/>
              <a:sym typeface="Open Sans"/>
            </a:endParaRPr>
          </a:p>
        </p:txBody>
      </p:sp>
      <p:sp>
        <p:nvSpPr>
          <p:cNvPr id="137" name="Google Shape;137;p5"/>
          <p:cNvSpPr/>
          <p:nvPr/>
        </p:nvSpPr>
        <p:spPr>
          <a:xfrm>
            <a:off x="7310125" y="2149650"/>
            <a:ext cx="1038300" cy="844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txBox="1"/>
          <p:nvPr/>
        </p:nvSpPr>
        <p:spPr>
          <a:xfrm>
            <a:off x="7603750" y="2279250"/>
            <a:ext cx="3363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chemeClr val="lt1"/>
                </a:solidFill>
                <a:latin typeface="Open Sans"/>
                <a:ea typeface="Open Sans"/>
                <a:cs typeface="Open Sans"/>
                <a:sym typeface="Open Sans"/>
              </a:rPr>
              <a:t>4</a:t>
            </a:r>
            <a:endParaRPr b="0" i="0" sz="2600" u="none" cap="none" strike="noStrike">
              <a:solidFill>
                <a:schemeClr val="l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Tkinter Widgets</a:t>
            </a:r>
            <a:endParaRPr/>
          </a:p>
        </p:txBody>
      </p:sp>
      <p:sp>
        <p:nvSpPr>
          <p:cNvPr id="144" name="Google Shape;144;p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So Widgets are basically like html elements.</a:t>
            </a:r>
            <a:endParaRPr/>
          </a:p>
          <a:p>
            <a:pPr indent="0" lvl="0" marL="0" rtl="0" algn="l">
              <a:lnSpc>
                <a:spcPct val="115000"/>
              </a:lnSpc>
              <a:spcBef>
                <a:spcPts val="1600"/>
              </a:spcBef>
              <a:spcAft>
                <a:spcPts val="1600"/>
              </a:spcAft>
              <a:buSzPts val="1800"/>
              <a:buNone/>
            </a:pPr>
            <a:r>
              <a:t/>
            </a:r>
            <a:endParaRPr/>
          </a:p>
        </p:txBody>
      </p:sp>
      <p:pic>
        <p:nvPicPr>
          <p:cNvPr id="145" name="Google Shape;145;p6"/>
          <p:cNvPicPr preferRelativeResize="0"/>
          <p:nvPr/>
        </p:nvPicPr>
        <p:blipFill rotWithShape="1">
          <a:blip r:embed="rId3">
            <a:alphaModFix/>
          </a:blip>
          <a:srcRect b="0" l="0" r="0" t="0"/>
          <a:stretch/>
        </p:blipFill>
        <p:spPr>
          <a:xfrm>
            <a:off x="1157950" y="1736175"/>
            <a:ext cx="6828100" cy="308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Basic Example</a:t>
            </a:r>
            <a:endParaRPr/>
          </a:p>
        </p:txBody>
      </p:sp>
      <p:sp>
        <p:nvSpPr>
          <p:cNvPr id="151" name="Google Shape;151;p7"/>
          <p:cNvSpPr txBox="1"/>
          <p:nvPr>
            <p:ph idx="1" type="body"/>
          </p:nvPr>
        </p:nvSpPr>
        <p:spPr>
          <a:xfrm>
            <a:off x="311700" y="1225225"/>
            <a:ext cx="7465200" cy="22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t>import tkinter</a:t>
            </a:r>
            <a:endParaRPr sz="1600"/>
          </a:p>
          <a:p>
            <a:pPr indent="0" lvl="0" marL="0" rtl="0" algn="l">
              <a:lnSpc>
                <a:spcPct val="115000"/>
              </a:lnSpc>
              <a:spcBef>
                <a:spcPts val="1600"/>
              </a:spcBef>
              <a:spcAft>
                <a:spcPts val="0"/>
              </a:spcAft>
              <a:buClr>
                <a:schemeClr val="dk1"/>
              </a:buClr>
              <a:buSzPts val="1100"/>
              <a:buFont typeface="Arial"/>
              <a:buNone/>
            </a:pPr>
            <a:r>
              <a:rPr lang="en" sz="1600"/>
              <a:t>m = tkinter.Tk()</a:t>
            </a:r>
            <a:endParaRPr sz="1600"/>
          </a:p>
          <a:p>
            <a:pPr indent="0" lvl="0" marL="0" rtl="0" algn="l">
              <a:lnSpc>
                <a:spcPct val="115000"/>
              </a:lnSpc>
              <a:spcBef>
                <a:spcPts val="1600"/>
              </a:spcBef>
              <a:spcAft>
                <a:spcPts val="0"/>
              </a:spcAft>
              <a:buClr>
                <a:schemeClr val="dk1"/>
              </a:buClr>
              <a:buSzPts val="1100"/>
              <a:buFont typeface="Arial"/>
              <a:buNone/>
            </a:pPr>
            <a:r>
              <a:rPr lang="en" sz="1600"/>
              <a:t>#widgets are added here</a:t>
            </a:r>
            <a:endParaRPr sz="1600"/>
          </a:p>
          <a:p>
            <a:pPr indent="0" lvl="0" marL="0" rtl="0" algn="l">
              <a:lnSpc>
                <a:spcPct val="115000"/>
              </a:lnSpc>
              <a:spcBef>
                <a:spcPts val="1600"/>
              </a:spcBef>
              <a:spcAft>
                <a:spcPts val="0"/>
              </a:spcAft>
              <a:buClr>
                <a:schemeClr val="dk1"/>
              </a:buClr>
              <a:buSzPts val="1100"/>
              <a:buFont typeface="Arial"/>
              <a:buNone/>
            </a:pPr>
            <a:r>
              <a:rPr lang="en" sz="1600"/>
              <a:t>m.mainloop()</a:t>
            </a:r>
            <a:endParaRPr sz="16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Tkinter methods</a:t>
            </a:r>
            <a:endParaRPr/>
          </a:p>
        </p:txBody>
      </p:sp>
      <p:sp>
        <p:nvSpPr>
          <p:cNvPr id="157" name="Google Shape;157;p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b="1" lang="en"/>
              <a:t>Tk(screenName=None,  baseName=None,  className=’Tk’,  useTk=1): </a:t>
            </a:r>
            <a:r>
              <a:rPr lang="en"/>
              <a:t>To create a main window</a:t>
            </a:r>
            <a:endParaRPr/>
          </a:p>
          <a:p>
            <a:pPr indent="457200" lvl="0" marL="0" rtl="0" algn="l">
              <a:lnSpc>
                <a:spcPct val="115000"/>
              </a:lnSpc>
              <a:spcBef>
                <a:spcPts val="1600"/>
              </a:spcBef>
              <a:spcAft>
                <a:spcPts val="0"/>
              </a:spcAft>
              <a:buClr>
                <a:schemeClr val="dk1"/>
              </a:buClr>
              <a:buSzPts val="1100"/>
              <a:buFont typeface="Arial"/>
              <a:buNone/>
            </a:pPr>
            <a:r>
              <a:rPr lang="en"/>
              <a:t>m=tkinter.Tk() where m is the name of the main window object</a:t>
            </a:r>
            <a:endParaRPr/>
          </a:p>
          <a:p>
            <a:pPr indent="-342900" lvl="0" marL="457200" rtl="0" algn="l">
              <a:lnSpc>
                <a:spcPct val="115000"/>
              </a:lnSpc>
              <a:spcBef>
                <a:spcPts val="1600"/>
              </a:spcBef>
              <a:spcAft>
                <a:spcPts val="0"/>
              </a:spcAft>
              <a:buSzPts val="1800"/>
              <a:buAutoNum type="arabicPeriod"/>
            </a:pPr>
            <a:r>
              <a:rPr b="1" lang="en"/>
              <a:t>mainloop(): </a:t>
            </a:r>
            <a:r>
              <a:rPr lang="en"/>
              <a:t>There is a method used when your application is ready to run. mainloop() is an infinite loop used to run the application, wait for an event to occur and process the event as long as the window is not closed.</a:t>
            </a:r>
            <a:endParaRPr/>
          </a:p>
          <a:p>
            <a:pPr indent="457200" lvl="0" marL="0" rtl="0" algn="l">
              <a:lnSpc>
                <a:spcPct val="115000"/>
              </a:lnSpc>
              <a:spcBef>
                <a:spcPts val="1600"/>
              </a:spcBef>
              <a:spcAft>
                <a:spcPts val="0"/>
              </a:spcAft>
              <a:buClr>
                <a:schemeClr val="dk1"/>
              </a:buClr>
              <a:buSzPts val="1100"/>
              <a:buFont typeface="Arial"/>
              <a:buNone/>
            </a:pPr>
            <a:r>
              <a:rPr lang="en"/>
              <a:t>m.mainloop()</a:t>
            </a:r>
            <a:endParaRPr/>
          </a:p>
          <a:p>
            <a:pPr indent="0" lvl="0" marL="0" rtl="0" algn="l">
              <a:lnSpc>
                <a:spcPct val="115000"/>
              </a:lnSpc>
              <a:spcBef>
                <a:spcPts val="160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Geometry Management</a:t>
            </a:r>
            <a:endParaRPr/>
          </a:p>
        </p:txBody>
      </p:sp>
      <p:sp>
        <p:nvSpPr>
          <p:cNvPr id="163" name="Google Shape;163;p9"/>
          <p:cNvSpPr txBox="1"/>
          <p:nvPr>
            <p:ph idx="1" type="body"/>
          </p:nvPr>
        </p:nvSpPr>
        <p:spPr>
          <a:xfrm>
            <a:off x="311700" y="1147225"/>
            <a:ext cx="8520600" cy="40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t>All widgets in tkinter will have some geometry measurements.This help us to organize widgets with parent frames or windows.</a:t>
            </a:r>
            <a:endParaRPr sz="1700"/>
          </a:p>
          <a:p>
            <a:pPr indent="0" lvl="0" marL="0" rtl="0" algn="l">
              <a:lnSpc>
                <a:spcPct val="115000"/>
              </a:lnSpc>
              <a:spcBef>
                <a:spcPts val="1600"/>
              </a:spcBef>
              <a:spcAft>
                <a:spcPts val="0"/>
              </a:spcAft>
              <a:buClr>
                <a:schemeClr val="dk1"/>
              </a:buClr>
              <a:buSzPts val="1100"/>
              <a:buFont typeface="Arial"/>
              <a:buNone/>
            </a:pPr>
            <a:r>
              <a:rPr lang="en" sz="1700"/>
              <a:t>Tkinter has three built-in layout managers that use geometric methods to position widgets in an application frame: </a:t>
            </a:r>
            <a:endParaRPr sz="1700"/>
          </a:p>
          <a:p>
            <a:pPr indent="-336550" lvl="0" marL="457200" rtl="0" algn="l">
              <a:lnSpc>
                <a:spcPct val="115000"/>
              </a:lnSpc>
              <a:spcBef>
                <a:spcPts val="1600"/>
              </a:spcBef>
              <a:spcAft>
                <a:spcPts val="0"/>
              </a:spcAft>
              <a:buSzPts val="1700"/>
              <a:buChar char="●"/>
            </a:pPr>
            <a:r>
              <a:rPr lang="en" sz="1700"/>
              <a:t>pack() organizes widgets in horizontal and vertical boxes that are limited to left, right, top, bottom positions. Each box is offset and relative to each other.</a:t>
            </a:r>
            <a:endParaRPr sz="1700"/>
          </a:p>
          <a:p>
            <a:pPr indent="-336550" lvl="0" marL="457200" rtl="0" algn="l">
              <a:lnSpc>
                <a:spcPct val="115000"/>
              </a:lnSpc>
              <a:spcBef>
                <a:spcPts val="0"/>
              </a:spcBef>
              <a:spcAft>
                <a:spcPts val="0"/>
              </a:spcAft>
              <a:buSzPts val="1700"/>
              <a:buChar char="●"/>
            </a:pPr>
            <a:r>
              <a:rPr lang="en" sz="1700"/>
              <a:t>place() places widgets in a two dimensional grid using x and y absolute coordinates. </a:t>
            </a:r>
            <a:endParaRPr sz="1700"/>
          </a:p>
          <a:p>
            <a:pPr indent="-336550" lvl="0" marL="457200" rtl="0" algn="l">
              <a:lnSpc>
                <a:spcPct val="115000"/>
              </a:lnSpc>
              <a:spcBef>
                <a:spcPts val="0"/>
              </a:spcBef>
              <a:spcAft>
                <a:spcPts val="0"/>
              </a:spcAft>
              <a:buSzPts val="1700"/>
              <a:buChar char="●"/>
            </a:pPr>
            <a:r>
              <a:rPr lang="en" sz="1700"/>
              <a:t>grid() locates widgets in a two dimensional grid using row and column absolute coordinates. </a:t>
            </a:r>
            <a:endParaRPr sz="17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