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4630400" cy="8229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2" name="Shape 8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4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47" name="Image 1" descr="Image 1">
            <a:hlinkClick r:id="rId3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839214" y="7749540"/>
            <a:ext cx="1722606" cy="411481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5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6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-1"/>
            <a:ext cx="14630401" cy="8229601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hape 0"/>
          <p:cNvSpPr/>
          <p:nvPr/>
        </p:nvSpPr>
        <p:spPr>
          <a:xfrm>
            <a:off x="-1" y="-1"/>
            <a:ext cx="14630401" cy="8229601"/>
          </a:xfrm>
          <a:prstGeom prst="rect">
            <a:avLst/>
          </a:prstGeom>
          <a:solidFill>
            <a:srgbClr val="FFFFFF">
              <a:alpha val="95000"/>
            </a:srgbClr>
          </a:solidFill>
          <a:ln w="3175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xfrm>
            <a:off x="7071360" y="7408544"/>
            <a:ext cx="3413761" cy="43815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31519" y="110489"/>
            <a:ext cx="13167362" cy="180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731519" y="1920239"/>
            <a:ext cx="13167362" cy="6309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7071359" y="7408544"/>
            <a:ext cx="3413761" cy="43815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hyperlink" Target="https://www.upwork.com/freelancers/~01daef5603f19d2620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5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68890" y="2000250"/>
            <a:ext cx="3436621" cy="4229100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Text 0"/>
          <p:cNvSpPr txBox="1"/>
          <p:nvPr/>
        </p:nvSpPr>
        <p:spPr>
          <a:xfrm>
            <a:off x="1764954" y="3013610"/>
            <a:ext cx="3538868" cy="912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7600"/>
              </a:lnSpc>
              <a:defRPr spc="-96" sz="4800">
                <a:solidFill>
                  <a:srgbClr val="D73AD7"/>
                </a:solidFill>
                <a:latin typeface="Source Serif Pro Semi Bold"/>
                <a:ea typeface="Source Serif Pro Semi Bold"/>
                <a:cs typeface="Source Serif Pro Semi Bold"/>
                <a:sym typeface="Source Serif Pro Semi Bold"/>
              </a:defRPr>
            </a:lvl1pPr>
          </a:lstStyle>
          <a:p>
            <a:pPr/>
            <a:r>
              <a:t>Devendrappa</a:t>
            </a:r>
          </a:p>
        </p:txBody>
      </p:sp>
      <p:sp>
        <p:nvSpPr>
          <p:cNvPr id="87" name="Text 1"/>
          <p:cNvSpPr txBox="1"/>
          <p:nvPr/>
        </p:nvSpPr>
        <p:spPr>
          <a:xfrm>
            <a:off x="824707" y="3875544"/>
            <a:ext cx="6608659" cy="52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4400"/>
              </a:lnSpc>
              <a:defRPr spc="-50" sz="2500">
                <a:solidFill>
                  <a:srgbClr val="D73AD7"/>
                </a:solidFill>
                <a:latin typeface="Source Serif Pro Semi Bold"/>
                <a:ea typeface="Source Serif Pro Semi Bold"/>
                <a:cs typeface="Source Serif Pro Semi Bold"/>
                <a:sym typeface="Source Serif Pro Semi Bold"/>
              </a:defRPr>
            </a:lvl1pPr>
          </a:lstStyle>
          <a:p>
            <a:pPr/>
            <a:r>
              <a:t>Certified Scrum Master (CSM) | Agile Practitioner</a:t>
            </a:r>
          </a:p>
        </p:txBody>
      </p:sp>
      <p:sp>
        <p:nvSpPr>
          <p:cNvPr id="88" name="Text 2"/>
          <p:cNvSpPr txBox="1"/>
          <p:nvPr/>
        </p:nvSpPr>
        <p:spPr>
          <a:xfrm>
            <a:off x="471308" y="4543776"/>
            <a:ext cx="7315458" cy="351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000"/>
              </a:lnSpc>
              <a:defRPr b="1" spc="-33" sz="1600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"Helping teams deliver high-quality software through Agile &amp; Scrum practices"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ase Study: The Art of Living - Salesforce Sales &amp; Marketing Cloud Implementation…"/>
          <p:cNvSpPr txBox="1"/>
          <p:nvPr/>
        </p:nvSpPr>
        <p:spPr>
          <a:xfrm>
            <a:off x="632787" y="367046"/>
            <a:ext cx="8809953" cy="7186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spcBef>
                <a:spcPts val="1600"/>
              </a:spcBef>
              <a:defRPr b="1" sz="6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Case Study: The Art of Living - Salesforce Sales &amp; Marketing Cloud Implementation</a:t>
            </a:r>
          </a:p>
          <a:p>
            <a:pPr defTabSz="457200">
              <a:spcBef>
                <a:spcPts val="1400"/>
              </a:spcBef>
              <a:defRPr b="1" sz="6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Project Overview</a:t>
            </a:r>
          </a:p>
          <a:p>
            <a:pPr defTabSz="457200">
              <a:spcBef>
                <a:spcPts val="1200"/>
              </a:spcBef>
              <a:defRPr b="1" sz="6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0"/>
              <a:t>The Art of Living partnered with </a:t>
            </a:r>
            <a:r>
              <a:t>Kloudrac Inc.</a:t>
            </a:r>
            <a:r>
              <a:rPr b="0"/>
              <a:t> to implement </a:t>
            </a:r>
            <a:r>
              <a:t>Salesforce Sales &amp; Marketing Cloud</a:t>
            </a:r>
            <a:r>
              <a:rPr b="0"/>
              <a:t> for improved </a:t>
            </a:r>
            <a:r>
              <a:t>customer engagement, marketing automation, and sales management</a:t>
            </a:r>
            <a:r>
              <a:rPr b="0"/>
              <a:t>. The goal was to </a:t>
            </a:r>
            <a:r>
              <a:t>streamline operations, enhance analytics, and optimize lead management</a:t>
            </a:r>
            <a:r>
              <a:rPr b="0"/>
              <a:t>.</a:t>
            </a:r>
            <a:endParaRPr b="0"/>
          </a:p>
          <a:p>
            <a:pPr defTabSz="457200">
              <a:spcBef>
                <a:spcPts val="1400"/>
              </a:spcBef>
              <a:defRPr b="1" sz="6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Client Details</a:t>
            </a:r>
          </a:p>
          <a:p>
            <a:pPr marL="457200" indent="-317500" defTabSz="457200">
              <a:buSzPct val="100000"/>
              <a:buFont typeface="Times Roman"/>
              <a:buChar char="•"/>
              <a:defRPr sz="6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Client Name:</a:t>
            </a:r>
            <a:r>
              <a:t> The Art of Living</a:t>
            </a:r>
          </a:p>
          <a:p>
            <a:pPr marL="457200" indent="-317500" defTabSz="457200">
              <a:buSzPct val="100000"/>
              <a:buFont typeface="Times Roman"/>
              <a:buChar char="•"/>
              <a:defRPr sz="6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Industry:</a:t>
            </a:r>
            <a:r>
              <a:t> Non-Profit, Wellness &amp; Education</a:t>
            </a:r>
          </a:p>
          <a:p>
            <a:pPr marL="457200" indent="-317500" defTabSz="457200">
              <a:buSzPct val="100000"/>
              <a:buFont typeface="Times Roman"/>
              <a:buChar char="•"/>
              <a:defRPr sz="6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Solution Focus:</a:t>
            </a:r>
            <a:r>
              <a:t> CRM &amp; Marketing Automation</a:t>
            </a:r>
          </a:p>
          <a:p>
            <a:pPr defTabSz="457200">
              <a:spcBef>
                <a:spcPts val="1400"/>
              </a:spcBef>
              <a:defRPr b="1" sz="6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Challenges Faced</a:t>
            </a:r>
          </a:p>
          <a:p>
            <a:pPr defTabSz="457200">
              <a:spcBef>
                <a:spcPts val="1200"/>
              </a:spcBef>
              <a:defRPr sz="6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❌ </a:t>
            </a:r>
            <a:r>
              <a:rPr b="1"/>
              <a:t>Disconnected Sales &amp; Marketing Processes</a:t>
            </a:r>
            <a:r>
              <a:t> – Lack of </a:t>
            </a:r>
            <a:r>
              <a:rPr b="1"/>
              <a:t>centralized data and automation</a:t>
            </a:r>
            <a:r>
              <a:t>.</a:t>
            </a:r>
            <a:br/>
            <a:r>
              <a:t>❌ </a:t>
            </a:r>
            <a:r>
              <a:rPr b="1"/>
              <a:t>Inefficient Lead Management</a:t>
            </a:r>
            <a:r>
              <a:t> – Difficulty in tracking and nurturing leads.</a:t>
            </a:r>
            <a:br/>
            <a:r>
              <a:t>❌ </a:t>
            </a:r>
            <a:r>
              <a:rPr b="1"/>
              <a:t>Limited Reporting &amp; Insights</a:t>
            </a:r>
            <a:r>
              <a:t> – No </a:t>
            </a:r>
            <a:r>
              <a:rPr b="1"/>
              <a:t>real-time dashboards</a:t>
            </a:r>
            <a:r>
              <a:t> for performance tracking.</a:t>
            </a:r>
            <a:br/>
            <a:r>
              <a:t>❌ </a:t>
            </a:r>
            <a:r>
              <a:rPr b="1"/>
              <a:t>Manual Data Handling</a:t>
            </a:r>
            <a:r>
              <a:t> – </a:t>
            </a:r>
            <a:r>
              <a:rPr b="1"/>
              <a:t>No integration</a:t>
            </a:r>
            <a:r>
              <a:t> with legacy systems for automation.</a:t>
            </a:r>
          </a:p>
          <a:p>
            <a:pPr defTabSz="457200">
              <a:spcBef>
                <a:spcPts val="1400"/>
              </a:spcBef>
              <a:defRPr b="1" sz="6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Solution Implemented</a:t>
            </a:r>
          </a:p>
          <a:p>
            <a:pPr defTabSz="457200">
              <a:spcBef>
                <a:spcPts val="1200"/>
              </a:spcBef>
              <a:defRPr sz="6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✅ </a:t>
            </a:r>
            <a:r>
              <a:rPr b="1"/>
              <a:t>Salesforce Sales &amp; Marketing Cloud Setup</a:t>
            </a:r>
            <a:r>
              <a:t> – Centralized CRM for sales &amp; marketing.</a:t>
            </a:r>
            <a:br/>
            <a:r>
              <a:t>✅ </a:t>
            </a:r>
            <a:r>
              <a:rPr b="1"/>
              <a:t>Marketing Automation</a:t>
            </a:r>
            <a:r>
              <a:t> – Custom workflows for </a:t>
            </a:r>
            <a:r>
              <a:rPr b="1"/>
              <a:t>lead nurturing, email campaigns, and customer segmentation</a:t>
            </a:r>
            <a:r>
              <a:t>.</a:t>
            </a:r>
            <a:br/>
            <a:r>
              <a:t>✅ </a:t>
            </a:r>
            <a:r>
              <a:rPr b="1"/>
              <a:t>Data Migration &amp; Integration</a:t>
            </a:r>
            <a:r>
              <a:t> – Seamless migration of legacy data into Salesforce.</a:t>
            </a:r>
            <a:br/>
            <a:r>
              <a:t>✅ </a:t>
            </a:r>
            <a:r>
              <a:rPr b="1"/>
              <a:t>Custom Dashboards &amp; Reporting</a:t>
            </a:r>
            <a:r>
              <a:t> – Real-time insights into </a:t>
            </a:r>
            <a:r>
              <a:rPr b="1"/>
              <a:t>customer engagement &amp; sales performance</a:t>
            </a:r>
            <a:r>
              <a:t>.</a:t>
            </a:r>
            <a:br/>
            <a:r>
              <a:t>✅ </a:t>
            </a:r>
            <a:r>
              <a:rPr b="1"/>
              <a:t>Mobile CRM Access</a:t>
            </a:r>
            <a:r>
              <a:t> – Enabled on-the-go access for sales &amp; marketing teams.</a:t>
            </a:r>
            <a:br/>
            <a:r>
              <a:t>✅ </a:t>
            </a:r>
            <a:r>
              <a:rPr b="1"/>
              <a:t>User Training &amp; Support</a:t>
            </a:r>
            <a:r>
              <a:t> – Ensured smooth adoption of the new system.</a:t>
            </a:r>
          </a:p>
          <a:p>
            <a:pPr defTabSz="457200">
              <a:spcBef>
                <a:spcPts val="1400"/>
              </a:spcBef>
              <a:defRPr b="1" sz="6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Results &amp; Impact</a:t>
            </a:r>
          </a:p>
          <a:p>
            <a:pPr defTabSz="457200">
              <a:spcBef>
                <a:spcPts val="1200"/>
              </a:spcBef>
              <a:defRPr sz="6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📈 </a:t>
            </a:r>
            <a:r>
              <a:rPr b="1"/>
              <a:t>Improved Lead Conversion</a:t>
            </a:r>
            <a:r>
              <a:t> – Better tracking &amp; engagement increased conversions.</a:t>
            </a:r>
            <a:br/>
            <a:r>
              <a:t>📊 </a:t>
            </a:r>
            <a:r>
              <a:rPr b="1"/>
              <a:t>Automated Sales &amp; Marketing</a:t>
            </a:r>
            <a:r>
              <a:t> – Reduced manual workload, improving efficiency.</a:t>
            </a:r>
            <a:br/>
            <a:r>
              <a:t>📉 </a:t>
            </a:r>
            <a:r>
              <a:rPr b="1"/>
              <a:t>Enhanced Data Visibility</a:t>
            </a:r>
            <a:r>
              <a:t> – Real-time reporting for better decision-making.</a:t>
            </a:r>
            <a:br/>
            <a:r>
              <a:t>📬 </a:t>
            </a:r>
            <a:r>
              <a:rPr b="1"/>
              <a:t>Personalized Customer Engagement</a:t>
            </a:r>
            <a:r>
              <a:t> – Targeted email campaigns increased response rates.</a:t>
            </a:r>
            <a:br/>
            <a:r>
              <a:t>🔗 </a:t>
            </a:r>
            <a:r>
              <a:rPr b="1"/>
              <a:t>Seamless Integration</a:t>
            </a:r>
            <a:r>
              <a:t> – Smooth data flow between </a:t>
            </a:r>
            <a:r>
              <a:rPr b="1"/>
              <a:t>Salesforce, marketing tools, and existing systems</a:t>
            </a:r>
            <a:r>
              <a:t>.</a:t>
            </a:r>
          </a:p>
          <a:p>
            <a:pPr defTabSz="457200">
              <a:spcBef>
                <a:spcPts val="1400"/>
              </a:spcBef>
              <a:defRPr b="1" sz="6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Technology Used</a:t>
            </a:r>
          </a:p>
          <a:p>
            <a:pPr defTabSz="457200">
              <a:spcBef>
                <a:spcPts val="1200"/>
              </a:spcBef>
              <a:defRPr b="1" sz="6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0"/>
              <a:t>🛠 </a:t>
            </a:r>
            <a:r>
              <a:t>Middleware &amp; CRM Platform:</a:t>
            </a:r>
            <a:endParaRPr b="0"/>
          </a:p>
          <a:p>
            <a:pPr marL="457200" indent="-317500" defTabSz="457200">
              <a:buSzPct val="100000"/>
              <a:buFont typeface="Times Roman"/>
              <a:buChar char="•"/>
              <a:defRPr sz="6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Salesforce Sales Cloud</a:t>
            </a:r>
            <a:r>
              <a:t> (Lead &amp; customer relationship management)</a:t>
            </a:r>
          </a:p>
          <a:p>
            <a:pPr marL="457200" indent="-317500" defTabSz="457200">
              <a:buSzPct val="100000"/>
              <a:buFont typeface="Times Roman"/>
              <a:buChar char="•"/>
              <a:defRPr sz="6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Salesforce Marketing Cloud</a:t>
            </a:r>
            <a:r>
              <a:t> (Email automation &amp; campaign management)</a:t>
            </a:r>
          </a:p>
          <a:p>
            <a:pPr defTabSz="457200">
              <a:spcBef>
                <a:spcPts val="1200"/>
              </a:spcBef>
              <a:defRPr b="1" sz="6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0"/>
              <a:t>🛠 </a:t>
            </a:r>
            <a:r>
              <a:t>Integration Services:</a:t>
            </a:r>
            <a:endParaRPr b="0"/>
          </a:p>
          <a:p>
            <a:pPr marL="457200" indent="-317500" defTabSz="457200">
              <a:buSzPct val="100000"/>
              <a:buFont typeface="Times Roman"/>
              <a:buChar char="•"/>
              <a:defRPr b="1" sz="6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Legacy System Integration</a:t>
            </a:r>
            <a:r>
              <a:rPr b="0"/>
              <a:t> (Data migration &amp; sync)</a:t>
            </a:r>
            <a:endParaRPr b="0"/>
          </a:p>
          <a:p>
            <a:pPr marL="457200" indent="-317500" defTabSz="457200">
              <a:buSzPct val="100000"/>
              <a:buFont typeface="Times Roman"/>
              <a:buChar char="•"/>
              <a:defRPr sz="6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Bolt-On Integrations</a:t>
            </a:r>
            <a:r>
              <a:t> (Custom API connections for third-party tools)</a:t>
            </a:r>
          </a:p>
          <a:p>
            <a:pPr defTabSz="457200">
              <a:spcBef>
                <a:spcPts val="1200"/>
              </a:spcBef>
              <a:defRPr b="1" sz="6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0"/>
              <a:t>🛠 </a:t>
            </a:r>
            <a:r>
              <a:t>Project Management &amp; Reporting:</a:t>
            </a:r>
            <a:endParaRPr b="0"/>
          </a:p>
          <a:p>
            <a:pPr marL="457200" indent="-317500" defTabSz="457200">
              <a:buSzPct val="100000"/>
              <a:buFont typeface="Times Roman"/>
              <a:buChar char="•"/>
              <a:defRPr sz="6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Agile methodology</a:t>
            </a:r>
          </a:p>
          <a:p>
            <a:pPr marL="457200" indent="-317500" defTabSz="457200">
              <a:buSzPct val="100000"/>
              <a:buFont typeface="Times Roman"/>
              <a:buChar char="•"/>
              <a:defRPr sz="6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Custom dashboards for lead tracking &amp; campaign performance</a:t>
            </a:r>
          </a:p>
          <a:p>
            <a:pPr defTabSz="457200">
              <a:spcBef>
                <a:spcPts val="1400"/>
              </a:spcBef>
              <a:defRPr b="1" sz="6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Data Migration</a:t>
            </a:r>
          </a:p>
          <a:p>
            <a:pPr defTabSz="457200">
              <a:spcBef>
                <a:spcPts val="1200"/>
              </a:spcBef>
              <a:defRPr sz="6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🔄 </a:t>
            </a:r>
            <a:r>
              <a:rPr b="1"/>
              <a:t>Migrated customer &amp; sales data</a:t>
            </a:r>
            <a:r>
              <a:t> from legacy systems into Salesforce.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 0"/>
          <p:cNvSpPr txBox="1"/>
          <p:nvPr/>
        </p:nvSpPr>
        <p:spPr>
          <a:xfrm>
            <a:off x="837723" y="2031325"/>
            <a:ext cx="5871429" cy="687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5500"/>
              </a:lnSpc>
              <a:defRPr spc="-89" sz="4400">
                <a:solidFill>
                  <a:srgbClr val="D73AD7"/>
                </a:solidFill>
                <a:latin typeface="Source Serif Pro Semi Bold"/>
                <a:ea typeface="Source Serif Pro Semi Bold"/>
                <a:cs typeface="Source Serif Pro Semi Bold"/>
                <a:sym typeface="Source Serif Pro Semi Bold"/>
              </a:defRPr>
            </a:lvl1pPr>
          </a:lstStyle>
          <a:p>
            <a:pPr/>
            <a:r>
              <a:t>Skills and Competencies</a:t>
            </a:r>
          </a:p>
        </p:txBody>
      </p:sp>
      <p:sp>
        <p:nvSpPr>
          <p:cNvPr id="184" name="Shape 1"/>
          <p:cNvSpPr/>
          <p:nvPr/>
        </p:nvSpPr>
        <p:spPr>
          <a:xfrm>
            <a:off x="837723" y="3214091"/>
            <a:ext cx="6357820" cy="1372434"/>
          </a:xfrm>
          <a:prstGeom prst="roundRect">
            <a:avLst>
              <a:gd name="adj" fmla="val 7326"/>
            </a:avLst>
          </a:prstGeom>
          <a:solidFill>
            <a:srgbClr val="F4D4F7"/>
          </a:solidFill>
          <a:ln w="7620">
            <a:solidFill>
              <a:srgbClr val="DABAD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85" name="Text 2"/>
          <p:cNvSpPr txBox="1"/>
          <p:nvPr/>
        </p:nvSpPr>
        <p:spPr>
          <a:xfrm>
            <a:off x="1084658" y="3461027"/>
            <a:ext cx="2422767" cy="338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pc="-44" sz="2200">
                <a:solidFill>
                  <a:srgbClr val="272525"/>
                </a:solidFill>
                <a:latin typeface="Source Serif Pro Semi Bold"/>
                <a:ea typeface="Source Serif Pro Semi Bold"/>
                <a:cs typeface="Source Serif Pro Semi Bold"/>
                <a:sym typeface="Source Serif Pro Semi Bold"/>
              </a:defRPr>
            </a:lvl1pPr>
          </a:lstStyle>
          <a:p>
            <a:pPr/>
            <a:r>
              <a:t>Agile Methodologies</a:t>
            </a:r>
          </a:p>
        </p:txBody>
      </p:sp>
      <p:sp>
        <p:nvSpPr>
          <p:cNvPr id="186" name="Text 3"/>
          <p:cNvSpPr txBox="1"/>
          <p:nvPr/>
        </p:nvSpPr>
        <p:spPr>
          <a:xfrm>
            <a:off x="1084658" y="3956565"/>
            <a:ext cx="6102202" cy="357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000"/>
              </a:lnSpc>
              <a:defRPr spc="-38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Proficient in Scrum, Kanban, XP, LeSS, and SAFe frameworks.</a:t>
            </a:r>
          </a:p>
        </p:txBody>
      </p:sp>
      <p:sp>
        <p:nvSpPr>
          <p:cNvPr id="187" name="Shape 4"/>
          <p:cNvSpPr/>
          <p:nvPr/>
        </p:nvSpPr>
        <p:spPr>
          <a:xfrm>
            <a:off x="7434857" y="3214091"/>
            <a:ext cx="6357819" cy="1372434"/>
          </a:xfrm>
          <a:prstGeom prst="roundRect">
            <a:avLst>
              <a:gd name="adj" fmla="val 7326"/>
            </a:avLst>
          </a:prstGeom>
          <a:solidFill>
            <a:srgbClr val="F4D4F7"/>
          </a:solidFill>
          <a:ln w="7620">
            <a:solidFill>
              <a:srgbClr val="DABAD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88" name="Text 5"/>
          <p:cNvSpPr txBox="1"/>
          <p:nvPr/>
        </p:nvSpPr>
        <p:spPr>
          <a:xfrm>
            <a:off x="7681793" y="3461027"/>
            <a:ext cx="1281117" cy="338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pc="-44" sz="2200">
                <a:solidFill>
                  <a:srgbClr val="272525"/>
                </a:solidFill>
                <a:latin typeface="Source Serif Pro Semi Bold"/>
                <a:ea typeface="Source Serif Pro Semi Bold"/>
                <a:cs typeface="Source Serif Pro Semi Bold"/>
                <a:sym typeface="Source Serif Pro Semi Bold"/>
              </a:defRPr>
            </a:lvl1pPr>
          </a:lstStyle>
          <a:p>
            <a:pPr/>
            <a:r>
              <a:t>Facilitation</a:t>
            </a:r>
          </a:p>
        </p:txBody>
      </p:sp>
      <p:sp>
        <p:nvSpPr>
          <p:cNvPr id="189" name="Text 6"/>
          <p:cNvSpPr txBox="1"/>
          <p:nvPr/>
        </p:nvSpPr>
        <p:spPr>
          <a:xfrm>
            <a:off x="7681793" y="3956565"/>
            <a:ext cx="5639256" cy="357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000"/>
              </a:lnSpc>
              <a:defRPr spc="-38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Skilled in sprint planning, daily scrums, and retrospectives.</a:t>
            </a:r>
          </a:p>
        </p:txBody>
      </p:sp>
      <p:sp>
        <p:nvSpPr>
          <p:cNvPr id="190" name="Shape 7"/>
          <p:cNvSpPr/>
          <p:nvPr/>
        </p:nvSpPr>
        <p:spPr>
          <a:xfrm>
            <a:off x="837723" y="4825841"/>
            <a:ext cx="6357820" cy="1372434"/>
          </a:xfrm>
          <a:prstGeom prst="roundRect">
            <a:avLst>
              <a:gd name="adj" fmla="val 7326"/>
            </a:avLst>
          </a:prstGeom>
          <a:solidFill>
            <a:srgbClr val="F4D4F7"/>
          </a:solidFill>
          <a:ln w="7620">
            <a:solidFill>
              <a:srgbClr val="DABAD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91" name="Text 8"/>
          <p:cNvSpPr txBox="1"/>
          <p:nvPr/>
        </p:nvSpPr>
        <p:spPr>
          <a:xfrm>
            <a:off x="1084658" y="5072777"/>
            <a:ext cx="1148490" cy="3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pc="-44" sz="2200">
                <a:solidFill>
                  <a:srgbClr val="272525"/>
                </a:solidFill>
                <a:latin typeface="Source Serif Pro Semi Bold"/>
                <a:ea typeface="Source Serif Pro Semi Bold"/>
                <a:cs typeface="Source Serif Pro Semi Bold"/>
                <a:sym typeface="Source Serif Pro Semi Bold"/>
              </a:defRPr>
            </a:lvl1pPr>
          </a:lstStyle>
          <a:p>
            <a:pPr/>
            <a:r>
              <a:t>Coaching</a:t>
            </a:r>
          </a:p>
        </p:txBody>
      </p:sp>
      <p:sp>
        <p:nvSpPr>
          <p:cNvPr id="192" name="Text 9"/>
          <p:cNvSpPr txBox="1"/>
          <p:nvPr/>
        </p:nvSpPr>
        <p:spPr>
          <a:xfrm>
            <a:off x="1084658" y="5568315"/>
            <a:ext cx="5474826" cy="357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000"/>
              </a:lnSpc>
              <a:defRPr spc="-38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Mentoring team members, stakeholders, and leadership.</a:t>
            </a:r>
          </a:p>
        </p:txBody>
      </p:sp>
      <p:sp>
        <p:nvSpPr>
          <p:cNvPr id="193" name="Shape 10"/>
          <p:cNvSpPr/>
          <p:nvPr/>
        </p:nvSpPr>
        <p:spPr>
          <a:xfrm>
            <a:off x="7434857" y="4825841"/>
            <a:ext cx="6357819" cy="1372434"/>
          </a:xfrm>
          <a:prstGeom prst="roundRect">
            <a:avLst>
              <a:gd name="adj" fmla="val 7326"/>
            </a:avLst>
          </a:prstGeom>
          <a:solidFill>
            <a:srgbClr val="F4D4F7"/>
          </a:solidFill>
          <a:ln w="7620">
            <a:solidFill>
              <a:srgbClr val="DABAD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94" name="Text 11"/>
          <p:cNvSpPr txBox="1"/>
          <p:nvPr/>
        </p:nvSpPr>
        <p:spPr>
          <a:xfrm>
            <a:off x="7681793" y="5072777"/>
            <a:ext cx="1881123" cy="3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pc="-44" sz="2200">
                <a:solidFill>
                  <a:srgbClr val="272525"/>
                </a:solidFill>
                <a:latin typeface="Source Serif Pro Semi Bold"/>
                <a:ea typeface="Source Serif Pro Semi Bold"/>
                <a:cs typeface="Source Serif Pro Semi Bold"/>
                <a:sym typeface="Source Serif Pro Semi Bold"/>
              </a:defRPr>
            </a:lvl1pPr>
          </a:lstStyle>
          <a:p>
            <a:pPr/>
            <a:r>
              <a:t>Communication</a:t>
            </a:r>
          </a:p>
        </p:txBody>
      </p:sp>
      <p:sp>
        <p:nvSpPr>
          <p:cNvPr id="195" name="Text 12"/>
          <p:cNvSpPr txBox="1"/>
          <p:nvPr/>
        </p:nvSpPr>
        <p:spPr>
          <a:xfrm>
            <a:off x="7681793" y="5568315"/>
            <a:ext cx="5014105" cy="357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000"/>
              </a:lnSpc>
              <a:defRPr spc="-38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Ensuring clear communication with all stakeholders.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 0"/>
          <p:cNvSpPr txBox="1"/>
          <p:nvPr/>
        </p:nvSpPr>
        <p:spPr>
          <a:xfrm>
            <a:off x="941854" y="1062614"/>
            <a:ext cx="2756973" cy="687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5500"/>
              </a:lnSpc>
              <a:defRPr spc="-89" sz="4400">
                <a:solidFill>
                  <a:srgbClr val="D73AD7"/>
                </a:solidFill>
                <a:latin typeface="Source Serif Pro Semi Bold"/>
                <a:ea typeface="Source Serif Pro Semi Bold"/>
                <a:cs typeface="Source Serif Pro Semi Bold"/>
                <a:sym typeface="Source Serif Pro Semi Bold"/>
              </a:defRPr>
            </a:lvl1pPr>
          </a:lstStyle>
          <a:p>
            <a:pPr/>
            <a:r>
              <a:t>Contact Me</a:t>
            </a:r>
          </a:p>
        </p:txBody>
      </p:sp>
      <p:sp>
        <p:nvSpPr>
          <p:cNvPr id="198" name="Text 1"/>
          <p:cNvSpPr txBox="1"/>
          <p:nvPr/>
        </p:nvSpPr>
        <p:spPr>
          <a:xfrm>
            <a:off x="837724" y="3859410"/>
            <a:ext cx="12954952" cy="738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000"/>
              </a:lnSpc>
              <a:defRPr spc="-38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Feel free to reach out to me using the button below to connect and discuss how I can help your team or organization achieve its Agile goals.</a:t>
            </a:r>
          </a:p>
        </p:txBody>
      </p:sp>
      <p:pic>
        <p:nvPicPr>
          <p:cNvPr id="199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7723" y="4894658"/>
            <a:ext cx="1442681" cy="6582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00062" y="4894658"/>
            <a:ext cx="1602225" cy="658298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📌 Upwork Profile Link : https://www.upwork.com/freelancers/~01daef5603f19d2620…"/>
          <p:cNvSpPr txBox="1"/>
          <p:nvPr/>
        </p:nvSpPr>
        <p:spPr>
          <a:xfrm>
            <a:off x="804549" y="1845496"/>
            <a:ext cx="10001505" cy="171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55600">
              <a:spcBef>
                <a:spcPts val="4700"/>
              </a:spcBef>
              <a:defRPr sz="2000">
                <a:solidFill>
                  <a:srgbClr val="53585F"/>
                </a:solidFill>
                <a:latin typeface="Graphik Light"/>
                <a:ea typeface="Graphik Light"/>
                <a:cs typeface="Graphik Light"/>
                <a:sym typeface="Graphik Light"/>
              </a:defRPr>
            </a:pPr>
            <a:br/>
            <a:r>
              <a:t>📌 </a:t>
            </a:r>
            <a:r>
              <a:rPr b="1">
                <a:latin typeface="Graphik"/>
                <a:ea typeface="Graphik"/>
                <a:cs typeface="Graphik"/>
                <a:sym typeface="Graphik"/>
              </a:rPr>
              <a:t>Upwork Profile Link : </a:t>
            </a:r>
            <a:r>
              <a:rPr u="sng">
                <a:solidFill>
                  <a:srgbClr val="D73AD7"/>
                </a:solidFill>
                <a:hlinkClick r:id="rId4" invalidUrl="" action="" tgtFrame="" tooltip="" history="1" highlightClick="0" endSnd="0"/>
              </a:rPr>
              <a:t>https://www.upwork.com/freelancers/~01daef5603f19d2620</a:t>
            </a:r>
          </a:p>
          <a:p>
            <a:pPr defTabSz="355600">
              <a:spcBef>
                <a:spcPts val="4700"/>
              </a:spcBef>
              <a:defRPr sz="2000">
                <a:solidFill>
                  <a:srgbClr val="53585F"/>
                </a:solidFill>
                <a:latin typeface="Graphik Light"/>
                <a:ea typeface="Graphik Light"/>
                <a:cs typeface="Graphik Light"/>
                <a:sym typeface="Graphik Light"/>
              </a:defRPr>
            </a:pPr>
            <a:r>
              <a:t>Let’s work together to enhance your Agile team performance!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 0"/>
          <p:cNvSpPr txBox="1"/>
          <p:nvPr/>
        </p:nvSpPr>
        <p:spPr>
          <a:xfrm>
            <a:off x="837723" y="1801891"/>
            <a:ext cx="2314094" cy="687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5500"/>
              </a:lnSpc>
              <a:defRPr spc="-89" sz="4400">
                <a:solidFill>
                  <a:srgbClr val="D73AD7"/>
                </a:solidFill>
                <a:latin typeface="Source Serif Pro Semi Bold"/>
                <a:ea typeface="Source Serif Pro Semi Bold"/>
                <a:cs typeface="Source Serif Pro Semi Bold"/>
                <a:sym typeface="Source Serif Pro Semi Bold"/>
              </a:defRPr>
            </a:lvl1pPr>
          </a:lstStyle>
          <a:p>
            <a:pPr/>
            <a:r>
              <a:t>About Me</a:t>
            </a:r>
          </a:p>
        </p:txBody>
      </p:sp>
      <p:sp>
        <p:nvSpPr>
          <p:cNvPr id="91" name="Text 1"/>
          <p:cNvSpPr txBox="1"/>
          <p:nvPr/>
        </p:nvSpPr>
        <p:spPr>
          <a:xfrm>
            <a:off x="837724" y="2984658"/>
            <a:ext cx="6373532" cy="357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000"/>
              </a:lnSpc>
              <a:defRPr spc="-38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I am a Certified Scrum Master (CSM) with 10 years of experience.</a:t>
            </a:r>
          </a:p>
        </p:txBody>
      </p:sp>
      <p:sp>
        <p:nvSpPr>
          <p:cNvPr id="92" name="Shape 2"/>
          <p:cNvSpPr/>
          <p:nvPr/>
        </p:nvSpPr>
        <p:spPr>
          <a:xfrm>
            <a:off x="837723" y="3636883"/>
            <a:ext cx="4158736" cy="2138483"/>
          </a:xfrm>
          <a:prstGeom prst="roundRect">
            <a:avLst>
              <a:gd name="adj" fmla="val 4701"/>
            </a:avLst>
          </a:prstGeom>
          <a:solidFill>
            <a:srgbClr val="F4D4F7"/>
          </a:solidFill>
          <a:ln w="7620">
            <a:solidFill>
              <a:srgbClr val="DABAD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3" name="Text 3"/>
          <p:cNvSpPr txBox="1"/>
          <p:nvPr/>
        </p:nvSpPr>
        <p:spPr>
          <a:xfrm>
            <a:off x="1084658" y="3883819"/>
            <a:ext cx="1281117" cy="3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pc="-44" sz="2200">
                <a:solidFill>
                  <a:srgbClr val="272525"/>
                </a:solidFill>
                <a:latin typeface="Source Serif Pro Semi Bold"/>
                <a:ea typeface="Source Serif Pro Semi Bold"/>
                <a:cs typeface="Source Serif Pro Semi Bold"/>
                <a:sym typeface="Source Serif Pro Semi Bold"/>
              </a:defRPr>
            </a:lvl1pPr>
          </a:lstStyle>
          <a:p>
            <a:pPr/>
            <a:r>
              <a:t>Facilitation</a:t>
            </a:r>
          </a:p>
        </p:txBody>
      </p:sp>
      <p:sp>
        <p:nvSpPr>
          <p:cNvPr id="94" name="Text 4"/>
          <p:cNvSpPr txBox="1"/>
          <p:nvPr/>
        </p:nvSpPr>
        <p:spPr>
          <a:xfrm>
            <a:off x="1084658" y="4379357"/>
            <a:ext cx="3664865" cy="1119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000"/>
              </a:lnSpc>
              <a:defRPr spc="-38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Facilitating Agile ceremonies. Daily stand-ups, sprint planning, reviews, and retrospectives.</a:t>
            </a:r>
          </a:p>
        </p:txBody>
      </p:sp>
      <p:sp>
        <p:nvSpPr>
          <p:cNvPr id="95" name="Shape 5"/>
          <p:cNvSpPr/>
          <p:nvPr/>
        </p:nvSpPr>
        <p:spPr>
          <a:xfrm>
            <a:off x="5235773" y="3636883"/>
            <a:ext cx="4158735" cy="2138483"/>
          </a:xfrm>
          <a:prstGeom prst="roundRect">
            <a:avLst>
              <a:gd name="adj" fmla="val 4701"/>
            </a:avLst>
          </a:prstGeom>
          <a:solidFill>
            <a:srgbClr val="F4D4F7"/>
          </a:solidFill>
          <a:ln w="7620">
            <a:solidFill>
              <a:srgbClr val="DABAD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6" name="Text 6"/>
          <p:cNvSpPr txBox="1"/>
          <p:nvPr/>
        </p:nvSpPr>
        <p:spPr>
          <a:xfrm>
            <a:off x="5482709" y="3883819"/>
            <a:ext cx="1148489" cy="3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pc="-44" sz="2200">
                <a:solidFill>
                  <a:srgbClr val="272525"/>
                </a:solidFill>
                <a:latin typeface="Source Serif Pro Semi Bold"/>
                <a:ea typeface="Source Serif Pro Semi Bold"/>
                <a:cs typeface="Source Serif Pro Semi Bold"/>
                <a:sym typeface="Source Serif Pro Semi Bold"/>
              </a:defRPr>
            </a:lvl1pPr>
          </a:lstStyle>
          <a:p>
            <a:pPr/>
            <a:r>
              <a:t>Coaching</a:t>
            </a:r>
          </a:p>
        </p:txBody>
      </p:sp>
      <p:sp>
        <p:nvSpPr>
          <p:cNvPr id="97" name="Text 7"/>
          <p:cNvSpPr txBox="1"/>
          <p:nvPr/>
        </p:nvSpPr>
        <p:spPr>
          <a:xfrm>
            <a:off x="5482709" y="4379357"/>
            <a:ext cx="3664864" cy="1119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000"/>
              </a:lnSpc>
              <a:defRPr spc="-38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Coaching teams to embrace Agile values. Improve team collaboration and communication.</a:t>
            </a:r>
          </a:p>
        </p:txBody>
      </p:sp>
      <p:sp>
        <p:nvSpPr>
          <p:cNvPr id="98" name="Shape 8"/>
          <p:cNvSpPr/>
          <p:nvPr/>
        </p:nvSpPr>
        <p:spPr>
          <a:xfrm>
            <a:off x="9633822" y="3636883"/>
            <a:ext cx="4158735" cy="2138483"/>
          </a:xfrm>
          <a:prstGeom prst="roundRect">
            <a:avLst>
              <a:gd name="adj" fmla="val 4701"/>
            </a:avLst>
          </a:prstGeom>
          <a:solidFill>
            <a:srgbClr val="F4D4F7"/>
          </a:solidFill>
          <a:ln w="7620">
            <a:solidFill>
              <a:srgbClr val="DABAD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9" name="Text 9"/>
          <p:cNvSpPr txBox="1"/>
          <p:nvPr/>
        </p:nvSpPr>
        <p:spPr>
          <a:xfrm>
            <a:off x="9880758" y="3883819"/>
            <a:ext cx="2629583" cy="3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pc="-44" sz="2200">
                <a:solidFill>
                  <a:srgbClr val="272525"/>
                </a:solidFill>
                <a:latin typeface="Source Serif Pro Semi Bold"/>
                <a:ea typeface="Source Serif Pro Semi Bold"/>
                <a:cs typeface="Source Serif Pro Semi Bold"/>
                <a:sym typeface="Source Serif Pro Semi Bold"/>
              </a:defRPr>
            </a:lvl1pPr>
          </a:lstStyle>
          <a:p>
            <a:pPr/>
            <a:r>
              <a:t>Remove Impediments</a:t>
            </a:r>
          </a:p>
        </p:txBody>
      </p:sp>
      <p:sp>
        <p:nvSpPr>
          <p:cNvPr id="100" name="Text 10"/>
          <p:cNvSpPr txBox="1"/>
          <p:nvPr/>
        </p:nvSpPr>
        <p:spPr>
          <a:xfrm>
            <a:off x="9880758" y="4379357"/>
            <a:ext cx="3664865" cy="1119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000"/>
              </a:lnSpc>
              <a:defRPr spc="-38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Removing impediments to ensure smooth, high-performing Scrum teams.</a:t>
            </a:r>
          </a:p>
        </p:txBody>
      </p:sp>
      <p:sp>
        <p:nvSpPr>
          <p:cNvPr id="101" name="Text 11"/>
          <p:cNvSpPr txBox="1"/>
          <p:nvPr/>
        </p:nvSpPr>
        <p:spPr>
          <a:xfrm>
            <a:off x="837724" y="6044565"/>
            <a:ext cx="11916955" cy="357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000"/>
              </a:lnSpc>
              <a:defRPr spc="-38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My goal is to help businesses maximize productivity and deliver high-quality software. I also foster continuous improvement.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DDC6E1"/>
            </a:gs>
            <a:gs pos="100000">
              <a:srgbClr val="5D4558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 0"/>
          <p:cNvSpPr txBox="1"/>
          <p:nvPr/>
        </p:nvSpPr>
        <p:spPr>
          <a:xfrm>
            <a:off x="779263" y="612934"/>
            <a:ext cx="5338623" cy="634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5100"/>
              </a:lnSpc>
              <a:defRPr spc="-80" sz="4000">
                <a:solidFill>
                  <a:srgbClr val="BA44C7"/>
                </a:solidFill>
                <a:latin typeface="Source Serif Pro Semi Bold"/>
                <a:ea typeface="Source Serif Pro Semi Bold"/>
                <a:cs typeface="Source Serif Pro Semi Bold"/>
                <a:sym typeface="Source Serif Pro Semi Bold"/>
              </a:defRPr>
            </a:lvl1pPr>
          </a:lstStyle>
          <a:p>
            <a:pPr/>
            <a:r>
              <a:t>Skills and Competencies</a:t>
            </a:r>
          </a:p>
        </p:txBody>
      </p:sp>
      <p:sp>
        <p:nvSpPr>
          <p:cNvPr id="104" name="Text 1"/>
          <p:cNvSpPr txBox="1"/>
          <p:nvPr/>
        </p:nvSpPr>
        <p:spPr>
          <a:xfrm>
            <a:off x="306142" y="4972613"/>
            <a:ext cx="2158873" cy="306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500"/>
              </a:lnSpc>
              <a:defRPr b="1" spc="-36">
                <a:latin typeface="Source Serif Pro Semi Bold"/>
                <a:ea typeface="Source Serif Pro Semi Bold"/>
                <a:cs typeface="Source Serif Pro Semi Bold"/>
                <a:sym typeface="Source Serif Pro Semi Bold"/>
              </a:defRPr>
            </a:lvl1pPr>
          </a:lstStyle>
          <a:p>
            <a:pPr/>
            <a:r>
              <a:t>Agile Methodologies</a:t>
            </a:r>
          </a:p>
        </p:txBody>
      </p:sp>
      <p:sp>
        <p:nvSpPr>
          <p:cNvPr id="105" name="Text 2"/>
          <p:cNvSpPr txBox="1"/>
          <p:nvPr/>
        </p:nvSpPr>
        <p:spPr>
          <a:xfrm>
            <a:off x="306141" y="5522681"/>
            <a:ext cx="901591" cy="331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22729" indent="-322729">
              <a:lnSpc>
                <a:spcPts val="2800"/>
              </a:lnSpc>
              <a:buSzPct val="100000"/>
              <a:buChar char="•"/>
              <a:defRPr spc="-32" sz="1600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Scrum</a:t>
            </a:r>
          </a:p>
        </p:txBody>
      </p:sp>
      <p:sp>
        <p:nvSpPr>
          <p:cNvPr id="106" name="Text 3"/>
          <p:cNvSpPr txBox="1"/>
          <p:nvPr/>
        </p:nvSpPr>
        <p:spPr>
          <a:xfrm>
            <a:off x="306141" y="5956782"/>
            <a:ext cx="1010913" cy="331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22729" indent="-322729">
              <a:lnSpc>
                <a:spcPts val="2800"/>
              </a:lnSpc>
              <a:buSzPct val="100000"/>
              <a:buChar char="•"/>
              <a:defRPr spc="-32" sz="1600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Kanban</a:t>
            </a:r>
          </a:p>
        </p:txBody>
      </p:sp>
      <p:sp>
        <p:nvSpPr>
          <p:cNvPr id="107" name="Text 4"/>
          <p:cNvSpPr txBox="1"/>
          <p:nvPr/>
        </p:nvSpPr>
        <p:spPr>
          <a:xfrm>
            <a:off x="306141" y="6390884"/>
            <a:ext cx="598129" cy="331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22729" indent="-322729">
              <a:lnSpc>
                <a:spcPts val="2800"/>
              </a:lnSpc>
              <a:buSzPct val="100000"/>
              <a:buChar char="•"/>
              <a:defRPr spc="-32" sz="1600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XP</a:t>
            </a:r>
          </a:p>
        </p:txBody>
      </p:sp>
      <p:sp>
        <p:nvSpPr>
          <p:cNvPr id="108" name="Text 5"/>
          <p:cNvSpPr txBox="1"/>
          <p:nvPr/>
        </p:nvSpPr>
        <p:spPr>
          <a:xfrm>
            <a:off x="306141" y="6824986"/>
            <a:ext cx="815783" cy="331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22729" indent="-322729">
              <a:lnSpc>
                <a:spcPts val="2800"/>
              </a:lnSpc>
              <a:buSzPct val="100000"/>
              <a:buChar char="•"/>
              <a:defRPr spc="-32" sz="1600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LeSS</a:t>
            </a:r>
          </a:p>
        </p:txBody>
      </p:sp>
      <p:sp>
        <p:nvSpPr>
          <p:cNvPr id="109" name="Text 6"/>
          <p:cNvSpPr txBox="1"/>
          <p:nvPr/>
        </p:nvSpPr>
        <p:spPr>
          <a:xfrm>
            <a:off x="306141" y="7259089"/>
            <a:ext cx="826895" cy="331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22729" indent="-322729">
              <a:lnSpc>
                <a:spcPts val="2800"/>
              </a:lnSpc>
              <a:buSzPct val="100000"/>
              <a:buChar char="•"/>
              <a:defRPr spc="-32" sz="1600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SAFe</a:t>
            </a:r>
          </a:p>
        </p:txBody>
      </p:sp>
      <p:sp>
        <p:nvSpPr>
          <p:cNvPr id="110" name="Text 7"/>
          <p:cNvSpPr txBox="1"/>
          <p:nvPr/>
        </p:nvSpPr>
        <p:spPr>
          <a:xfrm>
            <a:off x="974552" y="1653458"/>
            <a:ext cx="1163089" cy="306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500"/>
              </a:lnSpc>
              <a:defRPr b="1" spc="-36">
                <a:latin typeface="Source Serif Pro Semi Bold"/>
                <a:ea typeface="Source Serif Pro Semi Bold"/>
                <a:cs typeface="Source Serif Pro Semi Bold"/>
                <a:sym typeface="Source Serif Pro Semi Bold"/>
              </a:defRPr>
            </a:lvl1pPr>
          </a:lstStyle>
          <a:p>
            <a:pPr/>
            <a:r>
              <a:t>Facilitation</a:t>
            </a:r>
          </a:p>
        </p:txBody>
      </p:sp>
      <p:sp>
        <p:nvSpPr>
          <p:cNvPr id="111" name="Text 8"/>
          <p:cNvSpPr txBox="1"/>
          <p:nvPr/>
        </p:nvSpPr>
        <p:spPr>
          <a:xfrm>
            <a:off x="590751" y="2370659"/>
            <a:ext cx="1650826" cy="331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22729" indent="-322729">
              <a:lnSpc>
                <a:spcPts val="2800"/>
              </a:lnSpc>
              <a:buSzPct val="100000"/>
              <a:buChar char="•"/>
              <a:defRPr spc="-32" sz="1600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Sprint Planning</a:t>
            </a:r>
          </a:p>
        </p:txBody>
      </p:sp>
      <p:sp>
        <p:nvSpPr>
          <p:cNvPr id="112" name="Text 9"/>
          <p:cNvSpPr txBox="1"/>
          <p:nvPr/>
        </p:nvSpPr>
        <p:spPr>
          <a:xfrm>
            <a:off x="590751" y="2804760"/>
            <a:ext cx="1384589" cy="331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22729" indent="-322729">
              <a:lnSpc>
                <a:spcPts val="2800"/>
              </a:lnSpc>
              <a:buSzPct val="100000"/>
              <a:buChar char="•"/>
              <a:defRPr spc="-32" sz="1600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Daily Scrum</a:t>
            </a:r>
          </a:p>
        </p:txBody>
      </p:sp>
      <p:sp>
        <p:nvSpPr>
          <p:cNvPr id="113" name="Text 10"/>
          <p:cNvSpPr txBox="1"/>
          <p:nvPr/>
        </p:nvSpPr>
        <p:spPr>
          <a:xfrm>
            <a:off x="590751" y="3238861"/>
            <a:ext cx="1534575" cy="331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22729" indent="-322729">
              <a:lnSpc>
                <a:spcPts val="2800"/>
              </a:lnSpc>
              <a:buSzPct val="100000"/>
              <a:buChar char="•"/>
              <a:defRPr spc="-32" sz="1600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Sprint Review</a:t>
            </a:r>
          </a:p>
        </p:txBody>
      </p:sp>
      <p:sp>
        <p:nvSpPr>
          <p:cNvPr id="114" name="Text 11"/>
          <p:cNvSpPr txBox="1"/>
          <p:nvPr/>
        </p:nvSpPr>
        <p:spPr>
          <a:xfrm>
            <a:off x="590751" y="3672963"/>
            <a:ext cx="1310505" cy="331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22729" indent="-322729">
              <a:lnSpc>
                <a:spcPts val="2800"/>
              </a:lnSpc>
              <a:buSzPct val="100000"/>
              <a:buChar char="•"/>
              <a:defRPr spc="-32" sz="1600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Workshops</a:t>
            </a:r>
          </a:p>
        </p:txBody>
      </p:sp>
      <p:sp>
        <p:nvSpPr>
          <p:cNvPr id="115" name="Text 12"/>
          <p:cNvSpPr txBox="1"/>
          <p:nvPr/>
        </p:nvSpPr>
        <p:spPr>
          <a:xfrm>
            <a:off x="2829447" y="1665446"/>
            <a:ext cx="1016636" cy="306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500"/>
              </a:lnSpc>
              <a:defRPr b="1" spc="-36">
                <a:latin typeface="Source Serif Pro Semi Bold"/>
                <a:ea typeface="Source Serif Pro Semi Bold"/>
                <a:cs typeface="Source Serif Pro Semi Bold"/>
                <a:sym typeface="Source Serif Pro Semi Bold"/>
              </a:defRPr>
            </a:lvl1pPr>
          </a:lstStyle>
          <a:p>
            <a:pPr/>
            <a:r>
              <a:t>Coaching</a:t>
            </a:r>
          </a:p>
        </p:txBody>
      </p:sp>
      <p:sp>
        <p:nvSpPr>
          <p:cNvPr id="116" name="Text 13"/>
          <p:cNvSpPr txBox="1"/>
          <p:nvPr/>
        </p:nvSpPr>
        <p:spPr>
          <a:xfrm>
            <a:off x="2829447" y="2215515"/>
            <a:ext cx="2558464" cy="331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22729" indent="-322729">
              <a:lnSpc>
                <a:spcPts val="2800"/>
              </a:lnSpc>
              <a:buSzPct val="100000"/>
              <a:buChar char="•"/>
              <a:defRPr spc="-32" sz="1600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Mentoring team members</a:t>
            </a:r>
          </a:p>
        </p:txBody>
      </p:sp>
      <p:sp>
        <p:nvSpPr>
          <p:cNvPr id="117" name="Text 14"/>
          <p:cNvSpPr txBox="1"/>
          <p:nvPr/>
        </p:nvSpPr>
        <p:spPr>
          <a:xfrm>
            <a:off x="2829447" y="2649616"/>
            <a:ext cx="1471289" cy="331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22729" indent="-322729">
              <a:lnSpc>
                <a:spcPts val="2800"/>
              </a:lnSpc>
              <a:buSzPct val="100000"/>
              <a:buChar char="•"/>
              <a:defRPr spc="-32" sz="1600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Stakeholders</a:t>
            </a:r>
          </a:p>
        </p:txBody>
      </p:sp>
      <p:sp>
        <p:nvSpPr>
          <p:cNvPr id="118" name="Text 15"/>
          <p:cNvSpPr txBox="1"/>
          <p:nvPr/>
        </p:nvSpPr>
        <p:spPr>
          <a:xfrm>
            <a:off x="2829447" y="3083718"/>
            <a:ext cx="1299078" cy="331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22729" indent="-322729">
              <a:lnSpc>
                <a:spcPts val="2800"/>
              </a:lnSpc>
              <a:buSzPct val="100000"/>
              <a:buChar char="•"/>
              <a:defRPr spc="-32" sz="1600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Leadership</a:t>
            </a:r>
          </a:p>
        </p:txBody>
      </p:sp>
      <p:sp>
        <p:nvSpPr>
          <p:cNvPr id="119" name="Text 16"/>
          <p:cNvSpPr txBox="1"/>
          <p:nvPr/>
        </p:nvSpPr>
        <p:spPr>
          <a:xfrm>
            <a:off x="5850852" y="1723430"/>
            <a:ext cx="2019013" cy="306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500"/>
              </a:lnSpc>
              <a:defRPr b="1" spc="-36">
                <a:latin typeface="Source Serif Pro Semi Bold"/>
                <a:ea typeface="Source Serif Pro Semi Bold"/>
                <a:cs typeface="Source Serif Pro Semi Bold"/>
                <a:sym typeface="Source Serif Pro Semi Bold"/>
              </a:defRPr>
            </a:lvl1pPr>
          </a:lstStyle>
          <a:p>
            <a:pPr/>
            <a:r>
              <a:t>Conflict Resolution</a:t>
            </a:r>
          </a:p>
        </p:txBody>
      </p:sp>
      <p:sp>
        <p:nvSpPr>
          <p:cNvPr id="120" name="Text 17"/>
          <p:cNvSpPr txBox="1"/>
          <p:nvPr/>
        </p:nvSpPr>
        <p:spPr>
          <a:xfrm>
            <a:off x="5850852" y="2273499"/>
            <a:ext cx="1964358" cy="331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22729" indent="-322729">
              <a:lnSpc>
                <a:spcPts val="2800"/>
              </a:lnSpc>
              <a:buSzPct val="100000"/>
              <a:buChar char="•"/>
              <a:defRPr spc="-32" sz="1600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Identifying conflicts</a:t>
            </a:r>
          </a:p>
        </p:txBody>
      </p:sp>
      <p:sp>
        <p:nvSpPr>
          <p:cNvPr id="121" name="Text 18"/>
          <p:cNvSpPr txBox="1"/>
          <p:nvPr/>
        </p:nvSpPr>
        <p:spPr>
          <a:xfrm>
            <a:off x="5850852" y="2707601"/>
            <a:ext cx="1938693" cy="331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22729" indent="-322729">
              <a:lnSpc>
                <a:spcPts val="2800"/>
              </a:lnSpc>
              <a:buSzPct val="100000"/>
              <a:buChar char="•"/>
              <a:defRPr spc="-32" sz="1600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Resolving conflicts</a:t>
            </a:r>
          </a:p>
        </p:txBody>
      </p:sp>
      <p:sp>
        <p:nvSpPr>
          <p:cNvPr id="122" name="Text 19"/>
          <p:cNvSpPr txBox="1"/>
          <p:nvPr/>
        </p:nvSpPr>
        <p:spPr>
          <a:xfrm>
            <a:off x="8973010" y="1878574"/>
            <a:ext cx="1679004" cy="306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500"/>
              </a:lnSpc>
              <a:defRPr b="1" spc="-36">
                <a:latin typeface="Source Serif Pro Semi Bold"/>
                <a:ea typeface="Source Serif Pro Semi Bold"/>
                <a:cs typeface="Source Serif Pro Semi Bold"/>
                <a:sym typeface="Source Serif Pro Semi Bold"/>
              </a:defRPr>
            </a:lvl1pPr>
          </a:lstStyle>
          <a:p>
            <a:pPr/>
            <a:r>
              <a:t>Communication</a:t>
            </a:r>
          </a:p>
        </p:txBody>
      </p:sp>
      <p:sp>
        <p:nvSpPr>
          <p:cNvPr id="123" name="Text 20"/>
          <p:cNvSpPr txBox="1"/>
          <p:nvPr/>
        </p:nvSpPr>
        <p:spPr>
          <a:xfrm>
            <a:off x="8973010" y="2428643"/>
            <a:ext cx="1946631" cy="331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22729" indent="-322729">
              <a:lnSpc>
                <a:spcPts val="2800"/>
              </a:lnSpc>
              <a:buSzPct val="100000"/>
              <a:buChar char="•"/>
              <a:defRPr spc="-32" sz="1600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Clear and effective</a:t>
            </a:r>
          </a:p>
        </p:txBody>
      </p:sp>
      <p:sp>
        <p:nvSpPr>
          <p:cNvPr id="124" name="Text 21"/>
          <p:cNvSpPr txBox="1"/>
          <p:nvPr/>
        </p:nvSpPr>
        <p:spPr>
          <a:xfrm>
            <a:off x="8973010" y="2862744"/>
            <a:ext cx="1471289" cy="331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22729" indent="-322729">
              <a:lnSpc>
                <a:spcPts val="2800"/>
              </a:lnSpc>
              <a:buSzPct val="100000"/>
              <a:buChar char="•"/>
              <a:defRPr spc="-32" sz="1600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Stakeholders</a:t>
            </a:r>
          </a:p>
        </p:txBody>
      </p:sp>
      <p:sp>
        <p:nvSpPr>
          <p:cNvPr id="125" name="Text 22"/>
          <p:cNvSpPr txBox="1"/>
          <p:nvPr/>
        </p:nvSpPr>
        <p:spPr>
          <a:xfrm>
            <a:off x="3291592" y="4972613"/>
            <a:ext cx="581978" cy="306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500"/>
              </a:lnSpc>
              <a:defRPr b="1" spc="-36">
                <a:latin typeface="Source Serif Pro Semi Bold"/>
                <a:ea typeface="Source Serif Pro Semi Bold"/>
                <a:cs typeface="Source Serif Pro Semi Bold"/>
                <a:sym typeface="Source Serif Pro Semi Bold"/>
              </a:defRPr>
            </a:lvl1pPr>
          </a:lstStyle>
          <a:p>
            <a:pPr/>
            <a:r>
              <a:t>Tools</a:t>
            </a:r>
          </a:p>
        </p:txBody>
      </p:sp>
      <p:sp>
        <p:nvSpPr>
          <p:cNvPr id="126" name="Text 23"/>
          <p:cNvSpPr txBox="1"/>
          <p:nvPr/>
        </p:nvSpPr>
        <p:spPr>
          <a:xfrm>
            <a:off x="3195274" y="5612674"/>
            <a:ext cx="646118" cy="331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22729" indent="-322729">
              <a:lnSpc>
                <a:spcPts val="2800"/>
              </a:lnSpc>
              <a:buSzPct val="100000"/>
              <a:buChar char="•"/>
              <a:defRPr spc="-32" sz="1600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Jira</a:t>
            </a:r>
          </a:p>
        </p:txBody>
      </p:sp>
      <p:sp>
        <p:nvSpPr>
          <p:cNvPr id="127" name="Text 24"/>
          <p:cNvSpPr txBox="1"/>
          <p:nvPr/>
        </p:nvSpPr>
        <p:spPr>
          <a:xfrm>
            <a:off x="3195274" y="6046776"/>
            <a:ext cx="1321601" cy="331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22729" indent="-322729">
              <a:lnSpc>
                <a:spcPts val="2800"/>
              </a:lnSpc>
              <a:buSzPct val="100000"/>
              <a:buChar char="•"/>
              <a:defRPr spc="-32" sz="1600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Confluence</a:t>
            </a:r>
          </a:p>
        </p:txBody>
      </p:sp>
      <p:sp>
        <p:nvSpPr>
          <p:cNvPr id="128" name="Text 25"/>
          <p:cNvSpPr txBox="1"/>
          <p:nvPr/>
        </p:nvSpPr>
        <p:spPr>
          <a:xfrm>
            <a:off x="3195274" y="6480878"/>
            <a:ext cx="810987" cy="331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22729" indent="-322729">
              <a:lnSpc>
                <a:spcPts val="2800"/>
              </a:lnSpc>
              <a:buSzPct val="100000"/>
              <a:buChar char="•"/>
              <a:defRPr spc="-32" sz="1600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Trello</a:t>
            </a:r>
          </a:p>
        </p:txBody>
      </p:sp>
      <p:sp>
        <p:nvSpPr>
          <p:cNvPr id="129" name="Text 26"/>
          <p:cNvSpPr txBox="1"/>
          <p:nvPr/>
        </p:nvSpPr>
        <p:spPr>
          <a:xfrm>
            <a:off x="11640136" y="1844099"/>
            <a:ext cx="1407878" cy="306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500"/>
              </a:lnSpc>
              <a:defRPr b="1" spc="-36">
                <a:latin typeface="Source Serif Pro Semi Bold"/>
                <a:ea typeface="Source Serif Pro Semi Bold"/>
                <a:cs typeface="Source Serif Pro Semi Bold"/>
                <a:sym typeface="Source Serif Pro Semi Bold"/>
              </a:defRPr>
            </a:lvl1pPr>
          </a:lstStyle>
          <a:p>
            <a:pPr/>
            <a:r>
              <a:t>Certifications</a:t>
            </a:r>
          </a:p>
        </p:txBody>
      </p:sp>
      <p:sp>
        <p:nvSpPr>
          <p:cNvPr id="130" name="Text 27"/>
          <p:cNvSpPr txBox="1"/>
          <p:nvPr/>
        </p:nvSpPr>
        <p:spPr>
          <a:xfrm>
            <a:off x="11640136" y="2394168"/>
            <a:ext cx="2860597" cy="686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22729" indent="-322729">
              <a:lnSpc>
                <a:spcPts val="2800"/>
              </a:lnSpc>
              <a:buSzPct val="100000"/>
              <a:buChar char="•"/>
              <a:defRPr spc="-32" sz="1600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Certified ScrumMaster (CSM)</a:t>
            </a:r>
          </a:p>
        </p:txBody>
      </p:sp>
      <p:sp>
        <p:nvSpPr>
          <p:cNvPr id="131" name="Text 28"/>
          <p:cNvSpPr txBox="1"/>
          <p:nvPr/>
        </p:nvSpPr>
        <p:spPr>
          <a:xfrm>
            <a:off x="11640136" y="3184504"/>
            <a:ext cx="2680672" cy="404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213359">
              <a:spcBef>
                <a:spcPts val="2800"/>
              </a:spcBef>
              <a:defRPr sz="1200">
                <a:solidFill>
                  <a:srgbClr val="53585F"/>
                </a:solidFill>
                <a:latin typeface="Graphik Light"/>
                <a:ea typeface="Graphik Light"/>
                <a:cs typeface="Graphik Light"/>
                <a:sym typeface="Graphik Light"/>
              </a:defRPr>
            </a:lvl1pPr>
          </a:lstStyle>
          <a:p>
            <a:pPr/>
            <a:r>
              <a:t>Generative AI Overview for Project Managers, </a:t>
            </a:r>
          </a:p>
        </p:txBody>
      </p:sp>
      <p:sp>
        <p:nvSpPr>
          <p:cNvPr id="132" name="Text 29"/>
          <p:cNvSpPr txBox="1"/>
          <p:nvPr/>
        </p:nvSpPr>
        <p:spPr>
          <a:xfrm>
            <a:off x="5333591" y="4978065"/>
            <a:ext cx="780332" cy="306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500"/>
              </a:lnSpc>
              <a:defRPr b="1" spc="-36">
                <a:latin typeface="Source Serif Pro Semi Bold"/>
                <a:ea typeface="Source Serif Pro Semi Bold"/>
                <a:cs typeface="Source Serif Pro Semi Bold"/>
                <a:sym typeface="Source Serif Pro Semi Bold"/>
              </a:defRPr>
            </a:lvl1pPr>
          </a:lstStyle>
          <a:p>
            <a:pPr/>
            <a:r>
              <a:t>Metrics</a:t>
            </a:r>
          </a:p>
        </p:txBody>
      </p:sp>
      <p:sp>
        <p:nvSpPr>
          <p:cNvPr id="133" name="Text 30"/>
          <p:cNvSpPr txBox="1"/>
          <p:nvPr/>
        </p:nvSpPr>
        <p:spPr>
          <a:xfrm>
            <a:off x="5284628" y="5522680"/>
            <a:ext cx="1216957" cy="331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22729" indent="-322729">
              <a:lnSpc>
                <a:spcPts val="2800"/>
              </a:lnSpc>
              <a:buSzPct val="100000"/>
              <a:buChar char="•"/>
              <a:defRPr spc="-32" sz="1600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Burndown</a:t>
            </a:r>
          </a:p>
        </p:txBody>
      </p:sp>
      <p:sp>
        <p:nvSpPr>
          <p:cNvPr id="134" name="Text 31"/>
          <p:cNvSpPr txBox="1"/>
          <p:nvPr/>
        </p:nvSpPr>
        <p:spPr>
          <a:xfrm>
            <a:off x="5284628" y="5956782"/>
            <a:ext cx="1002347" cy="331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22729" indent="-322729">
              <a:lnSpc>
                <a:spcPts val="2800"/>
              </a:lnSpc>
              <a:buSzPct val="100000"/>
              <a:buChar char="•"/>
              <a:defRPr spc="-32" sz="1600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Velocity</a:t>
            </a:r>
          </a:p>
        </p:txBody>
      </p:sp>
      <p:sp>
        <p:nvSpPr>
          <p:cNvPr id="135" name="Text 32"/>
          <p:cNvSpPr txBox="1"/>
          <p:nvPr/>
        </p:nvSpPr>
        <p:spPr>
          <a:xfrm>
            <a:off x="5284628" y="6390884"/>
            <a:ext cx="2235225" cy="331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22729" indent="-322729">
              <a:lnSpc>
                <a:spcPts val="2800"/>
              </a:lnSpc>
              <a:buSzPct val="100000"/>
              <a:buChar char="•"/>
              <a:defRPr spc="-32" sz="1600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Customer Satisfaction</a:t>
            </a:r>
          </a:p>
        </p:txBody>
      </p:sp>
      <p:sp>
        <p:nvSpPr>
          <p:cNvPr id="136" name="Text 34"/>
          <p:cNvSpPr txBox="1"/>
          <p:nvPr/>
        </p:nvSpPr>
        <p:spPr>
          <a:xfrm>
            <a:off x="893820" y="7372825"/>
            <a:ext cx="12700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700"/>
              </a:lnSpc>
              <a:defRPr spc="-30" sz="600">
                <a:solidFill>
                  <a:srgbClr val="FFFFFF"/>
                </a:solidFill>
                <a:latin typeface="Source Sans Pro Medium"/>
                <a:ea typeface="Source Sans Pro Medium"/>
                <a:cs typeface="Source Sans Pro Medium"/>
                <a:sym typeface="Source Sans Pro Medium"/>
              </a:defRPr>
            </a:lvl1pPr>
          </a:lstStyle>
          <a:p>
            <a:pPr/>
            <a:r>
              <a:t>DD</a:t>
            </a:r>
          </a:p>
        </p:txBody>
      </p:sp>
      <p:sp>
        <p:nvSpPr>
          <p:cNvPr id="137" name="Google Project Management,"/>
          <p:cNvSpPr txBox="1"/>
          <p:nvPr/>
        </p:nvSpPr>
        <p:spPr>
          <a:xfrm>
            <a:off x="11685955" y="3824658"/>
            <a:ext cx="2114450" cy="262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0480" tIns="30480" rIns="30480" bIns="30480" anchor="ctr">
            <a:spAutoFit/>
          </a:bodyPr>
          <a:lstStyle>
            <a:lvl1pPr defTabSz="213359">
              <a:spcBef>
                <a:spcPts val="2800"/>
              </a:spcBef>
              <a:defRPr sz="1200">
                <a:solidFill>
                  <a:srgbClr val="53585F"/>
                </a:solidFill>
                <a:latin typeface="Graphik Light"/>
                <a:ea typeface="Graphik Light"/>
                <a:cs typeface="Graphik Light"/>
                <a:sym typeface="Graphik Light"/>
              </a:defRPr>
            </a:lvl1pPr>
          </a:lstStyle>
          <a:p>
            <a:pPr/>
            <a:r>
              <a:t>Google Project Management,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 0"/>
          <p:cNvSpPr txBox="1"/>
          <p:nvPr/>
        </p:nvSpPr>
        <p:spPr>
          <a:xfrm>
            <a:off x="837723" y="861416"/>
            <a:ext cx="8666880" cy="687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5500"/>
              </a:lnSpc>
              <a:defRPr spc="-89" sz="4400">
                <a:solidFill>
                  <a:srgbClr val="D73AD7"/>
                </a:solidFill>
                <a:latin typeface="Source Serif Pro Semi Bold"/>
                <a:ea typeface="Source Serif Pro Semi Bold"/>
                <a:cs typeface="Source Serif Pro Semi Bold"/>
                <a:sym typeface="Source Serif Pro Semi Bold"/>
              </a:defRPr>
            </a:lvl1pPr>
          </a:lstStyle>
          <a:p>
            <a:pPr/>
            <a:r>
              <a:t>Agile Project Management Expertise</a:t>
            </a:r>
          </a:p>
        </p:txBody>
      </p:sp>
      <p:sp>
        <p:nvSpPr>
          <p:cNvPr id="140" name="Text 1"/>
          <p:cNvSpPr txBox="1"/>
          <p:nvPr/>
        </p:nvSpPr>
        <p:spPr>
          <a:xfrm>
            <a:off x="1248762" y="2327221"/>
            <a:ext cx="12595980" cy="738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000"/>
              </a:lnSpc>
              <a:defRPr spc="-38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Highlights include expertise in Agile methodologies (Scrum, Kanban, XP, LeSS, SAFe), facilitation &amp; coaching, conflict resolution, and clear communication to ensure project success and team harmony.</a:t>
            </a:r>
          </a:p>
        </p:txBody>
      </p:sp>
      <p:sp>
        <p:nvSpPr>
          <p:cNvPr id="141" name="Shape 2"/>
          <p:cNvSpPr/>
          <p:nvPr/>
        </p:nvSpPr>
        <p:spPr>
          <a:xfrm>
            <a:off x="837723" y="2044183"/>
            <a:ext cx="30481" cy="1304451"/>
          </a:xfrm>
          <a:prstGeom prst="rect">
            <a:avLst/>
          </a:prstGeom>
          <a:solidFill>
            <a:srgbClr val="D75BE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2" name="Shape 3"/>
          <p:cNvSpPr/>
          <p:nvPr/>
        </p:nvSpPr>
        <p:spPr>
          <a:xfrm>
            <a:off x="837723" y="3617833"/>
            <a:ext cx="6357820" cy="1755459"/>
          </a:xfrm>
          <a:prstGeom prst="roundRect">
            <a:avLst>
              <a:gd name="adj" fmla="val 5727"/>
            </a:avLst>
          </a:prstGeom>
          <a:solidFill>
            <a:srgbClr val="F4D4F7"/>
          </a:solidFill>
          <a:ln w="7620">
            <a:solidFill>
              <a:srgbClr val="DABAD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3" name="Text 4"/>
          <p:cNvSpPr txBox="1"/>
          <p:nvPr/>
        </p:nvSpPr>
        <p:spPr>
          <a:xfrm>
            <a:off x="1084658" y="3864769"/>
            <a:ext cx="2422767" cy="3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pc="-44" sz="2200">
                <a:solidFill>
                  <a:srgbClr val="272525"/>
                </a:solidFill>
                <a:latin typeface="Source Serif Pro Semi Bold"/>
                <a:ea typeface="Source Serif Pro Semi Bold"/>
                <a:cs typeface="Source Serif Pro Semi Bold"/>
                <a:sym typeface="Source Serif Pro Semi Bold"/>
              </a:defRPr>
            </a:lvl1pPr>
          </a:lstStyle>
          <a:p>
            <a:pPr/>
            <a:r>
              <a:t>Agile Methodologies</a:t>
            </a:r>
          </a:p>
        </p:txBody>
      </p:sp>
      <p:sp>
        <p:nvSpPr>
          <p:cNvPr id="144" name="Text 5"/>
          <p:cNvSpPr txBox="1"/>
          <p:nvPr/>
        </p:nvSpPr>
        <p:spPr>
          <a:xfrm>
            <a:off x="1084658" y="4360307"/>
            <a:ext cx="5863949" cy="738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000"/>
              </a:lnSpc>
              <a:defRPr spc="-38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Expert in Scrum, Kanban, XP, LeSS, and SAFe frameworks. Flexible to adapt to the best approach.</a:t>
            </a:r>
          </a:p>
        </p:txBody>
      </p:sp>
      <p:sp>
        <p:nvSpPr>
          <p:cNvPr id="145" name="Shape 6"/>
          <p:cNvSpPr/>
          <p:nvPr/>
        </p:nvSpPr>
        <p:spPr>
          <a:xfrm>
            <a:off x="7434857" y="3617833"/>
            <a:ext cx="6357819" cy="1755459"/>
          </a:xfrm>
          <a:prstGeom prst="roundRect">
            <a:avLst>
              <a:gd name="adj" fmla="val 5727"/>
            </a:avLst>
          </a:prstGeom>
          <a:solidFill>
            <a:srgbClr val="F4D4F7"/>
          </a:solidFill>
          <a:ln w="7620">
            <a:solidFill>
              <a:srgbClr val="DABAD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6" name="Text 7"/>
          <p:cNvSpPr txBox="1"/>
          <p:nvPr/>
        </p:nvSpPr>
        <p:spPr>
          <a:xfrm>
            <a:off x="7681793" y="3864769"/>
            <a:ext cx="2741751" cy="3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pc="-44" sz="2200">
                <a:solidFill>
                  <a:srgbClr val="272525"/>
                </a:solidFill>
                <a:latin typeface="Source Serif Pro Semi Bold"/>
                <a:ea typeface="Source Serif Pro Semi Bold"/>
                <a:cs typeface="Source Serif Pro Semi Bold"/>
                <a:sym typeface="Source Serif Pro Semi Bold"/>
              </a:defRPr>
            </a:lvl1pPr>
          </a:lstStyle>
          <a:p>
            <a:pPr/>
            <a:r>
              <a:t>Facilitation &amp; Coaching</a:t>
            </a:r>
          </a:p>
        </p:txBody>
      </p:sp>
      <p:sp>
        <p:nvSpPr>
          <p:cNvPr id="147" name="Text 8"/>
          <p:cNvSpPr txBox="1"/>
          <p:nvPr/>
        </p:nvSpPr>
        <p:spPr>
          <a:xfrm>
            <a:off x="7681793" y="4360307"/>
            <a:ext cx="5863948" cy="738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000"/>
              </a:lnSpc>
              <a:defRPr spc="-38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Skilled in sprint planning, daily scrums, and retrospectives. Mentoring teams and stakeholders.</a:t>
            </a:r>
          </a:p>
        </p:txBody>
      </p:sp>
      <p:sp>
        <p:nvSpPr>
          <p:cNvPr id="148" name="Shape 9"/>
          <p:cNvSpPr/>
          <p:nvPr/>
        </p:nvSpPr>
        <p:spPr>
          <a:xfrm>
            <a:off x="837723" y="5612605"/>
            <a:ext cx="6357820" cy="1755459"/>
          </a:xfrm>
          <a:prstGeom prst="roundRect">
            <a:avLst>
              <a:gd name="adj" fmla="val 5727"/>
            </a:avLst>
          </a:prstGeom>
          <a:solidFill>
            <a:srgbClr val="F4D4F7"/>
          </a:solidFill>
          <a:ln w="7620">
            <a:solidFill>
              <a:srgbClr val="DABAD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9" name="Text 10"/>
          <p:cNvSpPr txBox="1"/>
          <p:nvPr/>
        </p:nvSpPr>
        <p:spPr>
          <a:xfrm>
            <a:off x="1084658" y="5859541"/>
            <a:ext cx="2236000" cy="338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pc="-44" sz="2200">
                <a:solidFill>
                  <a:srgbClr val="272525"/>
                </a:solidFill>
                <a:latin typeface="Source Serif Pro Semi Bold"/>
                <a:ea typeface="Source Serif Pro Semi Bold"/>
                <a:cs typeface="Source Serif Pro Semi Bold"/>
                <a:sym typeface="Source Serif Pro Semi Bold"/>
              </a:defRPr>
            </a:lvl1pPr>
          </a:lstStyle>
          <a:p>
            <a:pPr/>
            <a:r>
              <a:t>Conflict Resolution</a:t>
            </a:r>
          </a:p>
        </p:txBody>
      </p:sp>
      <p:sp>
        <p:nvSpPr>
          <p:cNvPr id="150" name="Text 11"/>
          <p:cNvSpPr txBox="1"/>
          <p:nvPr/>
        </p:nvSpPr>
        <p:spPr>
          <a:xfrm>
            <a:off x="1084658" y="6355079"/>
            <a:ext cx="5863949" cy="738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000"/>
              </a:lnSpc>
              <a:defRPr spc="-38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Resolving team and stakeholder conflicts. Ensuring alignment for project success and team harmony.</a:t>
            </a:r>
          </a:p>
        </p:txBody>
      </p:sp>
      <p:sp>
        <p:nvSpPr>
          <p:cNvPr id="151" name="Shape 12"/>
          <p:cNvSpPr/>
          <p:nvPr/>
        </p:nvSpPr>
        <p:spPr>
          <a:xfrm>
            <a:off x="7434857" y="5612605"/>
            <a:ext cx="6357819" cy="1755459"/>
          </a:xfrm>
          <a:prstGeom prst="roundRect">
            <a:avLst>
              <a:gd name="adj" fmla="val 5727"/>
            </a:avLst>
          </a:prstGeom>
          <a:solidFill>
            <a:srgbClr val="F4D4F7"/>
          </a:solidFill>
          <a:ln w="7620">
            <a:solidFill>
              <a:srgbClr val="DABAD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2" name="Text 13"/>
          <p:cNvSpPr txBox="1"/>
          <p:nvPr/>
        </p:nvSpPr>
        <p:spPr>
          <a:xfrm>
            <a:off x="7681793" y="5859541"/>
            <a:ext cx="1881123" cy="338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pc="-44" sz="2200">
                <a:solidFill>
                  <a:srgbClr val="272525"/>
                </a:solidFill>
                <a:latin typeface="Source Serif Pro Semi Bold"/>
                <a:ea typeface="Source Serif Pro Semi Bold"/>
                <a:cs typeface="Source Serif Pro Semi Bold"/>
                <a:sym typeface="Source Serif Pro Semi Bold"/>
              </a:defRPr>
            </a:lvl1pPr>
          </a:lstStyle>
          <a:p>
            <a:pPr/>
            <a:r>
              <a:t>Communication</a:t>
            </a:r>
          </a:p>
        </p:txBody>
      </p:sp>
      <p:sp>
        <p:nvSpPr>
          <p:cNvPr id="153" name="Text 14"/>
          <p:cNvSpPr txBox="1"/>
          <p:nvPr/>
        </p:nvSpPr>
        <p:spPr>
          <a:xfrm>
            <a:off x="7681793" y="6355079"/>
            <a:ext cx="5863948" cy="738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000"/>
              </a:lnSpc>
              <a:defRPr spc="-38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Clear and effective communication is crucial for all stakeholders. I ensure everyone is informed.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 0"/>
          <p:cNvSpPr txBox="1"/>
          <p:nvPr/>
        </p:nvSpPr>
        <p:spPr>
          <a:xfrm>
            <a:off x="837723" y="1290995"/>
            <a:ext cx="5871429" cy="687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5500"/>
              </a:lnSpc>
              <a:defRPr spc="-89" sz="4400">
                <a:solidFill>
                  <a:srgbClr val="D73AD7"/>
                </a:solidFill>
                <a:latin typeface="Source Serif Pro Semi Bold"/>
                <a:ea typeface="Source Serif Pro Semi Bold"/>
                <a:cs typeface="Source Serif Pro Semi Bold"/>
                <a:sym typeface="Source Serif Pro Semi Bold"/>
              </a:defRPr>
            </a:lvl1pPr>
          </a:lstStyle>
          <a:p>
            <a:pPr/>
            <a:r>
              <a:t>Skills and Competencies</a:t>
            </a:r>
          </a:p>
        </p:txBody>
      </p:sp>
      <p:pic>
        <p:nvPicPr>
          <p:cNvPr id="156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7723" y="2473761"/>
            <a:ext cx="4078963" cy="2520912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Text 1"/>
          <p:cNvSpPr txBox="1"/>
          <p:nvPr/>
        </p:nvSpPr>
        <p:spPr>
          <a:xfrm>
            <a:off x="837723" y="5293876"/>
            <a:ext cx="2422767" cy="3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pc="-44" sz="2200">
                <a:solidFill>
                  <a:srgbClr val="272525"/>
                </a:solidFill>
                <a:latin typeface="Source Serif Pro Semi Bold"/>
                <a:ea typeface="Source Serif Pro Semi Bold"/>
                <a:cs typeface="Source Serif Pro Semi Bold"/>
                <a:sym typeface="Source Serif Pro Semi Bold"/>
              </a:defRPr>
            </a:lvl1pPr>
          </a:lstStyle>
          <a:p>
            <a:pPr/>
            <a:r>
              <a:t>Agile Methodologies</a:t>
            </a:r>
          </a:p>
        </p:txBody>
      </p:sp>
      <p:sp>
        <p:nvSpPr>
          <p:cNvPr id="158" name="Text 2"/>
          <p:cNvSpPr txBox="1"/>
          <p:nvPr/>
        </p:nvSpPr>
        <p:spPr>
          <a:xfrm>
            <a:off x="837724" y="5789414"/>
            <a:ext cx="4078962" cy="1119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000"/>
              </a:lnSpc>
              <a:defRPr spc="-38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Proficient in Scrum, Kanban, XP, LeSS, and SAFe. Adaptable to various frameworks.</a:t>
            </a:r>
          </a:p>
        </p:txBody>
      </p:sp>
      <p:pic>
        <p:nvPicPr>
          <p:cNvPr id="159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75658" y="2473761"/>
            <a:ext cx="4078963" cy="2520912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Text 3"/>
          <p:cNvSpPr txBox="1"/>
          <p:nvPr/>
        </p:nvSpPr>
        <p:spPr>
          <a:xfrm>
            <a:off x="5275658" y="5293876"/>
            <a:ext cx="2741752" cy="3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pc="-44" sz="2200">
                <a:solidFill>
                  <a:srgbClr val="272525"/>
                </a:solidFill>
                <a:latin typeface="Source Serif Pro Semi Bold"/>
                <a:ea typeface="Source Serif Pro Semi Bold"/>
                <a:cs typeface="Source Serif Pro Semi Bold"/>
                <a:sym typeface="Source Serif Pro Semi Bold"/>
              </a:defRPr>
            </a:lvl1pPr>
          </a:lstStyle>
          <a:p>
            <a:pPr/>
            <a:r>
              <a:t>Facilitation &amp; Coaching</a:t>
            </a:r>
          </a:p>
        </p:txBody>
      </p:sp>
      <p:sp>
        <p:nvSpPr>
          <p:cNvPr id="161" name="Text 4"/>
          <p:cNvSpPr txBox="1"/>
          <p:nvPr/>
        </p:nvSpPr>
        <p:spPr>
          <a:xfrm>
            <a:off x="5275658" y="5789414"/>
            <a:ext cx="4078963" cy="1119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000"/>
              </a:lnSpc>
              <a:defRPr spc="-38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Expert in sprint planning, daily scrums, reviews. Mentoring team and stakeholders.</a:t>
            </a:r>
          </a:p>
        </p:txBody>
      </p:sp>
      <p:pic>
        <p:nvPicPr>
          <p:cNvPr id="162" name="Image 2" descr="Imag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713594" y="2473761"/>
            <a:ext cx="4079082" cy="2521031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Text 5"/>
          <p:cNvSpPr txBox="1"/>
          <p:nvPr/>
        </p:nvSpPr>
        <p:spPr>
          <a:xfrm>
            <a:off x="9713594" y="5293995"/>
            <a:ext cx="2235999" cy="3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pc="-44" sz="2200">
                <a:solidFill>
                  <a:srgbClr val="272525"/>
                </a:solidFill>
                <a:latin typeface="Source Serif Pro Semi Bold"/>
                <a:ea typeface="Source Serif Pro Semi Bold"/>
                <a:cs typeface="Source Serif Pro Semi Bold"/>
                <a:sym typeface="Source Serif Pro Semi Bold"/>
              </a:defRPr>
            </a:lvl1pPr>
          </a:lstStyle>
          <a:p>
            <a:pPr/>
            <a:r>
              <a:t>Conflict Resolution</a:t>
            </a:r>
          </a:p>
        </p:txBody>
      </p:sp>
      <p:sp>
        <p:nvSpPr>
          <p:cNvPr id="164" name="Text 6"/>
          <p:cNvSpPr txBox="1"/>
          <p:nvPr/>
        </p:nvSpPr>
        <p:spPr>
          <a:xfrm>
            <a:off x="9713594" y="5789533"/>
            <a:ext cx="4079081" cy="1119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000"/>
              </a:lnSpc>
              <a:defRPr spc="-38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Resolving conflicts within the team. Ensuring stakeholder alignment for project success.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Narayana Health – Zendesk Sell &amp; Support Implementation…"/>
          <p:cNvSpPr txBox="1"/>
          <p:nvPr/>
        </p:nvSpPr>
        <p:spPr>
          <a:xfrm>
            <a:off x="279071" y="1025665"/>
            <a:ext cx="4269885" cy="6940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480" tIns="30480" rIns="30480" bIns="30480" anchor="ctr">
            <a:spAutoFit/>
          </a:bodyPr>
          <a:lstStyle/>
          <a:p>
            <a:pPr defTabSz="274320">
              <a:spcBef>
                <a:spcPts val="700"/>
              </a:spcBef>
              <a:defRPr b="1" sz="1200">
                <a:solidFill>
                  <a:srgbClr val="53585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Narayana Health – Zendesk Sell &amp; Support Implementation</a:t>
            </a:r>
            <a:endParaRPr b="0"/>
          </a:p>
          <a:p>
            <a:pPr defTabSz="274320">
              <a:spcBef>
                <a:spcPts val="800"/>
              </a:spcBef>
              <a:defRPr b="1" sz="1200">
                <a:solidFill>
                  <a:srgbClr val="53585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Client Overview:</a:t>
            </a:r>
          </a:p>
          <a:p>
            <a:pPr marL="330200" indent="-190500" defTabSz="274320">
              <a:spcBef>
                <a:spcPts val="700"/>
              </a:spcBef>
              <a:buSzPct val="100000"/>
              <a:buFont typeface="Times Roman"/>
              <a:buChar char="•"/>
              <a:defRPr b="1" sz="1200">
                <a:solidFill>
                  <a:srgbClr val="53585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Industry:</a:t>
            </a:r>
            <a:r>
              <a:rPr b="0"/>
              <a:t> Healthcare</a:t>
            </a:r>
            <a:endParaRPr b="0"/>
          </a:p>
          <a:p>
            <a:pPr marL="330200" indent="-190500" defTabSz="274320">
              <a:spcBef>
                <a:spcPts val="700"/>
              </a:spcBef>
              <a:buSzPct val="100000"/>
              <a:buFont typeface="Times Roman"/>
              <a:buChar char="•"/>
              <a:defRPr b="1" sz="1200">
                <a:solidFill>
                  <a:srgbClr val="53585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Agents:</a:t>
            </a:r>
            <a:r>
              <a:rPr b="0"/>
              <a:t> 250</a:t>
            </a:r>
            <a:endParaRPr b="0"/>
          </a:p>
          <a:p>
            <a:pPr marL="330200" indent="-190500" defTabSz="274320">
              <a:spcBef>
                <a:spcPts val="700"/>
              </a:spcBef>
              <a:buSzPct val="100000"/>
              <a:buFont typeface="Times Roman"/>
              <a:buChar char="•"/>
              <a:defRPr b="1" sz="1200">
                <a:solidFill>
                  <a:srgbClr val="53585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Systems Integrated:</a:t>
            </a:r>
            <a:r>
              <a:rPr b="0"/>
              <a:t> HMS, EMR, Telephony</a:t>
            </a:r>
            <a:endParaRPr b="0"/>
          </a:p>
          <a:p>
            <a:pPr defTabSz="274320">
              <a:spcBef>
                <a:spcPts val="800"/>
              </a:spcBef>
              <a:defRPr b="1" sz="1200">
                <a:solidFill>
                  <a:srgbClr val="53585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endParaRPr b="0"/>
          </a:p>
          <a:p>
            <a:pPr defTabSz="274320">
              <a:spcBef>
                <a:spcPts val="800"/>
              </a:spcBef>
              <a:defRPr b="1" sz="1200">
                <a:solidFill>
                  <a:srgbClr val="53585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Challenges Faced:</a:t>
            </a:r>
          </a:p>
          <a:p>
            <a:pPr marL="330200" indent="-190500" defTabSz="274320">
              <a:spcBef>
                <a:spcPts val="700"/>
              </a:spcBef>
              <a:buSzPct val="100000"/>
              <a:buFont typeface="Times Roman"/>
              <a:buChar char="•"/>
              <a:defRPr sz="1200">
                <a:solidFill>
                  <a:srgbClr val="53585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Sales &amp; Lead Management Issues</a:t>
            </a:r>
            <a:r>
              <a:t> – Manual lead handling, poor pipeline visibility</a:t>
            </a:r>
          </a:p>
          <a:p>
            <a:pPr marL="330200" indent="-190500" defTabSz="274320">
              <a:spcBef>
                <a:spcPts val="700"/>
              </a:spcBef>
              <a:buSzPct val="100000"/>
              <a:buFont typeface="Times Roman"/>
              <a:buChar char="•"/>
              <a:defRPr sz="1200">
                <a:solidFill>
                  <a:srgbClr val="53585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Inefficient Customer Support</a:t>
            </a:r>
            <a:r>
              <a:t> – No automated ticket routing, slow response times</a:t>
            </a:r>
          </a:p>
          <a:p>
            <a:pPr marL="330200" indent="-190500" defTabSz="274320">
              <a:spcBef>
                <a:spcPts val="700"/>
              </a:spcBef>
              <a:buSzPct val="100000"/>
              <a:buFont typeface="Times Roman"/>
              <a:buChar char="•"/>
              <a:defRPr sz="1200">
                <a:solidFill>
                  <a:srgbClr val="53585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Data Migration &amp; Integration Gaps</a:t>
            </a:r>
            <a:r>
              <a:t> – Needed seamless transition &amp; system connectivity</a:t>
            </a:r>
          </a:p>
          <a:p>
            <a:pPr marL="330200" indent="-190500" defTabSz="274320">
              <a:spcBef>
                <a:spcPts val="700"/>
              </a:spcBef>
              <a:buSzPct val="100000"/>
              <a:buFont typeface="Times Roman"/>
              <a:buChar char="•"/>
              <a:defRPr sz="1200">
                <a:solidFill>
                  <a:srgbClr val="53585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Lack of Self-Service &amp; Reporting</a:t>
            </a:r>
            <a:r>
              <a:t> – High agent workload, no real-time insights</a:t>
            </a:r>
          </a:p>
          <a:p>
            <a:pPr defTabSz="274320">
              <a:spcBef>
                <a:spcPts val="800"/>
              </a:spcBef>
              <a:defRPr b="1" sz="1200">
                <a:solidFill>
                  <a:srgbClr val="53585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defTabSz="274320">
              <a:spcBef>
                <a:spcPts val="800"/>
              </a:spcBef>
              <a:defRPr b="1" sz="1200">
                <a:solidFill>
                  <a:srgbClr val="53585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Solutions Implemented:</a:t>
            </a:r>
          </a:p>
          <a:p>
            <a:pPr marL="330200" indent="-190500" defTabSz="274320">
              <a:spcBef>
                <a:spcPts val="700"/>
              </a:spcBef>
              <a:buSzPct val="100000"/>
              <a:buFont typeface="Times Roman"/>
              <a:buChar char="•"/>
              <a:defRPr sz="1200">
                <a:solidFill>
                  <a:srgbClr val="53585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Zendesk Sell:</a:t>
            </a:r>
            <a:r>
              <a:t> Automated lead assignments, custom sales pipeline, omnichannel lead flow</a:t>
            </a:r>
          </a:p>
          <a:p>
            <a:pPr marL="330200" indent="-190500" defTabSz="274320">
              <a:spcBef>
                <a:spcPts val="700"/>
              </a:spcBef>
              <a:buSzPct val="100000"/>
              <a:buFont typeface="Times Roman"/>
              <a:buChar char="•"/>
              <a:defRPr sz="1200">
                <a:solidFill>
                  <a:srgbClr val="53585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Zendesk Support:</a:t>
            </a:r>
            <a:r>
              <a:t> Ticket automation, SLA tracking, omnichannel customer service</a:t>
            </a:r>
          </a:p>
          <a:p>
            <a:pPr marL="330200" indent="-190500" defTabSz="274320">
              <a:spcBef>
                <a:spcPts val="700"/>
              </a:spcBef>
              <a:buSzPct val="100000"/>
              <a:buFont typeface="Times Roman"/>
              <a:buChar char="•"/>
              <a:defRPr sz="1200">
                <a:solidFill>
                  <a:srgbClr val="53585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Self-Service Portal &amp; Chatbot:</a:t>
            </a:r>
            <a:r>
              <a:t> FAQ, Knowledge Base, automated query resolution</a:t>
            </a:r>
          </a:p>
          <a:p>
            <a:pPr marL="330200" indent="-190500" defTabSz="274320">
              <a:spcBef>
                <a:spcPts val="700"/>
              </a:spcBef>
              <a:buSzPct val="100000"/>
              <a:buFont typeface="Times Roman"/>
              <a:buChar char="•"/>
              <a:defRPr sz="1200">
                <a:solidFill>
                  <a:srgbClr val="53585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System Integration &amp; Data Migration:</a:t>
            </a:r>
            <a:r>
              <a:t> HMS, EMR, Appointment System, Telephony</a:t>
            </a:r>
          </a:p>
          <a:p>
            <a:pPr marL="330200" indent="-190500" defTabSz="274320">
              <a:spcBef>
                <a:spcPts val="700"/>
              </a:spcBef>
              <a:buSzPct val="100000"/>
              <a:buFont typeface="Times Roman"/>
              <a:buChar char="•"/>
              <a:defRPr sz="1200">
                <a:solidFill>
                  <a:srgbClr val="53585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Reports &amp; Dashboards:</a:t>
            </a:r>
            <a:r>
              <a:t> 25+ custom reports for SLA, CSAT, backlog, &amp; conversions</a:t>
            </a:r>
          </a:p>
          <a:p>
            <a:pPr marL="330200" indent="-190500" defTabSz="274320">
              <a:spcBef>
                <a:spcPts val="700"/>
              </a:spcBef>
              <a:buSzPct val="100000"/>
              <a:buFont typeface="Times Roman"/>
              <a:buChar char="•"/>
              <a:defRPr sz="1200">
                <a:solidFill>
                  <a:srgbClr val="53585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Training &amp; Change Management:</a:t>
            </a:r>
            <a:r>
              <a:t> 3-day structured training for 250+ agents</a:t>
            </a:r>
          </a:p>
        </p:txBody>
      </p:sp>
      <p:sp>
        <p:nvSpPr>
          <p:cNvPr id="167" name="Results &amp; Business Impact:…"/>
          <p:cNvSpPr txBox="1"/>
          <p:nvPr/>
        </p:nvSpPr>
        <p:spPr>
          <a:xfrm>
            <a:off x="10406018" y="1008221"/>
            <a:ext cx="3637764" cy="5212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480" tIns="30480" rIns="30480" bIns="30480" anchor="ctr">
            <a:spAutoFit/>
          </a:bodyPr>
          <a:lstStyle/>
          <a:p>
            <a:pPr defTabSz="274320">
              <a:spcBef>
                <a:spcPts val="800"/>
              </a:spcBef>
              <a:defRPr b="1" sz="1200">
                <a:solidFill>
                  <a:srgbClr val="53585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Results &amp; Business Impact:</a:t>
            </a:r>
          </a:p>
          <a:p>
            <a:pPr marL="330200" indent="-190500" defTabSz="274320">
              <a:spcBef>
                <a:spcPts val="700"/>
              </a:spcBef>
              <a:buSzPct val="100000"/>
              <a:buFont typeface="Times Roman"/>
              <a:buChar char="•"/>
              <a:defRPr sz="1200">
                <a:solidFill>
                  <a:srgbClr val="53585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30% increase in lead conversions</a:t>
            </a:r>
            <a:r>
              <a:t> through structured sales workflows</a:t>
            </a:r>
          </a:p>
          <a:p>
            <a:pPr marL="330200" indent="-190500" defTabSz="274320">
              <a:spcBef>
                <a:spcPts val="700"/>
              </a:spcBef>
              <a:buSzPct val="100000"/>
              <a:buFont typeface="Times Roman"/>
              <a:buChar char="•"/>
              <a:defRPr b="1" sz="1200">
                <a:solidFill>
                  <a:srgbClr val="53585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40% faster customer response times</a:t>
            </a:r>
            <a:r>
              <a:rPr b="0"/>
              <a:t> via automated ticket assignment</a:t>
            </a:r>
            <a:endParaRPr b="0"/>
          </a:p>
          <a:p>
            <a:pPr marL="330200" indent="-190500" defTabSz="274320">
              <a:spcBef>
                <a:spcPts val="700"/>
              </a:spcBef>
              <a:buSzPct val="100000"/>
              <a:buFont typeface="Times Roman"/>
              <a:buChar char="•"/>
              <a:defRPr b="1" sz="1200">
                <a:solidFill>
                  <a:srgbClr val="53585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25% improvement in ticket resolution speed</a:t>
            </a:r>
            <a:r>
              <a:rPr b="0"/>
              <a:t>, enhancing CSAT</a:t>
            </a:r>
            <a:endParaRPr b="0"/>
          </a:p>
          <a:p>
            <a:pPr marL="330200" indent="-190500" defTabSz="274320">
              <a:spcBef>
                <a:spcPts val="700"/>
              </a:spcBef>
              <a:buSzPct val="100000"/>
              <a:buFont typeface="Times Roman"/>
              <a:buChar char="•"/>
              <a:defRPr sz="1200">
                <a:solidFill>
                  <a:srgbClr val="53585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35% better SLA compliance</a:t>
            </a:r>
            <a:r>
              <a:t> reducing backlog &amp; service delays</a:t>
            </a:r>
          </a:p>
          <a:p>
            <a:pPr marL="330200" indent="-190500" defTabSz="274320">
              <a:spcBef>
                <a:spcPts val="700"/>
              </a:spcBef>
              <a:buSzPct val="100000"/>
              <a:buFont typeface="Times Roman"/>
              <a:buChar char="•"/>
              <a:defRPr b="1" sz="1200">
                <a:solidFill>
                  <a:srgbClr val="53585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40% self-service adoption</a:t>
            </a:r>
            <a:r>
              <a:rPr b="0"/>
              <a:t> reducing agent workload</a:t>
            </a:r>
            <a:endParaRPr b="0"/>
          </a:p>
          <a:p>
            <a:pPr marL="330200" indent="-190500" defTabSz="274320">
              <a:spcBef>
                <a:spcPts val="700"/>
              </a:spcBef>
              <a:buSzPct val="100000"/>
              <a:buFont typeface="Times Roman"/>
              <a:buChar char="•"/>
              <a:defRPr sz="1200">
                <a:solidFill>
                  <a:srgbClr val="53585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Successful data migration</a:t>
            </a:r>
            <a:r>
              <a:t> with seamless system integrations</a:t>
            </a:r>
          </a:p>
          <a:p>
            <a:pPr defTabSz="274320">
              <a:spcBef>
                <a:spcPts val="800"/>
              </a:spcBef>
              <a:defRPr b="1" sz="1200">
                <a:solidFill>
                  <a:srgbClr val="53585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defTabSz="274320">
              <a:spcBef>
                <a:spcPts val="800"/>
              </a:spcBef>
              <a:defRPr b="1" sz="1200">
                <a:solidFill>
                  <a:srgbClr val="53585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Project Team:</a:t>
            </a:r>
          </a:p>
          <a:p>
            <a:pPr marL="330200" indent="-190500" defTabSz="274320">
              <a:spcBef>
                <a:spcPts val="700"/>
              </a:spcBef>
              <a:buSzPct val="100000"/>
              <a:buFont typeface="Times Roman"/>
              <a:buChar char="•"/>
              <a:defRPr b="1" sz="1200">
                <a:solidFill>
                  <a:srgbClr val="53585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Project Manager</a:t>
            </a:r>
            <a:endParaRPr b="0"/>
          </a:p>
          <a:p>
            <a:pPr marL="330200" indent="-190500" defTabSz="274320">
              <a:spcBef>
                <a:spcPts val="700"/>
              </a:spcBef>
              <a:buSzPct val="100000"/>
              <a:buFont typeface="Times Roman"/>
              <a:buChar char="•"/>
              <a:defRPr b="1" sz="1200">
                <a:solidFill>
                  <a:srgbClr val="53585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Solution Architect</a:t>
            </a:r>
            <a:endParaRPr b="0"/>
          </a:p>
          <a:p>
            <a:pPr marL="330200" indent="-190500" defTabSz="274320">
              <a:spcBef>
                <a:spcPts val="700"/>
              </a:spcBef>
              <a:buSzPct val="100000"/>
              <a:buFont typeface="Times Roman"/>
              <a:buChar char="•"/>
              <a:defRPr b="1" sz="1200">
                <a:solidFill>
                  <a:srgbClr val="53585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Business Analyst</a:t>
            </a:r>
            <a:endParaRPr b="0"/>
          </a:p>
          <a:p>
            <a:pPr marL="330200" indent="-190500" defTabSz="274320">
              <a:spcBef>
                <a:spcPts val="700"/>
              </a:spcBef>
              <a:buSzPct val="100000"/>
              <a:buFont typeface="Times Roman"/>
              <a:buChar char="•"/>
              <a:defRPr b="1" sz="1200">
                <a:solidFill>
                  <a:srgbClr val="53585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Zendesk Consultants</a:t>
            </a:r>
            <a:endParaRPr b="0"/>
          </a:p>
          <a:p>
            <a:pPr marL="330200" indent="-190500" defTabSz="274320">
              <a:spcBef>
                <a:spcPts val="700"/>
              </a:spcBef>
              <a:buSzPct val="100000"/>
              <a:buFont typeface="Times Roman"/>
              <a:buChar char="•"/>
              <a:defRPr b="1" sz="1200">
                <a:solidFill>
                  <a:srgbClr val="53585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Integration Developer</a:t>
            </a:r>
            <a:endParaRPr b="0"/>
          </a:p>
          <a:p>
            <a:pPr marL="330200" indent="-190500" defTabSz="274320">
              <a:spcBef>
                <a:spcPts val="700"/>
              </a:spcBef>
              <a:buSzPct val="100000"/>
              <a:buFont typeface="Times Roman"/>
              <a:buChar char="•"/>
              <a:defRPr b="1" sz="1200">
                <a:solidFill>
                  <a:srgbClr val="53585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Data Migration Specialist</a:t>
            </a:r>
            <a:endParaRPr b="0"/>
          </a:p>
          <a:p>
            <a:pPr marL="330200" indent="-190500" defTabSz="274320">
              <a:spcBef>
                <a:spcPts val="700"/>
              </a:spcBef>
              <a:buSzPct val="100000"/>
              <a:buFont typeface="Times Roman"/>
              <a:buChar char="•"/>
              <a:defRPr b="1" sz="1200">
                <a:solidFill>
                  <a:srgbClr val="53585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Training Lead</a:t>
            </a:r>
          </a:p>
        </p:txBody>
      </p:sp>
      <p:sp>
        <p:nvSpPr>
          <p:cNvPr id="168" name="Work Experience / Case Studies Case Study"/>
          <p:cNvSpPr txBox="1"/>
          <p:nvPr/>
        </p:nvSpPr>
        <p:spPr>
          <a:xfrm>
            <a:off x="138339" y="478701"/>
            <a:ext cx="9368204" cy="350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480" tIns="30480" rIns="30480" bIns="30480" anchor="ctr">
            <a:spAutoFit/>
          </a:bodyPr>
          <a:lstStyle>
            <a:lvl1pPr defTabSz="495300">
              <a:defRPr>
                <a:solidFill>
                  <a:srgbClr val="8B5C5D"/>
                </a:solidFill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Work Experience / Case Studies Case Study</a:t>
            </a:r>
          </a:p>
        </p:txBody>
      </p:sp>
      <p:pic>
        <p:nvPicPr>
          <p:cNvPr id="169" name="9qJuwN0R2kTnkro2jJK6O.png" descr="9qJuwN0R2kTnkro2jJK6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78457" y="1025886"/>
            <a:ext cx="5398060" cy="69403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roject Overview…"/>
          <p:cNvSpPr txBox="1"/>
          <p:nvPr/>
        </p:nvSpPr>
        <p:spPr>
          <a:xfrm>
            <a:off x="342990" y="601155"/>
            <a:ext cx="7095689" cy="6667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spcBef>
                <a:spcPts val="500"/>
              </a:spcBef>
              <a:defRPr b="1"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Project Overview</a:t>
            </a:r>
          </a:p>
          <a:p>
            <a:pPr defTabSz="457200">
              <a:spcBef>
                <a:spcPts val="200"/>
              </a:spcBef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Glassco, a leading </a:t>
            </a:r>
            <a:r>
              <a:rPr b="1"/>
              <a:t>lab glassware manufacturer</a:t>
            </a:r>
            <a:r>
              <a:t>, needed a </a:t>
            </a:r>
            <a:r>
              <a:rPr b="1"/>
              <a:t>CRM solution</a:t>
            </a:r>
            <a:r>
              <a:t> to manage their sales team, </a:t>
            </a:r>
          </a:p>
          <a:p>
            <a:pPr defTabSz="457200">
              <a:spcBef>
                <a:spcPts val="200"/>
              </a:spcBef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track customer interactions, and automate sales processes. The goal was to improve </a:t>
            </a:r>
            <a:r>
              <a:rPr b="1"/>
              <a:t>sales tracking, </a:t>
            </a:r>
            <a:endParaRPr b="1"/>
          </a:p>
          <a:p>
            <a:pPr defTabSz="457200">
              <a:spcBef>
                <a:spcPts val="200"/>
              </a:spcBef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travel expense management, and multi-channel communication.</a:t>
            </a:r>
            <a:endParaRPr b="1"/>
          </a:p>
          <a:p>
            <a:pPr defTabSz="457200">
              <a:spcBef>
                <a:spcPts val="200"/>
              </a:spcBef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defTabSz="457200">
              <a:spcBef>
                <a:spcPts val="1400"/>
              </a:spcBef>
              <a:defRPr b="1"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Client Details</a:t>
            </a:r>
          </a:p>
          <a:p>
            <a:pPr marL="457200" indent="-317500" defTabSz="457200">
              <a:buSzPct val="100000"/>
              <a:buFont typeface="Times Roman"/>
              <a:buChar char="•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Client Name:</a:t>
            </a:r>
            <a:r>
              <a:t> Glassco Laboratory Equipment Pvt. Ltd.</a:t>
            </a:r>
          </a:p>
          <a:p>
            <a:pPr marL="457200" indent="-317500" defTabSz="457200">
              <a:buSzPct val="100000"/>
              <a:buFont typeface="Times Roman"/>
              <a:buChar char="•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Industry:</a:t>
            </a:r>
            <a:r>
              <a:t> Laboratory Equipment Manufacturing &amp; Export</a:t>
            </a:r>
          </a:p>
          <a:p>
            <a:pPr marL="457200" indent="-317500" defTabSz="457200">
              <a:buSzPct val="100000"/>
              <a:buFont typeface="Times Roman"/>
              <a:buChar char="•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Company Size:</a:t>
            </a:r>
            <a:r>
              <a:t> 1000+ employees, exporting to 80+ countries</a:t>
            </a:r>
          </a:p>
          <a:p>
            <a:pPr marL="457200" indent="-317500" defTabSz="457200">
              <a:buSzPct val="100000"/>
              <a:buFont typeface="Times Roman"/>
              <a:buChar char="•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Sales Team:</a:t>
            </a:r>
            <a:r>
              <a:t> 25 sales agents across India</a:t>
            </a:r>
          </a:p>
          <a:p>
            <a:pPr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defTabSz="457200">
              <a:spcBef>
                <a:spcPts val="1400"/>
              </a:spcBef>
              <a:defRPr b="1"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Challenges Faced</a:t>
            </a:r>
          </a:p>
          <a:p>
            <a:pPr defTabSz="457200">
              <a:spcBef>
                <a:spcPts val="1200"/>
              </a:spcBef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❌ </a:t>
            </a:r>
            <a:r>
              <a:rPr b="1"/>
              <a:t>Manual Sales Tracking</a:t>
            </a:r>
            <a:r>
              <a:t> – No system to track sales visits or reps' travel history.</a:t>
            </a:r>
            <a:br/>
            <a:r>
              <a:t>❌ </a:t>
            </a:r>
            <a:r>
              <a:rPr b="1"/>
              <a:t>Limited Lead Management</a:t>
            </a:r>
            <a:r>
              <a:t> – No centralized platform for managing customer interactions.</a:t>
            </a:r>
            <a:br/>
            <a:r>
              <a:t>❌ </a:t>
            </a:r>
            <a:r>
              <a:rPr b="1"/>
              <a:t>Expense Calculation Issues</a:t>
            </a:r>
            <a:r>
              <a:t> – Needed an </a:t>
            </a:r>
            <a:r>
              <a:rPr b="1"/>
              <a:t>automated mileage tracker</a:t>
            </a:r>
            <a:r>
              <a:t> for travel reimbursements.</a:t>
            </a:r>
            <a:br/>
            <a:r>
              <a:t>❌ </a:t>
            </a:r>
            <a:r>
              <a:rPr b="1"/>
              <a:t>Lack of Integrations</a:t>
            </a:r>
            <a:r>
              <a:t> – No connection between </a:t>
            </a:r>
            <a:r>
              <a:rPr b="1"/>
              <a:t>SAP, LinkedIn, and CRM</a:t>
            </a:r>
            <a:r>
              <a:t> for smooth data flow.</a:t>
            </a:r>
            <a:br/>
            <a:r>
              <a:t>❌ </a:t>
            </a:r>
            <a:r>
              <a:rPr b="1"/>
              <a:t>Multi-Channel Support Missing</a:t>
            </a:r>
            <a:r>
              <a:t> – Needed integration with </a:t>
            </a:r>
            <a:r>
              <a:rPr b="1"/>
              <a:t>WhatsApp, Facebook, and LinkedIn</a:t>
            </a:r>
            <a:r>
              <a:t>.</a:t>
            </a:r>
          </a:p>
          <a:p>
            <a:pPr defTabSz="457200">
              <a:spcBef>
                <a:spcPts val="1400"/>
              </a:spcBef>
              <a:defRPr b="1"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Solution Implemented</a:t>
            </a:r>
          </a:p>
          <a:p>
            <a:pPr defTabSz="457200">
              <a:spcBef>
                <a:spcPts val="1200"/>
              </a:spcBef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✅ </a:t>
            </a:r>
            <a:r>
              <a:rPr b="1"/>
              <a:t>Zendesk Sell CRM</a:t>
            </a:r>
            <a:r>
              <a:t> – Configured for </a:t>
            </a:r>
            <a:r>
              <a:rPr b="1"/>
              <a:t>25 sales agents</a:t>
            </a:r>
            <a:r>
              <a:t> with a custom sales pipeline.</a:t>
            </a:r>
            <a:br/>
            <a:r>
              <a:t>✅ </a:t>
            </a:r>
            <a:r>
              <a:rPr b="1"/>
              <a:t>Google Maps Auto Mileage Tracker</a:t>
            </a:r>
            <a:r>
              <a:t> – To track sales reps' travel history &amp; calculate expenses.</a:t>
            </a:r>
            <a:br/>
            <a:r>
              <a:t>✅ </a:t>
            </a:r>
            <a:r>
              <a:rPr b="1"/>
              <a:t>SAP &amp; LinkedIn Integration</a:t>
            </a:r>
            <a:r>
              <a:t> – Seamless data sync for leads, contacts, and sales insights.</a:t>
            </a:r>
            <a:br/>
            <a:r>
              <a:t>✅ </a:t>
            </a:r>
            <a:r>
              <a:rPr b="1"/>
              <a:t>Multi-Channel Communication</a:t>
            </a:r>
            <a:r>
              <a:t> – Integrated </a:t>
            </a:r>
            <a:r>
              <a:rPr b="1"/>
              <a:t>WhatsApp, Facebook, LinkedIn, Zapier, and Call Tracking</a:t>
            </a:r>
            <a:r>
              <a:t>.</a:t>
            </a:r>
            <a:br/>
            <a:r>
              <a:t>✅ </a:t>
            </a:r>
            <a:r>
              <a:rPr b="1"/>
              <a:t>Automated Reporting &amp; Dashboards</a:t>
            </a:r>
            <a:r>
              <a:t> – For </a:t>
            </a:r>
            <a:r>
              <a:rPr b="1"/>
              <a:t>sales performance, lead conversion, and expenses</a:t>
            </a:r>
            <a:r>
              <a:t>.</a:t>
            </a:r>
            <a:br/>
            <a:r>
              <a:t>✅ </a:t>
            </a:r>
            <a:r>
              <a:rPr b="1"/>
              <a:t>Sales Rep Activity Monitoring</a:t>
            </a:r>
            <a:r>
              <a:t> – Geo-tagging for visits &amp; automated report generation.</a:t>
            </a:r>
            <a:br/>
            <a:r>
              <a:t>✅ </a:t>
            </a:r>
            <a:r>
              <a:rPr b="1"/>
              <a:t>Training &amp; Support</a:t>
            </a:r>
            <a:r>
              <a:t> – Ensured smooth system adoption and efficient use.</a:t>
            </a:r>
          </a:p>
        </p:txBody>
      </p:sp>
      <p:sp>
        <p:nvSpPr>
          <p:cNvPr id="172" name="Results &amp; Impact…"/>
          <p:cNvSpPr txBox="1"/>
          <p:nvPr/>
        </p:nvSpPr>
        <p:spPr>
          <a:xfrm>
            <a:off x="8806618" y="230760"/>
            <a:ext cx="5714903" cy="68701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spcBef>
                <a:spcPts val="1400"/>
              </a:spcBef>
              <a:defRPr b="1"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Results &amp; Impact</a:t>
            </a:r>
          </a:p>
          <a:p>
            <a:pPr defTabSz="457200">
              <a:spcBef>
                <a:spcPts val="1200"/>
              </a:spcBef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📈 </a:t>
            </a:r>
            <a:r>
              <a:rPr b="1"/>
              <a:t>Better Sales Tracking</a:t>
            </a:r>
            <a:r>
              <a:t> – Real-time monitoring of sales reps’ visits &amp; activities.</a:t>
            </a:r>
            <a:br/>
            <a:r>
              <a:t>📊 </a:t>
            </a:r>
            <a:r>
              <a:rPr b="1"/>
              <a:t>Higher Lead Conversion</a:t>
            </a:r>
            <a:r>
              <a:t> – Improved customer follow-ups &amp; sales efficiency.</a:t>
            </a:r>
            <a:br/>
            <a:r>
              <a:t>🚗 </a:t>
            </a:r>
            <a:r>
              <a:rPr b="1"/>
              <a:t>Automated Travel Expense Management</a:t>
            </a:r>
            <a:r>
              <a:t> – Easy reimbursement process for sales reps.</a:t>
            </a:r>
            <a:br/>
            <a:r>
              <a:t>🔗 </a:t>
            </a:r>
            <a:r>
              <a:rPr b="1"/>
              <a:t>Improved Integrations</a:t>
            </a:r>
            <a:r>
              <a:t> – Seamless flow of data across </a:t>
            </a:r>
            <a:r>
              <a:rPr b="1"/>
              <a:t>CRM, SAP, and LinkedIn</a:t>
            </a:r>
            <a:r>
              <a:t>.</a:t>
            </a:r>
            <a:br/>
            <a:r>
              <a:t>📞 </a:t>
            </a:r>
            <a:r>
              <a:rPr b="1"/>
              <a:t>Faster Response Time</a:t>
            </a:r>
            <a:r>
              <a:t> – Quick communication through multiple channels.</a:t>
            </a:r>
          </a:p>
          <a:p>
            <a:pPr defTabSz="457200">
              <a:spcBef>
                <a:spcPts val="1400"/>
              </a:spcBef>
              <a:defRPr b="1"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Technology Used</a:t>
            </a:r>
          </a:p>
          <a:p>
            <a:pPr defTabSz="457200">
              <a:spcBef>
                <a:spcPts val="1200"/>
              </a:spcBef>
              <a:defRPr b="1"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0"/>
              <a:t>🛠 </a:t>
            </a:r>
            <a:r>
              <a:t>Middleware Software:</a:t>
            </a:r>
            <a:endParaRPr b="0"/>
          </a:p>
          <a:p>
            <a:pPr marL="457200" indent="-317500" defTabSz="457200">
              <a:buSzPct val="100000"/>
              <a:buFont typeface="Times Roman"/>
              <a:buChar char="•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Zendesk Sell (CRM)</a:t>
            </a:r>
          </a:p>
          <a:p>
            <a:pPr marL="457200" indent="-317500" defTabSz="457200">
              <a:buSzPct val="100000"/>
              <a:buFont typeface="Times Roman"/>
              <a:buChar char="•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Google Maps API (Travel tracking)</a:t>
            </a:r>
          </a:p>
          <a:p>
            <a:pPr defTabSz="457200">
              <a:spcBef>
                <a:spcPts val="1200"/>
              </a:spcBef>
              <a:defRPr b="1" sz="12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defTabSz="457200">
              <a:spcBef>
                <a:spcPts val="1200"/>
              </a:spcBef>
              <a:defRPr b="1"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0"/>
              <a:t>🛠 </a:t>
            </a:r>
            <a:r>
              <a:t>Integration Services:</a:t>
            </a:r>
            <a:endParaRPr b="0"/>
          </a:p>
          <a:p>
            <a:pPr marL="457200" indent="-317500" defTabSz="457200">
              <a:buSzPct val="100000"/>
              <a:buFont typeface="Times Roman"/>
              <a:buChar char="•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SAP &amp; LinkedIn</a:t>
            </a:r>
            <a:r>
              <a:t> (Lead &amp; sales data sync)</a:t>
            </a:r>
          </a:p>
          <a:p>
            <a:pPr marL="457200" indent="-317500" defTabSz="457200">
              <a:buSzPct val="100000"/>
              <a:buFont typeface="Times Roman"/>
              <a:buChar char="•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Facebook, WhatsApp, and Zapier</a:t>
            </a:r>
            <a:r>
              <a:t> (Multi-channel sales communication)</a:t>
            </a:r>
          </a:p>
          <a:p>
            <a:pPr marL="457200" indent="-317500" defTabSz="457200">
              <a:buSzPct val="100000"/>
              <a:buFont typeface="Times Roman"/>
              <a:buChar char="•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Knowlarity</a:t>
            </a:r>
            <a:r>
              <a:t> (Call Recording integration)</a:t>
            </a:r>
          </a:p>
          <a:p>
            <a:pPr defTabSz="457200">
              <a:spcBef>
                <a:spcPts val="1200"/>
              </a:spcBef>
              <a:defRPr b="1" sz="12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defTabSz="457200">
              <a:spcBef>
                <a:spcPts val="1200"/>
              </a:spcBef>
              <a:defRPr b="1"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0"/>
              <a:t>🛠 </a:t>
            </a:r>
            <a:r>
              <a:t>Project Management &amp; Reporting:</a:t>
            </a:r>
            <a:endParaRPr b="0"/>
          </a:p>
          <a:p>
            <a:pPr marL="457200" indent="-317500" defTabSz="457200">
              <a:buSzPct val="100000"/>
              <a:buFont typeface="Times Roman"/>
              <a:buChar char="•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Agile methodology</a:t>
            </a:r>
          </a:p>
          <a:p>
            <a:pPr marL="457200" indent="-317500" defTabSz="457200">
              <a:buSzPct val="100000"/>
              <a:buFont typeface="Times Roman"/>
              <a:buChar char="•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Custom dashboards for sales performance tracking</a:t>
            </a:r>
          </a:p>
          <a:p>
            <a:pPr defTabSz="457200">
              <a:spcBef>
                <a:spcPts val="1400"/>
              </a:spcBef>
              <a:defRPr b="1" sz="12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defTabSz="457200">
              <a:spcBef>
                <a:spcPts val="1400"/>
              </a:spcBef>
              <a:defRPr b="1"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Data Migration</a:t>
            </a:r>
          </a:p>
          <a:p>
            <a:pPr defTabSz="457200">
              <a:spcBef>
                <a:spcPts val="1200"/>
              </a:spcBef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🔄 </a:t>
            </a:r>
            <a:r>
              <a:rPr b="1"/>
              <a:t>Minimal data migration</a:t>
            </a:r>
            <a:r>
              <a:t> – Imported contacts &amp; leads from SAP to Zendesk Sell.</a:t>
            </a:r>
          </a:p>
        </p:txBody>
      </p:sp>
      <p:sp>
        <p:nvSpPr>
          <p:cNvPr id="173" name="Case Study: Glassco - Zendesk Sell CRM Implementation"/>
          <p:cNvSpPr txBox="1"/>
          <p:nvPr/>
        </p:nvSpPr>
        <p:spPr>
          <a:xfrm>
            <a:off x="322726" y="121828"/>
            <a:ext cx="3859223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spcBef>
                <a:spcPts val="1600"/>
              </a:spcBef>
              <a:defRPr b="1"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Case Study: Glassco - Zendesk Sell CRM Implementation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ase Study: Everise - Zendesk Suite + ITSM Implementation…"/>
          <p:cNvSpPr txBox="1"/>
          <p:nvPr/>
        </p:nvSpPr>
        <p:spPr>
          <a:xfrm>
            <a:off x="427572" y="171959"/>
            <a:ext cx="5728232" cy="649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spcBef>
                <a:spcPts val="1600"/>
              </a:spcBef>
              <a:defRPr b="1" sz="1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Case Study: Everise - Zendesk Suite + ITSM Implementation</a:t>
            </a:r>
          </a:p>
          <a:p>
            <a:pPr defTabSz="457200">
              <a:spcBef>
                <a:spcPts val="1400"/>
              </a:spcBef>
              <a:defRPr b="1" sz="1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Project Overview</a:t>
            </a:r>
          </a:p>
          <a:p>
            <a:pPr defTabSz="457200">
              <a:spcBef>
                <a:spcPts val="1200"/>
              </a:spcBef>
              <a:defRPr sz="1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Everise partnered with </a:t>
            </a:r>
            <a:r>
              <a:rPr b="1"/>
              <a:t>Estuate</a:t>
            </a:r>
            <a:r>
              <a:t> to implement </a:t>
            </a:r>
            <a:r>
              <a:rPr b="1"/>
              <a:t>Zendesk Suite + ITSM Platform</a:t>
            </a:r>
            <a:r>
              <a:t> to enhance customer support, </a:t>
            </a:r>
          </a:p>
          <a:p>
            <a:pPr defTabSz="457200">
              <a:spcBef>
                <a:spcPts val="1200"/>
              </a:spcBef>
              <a:defRPr sz="1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IT service management, and automation. The goal was to improve </a:t>
            </a:r>
            <a:r>
              <a:rPr b="1"/>
              <a:t>ticket resolution, operational efficiency, </a:t>
            </a:r>
            <a:endParaRPr b="1"/>
          </a:p>
          <a:p>
            <a:pPr defTabSz="457200">
              <a:spcBef>
                <a:spcPts val="1200"/>
              </a:spcBef>
              <a:defRPr sz="1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and customer experience</a:t>
            </a:r>
            <a:r>
              <a:t> while integrating with enterprise applications.</a:t>
            </a:r>
          </a:p>
          <a:p>
            <a:pPr defTabSz="457200">
              <a:spcBef>
                <a:spcPts val="1400"/>
              </a:spcBef>
              <a:defRPr b="1" sz="1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Client Details</a:t>
            </a:r>
          </a:p>
          <a:p>
            <a:pPr marL="457200" indent="-317500" defTabSz="457200">
              <a:buSzPct val="100000"/>
              <a:buFont typeface="Times Roman"/>
              <a:buChar char="•"/>
              <a:defRPr b="1" sz="1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Client Name:</a:t>
            </a:r>
            <a:r>
              <a:rPr b="0"/>
              <a:t> Everise</a:t>
            </a:r>
            <a:endParaRPr b="0"/>
          </a:p>
          <a:p>
            <a:pPr marL="457200" indent="-317500" defTabSz="457200">
              <a:buSzPct val="100000"/>
              <a:buFont typeface="Times Roman"/>
              <a:buChar char="•"/>
              <a:defRPr sz="1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Industry:</a:t>
            </a:r>
            <a:r>
              <a:t> Customer Experience &amp; Digital Transformation</a:t>
            </a:r>
          </a:p>
          <a:p>
            <a:pPr marL="457200" indent="-317500" defTabSz="457200">
              <a:buSzPct val="100000"/>
              <a:buFont typeface="Times Roman"/>
              <a:buChar char="•"/>
              <a:defRPr sz="1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Company Size:</a:t>
            </a:r>
            <a:r>
              <a:t> Global operations with 460,000+ employees</a:t>
            </a:r>
          </a:p>
          <a:p>
            <a:pPr defTabSz="457200">
              <a:spcBef>
                <a:spcPts val="1400"/>
              </a:spcBef>
              <a:defRPr b="1" sz="1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Challenges Faced</a:t>
            </a:r>
          </a:p>
          <a:p>
            <a:pPr defTabSz="457200">
              <a:spcBef>
                <a:spcPts val="1200"/>
              </a:spcBef>
              <a:defRPr sz="1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❌ </a:t>
            </a:r>
            <a:r>
              <a:rPr b="1"/>
              <a:t>Difficult Ticket Logging</a:t>
            </a:r>
            <a:r>
              <a:t> – Users struggled to log tickets via chat, mobile, or other channels.</a:t>
            </a:r>
            <a:br/>
            <a:r>
              <a:t>❌ </a:t>
            </a:r>
            <a:r>
              <a:rPr b="1"/>
              <a:t>Inefficient ITSM Operations</a:t>
            </a:r>
            <a:r>
              <a:t> – Current system lacked </a:t>
            </a:r>
            <a:r>
              <a:rPr b="1"/>
              <a:t>scalability &amp; automation</a:t>
            </a:r>
            <a:r>
              <a:t>.</a:t>
            </a:r>
            <a:br/>
            <a:r>
              <a:t>❌ </a:t>
            </a:r>
            <a:r>
              <a:rPr b="1"/>
              <a:t>Limited Reporting &amp; Insights</a:t>
            </a:r>
            <a:r>
              <a:t> – No visibility into </a:t>
            </a:r>
            <a:r>
              <a:rPr b="1"/>
              <a:t>ticket resolution, SLAs, and performance</a:t>
            </a:r>
            <a:r>
              <a:t>.</a:t>
            </a:r>
            <a:br/>
            <a:r>
              <a:t>❌ </a:t>
            </a:r>
            <a:r>
              <a:rPr b="1"/>
              <a:t>Lack of Integration</a:t>
            </a:r>
            <a:r>
              <a:t> – No unified system for </a:t>
            </a:r>
            <a:r>
              <a:rPr b="1"/>
              <a:t>Change, Incident, and Asset Management</a:t>
            </a:r>
            <a:r>
              <a:t>.</a:t>
            </a:r>
          </a:p>
          <a:p>
            <a:pPr defTabSz="457200">
              <a:spcBef>
                <a:spcPts val="1400"/>
              </a:spcBef>
              <a:defRPr b="1" sz="1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Solution Implemented</a:t>
            </a:r>
          </a:p>
          <a:p>
            <a:pPr defTabSz="457200">
              <a:spcBef>
                <a:spcPts val="1200"/>
              </a:spcBef>
              <a:defRPr b="1" sz="1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0"/>
              <a:t>✅ </a:t>
            </a:r>
            <a:r>
              <a:t>Zendesk Suite Implementation</a:t>
            </a:r>
            <a:r>
              <a:rPr b="0"/>
              <a:t> – Support, Guide, Explore (Omnichannel Helpdesk).</a:t>
            </a:r>
            <a:br>
              <a:rPr b="0"/>
            </a:br>
            <a:r>
              <a:rPr b="0"/>
              <a:t>✅ </a:t>
            </a:r>
            <a:r>
              <a:t>ITSM Integration</a:t>
            </a:r>
            <a:r>
              <a:rPr b="0"/>
              <a:t> – Change Management (MyndBend), Incident Management (OpsGenie).</a:t>
            </a:r>
            <a:br>
              <a:rPr b="0"/>
            </a:br>
            <a:r>
              <a:rPr b="0"/>
              <a:t>✅ </a:t>
            </a:r>
            <a:r>
              <a:t>Multi-Channel Support</a:t>
            </a:r>
            <a:r>
              <a:rPr b="0"/>
              <a:t> – </a:t>
            </a:r>
            <a:r>
              <a:t>Portal, Voice, Chat, Email, SMS, Web Forms, Social Media </a:t>
            </a:r>
          </a:p>
          <a:p>
            <a:pPr defTabSz="457200">
              <a:spcBef>
                <a:spcPts val="1200"/>
              </a:spcBef>
              <a:defRPr b="1" sz="1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(Facebook, Twitter, WhatsApp, Telegram, Instagram)</a:t>
            </a:r>
            <a:r>
              <a:rPr b="0"/>
              <a:t>.</a:t>
            </a:r>
            <a:br>
              <a:rPr b="0"/>
            </a:br>
            <a:r>
              <a:rPr b="0"/>
              <a:t>✅ </a:t>
            </a:r>
            <a:r>
              <a:t>HRMS &amp; Active Directory Integration</a:t>
            </a:r>
            <a:r>
              <a:rPr b="0"/>
              <a:t> – Seamless access control &amp; identity management.</a:t>
            </a:r>
            <a:br>
              <a:rPr b="0"/>
            </a:br>
            <a:r>
              <a:rPr b="0"/>
              <a:t>✅ </a:t>
            </a:r>
            <a:r>
              <a:t>Automated SLA Tracking</a:t>
            </a:r>
            <a:r>
              <a:rPr b="0"/>
              <a:t> – </a:t>
            </a:r>
            <a:r>
              <a:t>Workflow-based ticketing &amp; escalation management</a:t>
            </a:r>
            <a:r>
              <a:rPr b="0"/>
              <a:t>.</a:t>
            </a:r>
            <a:br>
              <a:rPr b="0"/>
            </a:br>
            <a:r>
              <a:rPr b="0"/>
              <a:t>✅ </a:t>
            </a:r>
            <a:r>
              <a:t>Analytics &amp; Dashboard</a:t>
            </a:r>
            <a:r>
              <a:rPr b="0"/>
              <a:t> – Out-of-the-box reporting for business intelligence.</a:t>
            </a:r>
            <a:br>
              <a:rPr b="0"/>
            </a:br>
            <a:r>
              <a:rPr b="0"/>
              <a:t>✅ </a:t>
            </a:r>
            <a:r>
              <a:t>Multi-Language Support</a:t>
            </a:r>
            <a:r>
              <a:rPr b="0"/>
              <a:t> – </a:t>
            </a:r>
            <a:r>
              <a:t>English &amp; Japanese</a:t>
            </a:r>
            <a:r>
              <a:rPr b="0"/>
              <a:t> for global teams.</a:t>
            </a:r>
            <a:endParaRPr b="0"/>
          </a:p>
        </p:txBody>
      </p:sp>
      <p:sp>
        <p:nvSpPr>
          <p:cNvPr id="176" name="Results &amp; Impact…"/>
          <p:cNvSpPr txBox="1"/>
          <p:nvPr/>
        </p:nvSpPr>
        <p:spPr>
          <a:xfrm>
            <a:off x="9311119" y="1016991"/>
            <a:ext cx="4674553" cy="53577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spcBef>
                <a:spcPts val="1400"/>
              </a:spcBef>
              <a:defRPr b="1" sz="1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Results &amp; Impact</a:t>
            </a:r>
          </a:p>
          <a:p>
            <a:pPr defTabSz="457200">
              <a:spcBef>
                <a:spcPts val="1200"/>
              </a:spcBef>
              <a:defRPr b="1" sz="1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0"/>
              <a:t>📈 </a:t>
            </a:r>
            <a:r>
              <a:t>Improved Customer Satisfaction</a:t>
            </a:r>
            <a:r>
              <a:rPr b="0"/>
              <a:t> – 55% → </a:t>
            </a:r>
            <a:r>
              <a:t>92%</a:t>
            </a:r>
            <a:r>
              <a:rPr b="0"/>
              <a:t> due to faster ticket resolution.</a:t>
            </a:r>
            <a:br>
              <a:rPr b="0"/>
            </a:br>
            <a:r>
              <a:rPr b="0"/>
              <a:t>📊 </a:t>
            </a:r>
            <a:r>
              <a:t>Boosted Agent Productivity</a:t>
            </a:r>
            <a:r>
              <a:rPr b="0"/>
              <a:t> – Handled </a:t>
            </a:r>
            <a:r>
              <a:t>2x to 10x</a:t>
            </a:r>
            <a:r>
              <a:rPr b="0"/>
              <a:t> more tickets efficiently.</a:t>
            </a:r>
            <a:br>
              <a:rPr b="0"/>
            </a:br>
            <a:r>
              <a:rPr b="0"/>
              <a:t>⏳ </a:t>
            </a:r>
            <a:r>
              <a:t>Reduced First Response Time</a:t>
            </a:r>
            <a:r>
              <a:rPr b="0"/>
              <a:t> – </a:t>
            </a:r>
            <a:r>
              <a:t>37 hours → 7 hours</a:t>
            </a:r>
            <a:r>
              <a:rPr b="0"/>
              <a:t> in under 7 months.</a:t>
            </a:r>
            <a:br>
              <a:rPr b="0"/>
            </a:br>
            <a:r>
              <a:rPr b="0"/>
              <a:t>📉 </a:t>
            </a:r>
            <a:r>
              <a:t>Cost Reduction</a:t>
            </a:r>
            <a:r>
              <a:rPr b="0"/>
              <a:t> – </a:t>
            </a:r>
            <a:r>
              <a:t>20% lower support costs &amp; 66% fewer billable helpdesk hours</a:t>
            </a:r>
            <a:r>
              <a:rPr b="0"/>
              <a:t>.</a:t>
            </a:r>
            <a:br>
              <a:rPr b="0"/>
            </a:br>
            <a:r>
              <a:rPr b="0"/>
              <a:t>⚡ </a:t>
            </a:r>
            <a:r>
              <a:t>Enhanced ITSM Performance</a:t>
            </a:r>
            <a:r>
              <a:rPr b="0"/>
              <a:t> – </a:t>
            </a:r>
            <a:r>
              <a:t>19% increase in ticket resolution efficiency</a:t>
            </a:r>
            <a:r>
              <a:rPr b="0"/>
              <a:t>.</a:t>
            </a:r>
            <a:endParaRPr b="0"/>
          </a:p>
          <a:p>
            <a:pPr defTabSz="457200">
              <a:spcBef>
                <a:spcPts val="1400"/>
              </a:spcBef>
              <a:defRPr b="1" sz="1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Technology Used</a:t>
            </a:r>
          </a:p>
          <a:p>
            <a:pPr defTabSz="457200">
              <a:spcBef>
                <a:spcPts val="1200"/>
              </a:spcBef>
              <a:defRPr b="1" sz="1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0"/>
              <a:t>🛠 </a:t>
            </a:r>
            <a:r>
              <a:t>Middleware Software:</a:t>
            </a:r>
            <a:endParaRPr b="0"/>
          </a:p>
          <a:p>
            <a:pPr marL="457200" indent="-317500" defTabSz="457200">
              <a:buSzPct val="100000"/>
              <a:buFont typeface="Times Roman"/>
              <a:buChar char="•"/>
              <a:defRPr sz="1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MyndBend</a:t>
            </a:r>
            <a:r>
              <a:t> (Change Management)</a:t>
            </a:r>
          </a:p>
          <a:p>
            <a:pPr marL="457200" indent="-317500" defTabSz="457200">
              <a:buSzPct val="100000"/>
              <a:buFont typeface="Times Roman"/>
              <a:buChar char="•"/>
              <a:defRPr sz="1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OpsGenie</a:t>
            </a:r>
            <a:r>
              <a:t> (Incident Management)</a:t>
            </a:r>
          </a:p>
          <a:p>
            <a:pPr marL="457200" indent="-317500" defTabSz="457200">
              <a:buSzPct val="100000"/>
              <a:buFont typeface="Times Roman"/>
              <a:buChar char="•"/>
              <a:defRPr sz="1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Device42</a:t>
            </a:r>
            <a:r>
              <a:t> (Asset Management &amp; IT Inventory)</a:t>
            </a:r>
          </a:p>
          <a:p>
            <a:pPr defTabSz="457200">
              <a:spcBef>
                <a:spcPts val="1200"/>
              </a:spcBef>
              <a:defRPr b="1" sz="1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0"/>
              <a:t>🛠 </a:t>
            </a:r>
            <a:r>
              <a:t>Integration Services:</a:t>
            </a:r>
            <a:endParaRPr b="0"/>
          </a:p>
          <a:p>
            <a:pPr marL="457200" indent="-317500" defTabSz="457200">
              <a:buSzPct val="100000"/>
              <a:buFont typeface="Times Roman"/>
              <a:buChar char="•"/>
              <a:defRPr b="1" sz="1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QualityKiosk HRMS &amp; Active Directory</a:t>
            </a:r>
            <a:r>
              <a:rPr b="0"/>
              <a:t> (Identity Management)</a:t>
            </a:r>
            <a:endParaRPr b="0"/>
          </a:p>
          <a:p>
            <a:pPr marL="457200" indent="-317500" defTabSz="457200">
              <a:buSzPct val="100000"/>
              <a:buFont typeface="Times Roman"/>
              <a:buChar char="•"/>
              <a:defRPr sz="1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Social Media Platforms</a:t>
            </a:r>
            <a:r>
              <a:t> (Facebook, WhatsApp, Twitter, Telegram, Instagram)</a:t>
            </a:r>
          </a:p>
          <a:p>
            <a:pPr marL="457200" indent="-317500" defTabSz="457200">
              <a:buSzPct val="100000"/>
              <a:buFont typeface="Times Roman"/>
              <a:buChar char="•"/>
              <a:defRPr b="1" sz="1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Oomnitza Integration</a:t>
            </a:r>
            <a:r>
              <a:rPr b="0"/>
              <a:t> (IT Asset Tracking)</a:t>
            </a:r>
            <a:endParaRPr b="0"/>
          </a:p>
          <a:p>
            <a:pPr defTabSz="457200">
              <a:spcBef>
                <a:spcPts val="1200"/>
              </a:spcBef>
              <a:defRPr b="1" sz="1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0"/>
              <a:t>🛠 </a:t>
            </a:r>
            <a:r>
              <a:t>Project Management &amp; Reporting:</a:t>
            </a:r>
            <a:endParaRPr b="0"/>
          </a:p>
          <a:p>
            <a:pPr marL="457200" indent="-317500" defTabSz="457200">
              <a:buSzPct val="100000"/>
              <a:buFont typeface="Times Roman"/>
              <a:buChar char="•"/>
              <a:defRPr sz="1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Agile methodology</a:t>
            </a:r>
          </a:p>
          <a:p>
            <a:pPr marL="457200" indent="-317500" defTabSz="457200">
              <a:buSzPct val="100000"/>
              <a:buFont typeface="Times Roman"/>
              <a:buChar char="•"/>
              <a:defRPr sz="1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Custom dashboards &amp; KPIs for ITSM efficiency tracking</a:t>
            </a:r>
          </a:p>
          <a:p>
            <a:pPr defTabSz="457200">
              <a:spcBef>
                <a:spcPts val="1400"/>
              </a:spcBef>
              <a:defRPr b="1" sz="1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Data Migration</a:t>
            </a:r>
          </a:p>
          <a:p>
            <a:pPr defTabSz="457200">
              <a:spcBef>
                <a:spcPts val="1200"/>
              </a:spcBef>
              <a:defRPr sz="1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🔄 </a:t>
            </a:r>
            <a:r>
              <a:rPr b="1"/>
              <a:t>No Major Data Migration</a:t>
            </a:r>
            <a:r>
              <a:t> – New system setup without legacy data transfer.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roject Case Study: QualityKiosk - Zendesk Suite + ITSM Implementation…"/>
          <p:cNvSpPr txBox="1"/>
          <p:nvPr/>
        </p:nvSpPr>
        <p:spPr>
          <a:xfrm>
            <a:off x="105637" y="152170"/>
            <a:ext cx="5213864" cy="641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spcBef>
                <a:spcPts val="1400"/>
              </a:spcBef>
              <a:defRPr b="1" sz="1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Project Case Study: QualityKiosk - Zendesk Suite + ITSM Implementation</a:t>
            </a:r>
          </a:p>
          <a:p>
            <a:pPr defTabSz="457200">
              <a:spcBef>
                <a:spcPts val="1500"/>
              </a:spcBef>
              <a:defRPr b="1" sz="1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1. Project Overview:</a:t>
            </a:r>
          </a:p>
          <a:p>
            <a:pPr defTabSz="457200">
              <a:spcBef>
                <a:spcPts val="1200"/>
              </a:spcBef>
              <a:defRPr sz="1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QualityKiosk partnered with Estuate to implement </a:t>
            </a:r>
            <a:r>
              <a:rPr b="1"/>
              <a:t>Zendesk Suite</a:t>
            </a:r>
            <a:r>
              <a:t> with </a:t>
            </a:r>
            <a:r>
              <a:rPr b="1"/>
              <a:t>ITSM (IT Service Management) capabilities</a:t>
            </a:r>
            <a:r>
              <a:t> to enhance their incident, change, and problem management workflows. </a:t>
            </a:r>
          </a:p>
          <a:p>
            <a:pPr defTabSz="457200">
              <a:spcBef>
                <a:spcPts val="1200"/>
              </a:spcBef>
              <a:defRPr sz="1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The project aimed to automate service requests, integrate ITSM with enterprise applications, and provide actionable analytics for improved decision-making.</a:t>
            </a:r>
          </a:p>
          <a:p>
            <a:pPr defTabSz="457200">
              <a:spcBef>
                <a:spcPts val="1500"/>
              </a:spcBef>
              <a:defRPr b="1" sz="1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2. Client Name: QualityKiosk</a:t>
            </a:r>
          </a:p>
          <a:p>
            <a:pPr defTabSz="457200">
              <a:spcBef>
                <a:spcPts val="1500"/>
              </a:spcBef>
              <a:defRPr b="1" sz="1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3. Client Overview: </a:t>
            </a:r>
            <a:r>
              <a:rPr b="0"/>
              <a:t>QualityKiosk is a leading provider of Quality Assurance and Digital Testing solutions. The company specializes in performance engineering, automation, and monitoring services for enterprises across various industries.</a:t>
            </a:r>
            <a:endParaRPr b="0"/>
          </a:p>
          <a:p>
            <a:pPr defTabSz="457200">
              <a:spcBef>
                <a:spcPts val="1500"/>
              </a:spcBef>
              <a:defRPr b="1" sz="1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4. Client Industry:</a:t>
            </a:r>
            <a:r>
              <a:rPr b="0"/>
              <a:t> IT Services and Software </a:t>
            </a:r>
            <a:endParaRPr b="0"/>
          </a:p>
          <a:p>
            <a:pPr defTabSz="457200">
              <a:spcBef>
                <a:spcPts val="1500"/>
              </a:spcBef>
              <a:defRPr b="1" sz="1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5. Client Challenges:</a:t>
            </a:r>
          </a:p>
          <a:p>
            <a:pPr marL="457200" indent="-317500" defTabSz="457200">
              <a:buSzPct val="100000"/>
              <a:buFont typeface="Times Roman"/>
              <a:buChar char="•"/>
              <a:defRPr sz="1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Inefficient ITSM Workflows</a:t>
            </a:r>
            <a:r>
              <a:t>: Manual handling of incident, change, and problem management caused delays and inefficiencies.</a:t>
            </a:r>
          </a:p>
          <a:p>
            <a:pPr marL="457200" indent="-317500" defTabSz="457200">
              <a:buSzPct val="100000"/>
              <a:buFont typeface="Times Roman"/>
              <a:buChar char="•"/>
              <a:defRPr sz="1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Lack of Unified System</a:t>
            </a:r>
            <a:r>
              <a:t>: No single platform to manage IT services, leading to data silos.</a:t>
            </a:r>
          </a:p>
          <a:p>
            <a:pPr marL="457200" indent="-317500" defTabSz="457200">
              <a:buSzPct val="100000"/>
              <a:buFont typeface="Times Roman"/>
              <a:buChar char="•"/>
              <a:defRPr sz="1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Limited Self-Service Options</a:t>
            </a:r>
            <a:r>
              <a:t>: End users had no self-service capabilities for common service requests.</a:t>
            </a:r>
          </a:p>
          <a:p>
            <a:pPr marL="457200" indent="-317500" defTabSz="457200">
              <a:buSzPct val="100000"/>
              <a:buFont typeface="Times Roman"/>
              <a:buChar char="•"/>
              <a:defRPr sz="1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Lack of Integration</a:t>
            </a:r>
            <a:r>
              <a:t>: Existing HRMS and Active Directory systems were not integrated with ITSM.</a:t>
            </a:r>
          </a:p>
          <a:p>
            <a:pPr marL="457200" indent="-317500" defTabSz="457200">
              <a:buSzPct val="100000"/>
              <a:buFont typeface="Times Roman"/>
              <a:buChar char="•"/>
              <a:defRPr sz="1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Inadequate Analytics</a:t>
            </a:r>
            <a:r>
              <a:t>: No centralized reporting for service performance and resolution tracking.</a:t>
            </a:r>
          </a:p>
          <a:p>
            <a:pPr defTabSz="457200">
              <a:spcBef>
                <a:spcPts val="1500"/>
              </a:spcBef>
              <a:defRPr b="1" sz="1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6. Solution Implemented:</a:t>
            </a:r>
          </a:p>
          <a:p>
            <a:pPr marL="457200" indent="-317500" defTabSz="457200">
              <a:buSzPct val="100000"/>
              <a:buFont typeface="Times Roman"/>
              <a:buChar char="•"/>
              <a:defRPr sz="1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Zendesk Suite Configuration</a:t>
            </a:r>
            <a:r>
              <a:t> (Support, Guide, Answer Bot, Explore).</a:t>
            </a:r>
          </a:p>
          <a:p>
            <a:pPr marL="457200" indent="-317500" defTabSz="457200">
              <a:buSzPct val="100000"/>
              <a:buFont typeface="Times Roman"/>
              <a:buChar char="•"/>
              <a:defRPr sz="1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Automated ITSM workflows</a:t>
            </a:r>
            <a:r>
              <a:t> for incident, change, and problem management.</a:t>
            </a:r>
          </a:p>
          <a:p>
            <a:pPr marL="457200" indent="-317500" defTabSz="457200">
              <a:buSzPct val="100000"/>
              <a:buFont typeface="Times Roman"/>
              <a:buChar char="•"/>
              <a:defRPr b="1" sz="1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SLA-based ticket tracking</a:t>
            </a:r>
            <a:r>
              <a:rPr b="0"/>
              <a:t> and escalation mechanisms.</a:t>
            </a:r>
            <a:endParaRPr b="0"/>
          </a:p>
          <a:p>
            <a:pPr marL="457200" indent="-317500" defTabSz="457200">
              <a:buSzPct val="100000"/>
              <a:buFont typeface="Times Roman"/>
              <a:buChar char="•"/>
              <a:defRPr b="1" sz="1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Integration with QualityKiosk HRMS &amp; Active Directory</a:t>
            </a:r>
            <a:r>
              <a:rPr b="0"/>
              <a:t>.</a:t>
            </a:r>
            <a:endParaRPr b="0"/>
          </a:p>
          <a:p>
            <a:pPr marL="457200" indent="-317500" defTabSz="457200">
              <a:buSzPct val="100000"/>
              <a:buFont typeface="Times Roman"/>
              <a:buChar char="•"/>
              <a:defRPr sz="1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Multi-channel support</a:t>
            </a:r>
            <a:r>
              <a:t> (Email, Chat, SMS, Web Forms, Portal).</a:t>
            </a:r>
          </a:p>
          <a:p>
            <a:pPr marL="457200" indent="-317500" defTabSz="457200">
              <a:buSzPct val="100000"/>
              <a:buFont typeface="Times Roman"/>
              <a:buChar char="•"/>
              <a:defRPr sz="1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Dashboards &amp; Reports</a:t>
            </a:r>
            <a:r>
              <a:t> for analytics and performance tracking.</a:t>
            </a:r>
          </a:p>
        </p:txBody>
      </p:sp>
      <p:sp>
        <p:nvSpPr>
          <p:cNvPr id="179" name="7. Results &amp; Impact:…"/>
          <p:cNvSpPr txBox="1"/>
          <p:nvPr/>
        </p:nvSpPr>
        <p:spPr>
          <a:xfrm>
            <a:off x="9372389" y="881607"/>
            <a:ext cx="4652441" cy="6543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spcBef>
                <a:spcPts val="1500"/>
              </a:spcBef>
              <a:defRPr b="1" sz="1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7. Results &amp; Impact:</a:t>
            </a:r>
          </a:p>
          <a:p>
            <a:pPr marL="457200" indent="-317500" defTabSz="457200">
              <a:buSzPct val="100000"/>
              <a:buFont typeface="Times Roman"/>
              <a:buChar char="•"/>
              <a:defRPr b="1" sz="1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Customer satisfaction increased</a:t>
            </a:r>
            <a:r>
              <a:rPr b="0"/>
              <a:t> from </a:t>
            </a:r>
            <a:r>
              <a:t>55% to 92%</a:t>
            </a:r>
            <a:r>
              <a:rPr b="0"/>
              <a:t>.</a:t>
            </a:r>
            <a:endParaRPr b="0"/>
          </a:p>
          <a:p>
            <a:pPr marL="457200" indent="-317500" defTabSz="457200">
              <a:buSzPct val="100000"/>
              <a:buFont typeface="Times Roman"/>
              <a:buChar char="•"/>
              <a:defRPr b="1" sz="1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Agent productivity improved</a:t>
            </a:r>
            <a:r>
              <a:rPr b="0"/>
              <a:t> by </a:t>
            </a:r>
            <a:r>
              <a:t>2x to 10x</a:t>
            </a:r>
            <a:r>
              <a:rPr b="0"/>
              <a:t>.</a:t>
            </a:r>
            <a:endParaRPr b="0"/>
          </a:p>
          <a:p>
            <a:pPr marL="457200" indent="-317500" defTabSz="457200">
              <a:buSzPct val="100000"/>
              <a:buFont typeface="Times Roman"/>
              <a:buChar char="•"/>
              <a:defRPr b="1" sz="1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First response time reduced</a:t>
            </a:r>
            <a:r>
              <a:rPr b="0"/>
              <a:t> from </a:t>
            </a:r>
            <a:r>
              <a:t>37 hours to 7 hours</a:t>
            </a:r>
            <a:r>
              <a:rPr b="0"/>
              <a:t>.</a:t>
            </a:r>
            <a:endParaRPr b="0"/>
          </a:p>
          <a:p>
            <a:pPr marL="457200" indent="-317500" defTabSz="457200">
              <a:buSzPct val="100000"/>
              <a:buFont typeface="Times Roman"/>
              <a:buChar char="•"/>
              <a:defRPr sz="1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19% increase</a:t>
            </a:r>
            <a:r>
              <a:t> in ticket resolution efficiency.</a:t>
            </a:r>
          </a:p>
          <a:p>
            <a:pPr marL="457200" indent="-317500" defTabSz="457200">
              <a:buSzPct val="100000"/>
              <a:buFont typeface="Times Roman"/>
              <a:buChar char="•"/>
              <a:defRPr sz="1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20% reduction</a:t>
            </a:r>
            <a:r>
              <a:t> in IT support costs.</a:t>
            </a:r>
          </a:p>
          <a:p>
            <a:pPr defTabSz="457200">
              <a:spcBef>
                <a:spcPts val="1500"/>
              </a:spcBef>
              <a:defRPr b="1" sz="10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defTabSz="457200">
              <a:spcBef>
                <a:spcPts val="1500"/>
              </a:spcBef>
              <a:defRPr b="1" sz="1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8. Technology Used:</a:t>
            </a:r>
          </a:p>
          <a:p>
            <a:pPr defTabSz="457200">
              <a:spcBef>
                <a:spcPts val="1600"/>
              </a:spcBef>
              <a:defRPr b="1" sz="1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Middleware Software Used:</a:t>
            </a:r>
          </a:p>
          <a:p>
            <a:pPr marL="457200" indent="-317500" defTabSz="457200">
              <a:buSzPct val="100000"/>
              <a:buFont typeface="Times Roman"/>
              <a:buChar char="•"/>
              <a:defRPr sz="1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MyndBend</a:t>
            </a:r>
            <a:r>
              <a:t> (Change Management)</a:t>
            </a:r>
          </a:p>
          <a:p>
            <a:pPr marL="457200" indent="-317500" defTabSz="457200">
              <a:buSzPct val="100000"/>
              <a:buFont typeface="Times Roman"/>
              <a:buChar char="•"/>
              <a:defRPr sz="1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OpsGenie</a:t>
            </a:r>
            <a:r>
              <a:t> (Incident Management)</a:t>
            </a:r>
          </a:p>
          <a:p>
            <a:pPr marL="457200" indent="-317500" defTabSz="457200">
              <a:buSzPct val="100000"/>
              <a:buFont typeface="Times Roman"/>
              <a:buChar char="•"/>
              <a:defRPr sz="1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Zendesk Sunshine</a:t>
            </a:r>
            <a:r>
              <a:t> (Custom extensions &amp; integrations)</a:t>
            </a:r>
          </a:p>
          <a:p>
            <a:pPr defTabSz="457200">
              <a:spcBef>
                <a:spcPts val="1600"/>
              </a:spcBef>
              <a:defRPr b="1" sz="10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defTabSz="457200">
              <a:spcBef>
                <a:spcPts val="1600"/>
              </a:spcBef>
              <a:defRPr b="1" sz="1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Tools &amp; Techniques Used to Manage the Project:</a:t>
            </a:r>
          </a:p>
          <a:p>
            <a:pPr marL="457200" indent="-317500" defTabSz="457200">
              <a:buSzPct val="100000"/>
              <a:buFont typeface="Times Roman"/>
              <a:buChar char="•"/>
              <a:defRPr sz="1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Project Management:</a:t>
            </a:r>
            <a:r>
              <a:t> Agile methodology, Jira for tracking</a:t>
            </a:r>
          </a:p>
          <a:p>
            <a:pPr marL="457200" indent="-317500" defTabSz="457200">
              <a:buSzPct val="100000"/>
              <a:buFont typeface="Times Roman"/>
              <a:buChar char="•"/>
              <a:defRPr sz="1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ITSM Frameworks:</a:t>
            </a:r>
            <a:r>
              <a:t> Incident, Problem, and Change Management</a:t>
            </a:r>
          </a:p>
          <a:p>
            <a:pPr marL="457200" indent="-317500" defTabSz="457200">
              <a:buSzPct val="100000"/>
              <a:buFont typeface="Times Roman"/>
              <a:buChar char="•"/>
              <a:defRPr sz="1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Analytics &amp; Reporting:</a:t>
            </a:r>
            <a:r>
              <a:t> Custom dashboards for real-time performance tracking</a:t>
            </a:r>
          </a:p>
          <a:p>
            <a:pPr defTabSz="457200">
              <a:spcBef>
                <a:spcPts val="1600"/>
              </a:spcBef>
              <a:defRPr b="1" sz="10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defTabSz="457200">
              <a:spcBef>
                <a:spcPts val="1600"/>
              </a:spcBef>
              <a:defRPr b="1" sz="1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Integration Services:</a:t>
            </a:r>
          </a:p>
          <a:p>
            <a:pPr marL="457200" indent="-317500" defTabSz="457200">
              <a:buSzPct val="100000"/>
              <a:buFont typeface="Times Roman"/>
              <a:buChar char="•"/>
              <a:defRPr b="1" sz="1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Integrated Zendesk with QualityKiosk HRMS &amp; Active Directory</a:t>
            </a:r>
            <a:endParaRPr b="0"/>
          </a:p>
          <a:p>
            <a:pPr marL="457200" indent="-317500" defTabSz="457200">
              <a:buSzPct val="100000"/>
              <a:buFont typeface="Times Roman"/>
              <a:buChar char="•"/>
              <a:defRPr b="1" sz="1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Third-party integrations:</a:t>
            </a:r>
            <a:endParaRPr b="0"/>
          </a:p>
          <a:p>
            <a:pPr lvl="1" marL="914400" indent="-317500" defTabSz="457200">
              <a:buSzPct val="100000"/>
              <a:buFont typeface="Times Roman"/>
              <a:buChar char="◦"/>
              <a:defRPr sz="1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Jira</a:t>
            </a:r>
            <a:r>
              <a:t> (Issue tracking &amp; ticketing)</a:t>
            </a:r>
          </a:p>
          <a:p>
            <a:pPr lvl="1" marL="914400" indent="-317500" defTabSz="457200">
              <a:buSzPct val="100000"/>
              <a:buFont typeface="Times Roman"/>
              <a:buChar char="◦"/>
              <a:defRPr b="1" sz="1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Salesforce (SFDC)</a:t>
            </a:r>
            <a:r>
              <a:rPr b="0"/>
              <a:t> (CRM integration)</a:t>
            </a:r>
            <a:endParaRPr b="0"/>
          </a:p>
          <a:p>
            <a:pPr lvl="1" marL="914400" indent="-317500" defTabSz="457200">
              <a:buSzPct val="100000"/>
              <a:buFont typeface="Times Roman"/>
              <a:buChar char="◦"/>
              <a:defRPr sz="1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SAP</a:t>
            </a:r>
            <a:r>
              <a:t> (ERP integration)</a:t>
            </a:r>
          </a:p>
          <a:p>
            <a:pPr lvl="1" marL="914400" indent="-317500" defTabSz="457200">
              <a:buSzPct val="100000"/>
              <a:buFont typeface="Times Roman"/>
              <a:buChar char="◦"/>
              <a:defRPr sz="1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Google Maps API</a:t>
            </a:r>
            <a:r>
              <a:t> (Location-based services)</a:t>
            </a:r>
          </a:p>
          <a:p>
            <a:pPr lvl="1" marL="914400" indent="-317500" defTabSz="457200">
              <a:buSzPct val="100000"/>
              <a:buFont typeface="Times Roman"/>
              <a:buChar char="◦"/>
              <a:defRPr sz="1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GitHub</a:t>
            </a:r>
            <a:r>
              <a:t> (Version control &amp; collaboration)</a:t>
            </a:r>
          </a:p>
          <a:p>
            <a:pPr lvl="1" marL="914400" indent="-317500" defTabSz="457200">
              <a:buSzPct val="100000"/>
              <a:buFont typeface="Times Roman"/>
              <a:buChar char="◦"/>
              <a:defRPr sz="1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Device42</a:t>
            </a:r>
            <a:r>
              <a:t> (Asset management)</a:t>
            </a:r>
          </a:p>
          <a:p>
            <a:pPr lvl="1" marL="914400" indent="-317500" defTabSz="457200">
              <a:buSzPct val="100000"/>
              <a:buFont typeface="Times Roman"/>
              <a:buChar char="◦"/>
              <a:defRPr b="1" sz="1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Payment Gateway Integration</a:t>
            </a:r>
            <a:r>
              <a:rPr b="0"/>
              <a:t> (Online transactions)</a:t>
            </a:r>
            <a:endParaRPr b="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