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43891200" cy="329184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168" autoAdjust="0"/>
  </p:normalViewPr>
  <p:slideViewPr>
    <p:cSldViewPr snapToGrid="0">
      <p:cViewPr>
        <p:scale>
          <a:sx n="10" d="100"/>
          <a:sy n="10" d="100"/>
        </p:scale>
        <p:origin x="1062" y="14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3831669954"/>
      </p:ext>
    </p:extLst>
  </p:cSld>
  <p:clrMap bg1="lt1" tx1="dk1" bg2="dk2" tx2="lt2" accent1="accent1" accent2="accent2" accent3="accent3" accent4="accent4" accent5="accent5" accent6="accent6" hlink="hlink" folHlink="folHlink"/>
  <p:notesStyle>
    <a:lvl1pPr marL="0" algn="l" defTabSz="914303" rtl="0" eaLnBrk="1" latinLnBrk="0" hangingPunct="1">
      <a:defRPr sz="1200" kern="1200">
        <a:solidFill>
          <a:schemeClr val="tx1"/>
        </a:solidFill>
        <a:latin typeface="+mn-lt"/>
        <a:ea typeface="+mn-ea"/>
        <a:cs typeface="+mn-cs"/>
      </a:defRPr>
    </a:lvl1pPr>
    <a:lvl2pPr marL="457151" algn="l" defTabSz="914303" rtl="0" eaLnBrk="1" latinLnBrk="0" hangingPunct="1">
      <a:defRPr sz="1200" kern="1200">
        <a:solidFill>
          <a:schemeClr val="tx1"/>
        </a:solidFill>
        <a:latin typeface="+mn-lt"/>
        <a:ea typeface="+mn-ea"/>
        <a:cs typeface="+mn-cs"/>
      </a:defRPr>
    </a:lvl2pPr>
    <a:lvl3pPr marL="914303" algn="l" defTabSz="914303" rtl="0" eaLnBrk="1" latinLnBrk="0" hangingPunct="1">
      <a:defRPr sz="1200" kern="1200">
        <a:solidFill>
          <a:schemeClr val="tx1"/>
        </a:solidFill>
        <a:latin typeface="+mn-lt"/>
        <a:ea typeface="+mn-ea"/>
        <a:cs typeface="+mn-cs"/>
      </a:defRPr>
    </a:lvl3pPr>
    <a:lvl4pPr marL="1371453" algn="l" defTabSz="914303" rtl="0" eaLnBrk="1" latinLnBrk="0" hangingPunct="1">
      <a:defRPr sz="1200" kern="1200">
        <a:solidFill>
          <a:schemeClr val="tx1"/>
        </a:solidFill>
        <a:latin typeface="+mn-lt"/>
        <a:ea typeface="+mn-ea"/>
        <a:cs typeface="+mn-cs"/>
      </a:defRPr>
    </a:lvl4pPr>
    <a:lvl5pPr marL="1828604" algn="l" defTabSz="914303" rtl="0" eaLnBrk="1" latinLnBrk="0" hangingPunct="1">
      <a:defRPr sz="1200" kern="1200">
        <a:solidFill>
          <a:schemeClr val="tx1"/>
        </a:solidFill>
        <a:latin typeface="+mn-lt"/>
        <a:ea typeface="+mn-ea"/>
        <a:cs typeface="+mn-cs"/>
      </a:defRPr>
    </a:lvl5pPr>
    <a:lvl6pPr marL="2285755" algn="l" defTabSz="914303" rtl="0" eaLnBrk="1" latinLnBrk="0" hangingPunct="1">
      <a:defRPr sz="1200" kern="1200">
        <a:solidFill>
          <a:schemeClr val="tx1"/>
        </a:solidFill>
        <a:latin typeface="+mn-lt"/>
        <a:ea typeface="+mn-ea"/>
        <a:cs typeface="+mn-cs"/>
      </a:defRPr>
    </a:lvl6pPr>
    <a:lvl7pPr marL="2742907" algn="l" defTabSz="914303" rtl="0" eaLnBrk="1" latinLnBrk="0" hangingPunct="1">
      <a:defRPr sz="1200" kern="1200">
        <a:solidFill>
          <a:schemeClr val="tx1"/>
        </a:solidFill>
        <a:latin typeface="+mn-lt"/>
        <a:ea typeface="+mn-ea"/>
        <a:cs typeface="+mn-cs"/>
      </a:defRPr>
    </a:lvl7pPr>
    <a:lvl8pPr marL="3200057" algn="l" defTabSz="914303" rtl="0" eaLnBrk="1" latinLnBrk="0" hangingPunct="1">
      <a:defRPr sz="1200" kern="1200">
        <a:solidFill>
          <a:schemeClr val="tx1"/>
        </a:solidFill>
        <a:latin typeface="+mn-lt"/>
        <a:ea typeface="+mn-ea"/>
        <a:cs typeface="+mn-cs"/>
      </a:defRPr>
    </a:lvl8pPr>
    <a:lvl9pPr marL="3657208" algn="l" defTabSz="91430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685800" y="4343400"/>
            <a:ext cx="5486040" cy="4114439"/>
          </a:xfrm>
          <a:prstGeom prst="rect">
            <a:avLst/>
          </a:prstGeom>
          <a:noFill/>
          <a:ln>
            <a:noFill/>
          </a:ln>
        </p:spPr>
        <p:txBody>
          <a:bodyPr lIns="0" tIns="0" rIns="0" bIns="0" anchor="t" anchorCtr="0">
            <a:noAutofit/>
          </a:bodyPr>
          <a:lstStyle/>
          <a:p>
            <a:endParaRPr dirty="0"/>
          </a:p>
        </p:txBody>
      </p:sp>
      <p:sp>
        <p:nvSpPr>
          <p:cNvPr id="185" name="Shape 185"/>
          <p:cNvSpPr txBox="1"/>
          <p:nvPr/>
        </p:nvSpPr>
        <p:spPr>
          <a:xfrm>
            <a:off x="3884760" y="8685360"/>
            <a:ext cx="2971440" cy="45684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buSzPct val="25000"/>
              <a:buNone/>
            </a:pPr>
            <a:r>
              <a:rPr lang="en-US"/>
              <a:t> </a:t>
            </a:r>
          </a:p>
        </p:txBody>
      </p:sp>
      <p:sp>
        <p:nvSpPr>
          <p:cNvPr id="186" name="Shape 1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5178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Shape 87"/>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cSld name="Title, Content over Content">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2194558" y="1313281"/>
            <a:ext cx="39501720" cy="5497198"/>
          </a:xfrm>
          <a:prstGeom prst="rect">
            <a:avLst/>
          </a:prstGeom>
          <a:noFill/>
          <a:ln>
            <a:noFill/>
          </a:ln>
        </p:spPr>
        <p:txBody>
          <a:bodyPr lIns="91425" tIns="91425" rIns="91425" bIns="91425" anchor="ctr" anchorCtr="0"/>
          <a:lstStyle>
            <a:lvl1pPr>
              <a:buNone/>
              <a:defRPr/>
            </a:lvl1pPr>
          </a:lstStyle>
          <a:p>
            <a:endParaRPr/>
          </a:p>
        </p:txBody>
      </p:sp>
      <p:sp>
        <p:nvSpPr>
          <p:cNvPr id="119" name="Shape 119"/>
          <p:cNvSpPr txBox="1">
            <a:spLocks noGrp="1"/>
          </p:cNvSpPr>
          <p:nvPr>
            <p:ph type="body" idx="1"/>
          </p:nvPr>
        </p:nvSpPr>
        <p:spPr>
          <a:xfrm>
            <a:off x="904320" y="6004441"/>
            <a:ext cx="13591080" cy="9324718"/>
          </a:xfrm>
          <a:prstGeom prst="rect">
            <a:avLst/>
          </a:prstGeom>
          <a:noFill/>
          <a:ln>
            <a:noFill/>
          </a:ln>
        </p:spPr>
        <p:txBody>
          <a:bodyPr lIns="91425" tIns="91425" rIns="91425" bIns="91425" anchor="ctr" anchorCtr="0"/>
          <a:lstStyle>
            <a:lvl1pPr>
              <a:buNone/>
              <a:defRPr/>
            </a:lvl1pPr>
          </a:lstStyle>
          <a:p>
            <a:endParaRPr/>
          </a:p>
        </p:txBody>
      </p:sp>
      <p:sp>
        <p:nvSpPr>
          <p:cNvPr id="120" name="Shape 120"/>
          <p:cNvSpPr txBox="1">
            <a:spLocks noGrp="1"/>
          </p:cNvSpPr>
          <p:nvPr>
            <p:ph type="body" idx="2"/>
          </p:nvPr>
        </p:nvSpPr>
        <p:spPr>
          <a:xfrm>
            <a:off x="904320" y="16215123"/>
            <a:ext cx="13591080" cy="9324718"/>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cSld name="Title, 4 Content">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2194558" y="1313281"/>
            <a:ext cx="39501720" cy="5497198"/>
          </a:xfrm>
          <a:prstGeom prst="rect">
            <a:avLst/>
          </a:prstGeom>
          <a:noFill/>
          <a:ln>
            <a:noFill/>
          </a:ln>
        </p:spPr>
        <p:txBody>
          <a:bodyPr lIns="91425" tIns="91425" rIns="91425" bIns="91425" anchor="ctr" anchorCtr="0"/>
          <a:lstStyle>
            <a:lvl1pPr>
              <a:buNone/>
              <a:defRPr/>
            </a:lvl1pPr>
          </a:lstStyle>
          <a:p>
            <a:endParaRPr/>
          </a:p>
        </p:txBody>
      </p:sp>
      <p:sp>
        <p:nvSpPr>
          <p:cNvPr id="123" name="Shape 123"/>
          <p:cNvSpPr txBox="1">
            <a:spLocks noGrp="1"/>
          </p:cNvSpPr>
          <p:nvPr>
            <p:ph type="body" idx="1"/>
          </p:nvPr>
        </p:nvSpPr>
        <p:spPr>
          <a:xfrm>
            <a:off x="904323" y="6004441"/>
            <a:ext cx="6631918" cy="9324718"/>
          </a:xfrm>
          <a:prstGeom prst="rect">
            <a:avLst/>
          </a:prstGeom>
          <a:noFill/>
          <a:ln>
            <a:noFill/>
          </a:ln>
        </p:spPr>
        <p:txBody>
          <a:bodyPr lIns="91425" tIns="91425" rIns="91425" bIns="91425" anchor="ctr" anchorCtr="0"/>
          <a:lstStyle>
            <a:lvl1pPr>
              <a:buNone/>
              <a:defRPr/>
            </a:lvl1pPr>
          </a:lstStyle>
          <a:p>
            <a:endParaRPr/>
          </a:p>
        </p:txBody>
      </p:sp>
      <p:sp>
        <p:nvSpPr>
          <p:cNvPr id="124" name="Shape 124"/>
          <p:cNvSpPr txBox="1">
            <a:spLocks noGrp="1"/>
          </p:cNvSpPr>
          <p:nvPr>
            <p:ph type="body" idx="2"/>
          </p:nvPr>
        </p:nvSpPr>
        <p:spPr>
          <a:xfrm>
            <a:off x="7868163" y="6004441"/>
            <a:ext cx="6631918" cy="9324718"/>
          </a:xfrm>
          <a:prstGeom prst="rect">
            <a:avLst/>
          </a:prstGeom>
          <a:noFill/>
          <a:ln>
            <a:noFill/>
          </a:ln>
        </p:spPr>
        <p:txBody>
          <a:bodyPr lIns="91425" tIns="91425" rIns="91425" bIns="91425" anchor="ctr" anchorCtr="0"/>
          <a:lstStyle>
            <a:lvl1pPr>
              <a:buNone/>
              <a:defRPr/>
            </a:lvl1pPr>
          </a:lstStyle>
          <a:p>
            <a:endParaRPr/>
          </a:p>
        </p:txBody>
      </p:sp>
      <p:sp>
        <p:nvSpPr>
          <p:cNvPr id="125" name="Shape 125"/>
          <p:cNvSpPr txBox="1">
            <a:spLocks noGrp="1"/>
          </p:cNvSpPr>
          <p:nvPr>
            <p:ph type="body" idx="3"/>
          </p:nvPr>
        </p:nvSpPr>
        <p:spPr>
          <a:xfrm>
            <a:off x="7868163" y="16215123"/>
            <a:ext cx="6631918" cy="9324718"/>
          </a:xfrm>
          <a:prstGeom prst="rect">
            <a:avLst/>
          </a:prstGeom>
          <a:noFill/>
          <a:ln>
            <a:noFill/>
          </a:ln>
        </p:spPr>
        <p:txBody>
          <a:bodyPr lIns="91425" tIns="91425" rIns="91425" bIns="91425" anchor="ctr" anchorCtr="0"/>
          <a:lstStyle>
            <a:lvl1pPr>
              <a:buNone/>
              <a:defRPr/>
            </a:lvl1pPr>
          </a:lstStyle>
          <a:p>
            <a:endParaRPr/>
          </a:p>
        </p:txBody>
      </p:sp>
      <p:sp>
        <p:nvSpPr>
          <p:cNvPr id="126" name="Shape 126"/>
          <p:cNvSpPr txBox="1">
            <a:spLocks noGrp="1"/>
          </p:cNvSpPr>
          <p:nvPr>
            <p:ph type="body" idx="4"/>
          </p:nvPr>
        </p:nvSpPr>
        <p:spPr>
          <a:xfrm>
            <a:off x="904323" y="16215123"/>
            <a:ext cx="6631918" cy="9324718"/>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6 Conten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2194558" y="1313281"/>
            <a:ext cx="39501720" cy="5497198"/>
          </a:xfrm>
          <a:prstGeom prst="rect">
            <a:avLst/>
          </a:prstGeom>
          <a:noFill/>
          <a:ln>
            <a:noFill/>
          </a:ln>
        </p:spPr>
        <p:txBody>
          <a:bodyPr lIns="91425" tIns="91425" rIns="91425" bIns="91425" anchor="ctr" anchorCtr="0"/>
          <a:lstStyle>
            <a:lvl1pPr>
              <a:buNone/>
              <a:defRPr/>
            </a:lvl1pPr>
          </a:lstStyle>
          <a:p>
            <a:endParaRPr/>
          </a:p>
        </p:txBody>
      </p:sp>
      <p:sp>
        <p:nvSpPr>
          <p:cNvPr id="129" name="Shape 129"/>
          <p:cNvSpPr txBox="1">
            <a:spLocks noGrp="1"/>
          </p:cNvSpPr>
          <p:nvPr>
            <p:ph type="body" idx="1"/>
          </p:nvPr>
        </p:nvSpPr>
        <p:spPr>
          <a:xfrm>
            <a:off x="904323" y="6004441"/>
            <a:ext cx="6631918" cy="9324718"/>
          </a:xfrm>
          <a:prstGeom prst="rect">
            <a:avLst/>
          </a:prstGeom>
          <a:noFill/>
          <a:ln>
            <a:noFill/>
          </a:ln>
        </p:spPr>
        <p:txBody>
          <a:bodyPr lIns="91425" tIns="91425" rIns="91425" bIns="91425" anchor="ctr" anchorCtr="0"/>
          <a:lstStyle>
            <a:lvl1pPr>
              <a:buNone/>
              <a:defRPr/>
            </a:lvl1pPr>
          </a:lstStyle>
          <a:p>
            <a:endParaRPr/>
          </a:p>
        </p:txBody>
      </p:sp>
      <p:sp>
        <p:nvSpPr>
          <p:cNvPr id="130" name="Shape 130"/>
          <p:cNvSpPr txBox="1">
            <a:spLocks noGrp="1"/>
          </p:cNvSpPr>
          <p:nvPr>
            <p:ph type="body" idx="2"/>
          </p:nvPr>
        </p:nvSpPr>
        <p:spPr>
          <a:xfrm>
            <a:off x="7868163" y="6004441"/>
            <a:ext cx="6631918" cy="9324718"/>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2194558" y="1313281"/>
            <a:ext cx="39501720" cy="5497198"/>
          </a:xfrm>
          <a:prstGeom prst="rect">
            <a:avLst/>
          </a:prstGeom>
          <a:noFill/>
          <a:ln>
            <a:noFill/>
          </a:ln>
        </p:spPr>
        <p:txBody>
          <a:bodyPr lIns="91425" tIns="91425" rIns="91425" bIns="91425" anchor="ctr" anchorCtr="0"/>
          <a:lstStyle>
            <a:lvl1pPr>
              <a:buNone/>
              <a:defRPr/>
            </a:lvl1pPr>
          </a:lstStyle>
          <a:p>
            <a:endParaRPr/>
          </a:p>
        </p:txBody>
      </p:sp>
      <p:sp>
        <p:nvSpPr>
          <p:cNvPr id="90" name="Shape 90"/>
          <p:cNvSpPr txBox="1">
            <a:spLocks noGrp="1"/>
          </p:cNvSpPr>
          <p:nvPr>
            <p:ph type="subTitle" idx="1"/>
          </p:nvPr>
        </p:nvSpPr>
        <p:spPr>
          <a:xfrm>
            <a:off x="904320" y="6004441"/>
            <a:ext cx="13591080" cy="1955015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2194558" y="1313281"/>
            <a:ext cx="39501720" cy="5497198"/>
          </a:xfrm>
          <a:prstGeom prst="rect">
            <a:avLst/>
          </a:prstGeom>
          <a:noFill/>
          <a:ln>
            <a:noFill/>
          </a:ln>
        </p:spPr>
        <p:txBody>
          <a:bodyPr lIns="91425" tIns="91425" rIns="91425" bIns="91425" anchor="ctr" anchorCtr="0"/>
          <a:lstStyle>
            <a:lvl1pPr>
              <a:buNone/>
              <a:defRPr/>
            </a:lvl1pPr>
          </a:lstStyle>
          <a:p>
            <a:endParaRPr/>
          </a:p>
        </p:txBody>
      </p:sp>
      <p:sp>
        <p:nvSpPr>
          <p:cNvPr id="93" name="Shape 93"/>
          <p:cNvSpPr txBox="1">
            <a:spLocks noGrp="1"/>
          </p:cNvSpPr>
          <p:nvPr>
            <p:ph type="body" idx="1"/>
          </p:nvPr>
        </p:nvSpPr>
        <p:spPr>
          <a:xfrm>
            <a:off x="904320" y="6004438"/>
            <a:ext cx="13591080" cy="1954980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2194558" y="1313281"/>
            <a:ext cx="39501720" cy="5497198"/>
          </a:xfrm>
          <a:prstGeom prst="rect">
            <a:avLst/>
          </a:prstGeom>
          <a:noFill/>
          <a:ln>
            <a:noFill/>
          </a:ln>
        </p:spPr>
        <p:txBody>
          <a:bodyPr lIns="91425" tIns="91425" rIns="91425" bIns="91425" anchor="ctr" anchorCtr="0"/>
          <a:lstStyle>
            <a:lvl1pPr>
              <a:buNone/>
              <a:defRPr/>
            </a:lvl1pPr>
          </a:lstStyle>
          <a:p>
            <a:endParaRPr/>
          </a:p>
        </p:txBody>
      </p:sp>
      <p:sp>
        <p:nvSpPr>
          <p:cNvPr id="96" name="Shape 96"/>
          <p:cNvSpPr txBox="1">
            <a:spLocks noGrp="1"/>
          </p:cNvSpPr>
          <p:nvPr>
            <p:ph type="body" idx="1"/>
          </p:nvPr>
        </p:nvSpPr>
        <p:spPr>
          <a:xfrm>
            <a:off x="904323" y="6004438"/>
            <a:ext cx="6631918" cy="19549800"/>
          </a:xfrm>
          <a:prstGeom prst="rect">
            <a:avLst/>
          </a:prstGeom>
          <a:noFill/>
          <a:ln>
            <a:noFill/>
          </a:ln>
        </p:spPr>
        <p:txBody>
          <a:bodyPr lIns="91425" tIns="91425" rIns="91425" bIns="91425" anchor="ctr" anchorCtr="0"/>
          <a:lstStyle>
            <a:lvl1pPr>
              <a:buNone/>
              <a:defRPr/>
            </a:lvl1pPr>
          </a:lstStyle>
          <a:p>
            <a:endParaRPr/>
          </a:p>
        </p:txBody>
      </p:sp>
      <p:sp>
        <p:nvSpPr>
          <p:cNvPr id="97" name="Shape 97"/>
          <p:cNvSpPr txBox="1">
            <a:spLocks noGrp="1"/>
          </p:cNvSpPr>
          <p:nvPr>
            <p:ph type="body" idx="2"/>
          </p:nvPr>
        </p:nvSpPr>
        <p:spPr>
          <a:xfrm>
            <a:off x="7868163" y="6004438"/>
            <a:ext cx="6631918" cy="1954980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2194558" y="1313281"/>
            <a:ext cx="39501720" cy="5497198"/>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Centered Text">
    <p:spTree>
      <p:nvGrpSpPr>
        <p:cNvPr id="1" name="Shape 100"/>
        <p:cNvGrpSpPr/>
        <p:nvPr/>
      </p:nvGrpSpPr>
      <p:grpSpPr>
        <a:xfrm>
          <a:off x="0" y="0"/>
          <a:ext cx="0" cy="0"/>
          <a:chOff x="0" y="0"/>
          <a:chExt cx="0" cy="0"/>
        </a:xfrm>
      </p:grpSpPr>
      <p:sp>
        <p:nvSpPr>
          <p:cNvPr id="101" name="Shape 101"/>
          <p:cNvSpPr txBox="1">
            <a:spLocks noGrp="1"/>
          </p:cNvSpPr>
          <p:nvPr>
            <p:ph type="subTitle" idx="1"/>
          </p:nvPr>
        </p:nvSpPr>
        <p:spPr>
          <a:xfrm>
            <a:off x="2194558" y="1313281"/>
            <a:ext cx="39501720" cy="24240962"/>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cSld name="Title, 2 Content and Content">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2194558" y="1313281"/>
            <a:ext cx="39501720" cy="5497198"/>
          </a:xfrm>
          <a:prstGeom prst="rect">
            <a:avLst/>
          </a:prstGeom>
          <a:noFill/>
          <a:ln>
            <a:noFill/>
          </a:ln>
        </p:spPr>
        <p:txBody>
          <a:bodyPr lIns="91425" tIns="91425" rIns="91425" bIns="91425" anchor="ctr" anchorCtr="0"/>
          <a:lstStyle>
            <a:lvl1pPr>
              <a:buNone/>
              <a:defRPr/>
            </a:lvl1pPr>
          </a:lstStyle>
          <a:p>
            <a:endParaRPr/>
          </a:p>
        </p:txBody>
      </p:sp>
      <p:sp>
        <p:nvSpPr>
          <p:cNvPr id="104" name="Shape 104"/>
          <p:cNvSpPr txBox="1">
            <a:spLocks noGrp="1"/>
          </p:cNvSpPr>
          <p:nvPr>
            <p:ph type="body" idx="1"/>
          </p:nvPr>
        </p:nvSpPr>
        <p:spPr>
          <a:xfrm>
            <a:off x="904323" y="6004441"/>
            <a:ext cx="6631918" cy="9324718"/>
          </a:xfrm>
          <a:prstGeom prst="rect">
            <a:avLst/>
          </a:prstGeom>
          <a:noFill/>
          <a:ln>
            <a:noFill/>
          </a:ln>
        </p:spPr>
        <p:txBody>
          <a:bodyPr lIns="91425" tIns="91425" rIns="91425" bIns="91425" anchor="ctr" anchorCtr="0"/>
          <a:lstStyle>
            <a:lvl1pPr>
              <a:buNone/>
              <a:defRPr/>
            </a:lvl1pPr>
          </a:lstStyle>
          <a:p>
            <a:endParaRPr/>
          </a:p>
        </p:txBody>
      </p:sp>
      <p:sp>
        <p:nvSpPr>
          <p:cNvPr id="105" name="Shape 105"/>
          <p:cNvSpPr txBox="1">
            <a:spLocks noGrp="1"/>
          </p:cNvSpPr>
          <p:nvPr>
            <p:ph type="body" idx="2"/>
          </p:nvPr>
        </p:nvSpPr>
        <p:spPr>
          <a:xfrm>
            <a:off x="904323" y="16215123"/>
            <a:ext cx="6631918" cy="9324718"/>
          </a:xfrm>
          <a:prstGeom prst="rect">
            <a:avLst/>
          </a:prstGeom>
          <a:noFill/>
          <a:ln>
            <a:noFill/>
          </a:ln>
        </p:spPr>
        <p:txBody>
          <a:bodyPr lIns="91425" tIns="91425" rIns="91425" bIns="91425" anchor="ctr" anchorCtr="0"/>
          <a:lstStyle>
            <a:lvl1pPr>
              <a:buNone/>
              <a:defRPr/>
            </a:lvl1pPr>
          </a:lstStyle>
          <a:p>
            <a:endParaRPr/>
          </a:p>
        </p:txBody>
      </p:sp>
      <p:sp>
        <p:nvSpPr>
          <p:cNvPr id="106" name="Shape 106"/>
          <p:cNvSpPr txBox="1">
            <a:spLocks noGrp="1"/>
          </p:cNvSpPr>
          <p:nvPr>
            <p:ph type="body" idx="3"/>
          </p:nvPr>
        </p:nvSpPr>
        <p:spPr>
          <a:xfrm>
            <a:off x="7868163" y="6004438"/>
            <a:ext cx="6631918" cy="1954980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2194558" y="1313281"/>
            <a:ext cx="39501720" cy="5497198"/>
          </a:xfrm>
          <a:prstGeom prst="rect">
            <a:avLst/>
          </a:prstGeom>
          <a:noFill/>
          <a:ln>
            <a:noFill/>
          </a:ln>
        </p:spPr>
        <p:txBody>
          <a:bodyPr lIns="91425" tIns="91425" rIns="91425" bIns="91425" anchor="ctr" anchorCtr="0"/>
          <a:lstStyle>
            <a:lvl1pPr>
              <a:buNone/>
              <a:defRPr/>
            </a:lvl1pPr>
          </a:lstStyle>
          <a:p>
            <a:endParaRPr/>
          </a:p>
        </p:txBody>
      </p:sp>
      <p:sp>
        <p:nvSpPr>
          <p:cNvPr id="109" name="Shape 109"/>
          <p:cNvSpPr txBox="1">
            <a:spLocks noGrp="1"/>
          </p:cNvSpPr>
          <p:nvPr>
            <p:ph type="body" idx="1"/>
          </p:nvPr>
        </p:nvSpPr>
        <p:spPr>
          <a:xfrm>
            <a:off x="904323" y="6004438"/>
            <a:ext cx="6631918" cy="19549800"/>
          </a:xfrm>
          <a:prstGeom prst="rect">
            <a:avLst/>
          </a:prstGeom>
          <a:noFill/>
          <a:ln>
            <a:noFill/>
          </a:ln>
        </p:spPr>
        <p:txBody>
          <a:bodyPr lIns="91425" tIns="91425" rIns="91425" bIns="91425" anchor="ctr" anchorCtr="0"/>
          <a:lstStyle>
            <a:lvl1pPr>
              <a:buNone/>
              <a:defRPr/>
            </a:lvl1pPr>
          </a:lstStyle>
          <a:p>
            <a:endParaRPr/>
          </a:p>
        </p:txBody>
      </p:sp>
      <p:sp>
        <p:nvSpPr>
          <p:cNvPr id="110" name="Shape 110"/>
          <p:cNvSpPr txBox="1">
            <a:spLocks noGrp="1"/>
          </p:cNvSpPr>
          <p:nvPr>
            <p:ph type="body" idx="2"/>
          </p:nvPr>
        </p:nvSpPr>
        <p:spPr>
          <a:xfrm>
            <a:off x="7868163" y="6004441"/>
            <a:ext cx="6631918" cy="9324718"/>
          </a:xfrm>
          <a:prstGeom prst="rect">
            <a:avLst/>
          </a:prstGeom>
          <a:noFill/>
          <a:ln>
            <a:noFill/>
          </a:ln>
        </p:spPr>
        <p:txBody>
          <a:bodyPr lIns="91425" tIns="91425" rIns="91425" bIns="91425" anchor="ctr" anchorCtr="0"/>
          <a:lstStyle>
            <a:lvl1pPr>
              <a:buNone/>
              <a:defRPr/>
            </a:lvl1pPr>
          </a:lstStyle>
          <a:p>
            <a:endParaRPr/>
          </a:p>
        </p:txBody>
      </p:sp>
      <p:sp>
        <p:nvSpPr>
          <p:cNvPr id="111" name="Shape 111"/>
          <p:cNvSpPr txBox="1">
            <a:spLocks noGrp="1"/>
          </p:cNvSpPr>
          <p:nvPr>
            <p:ph type="body" idx="3"/>
          </p:nvPr>
        </p:nvSpPr>
        <p:spPr>
          <a:xfrm>
            <a:off x="7868163" y="16215123"/>
            <a:ext cx="6631918" cy="9324718"/>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cSld name="Title, 2 Content over Content">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2194558" y="1313281"/>
            <a:ext cx="39501720" cy="5497198"/>
          </a:xfrm>
          <a:prstGeom prst="rect">
            <a:avLst/>
          </a:prstGeom>
          <a:noFill/>
          <a:ln>
            <a:noFill/>
          </a:ln>
        </p:spPr>
        <p:txBody>
          <a:bodyPr lIns="91425" tIns="91425" rIns="91425" bIns="91425" anchor="ctr" anchorCtr="0"/>
          <a:lstStyle>
            <a:lvl1pPr>
              <a:buNone/>
              <a:defRPr/>
            </a:lvl1pPr>
          </a:lstStyle>
          <a:p>
            <a:endParaRPr/>
          </a:p>
        </p:txBody>
      </p:sp>
      <p:sp>
        <p:nvSpPr>
          <p:cNvPr id="114" name="Shape 114"/>
          <p:cNvSpPr txBox="1">
            <a:spLocks noGrp="1"/>
          </p:cNvSpPr>
          <p:nvPr>
            <p:ph type="body" idx="1"/>
          </p:nvPr>
        </p:nvSpPr>
        <p:spPr>
          <a:xfrm>
            <a:off x="904323" y="6004441"/>
            <a:ext cx="6631918" cy="9324718"/>
          </a:xfrm>
          <a:prstGeom prst="rect">
            <a:avLst/>
          </a:prstGeom>
          <a:noFill/>
          <a:ln>
            <a:noFill/>
          </a:ln>
        </p:spPr>
        <p:txBody>
          <a:bodyPr lIns="91425" tIns="91425" rIns="91425" bIns="91425" anchor="ctr" anchorCtr="0"/>
          <a:lstStyle>
            <a:lvl1pPr>
              <a:buNone/>
              <a:defRPr/>
            </a:lvl1pPr>
          </a:lstStyle>
          <a:p>
            <a:endParaRPr/>
          </a:p>
        </p:txBody>
      </p:sp>
      <p:sp>
        <p:nvSpPr>
          <p:cNvPr id="115" name="Shape 115"/>
          <p:cNvSpPr txBox="1">
            <a:spLocks noGrp="1"/>
          </p:cNvSpPr>
          <p:nvPr>
            <p:ph type="body" idx="2"/>
          </p:nvPr>
        </p:nvSpPr>
        <p:spPr>
          <a:xfrm>
            <a:off x="7868163" y="6004441"/>
            <a:ext cx="6631918" cy="9324718"/>
          </a:xfrm>
          <a:prstGeom prst="rect">
            <a:avLst/>
          </a:prstGeom>
          <a:noFill/>
          <a:ln>
            <a:noFill/>
          </a:ln>
        </p:spPr>
        <p:txBody>
          <a:bodyPr lIns="91425" tIns="91425" rIns="91425" bIns="91425" anchor="ctr" anchorCtr="0"/>
          <a:lstStyle>
            <a:lvl1pPr>
              <a:buNone/>
              <a:defRPr/>
            </a:lvl1pPr>
          </a:lstStyle>
          <a:p>
            <a:endParaRPr/>
          </a:p>
        </p:txBody>
      </p:sp>
      <p:sp>
        <p:nvSpPr>
          <p:cNvPr id="116" name="Shape 116"/>
          <p:cNvSpPr txBox="1">
            <a:spLocks noGrp="1"/>
          </p:cNvSpPr>
          <p:nvPr>
            <p:ph type="body" idx="3"/>
          </p:nvPr>
        </p:nvSpPr>
        <p:spPr>
          <a:xfrm>
            <a:off x="904323" y="16215123"/>
            <a:ext cx="13590358" cy="9324718"/>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4"/>
        <p:cNvGrpSpPr/>
        <p:nvPr/>
      </p:nvGrpSpPr>
      <p:grpSpPr>
        <a:xfrm>
          <a:off x="0" y="0"/>
          <a:ext cx="0" cy="0"/>
          <a:chOff x="0" y="0"/>
          <a:chExt cx="0" cy="0"/>
        </a:xfrm>
      </p:grpSpPr>
      <p:sp>
        <p:nvSpPr>
          <p:cNvPr id="5" name="Shape 5"/>
          <p:cNvSpPr/>
          <p:nvPr/>
        </p:nvSpPr>
        <p:spPr>
          <a:xfrm>
            <a:off x="1" y="0"/>
            <a:ext cx="43890838" cy="4800240"/>
          </a:xfrm>
          <a:prstGeom prst="rect">
            <a:avLst/>
          </a:prstGeom>
          <a:solidFill>
            <a:srgbClr val="435EAA"/>
          </a:solidFill>
          <a:ln w="9525" cap="flat">
            <a:solidFill>
              <a:srgbClr val="000000"/>
            </a:solidFill>
            <a:prstDash val="solid"/>
            <a:miter/>
            <a:headEnd type="none" w="med" len="med"/>
            <a:tailEnd type="none" w="med" len="med"/>
          </a:ln>
        </p:spPr>
        <p:txBody>
          <a:bodyPr lIns="91425" tIns="91425" rIns="91425" bIns="91425" anchor="ctr" anchorCtr="0">
            <a:noAutofit/>
          </a:bodyPr>
          <a:lstStyle/>
          <a:p>
            <a:endParaRPr sz="818"/>
          </a:p>
        </p:txBody>
      </p:sp>
      <p:sp>
        <p:nvSpPr>
          <p:cNvPr id="6" name="Shape 6"/>
          <p:cNvSpPr/>
          <p:nvPr/>
        </p:nvSpPr>
        <p:spPr>
          <a:xfrm>
            <a:off x="914403" y="5245201"/>
            <a:ext cx="13584958" cy="26745842"/>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91425" tIns="91425" rIns="91425" bIns="91425" anchor="ctr" anchorCtr="0">
            <a:noAutofit/>
          </a:bodyPr>
          <a:lstStyle/>
          <a:p>
            <a:endParaRPr sz="818"/>
          </a:p>
        </p:txBody>
      </p:sp>
      <p:sp>
        <p:nvSpPr>
          <p:cNvPr id="7" name="Shape 7"/>
          <p:cNvSpPr/>
          <p:nvPr/>
        </p:nvSpPr>
        <p:spPr>
          <a:xfrm>
            <a:off x="1" y="4805283"/>
            <a:ext cx="43890838" cy="151918"/>
          </a:xfrm>
          <a:prstGeom prst="rect">
            <a:avLst/>
          </a:prstGeom>
          <a:solidFill>
            <a:srgbClr val="2C3F71"/>
          </a:solidFill>
          <a:ln>
            <a:noFill/>
          </a:ln>
        </p:spPr>
        <p:txBody>
          <a:bodyPr lIns="91425" tIns="91425" rIns="91425" bIns="91425" anchor="ctr" anchorCtr="0">
            <a:noAutofit/>
          </a:bodyPr>
          <a:lstStyle/>
          <a:p>
            <a:endParaRPr sz="818"/>
          </a:p>
        </p:txBody>
      </p:sp>
      <p:sp>
        <p:nvSpPr>
          <p:cNvPr id="8" name="Shape 8"/>
          <p:cNvSpPr/>
          <p:nvPr/>
        </p:nvSpPr>
        <p:spPr>
          <a:xfrm>
            <a:off x="1638361" y="32232600"/>
            <a:ext cx="2514238" cy="329760"/>
          </a:xfrm>
          <a:prstGeom prst="rect">
            <a:avLst/>
          </a:prstGeom>
          <a:noFill/>
          <a:ln>
            <a:noFill/>
          </a:ln>
        </p:spPr>
        <p:txBody>
          <a:bodyPr lIns="91075" tIns="45699" rIns="91075" bIns="45699" anchor="t" anchorCtr="0">
            <a:noAutofit/>
          </a:bodyPr>
          <a:lstStyle/>
          <a:p>
            <a:pPr marL="0" marR="0" lvl="0" indent="0" algn="l" rtl="0">
              <a:lnSpc>
                <a:spcPct val="75000"/>
              </a:lnSpc>
              <a:spcBef>
                <a:spcPts val="0"/>
              </a:spcBef>
              <a:buSzPct val="25000"/>
              <a:buNone/>
            </a:pPr>
            <a:r>
              <a:rPr lang="en-US" sz="600" b="1" i="0" u="none" strike="noStrike" cap="none" baseline="0">
                <a:solidFill>
                  <a:srgbClr val="BFBFBF"/>
                </a:solidFill>
                <a:latin typeface="Arial"/>
                <a:ea typeface="Arial"/>
                <a:cs typeface="Arial"/>
                <a:sym typeface="Arial"/>
              </a:rPr>
              <a:t>RESEARCH POSTER PRESENTATION DESIGN © 2012</a:t>
            </a:r>
          </a:p>
          <a:p>
            <a:pPr marL="0" marR="0" lvl="0" indent="0" algn="l" rtl="0">
              <a:lnSpc>
                <a:spcPct val="75000"/>
              </a:lnSpc>
              <a:buSzPct val="25000"/>
              <a:buNone/>
            </a:pPr>
            <a:r>
              <a:rPr lang="en-US" sz="1101" b="1" i="0" u="none" strike="noStrike" cap="none" baseline="0">
                <a:solidFill>
                  <a:srgbClr val="BFBFBF"/>
                </a:solidFill>
                <a:latin typeface="Arial"/>
                <a:ea typeface="Arial"/>
                <a:cs typeface="Arial"/>
                <a:sym typeface="Arial"/>
              </a:rPr>
              <a:t>www.PosterPresentations.com</a:t>
            </a:r>
          </a:p>
        </p:txBody>
      </p:sp>
      <p:sp>
        <p:nvSpPr>
          <p:cNvPr id="9" name="Shape 9"/>
          <p:cNvSpPr/>
          <p:nvPr/>
        </p:nvSpPr>
        <p:spPr>
          <a:xfrm>
            <a:off x="44222043" y="0"/>
            <a:ext cx="10050118" cy="32918040"/>
          </a:xfrm>
          <a:prstGeom prst="rect">
            <a:avLst/>
          </a:prstGeom>
          <a:solidFill>
            <a:srgbClr val="0D0D0D"/>
          </a:solidFill>
          <a:ln w="25550" cap="flat">
            <a:solidFill>
              <a:srgbClr val="5D9A2B"/>
            </a:solidFill>
            <a:prstDash val="solid"/>
            <a:round/>
            <a:headEnd type="none" w="med" len="med"/>
            <a:tailEnd type="none" w="med" len="med"/>
          </a:ln>
        </p:spPr>
        <p:txBody>
          <a:bodyPr lIns="182875" tIns="365750" rIns="182875" bIns="182875" anchor="t" anchorCtr="0">
            <a:noAutofit/>
          </a:bodyPr>
          <a:lstStyle/>
          <a:p>
            <a:pPr marL="0" marR="0" lvl="0" indent="0" algn="ctr" rtl="0">
              <a:lnSpc>
                <a:spcPct val="100000"/>
              </a:lnSpc>
              <a:spcBef>
                <a:spcPts val="0"/>
              </a:spcBef>
              <a:buSzPct val="25000"/>
              <a:buNone/>
            </a:pPr>
            <a:r>
              <a:rPr lang="en-US" sz="4299" b="1" i="0" u="none" strike="noStrike" cap="none" baseline="0">
                <a:solidFill>
                  <a:srgbClr val="FFFFFF"/>
                </a:solidFill>
                <a:latin typeface="Trebuchet MS"/>
                <a:ea typeface="Trebuchet MS"/>
                <a:cs typeface="Trebuchet MS"/>
                <a:sym typeface="Trebuchet MS"/>
              </a:rPr>
              <a:t>QUICK TIPS</a:t>
            </a:r>
          </a:p>
          <a:p>
            <a:pPr marL="0" marR="0" lvl="0" indent="0" algn="ctr" rtl="0">
              <a:lnSpc>
                <a:spcPct val="100000"/>
              </a:lnSpc>
              <a:buSzPct val="25000"/>
              <a:buNone/>
            </a:pPr>
            <a:r>
              <a:rPr lang="en-US" sz="4101" b="1" i="0" u="none" strike="noStrike" cap="none" baseline="0">
                <a:solidFill>
                  <a:srgbClr val="FFFF00"/>
                </a:solidFill>
                <a:latin typeface="Trebuchet MS"/>
                <a:ea typeface="Trebuchet MS"/>
                <a:cs typeface="Trebuchet MS"/>
                <a:sym typeface="Trebuchet MS"/>
              </a:rPr>
              <a:t>(--THIS SECTION DOES NOT PRINT--)</a:t>
            </a:r>
          </a:p>
          <a:p>
            <a:pPr marL="0" marR="0" lvl="0" indent="0" algn="l" rtl="0">
              <a:lnSpc>
                <a:spcPct val="100000"/>
              </a:lnSpc>
              <a:buSzPct val="25000"/>
              <a:buNone/>
            </a:pPr>
            <a:r>
              <a:rPr lang="en-US" sz="3201" b="0" i="0" u="none" strike="noStrike" cap="none" baseline="0">
                <a:solidFill>
                  <a:srgbClr val="FFFFFF"/>
                </a:solidFill>
                <a:latin typeface="Trebuchet MS"/>
                <a:ea typeface="Trebuchet MS"/>
                <a:cs typeface="Trebuchet MS"/>
                <a:sym typeface="Trebuchet MS"/>
              </a:rPr>
              <a:t>This PowerPoint template requires basic PowerPoint (version 2007 or newer) skills. Below is a list of commonly asked questions specific to this template.  If you are using an older version of PowerPoint some template features may not work properly.</a:t>
            </a:r>
          </a:p>
          <a:p>
            <a:endParaRPr lang="en-US" sz="3201" b="0" i="0" u="none" strike="noStrike" cap="none" baseline="0">
              <a:solidFill>
                <a:srgbClr val="FFFFFF"/>
              </a:solidFill>
              <a:latin typeface="Trebuchet MS"/>
              <a:ea typeface="Trebuchet MS"/>
              <a:cs typeface="Trebuchet MS"/>
              <a:sym typeface="Trebuchet MS"/>
            </a:endParaRPr>
          </a:p>
          <a:p>
            <a:pPr marL="0" marR="0" lvl="0" indent="0" algn="ctr" rtl="0">
              <a:lnSpc>
                <a:spcPct val="100000"/>
              </a:lnSpc>
              <a:buSzPct val="25000"/>
              <a:buNone/>
            </a:pPr>
            <a:r>
              <a:rPr lang="en-US" sz="4299" b="1" i="0" u="none" strike="noStrike" cap="none" baseline="0">
                <a:solidFill>
                  <a:srgbClr val="FFFFFF"/>
                </a:solidFill>
                <a:latin typeface="Trebuchet MS"/>
                <a:ea typeface="Trebuchet MS"/>
                <a:cs typeface="Trebuchet MS"/>
                <a:sym typeface="Trebuchet MS"/>
              </a:rPr>
              <a:t>Using the template</a:t>
            </a:r>
          </a:p>
          <a:p>
            <a:endParaRPr lang="en-US" sz="4299"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3201" b="1" i="0" u="none" strike="noStrike" cap="none" baseline="0">
                <a:solidFill>
                  <a:srgbClr val="FFFF00"/>
                </a:solidFill>
                <a:latin typeface="Trebuchet MS"/>
                <a:ea typeface="Trebuchet MS"/>
                <a:cs typeface="Trebuchet MS"/>
                <a:sym typeface="Trebuchet MS"/>
              </a:rPr>
              <a:t>Verifying the quality of your graphics</a:t>
            </a:r>
          </a:p>
          <a:p>
            <a:pPr marL="0" marR="0" lvl="0" indent="0" algn="l" rtl="0">
              <a:lnSpc>
                <a:spcPct val="100000"/>
              </a:lnSpc>
              <a:buSzPct val="25000"/>
              <a:buNone/>
            </a:pPr>
            <a:r>
              <a:rPr lang="en-US" sz="3201" b="0" i="0" u="none" strike="noStrike" cap="none" baseline="0">
                <a:solidFill>
                  <a:srgbClr val="FFFFFF"/>
                </a:solidFill>
                <a:latin typeface="Trebuchet MS"/>
                <a:ea typeface="Trebuchet MS"/>
                <a:cs typeface="Trebuchet MS"/>
                <a:sym typeface="Trebuchet MS"/>
              </a:rPr>
              <a:t>Go to the 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and photos before you submit your poster for printing. </a:t>
            </a:r>
          </a:p>
          <a:p>
            <a:pPr marL="0" marR="0" lvl="0" indent="0" algn="l" rtl="0">
              <a:lnSpc>
                <a:spcPct val="100000"/>
              </a:lnSpc>
              <a:buSzPct val="25000"/>
              <a:buNone/>
            </a:pPr>
            <a:r>
              <a:rPr lang="en-US" sz="3201" b="1" i="0" u="none" strike="noStrike" cap="none" baseline="0">
                <a:solidFill>
                  <a:srgbClr val="FFFF00"/>
                </a:solidFill>
                <a:latin typeface="Trebuchet MS"/>
                <a:ea typeface="Trebuchet MS"/>
                <a:cs typeface="Trebuchet MS"/>
                <a:sym typeface="Trebuchet MS"/>
              </a:rPr>
              <a:t>Using the placeholders</a:t>
            </a:r>
          </a:p>
          <a:p>
            <a:pPr marL="0" marR="0" lvl="0" indent="0" algn="l" rtl="0">
              <a:lnSpc>
                <a:spcPct val="100000"/>
              </a:lnSpc>
              <a:buSzPct val="25000"/>
              <a:buNone/>
            </a:pPr>
            <a:r>
              <a:rPr lang="en-US" sz="3201" b="0" i="0" u="none" strike="noStrike" cap="none" baseline="0">
                <a:solidFill>
                  <a:srgbClr val="FFFFFF"/>
                </a:solidFill>
                <a:latin typeface="Trebuchet MS"/>
                <a:ea typeface="Trebuchet MS"/>
                <a:cs typeface="Trebuchet MS"/>
                <a:sym typeface="Trebuchet MS"/>
              </a:rPr>
              <a:t>To add text to this template click inside a placeholder and type in or paste your text. To move a placeholder, click on it </a:t>
            </a:r>
            <a:r>
              <a:rPr lang="en-US" sz="3201" b="0" i="0" u="sng" strike="noStrike" cap="none" baseline="0">
                <a:solidFill>
                  <a:srgbClr val="FFFFFF"/>
                </a:solidFill>
                <a:latin typeface="Trebuchet MS"/>
                <a:ea typeface="Trebuchet MS"/>
                <a:cs typeface="Trebuchet MS"/>
                <a:sym typeface="Trebuchet MS"/>
              </a:rPr>
              <a:t>once</a:t>
            </a:r>
            <a:r>
              <a:rPr lang="en-US" sz="3201" b="0" i="0" u="none" strike="noStrike" cap="none" baseline="0">
                <a:solidFill>
                  <a:srgbClr val="FFFFFF"/>
                </a:solidFill>
                <a:latin typeface="Trebuchet MS"/>
                <a:ea typeface="Trebuchet MS"/>
                <a:cs typeface="Trebuchet MS"/>
                <a:sym typeface="Trebuchet MS"/>
              </a:rPr>
              <a:t> (to select it), place your cursor on its frame and your cursor will change to this symbol:         Then, click </a:t>
            </a:r>
            <a:r>
              <a:rPr lang="en-US" sz="3201" b="0" i="0" u="sng" strike="noStrike" cap="none" baseline="0">
                <a:solidFill>
                  <a:srgbClr val="FFFFFF"/>
                </a:solidFill>
                <a:latin typeface="Trebuchet MS"/>
                <a:ea typeface="Trebuchet MS"/>
                <a:cs typeface="Trebuchet MS"/>
                <a:sym typeface="Trebuchet MS"/>
              </a:rPr>
              <a:t>once</a:t>
            </a:r>
            <a:r>
              <a:rPr lang="en-US" sz="3201" b="0" i="0" u="none" strike="noStrike" cap="none" baseline="0">
                <a:solidFill>
                  <a:srgbClr val="FFFFFF"/>
                </a:solidFill>
                <a:latin typeface="Trebuchet MS"/>
                <a:ea typeface="Trebuchet MS"/>
                <a:cs typeface="Trebuchet MS"/>
                <a:sym typeface="Trebuchet MS"/>
              </a:rPr>
              <a:t> and drag it to its new location where you can resize it as needed. Additional placeholders can be found on the left side of this template.</a:t>
            </a:r>
          </a:p>
          <a:p>
            <a:endParaRPr lang="en-US" sz="3201"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3201" b="1" i="0" u="none" strike="noStrike" cap="none" baseline="0">
                <a:solidFill>
                  <a:srgbClr val="FFFF00"/>
                </a:solidFill>
                <a:latin typeface="Trebuchet MS"/>
                <a:ea typeface="Trebuchet MS"/>
                <a:cs typeface="Trebuchet MS"/>
                <a:sym typeface="Trebuchet MS"/>
              </a:rPr>
              <a:t>Modifying the layout</a:t>
            </a:r>
          </a:p>
          <a:p>
            <a:pPr marL="0" marR="0" lvl="0" indent="0" algn="l" rtl="0">
              <a:lnSpc>
                <a:spcPct val="100000"/>
              </a:lnSpc>
              <a:buSzPct val="25000"/>
              <a:buNone/>
            </a:pPr>
            <a:r>
              <a:rPr lang="en-US" sz="3201" b="0" i="0" u="none" strike="noStrike" cap="none" baseline="0">
                <a:solidFill>
                  <a:srgbClr val="FFFFFF"/>
                </a:solidFill>
                <a:latin typeface="Trebuchet MS"/>
                <a:ea typeface="Trebuchet MS"/>
                <a:cs typeface="Trebuchet MS"/>
                <a:sym typeface="Trebuchet MS"/>
              </a:rPr>
              <a:t>This template has four</a:t>
            </a:r>
          </a:p>
          <a:p>
            <a:pPr marL="0" marR="0" lvl="0" indent="0" algn="l" rtl="0">
              <a:lnSpc>
                <a:spcPct val="100000"/>
              </a:lnSpc>
              <a:buSzPct val="25000"/>
              <a:buNone/>
            </a:pPr>
            <a:r>
              <a:rPr lang="en-US" sz="3201" b="0" i="0" u="none" strike="noStrike" cap="none" baseline="0">
                <a:solidFill>
                  <a:srgbClr val="FFFFFF"/>
                </a:solidFill>
                <a:latin typeface="Trebuchet MS"/>
                <a:ea typeface="Trebuchet MS"/>
                <a:cs typeface="Trebuchet MS"/>
                <a:sym typeface="Trebuchet MS"/>
              </a:rPr>
              <a:t>different column layouts. </a:t>
            </a:r>
          </a:p>
          <a:p>
            <a:pPr marL="0" marR="0" lvl="0" indent="0" algn="l" rtl="0">
              <a:lnSpc>
                <a:spcPct val="100000"/>
              </a:lnSpc>
              <a:buSzPct val="25000"/>
              <a:buNone/>
            </a:pPr>
            <a:r>
              <a:rPr lang="en-US" sz="3201" b="0" i="0" u="sng" strike="noStrike" cap="none" baseline="0">
                <a:solidFill>
                  <a:srgbClr val="FFFFFF"/>
                </a:solidFill>
                <a:latin typeface="Trebuchet MS"/>
                <a:ea typeface="Trebuchet MS"/>
                <a:cs typeface="Trebuchet MS"/>
                <a:sym typeface="Trebuchet MS"/>
              </a:rPr>
              <a:t>Right-click</a:t>
            </a:r>
            <a:r>
              <a:rPr lang="en-US" sz="3201" b="0" i="0" u="none" strike="noStrike" cap="none" baseline="0">
                <a:solidFill>
                  <a:srgbClr val="FFFFFF"/>
                </a:solidFill>
                <a:latin typeface="Trebuchet MS"/>
                <a:ea typeface="Trebuchet MS"/>
                <a:cs typeface="Trebuchet MS"/>
                <a:sym typeface="Trebuchet MS"/>
              </a:rPr>
              <a:t> your mouse</a:t>
            </a:r>
          </a:p>
          <a:p>
            <a:pPr marL="0" marR="0" lvl="0" indent="0" algn="l" rtl="0">
              <a:lnSpc>
                <a:spcPct val="100000"/>
              </a:lnSpc>
              <a:buSzPct val="25000"/>
              <a:buNone/>
            </a:pPr>
            <a:r>
              <a:rPr lang="en-US" sz="3201" b="0" i="0" u="none" strike="noStrike" cap="none" baseline="0">
                <a:solidFill>
                  <a:srgbClr val="FFFFFF"/>
                </a:solidFill>
                <a:latin typeface="Trebuchet MS"/>
                <a:ea typeface="Trebuchet MS"/>
                <a:cs typeface="Trebuchet MS"/>
                <a:sym typeface="Trebuchet MS"/>
              </a:rPr>
              <a:t>on the background and </a:t>
            </a:r>
          </a:p>
          <a:p>
            <a:pPr marL="0" marR="0" lvl="0" indent="0" algn="l" rtl="0">
              <a:lnSpc>
                <a:spcPct val="100000"/>
              </a:lnSpc>
              <a:buSzPct val="25000"/>
              <a:buNone/>
            </a:pPr>
            <a:r>
              <a:rPr lang="en-US" sz="3201" b="0" i="0" u="none" strike="noStrike" cap="none" baseline="0">
                <a:solidFill>
                  <a:srgbClr val="FFFFFF"/>
                </a:solidFill>
                <a:latin typeface="Trebuchet MS"/>
                <a:ea typeface="Trebuchet MS"/>
                <a:cs typeface="Trebuchet MS"/>
                <a:sym typeface="Trebuchet MS"/>
              </a:rPr>
              <a:t>click on “Layout” to see </a:t>
            </a:r>
          </a:p>
          <a:p>
            <a:pPr marL="0" marR="0" lvl="0" indent="0" algn="l" rtl="0">
              <a:lnSpc>
                <a:spcPct val="100000"/>
              </a:lnSpc>
              <a:buSzPct val="25000"/>
              <a:buNone/>
            </a:pPr>
            <a:r>
              <a:rPr lang="en-US" sz="3201" b="0" i="0" u="none" strike="noStrike" cap="none" baseline="0">
                <a:solidFill>
                  <a:srgbClr val="FFFFFF"/>
                </a:solidFill>
                <a:latin typeface="Trebuchet MS"/>
                <a:ea typeface="Trebuchet MS"/>
                <a:cs typeface="Trebuchet MS"/>
                <a:sym typeface="Trebuchet MS"/>
              </a:rPr>
              <a:t>the layout options.  The columns in the provided layouts are fixed and cannot be moved but advanced users can modify any layout by going to VIEW and then SLIDE MASTER.</a:t>
            </a:r>
          </a:p>
          <a:p>
            <a:endParaRPr lang="en-US" sz="3201"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3201" b="1" i="0" u="none" strike="noStrike" cap="none" baseline="0">
                <a:solidFill>
                  <a:srgbClr val="FFFF00"/>
                </a:solidFill>
                <a:latin typeface="Trebuchet MS"/>
                <a:ea typeface="Trebuchet MS"/>
                <a:cs typeface="Trebuchet MS"/>
                <a:sym typeface="Trebuchet MS"/>
              </a:rPr>
              <a:t>Importing text and graphics from external sources</a:t>
            </a:r>
          </a:p>
          <a:p>
            <a:pPr marL="0" marR="0" lvl="0" indent="0" algn="l" rtl="0">
              <a:lnSpc>
                <a:spcPct val="100000"/>
              </a:lnSpc>
              <a:buSzPct val="25000"/>
              <a:buNone/>
            </a:pPr>
            <a:r>
              <a:rPr lang="en-US" sz="3201" b="1" i="0" u="sng" strike="noStrike" cap="none" baseline="0">
                <a:solidFill>
                  <a:srgbClr val="FFFFFF"/>
                </a:solidFill>
                <a:latin typeface="Trebuchet MS"/>
                <a:ea typeface="Trebuchet MS"/>
                <a:cs typeface="Trebuchet MS"/>
                <a:sym typeface="Trebuchet MS"/>
              </a:rPr>
              <a:t>TEXT: </a:t>
            </a:r>
            <a:r>
              <a:rPr lang="en-US" sz="3201" b="0" i="0" u="none" strike="noStrike" cap="none" baseline="0">
                <a:solidFill>
                  <a:srgbClr val="FFFFFF"/>
                </a:solidFill>
                <a:latin typeface="Trebuchet MS"/>
                <a:ea typeface="Trebuchet MS"/>
                <a:cs typeface="Trebuchet MS"/>
                <a:sym typeface="Trebuchet MS"/>
              </a:rPr>
              <a:t>Paste or type your text into a pre-existing placeholder or drag in a new placeholder from the left side of the template. Move it anywhere as needed.</a:t>
            </a:r>
          </a:p>
          <a:p>
            <a:pPr marL="0" marR="0" lvl="0" indent="0" algn="l" rtl="0">
              <a:lnSpc>
                <a:spcPct val="100000"/>
              </a:lnSpc>
              <a:buSzPct val="25000"/>
              <a:buNone/>
            </a:pPr>
            <a:r>
              <a:rPr lang="en-US" sz="3201" b="1" i="0" u="sng" strike="noStrike" cap="none" baseline="0">
                <a:solidFill>
                  <a:srgbClr val="FFFFFF"/>
                </a:solidFill>
                <a:latin typeface="Trebuchet MS"/>
                <a:ea typeface="Trebuchet MS"/>
                <a:cs typeface="Trebuchet MS"/>
                <a:sym typeface="Trebuchet MS"/>
              </a:rPr>
              <a:t>PHOTOS: </a:t>
            </a:r>
            <a:r>
              <a:rPr lang="en-US" sz="3201" b="0" i="0" u="none" strike="noStrike" cap="none" baseline="0">
                <a:solidFill>
                  <a:srgbClr val="FFFFFF"/>
                </a:solidFill>
                <a:latin typeface="Trebuchet MS"/>
                <a:ea typeface="Trebuchet MS"/>
                <a:cs typeface="Trebuchet MS"/>
                <a:sym typeface="Trebuchet MS"/>
              </a:rPr>
              <a:t>Drag in a picture placeholder, size it </a:t>
            </a:r>
            <a:r>
              <a:rPr lang="en-US" sz="3201" b="0" i="0" u="sng" strike="noStrike" cap="none" baseline="0">
                <a:solidFill>
                  <a:srgbClr val="FFFFFF"/>
                </a:solidFill>
                <a:latin typeface="Trebuchet MS"/>
                <a:ea typeface="Trebuchet MS"/>
                <a:cs typeface="Trebuchet MS"/>
                <a:sym typeface="Trebuchet MS"/>
              </a:rPr>
              <a:t>first</a:t>
            </a:r>
            <a:r>
              <a:rPr lang="en-US" sz="3201" b="0" i="0" u="none" strike="noStrike" cap="none" baseline="0">
                <a:solidFill>
                  <a:srgbClr val="FFFFFF"/>
                </a:solidFill>
                <a:latin typeface="Trebuchet MS"/>
                <a:ea typeface="Trebuchet MS"/>
                <a:cs typeface="Trebuchet MS"/>
                <a:sym typeface="Trebuchet MS"/>
              </a:rPr>
              <a:t>, click in it and insert a photo from the menu.</a:t>
            </a:r>
          </a:p>
          <a:p>
            <a:pPr marL="0" marR="0" lvl="0" indent="0" algn="l" rtl="0">
              <a:lnSpc>
                <a:spcPct val="100000"/>
              </a:lnSpc>
              <a:buSzPct val="25000"/>
              <a:buNone/>
            </a:pPr>
            <a:r>
              <a:rPr lang="en-US" sz="3201" b="1" i="0" u="sng" strike="noStrike" cap="none" baseline="0">
                <a:solidFill>
                  <a:srgbClr val="FFFFFF"/>
                </a:solidFill>
                <a:latin typeface="Trebuchet MS"/>
                <a:ea typeface="Trebuchet MS"/>
                <a:cs typeface="Trebuchet MS"/>
                <a:sym typeface="Trebuchet MS"/>
              </a:rPr>
              <a:t>TABLES: </a:t>
            </a:r>
            <a:r>
              <a:rPr lang="en-US" sz="3201" b="0" i="0" u="none" strike="noStrike" cap="none" baseline="0">
                <a:solidFill>
                  <a:srgbClr val="FFFFFF"/>
                </a:solidFill>
                <a:latin typeface="Trebuchet MS"/>
                <a:ea typeface="Trebuchet MS"/>
                <a:cs typeface="Trebuchet MS"/>
                <a:sym typeface="Trebuchet MS"/>
              </a:rPr>
              <a:t>You can copy and paste a table from an external document onto this poster template. To adjust  the way the text fits within the cells of a table that has been pasted, </a:t>
            </a:r>
            <a:r>
              <a:rPr lang="en-US" sz="3201" b="0" i="0" u="sng" strike="noStrike" cap="none" baseline="0">
                <a:solidFill>
                  <a:srgbClr val="FFFFFF"/>
                </a:solidFill>
                <a:latin typeface="Trebuchet MS"/>
                <a:ea typeface="Trebuchet MS"/>
                <a:cs typeface="Trebuchet MS"/>
                <a:sym typeface="Trebuchet MS"/>
              </a:rPr>
              <a:t>right-click</a:t>
            </a:r>
            <a:r>
              <a:rPr lang="en-US" sz="3201" b="0" i="0" u="none" strike="noStrike" cap="none" baseline="0">
                <a:solidFill>
                  <a:srgbClr val="FFFFFF"/>
                </a:solidFill>
                <a:latin typeface="Trebuchet MS"/>
                <a:ea typeface="Trebuchet MS"/>
                <a:cs typeface="Trebuchet MS"/>
                <a:sym typeface="Trebuchet MS"/>
              </a:rPr>
              <a:t> on the table, click FORMAT SHAPE  then click on TEXT BOX and change the INTERNAL MARGIN values to 0.25</a:t>
            </a:r>
          </a:p>
          <a:p>
            <a:endParaRPr lang="en-US" sz="3201"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3399" b="1" i="0" u="none" strike="noStrike" cap="none" baseline="0">
                <a:solidFill>
                  <a:srgbClr val="FFFF00"/>
                </a:solidFill>
                <a:latin typeface="Trebuchet MS"/>
                <a:ea typeface="Trebuchet MS"/>
                <a:cs typeface="Trebuchet MS"/>
                <a:sym typeface="Trebuchet MS"/>
              </a:rPr>
              <a:t>Modifying the color scheme</a:t>
            </a:r>
          </a:p>
          <a:p>
            <a:pPr marL="0" marR="0" lvl="0" indent="0" algn="l" rtl="0">
              <a:lnSpc>
                <a:spcPct val="100000"/>
              </a:lnSpc>
              <a:buSzPct val="25000"/>
              <a:buNone/>
            </a:pPr>
            <a:r>
              <a:rPr lang="en-US" sz="3399" b="0" i="0" u="none" strike="noStrike" cap="none" baseline="0">
                <a:solidFill>
                  <a:srgbClr val="FFFFFF"/>
                </a:solidFill>
                <a:latin typeface="Trebuchet MS"/>
                <a:ea typeface="Trebuchet MS"/>
                <a:cs typeface="Trebuchet MS"/>
                <a:sym typeface="Trebuchet MS"/>
              </a:rPr>
              <a:t>To change the color scheme of this template go to the “Design” menu and click on “Colors”. You can choose from the provide color combinations or you can create your own.</a:t>
            </a: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p:txBody>
      </p:sp>
      <p:sp>
        <p:nvSpPr>
          <p:cNvPr id="10" name="Shape 10"/>
          <p:cNvSpPr/>
          <p:nvPr/>
        </p:nvSpPr>
        <p:spPr>
          <a:xfrm>
            <a:off x="49630683" y="15537600"/>
            <a:ext cx="3966118" cy="2558160"/>
          </a:xfrm>
          <a:prstGeom prst="rect">
            <a:avLst/>
          </a:prstGeom>
          <a:noFill/>
          <a:ln>
            <a:noFill/>
          </a:ln>
        </p:spPr>
        <p:txBody>
          <a:bodyPr lIns="91425" tIns="91425" rIns="91425" bIns="91425" anchor="ctr" anchorCtr="0">
            <a:noAutofit/>
          </a:bodyPr>
          <a:lstStyle/>
          <a:p>
            <a:endParaRPr sz="818"/>
          </a:p>
        </p:txBody>
      </p:sp>
      <p:sp>
        <p:nvSpPr>
          <p:cNvPr id="11" name="Shape 11"/>
          <p:cNvSpPr/>
          <p:nvPr/>
        </p:nvSpPr>
        <p:spPr>
          <a:xfrm>
            <a:off x="53120883" y="12620523"/>
            <a:ext cx="590038" cy="437758"/>
          </a:xfrm>
          <a:prstGeom prst="rect">
            <a:avLst/>
          </a:prstGeom>
          <a:noFill/>
          <a:ln w="9525" cap="flat">
            <a:solidFill>
              <a:srgbClr val="000000"/>
            </a:solidFill>
            <a:prstDash val="solid"/>
            <a:miter/>
            <a:headEnd type="none" w="med" len="med"/>
            <a:tailEnd type="none" w="med" len="med"/>
          </a:ln>
        </p:spPr>
        <p:txBody>
          <a:bodyPr lIns="91425" tIns="91425" rIns="91425" bIns="91425" anchor="ctr" anchorCtr="0">
            <a:noAutofit/>
          </a:bodyPr>
          <a:lstStyle/>
          <a:p>
            <a:endParaRPr sz="818"/>
          </a:p>
        </p:txBody>
      </p:sp>
      <p:sp>
        <p:nvSpPr>
          <p:cNvPr id="12" name="Shape 12"/>
          <p:cNvSpPr/>
          <p:nvPr/>
        </p:nvSpPr>
        <p:spPr>
          <a:xfrm>
            <a:off x="44335440" y="30844083"/>
            <a:ext cx="9159840" cy="1940038"/>
          </a:xfrm>
          <a:prstGeom prst="rect">
            <a:avLst/>
          </a:prstGeom>
          <a:noFill/>
          <a:ln>
            <a:noFill/>
          </a:ln>
        </p:spPr>
        <p:txBody>
          <a:bodyPr lIns="91425" tIns="45699" rIns="91425" bIns="45699" anchor="t" anchorCtr="0">
            <a:noAutofit/>
          </a:bodyPr>
          <a:lstStyle/>
          <a:p>
            <a:pPr marL="0" marR="0" lvl="0" indent="0" algn="l" rtl="0">
              <a:lnSpc>
                <a:spcPct val="75000"/>
              </a:lnSpc>
              <a:spcBef>
                <a:spcPts val="0"/>
              </a:spcBef>
              <a:buSzPct val="25000"/>
              <a:buNone/>
            </a:pPr>
            <a:r>
              <a:rPr lang="en-US" sz="2799" b="0" i="0" u="none" strike="noStrike" cap="none" baseline="0">
                <a:solidFill>
                  <a:srgbClr val="FFFFFF"/>
                </a:solidFill>
                <a:latin typeface="Calibri"/>
                <a:ea typeface="Calibri"/>
                <a:cs typeface="Calibri"/>
                <a:sym typeface="Calibri"/>
              </a:rPr>
              <a:t>© 2013 PosterPresentations.com     </a:t>
            </a:r>
            <a:r>
              <a:rPr lang="en-US" sz="2499" b="0" i="0" u="none" strike="noStrike" cap="none" baseline="0">
                <a:solidFill>
                  <a:srgbClr val="FFFFFF"/>
                </a:solidFill>
                <a:latin typeface="Calibri"/>
                <a:ea typeface="Calibri"/>
                <a:cs typeface="Calibri"/>
                <a:sym typeface="Calibri"/>
              </a:rPr>
              <a:t>2117 Fourth Street , Unit C        </a:t>
            </a:r>
          </a:p>
          <a:p>
            <a:pPr marL="0" marR="0" lvl="0" indent="0" algn="l" rtl="0">
              <a:lnSpc>
                <a:spcPct val="75000"/>
              </a:lnSpc>
              <a:buSzPct val="25000"/>
              <a:buNone/>
            </a:pPr>
            <a:r>
              <a:rPr lang="en-US" sz="2499" b="0" i="0" u="none" strike="noStrike" cap="none" baseline="0">
                <a:solidFill>
                  <a:srgbClr val="FFFFFF"/>
                </a:solidFill>
                <a:latin typeface="Calibri"/>
                <a:ea typeface="Calibri"/>
                <a:cs typeface="Calibri"/>
                <a:sym typeface="Calibri"/>
              </a:rPr>
              <a:t>     Berkeley CA </a:t>
            </a:r>
            <a:r>
              <a:rPr lang="en-US" sz="2199" b="0" i="0" u="none" strike="noStrike" cap="none" baseline="0">
                <a:solidFill>
                  <a:srgbClr val="FFFFFF"/>
                </a:solidFill>
                <a:latin typeface="Calibri"/>
                <a:ea typeface="Calibri"/>
                <a:cs typeface="Calibri"/>
                <a:sym typeface="Calibri"/>
              </a:rPr>
              <a:t>94710</a:t>
            </a:r>
            <a:r>
              <a:rPr lang="en-US" sz="2499" b="0" i="0" u="none" strike="noStrike" cap="none" baseline="0">
                <a:solidFill>
                  <a:srgbClr val="FFFFFF"/>
                </a:solidFill>
                <a:latin typeface="Calibri"/>
                <a:ea typeface="Calibri"/>
                <a:cs typeface="Calibri"/>
                <a:sym typeface="Calibri"/>
              </a:rPr>
              <a:t>     </a:t>
            </a:r>
            <a:r>
              <a:rPr lang="en-US" sz="2499" b="1" i="0" u="none" strike="noStrike" cap="none" baseline="0">
                <a:solidFill>
                  <a:srgbClr val="FFFF00"/>
                </a:solidFill>
                <a:latin typeface="Calibri"/>
                <a:ea typeface="Calibri"/>
                <a:cs typeface="Calibri"/>
                <a:sym typeface="Calibri"/>
              </a:rPr>
              <a:t>posterpresenter@gmail.com</a:t>
            </a:r>
          </a:p>
        </p:txBody>
      </p:sp>
      <p:cxnSp>
        <p:nvCxnSpPr>
          <p:cNvPr id="13" name="Shape 13"/>
          <p:cNvCxnSpPr/>
          <p:nvPr/>
        </p:nvCxnSpPr>
        <p:spPr>
          <a:xfrm>
            <a:off x="44195761" y="30844083"/>
            <a:ext cx="10050478" cy="2518"/>
          </a:xfrm>
          <a:prstGeom prst="straightConnector1">
            <a:avLst/>
          </a:prstGeom>
          <a:noFill/>
          <a:ln w="9525" cap="flat">
            <a:solidFill>
              <a:srgbClr val="D9D9D9"/>
            </a:solidFill>
            <a:prstDash val="solid"/>
            <a:round/>
            <a:headEnd type="none" w="med" len="med"/>
            <a:tailEnd type="none" w="med" len="med"/>
          </a:ln>
        </p:spPr>
      </p:cxnSp>
      <p:cxnSp>
        <p:nvCxnSpPr>
          <p:cNvPr id="14" name="Shape 14"/>
          <p:cNvCxnSpPr/>
          <p:nvPr/>
        </p:nvCxnSpPr>
        <p:spPr>
          <a:xfrm>
            <a:off x="44222043" y="4524121"/>
            <a:ext cx="10050478" cy="2518"/>
          </a:xfrm>
          <a:prstGeom prst="straightConnector1">
            <a:avLst/>
          </a:prstGeom>
          <a:noFill/>
          <a:ln w="9525" cap="flat">
            <a:solidFill>
              <a:srgbClr val="D9D9D9"/>
            </a:solidFill>
            <a:prstDash val="solid"/>
            <a:round/>
            <a:headEnd type="none" w="med" len="med"/>
            <a:tailEnd type="none" w="med" len="med"/>
          </a:ln>
        </p:spPr>
      </p:cxnSp>
      <p:sp>
        <p:nvSpPr>
          <p:cNvPr id="15" name="Shape 15"/>
          <p:cNvSpPr/>
          <p:nvPr/>
        </p:nvSpPr>
        <p:spPr>
          <a:xfrm>
            <a:off x="29387161" y="5245201"/>
            <a:ext cx="13584958" cy="26745842"/>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91425" tIns="91425" rIns="91425" bIns="91425" anchor="ctr" anchorCtr="0">
            <a:noAutofit/>
          </a:bodyPr>
          <a:lstStyle/>
          <a:p>
            <a:endParaRPr sz="818"/>
          </a:p>
        </p:txBody>
      </p:sp>
      <p:sp>
        <p:nvSpPr>
          <p:cNvPr id="16" name="Shape 16"/>
          <p:cNvSpPr/>
          <p:nvPr/>
        </p:nvSpPr>
        <p:spPr>
          <a:xfrm>
            <a:off x="15150961" y="5245201"/>
            <a:ext cx="13584958" cy="26745842"/>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91425" tIns="91425" rIns="91425" bIns="91425" anchor="ctr" anchorCtr="0">
            <a:noAutofit/>
          </a:bodyPr>
          <a:lstStyle/>
          <a:p>
            <a:endParaRPr sz="818"/>
          </a:p>
        </p:txBody>
      </p:sp>
      <p:sp>
        <p:nvSpPr>
          <p:cNvPr id="17" name="Shape 17"/>
          <p:cNvSpPr/>
          <p:nvPr/>
        </p:nvSpPr>
        <p:spPr>
          <a:xfrm>
            <a:off x="-10402559" y="-19438"/>
            <a:ext cx="10050118" cy="32918040"/>
          </a:xfrm>
          <a:prstGeom prst="rect">
            <a:avLst/>
          </a:prstGeom>
          <a:solidFill>
            <a:srgbClr val="0D0D0D"/>
          </a:solidFill>
          <a:ln w="25550" cap="flat">
            <a:solidFill>
              <a:srgbClr val="5D9A2B"/>
            </a:solidFill>
            <a:prstDash val="solid"/>
            <a:round/>
            <a:headEnd type="none" w="med" len="med"/>
            <a:tailEnd type="none" w="med" len="med"/>
          </a:ln>
        </p:spPr>
        <p:txBody>
          <a:bodyPr lIns="182875" tIns="365750" rIns="182875" bIns="182875" anchor="t" anchorCtr="0">
            <a:noAutofit/>
          </a:bodyPr>
          <a:lstStyle/>
          <a:p>
            <a:pPr marL="0" marR="0" lvl="0" indent="0" algn="ctr" rtl="0">
              <a:lnSpc>
                <a:spcPct val="100000"/>
              </a:lnSpc>
              <a:spcBef>
                <a:spcPts val="0"/>
              </a:spcBef>
              <a:buSzPct val="25000"/>
              <a:buNone/>
            </a:pPr>
            <a:r>
              <a:rPr lang="en-US" sz="4299" b="1" i="0" u="none" strike="noStrike" cap="none" baseline="0">
                <a:solidFill>
                  <a:srgbClr val="FFFFFF"/>
                </a:solidFill>
                <a:latin typeface="Trebuchet MS"/>
                <a:ea typeface="Trebuchet MS"/>
                <a:cs typeface="Trebuchet MS"/>
                <a:sym typeface="Trebuchet MS"/>
              </a:rPr>
              <a:t>QUICK DESIGN GUIDE</a:t>
            </a:r>
          </a:p>
          <a:p>
            <a:pPr marL="0" marR="0" lvl="0" indent="0" algn="ctr" rtl="0">
              <a:lnSpc>
                <a:spcPct val="100000"/>
              </a:lnSpc>
              <a:buSzPct val="25000"/>
              <a:buNone/>
            </a:pPr>
            <a:r>
              <a:rPr lang="en-US" sz="4101" b="1" i="0" u="none" strike="noStrike" cap="none" baseline="0">
                <a:solidFill>
                  <a:srgbClr val="FFFF00"/>
                </a:solidFill>
                <a:latin typeface="Trebuchet MS"/>
                <a:ea typeface="Trebuchet MS"/>
                <a:cs typeface="Trebuchet MS"/>
                <a:sym typeface="Trebuchet MS"/>
              </a:rPr>
              <a:t>(--THIS SECTION DOES NOT PRINT--)</a:t>
            </a:r>
          </a:p>
          <a:p>
            <a:endParaRPr lang="en-US" sz="4101" b="1"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3201" b="0" i="0" u="none" strike="noStrike" cap="none" baseline="0">
                <a:solidFill>
                  <a:srgbClr val="FFFFFF"/>
                </a:solidFill>
                <a:latin typeface="Trebuchet MS"/>
                <a:ea typeface="Trebuchet MS"/>
                <a:cs typeface="Trebuchet MS"/>
                <a:sym typeface="Trebuchet MS"/>
              </a:rPr>
              <a:t>This PowerPoint 2007 template produces a 48”x72” professional  poster. </a:t>
            </a:r>
            <a:r>
              <a:rPr lang="en-US" sz="3399" b="0" i="0" u="none" strike="noStrike" cap="none" baseline="0">
                <a:solidFill>
                  <a:srgbClr val="FFFFFF"/>
                </a:solidFill>
                <a:latin typeface="Trebuchet MS"/>
                <a:ea typeface="Trebuchet MS"/>
                <a:cs typeface="Trebuchet MS"/>
                <a:sym typeface="Trebuchet MS"/>
              </a:rPr>
              <a:t>You can use it to create your research poster and save valuable time placing titles, subtitles, text, and graphics. </a:t>
            </a:r>
          </a:p>
          <a:p>
            <a:endParaRPr lang="en-US" sz="3399"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3399" b="0" i="0" u="none" strike="noStrike" cap="none" baseline="0">
                <a:solidFill>
                  <a:srgbClr val="FFFFFF"/>
                </a:solidFill>
                <a:latin typeface="Trebuchet MS"/>
                <a:ea typeface="Trebuchet MS"/>
                <a:cs typeface="Trebuchet MS"/>
                <a:sym typeface="Trebuchet MS"/>
              </a:rPr>
              <a:t>We provide a series of online tutorials that will guide you through the poster design process and answer your poster production questions. </a:t>
            </a:r>
          </a:p>
          <a:p>
            <a:endParaRPr lang="en-US" sz="3399"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3399" b="0" i="0" u="none" strike="noStrike" cap="none" baseline="0">
                <a:solidFill>
                  <a:srgbClr val="FFFFFF"/>
                </a:solidFill>
                <a:latin typeface="Trebuchet MS"/>
                <a:ea typeface="Trebuchet MS"/>
                <a:cs typeface="Trebuchet MS"/>
                <a:sym typeface="Trebuchet MS"/>
              </a:rPr>
              <a:t>To view our template tutorials, go online to </a:t>
            </a:r>
            <a:r>
              <a:rPr lang="en-US" sz="3399" b="1" i="0" u="none" strike="noStrike" cap="none" baseline="0">
                <a:solidFill>
                  <a:srgbClr val="FFFF00"/>
                </a:solidFill>
                <a:latin typeface="Trebuchet MS"/>
                <a:ea typeface="Trebuchet MS"/>
                <a:cs typeface="Trebuchet MS"/>
                <a:sym typeface="Trebuchet MS"/>
              </a:rPr>
              <a:t>PosterPresentations.com </a:t>
            </a:r>
            <a:r>
              <a:rPr lang="en-US" sz="3399" b="0" i="0" u="none" strike="noStrike" cap="none" baseline="0">
                <a:solidFill>
                  <a:srgbClr val="FFFFFF"/>
                </a:solidFill>
                <a:latin typeface="Trebuchet MS"/>
                <a:ea typeface="Trebuchet MS"/>
                <a:cs typeface="Trebuchet MS"/>
                <a:sym typeface="Trebuchet MS"/>
              </a:rPr>
              <a:t>and click on </a:t>
            </a:r>
            <a:r>
              <a:rPr lang="en-US" sz="3399" b="0" i="0" u="none" strike="noStrike" cap="none" baseline="0">
                <a:solidFill>
                  <a:srgbClr val="FFFF00"/>
                </a:solidFill>
                <a:latin typeface="Trebuchet MS"/>
                <a:ea typeface="Trebuchet MS"/>
                <a:cs typeface="Trebuchet MS"/>
                <a:sym typeface="Trebuchet MS"/>
              </a:rPr>
              <a:t>HELP DESK.</a:t>
            </a:r>
          </a:p>
          <a:p>
            <a:endParaRPr lang="en-US" sz="3399" b="0"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3399" b="0" i="0" u="none" strike="noStrike" cap="none" baseline="0">
                <a:solidFill>
                  <a:srgbClr val="FFFFFF"/>
                </a:solidFill>
                <a:latin typeface="Trebuchet MS"/>
                <a:ea typeface="Trebuchet MS"/>
                <a:cs typeface="Trebuchet MS"/>
                <a:sym typeface="Trebuchet MS"/>
              </a:rPr>
              <a:t>When you are ready to  print your poster, go online to</a:t>
            </a:r>
            <a:r>
              <a:rPr lang="en-US" sz="3900" b="0" i="0" u="none" strike="noStrike" cap="none" baseline="0">
                <a:solidFill>
                  <a:srgbClr val="FFFFFF"/>
                </a:solidFill>
                <a:latin typeface="Trebuchet MS"/>
                <a:ea typeface="Trebuchet MS"/>
                <a:cs typeface="Trebuchet MS"/>
                <a:sym typeface="Trebuchet MS"/>
              </a:rPr>
              <a:t> </a:t>
            </a:r>
            <a:r>
              <a:rPr lang="en-US" sz="4200" b="1" i="0" u="none" strike="noStrike" cap="none" baseline="0">
                <a:solidFill>
                  <a:srgbClr val="FFFF00"/>
                </a:solidFill>
                <a:latin typeface="Trebuchet MS"/>
                <a:ea typeface="Trebuchet MS"/>
                <a:cs typeface="Trebuchet MS"/>
                <a:sym typeface="Trebuchet MS"/>
              </a:rPr>
              <a:t>PosterPresentations.com</a:t>
            </a:r>
            <a:r>
              <a:rPr lang="en-US" sz="4500" b="1" i="0" u="none" strike="noStrike" cap="none" baseline="0">
                <a:solidFill>
                  <a:srgbClr val="FFFFFF"/>
                </a:solidFill>
                <a:latin typeface="Trebuchet MS"/>
                <a:ea typeface="Trebuchet MS"/>
                <a:cs typeface="Trebuchet MS"/>
                <a:sym typeface="Trebuchet MS"/>
              </a:rPr>
              <a:t>.</a:t>
            </a:r>
            <a:r>
              <a:rPr lang="en-US" sz="3399" b="0" i="0" u="none" strike="noStrike" cap="none" baseline="0">
                <a:solidFill>
                  <a:srgbClr val="FFFFFF"/>
                </a:solidFill>
                <a:latin typeface="Trebuchet MS"/>
                <a:ea typeface="Trebuchet MS"/>
                <a:cs typeface="Trebuchet MS"/>
                <a:sym typeface="Trebuchet MS"/>
              </a:rPr>
              <a:t> </a:t>
            </a:r>
          </a:p>
          <a:p>
            <a:pPr marL="0" marR="0" lvl="0" indent="0" algn="l" rtl="0">
              <a:lnSpc>
                <a:spcPct val="100000"/>
              </a:lnSpc>
              <a:buSzPct val="25000"/>
              <a:buNone/>
            </a:pPr>
            <a:r>
              <a:rPr lang="en-US" sz="3399" b="1" i="0" u="none" strike="noStrike" cap="none" baseline="0">
                <a:solidFill>
                  <a:srgbClr val="FFFFFF"/>
                </a:solidFill>
                <a:latin typeface="Trebuchet MS"/>
                <a:ea typeface="Trebuchet MS"/>
                <a:cs typeface="Trebuchet MS"/>
                <a:sym typeface="Trebuchet MS"/>
              </a:rPr>
              <a:t>Need Assistance?  </a:t>
            </a:r>
            <a:r>
              <a:rPr lang="en-US" sz="3900" b="1" i="0" u="none" strike="noStrike" cap="none" baseline="0">
                <a:solidFill>
                  <a:srgbClr val="FFFF00"/>
                </a:solidFill>
                <a:latin typeface="Trebuchet MS"/>
                <a:ea typeface="Trebuchet MS"/>
                <a:cs typeface="Trebuchet MS"/>
                <a:sym typeface="Trebuchet MS"/>
              </a:rPr>
              <a:t>Call  us at 1.866.649.3004</a:t>
            </a:r>
          </a:p>
          <a:p>
            <a:pPr marL="0" marR="0" lvl="0" indent="0" algn="l" rtl="0">
              <a:lnSpc>
                <a:spcPct val="100000"/>
              </a:lnSpc>
              <a:buSzPct val="25000"/>
              <a:buNone/>
            </a:pPr>
            <a:r>
              <a:rPr lang="en-US" sz="3399" b="0" i="0" u="none" strike="noStrike" cap="none" baseline="0">
                <a:solidFill>
                  <a:srgbClr val="FFFFFF"/>
                </a:solidFill>
                <a:latin typeface="Trebuchet MS"/>
                <a:ea typeface="Trebuchet MS"/>
                <a:cs typeface="Trebuchet MS"/>
                <a:sym typeface="Trebuchet MS"/>
              </a:rPr>
              <a:t> </a:t>
            </a:r>
          </a:p>
          <a:p>
            <a:pPr marL="0" marR="0" lvl="0" indent="0" algn="ctr" rtl="0">
              <a:lnSpc>
                <a:spcPct val="100000"/>
              </a:lnSpc>
              <a:buSzPct val="25000"/>
              <a:buNone/>
            </a:pPr>
            <a:r>
              <a:rPr lang="en-US" sz="4200" b="1" i="0" u="none" strike="noStrike" cap="none" baseline="0">
                <a:solidFill>
                  <a:srgbClr val="FFFFFF"/>
                </a:solidFill>
                <a:latin typeface="Trebuchet MS"/>
                <a:ea typeface="Trebuchet MS"/>
                <a:cs typeface="Trebuchet MS"/>
                <a:sym typeface="Trebuchet MS"/>
              </a:rPr>
              <a:t>Object Placeholders</a:t>
            </a:r>
          </a:p>
          <a:p>
            <a:endParaRPr lang="en-US" sz="4200"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3399" b="0" i="0" u="none" strike="noStrike" cap="none" baseline="0">
                <a:solidFill>
                  <a:srgbClr val="FFFF00"/>
                </a:solidFill>
                <a:latin typeface="Trebuchet MS"/>
                <a:ea typeface="Trebuchet MS"/>
                <a:cs typeface="Trebuchet MS"/>
                <a:sym typeface="Trebuchet MS"/>
              </a:rPr>
              <a:t>Using the placeholders</a:t>
            </a:r>
          </a:p>
          <a:p>
            <a:pPr marL="0" marR="0" lvl="0" indent="0" algn="l" rtl="0">
              <a:lnSpc>
                <a:spcPct val="100000"/>
              </a:lnSpc>
              <a:buSzPct val="25000"/>
              <a:buNone/>
            </a:pPr>
            <a:r>
              <a:rPr lang="en-US" sz="3399" b="0" i="0" u="none" strike="noStrike" cap="none" baseline="0">
                <a:solidFill>
                  <a:srgbClr val="FFFFFF"/>
                </a:solidFill>
                <a:latin typeface="Trebuchet MS"/>
                <a:ea typeface="Trebuchet MS"/>
                <a:cs typeface="Trebuchet MS"/>
                <a:sym typeface="Trebuchet MS"/>
              </a:rPr>
              <a:t>To add text, click inside a placeholder on the poster and type or paste your text.  To move a placeholder, click it </a:t>
            </a:r>
            <a:r>
              <a:rPr lang="en-US" sz="3399" b="0" i="0" u="sng" strike="noStrike" cap="none" baseline="0">
                <a:solidFill>
                  <a:srgbClr val="FFFFFF"/>
                </a:solidFill>
                <a:latin typeface="Trebuchet MS"/>
                <a:ea typeface="Trebuchet MS"/>
                <a:cs typeface="Trebuchet MS"/>
                <a:sym typeface="Trebuchet MS"/>
              </a:rPr>
              <a:t>once</a:t>
            </a:r>
            <a:r>
              <a:rPr lang="en-US" sz="3399" b="0" i="0" u="none" strike="noStrike" cap="none" baseline="0">
                <a:solidFill>
                  <a:srgbClr val="FFFFFF"/>
                </a:solidFill>
                <a:latin typeface="Trebuchet MS"/>
                <a:ea typeface="Trebuchet MS"/>
                <a:cs typeface="Trebuchet MS"/>
                <a:sym typeface="Trebuchet MS"/>
              </a:rPr>
              <a:t> (to select it).  Place your cursor on its frame, and your cursor will change to this symbol    .  Click </a:t>
            </a:r>
            <a:r>
              <a:rPr lang="en-US" sz="3399" b="0" i="0" u="sng" strike="noStrike" cap="none" baseline="0">
                <a:solidFill>
                  <a:srgbClr val="FFFFFF"/>
                </a:solidFill>
                <a:latin typeface="Trebuchet MS"/>
                <a:ea typeface="Trebuchet MS"/>
                <a:cs typeface="Trebuchet MS"/>
                <a:sym typeface="Trebuchet MS"/>
              </a:rPr>
              <a:t>once</a:t>
            </a:r>
            <a:r>
              <a:rPr lang="en-US" sz="3399" b="0" i="0" u="none" strike="noStrike" cap="none" baseline="0">
                <a:solidFill>
                  <a:srgbClr val="FFFFFF"/>
                </a:solidFill>
                <a:latin typeface="Trebuchet MS"/>
                <a:ea typeface="Trebuchet MS"/>
                <a:cs typeface="Trebuchet MS"/>
                <a:sym typeface="Trebuchet MS"/>
              </a:rPr>
              <a:t> and drag it to a new location where you can resize it. </a:t>
            </a:r>
          </a:p>
          <a:p>
            <a:endParaRPr lang="en-US" sz="3399"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3399" b="1" i="0" u="none" strike="noStrike" cap="none" baseline="0">
                <a:solidFill>
                  <a:srgbClr val="FFFF00"/>
                </a:solidFill>
                <a:latin typeface="Trebuchet MS"/>
                <a:ea typeface="Trebuchet MS"/>
                <a:cs typeface="Trebuchet MS"/>
                <a:sym typeface="Trebuchet MS"/>
              </a:rPr>
              <a:t>Section Header placeholder</a:t>
            </a:r>
          </a:p>
          <a:p>
            <a:pPr marL="0" marR="0" lvl="0" indent="0" algn="l" rtl="0">
              <a:lnSpc>
                <a:spcPct val="100000"/>
              </a:lnSpc>
              <a:buSzPct val="25000"/>
              <a:buNone/>
            </a:pPr>
            <a:r>
              <a:rPr lang="en-US" sz="3399" b="0" i="0" u="none" strike="noStrike" cap="none" baseline="0">
                <a:solidFill>
                  <a:srgbClr val="FFFFFF"/>
                </a:solidFill>
                <a:latin typeface="Trebuchet MS"/>
                <a:ea typeface="Trebuchet MS"/>
                <a:cs typeface="Trebuchet MS"/>
                <a:sym typeface="Trebuchet MS"/>
              </a:rPr>
              <a:t>Click and drag this preformatted section header placeholder to the poster area to add another section header. Use section headers to separate topics or concepts within your presentation. </a:t>
            </a: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3399" b="1" i="0" u="none" strike="noStrike" cap="none" baseline="0">
                <a:solidFill>
                  <a:srgbClr val="FFFF00"/>
                </a:solidFill>
                <a:latin typeface="Trebuchet MS"/>
                <a:ea typeface="Trebuchet MS"/>
                <a:cs typeface="Trebuchet MS"/>
                <a:sym typeface="Trebuchet MS"/>
              </a:rPr>
              <a:t>Text placeholder</a:t>
            </a:r>
          </a:p>
          <a:p>
            <a:pPr marL="0" marR="0" lvl="0" indent="0" algn="l" rtl="0">
              <a:lnSpc>
                <a:spcPct val="100000"/>
              </a:lnSpc>
              <a:buSzPct val="25000"/>
              <a:buNone/>
            </a:pPr>
            <a:r>
              <a:rPr lang="en-US" sz="3399" b="0" i="0" u="none" strike="noStrike" cap="none" baseline="0">
                <a:solidFill>
                  <a:srgbClr val="FFFFFF"/>
                </a:solidFill>
                <a:latin typeface="Trebuchet MS"/>
                <a:ea typeface="Trebuchet MS"/>
                <a:cs typeface="Trebuchet MS"/>
                <a:sym typeface="Trebuchet MS"/>
              </a:rPr>
              <a:t>Move this preformatted text placeholder to the poster to add a new body of text.</a:t>
            </a: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3399" b="1" i="0" u="none" strike="noStrike" cap="none" baseline="0">
                <a:solidFill>
                  <a:srgbClr val="FFFF00"/>
                </a:solidFill>
                <a:latin typeface="Trebuchet MS"/>
                <a:ea typeface="Trebuchet MS"/>
                <a:cs typeface="Trebuchet MS"/>
                <a:sym typeface="Trebuchet MS"/>
              </a:rPr>
              <a:t>Picture placeholder</a:t>
            </a:r>
          </a:p>
          <a:p>
            <a:pPr marL="0" marR="0" lvl="0" indent="0" algn="l" rtl="0">
              <a:lnSpc>
                <a:spcPct val="100000"/>
              </a:lnSpc>
              <a:buSzPct val="25000"/>
              <a:buNone/>
            </a:pPr>
            <a:r>
              <a:rPr lang="en-US" sz="3399" b="0" i="0" u="none" strike="noStrike" cap="none" baseline="0">
                <a:solidFill>
                  <a:srgbClr val="FFFFFF"/>
                </a:solidFill>
                <a:latin typeface="Trebuchet MS"/>
                <a:ea typeface="Trebuchet MS"/>
                <a:cs typeface="Trebuchet MS"/>
                <a:sym typeface="Trebuchet MS"/>
              </a:rPr>
              <a:t>Move this graphic placeholder onto your poster, size it first, and then click it to add a picture to the poster.</a:t>
            </a: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p:txBody>
      </p:sp>
      <p:sp>
        <p:nvSpPr>
          <p:cNvPr id="18" name="Shape 18"/>
          <p:cNvSpPr/>
          <p:nvPr/>
        </p:nvSpPr>
        <p:spPr>
          <a:xfrm>
            <a:off x="-10370519" y="23582878"/>
            <a:ext cx="10018078" cy="776880"/>
          </a:xfrm>
          <a:prstGeom prst="rect">
            <a:avLst/>
          </a:prstGeom>
          <a:solidFill>
            <a:srgbClr val="D9D9D9"/>
          </a:solidFill>
          <a:ln>
            <a:noFill/>
          </a:ln>
        </p:spPr>
        <p:txBody>
          <a:bodyPr lIns="91425" tIns="91425" rIns="91425" bIns="91425" anchor="ctr" anchorCtr="0">
            <a:noAutofit/>
          </a:bodyPr>
          <a:lstStyle/>
          <a:p>
            <a:endParaRPr sz="818"/>
          </a:p>
        </p:txBody>
      </p:sp>
      <p:sp>
        <p:nvSpPr>
          <p:cNvPr id="19" name="Shape 19"/>
          <p:cNvSpPr/>
          <p:nvPr/>
        </p:nvSpPr>
        <p:spPr>
          <a:xfrm>
            <a:off x="-1100519" y="15295681"/>
            <a:ext cx="590038" cy="437758"/>
          </a:xfrm>
          <a:prstGeom prst="rect">
            <a:avLst/>
          </a:prstGeom>
          <a:noFill/>
          <a:ln w="9525" cap="flat">
            <a:solidFill>
              <a:srgbClr val="000000"/>
            </a:solidFill>
            <a:prstDash val="solid"/>
            <a:miter/>
            <a:headEnd type="none" w="med" len="med"/>
            <a:tailEnd type="none" w="med" len="med"/>
          </a:ln>
        </p:spPr>
        <p:txBody>
          <a:bodyPr lIns="91425" tIns="91425" rIns="91425" bIns="91425" anchor="ctr" anchorCtr="0">
            <a:noAutofit/>
          </a:bodyPr>
          <a:lstStyle/>
          <a:p>
            <a:endParaRPr sz="818"/>
          </a:p>
        </p:txBody>
      </p:sp>
      <p:sp>
        <p:nvSpPr>
          <p:cNvPr id="20" name="Shape 20"/>
          <p:cNvSpPr/>
          <p:nvPr/>
        </p:nvSpPr>
        <p:spPr>
          <a:xfrm>
            <a:off x="-9966960" y="31446000"/>
            <a:ext cx="9309240" cy="1090440"/>
          </a:xfrm>
          <a:prstGeom prst="roundRect">
            <a:avLst>
              <a:gd name="adj" fmla="val 16667"/>
            </a:avLst>
          </a:prstGeom>
          <a:solidFill>
            <a:srgbClr val="FFFFFF"/>
          </a:solidFill>
          <a:ln>
            <a:noFill/>
          </a:ln>
        </p:spPr>
        <p:txBody>
          <a:bodyPr lIns="91425" tIns="91425" rIns="91425" bIns="91425" anchor="ctr" anchorCtr="0">
            <a:noAutofit/>
          </a:bodyPr>
          <a:lstStyle/>
          <a:p>
            <a:endParaRPr sz="818"/>
          </a:p>
        </p:txBody>
      </p:sp>
      <p:sp>
        <p:nvSpPr>
          <p:cNvPr id="21" name="Shape 21"/>
          <p:cNvSpPr/>
          <p:nvPr/>
        </p:nvSpPr>
        <p:spPr>
          <a:xfrm>
            <a:off x="-9844560" y="31564443"/>
            <a:ext cx="870840" cy="914038"/>
          </a:xfrm>
          <a:prstGeom prst="rect">
            <a:avLst/>
          </a:prstGeom>
          <a:noFill/>
          <a:ln>
            <a:noFill/>
          </a:ln>
        </p:spPr>
        <p:txBody>
          <a:bodyPr lIns="91425" tIns="91425" rIns="91425" bIns="91425" anchor="ctr" anchorCtr="0">
            <a:noAutofit/>
          </a:bodyPr>
          <a:lstStyle/>
          <a:p>
            <a:endParaRPr sz="818"/>
          </a:p>
        </p:txBody>
      </p:sp>
      <p:sp>
        <p:nvSpPr>
          <p:cNvPr id="22" name="Shape 22"/>
          <p:cNvSpPr/>
          <p:nvPr/>
        </p:nvSpPr>
        <p:spPr>
          <a:xfrm>
            <a:off x="-8918999" y="31546082"/>
            <a:ext cx="8260918" cy="852120"/>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US" sz="2499" b="0" i="0" u="none" strike="noStrike" cap="none" baseline="0">
                <a:solidFill>
                  <a:srgbClr val="4E5B6F"/>
                </a:solidFill>
                <a:latin typeface="Trebuchet MS"/>
                <a:ea typeface="Trebuchet MS"/>
                <a:cs typeface="Trebuchet MS"/>
                <a:sym typeface="Trebuchet MS"/>
              </a:rPr>
              <a:t>Student discounts are available on our Facebook page. </a:t>
            </a:r>
          </a:p>
          <a:p>
            <a:pPr marL="0" marR="0" lvl="0" indent="0" algn="l" rtl="0">
              <a:lnSpc>
                <a:spcPct val="100000"/>
              </a:lnSpc>
              <a:buSzPct val="25000"/>
              <a:buNone/>
            </a:pPr>
            <a:r>
              <a:rPr lang="en-US" sz="2499" b="0" i="0" u="none" strike="noStrike" cap="none" baseline="0">
                <a:solidFill>
                  <a:srgbClr val="4E5B6F"/>
                </a:solidFill>
                <a:latin typeface="Trebuchet MS"/>
                <a:ea typeface="Trebuchet MS"/>
                <a:cs typeface="Trebuchet MS"/>
                <a:sym typeface="Trebuchet MS"/>
              </a:rPr>
              <a:t>Go to </a:t>
            </a:r>
            <a:r>
              <a:rPr lang="en-US" sz="2499" b="0" i="0" u="sng" strike="noStrike" cap="none" baseline="0">
                <a:solidFill>
                  <a:srgbClr val="4E5B6F"/>
                </a:solidFill>
                <a:latin typeface="Trebuchet MS"/>
                <a:ea typeface="Trebuchet MS"/>
                <a:cs typeface="Trebuchet MS"/>
                <a:sym typeface="Trebuchet MS"/>
              </a:rPr>
              <a:t>PosterPresentations.com</a:t>
            </a:r>
            <a:r>
              <a:rPr lang="en-US" sz="2499" b="0" i="0" u="none" strike="noStrike" cap="none" baseline="0">
                <a:solidFill>
                  <a:srgbClr val="4E5B6F"/>
                </a:solidFill>
                <a:latin typeface="Trebuchet MS"/>
                <a:ea typeface="Trebuchet MS"/>
                <a:cs typeface="Trebuchet MS"/>
                <a:sym typeface="Trebuchet MS"/>
              </a:rPr>
              <a:t> and click on the FB icon.</a:t>
            </a:r>
          </a:p>
        </p:txBody>
      </p:sp>
      <p:cxnSp>
        <p:nvCxnSpPr>
          <p:cNvPr id="23" name="Shape 23"/>
          <p:cNvCxnSpPr/>
          <p:nvPr/>
        </p:nvCxnSpPr>
        <p:spPr>
          <a:xfrm>
            <a:off x="-10402199" y="11518200"/>
            <a:ext cx="10050478" cy="2160"/>
          </a:xfrm>
          <a:prstGeom prst="straightConnector1">
            <a:avLst/>
          </a:prstGeom>
          <a:noFill/>
          <a:ln w="9525" cap="flat">
            <a:solidFill>
              <a:srgbClr val="D9D9D9"/>
            </a:solidFill>
            <a:prstDash val="solid"/>
            <a:round/>
            <a:headEnd type="none" w="med" len="med"/>
            <a:tailEnd type="none" w="med" len="med"/>
          </a:ln>
        </p:spPr>
      </p:cxnSp>
      <p:sp>
        <p:nvSpPr>
          <p:cNvPr id="24" name="Shape 24"/>
          <p:cNvSpPr/>
          <p:nvPr/>
        </p:nvSpPr>
        <p:spPr>
          <a:xfrm>
            <a:off x="-10370519" y="20381400"/>
            <a:ext cx="10018078" cy="776880"/>
          </a:xfrm>
          <a:prstGeom prst="rect">
            <a:avLst/>
          </a:prstGeom>
          <a:solidFill>
            <a:srgbClr val="D9D9D9"/>
          </a:solidFill>
          <a:ln>
            <a:noFill/>
          </a:ln>
        </p:spPr>
        <p:txBody>
          <a:bodyPr lIns="91425" tIns="91425" rIns="91425" bIns="91425" anchor="ctr" anchorCtr="0">
            <a:noAutofit/>
          </a:bodyPr>
          <a:lstStyle/>
          <a:p>
            <a:endParaRPr sz="818"/>
          </a:p>
        </p:txBody>
      </p:sp>
      <p:sp>
        <p:nvSpPr>
          <p:cNvPr id="25" name="Shape 25"/>
          <p:cNvSpPr/>
          <p:nvPr/>
        </p:nvSpPr>
        <p:spPr>
          <a:xfrm>
            <a:off x="44222043" y="0"/>
            <a:ext cx="10050118" cy="32918040"/>
          </a:xfrm>
          <a:prstGeom prst="rect">
            <a:avLst/>
          </a:prstGeom>
          <a:solidFill>
            <a:srgbClr val="0D0D0D"/>
          </a:solidFill>
          <a:ln w="25550" cap="flat">
            <a:solidFill>
              <a:srgbClr val="5D9A2B"/>
            </a:solidFill>
            <a:prstDash val="solid"/>
            <a:round/>
            <a:headEnd type="none" w="med" len="med"/>
            <a:tailEnd type="none" w="med" len="med"/>
          </a:ln>
        </p:spPr>
        <p:txBody>
          <a:bodyPr lIns="182875" tIns="365750" rIns="182875" bIns="182875" anchor="t" anchorCtr="0">
            <a:noAutofit/>
          </a:bodyPr>
          <a:lstStyle/>
          <a:p>
            <a:pPr marL="0" marR="0" lvl="0" indent="0" algn="ctr" rtl="0">
              <a:lnSpc>
                <a:spcPct val="100000"/>
              </a:lnSpc>
              <a:spcBef>
                <a:spcPts val="0"/>
              </a:spcBef>
              <a:buSzPct val="25000"/>
              <a:buNone/>
            </a:pPr>
            <a:r>
              <a:rPr lang="en-US" sz="4299" b="1" i="0" u="none" strike="noStrike" cap="none" baseline="0">
                <a:solidFill>
                  <a:srgbClr val="FFFFFF"/>
                </a:solidFill>
                <a:latin typeface="Trebuchet MS"/>
                <a:ea typeface="Trebuchet MS"/>
                <a:cs typeface="Trebuchet MS"/>
                <a:sym typeface="Trebuchet MS"/>
              </a:rPr>
              <a:t>QUICK TIPS</a:t>
            </a:r>
          </a:p>
          <a:p>
            <a:pPr marL="0" marR="0" lvl="0" indent="0" algn="ctr" rtl="0">
              <a:lnSpc>
                <a:spcPct val="100000"/>
              </a:lnSpc>
              <a:buSzPct val="25000"/>
              <a:buNone/>
            </a:pPr>
            <a:r>
              <a:rPr lang="en-US" sz="4101" b="1" i="0" u="none" strike="noStrike" cap="none" baseline="0">
                <a:solidFill>
                  <a:srgbClr val="FFFF00"/>
                </a:solidFill>
                <a:latin typeface="Trebuchet MS"/>
                <a:ea typeface="Trebuchet MS"/>
                <a:cs typeface="Trebuchet MS"/>
                <a:sym typeface="Trebuchet MS"/>
              </a:rPr>
              <a:t>(--THIS SECTION DOES NOT PRINT--)</a:t>
            </a:r>
          </a:p>
          <a:p>
            <a:endParaRPr lang="en-US" sz="4101" b="1"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3399" b="0" i="0" u="none" strike="noStrike" cap="none" baseline="0">
                <a:solidFill>
                  <a:srgbClr val="FFFFFF"/>
                </a:solidFill>
                <a:latin typeface="Trebuchet MS"/>
                <a:ea typeface="Trebuchet MS"/>
                <a:cs typeface="Trebuchet MS"/>
                <a:sym typeface="Trebuchet MS"/>
              </a:rPr>
              <a:t>This PowerPoint template requires basic PowerPoint (version 2007 or newer) skills. Below is a list of commonly asked questions specific to this template.  If you are using an older version of PowerPoint some template features may not work properly.</a:t>
            </a:r>
          </a:p>
          <a:p>
            <a:endParaRPr lang="en-US" sz="3399" b="0" i="0" u="none" strike="noStrike" cap="none" baseline="0">
              <a:solidFill>
                <a:srgbClr val="FFFFFF"/>
              </a:solidFill>
              <a:latin typeface="Trebuchet MS"/>
              <a:ea typeface="Trebuchet MS"/>
              <a:cs typeface="Trebuchet MS"/>
              <a:sym typeface="Trebuchet MS"/>
            </a:endParaRPr>
          </a:p>
          <a:p>
            <a:pPr marL="0" marR="0" lvl="0" indent="0" algn="ctr" rtl="0">
              <a:lnSpc>
                <a:spcPct val="100000"/>
              </a:lnSpc>
              <a:buSzPct val="25000"/>
              <a:buNone/>
            </a:pPr>
            <a:r>
              <a:rPr lang="en-US" sz="4500" b="1" i="0" u="none" strike="noStrike" cap="none" baseline="0">
                <a:solidFill>
                  <a:srgbClr val="FFFFFF"/>
                </a:solidFill>
                <a:latin typeface="Trebuchet MS"/>
                <a:ea typeface="Trebuchet MS"/>
                <a:cs typeface="Trebuchet MS"/>
                <a:sym typeface="Trebuchet MS"/>
              </a:rPr>
              <a:t>Template FAQs</a:t>
            </a:r>
          </a:p>
          <a:p>
            <a:endParaRPr lang="en-US" sz="4500"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3399" b="1" i="0" u="none" strike="noStrike" cap="none" baseline="0">
                <a:solidFill>
                  <a:srgbClr val="FFFF00"/>
                </a:solidFill>
                <a:latin typeface="Trebuchet MS"/>
                <a:ea typeface="Trebuchet MS"/>
                <a:cs typeface="Trebuchet MS"/>
                <a:sym typeface="Trebuchet MS"/>
              </a:rPr>
              <a:t>Verifying the quality of your graphics</a:t>
            </a:r>
          </a:p>
          <a:p>
            <a:pPr marL="0" marR="0" lvl="0" indent="0" algn="l" rtl="0">
              <a:lnSpc>
                <a:spcPct val="100000"/>
              </a:lnSpc>
              <a:buSzPct val="25000"/>
              <a:buNone/>
            </a:pPr>
            <a:r>
              <a:rPr lang="en-US" sz="3399" b="0" i="0" u="none" strike="noStrike" cap="none" baseline="0">
                <a:solidFill>
                  <a:srgbClr val="FFFFFF"/>
                </a:solidFill>
                <a:latin typeface="Trebuchet MS"/>
                <a:ea typeface="Trebuchet MS"/>
                <a:cs typeface="Trebuchet MS"/>
                <a:sym typeface="Trebuchet MS"/>
              </a:rPr>
              <a:t>Go to the 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 </a:t>
            </a:r>
          </a:p>
          <a:p>
            <a:endParaRPr lang="en-US" sz="3399"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3399" b="1" i="0" u="none" strike="noStrike" cap="none" baseline="0">
                <a:solidFill>
                  <a:srgbClr val="FFFF00"/>
                </a:solidFill>
                <a:latin typeface="Trebuchet MS"/>
                <a:ea typeface="Trebuchet MS"/>
                <a:cs typeface="Trebuchet MS"/>
                <a:sym typeface="Trebuchet MS"/>
              </a:rPr>
              <a:t>Modifying the layout</a:t>
            </a:r>
          </a:p>
          <a:p>
            <a:pPr marL="0" marR="0" lvl="0" indent="0" algn="l" rtl="0">
              <a:lnSpc>
                <a:spcPct val="100000"/>
              </a:lnSpc>
              <a:buSzPct val="25000"/>
              <a:buNone/>
            </a:pPr>
            <a:r>
              <a:rPr lang="en-US" sz="3399" b="0" i="0" u="none" strike="noStrike" cap="none" baseline="0">
                <a:solidFill>
                  <a:srgbClr val="FFFFFF"/>
                </a:solidFill>
                <a:latin typeface="Trebuchet MS"/>
                <a:ea typeface="Trebuchet MS"/>
                <a:cs typeface="Trebuchet MS"/>
                <a:sym typeface="Trebuchet MS"/>
              </a:rPr>
              <a:t>This template has four </a:t>
            </a:r>
          </a:p>
          <a:p>
            <a:pPr marL="0" marR="0" lvl="0" indent="0" algn="l" rtl="0">
              <a:lnSpc>
                <a:spcPct val="100000"/>
              </a:lnSpc>
              <a:buSzPct val="25000"/>
              <a:buNone/>
            </a:pPr>
            <a:r>
              <a:rPr lang="en-US" sz="3399" b="0" i="0" u="none" strike="noStrike" cap="none" baseline="0">
                <a:solidFill>
                  <a:srgbClr val="FFFFFF"/>
                </a:solidFill>
                <a:latin typeface="Trebuchet MS"/>
                <a:ea typeface="Trebuchet MS"/>
                <a:cs typeface="Trebuchet MS"/>
                <a:sym typeface="Trebuchet MS"/>
              </a:rPr>
              <a:t>different column layouts.   </a:t>
            </a:r>
          </a:p>
          <a:p>
            <a:pPr marL="0" marR="0" lvl="0" indent="0" algn="l" rtl="0">
              <a:lnSpc>
                <a:spcPct val="100000"/>
              </a:lnSpc>
              <a:buSzPct val="25000"/>
              <a:buNone/>
            </a:pPr>
            <a:r>
              <a:rPr lang="en-US" sz="3399" b="0" i="0" u="sng" strike="noStrike" cap="none" baseline="0">
                <a:solidFill>
                  <a:srgbClr val="FFFFFF"/>
                </a:solidFill>
                <a:latin typeface="Trebuchet MS"/>
                <a:ea typeface="Trebuchet MS"/>
                <a:cs typeface="Trebuchet MS"/>
                <a:sym typeface="Trebuchet MS"/>
              </a:rPr>
              <a:t>Right-click</a:t>
            </a:r>
            <a:r>
              <a:rPr lang="en-US" sz="3399" b="0" i="0" u="none" strike="noStrike" cap="none" baseline="0">
                <a:solidFill>
                  <a:srgbClr val="FFFFFF"/>
                </a:solidFill>
                <a:latin typeface="Trebuchet MS"/>
                <a:ea typeface="Trebuchet MS"/>
                <a:cs typeface="Trebuchet MS"/>
                <a:sym typeface="Trebuchet MS"/>
              </a:rPr>
              <a:t> your mouse on the </a:t>
            </a:r>
          </a:p>
          <a:p>
            <a:pPr marL="0" marR="0" lvl="0" indent="0" algn="l" rtl="0">
              <a:lnSpc>
                <a:spcPct val="100000"/>
              </a:lnSpc>
              <a:buSzPct val="25000"/>
              <a:buNone/>
            </a:pPr>
            <a:r>
              <a:rPr lang="en-US" sz="3399" b="0" i="0" u="none" strike="noStrike" cap="none" baseline="0">
                <a:solidFill>
                  <a:srgbClr val="FFFFFF"/>
                </a:solidFill>
                <a:latin typeface="Trebuchet MS"/>
                <a:ea typeface="Trebuchet MS"/>
                <a:cs typeface="Trebuchet MS"/>
                <a:sym typeface="Trebuchet MS"/>
              </a:rPr>
              <a:t>background  and click on </a:t>
            </a:r>
          </a:p>
          <a:p>
            <a:pPr marL="0" marR="0" lvl="0" indent="0" algn="l" rtl="0">
              <a:lnSpc>
                <a:spcPct val="100000"/>
              </a:lnSpc>
              <a:buSzPct val="25000"/>
              <a:buNone/>
            </a:pPr>
            <a:r>
              <a:rPr lang="en-US" sz="3399" b="0" i="0" u="none" strike="noStrike" cap="none" baseline="0">
                <a:solidFill>
                  <a:srgbClr val="FFFFFF"/>
                </a:solidFill>
                <a:latin typeface="Trebuchet MS"/>
                <a:ea typeface="Trebuchet MS"/>
                <a:cs typeface="Trebuchet MS"/>
                <a:sym typeface="Trebuchet MS"/>
              </a:rPr>
              <a:t>LAYOUT to see the layout options.  The columns in the provided  layouts are fixed and cannot be moved but advanced users can modify any layout by going to VIEW and then SLIDE MASTER.</a:t>
            </a: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3399" b="1" i="0" u="none" strike="noStrike" cap="none" baseline="0">
                <a:solidFill>
                  <a:srgbClr val="FFFF00"/>
                </a:solidFill>
                <a:latin typeface="Trebuchet MS"/>
                <a:ea typeface="Trebuchet MS"/>
                <a:cs typeface="Trebuchet MS"/>
                <a:sym typeface="Trebuchet MS"/>
              </a:rPr>
              <a:t>Importing text and graphics from external sources</a:t>
            </a:r>
          </a:p>
          <a:p>
            <a:pPr marL="0" marR="0" lvl="0" indent="0" algn="l" rtl="0">
              <a:lnSpc>
                <a:spcPct val="100000"/>
              </a:lnSpc>
              <a:buSzPct val="25000"/>
              <a:buNone/>
            </a:pPr>
            <a:r>
              <a:rPr lang="en-US" sz="3399" b="1" i="0" u="sng" strike="noStrike" cap="none" baseline="0">
                <a:solidFill>
                  <a:srgbClr val="FFFFFF"/>
                </a:solidFill>
                <a:latin typeface="Trebuchet MS"/>
                <a:ea typeface="Trebuchet MS"/>
                <a:cs typeface="Trebuchet MS"/>
                <a:sym typeface="Trebuchet MS"/>
              </a:rPr>
              <a:t>TEXT</a:t>
            </a:r>
            <a:r>
              <a:rPr lang="en-US" sz="3399" b="1" i="0" u="none" strike="noStrike" cap="none" baseline="0">
                <a:solidFill>
                  <a:srgbClr val="FFFFFF"/>
                </a:solidFill>
                <a:latin typeface="Trebuchet MS"/>
                <a:ea typeface="Trebuchet MS"/>
                <a:cs typeface="Trebuchet MS"/>
                <a:sym typeface="Trebuchet MS"/>
              </a:rPr>
              <a:t>: </a:t>
            </a:r>
            <a:r>
              <a:rPr lang="en-US" sz="3399" b="0" i="0" u="none" strike="noStrike" cap="none" baseline="0">
                <a:solidFill>
                  <a:srgbClr val="FFFFFF"/>
                </a:solidFill>
                <a:latin typeface="Trebuchet MS"/>
                <a:ea typeface="Trebuchet MS"/>
                <a:cs typeface="Trebuchet MS"/>
                <a:sym typeface="Trebuchet MS"/>
              </a:rPr>
              <a:t>Paste or type your text into a pre-existing placeholder or drag in a new placeholder from the left side of the template. Move it anywhere as needed.</a:t>
            </a:r>
          </a:p>
          <a:p>
            <a:endParaRPr lang="en-US" sz="3399"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3399" b="1" i="0" u="sng" strike="noStrike" cap="none" baseline="0">
                <a:solidFill>
                  <a:srgbClr val="FFFFFF"/>
                </a:solidFill>
                <a:latin typeface="Trebuchet MS"/>
                <a:ea typeface="Trebuchet MS"/>
                <a:cs typeface="Trebuchet MS"/>
                <a:sym typeface="Trebuchet MS"/>
              </a:rPr>
              <a:t>PHOTOS</a:t>
            </a:r>
            <a:r>
              <a:rPr lang="en-US" sz="3399" b="1" i="0" u="none" strike="noStrike" cap="none" baseline="0">
                <a:solidFill>
                  <a:srgbClr val="FFFFFF"/>
                </a:solidFill>
                <a:latin typeface="Trebuchet MS"/>
                <a:ea typeface="Trebuchet MS"/>
                <a:cs typeface="Trebuchet MS"/>
                <a:sym typeface="Trebuchet MS"/>
              </a:rPr>
              <a:t>: </a:t>
            </a:r>
            <a:r>
              <a:rPr lang="en-US" sz="3399" b="0" i="0" u="none" strike="noStrike" cap="none" baseline="0">
                <a:solidFill>
                  <a:srgbClr val="FFFFFF"/>
                </a:solidFill>
                <a:latin typeface="Trebuchet MS"/>
                <a:ea typeface="Trebuchet MS"/>
                <a:cs typeface="Trebuchet MS"/>
                <a:sym typeface="Trebuchet MS"/>
              </a:rPr>
              <a:t>Drag in a picture placeholder, size it </a:t>
            </a:r>
            <a:r>
              <a:rPr lang="en-US" sz="3399" b="0" i="0" u="sng" strike="noStrike" cap="none" baseline="0">
                <a:solidFill>
                  <a:srgbClr val="FFFFFF"/>
                </a:solidFill>
                <a:latin typeface="Trebuchet MS"/>
                <a:ea typeface="Trebuchet MS"/>
                <a:cs typeface="Trebuchet MS"/>
                <a:sym typeface="Trebuchet MS"/>
              </a:rPr>
              <a:t>first</a:t>
            </a:r>
            <a:r>
              <a:rPr lang="en-US" sz="3399" b="0" i="0" u="none" strike="noStrike" cap="none" baseline="0">
                <a:solidFill>
                  <a:srgbClr val="FFFFFF"/>
                </a:solidFill>
                <a:latin typeface="Trebuchet MS"/>
                <a:ea typeface="Trebuchet MS"/>
                <a:cs typeface="Trebuchet MS"/>
                <a:sym typeface="Trebuchet MS"/>
              </a:rPr>
              <a:t>, click in it and insert a photo from the menu.</a:t>
            </a:r>
          </a:p>
          <a:p>
            <a:endParaRPr lang="en-US" sz="3399"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3399" b="1" i="0" u="sng" strike="noStrike" cap="none" baseline="0">
                <a:solidFill>
                  <a:srgbClr val="FFFFFF"/>
                </a:solidFill>
                <a:latin typeface="Trebuchet MS"/>
                <a:ea typeface="Trebuchet MS"/>
                <a:cs typeface="Trebuchet MS"/>
                <a:sym typeface="Trebuchet MS"/>
              </a:rPr>
              <a:t>TABLES</a:t>
            </a:r>
            <a:r>
              <a:rPr lang="en-US" sz="3399" b="1" i="0" u="none" strike="noStrike" cap="none" baseline="0">
                <a:solidFill>
                  <a:srgbClr val="FFFFFF"/>
                </a:solidFill>
                <a:latin typeface="Trebuchet MS"/>
                <a:ea typeface="Trebuchet MS"/>
                <a:cs typeface="Trebuchet MS"/>
                <a:sym typeface="Trebuchet MS"/>
              </a:rPr>
              <a:t>: </a:t>
            </a:r>
            <a:r>
              <a:rPr lang="en-US" sz="3399" b="0" i="0" u="none" strike="noStrike" cap="none" baseline="0">
                <a:solidFill>
                  <a:srgbClr val="FFFFFF"/>
                </a:solidFill>
                <a:latin typeface="Trebuchet MS"/>
                <a:ea typeface="Trebuchet MS"/>
                <a:cs typeface="Trebuchet MS"/>
                <a:sym typeface="Trebuchet MS"/>
              </a:rPr>
              <a:t>You can copy and paste a table from an external document onto this poster template. To adjust the way the text fits within the cells of a table that has been pasted, </a:t>
            </a:r>
            <a:r>
              <a:rPr lang="en-US" sz="3399" b="0" i="0" u="sng" strike="noStrike" cap="none" baseline="0">
                <a:solidFill>
                  <a:srgbClr val="FFFFFF"/>
                </a:solidFill>
                <a:latin typeface="Trebuchet MS"/>
                <a:ea typeface="Trebuchet MS"/>
                <a:cs typeface="Trebuchet MS"/>
                <a:sym typeface="Trebuchet MS"/>
              </a:rPr>
              <a:t>right-click</a:t>
            </a:r>
            <a:r>
              <a:rPr lang="en-US" sz="3399" b="0" i="0" u="none" strike="noStrike" cap="none" baseline="0">
                <a:solidFill>
                  <a:srgbClr val="FFFFFF"/>
                </a:solidFill>
                <a:latin typeface="Trebuchet MS"/>
                <a:ea typeface="Trebuchet MS"/>
                <a:cs typeface="Trebuchet MS"/>
                <a:sym typeface="Trebuchet MS"/>
              </a:rPr>
              <a:t> on the table, click FORMAT SHAPE  then click on TEXT BOX and change the INTERNAL MARGIN values to 0.25.</a:t>
            </a: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3399" b="1" i="0" u="none" strike="noStrike" cap="none" baseline="0">
                <a:solidFill>
                  <a:srgbClr val="FFFF00"/>
                </a:solidFill>
                <a:latin typeface="Trebuchet MS"/>
                <a:ea typeface="Trebuchet MS"/>
                <a:cs typeface="Trebuchet MS"/>
                <a:sym typeface="Trebuchet MS"/>
              </a:rPr>
              <a:t>Modifying the color scheme</a:t>
            </a:r>
          </a:p>
          <a:p>
            <a:pPr marL="0" marR="0" lvl="0" indent="0" algn="l" rtl="0">
              <a:lnSpc>
                <a:spcPct val="100000"/>
              </a:lnSpc>
              <a:buSzPct val="25000"/>
              <a:buNone/>
            </a:pPr>
            <a:r>
              <a:rPr lang="en-US" sz="3399" b="0" i="0" u="none" strike="noStrike" cap="none" baseline="0">
                <a:solidFill>
                  <a:srgbClr val="FFFFFF"/>
                </a:solidFill>
                <a:latin typeface="Trebuchet MS"/>
                <a:ea typeface="Trebuchet MS"/>
                <a:cs typeface="Trebuchet MS"/>
                <a:sym typeface="Trebuchet MS"/>
              </a:rPr>
              <a:t>To change the color scheme of this template go to the DESIGN menu and click on COLORS. You can choose from the provided color combinations or create your own.</a:t>
            </a: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p:txBody>
      </p:sp>
      <p:sp>
        <p:nvSpPr>
          <p:cNvPr id="26" name="Shape 26"/>
          <p:cNvSpPr/>
          <p:nvPr/>
        </p:nvSpPr>
        <p:spPr>
          <a:xfrm>
            <a:off x="50095083" y="12363478"/>
            <a:ext cx="3966118" cy="2558160"/>
          </a:xfrm>
          <a:prstGeom prst="rect">
            <a:avLst/>
          </a:prstGeom>
          <a:noFill/>
          <a:ln>
            <a:noFill/>
          </a:ln>
        </p:spPr>
        <p:txBody>
          <a:bodyPr lIns="91425" tIns="91425" rIns="91425" bIns="91425" anchor="ctr" anchorCtr="0">
            <a:noAutofit/>
          </a:bodyPr>
          <a:lstStyle/>
          <a:p>
            <a:endParaRPr sz="818"/>
          </a:p>
        </p:txBody>
      </p:sp>
      <p:sp>
        <p:nvSpPr>
          <p:cNvPr id="27" name="Shape 27"/>
          <p:cNvSpPr/>
          <p:nvPr/>
        </p:nvSpPr>
        <p:spPr>
          <a:xfrm>
            <a:off x="44335440" y="30844083"/>
            <a:ext cx="9159840" cy="1940038"/>
          </a:xfrm>
          <a:prstGeom prst="rect">
            <a:avLst/>
          </a:prstGeom>
          <a:noFill/>
          <a:ln>
            <a:noFill/>
          </a:ln>
        </p:spPr>
        <p:txBody>
          <a:bodyPr lIns="91425" tIns="45699" rIns="91425" bIns="45699" anchor="t" anchorCtr="0">
            <a:noAutofit/>
          </a:bodyPr>
          <a:lstStyle/>
          <a:p>
            <a:pPr marL="0" marR="0" lvl="0" indent="0" algn="l" rtl="0">
              <a:lnSpc>
                <a:spcPct val="75000"/>
              </a:lnSpc>
              <a:spcBef>
                <a:spcPts val="0"/>
              </a:spcBef>
              <a:buSzPct val="25000"/>
              <a:buNone/>
            </a:pPr>
            <a:r>
              <a:rPr lang="en-US" sz="2799" b="0" i="0" u="none" strike="noStrike" cap="none" baseline="0">
                <a:solidFill>
                  <a:srgbClr val="FFFFFF"/>
                </a:solidFill>
                <a:latin typeface="Calibri"/>
                <a:ea typeface="Calibri"/>
                <a:cs typeface="Calibri"/>
                <a:sym typeface="Calibri"/>
              </a:rPr>
              <a:t>© 2013 PosterPresentations.com     </a:t>
            </a:r>
            <a:r>
              <a:rPr lang="en-US" sz="2499" b="0" i="0" u="none" strike="noStrike" cap="none" baseline="0">
                <a:solidFill>
                  <a:srgbClr val="FFFFFF"/>
                </a:solidFill>
                <a:latin typeface="Calibri"/>
                <a:ea typeface="Calibri"/>
                <a:cs typeface="Calibri"/>
                <a:sym typeface="Calibri"/>
              </a:rPr>
              <a:t>2117 Fourth Street , Unit C        </a:t>
            </a:r>
          </a:p>
          <a:p>
            <a:pPr marL="0" marR="0" lvl="0" indent="0" algn="l" rtl="0">
              <a:lnSpc>
                <a:spcPct val="75000"/>
              </a:lnSpc>
              <a:buSzPct val="25000"/>
              <a:buNone/>
            </a:pPr>
            <a:r>
              <a:rPr lang="en-US" sz="2499" b="0" i="0" u="none" strike="noStrike" cap="none" baseline="0">
                <a:solidFill>
                  <a:srgbClr val="FFFFFF"/>
                </a:solidFill>
                <a:latin typeface="Calibri"/>
                <a:ea typeface="Calibri"/>
                <a:cs typeface="Calibri"/>
                <a:sym typeface="Calibri"/>
              </a:rPr>
              <a:t>     Berkeley CA </a:t>
            </a:r>
            <a:r>
              <a:rPr lang="en-US" sz="2199" b="0" i="0" u="none" strike="noStrike" cap="none" baseline="0">
                <a:solidFill>
                  <a:srgbClr val="FFFFFF"/>
                </a:solidFill>
                <a:latin typeface="Calibri"/>
                <a:ea typeface="Calibri"/>
                <a:cs typeface="Calibri"/>
                <a:sym typeface="Calibri"/>
              </a:rPr>
              <a:t>94710</a:t>
            </a:r>
            <a:r>
              <a:rPr lang="en-US" sz="2499" b="0" i="0" u="none" strike="noStrike" cap="none" baseline="0">
                <a:solidFill>
                  <a:srgbClr val="FFFFFF"/>
                </a:solidFill>
                <a:latin typeface="Calibri"/>
                <a:ea typeface="Calibri"/>
                <a:cs typeface="Calibri"/>
                <a:sym typeface="Calibri"/>
              </a:rPr>
              <a:t>     </a:t>
            </a:r>
            <a:r>
              <a:rPr lang="en-US" sz="2499" b="1" i="0" u="none" strike="noStrike" cap="none" baseline="0">
                <a:solidFill>
                  <a:srgbClr val="FFFF00"/>
                </a:solidFill>
                <a:latin typeface="Calibri"/>
                <a:ea typeface="Calibri"/>
                <a:cs typeface="Calibri"/>
                <a:sym typeface="Calibri"/>
              </a:rPr>
              <a:t>posterpresenter@gmail.com</a:t>
            </a:r>
          </a:p>
        </p:txBody>
      </p:sp>
      <p:cxnSp>
        <p:nvCxnSpPr>
          <p:cNvPr id="28" name="Shape 28"/>
          <p:cNvCxnSpPr/>
          <p:nvPr/>
        </p:nvCxnSpPr>
        <p:spPr>
          <a:xfrm>
            <a:off x="44195761" y="30844083"/>
            <a:ext cx="10050478" cy="2518"/>
          </a:xfrm>
          <a:prstGeom prst="straightConnector1">
            <a:avLst/>
          </a:prstGeom>
          <a:noFill/>
          <a:ln w="9525" cap="flat">
            <a:solidFill>
              <a:srgbClr val="D9D9D9"/>
            </a:solidFill>
            <a:prstDash val="solid"/>
            <a:round/>
            <a:headEnd type="none" w="med" len="med"/>
            <a:tailEnd type="none" w="med" len="med"/>
          </a:ln>
        </p:spPr>
      </p:cxnSp>
      <p:cxnSp>
        <p:nvCxnSpPr>
          <p:cNvPr id="29" name="Shape 29"/>
          <p:cNvCxnSpPr/>
          <p:nvPr/>
        </p:nvCxnSpPr>
        <p:spPr>
          <a:xfrm>
            <a:off x="44222043" y="5230801"/>
            <a:ext cx="10050478" cy="2518"/>
          </a:xfrm>
          <a:prstGeom prst="straightConnector1">
            <a:avLst/>
          </a:prstGeom>
          <a:noFill/>
          <a:ln w="9525" cap="flat">
            <a:solidFill>
              <a:srgbClr val="D9D9D9"/>
            </a:solidFill>
            <a:prstDash val="solid"/>
            <a:round/>
            <a:headEnd type="none" w="med" len="med"/>
            <a:tailEnd type="none" w="med" len="med"/>
          </a:ln>
        </p:spPr>
      </p:cxnSp>
      <p:sp>
        <p:nvSpPr>
          <p:cNvPr id="30" name="Shape 30"/>
          <p:cNvSpPr txBox="1">
            <a:spLocks noGrp="1"/>
          </p:cNvSpPr>
          <p:nvPr>
            <p:ph type="body" idx="1"/>
          </p:nvPr>
        </p:nvSpPr>
        <p:spPr>
          <a:xfrm>
            <a:off x="904320" y="6004438"/>
            <a:ext cx="13591080"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1" name="Shape 31"/>
          <p:cNvSpPr txBox="1">
            <a:spLocks noGrp="1"/>
          </p:cNvSpPr>
          <p:nvPr>
            <p:ph type="body" idx="2"/>
          </p:nvPr>
        </p:nvSpPr>
        <p:spPr>
          <a:xfrm>
            <a:off x="922320" y="-3973317"/>
            <a:ext cx="13572720"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2" name="Shape 32"/>
          <p:cNvSpPr txBox="1">
            <a:spLocks noGrp="1"/>
          </p:cNvSpPr>
          <p:nvPr>
            <p:ph type="body" idx="3"/>
          </p:nvPr>
        </p:nvSpPr>
        <p:spPr>
          <a:xfrm>
            <a:off x="922323" y="18035278"/>
            <a:ext cx="13592518"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3" name="Shape 33"/>
          <p:cNvSpPr txBox="1">
            <a:spLocks noGrp="1"/>
          </p:cNvSpPr>
          <p:nvPr>
            <p:ph type="body" idx="4"/>
          </p:nvPr>
        </p:nvSpPr>
        <p:spPr>
          <a:xfrm>
            <a:off x="942120" y="8004241"/>
            <a:ext cx="13572720"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4" name="Shape 34"/>
          <p:cNvSpPr txBox="1">
            <a:spLocks noGrp="1"/>
          </p:cNvSpPr>
          <p:nvPr>
            <p:ph type="body" idx="5"/>
          </p:nvPr>
        </p:nvSpPr>
        <p:spPr>
          <a:xfrm>
            <a:off x="15154203" y="21389758"/>
            <a:ext cx="13571278"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5" name="Shape 35"/>
          <p:cNvSpPr txBox="1">
            <a:spLocks noGrp="1"/>
          </p:cNvSpPr>
          <p:nvPr>
            <p:ph type="body" idx="6"/>
          </p:nvPr>
        </p:nvSpPr>
        <p:spPr>
          <a:xfrm>
            <a:off x="15154203" y="11334603"/>
            <a:ext cx="1357127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6" name="Shape 36"/>
          <p:cNvSpPr txBox="1">
            <a:spLocks noGrp="1"/>
          </p:cNvSpPr>
          <p:nvPr>
            <p:ph type="body" idx="7"/>
          </p:nvPr>
        </p:nvSpPr>
        <p:spPr>
          <a:xfrm>
            <a:off x="15162123" y="6004438"/>
            <a:ext cx="13571278"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7" name="Shape 37"/>
          <p:cNvSpPr txBox="1">
            <a:spLocks noGrp="1"/>
          </p:cNvSpPr>
          <p:nvPr>
            <p:ph type="body" idx="8"/>
          </p:nvPr>
        </p:nvSpPr>
        <p:spPr>
          <a:xfrm>
            <a:off x="15156000" y="-3973317"/>
            <a:ext cx="13579200"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8" name="Shape 38"/>
          <p:cNvSpPr txBox="1">
            <a:spLocks noGrp="1"/>
          </p:cNvSpPr>
          <p:nvPr>
            <p:ph type="body" idx="9"/>
          </p:nvPr>
        </p:nvSpPr>
        <p:spPr>
          <a:xfrm>
            <a:off x="29395803" y="-3973317"/>
            <a:ext cx="1357559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9" name="Shape 39"/>
          <p:cNvSpPr txBox="1">
            <a:spLocks noGrp="1"/>
          </p:cNvSpPr>
          <p:nvPr>
            <p:ph type="body" idx="13"/>
          </p:nvPr>
        </p:nvSpPr>
        <p:spPr>
          <a:xfrm>
            <a:off x="29395803" y="6004438"/>
            <a:ext cx="13575598"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0" name="Shape 40"/>
          <p:cNvSpPr txBox="1">
            <a:spLocks noGrp="1"/>
          </p:cNvSpPr>
          <p:nvPr>
            <p:ph type="body" idx="14"/>
          </p:nvPr>
        </p:nvSpPr>
        <p:spPr>
          <a:xfrm>
            <a:off x="29395803" y="7971841"/>
            <a:ext cx="1357559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1" name="Shape 41"/>
          <p:cNvSpPr txBox="1">
            <a:spLocks noGrp="1"/>
          </p:cNvSpPr>
          <p:nvPr>
            <p:ph type="body" idx="15"/>
          </p:nvPr>
        </p:nvSpPr>
        <p:spPr>
          <a:xfrm>
            <a:off x="29390761" y="17949600"/>
            <a:ext cx="13580638"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2" name="Shape 42"/>
          <p:cNvSpPr txBox="1">
            <a:spLocks noGrp="1"/>
          </p:cNvSpPr>
          <p:nvPr>
            <p:ph type="body" idx="16"/>
          </p:nvPr>
        </p:nvSpPr>
        <p:spPr>
          <a:xfrm>
            <a:off x="29395803" y="16354803"/>
            <a:ext cx="1357559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3" name="Shape 43"/>
          <p:cNvSpPr txBox="1">
            <a:spLocks noGrp="1"/>
          </p:cNvSpPr>
          <p:nvPr>
            <p:ph type="body" idx="17"/>
          </p:nvPr>
        </p:nvSpPr>
        <p:spPr>
          <a:xfrm>
            <a:off x="29395803" y="26418240"/>
            <a:ext cx="13580638"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4" name="Shape 44"/>
          <p:cNvSpPr txBox="1">
            <a:spLocks noGrp="1"/>
          </p:cNvSpPr>
          <p:nvPr>
            <p:ph type="body" idx="18"/>
          </p:nvPr>
        </p:nvSpPr>
        <p:spPr>
          <a:xfrm>
            <a:off x="914403" y="1143003"/>
            <a:ext cx="4419358" cy="251423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5" name="Shape 45"/>
          <p:cNvSpPr txBox="1">
            <a:spLocks noGrp="1"/>
          </p:cNvSpPr>
          <p:nvPr>
            <p:ph type="body" idx="19"/>
          </p:nvPr>
        </p:nvSpPr>
        <p:spPr>
          <a:xfrm>
            <a:off x="38557083" y="1143003"/>
            <a:ext cx="4419358" cy="251423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6" name="Shape 46"/>
          <p:cNvSpPr txBox="1">
            <a:spLocks noGrp="1"/>
          </p:cNvSpPr>
          <p:nvPr>
            <p:ph type="body" idx="20"/>
          </p:nvPr>
        </p:nvSpPr>
        <p:spPr>
          <a:xfrm>
            <a:off x="5837403" y="2283480"/>
            <a:ext cx="32216038" cy="120744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7" name="Shape 47"/>
          <p:cNvSpPr txBox="1">
            <a:spLocks noGrp="1"/>
          </p:cNvSpPr>
          <p:nvPr>
            <p:ph type="body" idx="21"/>
          </p:nvPr>
        </p:nvSpPr>
        <p:spPr>
          <a:xfrm>
            <a:off x="5837403" y="3458160"/>
            <a:ext cx="32216038" cy="95148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8" name="Shape 48"/>
          <p:cNvSpPr txBox="1">
            <a:spLocks noGrp="1"/>
          </p:cNvSpPr>
          <p:nvPr>
            <p:ph type="body" idx="22"/>
          </p:nvPr>
        </p:nvSpPr>
        <p:spPr>
          <a:xfrm>
            <a:off x="5837403" y="478800"/>
            <a:ext cx="32216038" cy="180432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9" name="Shape 49"/>
          <p:cNvSpPr txBox="1">
            <a:spLocks noGrp="1"/>
          </p:cNvSpPr>
          <p:nvPr>
            <p:ph type="body" idx="23"/>
          </p:nvPr>
        </p:nvSpPr>
        <p:spPr>
          <a:xfrm>
            <a:off x="-10408319" y="11108881"/>
            <a:ext cx="1005011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0" name="Shape 50"/>
          <p:cNvSpPr txBox="1">
            <a:spLocks noGrp="1"/>
          </p:cNvSpPr>
          <p:nvPr>
            <p:ph type="body" idx="24"/>
          </p:nvPr>
        </p:nvSpPr>
        <p:spPr>
          <a:xfrm>
            <a:off x="-10408320" y="23571720"/>
            <a:ext cx="10056600"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1" name="Shape 51"/>
          <p:cNvSpPr txBox="1">
            <a:spLocks noGrp="1"/>
          </p:cNvSpPr>
          <p:nvPr>
            <p:ph type="body" idx="25"/>
          </p:nvPr>
        </p:nvSpPr>
        <p:spPr>
          <a:xfrm>
            <a:off x="-10408320" y="23571720"/>
            <a:ext cx="10056600"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2" name="Shape 52"/>
          <p:cNvSpPr txBox="1">
            <a:spLocks noGrp="1"/>
          </p:cNvSpPr>
          <p:nvPr>
            <p:ph type="body" idx="26"/>
          </p:nvPr>
        </p:nvSpPr>
        <p:spPr>
          <a:xfrm>
            <a:off x="-10408320" y="23571720"/>
            <a:ext cx="10056600"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3" name="Shape 53"/>
          <p:cNvSpPr txBox="1">
            <a:spLocks noGrp="1"/>
          </p:cNvSpPr>
          <p:nvPr>
            <p:ph type="body" idx="27"/>
          </p:nvPr>
        </p:nvSpPr>
        <p:spPr>
          <a:xfrm>
            <a:off x="-10408320" y="23571720"/>
            <a:ext cx="10056600"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4" name="Shape 54"/>
          <p:cNvSpPr txBox="1">
            <a:spLocks noGrp="1"/>
          </p:cNvSpPr>
          <p:nvPr>
            <p:ph type="body" idx="28"/>
          </p:nvPr>
        </p:nvSpPr>
        <p:spPr>
          <a:xfrm>
            <a:off x="-10408320" y="23571720"/>
            <a:ext cx="10056600"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5" name="Shape 55"/>
          <p:cNvSpPr txBox="1">
            <a:spLocks noGrp="1"/>
          </p:cNvSpPr>
          <p:nvPr>
            <p:ph type="body" idx="29"/>
          </p:nvPr>
        </p:nvSpPr>
        <p:spPr>
          <a:xfrm>
            <a:off x="-10408320" y="23571720"/>
            <a:ext cx="10056600"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6" name="Shape 56"/>
          <p:cNvSpPr txBox="1">
            <a:spLocks noGrp="1"/>
          </p:cNvSpPr>
          <p:nvPr>
            <p:ph type="body" idx="30"/>
          </p:nvPr>
        </p:nvSpPr>
        <p:spPr>
          <a:xfrm>
            <a:off x="-10408320" y="23571720"/>
            <a:ext cx="10056600"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7" name="Shape 57"/>
          <p:cNvSpPr txBox="1">
            <a:spLocks noGrp="1"/>
          </p:cNvSpPr>
          <p:nvPr>
            <p:ph type="body" idx="31"/>
          </p:nvPr>
        </p:nvSpPr>
        <p:spPr>
          <a:xfrm>
            <a:off x="-10408320" y="23571720"/>
            <a:ext cx="10056600"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8" name="Shape 58"/>
          <p:cNvSpPr txBox="1">
            <a:spLocks noGrp="1"/>
          </p:cNvSpPr>
          <p:nvPr>
            <p:ph type="body" idx="32"/>
          </p:nvPr>
        </p:nvSpPr>
        <p:spPr>
          <a:xfrm>
            <a:off x="-10408320" y="23571720"/>
            <a:ext cx="10056600"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9" name="Shape 59"/>
          <p:cNvSpPr txBox="1">
            <a:spLocks noGrp="1"/>
          </p:cNvSpPr>
          <p:nvPr>
            <p:ph type="body" idx="33"/>
          </p:nvPr>
        </p:nvSpPr>
        <p:spPr>
          <a:xfrm>
            <a:off x="-10408320" y="23571720"/>
            <a:ext cx="10056600"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0" name="Shape 60"/>
          <p:cNvSpPr txBox="1">
            <a:spLocks noGrp="1"/>
          </p:cNvSpPr>
          <p:nvPr>
            <p:ph type="body" idx="34"/>
          </p:nvPr>
        </p:nvSpPr>
        <p:spPr>
          <a:xfrm>
            <a:off x="-10408320" y="23571720"/>
            <a:ext cx="10056600"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1" name="Shape 61"/>
          <p:cNvSpPr txBox="1">
            <a:spLocks noGrp="1"/>
          </p:cNvSpPr>
          <p:nvPr>
            <p:ph type="body" idx="35"/>
          </p:nvPr>
        </p:nvSpPr>
        <p:spPr>
          <a:xfrm>
            <a:off x="-8564760" y="27492483"/>
            <a:ext cx="6197760" cy="365039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2" name="Shape 62"/>
          <p:cNvSpPr txBox="1">
            <a:spLocks noGrp="1"/>
          </p:cNvSpPr>
          <p:nvPr>
            <p:ph type="body" idx="36"/>
          </p:nvPr>
        </p:nvSpPr>
        <p:spPr>
          <a:xfrm>
            <a:off x="-8564760" y="27492483"/>
            <a:ext cx="6197760" cy="365039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3" name="Shape 63"/>
          <p:cNvSpPr txBox="1">
            <a:spLocks noGrp="1"/>
          </p:cNvSpPr>
          <p:nvPr>
            <p:ph type="body" idx="37"/>
          </p:nvPr>
        </p:nvSpPr>
        <p:spPr>
          <a:xfrm>
            <a:off x="-8564760" y="27492483"/>
            <a:ext cx="6197760" cy="365039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4" name="Shape 64"/>
          <p:cNvSpPr txBox="1">
            <a:spLocks noGrp="1"/>
          </p:cNvSpPr>
          <p:nvPr>
            <p:ph type="body" idx="38"/>
          </p:nvPr>
        </p:nvSpPr>
        <p:spPr>
          <a:xfrm>
            <a:off x="-8564760" y="27492483"/>
            <a:ext cx="6197760" cy="365039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5" name="Shape 65"/>
          <p:cNvSpPr txBox="1">
            <a:spLocks noGrp="1"/>
          </p:cNvSpPr>
          <p:nvPr>
            <p:ph type="body" idx="39"/>
          </p:nvPr>
        </p:nvSpPr>
        <p:spPr>
          <a:xfrm>
            <a:off x="-8564760" y="27492483"/>
            <a:ext cx="6197760" cy="365039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6" name="Shape 66"/>
          <p:cNvSpPr txBox="1">
            <a:spLocks noGrp="1"/>
          </p:cNvSpPr>
          <p:nvPr>
            <p:ph type="body" idx="40"/>
          </p:nvPr>
        </p:nvSpPr>
        <p:spPr>
          <a:xfrm>
            <a:off x="-8564760" y="27492483"/>
            <a:ext cx="6197760" cy="365039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7" name="Shape 67"/>
          <p:cNvSpPr txBox="1">
            <a:spLocks noGrp="1"/>
          </p:cNvSpPr>
          <p:nvPr>
            <p:ph type="body" idx="41"/>
          </p:nvPr>
        </p:nvSpPr>
        <p:spPr>
          <a:xfrm>
            <a:off x="-8564760" y="27492483"/>
            <a:ext cx="6197760" cy="365039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8" name="Shape 68"/>
          <p:cNvSpPr txBox="1">
            <a:spLocks noGrp="1"/>
          </p:cNvSpPr>
          <p:nvPr>
            <p:ph type="body" idx="42"/>
          </p:nvPr>
        </p:nvSpPr>
        <p:spPr>
          <a:xfrm>
            <a:off x="-8564760" y="27492483"/>
            <a:ext cx="6197760" cy="365039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9" name="Shape 69"/>
          <p:cNvSpPr txBox="1">
            <a:spLocks noGrp="1"/>
          </p:cNvSpPr>
          <p:nvPr>
            <p:ph type="body" idx="43"/>
          </p:nvPr>
        </p:nvSpPr>
        <p:spPr>
          <a:xfrm>
            <a:off x="-8564760" y="27492483"/>
            <a:ext cx="6197760" cy="365039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0" name="Shape 70"/>
          <p:cNvSpPr txBox="1">
            <a:spLocks noGrp="1"/>
          </p:cNvSpPr>
          <p:nvPr>
            <p:ph type="body" idx="44"/>
          </p:nvPr>
        </p:nvSpPr>
        <p:spPr>
          <a:xfrm>
            <a:off x="-8564760" y="27492483"/>
            <a:ext cx="6197760" cy="365039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1" name="Shape 71"/>
          <p:cNvSpPr txBox="1">
            <a:spLocks noGrp="1"/>
          </p:cNvSpPr>
          <p:nvPr>
            <p:ph type="body" idx="45"/>
          </p:nvPr>
        </p:nvSpPr>
        <p:spPr>
          <a:xfrm>
            <a:off x="-8564760" y="27492483"/>
            <a:ext cx="6197760" cy="365039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2" name="Shape 72"/>
          <p:cNvSpPr txBox="1">
            <a:spLocks noGrp="1"/>
          </p:cNvSpPr>
          <p:nvPr>
            <p:ph type="body" idx="46"/>
          </p:nvPr>
        </p:nvSpPr>
        <p:spPr>
          <a:xfrm>
            <a:off x="-10408319" y="11108881"/>
            <a:ext cx="1005011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3" name="Shape 73"/>
          <p:cNvSpPr txBox="1">
            <a:spLocks noGrp="1"/>
          </p:cNvSpPr>
          <p:nvPr>
            <p:ph type="body" idx="47"/>
          </p:nvPr>
        </p:nvSpPr>
        <p:spPr>
          <a:xfrm>
            <a:off x="-10408319" y="11108881"/>
            <a:ext cx="1005011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4" name="Shape 74"/>
          <p:cNvSpPr txBox="1">
            <a:spLocks noGrp="1"/>
          </p:cNvSpPr>
          <p:nvPr>
            <p:ph type="body" idx="48"/>
          </p:nvPr>
        </p:nvSpPr>
        <p:spPr>
          <a:xfrm>
            <a:off x="-10408319" y="11108881"/>
            <a:ext cx="1005011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5" name="Shape 75"/>
          <p:cNvSpPr txBox="1">
            <a:spLocks noGrp="1"/>
          </p:cNvSpPr>
          <p:nvPr>
            <p:ph type="body" idx="49"/>
          </p:nvPr>
        </p:nvSpPr>
        <p:spPr>
          <a:xfrm>
            <a:off x="-10408319" y="11108881"/>
            <a:ext cx="1005011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6" name="Shape 76"/>
          <p:cNvSpPr txBox="1">
            <a:spLocks noGrp="1"/>
          </p:cNvSpPr>
          <p:nvPr>
            <p:ph type="body" idx="50"/>
          </p:nvPr>
        </p:nvSpPr>
        <p:spPr>
          <a:xfrm>
            <a:off x="-10408319" y="11108881"/>
            <a:ext cx="1005011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7" name="Shape 77"/>
          <p:cNvSpPr txBox="1">
            <a:spLocks noGrp="1"/>
          </p:cNvSpPr>
          <p:nvPr>
            <p:ph type="body" idx="51"/>
          </p:nvPr>
        </p:nvSpPr>
        <p:spPr>
          <a:xfrm>
            <a:off x="-10408319" y="11108881"/>
            <a:ext cx="1005011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8" name="Shape 78"/>
          <p:cNvSpPr txBox="1">
            <a:spLocks noGrp="1"/>
          </p:cNvSpPr>
          <p:nvPr>
            <p:ph type="body" idx="52"/>
          </p:nvPr>
        </p:nvSpPr>
        <p:spPr>
          <a:xfrm>
            <a:off x="-10408319" y="11108881"/>
            <a:ext cx="1005011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9" name="Shape 79"/>
          <p:cNvSpPr txBox="1">
            <a:spLocks noGrp="1"/>
          </p:cNvSpPr>
          <p:nvPr>
            <p:ph type="body" idx="53"/>
          </p:nvPr>
        </p:nvSpPr>
        <p:spPr>
          <a:xfrm>
            <a:off x="-10408319" y="11108881"/>
            <a:ext cx="1005011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0" name="Shape 80"/>
          <p:cNvSpPr txBox="1">
            <a:spLocks noGrp="1"/>
          </p:cNvSpPr>
          <p:nvPr>
            <p:ph type="body" idx="54"/>
          </p:nvPr>
        </p:nvSpPr>
        <p:spPr>
          <a:xfrm>
            <a:off x="-10408319" y="11108881"/>
            <a:ext cx="1005011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1" name="Shape 81"/>
          <p:cNvSpPr txBox="1">
            <a:spLocks noGrp="1"/>
          </p:cNvSpPr>
          <p:nvPr>
            <p:ph type="body" idx="55"/>
          </p:nvPr>
        </p:nvSpPr>
        <p:spPr>
          <a:xfrm>
            <a:off x="-10408319" y="11108881"/>
            <a:ext cx="1005011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2" name="Shape 82"/>
          <p:cNvSpPr txBox="1">
            <a:spLocks noGrp="1"/>
          </p:cNvSpPr>
          <p:nvPr>
            <p:ph type="body" idx="56"/>
          </p:nvPr>
        </p:nvSpPr>
        <p:spPr>
          <a:xfrm>
            <a:off x="-10408319" y="11108881"/>
            <a:ext cx="1005011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3" name="Shape 83"/>
          <p:cNvSpPr txBox="1">
            <a:spLocks noGrp="1"/>
          </p:cNvSpPr>
          <p:nvPr>
            <p:ph type="body" idx="57"/>
          </p:nvPr>
        </p:nvSpPr>
        <p:spPr>
          <a:xfrm>
            <a:off x="-10408319" y="11108881"/>
            <a:ext cx="1005011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4" name="Shape 84"/>
          <p:cNvSpPr txBox="1">
            <a:spLocks noGrp="1"/>
          </p:cNvSpPr>
          <p:nvPr>
            <p:ph type="body" idx="58"/>
          </p:nvPr>
        </p:nvSpPr>
        <p:spPr>
          <a:xfrm>
            <a:off x="-10408319" y="11108881"/>
            <a:ext cx="1005011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5" name="Shape 85"/>
          <p:cNvSpPr txBox="1">
            <a:spLocks noGrp="1"/>
          </p:cNvSpPr>
          <p:nvPr>
            <p:ph type="body" idx="59"/>
          </p:nvPr>
        </p:nvSpPr>
        <p:spPr>
          <a:xfrm>
            <a:off x="-10408319" y="11108881"/>
            <a:ext cx="1005011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6" name="Shape 86"/>
          <p:cNvSpPr txBox="1">
            <a:spLocks noGrp="1"/>
          </p:cNvSpPr>
          <p:nvPr>
            <p:ph type="title"/>
          </p:nvPr>
        </p:nvSpPr>
        <p:spPr>
          <a:xfrm>
            <a:off x="2194558" y="1313278"/>
            <a:ext cx="39501720" cy="549684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p:nvPr/>
        </p:nvSpPr>
        <p:spPr>
          <a:xfrm>
            <a:off x="922798" y="6462442"/>
            <a:ext cx="13572598" cy="2285017"/>
          </a:xfrm>
          <a:prstGeom prst="rect">
            <a:avLst/>
          </a:prstGeom>
          <a:noFill/>
          <a:ln>
            <a:noFill/>
          </a:ln>
        </p:spPr>
        <p:txBody>
          <a:bodyPr lIns="228600" tIns="228600" rIns="228600" bIns="228600" anchor="t" anchorCtr="0">
            <a:noAutofit/>
          </a:bodyPr>
          <a:lstStyle/>
          <a:p>
            <a:pPr>
              <a:buClr>
                <a:srgbClr val="000000"/>
              </a:buClr>
              <a:buSzPct val="25000"/>
            </a:pPr>
            <a:r>
              <a:rPr lang="en-US" sz="3201" dirty="0">
                <a:latin typeface="Calibri" panose="020F0502020204030204" pitchFamily="34" charset="0"/>
                <a:cs typeface="Calibri" panose="020F0502020204030204" pitchFamily="34" charset="0"/>
              </a:rPr>
              <a:t>Smart HVAC systems are increasing in importance as the climate changes. In the next 30 years, the demand for air conditioning is expected to increase three-fold as the Earth warms and warm countries develop. This project uses reinforcement learning to optimize a smart thermostat.</a:t>
            </a:r>
          </a:p>
        </p:txBody>
      </p:sp>
      <p:sp>
        <p:nvSpPr>
          <p:cNvPr id="140" name="Shape 140"/>
          <p:cNvSpPr txBox="1"/>
          <p:nvPr/>
        </p:nvSpPr>
        <p:spPr>
          <a:xfrm>
            <a:off x="5471593" y="1992017"/>
            <a:ext cx="32216038" cy="951480"/>
          </a:xfrm>
          <a:prstGeom prst="rect">
            <a:avLst/>
          </a:prstGeom>
          <a:noFill/>
          <a:ln>
            <a:noFill/>
          </a:ln>
        </p:spPr>
        <p:txBody>
          <a:bodyPr lIns="128150" tIns="64075" rIns="128150" bIns="64075" anchor="t" anchorCtr="0">
            <a:noAutofit/>
          </a:bodyPr>
          <a:lstStyle/>
          <a:p>
            <a:pPr algn="ctr">
              <a:buClr>
                <a:srgbClr val="000000"/>
              </a:buClr>
              <a:buSzPct val="25000"/>
            </a:pPr>
            <a:r>
              <a:rPr lang="en-US" sz="6600" dirty="0">
                <a:solidFill>
                  <a:schemeClr val="bg1"/>
                </a:solidFill>
              </a:rPr>
              <a:t>Jordan Devenport</a:t>
            </a:r>
          </a:p>
          <a:p>
            <a:pPr algn="ctr">
              <a:buClr>
                <a:srgbClr val="000000"/>
              </a:buClr>
              <a:buSzPct val="25000"/>
            </a:pPr>
            <a:r>
              <a:rPr lang="en-US" sz="6600" dirty="0">
                <a:solidFill>
                  <a:schemeClr val="bg1"/>
                </a:solidFill>
              </a:rPr>
              <a:t>Machine Intelligence in Clean Energy — Fall 2019</a:t>
            </a:r>
          </a:p>
        </p:txBody>
      </p:sp>
      <p:sp>
        <p:nvSpPr>
          <p:cNvPr id="141" name="Shape 141"/>
          <p:cNvSpPr txBox="1"/>
          <p:nvPr/>
        </p:nvSpPr>
        <p:spPr>
          <a:xfrm>
            <a:off x="5837403" y="478800"/>
            <a:ext cx="32216038" cy="1804320"/>
          </a:xfrm>
          <a:prstGeom prst="rect">
            <a:avLst/>
          </a:prstGeom>
          <a:noFill/>
          <a:ln>
            <a:noFill/>
          </a:ln>
        </p:spPr>
        <p:txBody>
          <a:bodyPr lIns="128150" tIns="64075" rIns="128150" bIns="64075" anchor="t" anchorCtr="0">
            <a:noAutofit/>
          </a:bodyPr>
          <a:lstStyle/>
          <a:p>
            <a:pPr algn="ctr">
              <a:buClr>
                <a:srgbClr val="000000"/>
              </a:buClr>
              <a:buSzPct val="25000"/>
            </a:pPr>
            <a:r>
              <a:rPr lang="en-US" sz="9600" dirty="0">
                <a:solidFill>
                  <a:schemeClr val="bg1"/>
                </a:solidFill>
              </a:rPr>
              <a:t>HVAC Optimization Using Reinforcement Learning</a:t>
            </a:r>
          </a:p>
        </p:txBody>
      </p:sp>
      <p:sp>
        <p:nvSpPr>
          <p:cNvPr id="142" name="Shape 142"/>
          <p:cNvSpPr txBox="1"/>
          <p:nvPr/>
        </p:nvSpPr>
        <p:spPr>
          <a:xfrm>
            <a:off x="-10408320" y="20377440"/>
            <a:ext cx="10050118" cy="738360"/>
          </a:xfrm>
          <a:prstGeom prst="rect">
            <a:avLst/>
          </a:prstGeom>
          <a:noFill/>
          <a:ln>
            <a:noFill/>
          </a:ln>
        </p:spPr>
        <p:txBody>
          <a:bodyPr lIns="91425" tIns="91425" rIns="91425" bIns="91425" anchor="ctr" anchorCtr="0">
            <a:noAutofit/>
          </a:bodyPr>
          <a:lstStyle/>
          <a:p>
            <a:endParaRPr sz="818"/>
          </a:p>
        </p:txBody>
      </p:sp>
      <p:sp>
        <p:nvSpPr>
          <p:cNvPr id="143" name="Shape 143"/>
          <p:cNvSpPr txBox="1"/>
          <p:nvPr/>
        </p:nvSpPr>
        <p:spPr>
          <a:xfrm>
            <a:off x="2103504" y="10515595"/>
            <a:ext cx="10056600" cy="846000"/>
          </a:xfrm>
          <a:prstGeom prst="rect">
            <a:avLst/>
          </a:prstGeom>
          <a:noFill/>
          <a:ln>
            <a:noFill/>
          </a:ln>
        </p:spPr>
        <p:txBody>
          <a:bodyPr lIns="228600" tIns="228600" rIns="228600" bIns="228600" anchor="t" anchorCtr="0">
            <a:noAutofit/>
          </a:bodyPr>
          <a:lstStyle/>
          <a:p>
            <a:endParaRPr sz="818"/>
          </a:p>
        </p:txBody>
      </p:sp>
      <p:sp>
        <p:nvSpPr>
          <p:cNvPr id="144" name="Shape 144"/>
          <p:cNvSpPr txBox="1"/>
          <p:nvPr/>
        </p:nvSpPr>
        <p:spPr>
          <a:xfrm>
            <a:off x="2103504" y="10515595"/>
            <a:ext cx="10056600" cy="846000"/>
          </a:xfrm>
          <a:prstGeom prst="rect">
            <a:avLst/>
          </a:prstGeom>
          <a:noFill/>
          <a:ln>
            <a:noFill/>
          </a:ln>
        </p:spPr>
        <p:txBody>
          <a:bodyPr lIns="228600" tIns="228600" rIns="228600" bIns="228600" anchor="t" anchorCtr="0">
            <a:noAutofit/>
          </a:bodyPr>
          <a:lstStyle/>
          <a:p>
            <a:endParaRPr sz="818"/>
          </a:p>
        </p:txBody>
      </p:sp>
      <p:sp>
        <p:nvSpPr>
          <p:cNvPr id="145" name="Shape 145"/>
          <p:cNvSpPr txBox="1"/>
          <p:nvPr/>
        </p:nvSpPr>
        <p:spPr>
          <a:xfrm>
            <a:off x="2103504" y="10515595"/>
            <a:ext cx="10056600" cy="846000"/>
          </a:xfrm>
          <a:prstGeom prst="rect">
            <a:avLst/>
          </a:prstGeom>
          <a:noFill/>
          <a:ln>
            <a:noFill/>
          </a:ln>
        </p:spPr>
        <p:txBody>
          <a:bodyPr lIns="228600" tIns="228600" rIns="228600" bIns="228600" anchor="t" anchorCtr="0">
            <a:noAutofit/>
          </a:bodyPr>
          <a:lstStyle/>
          <a:p>
            <a:endParaRPr sz="818"/>
          </a:p>
        </p:txBody>
      </p:sp>
      <p:sp>
        <p:nvSpPr>
          <p:cNvPr id="146" name="Shape 146"/>
          <p:cNvSpPr txBox="1"/>
          <p:nvPr/>
        </p:nvSpPr>
        <p:spPr>
          <a:xfrm>
            <a:off x="2103504" y="10515595"/>
            <a:ext cx="10056600" cy="846000"/>
          </a:xfrm>
          <a:prstGeom prst="rect">
            <a:avLst/>
          </a:prstGeom>
          <a:noFill/>
          <a:ln>
            <a:noFill/>
          </a:ln>
        </p:spPr>
        <p:txBody>
          <a:bodyPr lIns="228600" tIns="228600" rIns="228600" bIns="228600" anchor="t" anchorCtr="0">
            <a:noAutofit/>
          </a:bodyPr>
          <a:lstStyle/>
          <a:p>
            <a:endParaRPr sz="818"/>
          </a:p>
        </p:txBody>
      </p:sp>
      <p:sp>
        <p:nvSpPr>
          <p:cNvPr id="147" name="Shape 147"/>
          <p:cNvSpPr txBox="1"/>
          <p:nvPr/>
        </p:nvSpPr>
        <p:spPr>
          <a:xfrm>
            <a:off x="2103504" y="10515595"/>
            <a:ext cx="10056600" cy="846000"/>
          </a:xfrm>
          <a:prstGeom prst="rect">
            <a:avLst/>
          </a:prstGeom>
          <a:noFill/>
          <a:ln>
            <a:noFill/>
          </a:ln>
        </p:spPr>
        <p:txBody>
          <a:bodyPr lIns="228600" tIns="228600" rIns="228600" bIns="228600" anchor="t" anchorCtr="0">
            <a:noAutofit/>
          </a:bodyPr>
          <a:lstStyle/>
          <a:p>
            <a:endParaRPr sz="818"/>
          </a:p>
        </p:txBody>
      </p:sp>
      <p:sp>
        <p:nvSpPr>
          <p:cNvPr id="148" name="Shape 148"/>
          <p:cNvSpPr txBox="1"/>
          <p:nvPr/>
        </p:nvSpPr>
        <p:spPr>
          <a:xfrm>
            <a:off x="2103504" y="10515595"/>
            <a:ext cx="10056600" cy="846000"/>
          </a:xfrm>
          <a:prstGeom prst="rect">
            <a:avLst/>
          </a:prstGeom>
          <a:noFill/>
          <a:ln>
            <a:noFill/>
          </a:ln>
        </p:spPr>
        <p:txBody>
          <a:bodyPr lIns="228600" tIns="228600" rIns="228600" bIns="228600" anchor="t" anchorCtr="0">
            <a:noAutofit/>
          </a:bodyPr>
          <a:lstStyle/>
          <a:p>
            <a:endParaRPr sz="818"/>
          </a:p>
        </p:txBody>
      </p:sp>
      <p:sp>
        <p:nvSpPr>
          <p:cNvPr id="149" name="Shape 149"/>
          <p:cNvSpPr txBox="1"/>
          <p:nvPr/>
        </p:nvSpPr>
        <p:spPr>
          <a:xfrm>
            <a:off x="2103504" y="10515595"/>
            <a:ext cx="10056600" cy="846000"/>
          </a:xfrm>
          <a:prstGeom prst="rect">
            <a:avLst/>
          </a:prstGeom>
          <a:noFill/>
          <a:ln>
            <a:noFill/>
          </a:ln>
        </p:spPr>
        <p:txBody>
          <a:bodyPr lIns="228600" tIns="228600" rIns="228600" bIns="228600" anchor="t" anchorCtr="0">
            <a:noAutofit/>
          </a:bodyPr>
          <a:lstStyle/>
          <a:p>
            <a:endParaRPr sz="818"/>
          </a:p>
        </p:txBody>
      </p:sp>
      <p:sp>
        <p:nvSpPr>
          <p:cNvPr id="150" name="Shape 150"/>
          <p:cNvSpPr txBox="1"/>
          <p:nvPr/>
        </p:nvSpPr>
        <p:spPr>
          <a:xfrm>
            <a:off x="2103504" y="10515595"/>
            <a:ext cx="10056600" cy="846000"/>
          </a:xfrm>
          <a:prstGeom prst="rect">
            <a:avLst/>
          </a:prstGeom>
          <a:noFill/>
          <a:ln>
            <a:noFill/>
          </a:ln>
        </p:spPr>
        <p:txBody>
          <a:bodyPr lIns="228600" tIns="228600" rIns="228600" bIns="228600" anchor="t" anchorCtr="0">
            <a:noAutofit/>
          </a:bodyPr>
          <a:lstStyle/>
          <a:p>
            <a:endParaRPr sz="818"/>
          </a:p>
        </p:txBody>
      </p:sp>
      <p:sp>
        <p:nvSpPr>
          <p:cNvPr id="151" name="Shape 151"/>
          <p:cNvSpPr txBox="1"/>
          <p:nvPr/>
        </p:nvSpPr>
        <p:spPr>
          <a:xfrm>
            <a:off x="2103504" y="10515595"/>
            <a:ext cx="10056600" cy="846000"/>
          </a:xfrm>
          <a:prstGeom prst="rect">
            <a:avLst/>
          </a:prstGeom>
          <a:noFill/>
          <a:ln>
            <a:noFill/>
          </a:ln>
        </p:spPr>
        <p:txBody>
          <a:bodyPr lIns="228600" tIns="228600" rIns="228600" bIns="228600" anchor="t" anchorCtr="0">
            <a:noAutofit/>
          </a:bodyPr>
          <a:lstStyle/>
          <a:p>
            <a:endParaRPr sz="818"/>
          </a:p>
        </p:txBody>
      </p:sp>
      <p:sp>
        <p:nvSpPr>
          <p:cNvPr id="153" name="Shape 153"/>
          <p:cNvSpPr txBox="1"/>
          <p:nvPr/>
        </p:nvSpPr>
        <p:spPr>
          <a:xfrm>
            <a:off x="-10408320" y="20377440"/>
            <a:ext cx="10050118" cy="738360"/>
          </a:xfrm>
          <a:prstGeom prst="rect">
            <a:avLst/>
          </a:prstGeom>
          <a:noFill/>
          <a:ln>
            <a:noFill/>
          </a:ln>
        </p:spPr>
        <p:txBody>
          <a:bodyPr lIns="91425" tIns="91425" rIns="91425" bIns="91425" anchor="ctr" anchorCtr="0">
            <a:noAutofit/>
          </a:bodyPr>
          <a:lstStyle/>
          <a:p>
            <a:endParaRPr sz="818"/>
          </a:p>
        </p:txBody>
      </p:sp>
      <p:sp>
        <p:nvSpPr>
          <p:cNvPr id="154" name="Shape 154"/>
          <p:cNvSpPr txBox="1"/>
          <p:nvPr/>
        </p:nvSpPr>
        <p:spPr>
          <a:xfrm>
            <a:off x="-10408320" y="20377440"/>
            <a:ext cx="10050118" cy="738360"/>
          </a:xfrm>
          <a:prstGeom prst="rect">
            <a:avLst/>
          </a:prstGeom>
          <a:noFill/>
          <a:ln>
            <a:noFill/>
          </a:ln>
        </p:spPr>
        <p:txBody>
          <a:bodyPr lIns="91425" tIns="91425" rIns="91425" bIns="91425" anchor="ctr" anchorCtr="0">
            <a:noAutofit/>
          </a:bodyPr>
          <a:lstStyle/>
          <a:p>
            <a:endParaRPr sz="818"/>
          </a:p>
        </p:txBody>
      </p:sp>
      <p:sp>
        <p:nvSpPr>
          <p:cNvPr id="155" name="Shape 155"/>
          <p:cNvSpPr txBox="1"/>
          <p:nvPr/>
        </p:nvSpPr>
        <p:spPr>
          <a:xfrm>
            <a:off x="-10408320" y="20377440"/>
            <a:ext cx="10050118" cy="738360"/>
          </a:xfrm>
          <a:prstGeom prst="rect">
            <a:avLst/>
          </a:prstGeom>
          <a:noFill/>
          <a:ln>
            <a:noFill/>
          </a:ln>
        </p:spPr>
        <p:txBody>
          <a:bodyPr lIns="91425" tIns="91425" rIns="91425" bIns="91425" anchor="ctr" anchorCtr="0">
            <a:noAutofit/>
          </a:bodyPr>
          <a:lstStyle/>
          <a:p>
            <a:endParaRPr sz="818"/>
          </a:p>
        </p:txBody>
      </p:sp>
      <p:sp>
        <p:nvSpPr>
          <p:cNvPr id="156" name="Shape 156"/>
          <p:cNvSpPr txBox="1"/>
          <p:nvPr/>
        </p:nvSpPr>
        <p:spPr>
          <a:xfrm>
            <a:off x="-10408320" y="20377440"/>
            <a:ext cx="10050118" cy="738360"/>
          </a:xfrm>
          <a:prstGeom prst="rect">
            <a:avLst/>
          </a:prstGeom>
          <a:noFill/>
          <a:ln>
            <a:noFill/>
          </a:ln>
        </p:spPr>
        <p:txBody>
          <a:bodyPr lIns="91425" tIns="91425" rIns="91425" bIns="91425" anchor="ctr" anchorCtr="0">
            <a:noAutofit/>
          </a:bodyPr>
          <a:lstStyle/>
          <a:p>
            <a:endParaRPr sz="818"/>
          </a:p>
        </p:txBody>
      </p:sp>
      <p:sp>
        <p:nvSpPr>
          <p:cNvPr id="157" name="Shape 157"/>
          <p:cNvSpPr txBox="1"/>
          <p:nvPr/>
        </p:nvSpPr>
        <p:spPr>
          <a:xfrm>
            <a:off x="-10408320" y="20377440"/>
            <a:ext cx="10050118" cy="738360"/>
          </a:xfrm>
          <a:prstGeom prst="rect">
            <a:avLst/>
          </a:prstGeom>
          <a:noFill/>
          <a:ln>
            <a:noFill/>
          </a:ln>
        </p:spPr>
        <p:txBody>
          <a:bodyPr lIns="91425" tIns="91425" rIns="91425" bIns="91425" anchor="ctr" anchorCtr="0">
            <a:noAutofit/>
          </a:bodyPr>
          <a:lstStyle/>
          <a:p>
            <a:endParaRPr sz="818"/>
          </a:p>
        </p:txBody>
      </p:sp>
      <p:sp>
        <p:nvSpPr>
          <p:cNvPr id="158" name="Shape 158"/>
          <p:cNvSpPr txBox="1"/>
          <p:nvPr/>
        </p:nvSpPr>
        <p:spPr>
          <a:xfrm>
            <a:off x="-10408320" y="20377440"/>
            <a:ext cx="10050118" cy="738360"/>
          </a:xfrm>
          <a:prstGeom prst="rect">
            <a:avLst/>
          </a:prstGeom>
          <a:noFill/>
          <a:ln>
            <a:noFill/>
          </a:ln>
        </p:spPr>
        <p:txBody>
          <a:bodyPr lIns="91425" tIns="91425" rIns="91425" bIns="91425" anchor="ctr" anchorCtr="0">
            <a:noAutofit/>
          </a:bodyPr>
          <a:lstStyle/>
          <a:p>
            <a:endParaRPr sz="818"/>
          </a:p>
        </p:txBody>
      </p:sp>
      <p:sp>
        <p:nvSpPr>
          <p:cNvPr id="159" name="Shape 159"/>
          <p:cNvSpPr txBox="1"/>
          <p:nvPr/>
        </p:nvSpPr>
        <p:spPr>
          <a:xfrm>
            <a:off x="-10408320" y="20377440"/>
            <a:ext cx="10050118" cy="738360"/>
          </a:xfrm>
          <a:prstGeom prst="rect">
            <a:avLst/>
          </a:prstGeom>
          <a:noFill/>
          <a:ln>
            <a:noFill/>
          </a:ln>
        </p:spPr>
        <p:txBody>
          <a:bodyPr lIns="91425" tIns="91425" rIns="91425" bIns="91425" anchor="ctr" anchorCtr="0">
            <a:noAutofit/>
          </a:bodyPr>
          <a:lstStyle/>
          <a:p>
            <a:endParaRPr sz="818"/>
          </a:p>
        </p:txBody>
      </p:sp>
      <p:sp>
        <p:nvSpPr>
          <p:cNvPr id="160" name="Shape 160"/>
          <p:cNvSpPr txBox="1"/>
          <p:nvPr/>
        </p:nvSpPr>
        <p:spPr>
          <a:xfrm>
            <a:off x="-10408320" y="20377440"/>
            <a:ext cx="10050118" cy="738360"/>
          </a:xfrm>
          <a:prstGeom prst="rect">
            <a:avLst/>
          </a:prstGeom>
          <a:noFill/>
          <a:ln>
            <a:noFill/>
          </a:ln>
        </p:spPr>
        <p:txBody>
          <a:bodyPr lIns="91425" tIns="91425" rIns="91425" bIns="91425" anchor="ctr" anchorCtr="0">
            <a:noAutofit/>
          </a:bodyPr>
          <a:lstStyle/>
          <a:p>
            <a:endParaRPr sz="818"/>
          </a:p>
        </p:txBody>
      </p:sp>
      <p:sp>
        <p:nvSpPr>
          <p:cNvPr id="161" name="Shape 161"/>
          <p:cNvSpPr txBox="1"/>
          <p:nvPr/>
        </p:nvSpPr>
        <p:spPr>
          <a:xfrm>
            <a:off x="-10408320" y="20377440"/>
            <a:ext cx="10050118" cy="738360"/>
          </a:xfrm>
          <a:prstGeom prst="rect">
            <a:avLst/>
          </a:prstGeom>
          <a:noFill/>
          <a:ln>
            <a:noFill/>
          </a:ln>
        </p:spPr>
        <p:txBody>
          <a:bodyPr lIns="91425" tIns="91425" rIns="91425" bIns="91425" anchor="ctr" anchorCtr="0">
            <a:noAutofit/>
          </a:bodyPr>
          <a:lstStyle/>
          <a:p>
            <a:endParaRPr sz="818"/>
          </a:p>
        </p:txBody>
      </p:sp>
      <p:sp>
        <p:nvSpPr>
          <p:cNvPr id="162" name="Shape 162"/>
          <p:cNvSpPr txBox="1"/>
          <p:nvPr/>
        </p:nvSpPr>
        <p:spPr>
          <a:xfrm>
            <a:off x="-10408320" y="20377440"/>
            <a:ext cx="10050118" cy="738360"/>
          </a:xfrm>
          <a:prstGeom prst="rect">
            <a:avLst/>
          </a:prstGeom>
          <a:noFill/>
          <a:ln>
            <a:noFill/>
          </a:ln>
        </p:spPr>
        <p:txBody>
          <a:bodyPr lIns="91425" tIns="91425" rIns="91425" bIns="91425" anchor="ctr" anchorCtr="0">
            <a:noAutofit/>
          </a:bodyPr>
          <a:lstStyle/>
          <a:p>
            <a:endParaRPr sz="818"/>
          </a:p>
        </p:txBody>
      </p:sp>
      <p:sp>
        <p:nvSpPr>
          <p:cNvPr id="163" name="Shape 163"/>
          <p:cNvSpPr txBox="1"/>
          <p:nvPr/>
        </p:nvSpPr>
        <p:spPr>
          <a:xfrm>
            <a:off x="-10408320" y="20377440"/>
            <a:ext cx="10050118" cy="738360"/>
          </a:xfrm>
          <a:prstGeom prst="rect">
            <a:avLst/>
          </a:prstGeom>
          <a:noFill/>
          <a:ln>
            <a:noFill/>
          </a:ln>
        </p:spPr>
        <p:txBody>
          <a:bodyPr lIns="91425" tIns="91425" rIns="91425" bIns="91425" anchor="ctr" anchorCtr="0">
            <a:noAutofit/>
          </a:bodyPr>
          <a:lstStyle/>
          <a:p>
            <a:endParaRPr sz="818"/>
          </a:p>
        </p:txBody>
      </p:sp>
      <p:sp>
        <p:nvSpPr>
          <p:cNvPr id="164" name="Shape 164"/>
          <p:cNvSpPr txBox="1"/>
          <p:nvPr/>
        </p:nvSpPr>
        <p:spPr>
          <a:xfrm>
            <a:off x="-10408320" y="20377440"/>
            <a:ext cx="10050118" cy="738360"/>
          </a:xfrm>
          <a:prstGeom prst="rect">
            <a:avLst/>
          </a:prstGeom>
          <a:noFill/>
          <a:ln>
            <a:noFill/>
          </a:ln>
        </p:spPr>
        <p:txBody>
          <a:bodyPr lIns="91425" tIns="91425" rIns="91425" bIns="91425" anchor="ctr" anchorCtr="0">
            <a:noAutofit/>
          </a:bodyPr>
          <a:lstStyle/>
          <a:p>
            <a:endParaRPr sz="818"/>
          </a:p>
        </p:txBody>
      </p:sp>
      <p:sp>
        <p:nvSpPr>
          <p:cNvPr id="165" name="Shape 165"/>
          <p:cNvSpPr txBox="1"/>
          <p:nvPr/>
        </p:nvSpPr>
        <p:spPr>
          <a:xfrm>
            <a:off x="-10408320" y="20377440"/>
            <a:ext cx="10050118" cy="738360"/>
          </a:xfrm>
          <a:prstGeom prst="rect">
            <a:avLst/>
          </a:prstGeom>
          <a:noFill/>
          <a:ln>
            <a:noFill/>
          </a:ln>
        </p:spPr>
        <p:txBody>
          <a:bodyPr lIns="91425" tIns="91425" rIns="91425" bIns="91425" anchor="ctr" anchorCtr="0">
            <a:noAutofit/>
          </a:bodyPr>
          <a:lstStyle/>
          <a:p>
            <a:endParaRPr sz="818"/>
          </a:p>
        </p:txBody>
      </p:sp>
      <p:sp>
        <p:nvSpPr>
          <p:cNvPr id="166" name="Shape 166"/>
          <p:cNvSpPr txBox="1"/>
          <p:nvPr/>
        </p:nvSpPr>
        <p:spPr>
          <a:xfrm>
            <a:off x="-10408320" y="20377440"/>
            <a:ext cx="10050118" cy="738360"/>
          </a:xfrm>
          <a:prstGeom prst="rect">
            <a:avLst/>
          </a:prstGeom>
          <a:noFill/>
          <a:ln>
            <a:noFill/>
          </a:ln>
        </p:spPr>
        <p:txBody>
          <a:bodyPr lIns="91425" tIns="91425" rIns="91425" bIns="91425" anchor="ctr" anchorCtr="0">
            <a:noAutofit/>
          </a:bodyPr>
          <a:lstStyle/>
          <a:p>
            <a:endParaRPr sz="818"/>
          </a:p>
        </p:txBody>
      </p:sp>
      <p:sp>
        <p:nvSpPr>
          <p:cNvPr id="168" name="Shape 168"/>
          <p:cNvSpPr/>
          <p:nvPr/>
        </p:nvSpPr>
        <p:spPr>
          <a:xfrm>
            <a:off x="34564318" y="798841"/>
            <a:ext cx="6309360" cy="3544558"/>
          </a:xfrm>
          <a:prstGeom prst="rect">
            <a:avLst/>
          </a:prstGeom>
          <a:noFill/>
          <a:ln>
            <a:noFill/>
          </a:ln>
        </p:spPr>
        <p:txBody>
          <a:bodyPr lIns="91425" tIns="91425" rIns="91425" bIns="91425" anchor="ctr" anchorCtr="0">
            <a:noAutofit/>
          </a:bodyPr>
          <a:lstStyle/>
          <a:p>
            <a:endParaRPr sz="818"/>
          </a:p>
        </p:txBody>
      </p:sp>
      <p:sp>
        <p:nvSpPr>
          <p:cNvPr id="62" name="Shape 132"/>
          <p:cNvSpPr txBox="1"/>
          <p:nvPr/>
        </p:nvSpPr>
        <p:spPr>
          <a:xfrm>
            <a:off x="922798" y="9580944"/>
            <a:ext cx="7262984" cy="7210016"/>
          </a:xfrm>
          <a:prstGeom prst="rect">
            <a:avLst/>
          </a:prstGeom>
          <a:noFill/>
          <a:ln>
            <a:noFill/>
          </a:ln>
        </p:spPr>
        <p:txBody>
          <a:bodyPr lIns="228600" tIns="228600" rIns="228600" bIns="228600" anchor="t" anchorCtr="0">
            <a:noAutofit/>
          </a:bodyPr>
          <a:lstStyle/>
          <a:p>
            <a:pPr>
              <a:buClr>
                <a:srgbClr val="000000"/>
              </a:buClr>
              <a:buSzPct val="25000"/>
            </a:pPr>
            <a:r>
              <a:rPr lang="en-US" sz="3201" dirty="0">
                <a:latin typeface="Calibri" panose="020F0502020204030204" pitchFamily="34" charset="0"/>
                <a:cs typeface="Calibri" panose="020F0502020204030204" pitchFamily="34" charset="0"/>
              </a:rPr>
              <a:t>Quick facts about HVAC usage:</a:t>
            </a:r>
          </a:p>
          <a:p>
            <a:pPr marL="457200" indent="-457200">
              <a:buClr>
                <a:srgbClr val="000000"/>
              </a:buClr>
              <a:buSzPct val="100000"/>
              <a:buFont typeface="Arial" panose="020B0604020202020204" pitchFamily="34" charset="0"/>
              <a:buChar char="•"/>
            </a:pPr>
            <a:r>
              <a:rPr lang="en-US" sz="3201" dirty="0">
                <a:latin typeface="Calibri" panose="020F0502020204030204" pitchFamily="34" charset="0"/>
                <a:cs typeface="Calibri" panose="020F0502020204030204" pitchFamily="34" charset="0"/>
              </a:rPr>
              <a:t>About 20% of all energy in the US is used by HVAC systems. [1]</a:t>
            </a:r>
          </a:p>
          <a:p>
            <a:pPr marL="457200" indent="-457200">
              <a:buClr>
                <a:srgbClr val="000000"/>
              </a:buClr>
              <a:buSzPct val="100000"/>
              <a:buFont typeface="Arial" panose="020B0604020202020204" pitchFamily="34" charset="0"/>
              <a:buChar char="•"/>
            </a:pPr>
            <a:r>
              <a:rPr lang="en-US" sz="3201" dirty="0">
                <a:latin typeface="Calibri" panose="020F0502020204030204" pitchFamily="34" charset="0"/>
                <a:cs typeface="Calibri" panose="020F0502020204030204" pitchFamily="34" charset="0"/>
              </a:rPr>
              <a:t>As the climate changes due to human influence, the demand for HVAC systems will continually increase. </a:t>
            </a:r>
          </a:p>
          <a:p>
            <a:pPr marL="457200" indent="-457200">
              <a:buClr>
                <a:srgbClr val="000000"/>
              </a:buClr>
              <a:buSzPct val="100000"/>
              <a:buFont typeface="Arial" panose="020B0604020202020204" pitchFamily="34" charset="0"/>
              <a:buChar char="•"/>
            </a:pPr>
            <a:r>
              <a:rPr lang="en-US" sz="3201" dirty="0">
                <a:latin typeface="Calibri" panose="020F0502020204030204" pitchFamily="34" charset="0"/>
                <a:cs typeface="Calibri" panose="020F0502020204030204" pitchFamily="34" charset="0"/>
              </a:rPr>
              <a:t>“Without action to address energy efficiency, energy demand for space cooling will more than triple by 2050 – consuming as much electricity as all of China and India today [2]</a:t>
            </a:r>
          </a:p>
          <a:p>
            <a:pPr>
              <a:buClr>
                <a:srgbClr val="000000"/>
              </a:buClr>
              <a:buSzPct val="25000"/>
            </a:pPr>
            <a:r>
              <a:rPr lang="en-US" sz="3201" dirty="0">
                <a:latin typeface="Calibri" panose="020F0502020204030204" pitchFamily="34" charset="0"/>
                <a:cs typeface="Calibri" panose="020F0502020204030204" pitchFamily="34" charset="0"/>
              </a:rPr>
              <a:t>One of the easiest methods of mitigating energy waste is through smart HVAC controls. </a:t>
            </a:r>
          </a:p>
          <a:p>
            <a:pPr>
              <a:buClr>
                <a:srgbClr val="000000"/>
              </a:buClr>
              <a:buSzPct val="25000"/>
            </a:pPr>
            <a:endParaRPr lang="en-US" sz="3201" dirty="0">
              <a:latin typeface="Calibri" panose="020F0502020204030204" pitchFamily="34" charset="0"/>
              <a:cs typeface="Calibri" panose="020F0502020204030204" pitchFamily="34" charset="0"/>
            </a:endParaRPr>
          </a:p>
        </p:txBody>
      </p:sp>
      <p:sp>
        <p:nvSpPr>
          <p:cNvPr id="63" name="Shape 133"/>
          <p:cNvSpPr txBox="1"/>
          <p:nvPr/>
        </p:nvSpPr>
        <p:spPr>
          <a:xfrm>
            <a:off x="904198" y="8747460"/>
            <a:ext cx="13591198" cy="822960"/>
          </a:xfrm>
          <a:prstGeom prst="roundRect">
            <a:avLst/>
          </a:prstGeom>
          <a:solidFill>
            <a:schemeClr val="accent1"/>
          </a:solidFill>
          <a:ln>
            <a:noFill/>
          </a:ln>
          <a:effectLst>
            <a:softEdge rad="0"/>
          </a:effectLst>
        </p:spPr>
        <p:txBody>
          <a:bodyPr lIns="91425" tIns="91425" rIns="91425" bIns="91425" anchor="ctr" anchorCtr="0">
            <a:noAutofit/>
          </a:bodyPr>
          <a:lstStyle/>
          <a:p>
            <a:pPr algn="ctr">
              <a:buClr>
                <a:srgbClr val="000000"/>
              </a:buClr>
              <a:buSzPct val="25000"/>
            </a:pPr>
            <a:r>
              <a:rPr lang="en-US" sz="4800" b="1" dirty="0">
                <a:solidFill>
                  <a:schemeClr val="bg1"/>
                </a:solidFill>
                <a:latin typeface="Calibri" panose="020F0502020204030204" pitchFamily="34" charset="0"/>
                <a:cs typeface="Calibri" panose="020F0502020204030204" pitchFamily="34" charset="0"/>
              </a:rPr>
              <a:t>PROBLEM DESCRIPTION</a:t>
            </a:r>
          </a:p>
        </p:txBody>
      </p:sp>
      <p:sp>
        <p:nvSpPr>
          <p:cNvPr id="83" name="Shape 132"/>
          <p:cNvSpPr txBox="1"/>
          <p:nvPr/>
        </p:nvSpPr>
        <p:spPr>
          <a:xfrm>
            <a:off x="29376847" y="29407322"/>
            <a:ext cx="13591198" cy="2237021"/>
          </a:xfrm>
          <a:prstGeom prst="rect">
            <a:avLst/>
          </a:prstGeom>
          <a:noFill/>
          <a:ln>
            <a:noFill/>
          </a:ln>
        </p:spPr>
        <p:txBody>
          <a:bodyPr lIns="228600" tIns="228600" rIns="228600" bIns="228600" anchor="t" anchorCtr="0">
            <a:noAutofit/>
          </a:bodyPr>
          <a:lstStyle/>
          <a:p>
            <a:pPr>
              <a:buClr>
                <a:srgbClr val="000000"/>
              </a:buClr>
              <a:buSzPct val="25000"/>
            </a:pPr>
            <a:r>
              <a:rPr lang="en-US" sz="2400" dirty="0"/>
              <a:t>[1] Wei, </a:t>
            </a:r>
            <a:r>
              <a:rPr lang="en-US" sz="2400" dirty="0" err="1"/>
              <a:t>Tianshu</a:t>
            </a:r>
            <a:r>
              <a:rPr lang="en-US" sz="2400" dirty="0"/>
              <a:t> et al. “Deep reinforcement learning for building HVAC control.” 2017 54th ACM/EDAC/IEEE Design Automation Conference (DAC) (2017): 1-6.</a:t>
            </a:r>
          </a:p>
          <a:p>
            <a:pPr>
              <a:buClr>
                <a:srgbClr val="000000"/>
              </a:buClr>
              <a:buSzPct val="25000"/>
            </a:pPr>
            <a:r>
              <a:rPr lang="en-US" sz="2400" dirty="0"/>
              <a:t>[2] IEA: The Future of Cooling - https://www.iea.org/futureofcooling/ </a:t>
            </a:r>
          </a:p>
          <a:p>
            <a:pPr>
              <a:buClr>
                <a:srgbClr val="000000"/>
              </a:buClr>
              <a:buSzPct val="25000"/>
            </a:pPr>
            <a:r>
              <a:rPr lang="en-US" sz="2400" dirty="0"/>
              <a:t>[3] Differential Equations: Cooling -http://www.sharetechnote.com/html/DE_Modeling_Example_Cooling.html</a:t>
            </a:r>
          </a:p>
        </p:txBody>
      </p:sp>
      <p:pic>
        <p:nvPicPr>
          <p:cNvPr id="2" name="Picture 1"/>
          <p:cNvPicPr>
            <a:picLocks noChangeAspect="1"/>
          </p:cNvPicPr>
          <p:nvPr/>
        </p:nvPicPr>
        <p:blipFill>
          <a:blip r:embed="rId3"/>
          <a:stretch>
            <a:fillRect/>
          </a:stretch>
        </p:blipFill>
        <p:spPr>
          <a:xfrm>
            <a:off x="37901494" y="1792997"/>
            <a:ext cx="4875073" cy="1378113"/>
          </a:xfrm>
          <a:prstGeom prst="rect">
            <a:avLst/>
          </a:prstGeom>
        </p:spPr>
      </p:pic>
      <p:pic>
        <p:nvPicPr>
          <p:cNvPr id="3" name="Picture 2"/>
          <p:cNvPicPr>
            <a:picLocks noChangeAspect="1"/>
          </p:cNvPicPr>
          <p:nvPr/>
        </p:nvPicPr>
        <p:blipFill>
          <a:blip r:embed="rId4"/>
          <a:stretch>
            <a:fillRect/>
          </a:stretch>
        </p:blipFill>
        <p:spPr>
          <a:xfrm>
            <a:off x="467302" y="507672"/>
            <a:ext cx="4368103" cy="3948764"/>
          </a:xfrm>
          <a:prstGeom prst="rect">
            <a:avLst/>
          </a:prstGeom>
        </p:spPr>
      </p:pic>
      <p:sp>
        <p:nvSpPr>
          <p:cNvPr id="77" name="Shape 133">
            <a:extLst>
              <a:ext uri="{FF2B5EF4-FFF2-40B4-BE49-F238E27FC236}">
                <a16:creationId xmlns:a16="http://schemas.microsoft.com/office/drawing/2014/main" id="{D8D896DB-6692-41D7-B257-27F16B7A79DC}"/>
              </a:ext>
            </a:extLst>
          </p:cNvPr>
          <p:cNvSpPr txBox="1"/>
          <p:nvPr/>
        </p:nvSpPr>
        <p:spPr>
          <a:xfrm>
            <a:off x="922798" y="5646122"/>
            <a:ext cx="13572598" cy="822960"/>
          </a:xfrm>
          <a:prstGeom prst="roundRect">
            <a:avLst/>
          </a:prstGeom>
          <a:solidFill>
            <a:schemeClr val="accent1"/>
          </a:solidFill>
          <a:ln>
            <a:noFill/>
          </a:ln>
          <a:effectLst>
            <a:softEdge rad="0"/>
          </a:effectLst>
        </p:spPr>
        <p:txBody>
          <a:bodyPr lIns="91425" tIns="91425" rIns="91425" bIns="91425" anchor="ctr" anchorCtr="0">
            <a:noAutofit/>
          </a:bodyPr>
          <a:lstStyle/>
          <a:p>
            <a:pPr algn="ctr">
              <a:buClr>
                <a:srgbClr val="000000"/>
              </a:buClr>
              <a:buSzPct val="25000"/>
            </a:pPr>
            <a:r>
              <a:rPr lang="en-US" sz="4800" b="1" dirty="0">
                <a:solidFill>
                  <a:schemeClr val="bg1"/>
                </a:solidFill>
                <a:latin typeface="Calibri" panose="020F0502020204030204" pitchFamily="34" charset="0"/>
                <a:cs typeface="Calibri" panose="020F0502020204030204" pitchFamily="34" charset="0"/>
              </a:rPr>
              <a:t>ABSTRACT</a:t>
            </a:r>
          </a:p>
        </p:txBody>
      </p:sp>
      <p:pic>
        <p:nvPicPr>
          <p:cNvPr id="85" name="Picture 84">
            <a:extLst>
              <a:ext uri="{FF2B5EF4-FFF2-40B4-BE49-F238E27FC236}">
                <a16:creationId xmlns:a16="http://schemas.microsoft.com/office/drawing/2014/main" id="{04D0F221-C679-4BB5-A5A1-CABE326664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53152" y="9854303"/>
            <a:ext cx="5472836" cy="3830986"/>
          </a:xfrm>
          <a:prstGeom prst="rect">
            <a:avLst/>
          </a:prstGeom>
        </p:spPr>
      </p:pic>
      <p:pic>
        <p:nvPicPr>
          <p:cNvPr id="86" name="Picture 85">
            <a:extLst>
              <a:ext uri="{FF2B5EF4-FFF2-40B4-BE49-F238E27FC236}">
                <a16:creationId xmlns:a16="http://schemas.microsoft.com/office/drawing/2014/main" id="{BEF21E4C-A6A4-4B4E-8CC6-4B81367B09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85782" y="13969350"/>
            <a:ext cx="5807576" cy="2497258"/>
          </a:xfrm>
          <a:prstGeom prst="rect">
            <a:avLst/>
          </a:prstGeom>
        </p:spPr>
      </p:pic>
      <p:sp>
        <p:nvSpPr>
          <p:cNvPr id="87" name="Shape 133">
            <a:extLst>
              <a:ext uri="{FF2B5EF4-FFF2-40B4-BE49-F238E27FC236}">
                <a16:creationId xmlns:a16="http://schemas.microsoft.com/office/drawing/2014/main" id="{7FB47B4B-9F9D-4558-B681-BDC73708D146}"/>
              </a:ext>
            </a:extLst>
          </p:cNvPr>
          <p:cNvSpPr txBox="1"/>
          <p:nvPr/>
        </p:nvSpPr>
        <p:spPr>
          <a:xfrm>
            <a:off x="922798" y="16801482"/>
            <a:ext cx="13572598" cy="822960"/>
          </a:xfrm>
          <a:prstGeom prst="roundRect">
            <a:avLst/>
          </a:prstGeom>
          <a:solidFill>
            <a:schemeClr val="accent1"/>
          </a:solidFill>
          <a:ln>
            <a:noFill/>
          </a:ln>
          <a:effectLst>
            <a:softEdge rad="0"/>
          </a:effectLst>
        </p:spPr>
        <p:txBody>
          <a:bodyPr lIns="91425" tIns="91425" rIns="91425" bIns="91425" anchor="ctr" anchorCtr="0">
            <a:noAutofit/>
          </a:bodyPr>
          <a:lstStyle/>
          <a:p>
            <a:pPr algn="ctr">
              <a:buClr>
                <a:srgbClr val="000000"/>
              </a:buClr>
              <a:buSzPct val="25000"/>
            </a:pPr>
            <a:r>
              <a:rPr lang="en-US" sz="4800" b="1" dirty="0">
                <a:solidFill>
                  <a:schemeClr val="bg1"/>
                </a:solidFill>
                <a:latin typeface="Calibri" panose="020F0502020204030204" pitchFamily="34" charset="0"/>
                <a:cs typeface="Calibri" panose="020F0502020204030204" pitchFamily="34" charset="0"/>
              </a:rPr>
              <a:t>METHOD</a:t>
            </a:r>
          </a:p>
        </p:txBody>
      </p:sp>
      <p:sp>
        <p:nvSpPr>
          <p:cNvPr id="12" name="TextBox 11">
            <a:extLst>
              <a:ext uri="{FF2B5EF4-FFF2-40B4-BE49-F238E27FC236}">
                <a16:creationId xmlns:a16="http://schemas.microsoft.com/office/drawing/2014/main" id="{8777F6AF-9AE6-4E7F-B81C-6CE5749CFF2D}"/>
              </a:ext>
            </a:extLst>
          </p:cNvPr>
          <p:cNvSpPr txBox="1"/>
          <p:nvPr/>
        </p:nvSpPr>
        <p:spPr>
          <a:xfrm>
            <a:off x="922798" y="20373906"/>
            <a:ext cx="13553998" cy="830997"/>
          </a:xfrm>
          <a:prstGeom prst="rect">
            <a:avLst/>
          </a:prstGeom>
          <a:noFill/>
        </p:spPr>
        <p:txBody>
          <a:bodyPr wrap="square" rtlCol="0">
            <a:spAutoFit/>
          </a:bodyPr>
          <a:lstStyle/>
          <a:p>
            <a:r>
              <a:rPr lang="en-US" sz="4800" b="1" dirty="0">
                <a:latin typeface="Calibri" panose="020F0502020204030204" pitchFamily="34" charset="0"/>
                <a:cs typeface="Calibri" panose="020F0502020204030204" pitchFamily="34" charset="0"/>
              </a:rPr>
              <a:t> Method - Environment</a:t>
            </a:r>
          </a:p>
        </p:txBody>
      </p:sp>
      <p:sp>
        <p:nvSpPr>
          <p:cNvPr id="92" name="Shape 132">
            <a:extLst>
              <a:ext uri="{FF2B5EF4-FFF2-40B4-BE49-F238E27FC236}">
                <a16:creationId xmlns:a16="http://schemas.microsoft.com/office/drawing/2014/main" id="{F5763836-E297-4923-8057-651A5A9B7918}"/>
              </a:ext>
            </a:extLst>
          </p:cNvPr>
          <p:cNvSpPr txBox="1"/>
          <p:nvPr/>
        </p:nvSpPr>
        <p:spPr>
          <a:xfrm>
            <a:off x="922798" y="17634966"/>
            <a:ext cx="13591198" cy="1781382"/>
          </a:xfrm>
          <a:prstGeom prst="rect">
            <a:avLst/>
          </a:prstGeom>
          <a:noFill/>
          <a:ln>
            <a:noFill/>
          </a:ln>
        </p:spPr>
        <p:txBody>
          <a:bodyPr lIns="228600" tIns="228600" rIns="228600" bIns="228600" anchor="t" anchorCtr="0">
            <a:noAutofit/>
          </a:bodyPr>
          <a:lstStyle/>
          <a:p>
            <a:pPr>
              <a:buClr>
                <a:srgbClr val="000000"/>
              </a:buClr>
              <a:buSzPct val="25000"/>
            </a:pPr>
            <a:r>
              <a:rPr lang="en-US" sz="3201" dirty="0">
                <a:latin typeface="Calibri" panose="020F0502020204030204" pitchFamily="34" charset="0"/>
                <a:cs typeface="Calibri" panose="020F0502020204030204" pitchFamily="34" charset="0"/>
              </a:rPr>
              <a:t> </a:t>
            </a:r>
          </a:p>
        </p:txBody>
      </p:sp>
      <mc:AlternateContent xmlns:mc="http://schemas.openxmlformats.org/markup-compatibility/2006" xmlns:a14="http://schemas.microsoft.com/office/drawing/2010/main">
        <mc:Choice Requires="a14">
          <p:sp>
            <p:nvSpPr>
              <p:cNvPr id="94" name="Shape 132">
                <a:extLst>
                  <a:ext uri="{FF2B5EF4-FFF2-40B4-BE49-F238E27FC236}">
                    <a16:creationId xmlns:a16="http://schemas.microsoft.com/office/drawing/2014/main" id="{C4262CE9-B801-4AF7-A085-100035D88462}"/>
                  </a:ext>
                </a:extLst>
              </p:cNvPr>
              <p:cNvSpPr txBox="1"/>
              <p:nvPr/>
            </p:nvSpPr>
            <p:spPr>
              <a:xfrm>
                <a:off x="904198" y="21204903"/>
                <a:ext cx="7262983" cy="10439440"/>
              </a:xfrm>
              <a:prstGeom prst="rect">
                <a:avLst/>
              </a:prstGeom>
              <a:noFill/>
              <a:ln>
                <a:noFill/>
              </a:ln>
            </p:spPr>
            <p:txBody>
              <a:bodyPr lIns="228600" tIns="228600" rIns="228600" bIns="228600" anchor="t" anchorCtr="0">
                <a:noAutofit/>
              </a:bodyPr>
              <a:lstStyle/>
              <a:p>
                <a:pPr>
                  <a:buClr>
                    <a:srgbClr val="000000"/>
                  </a:buClr>
                  <a:buSzPct val="100000"/>
                </a:pPr>
                <a:r>
                  <a:rPr lang="en-US" sz="3201" dirty="0">
                    <a:latin typeface="Calibri" panose="020F0502020204030204" pitchFamily="34" charset="0"/>
                    <a:cs typeface="Calibri" panose="020F0502020204030204" pitchFamily="34" charset="0"/>
                  </a:rPr>
                  <a:t>The environment is a simple 3-story house with 3 indoor temperature zones:</a:t>
                </a:r>
              </a:p>
              <a:p>
                <a:pPr marL="457200" indent="-457200">
                  <a:buClr>
                    <a:srgbClr val="000000"/>
                  </a:buClr>
                  <a:buSzPct val="100000"/>
                  <a:buFont typeface="Arial" panose="020B0604020202020204" pitchFamily="34" charset="0"/>
                  <a:buChar char="•"/>
                </a:pPr>
                <a:r>
                  <a:rPr lang="en-US" sz="3201" dirty="0">
                    <a:latin typeface="Calibri" panose="020F0502020204030204" pitchFamily="34" charset="0"/>
                    <a:cs typeface="Calibri" panose="020F0502020204030204" pitchFamily="34" charset="0"/>
                  </a:rPr>
                  <a:t>Attic</a:t>
                </a:r>
              </a:p>
              <a:p>
                <a:pPr marL="457200" indent="-457200">
                  <a:buClr>
                    <a:srgbClr val="000000"/>
                  </a:buClr>
                  <a:buSzPct val="100000"/>
                  <a:buFont typeface="Arial" panose="020B0604020202020204" pitchFamily="34" charset="0"/>
                  <a:buChar char="•"/>
                </a:pPr>
                <a:r>
                  <a:rPr lang="en-US" sz="3201" dirty="0">
                    <a:latin typeface="Calibri" panose="020F0502020204030204" pitchFamily="34" charset="0"/>
                    <a:cs typeface="Calibri" panose="020F0502020204030204" pitchFamily="34" charset="0"/>
                  </a:rPr>
                  <a:t>Main Floor</a:t>
                </a:r>
              </a:p>
              <a:p>
                <a:pPr marL="457200" indent="-457200">
                  <a:buClr>
                    <a:srgbClr val="000000"/>
                  </a:buClr>
                  <a:buSzPct val="100000"/>
                  <a:buFont typeface="Arial" panose="020B0604020202020204" pitchFamily="34" charset="0"/>
                  <a:buChar char="•"/>
                </a:pPr>
                <a:r>
                  <a:rPr lang="en-US" sz="3201" dirty="0">
                    <a:latin typeface="Calibri" panose="020F0502020204030204" pitchFamily="34" charset="0"/>
                    <a:cs typeface="Calibri" panose="020F0502020204030204" pitchFamily="34" charset="0"/>
                  </a:rPr>
                  <a:t>Basement</a:t>
                </a:r>
              </a:p>
              <a:p>
                <a:pPr>
                  <a:buClr>
                    <a:srgbClr val="000000"/>
                  </a:buClr>
                  <a:buSzPct val="100000"/>
                </a:pPr>
                <a:r>
                  <a:rPr lang="en-US" sz="3201" dirty="0">
                    <a:latin typeface="Calibri" panose="020F0502020204030204" pitchFamily="34" charset="0"/>
                    <a:cs typeface="Calibri" panose="020F0502020204030204" pitchFamily="34" charset="0"/>
                  </a:rPr>
                  <a:t>These zones interact with 2 outdoor temperature zones:</a:t>
                </a:r>
              </a:p>
              <a:p>
                <a:pPr marL="457200" indent="-457200">
                  <a:buClr>
                    <a:srgbClr val="000000"/>
                  </a:buClr>
                  <a:buSzPct val="100000"/>
                  <a:buFont typeface="Arial" panose="020B0604020202020204" pitchFamily="34" charset="0"/>
                  <a:buChar char="•"/>
                </a:pPr>
                <a:r>
                  <a:rPr lang="en-US" sz="3201" dirty="0">
                    <a:latin typeface="Calibri" panose="020F0502020204030204" pitchFamily="34" charset="0"/>
                    <a:cs typeface="Calibri" panose="020F0502020204030204" pitchFamily="34" charset="0"/>
                  </a:rPr>
                  <a:t>Air Temperature</a:t>
                </a:r>
              </a:p>
              <a:p>
                <a:pPr marL="457200" indent="-457200">
                  <a:buClr>
                    <a:srgbClr val="000000"/>
                  </a:buClr>
                  <a:buSzPct val="100000"/>
                  <a:buFont typeface="Arial" panose="020B0604020202020204" pitchFamily="34" charset="0"/>
                  <a:buChar char="•"/>
                </a:pPr>
                <a:r>
                  <a:rPr lang="en-US" sz="3201" dirty="0">
                    <a:latin typeface="Calibri" panose="020F0502020204030204" pitchFamily="34" charset="0"/>
                    <a:cs typeface="Calibri" panose="020F0502020204030204" pitchFamily="34" charset="0"/>
                  </a:rPr>
                  <a:t>Ground Temperature</a:t>
                </a:r>
              </a:p>
              <a:p>
                <a:pPr>
                  <a:buClr>
                    <a:srgbClr val="000000"/>
                  </a:buClr>
                  <a:buSzPct val="100000"/>
                </a:pPr>
                <a:r>
                  <a:rPr lang="en-US" sz="3201" dirty="0">
                    <a:latin typeface="Calibri" panose="020F0502020204030204" pitchFamily="34" charset="0"/>
                    <a:cs typeface="Calibri" panose="020F0502020204030204" pitchFamily="34" charset="0"/>
                  </a:rPr>
                  <a:t>The indoor temperature is controlled by a simple HVAC controller that either adds or removes heat. The rate of heating or cooling is calculated using Newton’s law of cooling.</a:t>
                </a:r>
              </a:p>
              <a:p>
                <a:pPr>
                  <a:buClr>
                    <a:srgbClr val="000000"/>
                  </a:buClr>
                  <a:buSzPct val="100000"/>
                </a:pPr>
                <a:endParaRPr lang="en-US" sz="3201" dirty="0">
                  <a:latin typeface="Calibri" panose="020F0502020204030204" pitchFamily="34" charset="0"/>
                  <a:cs typeface="Calibri" panose="020F0502020204030204" pitchFamily="34" charset="0"/>
                </a:endParaRPr>
              </a:p>
              <a:p>
                <a:pPr>
                  <a:buClr>
                    <a:srgbClr val="000000"/>
                  </a:buClr>
                  <a:buSzPct val="100000"/>
                </a:pP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cs typeface="Calibri" panose="020F0502020204030204" pitchFamily="34" charset="0"/>
                            </a:rPr>
                          </m:ctrlPr>
                        </m:fPr>
                        <m:num>
                          <m:r>
                            <a:rPr lang="en-US" sz="2800" b="0" i="1" smtClean="0">
                              <a:latin typeface="Cambria Math" panose="02040503050406030204" pitchFamily="18" charset="0"/>
                              <a:cs typeface="Calibri" panose="020F0502020204030204" pitchFamily="34" charset="0"/>
                            </a:rPr>
                            <m:t>𝑑</m:t>
                          </m:r>
                          <m:sSub>
                            <m:sSubPr>
                              <m:ctrlPr>
                                <a:rPr lang="en-US" sz="2800" b="0" i="1" smtClean="0">
                                  <a:latin typeface="Cambria Math" panose="02040503050406030204" pitchFamily="18" charset="0"/>
                                  <a:cs typeface="Calibri" panose="020F0502020204030204" pitchFamily="34" charset="0"/>
                                </a:rPr>
                              </m:ctrlPr>
                            </m:sSubPr>
                            <m:e>
                              <m:r>
                                <a:rPr lang="en-US" sz="2800" b="0" i="1" smtClean="0">
                                  <a:latin typeface="Cambria Math" panose="02040503050406030204" pitchFamily="18" charset="0"/>
                                  <a:cs typeface="Calibri" panose="020F0502020204030204" pitchFamily="34" charset="0"/>
                                </a:rPr>
                                <m:t>𝑇</m:t>
                              </m:r>
                            </m:e>
                            <m:sub>
                              <m:r>
                                <a:rPr lang="en-US" sz="2800" b="0" i="1" smtClean="0">
                                  <a:latin typeface="Cambria Math" panose="02040503050406030204" pitchFamily="18" charset="0"/>
                                  <a:cs typeface="Calibri" panose="020F0502020204030204" pitchFamily="34" charset="0"/>
                                </a:rPr>
                                <m:t>𝑘</m:t>
                              </m:r>
                            </m:sub>
                          </m:sSub>
                        </m:num>
                        <m:den>
                          <m:r>
                            <a:rPr lang="en-US" sz="2800" b="0" i="1" smtClean="0">
                              <a:latin typeface="Cambria Math" panose="02040503050406030204" pitchFamily="18" charset="0"/>
                              <a:cs typeface="Calibri" panose="020F0502020204030204" pitchFamily="34" charset="0"/>
                            </a:rPr>
                            <m:t>𝑑𝑡</m:t>
                          </m:r>
                        </m:den>
                      </m:f>
                      <m:r>
                        <a:rPr lang="en-US" sz="2800" b="0" i="1" smtClean="0">
                          <a:latin typeface="Cambria Math" panose="02040503050406030204" pitchFamily="18" charset="0"/>
                          <a:cs typeface="Calibri" panose="020F0502020204030204" pitchFamily="34" charset="0"/>
                        </a:rPr>
                        <m:t>=</m:t>
                      </m:r>
                      <m:sSub>
                        <m:sSubPr>
                          <m:ctrlPr>
                            <a:rPr lang="en-US" sz="2800" b="0" i="1" smtClean="0">
                              <a:latin typeface="Cambria Math" panose="02040503050406030204" pitchFamily="18" charset="0"/>
                              <a:cs typeface="Calibri" panose="020F0502020204030204" pitchFamily="34" charset="0"/>
                            </a:rPr>
                          </m:ctrlPr>
                        </m:sSubPr>
                        <m:e>
                          <m:r>
                            <a:rPr lang="en-US" sz="2800" b="0" i="1" smtClean="0">
                              <a:latin typeface="Cambria Math" panose="02040503050406030204" pitchFamily="18" charset="0"/>
                              <a:cs typeface="Calibri" panose="020F0502020204030204" pitchFamily="34" charset="0"/>
                            </a:rPr>
                            <m:t>𝑇</m:t>
                          </m:r>
                        </m:e>
                        <m:sub>
                          <m:r>
                            <a:rPr lang="en-US" sz="2800" b="0" i="1" smtClean="0">
                              <a:latin typeface="Cambria Math" panose="02040503050406030204" pitchFamily="18" charset="0"/>
                              <a:cs typeface="Calibri" panose="020F0502020204030204" pitchFamily="34" charset="0"/>
                            </a:rPr>
                            <m:t>𝐻𝑉𝐴𝐶</m:t>
                          </m:r>
                        </m:sub>
                      </m:sSub>
                      <m:r>
                        <a:rPr lang="en-US" sz="2800" b="0" i="1" smtClean="0">
                          <a:latin typeface="Cambria Math" panose="02040503050406030204" pitchFamily="18" charset="0"/>
                          <a:cs typeface="Calibri" panose="020F0502020204030204" pitchFamily="34" charset="0"/>
                        </a:rPr>
                        <m:t>+</m:t>
                      </m:r>
                      <m:nary>
                        <m:naryPr>
                          <m:chr m:val="∑"/>
                          <m:supHide m:val="on"/>
                          <m:ctrlPr>
                            <a:rPr lang="en-US" sz="2800" b="0" i="1" smtClean="0">
                              <a:latin typeface="Cambria Math" panose="02040503050406030204" pitchFamily="18" charset="0"/>
                              <a:cs typeface="Calibri" panose="020F0502020204030204" pitchFamily="34" charset="0"/>
                            </a:rPr>
                          </m:ctrlPr>
                        </m:naryPr>
                        <m:sub>
                          <m:r>
                            <a:rPr lang="en-US" sz="2800" b="0" i="1" smtClean="0">
                              <a:latin typeface="Cambria Math" panose="02040503050406030204" pitchFamily="18" charset="0"/>
                              <a:cs typeface="Calibri" panose="020F0502020204030204" pitchFamily="34" charset="0"/>
                            </a:rPr>
                            <m:t>𝑖</m:t>
                          </m:r>
                          <m:r>
                            <a:rPr lang="en-US" sz="2800" b="0" i="1" smtClean="0">
                              <a:latin typeface="Cambria Math" panose="02040503050406030204" pitchFamily="18" charset="0"/>
                              <a:cs typeface="Calibri" panose="020F0502020204030204" pitchFamily="34" charset="0"/>
                            </a:rPr>
                            <m:t>=1</m:t>
                          </m:r>
                        </m:sub>
                        <m:sup/>
                        <m:e>
                          <m:r>
                            <a:rPr lang="en-US" sz="2800">
                              <a:latin typeface="Cambria Math" panose="02040503050406030204" pitchFamily="18" charset="0"/>
                              <a:cs typeface="Calibri" panose="020F0502020204030204" pitchFamily="34" charset="0"/>
                            </a:rPr>
                            <m:t>−</m:t>
                          </m:r>
                          <m:sSub>
                            <m:sSubPr>
                              <m:ctrlPr>
                                <a:rPr lang="en-US" sz="2800" b="0" i="1" smtClean="0">
                                  <a:latin typeface="Cambria Math" panose="02040503050406030204" pitchFamily="18" charset="0"/>
                                  <a:cs typeface="Calibri" panose="020F0502020204030204" pitchFamily="34" charset="0"/>
                                </a:rPr>
                              </m:ctrlPr>
                            </m:sSubPr>
                            <m:e>
                              <m:r>
                                <m:rPr>
                                  <m:sty m:val="p"/>
                                </m:rPr>
                                <a:rPr lang="en-US" sz="2800">
                                  <a:latin typeface="Cambria Math" panose="02040503050406030204" pitchFamily="18" charset="0"/>
                                  <a:cs typeface="Calibri" panose="020F0502020204030204" pitchFamily="34" charset="0"/>
                                </a:rPr>
                                <m:t>h</m:t>
                              </m:r>
                            </m:e>
                            <m:sub>
                              <m:r>
                                <m:rPr>
                                  <m:sty m:val="p"/>
                                </m:rPr>
                                <a:rPr lang="en-US" sz="2800" b="0" i="0" smtClean="0">
                                  <a:latin typeface="Cambria Math" panose="02040503050406030204" pitchFamily="18" charset="0"/>
                                  <a:cs typeface="Calibri" panose="020F0502020204030204" pitchFamily="34" charset="0"/>
                                </a:rPr>
                                <m:t>ik</m:t>
                              </m:r>
                            </m:sub>
                          </m:sSub>
                          <m:r>
                            <a:rPr lang="en-US" sz="2800" i="1">
                              <a:latin typeface="Cambria Math" panose="02040503050406030204" pitchFamily="18" charset="0"/>
                              <a:cs typeface="Calibri" panose="020F0502020204030204" pitchFamily="34" charset="0"/>
                            </a:rPr>
                            <m:t>⋅</m:t>
                          </m:r>
                          <m:sSub>
                            <m:sSubPr>
                              <m:ctrlPr>
                                <a:rPr lang="en-US" sz="2800" b="0" i="1" smtClean="0">
                                  <a:latin typeface="Cambria Math" panose="02040503050406030204" pitchFamily="18" charset="0"/>
                                  <a:cs typeface="Calibri" panose="020F0502020204030204" pitchFamily="34" charset="0"/>
                                </a:rPr>
                              </m:ctrlPr>
                            </m:sSubPr>
                            <m:e>
                              <m:r>
                                <a:rPr lang="en-US" sz="2800" i="1">
                                  <a:latin typeface="Cambria Math" panose="02040503050406030204" pitchFamily="18" charset="0"/>
                                  <a:cs typeface="Calibri" panose="020F0502020204030204" pitchFamily="34" charset="0"/>
                                </a:rPr>
                                <m:t>𝐴</m:t>
                              </m:r>
                            </m:e>
                            <m:sub>
                              <m:r>
                                <a:rPr lang="en-US" sz="2800" b="0" i="1" smtClean="0">
                                  <a:latin typeface="Cambria Math" panose="02040503050406030204" pitchFamily="18" charset="0"/>
                                  <a:cs typeface="Calibri" panose="020F0502020204030204" pitchFamily="34" charset="0"/>
                                </a:rPr>
                                <m:t>𝑖𝑘</m:t>
                              </m:r>
                            </m:sub>
                          </m:sSub>
                          <m:r>
                            <a:rPr lang="en-US" sz="2800" i="1">
                              <a:latin typeface="Cambria Math" panose="02040503050406030204" pitchFamily="18" charset="0"/>
                              <a:cs typeface="Calibri" panose="020F0502020204030204" pitchFamily="34" charset="0"/>
                            </a:rPr>
                            <m:t>⋅(</m:t>
                          </m:r>
                          <m:sSub>
                            <m:sSubPr>
                              <m:ctrlPr>
                                <a:rPr lang="en-US" sz="2800" b="0" i="1" smtClean="0">
                                  <a:latin typeface="Cambria Math" panose="02040503050406030204" pitchFamily="18" charset="0"/>
                                  <a:cs typeface="Calibri" panose="020F0502020204030204" pitchFamily="34" charset="0"/>
                                </a:rPr>
                              </m:ctrlPr>
                            </m:sSubPr>
                            <m:e>
                              <m:r>
                                <a:rPr lang="en-US" sz="2800" b="0" i="1" smtClean="0">
                                  <a:latin typeface="Cambria Math" panose="02040503050406030204" pitchFamily="18" charset="0"/>
                                  <a:cs typeface="Calibri" panose="020F0502020204030204" pitchFamily="34" charset="0"/>
                                </a:rPr>
                                <m:t>𝑇</m:t>
                              </m:r>
                            </m:e>
                            <m:sub>
                              <m:r>
                                <a:rPr lang="en-US" sz="2800" b="0" i="1" smtClean="0">
                                  <a:latin typeface="Cambria Math" panose="02040503050406030204" pitchFamily="18" charset="0"/>
                                  <a:cs typeface="Calibri" panose="020F0502020204030204" pitchFamily="34" charset="0"/>
                                </a:rPr>
                                <m:t>𝑘</m:t>
                              </m:r>
                            </m:sub>
                          </m:sSub>
                          <m:r>
                            <a:rPr lang="en-US" sz="2800" i="1">
                              <a:latin typeface="Cambria Math" panose="02040503050406030204" pitchFamily="18" charset="0"/>
                              <a:cs typeface="Calibri" panose="020F0502020204030204" pitchFamily="34" charset="0"/>
                            </a:rPr>
                            <m:t>−</m:t>
                          </m:r>
                          <m:sSub>
                            <m:sSubPr>
                              <m:ctrlPr>
                                <a:rPr lang="en-US" sz="2800" i="1">
                                  <a:latin typeface="Cambria Math" panose="02040503050406030204" pitchFamily="18" charset="0"/>
                                  <a:cs typeface="Calibri" panose="020F0502020204030204" pitchFamily="34" charset="0"/>
                                </a:rPr>
                              </m:ctrlPr>
                            </m:sSubPr>
                            <m:e>
                              <m:r>
                                <a:rPr lang="en-US" sz="2800" i="1">
                                  <a:latin typeface="Cambria Math" panose="02040503050406030204" pitchFamily="18" charset="0"/>
                                  <a:cs typeface="Calibri" panose="020F0502020204030204" pitchFamily="34" charset="0"/>
                                </a:rPr>
                                <m:t>𝑇</m:t>
                              </m:r>
                            </m:e>
                            <m:sub>
                              <m:r>
                                <a:rPr lang="en-US" sz="2800" b="0" i="1" smtClean="0">
                                  <a:latin typeface="Cambria Math" panose="02040503050406030204" pitchFamily="18" charset="0"/>
                                  <a:cs typeface="Calibri" panose="020F0502020204030204" pitchFamily="34" charset="0"/>
                                </a:rPr>
                                <m:t>𝑖</m:t>
                              </m:r>
                            </m:sub>
                          </m:sSub>
                          <m:r>
                            <a:rPr lang="en-US" sz="2800" i="1">
                              <a:latin typeface="Cambria Math" panose="02040503050406030204" pitchFamily="18" charset="0"/>
                              <a:cs typeface="Calibri" panose="020F0502020204030204" pitchFamily="34" charset="0"/>
                            </a:rPr>
                            <m:t>)</m:t>
                          </m:r>
                        </m:e>
                      </m:nary>
                    </m:oMath>
                  </m:oMathPara>
                </a14:m>
                <a:endParaRPr lang="en-US" sz="2800" b="0" dirty="0">
                  <a:latin typeface="Calibri" panose="020F0502020204030204" pitchFamily="34" charset="0"/>
                  <a:cs typeface="Calibri" panose="020F0502020204030204" pitchFamily="34" charset="0"/>
                </a:endParaRPr>
              </a:p>
              <a:p>
                <a:pPr>
                  <a:buClr>
                    <a:srgbClr val="000000"/>
                  </a:buClr>
                  <a:buSzPct val="100000"/>
                </a:pPr>
                <a14:m>
                  <m:oMath xmlns:m="http://schemas.openxmlformats.org/officeDocument/2006/math">
                    <m:sSub>
                      <m:sSubPr>
                        <m:ctrlPr>
                          <a:rPr lang="en-US" sz="1800" b="0" i="1" smtClean="0">
                            <a:latin typeface="Cambria Math" panose="02040503050406030204" pitchFamily="18" charset="0"/>
                            <a:cs typeface="Calibri" panose="020F0502020204030204" pitchFamily="34" charset="0"/>
                          </a:rPr>
                        </m:ctrlPr>
                      </m:sSubPr>
                      <m:e>
                        <m:r>
                          <a:rPr lang="en-US" sz="1800" b="0" i="1" smtClean="0">
                            <a:latin typeface="Cambria Math" panose="02040503050406030204" pitchFamily="18" charset="0"/>
                            <a:cs typeface="Calibri" panose="020F0502020204030204" pitchFamily="34" charset="0"/>
                          </a:rPr>
                          <m:t>𝑇</m:t>
                        </m:r>
                      </m:e>
                      <m:sub>
                        <m:r>
                          <a:rPr lang="en-US" sz="1800" b="0" i="1" smtClean="0">
                            <a:latin typeface="Cambria Math" panose="02040503050406030204" pitchFamily="18" charset="0"/>
                            <a:cs typeface="Calibri" panose="020F0502020204030204" pitchFamily="34" charset="0"/>
                          </a:rPr>
                          <m:t>𝑘</m:t>
                        </m:r>
                      </m:sub>
                    </m:sSub>
                  </m:oMath>
                </a14:m>
                <a:r>
                  <a:rPr lang="en-US" sz="1800" dirty="0">
                    <a:latin typeface="Calibri" panose="020F0502020204030204" pitchFamily="34" charset="0"/>
                    <a:cs typeface="Calibri" panose="020F0502020204030204" pitchFamily="34" charset="0"/>
                  </a:rPr>
                  <a:t> is the temperature of room </a:t>
                </a:r>
                <a14:m>
                  <m:oMath xmlns:m="http://schemas.openxmlformats.org/officeDocument/2006/math">
                    <m:r>
                      <a:rPr lang="en-US" sz="1800" b="0" i="1" smtClean="0">
                        <a:latin typeface="Cambria Math" panose="02040503050406030204" pitchFamily="18" charset="0"/>
                        <a:cs typeface="Calibri" panose="020F0502020204030204" pitchFamily="34" charset="0"/>
                      </a:rPr>
                      <m:t>𝑘</m:t>
                    </m:r>
                  </m:oMath>
                </a14:m>
                <a:endParaRPr lang="en-US" sz="1800" dirty="0">
                  <a:latin typeface="Calibri" panose="020F0502020204030204" pitchFamily="34" charset="0"/>
                  <a:cs typeface="Calibri" panose="020F0502020204030204" pitchFamily="34" charset="0"/>
                </a:endParaRPr>
              </a:p>
              <a:p>
                <a:pPr>
                  <a:buClr>
                    <a:srgbClr val="000000"/>
                  </a:buClr>
                  <a:buSzPct val="100000"/>
                </a:pPr>
                <a14:m>
                  <m:oMath xmlns:m="http://schemas.openxmlformats.org/officeDocument/2006/math">
                    <m:r>
                      <a:rPr lang="en-US" sz="1800" b="0" i="1" smtClean="0">
                        <a:latin typeface="Cambria Math" panose="02040503050406030204" pitchFamily="18" charset="0"/>
                        <a:cs typeface="Calibri" panose="020F0502020204030204" pitchFamily="34" charset="0"/>
                      </a:rPr>
                      <m:t>𝑡</m:t>
                    </m:r>
                  </m:oMath>
                </a14:m>
                <a:r>
                  <a:rPr lang="en-US" sz="1800" dirty="0">
                    <a:latin typeface="Calibri" panose="020F0502020204030204" pitchFamily="34" charset="0"/>
                    <a:cs typeface="Calibri" panose="020F0502020204030204" pitchFamily="34" charset="0"/>
                  </a:rPr>
                  <a:t> is time</a:t>
                </a:r>
              </a:p>
              <a:p>
                <a:pPr>
                  <a:buClr>
                    <a:srgbClr val="000000"/>
                  </a:buClr>
                  <a:buSzPct val="100000"/>
                </a:pPr>
                <a14:m>
                  <m:oMath xmlns:m="http://schemas.openxmlformats.org/officeDocument/2006/math">
                    <m:sSub>
                      <m:sSubPr>
                        <m:ctrlPr>
                          <a:rPr lang="en-US" sz="1800" b="0" i="1" smtClean="0">
                            <a:latin typeface="Cambria Math" panose="02040503050406030204" pitchFamily="18" charset="0"/>
                            <a:cs typeface="Calibri" panose="020F0502020204030204" pitchFamily="34" charset="0"/>
                          </a:rPr>
                        </m:ctrlPr>
                      </m:sSubPr>
                      <m:e>
                        <m:r>
                          <a:rPr lang="en-US" sz="1800" b="0" i="1" smtClean="0">
                            <a:latin typeface="Cambria Math" panose="02040503050406030204" pitchFamily="18" charset="0"/>
                            <a:cs typeface="Calibri" panose="020F0502020204030204" pitchFamily="34" charset="0"/>
                          </a:rPr>
                          <m:t>𝑇</m:t>
                        </m:r>
                      </m:e>
                      <m:sub>
                        <m:r>
                          <a:rPr lang="en-US" sz="1800" b="0" i="1" smtClean="0">
                            <a:latin typeface="Cambria Math" panose="02040503050406030204" pitchFamily="18" charset="0"/>
                            <a:cs typeface="Calibri" panose="020F0502020204030204" pitchFamily="34" charset="0"/>
                          </a:rPr>
                          <m:t>𝐻𝑉𝐴𝐶</m:t>
                        </m:r>
                      </m:sub>
                    </m:sSub>
                  </m:oMath>
                </a14:m>
                <a:r>
                  <a:rPr lang="en-US" sz="1800" dirty="0">
                    <a:latin typeface="Calibri" panose="020F0502020204030204" pitchFamily="34" charset="0"/>
                    <a:cs typeface="Calibri" panose="020F0502020204030204" pitchFamily="34" charset="0"/>
                  </a:rPr>
                  <a:t> is the temperature change added by the HVAC system</a:t>
                </a:r>
              </a:p>
              <a:p>
                <a:pPr>
                  <a:buClr>
                    <a:srgbClr val="000000"/>
                  </a:buClr>
                  <a:buSzPct val="100000"/>
                </a:pPr>
                <a:r>
                  <a:rPr lang="en-US" sz="1800" dirty="0">
                    <a:latin typeface="Calibri" panose="020F0502020204030204" pitchFamily="34" charset="0"/>
                    <a:cs typeface="Calibri" panose="020F0502020204030204" pitchFamily="34" charset="0"/>
                  </a:rPr>
                  <a:t>Room/Area </a:t>
                </a:r>
                <a14:m>
                  <m:oMath xmlns:m="http://schemas.openxmlformats.org/officeDocument/2006/math">
                    <m:r>
                      <a:rPr lang="en-US" sz="1800" b="0" i="1" smtClean="0">
                        <a:latin typeface="Cambria Math" panose="02040503050406030204" pitchFamily="18" charset="0"/>
                        <a:cs typeface="Calibri" panose="020F0502020204030204" pitchFamily="34" charset="0"/>
                      </a:rPr>
                      <m:t>𝑖</m:t>
                    </m:r>
                  </m:oMath>
                </a14:m>
                <a:r>
                  <a:rPr lang="en-US" sz="1800" dirty="0">
                    <a:latin typeface="Calibri" panose="020F0502020204030204" pitchFamily="34" charset="0"/>
                    <a:cs typeface="Calibri" panose="020F0502020204030204" pitchFamily="34" charset="0"/>
                  </a:rPr>
                  <a:t> shares a boundary with room </a:t>
                </a:r>
                <a14:m>
                  <m:oMath xmlns:m="http://schemas.openxmlformats.org/officeDocument/2006/math">
                    <m:r>
                      <a:rPr lang="en-US" sz="1800" i="1">
                        <a:latin typeface="Cambria Math" panose="02040503050406030204" pitchFamily="18" charset="0"/>
                        <a:cs typeface="Calibri" panose="020F0502020204030204" pitchFamily="34" charset="0"/>
                      </a:rPr>
                      <m:t>𝑘</m:t>
                    </m:r>
                  </m:oMath>
                </a14:m>
                <a:endParaRPr lang="en-US" sz="1800" dirty="0">
                  <a:latin typeface="Calibri" panose="020F0502020204030204" pitchFamily="34" charset="0"/>
                  <a:cs typeface="Calibri" panose="020F0502020204030204" pitchFamily="34" charset="0"/>
                </a:endParaRPr>
              </a:p>
              <a:p>
                <a:pPr lvl="0">
                  <a:buClr>
                    <a:srgbClr val="000000"/>
                  </a:buClr>
                  <a:buSzPct val="100000"/>
                </a:pPr>
                <a14:m>
                  <m:oMath xmlns:m="http://schemas.openxmlformats.org/officeDocument/2006/math">
                    <m:sSub>
                      <m:sSubPr>
                        <m:ctrlPr>
                          <a:rPr lang="en-US" sz="1800" i="1">
                            <a:latin typeface="Cambria Math" panose="02040503050406030204" pitchFamily="18" charset="0"/>
                            <a:cs typeface="Calibri" panose="020F0502020204030204" pitchFamily="34" charset="0"/>
                          </a:rPr>
                        </m:ctrlPr>
                      </m:sSubPr>
                      <m:e>
                        <m:r>
                          <a:rPr lang="en-US" sz="1800" b="0" i="1" smtClean="0">
                            <a:latin typeface="Cambria Math" panose="02040503050406030204" pitchFamily="18" charset="0"/>
                            <a:cs typeface="Calibri" panose="020F0502020204030204" pitchFamily="34" charset="0"/>
                          </a:rPr>
                          <m:t>𝑇</m:t>
                        </m:r>
                      </m:e>
                      <m:sub>
                        <m:r>
                          <a:rPr lang="en-US" sz="1800" i="1">
                            <a:latin typeface="Cambria Math" panose="02040503050406030204" pitchFamily="18" charset="0"/>
                            <a:cs typeface="Calibri" panose="020F0502020204030204" pitchFamily="34" charset="0"/>
                          </a:rPr>
                          <m:t>𝑖</m:t>
                        </m:r>
                      </m:sub>
                    </m:sSub>
                  </m:oMath>
                </a14:m>
                <a:r>
                  <a:rPr lang="en-US" sz="1800" dirty="0">
                    <a:latin typeface="Calibri" panose="020F0502020204030204" pitchFamily="34" charset="0"/>
                    <a:cs typeface="Calibri" panose="020F0502020204030204" pitchFamily="34" charset="0"/>
                  </a:rPr>
                  <a:t> is the temperature of room </a:t>
                </a:r>
                <a14:m>
                  <m:oMath xmlns:m="http://schemas.openxmlformats.org/officeDocument/2006/math">
                    <m:r>
                      <a:rPr lang="en-US" sz="1800" b="0" i="1" smtClean="0">
                        <a:latin typeface="Cambria Math" panose="02040503050406030204" pitchFamily="18" charset="0"/>
                        <a:cs typeface="Calibri" panose="020F0502020204030204" pitchFamily="34" charset="0"/>
                      </a:rPr>
                      <m:t>𝑖</m:t>
                    </m:r>
                  </m:oMath>
                </a14:m>
                <a:endParaRPr lang="en-US" sz="1800" dirty="0">
                  <a:latin typeface="Calibri" panose="020F0502020204030204" pitchFamily="34" charset="0"/>
                  <a:cs typeface="Calibri" panose="020F0502020204030204" pitchFamily="34" charset="0"/>
                </a:endParaRPr>
              </a:p>
              <a:p>
                <a:pPr lvl="0">
                  <a:buClr>
                    <a:srgbClr val="000000"/>
                  </a:buClr>
                  <a:buSzPct val="100000"/>
                </a:pPr>
                <a14:m>
                  <m:oMath xmlns:m="http://schemas.openxmlformats.org/officeDocument/2006/math">
                    <m:sSub>
                      <m:sSubPr>
                        <m:ctrlPr>
                          <a:rPr lang="en-US" sz="1800" b="0" i="1" smtClean="0">
                            <a:latin typeface="Cambria Math" panose="02040503050406030204" pitchFamily="18" charset="0"/>
                            <a:cs typeface="Calibri" panose="020F0502020204030204" pitchFamily="34" charset="0"/>
                          </a:rPr>
                        </m:ctrlPr>
                      </m:sSubPr>
                      <m:e>
                        <m:r>
                          <a:rPr lang="en-US" sz="1800" b="0" i="1" smtClean="0">
                            <a:latin typeface="Cambria Math" panose="02040503050406030204" pitchFamily="18" charset="0"/>
                            <a:cs typeface="Calibri" panose="020F0502020204030204" pitchFamily="34" charset="0"/>
                          </a:rPr>
                          <m:t>h</m:t>
                        </m:r>
                      </m:e>
                      <m:sub>
                        <m:r>
                          <a:rPr lang="en-US" sz="1800" b="0" i="1" smtClean="0">
                            <a:latin typeface="Cambria Math" panose="02040503050406030204" pitchFamily="18" charset="0"/>
                            <a:cs typeface="Calibri" panose="020F0502020204030204" pitchFamily="34" charset="0"/>
                          </a:rPr>
                          <m:t>𝑖𝑘</m:t>
                        </m:r>
                      </m:sub>
                    </m:sSub>
                  </m:oMath>
                </a14:m>
                <a:r>
                  <a:rPr lang="en-US" sz="1800" dirty="0">
                    <a:latin typeface="Calibri" panose="020F0502020204030204" pitchFamily="34" charset="0"/>
                    <a:cs typeface="Calibri" panose="020F0502020204030204" pitchFamily="34" charset="0"/>
                  </a:rPr>
                  <a:t> is the heat transfer constant between rooms </a:t>
                </a:r>
                <a14:m>
                  <m:oMath xmlns:m="http://schemas.openxmlformats.org/officeDocument/2006/math">
                    <m:r>
                      <a:rPr lang="en-US" sz="1800" b="0" i="1" smtClean="0">
                        <a:latin typeface="Cambria Math" panose="02040503050406030204" pitchFamily="18" charset="0"/>
                        <a:cs typeface="Calibri" panose="020F0502020204030204" pitchFamily="34" charset="0"/>
                      </a:rPr>
                      <m:t>𝑖</m:t>
                    </m:r>
                  </m:oMath>
                </a14:m>
                <a:r>
                  <a:rPr lang="en-US" sz="1800" dirty="0">
                    <a:latin typeface="Calibri" panose="020F0502020204030204" pitchFamily="34" charset="0"/>
                    <a:cs typeface="Calibri" panose="020F0502020204030204" pitchFamily="34" charset="0"/>
                  </a:rPr>
                  <a:t> and </a:t>
                </a:r>
                <a14:m>
                  <m:oMath xmlns:m="http://schemas.openxmlformats.org/officeDocument/2006/math">
                    <m:r>
                      <a:rPr lang="en-US" sz="1800" b="0" i="1" smtClean="0">
                        <a:latin typeface="Cambria Math" panose="02040503050406030204" pitchFamily="18" charset="0"/>
                        <a:cs typeface="Calibri" panose="020F0502020204030204" pitchFamily="34" charset="0"/>
                      </a:rPr>
                      <m:t>𝑘</m:t>
                    </m:r>
                  </m:oMath>
                </a14:m>
                <a:endParaRPr lang="en-US" sz="1800" dirty="0">
                  <a:latin typeface="Calibri" panose="020F0502020204030204" pitchFamily="34" charset="0"/>
                  <a:cs typeface="Calibri" panose="020F0502020204030204" pitchFamily="34" charset="0"/>
                </a:endParaRPr>
              </a:p>
              <a:p>
                <a:pPr lvl="0">
                  <a:buClr>
                    <a:srgbClr val="000000"/>
                  </a:buClr>
                  <a:buSzPct val="100000"/>
                </a:pPr>
                <a14:m>
                  <m:oMath xmlns:m="http://schemas.openxmlformats.org/officeDocument/2006/math">
                    <m:sSub>
                      <m:sSubPr>
                        <m:ctrlPr>
                          <a:rPr lang="en-US" sz="1800" i="1">
                            <a:latin typeface="Cambria Math" panose="02040503050406030204" pitchFamily="18" charset="0"/>
                            <a:cs typeface="Calibri" panose="020F0502020204030204" pitchFamily="34" charset="0"/>
                          </a:rPr>
                        </m:ctrlPr>
                      </m:sSubPr>
                      <m:e>
                        <m:r>
                          <a:rPr lang="en-US" sz="1800" b="0" i="1" smtClean="0">
                            <a:latin typeface="Cambria Math" panose="02040503050406030204" pitchFamily="18" charset="0"/>
                            <a:cs typeface="Calibri" panose="020F0502020204030204" pitchFamily="34" charset="0"/>
                          </a:rPr>
                          <m:t>𝐴</m:t>
                        </m:r>
                      </m:e>
                      <m:sub>
                        <m:r>
                          <a:rPr lang="en-US" sz="1800" i="1">
                            <a:latin typeface="Cambria Math" panose="02040503050406030204" pitchFamily="18" charset="0"/>
                            <a:cs typeface="Calibri" panose="020F0502020204030204" pitchFamily="34" charset="0"/>
                          </a:rPr>
                          <m:t>𝑖𝑘</m:t>
                        </m:r>
                      </m:sub>
                    </m:sSub>
                  </m:oMath>
                </a14:m>
                <a:r>
                  <a:rPr lang="en-US" sz="1800" dirty="0">
                    <a:latin typeface="Calibri" panose="020F0502020204030204" pitchFamily="34" charset="0"/>
                    <a:cs typeface="Calibri" panose="020F0502020204030204" pitchFamily="34" charset="0"/>
                  </a:rPr>
                  <a:t> is the surface area between rooms </a:t>
                </a:r>
                <a14:m>
                  <m:oMath xmlns:m="http://schemas.openxmlformats.org/officeDocument/2006/math">
                    <m:r>
                      <a:rPr lang="en-US" sz="1800" i="1">
                        <a:latin typeface="Cambria Math" panose="02040503050406030204" pitchFamily="18" charset="0"/>
                        <a:cs typeface="Calibri" panose="020F0502020204030204" pitchFamily="34" charset="0"/>
                      </a:rPr>
                      <m:t>𝑖</m:t>
                    </m:r>
                  </m:oMath>
                </a14:m>
                <a:r>
                  <a:rPr lang="en-US" sz="1800" dirty="0">
                    <a:latin typeface="Calibri" panose="020F0502020204030204" pitchFamily="34" charset="0"/>
                    <a:cs typeface="Calibri" panose="020F0502020204030204" pitchFamily="34" charset="0"/>
                  </a:rPr>
                  <a:t> and </a:t>
                </a:r>
                <a14:m>
                  <m:oMath xmlns:m="http://schemas.openxmlformats.org/officeDocument/2006/math">
                    <m:r>
                      <a:rPr lang="en-US" sz="1800" i="1">
                        <a:latin typeface="Cambria Math" panose="02040503050406030204" pitchFamily="18" charset="0"/>
                        <a:cs typeface="Calibri" panose="020F0502020204030204" pitchFamily="34" charset="0"/>
                      </a:rPr>
                      <m:t>𝑘</m:t>
                    </m:r>
                  </m:oMath>
                </a14:m>
                <a:endParaRPr lang="en-US" sz="2800" dirty="0">
                  <a:latin typeface="Calibri" panose="020F0502020204030204" pitchFamily="34" charset="0"/>
                  <a:cs typeface="Calibri" panose="020F0502020204030204" pitchFamily="34" charset="0"/>
                </a:endParaRPr>
              </a:p>
              <a:p>
                <a:pPr>
                  <a:buClr>
                    <a:srgbClr val="000000"/>
                  </a:buClr>
                  <a:buSzPct val="100000"/>
                </a:pPr>
                <a:endParaRPr lang="en-US" sz="2800" dirty="0">
                  <a:latin typeface="Calibri" panose="020F0502020204030204" pitchFamily="34" charset="0"/>
                  <a:cs typeface="Calibri" panose="020F0502020204030204" pitchFamily="34" charset="0"/>
                </a:endParaRPr>
              </a:p>
              <a:p>
                <a:pPr>
                  <a:buClr>
                    <a:srgbClr val="000000"/>
                  </a:buClr>
                  <a:buSzPct val="100000"/>
                </a:pPr>
                <a:endParaRPr lang="en-US" sz="2800" dirty="0">
                  <a:latin typeface="Calibri" panose="020F0502020204030204" pitchFamily="34" charset="0"/>
                  <a:cs typeface="Calibri" panose="020F0502020204030204" pitchFamily="34" charset="0"/>
                </a:endParaRPr>
              </a:p>
            </p:txBody>
          </p:sp>
        </mc:Choice>
        <mc:Fallback xmlns="">
          <p:sp>
            <p:nvSpPr>
              <p:cNvPr id="94" name="Shape 132">
                <a:extLst>
                  <a:ext uri="{FF2B5EF4-FFF2-40B4-BE49-F238E27FC236}">
                    <a16:creationId xmlns:a16="http://schemas.microsoft.com/office/drawing/2014/main" id="{C4262CE9-B801-4AF7-A085-100035D88462}"/>
                  </a:ext>
                </a:extLst>
              </p:cNvPr>
              <p:cNvSpPr txBox="1">
                <a:spLocks noRot="1" noChangeAspect="1" noMove="1" noResize="1" noEditPoints="1" noAdjustHandles="1" noChangeArrowheads="1" noChangeShapeType="1" noTextEdit="1"/>
              </p:cNvSpPr>
              <p:nvPr/>
            </p:nvSpPr>
            <p:spPr>
              <a:xfrm>
                <a:off x="904198" y="21204903"/>
                <a:ext cx="7262983" cy="10439440"/>
              </a:xfrm>
              <a:prstGeom prst="rect">
                <a:avLst/>
              </a:prstGeom>
              <a:blipFill>
                <a:blip r:embed="rId7"/>
                <a:stretch>
                  <a:fillRect l="-252" b="-1926"/>
                </a:stretch>
              </a:blipFill>
              <a:ln>
                <a:noFill/>
              </a:ln>
            </p:spPr>
            <p:txBody>
              <a:bodyPr/>
              <a:lstStyle/>
              <a:p>
                <a:r>
                  <a:rPr lang="en-US">
                    <a:noFill/>
                  </a:rPr>
                  <a:t> </a:t>
                </a:r>
              </a:p>
            </p:txBody>
          </p:sp>
        </mc:Fallback>
      </mc:AlternateContent>
      <p:sp>
        <p:nvSpPr>
          <p:cNvPr id="13" name="TextBox 12">
            <a:extLst>
              <a:ext uri="{FF2B5EF4-FFF2-40B4-BE49-F238E27FC236}">
                <a16:creationId xmlns:a16="http://schemas.microsoft.com/office/drawing/2014/main" id="{46EC4AB6-A829-476D-8064-8887F568D444}"/>
              </a:ext>
            </a:extLst>
          </p:cNvPr>
          <p:cNvSpPr txBox="1"/>
          <p:nvPr/>
        </p:nvSpPr>
        <p:spPr>
          <a:xfrm>
            <a:off x="13755186" y="9843779"/>
            <a:ext cx="383438" cy="307905"/>
          </a:xfrm>
          <a:prstGeom prst="rect">
            <a:avLst/>
          </a:prstGeom>
          <a:noFill/>
        </p:spPr>
        <p:txBody>
          <a:bodyPr wrap="none" rtlCol="0">
            <a:spAutoFit/>
          </a:bodyPr>
          <a:lstStyle/>
          <a:p>
            <a:r>
              <a:rPr lang="en-US" dirty="0"/>
              <a:t>[2]</a:t>
            </a:r>
          </a:p>
        </p:txBody>
      </p:sp>
      <p:sp>
        <p:nvSpPr>
          <p:cNvPr id="95" name="TextBox 94">
            <a:extLst>
              <a:ext uri="{FF2B5EF4-FFF2-40B4-BE49-F238E27FC236}">
                <a16:creationId xmlns:a16="http://schemas.microsoft.com/office/drawing/2014/main" id="{6EADE6E8-4C5E-402E-82F2-43DF2ABF5384}"/>
              </a:ext>
            </a:extLst>
          </p:cNvPr>
          <p:cNvSpPr txBox="1"/>
          <p:nvPr/>
        </p:nvSpPr>
        <p:spPr>
          <a:xfrm>
            <a:off x="13946905" y="13876675"/>
            <a:ext cx="383438" cy="307905"/>
          </a:xfrm>
          <a:prstGeom prst="rect">
            <a:avLst/>
          </a:prstGeom>
          <a:noFill/>
        </p:spPr>
        <p:txBody>
          <a:bodyPr wrap="none" rtlCol="0">
            <a:spAutoFit/>
          </a:bodyPr>
          <a:lstStyle/>
          <a:p>
            <a:r>
              <a:rPr lang="en-US" dirty="0"/>
              <a:t>[2]</a:t>
            </a:r>
          </a:p>
        </p:txBody>
      </p:sp>
      <p:pic>
        <p:nvPicPr>
          <p:cNvPr id="15" name="Picture 14">
            <a:extLst>
              <a:ext uri="{FF2B5EF4-FFF2-40B4-BE49-F238E27FC236}">
                <a16:creationId xmlns:a16="http://schemas.microsoft.com/office/drawing/2014/main" id="{D8C416E8-A414-46BA-9BEC-6BDD7836A189}"/>
              </a:ext>
            </a:extLst>
          </p:cNvPr>
          <p:cNvPicPr>
            <a:picLocks noChangeAspect="1"/>
          </p:cNvPicPr>
          <p:nvPr/>
        </p:nvPicPr>
        <p:blipFill>
          <a:blip r:embed="rId8"/>
          <a:stretch>
            <a:fillRect/>
          </a:stretch>
        </p:blipFill>
        <p:spPr>
          <a:xfrm>
            <a:off x="955189" y="17568100"/>
            <a:ext cx="7094540" cy="2805636"/>
          </a:xfrm>
          <a:prstGeom prst="rect">
            <a:avLst/>
          </a:prstGeom>
        </p:spPr>
      </p:pic>
      <p:sp>
        <p:nvSpPr>
          <p:cNvPr id="96" name="Shape 132">
            <a:extLst>
              <a:ext uri="{FF2B5EF4-FFF2-40B4-BE49-F238E27FC236}">
                <a16:creationId xmlns:a16="http://schemas.microsoft.com/office/drawing/2014/main" id="{E0DA67A4-A73F-4BD8-AD72-287393CCE37B}"/>
              </a:ext>
            </a:extLst>
          </p:cNvPr>
          <p:cNvSpPr txBox="1"/>
          <p:nvPr/>
        </p:nvSpPr>
        <p:spPr>
          <a:xfrm>
            <a:off x="8049729" y="17585780"/>
            <a:ext cx="6400667" cy="5135442"/>
          </a:xfrm>
          <a:prstGeom prst="rect">
            <a:avLst/>
          </a:prstGeom>
          <a:noFill/>
          <a:ln>
            <a:noFill/>
          </a:ln>
        </p:spPr>
        <p:txBody>
          <a:bodyPr lIns="228600" tIns="228600" rIns="228600" bIns="228600" anchor="t" anchorCtr="0">
            <a:noAutofit/>
          </a:bodyPr>
          <a:lstStyle/>
          <a:p>
            <a:pPr>
              <a:buClr>
                <a:srgbClr val="000000"/>
              </a:buClr>
              <a:buSzPct val="25000"/>
            </a:pPr>
            <a:r>
              <a:rPr lang="en-US" sz="3201" dirty="0">
                <a:latin typeface="Calibri" panose="020F0502020204030204" pitchFamily="34" charset="0"/>
                <a:cs typeface="Calibri" panose="020F0502020204030204" pitchFamily="34" charset="0"/>
              </a:rPr>
              <a:t>This project uses reinforcement learning. In reinforcement learning, an agent performs actions on an environment and makes decisions based on environment state and what it has learned. The agent learns based on feedback from a reward function. The reward function is important to optimize the agent’s behavior.</a:t>
            </a:r>
          </a:p>
        </p:txBody>
      </p:sp>
      <p:pic>
        <p:nvPicPr>
          <p:cNvPr id="17" name="Picture 16">
            <a:extLst>
              <a:ext uri="{FF2B5EF4-FFF2-40B4-BE49-F238E27FC236}">
                <a16:creationId xmlns:a16="http://schemas.microsoft.com/office/drawing/2014/main" id="{4E980A19-8C55-4D20-9FF8-46BA8C12EF90}"/>
              </a:ext>
            </a:extLst>
          </p:cNvPr>
          <p:cNvPicPr>
            <a:picLocks noChangeAspect="1"/>
          </p:cNvPicPr>
          <p:nvPr/>
        </p:nvPicPr>
        <p:blipFill>
          <a:blip r:embed="rId9"/>
          <a:stretch>
            <a:fillRect/>
          </a:stretch>
        </p:blipFill>
        <p:spPr>
          <a:xfrm>
            <a:off x="9225534" y="22721222"/>
            <a:ext cx="4562163" cy="3531874"/>
          </a:xfrm>
          <a:prstGeom prst="rect">
            <a:avLst/>
          </a:prstGeom>
        </p:spPr>
      </p:pic>
      <p:pic>
        <p:nvPicPr>
          <p:cNvPr id="19" name="Picture 18">
            <a:extLst>
              <a:ext uri="{FF2B5EF4-FFF2-40B4-BE49-F238E27FC236}">
                <a16:creationId xmlns:a16="http://schemas.microsoft.com/office/drawing/2014/main" id="{819AE63C-5A61-404B-AC8F-5566D44FEECA}"/>
              </a:ext>
            </a:extLst>
          </p:cNvPr>
          <p:cNvPicPr>
            <a:picLocks noChangeAspect="1"/>
          </p:cNvPicPr>
          <p:nvPr/>
        </p:nvPicPr>
        <p:blipFill>
          <a:blip r:embed="rId10"/>
          <a:stretch>
            <a:fillRect/>
          </a:stretch>
        </p:blipFill>
        <p:spPr>
          <a:xfrm>
            <a:off x="9225534" y="26396515"/>
            <a:ext cx="4566571" cy="3863354"/>
          </a:xfrm>
          <a:prstGeom prst="rect">
            <a:avLst/>
          </a:prstGeom>
        </p:spPr>
      </p:pic>
      <p:sp>
        <p:nvSpPr>
          <p:cNvPr id="97" name="Shape 133">
            <a:extLst>
              <a:ext uri="{FF2B5EF4-FFF2-40B4-BE49-F238E27FC236}">
                <a16:creationId xmlns:a16="http://schemas.microsoft.com/office/drawing/2014/main" id="{33E36F0D-3F3C-4D2A-9EE1-3B85B53563C9}"/>
              </a:ext>
            </a:extLst>
          </p:cNvPr>
          <p:cNvSpPr txBox="1"/>
          <p:nvPr/>
        </p:nvSpPr>
        <p:spPr>
          <a:xfrm>
            <a:off x="15169658" y="19864159"/>
            <a:ext cx="13572598" cy="822960"/>
          </a:xfrm>
          <a:prstGeom prst="roundRect">
            <a:avLst/>
          </a:prstGeom>
          <a:solidFill>
            <a:schemeClr val="accent1"/>
          </a:solidFill>
          <a:ln>
            <a:noFill/>
          </a:ln>
          <a:effectLst>
            <a:softEdge rad="0"/>
          </a:effectLst>
        </p:spPr>
        <p:txBody>
          <a:bodyPr lIns="91425" tIns="91425" rIns="91425" bIns="91425" anchor="ctr" anchorCtr="0">
            <a:noAutofit/>
          </a:bodyPr>
          <a:lstStyle/>
          <a:p>
            <a:pPr algn="ctr">
              <a:buClr>
                <a:srgbClr val="000000"/>
              </a:buClr>
              <a:buSzPct val="25000"/>
            </a:pPr>
            <a:r>
              <a:rPr lang="en-US" sz="4800" b="1" dirty="0">
                <a:solidFill>
                  <a:schemeClr val="bg1"/>
                </a:solidFill>
                <a:latin typeface="Calibri" panose="020F0502020204030204" pitchFamily="34" charset="0"/>
                <a:cs typeface="Calibri" panose="020F0502020204030204" pitchFamily="34" charset="0"/>
              </a:rPr>
              <a:t>RESULTS</a:t>
            </a:r>
          </a:p>
        </p:txBody>
      </p:sp>
      <p:sp>
        <p:nvSpPr>
          <p:cNvPr id="101" name="Shape 132">
            <a:extLst>
              <a:ext uri="{FF2B5EF4-FFF2-40B4-BE49-F238E27FC236}">
                <a16:creationId xmlns:a16="http://schemas.microsoft.com/office/drawing/2014/main" id="{31673BB7-5CEE-428B-9172-E7D9D417DB6F}"/>
              </a:ext>
            </a:extLst>
          </p:cNvPr>
          <p:cNvSpPr txBox="1"/>
          <p:nvPr/>
        </p:nvSpPr>
        <p:spPr>
          <a:xfrm>
            <a:off x="8862997" y="30215228"/>
            <a:ext cx="5282828" cy="1699962"/>
          </a:xfrm>
          <a:prstGeom prst="rect">
            <a:avLst/>
          </a:prstGeom>
          <a:noFill/>
          <a:ln>
            <a:noFill/>
          </a:ln>
        </p:spPr>
        <p:txBody>
          <a:bodyPr lIns="228600" tIns="228600" rIns="228600" bIns="228600" anchor="t" anchorCtr="0">
            <a:noAutofit/>
          </a:bodyPr>
          <a:lstStyle/>
          <a:p>
            <a:pPr>
              <a:buClr>
                <a:srgbClr val="000000"/>
              </a:buClr>
              <a:buSzPct val="25000"/>
              <a:buFont typeface="Arial"/>
              <a:buChar char=""/>
            </a:pPr>
            <a:r>
              <a:rPr lang="en-US" sz="2400" dirty="0">
                <a:latin typeface="Calibri" panose="020F0502020204030204" pitchFamily="34" charset="0"/>
                <a:cs typeface="Calibri" panose="020F0502020204030204" pitchFamily="34" charset="0"/>
              </a:rPr>
              <a:t>Above: A simple diagram of the home environment with labeled variables for Newton’s law of cooling equations.</a:t>
            </a:r>
          </a:p>
        </p:txBody>
      </p:sp>
      <p:sp>
        <p:nvSpPr>
          <p:cNvPr id="102" name="TextBox 101">
            <a:extLst>
              <a:ext uri="{FF2B5EF4-FFF2-40B4-BE49-F238E27FC236}">
                <a16:creationId xmlns:a16="http://schemas.microsoft.com/office/drawing/2014/main" id="{E0BEEFCF-A86C-48C5-AE37-CB9A86EF0084}"/>
              </a:ext>
            </a:extLst>
          </p:cNvPr>
          <p:cNvSpPr txBox="1"/>
          <p:nvPr/>
        </p:nvSpPr>
        <p:spPr>
          <a:xfrm>
            <a:off x="15176218" y="5642103"/>
            <a:ext cx="13536352" cy="830997"/>
          </a:xfrm>
          <a:prstGeom prst="rect">
            <a:avLst/>
          </a:prstGeom>
          <a:noFill/>
        </p:spPr>
        <p:txBody>
          <a:bodyPr wrap="square" rtlCol="0">
            <a:spAutoFit/>
          </a:bodyPr>
          <a:lstStyle/>
          <a:p>
            <a:r>
              <a:rPr lang="en-US" sz="4800" b="1" dirty="0">
                <a:latin typeface="Calibri" panose="020F0502020204030204" pitchFamily="34" charset="0"/>
                <a:cs typeface="Calibri" panose="020F0502020204030204" pitchFamily="34" charset="0"/>
              </a:rPr>
              <a:t> Method - Learning Agent</a:t>
            </a:r>
          </a:p>
        </p:txBody>
      </p:sp>
      <p:sp>
        <p:nvSpPr>
          <p:cNvPr id="103" name="Shape 132">
            <a:extLst>
              <a:ext uri="{FF2B5EF4-FFF2-40B4-BE49-F238E27FC236}">
                <a16:creationId xmlns:a16="http://schemas.microsoft.com/office/drawing/2014/main" id="{E98007C3-49B0-4F1E-85AD-D9044FD2618B}"/>
              </a:ext>
            </a:extLst>
          </p:cNvPr>
          <p:cNvSpPr txBox="1"/>
          <p:nvPr/>
        </p:nvSpPr>
        <p:spPr>
          <a:xfrm>
            <a:off x="15165528" y="6588314"/>
            <a:ext cx="13245906" cy="8617086"/>
          </a:xfrm>
          <a:prstGeom prst="rect">
            <a:avLst/>
          </a:prstGeom>
          <a:noFill/>
          <a:ln>
            <a:noFill/>
          </a:ln>
        </p:spPr>
        <p:txBody>
          <a:bodyPr lIns="228600" tIns="228600" rIns="228600" bIns="228600" anchor="t" anchorCtr="0">
            <a:noAutofit/>
          </a:bodyPr>
          <a:lstStyle/>
          <a:p>
            <a:pPr>
              <a:buClr>
                <a:srgbClr val="000000"/>
              </a:buClr>
              <a:buSzPct val="100000"/>
            </a:pPr>
            <a:r>
              <a:rPr lang="en-US" sz="3201" dirty="0">
                <a:latin typeface="Calibri" panose="020F0502020204030204" pitchFamily="34" charset="0"/>
                <a:cs typeface="Calibri" panose="020F0502020204030204" pitchFamily="34" charset="0"/>
              </a:rPr>
              <a:t>The reinforcement learning agent is given a state (observation) and reward and learns to act so that its overall reward is maximized.</a:t>
            </a:r>
          </a:p>
          <a:p>
            <a:pPr>
              <a:buClr>
                <a:srgbClr val="000000"/>
              </a:buClr>
              <a:buSzPct val="100000"/>
            </a:pPr>
            <a:r>
              <a:rPr lang="en-US" sz="3201" b="1" dirty="0">
                <a:latin typeface="Calibri" panose="020F0502020204030204" pitchFamily="34" charset="0"/>
                <a:cs typeface="Calibri" panose="020F0502020204030204" pitchFamily="34" charset="0"/>
              </a:rPr>
              <a:t>State/Observation Space</a:t>
            </a:r>
          </a:p>
          <a:p>
            <a:pPr marL="457200" indent="-457200">
              <a:buClr>
                <a:srgbClr val="000000"/>
              </a:buClr>
              <a:buSzPct val="100000"/>
              <a:buFont typeface="Arial" panose="020B0604020202020204" pitchFamily="34" charset="0"/>
              <a:buChar char="•"/>
            </a:pPr>
            <a:r>
              <a:rPr lang="en-US" sz="3201" dirty="0">
                <a:latin typeface="Calibri" panose="020F0502020204030204" pitchFamily="34" charset="0"/>
                <a:cs typeface="Calibri" panose="020F0502020204030204" pitchFamily="34" charset="0"/>
              </a:rPr>
              <a:t>Current temperatures of observable spaces</a:t>
            </a:r>
          </a:p>
          <a:p>
            <a:pPr marL="457200" indent="-457200">
              <a:buClr>
                <a:srgbClr val="000000"/>
              </a:buClr>
              <a:buSzPct val="100000"/>
              <a:buFont typeface="Arial" panose="020B0604020202020204" pitchFamily="34" charset="0"/>
              <a:buChar char="•"/>
            </a:pPr>
            <a:r>
              <a:rPr lang="en-US" sz="3201" dirty="0">
                <a:latin typeface="Calibri" panose="020F0502020204030204" pitchFamily="34" charset="0"/>
                <a:cs typeface="Calibri" panose="020F0502020204030204" pitchFamily="34" charset="0"/>
              </a:rPr>
              <a:t>Current state of HVAC system</a:t>
            </a:r>
          </a:p>
          <a:p>
            <a:pPr>
              <a:buClr>
                <a:srgbClr val="000000"/>
              </a:buClr>
              <a:buSzPct val="100000"/>
            </a:pPr>
            <a:r>
              <a:rPr lang="en-US" sz="3201" b="1" dirty="0">
                <a:latin typeface="Calibri" panose="020F0502020204030204" pitchFamily="34" charset="0"/>
                <a:cs typeface="Calibri" panose="020F0502020204030204" pitchFamily="34" charset="0"/>
              </a:rPr>
              <a:t>Action Space</a:t>
            </a:r>
          </a:p>
          <a:p>
            <a:pPr marL="457200" indent="-457200">
              <a:buClr>
                <a:srgbClr val="000000"/>
              </a:buClr>
              <a:buSzPct val="100000"/>
              <a:buFont typeface="Arial" panose="020B0604020202020204" pitchFamily="34" charset="0"/>
              <a:buChar char="•"/>
            </a:pPr>
            <a:r>
              <a:rPr lang="en-US" sz="3201" dirty="0">
                <a:latin typeface="Calibri" panose="020F0502020204030204" pitchFamily="34" charset="0"/>
                <a:cs typeface="Calibri" panose="020F0502020204030204" pitchFamily="34" charset="0"/>
              </a:rPr>
              <a:t>Cooler On</a:t>
            </a:r>
          </a:p>
          <a:p>
            <a:pPr marL="457200" indent="-457200">
              <a:buClr>
                <a:srgbClr val="000000"/>
              </a:buClr>
              <a:buSzPct val="100000"/>
              <a:buFont typeface="Arial" panose="020B0604020202020204" pitchFamily="34" charset="0"/>
              <a:buChar char="•"/>
            </a:pPr>
            <a:r>
              <a:rPr lang="en-US" sz="3201" dirty="0">
                <a:latin typeface="Calibri" panose="020F0502020204030204" pitchFamily="34" charset="0"/>
                <a:cs typeface="Calibri" panose="020F0502020204030204" pitchFamily="34" charset="0"/>
              </a:rPr>
              <a:t>Inaction (No cost)</a:t>
            </a:r>
          </a:p>
          <a:p>
            <a:pPr marL="457200" indent="-457200">
              <a:buClr>
                <a:srgbClr val="000000"/>
              </a:buClr>
              <a:buSzPct val="100000"/>
              <a:buFont typeface="Arial" panose="020B0604020202020204" pitchFamily="34" charset="0"/>
              <a:buChar char="•"/>
            </a:pPr>
            <a:r>
              <a:rPr lang="en-US" sz="3201" dirty="0">
                <a:latin typeface="Calibri" panose="020F0502020204030204" pitchFamily="34" charset="0"/>
                <a:cs typeface="Calibri" panose="020F0502020204030204" pitchFamily="34" charset="0"/>
              </a:rPr>
              <a:t>Heater On</a:t>
            </a:r>
          </a:p>
          <a:p>
            <a:pPr>
              <a:buClr>
                <a:srgbClr val="000000"/>
              </a:buClr>
              <a:buSzPct val="100000"/>
            </a:pPr>
            <a:r>
              <a:rPr lang="en-US" sz="3201" b="1" dirty="0">
                <a:latin typeface="Calibri" panose="020F0502020204030204" pitchFamily="34" charset="0"/>
                <a:cs typeface="Calibri" panose="020F0502020204030204" pitchFamily="34" charset="0"/>
              </a:rPr>
              <a:t>Reward</a:t>
            </a:r>
          </a:p>
          <a:p>
            <a:pPr>
              <a:buClr>
                <a:srgbClr val="000000"/>
              </a:buClr>
              <a:buSzPct val="100000"/>
            </a:pPr>
            <a:r>
              <a:rPr lang="en-US" sz="3201" dirty="0">
                <a:latin typeface="Calibri" panose="020F0502020204030204" pitchFamily="34" charset="0"/>
                <a:cs typeface="Calibri" panose="020F0502020204030204" pitchFamily="34" charset="0"/>
              </a:rPr>
              <a:t>A value calculated from the following</a:t>
            </a:r>
          </a:p>
          <a:p>
            <a:pPr marL="457200" indent="-457200">
              <a:buClr>
                <a:srgbClr val="000000"/>
              </a:buClr>
              <a:buSzPct val="100000"/>
              <a:buFont typeface="Arial" panose="020B0604020202020204" pitchFamily="34" charset="0"/>
              <a:buChar char="•"/>
            </a:pPr>
            <a:r>
              <a:rPr lang="en-US" sz="3201" dirty="0">
                <a:latin typeface="Calibri" panose="020F0502020204030204" pitchFamily="34" charset="0"/>
                <a:cs typeface="Calibri" panose="020F0502020204030204" pitchFamily="34" charset="0"/>
              </a:rPr>
              <a:t>Attic Temperature</a:t>
            </a:r>
          </a:p>
          <a:p>
            <a:pPr marL="457200" indent="-457200">
              <a:buClr>
                <a:srgbClr val="000000"/>
              </a:buClr>
              <a:buSzPct val="100000"/>
              <a:buFont typeface="Arial" panose="020B0604020202020204" pitchFamily="34" charset="0"/>
              <a:buChar char="•"/>
            </a:pPr>
            <a:r>
              <a:rPr lang="en-US" sz="3201" dirty="0">
                <a:latin typeface="Calibri" panose="020F0502020204030204" pitchFamily="34" charset="0"/>
                <a:cs typeface="Calibri" panose="020F0502020204030204" pitchFamily="34" charset="0"/>
              </a:rPr>
              <a:t>Main Temperature</a:t>
            </a:r>
          </a:p>
          <a:p>
            <a:pPr marL="457200" indent="-457200">
              <a:buClr>
                <a:srgbClr val="000000"/>
              </a:buClr>
              <a:buSzPct val="100000"/>
              <a:buFont typeface="Arial" panose="020B0604020202020204" pitchFamily="34" charset="0"/>
              <a:buChar char="•"/>
            </a:pPr>
            <a:r>
              <a:rPr lang="en-US" sz="3201" dirty="0">
                <a:latin typeface="Calibri" panose="020F0502020204030204" pitchFamily="34" charset="0"/>
                <a:cs typeface="Calibri" panose="020F0502020204030204" pitchFamily="34" charset="0"/>
              </a:rPr>
              <a:t>Basement Temperature</a:t>
            </a:r>
          </a:p>
          <a:p>
            <a:pPr marL="457200" indent="-457200">
              <a:buClr>
                <a:srgbClr val="000000"/>
              </a:buClr>
              <a:buSzPct val="100000"/>
              <a:buFont typeface="Arial" panose="020B0604020202020204" pitchFamily="34" charset="0"/>
              <a:buChar char="•"/>
            </a:pPr>
            <a:r>
              <a:rPr lang="en-US" sz="3201" dirty="0">
                <a:latin typeface="Calibri" panose="020F0502020204030204" pitchFamily="34" charset="0"/>
                <a:cs typeface="Calibri" panose="020F0502020204030204" pitchFamily="34" charset="0"/>
              </a:rPr>
              <a:t>Action cost</a:t>
            </a:r>
          </a:p>
          <a:p>
            <a:pPr>
              <a:buClr>
                <a:srgbClr val="000000"/>
              </a:buClr>
              <a:buSzPct val="100000"/>
            </a:pPr>
            <a:r>
              <a:rPr lang="en-US" sz="3201" dirty="0">
                <a:latin typeface="Calibri" panose="020F0502020204030204" pitchFamily="34" charset="0"/>
                <a:cs typeface="Calibri" panose="020F0502020204030204" pitchFamily="34" charset="0"/>
              </a:rPr>
              <a:t>The agent uses Deep Q-Learning to learn the reward function and converge on a solution.</a:t>
            </a:r>
          </a:p>
          <a:p>
            <a:pPr>
              <a:buClr>
                <a:srgbClr val="000000"/>
              </a:buClr>
              <a:buSzPct val="100000"/>
            </a:pPr>
            <a:endParaRPr lang="en-US" sz="3201" dirty="0">
              <a:latin typeface="Calibri" panose="020F0502020204030204" pitchFamily="34" charset="0"/>
              <a:cs typeface="Calibri" panose="020F0502020204030204" pitchFamily="34" charset="0"/>
            </a:endParaRPr>
          </a:p>
        </p:txBody>
      </p:sp>
      <p:sp>
        <p:nvSpPr>
          <p:cNvPr id="104" name="Shape 132">
            <a:extLst>
              <a:ext uri="{FF2B5EF4-FFF2-40B4-BE49-F238E27FC236}">
                <a16:creationId xmlns:a16="http://schemas.microsoft.com/office/drawing/2014/main" id="{6E8AE820-E25F-48D3-8F4E-FF708E099584}"/>
              </a:ext>
            </a:extLst>
          </p:cNvPr>
          <p:cNvSpPr txBox="1"/>
          <p:nvPr/>
        </p:nvSpPr>
        <p:spPr>
          <a:xfrm>
            <a:off x="22412635" y="11879377"/>
            <a:ext cx="6081721" cy="1496321"/>
          </a:xfrm>
          <a:prstGeom prst="rect">
            <a:avLst/>
          </a:prstGeom>
          <a:noFill/>
          <a:ln>
            <a:noFill/>
          </a:ln>
        </p:spPr>
        <p:txBody>
          <a:bodyPr lIns="228600" tIns="228600" rIns="228600" bIns="228600" anchor="t" anchorCtr="0">
            <a:noAutofit/>
          </a:bodyPr>
          <a:lstStyle/>
          <a:p>
            <a:pPr>
              <a:buClr>
                <a:srgbClr val="000000"/>
              </a:buClr>
              <a:buSzPct val="25000"/>
            </a:pPr>
            <a:r>
              <a:rPr lang="en-US" sz="2400" dirty="0">
                <a:latin typeface="Calibri" panose="020F0502020204030204" pitchFamily="34" charset="0"/>
                <a:cs typeface="Calibri" panose="020F0502020204030204" pitchFamily="34" charset="0"/>
              </a:rPr>
              <a:t>The temperature reward function. Notice how it gives a reward of +1 when the system is at room temperature (20-23 C)</a:t>
            </a:r>
          </a:p>
        </p:txBody>
      </p:sp>
      <p:sp>
        <p:nvSpPr>
          <p:cNvPr id="107" name="TextBox 106">
            <a:extLst>
              <a:ext uri="{FF2B5EF4-FFF2-40B4-BE49-F238E27FC236}">
                <a16:creationId xmlns:a16="http://schemas.microsoft.com/office/drawing/2014/main" id="{0AF1D685-4880-4F02-8D80-736D0E461BBA}"/>
              </a:ext>
            </a:extLst>
          </p:cNvPr>
          <p:cNvSpPr txBox="1"/>
          <p:nvPr/>
        </p:nvSpPr>
        <p:spPr>
          <a:xfrm>
            <a:off x="15122011" y="20645959"/>
            <a:ext cx="13553998" cy="830997"/>
          </a:xfrm>
          <a:prstGeom prst="rect">
            <a:avLst/>
          </a:prstGeom>
          <a:noFill/>
        </p:spPr>
        <p:txBody>
          <a:bodyPr wrap="square" rtlCol="0">
            <a:spAutoFit/>
          </a:bodyPr>
          <a:lstStyle/>
          <a:p>
            <a:r>
              <a:rPr lang="en-US" sz="4800" b="1" dirty="0">
                <a:latin typeface="Calibri" panose="020F0502020204030204" pitchFamily="34" charset="0"/>
                <a:cs typeface="Calibri" panose="020F0502020204030204" pitchFamily="34" charset="0"/>
              </a:rPr>
              <a:t> Results - Environment</a:t>
            </a:r>
          </a:p>
        </p:txBody>
      </p:sp>
      <p:sp>
        <p:nvSpPr>
          <p:cNvPr id="108" name="Shape 132">
            <a:extLst>
              <a:ext uri="{FF2B5EF4-FFF2-40B4-BE49-F238E27FC236}">
                <a16:creationId xmlns:a16="http://schemas.microsoft.com/office/drawing/2014/main" id="{F1E91BB3-E6BB-44D5-9819-9C5F4D159459}"/>
              </a:ext>
            </a:extLst>
          </p:cNvPr>
          <p:cNvSpPr txBox="1"/>
          <p:nvPr/>
        </p:nvSpPr>
        <p:spPr>
          <a:xfrm>
            <a:off x="15149547" y="21316971"/>
            <a:ext cx="13572598" cy="2028723"/>
          </a:xfrm>
          <a:prstGeom prst="rect">
            <a:avLst/>
          </a:prstGeom>
          <a:noFill/>
          <a:ln>
            <a:noFill/>
          </a:ln>
        </p:spPr>
        <p:txBody>
          <a:bodyPr lIns="228600" tIns="228600" rIns="228600" bIns="228600" anchor="t" anchorCtr="0">
            <a:noAutofit/>
          </a:bodyPr>
          <a:lstStyle/>
          <a:p>
            <a:pPr>
              <a:buClr>
                <a:srgbClr val="000000"/>
              </a:buClr>
              <a:buSzPct val="100000"/>
            </a:pPr>
            <a:r>
              <a:rPr lang="en-US" sz="3201" dirty="0">
                <a:latin typeface="Calibri" panose="020F0502020204030204" pitchFamily="34" charset="0"/>
                <a:cs typeface="Calibri" panose="020F0502020204030204" pitchFamily="34" charset="0"/>
              </a:rPr>
              <a:t>A large part of this project was developing an environment that works. These graphs show how the environment functions without any intelligent input. It was important to create these sanity checks before implementing a learning agent.</a:t>
            </a:r>
          </a:p>
        </p:txBody>
      </p:sp>
      <p:sp>
        <p:nvSpPr>
          <p:cNvPr id="109" name="Shape 132">
            <a:extLst>
              <a:ext uri="{FF2B5EF4-FFF2-40B4-BE49-F238E27FC236}">
                <a16:creationId xmlns:a16="http://schemas.microsoft.com/office/drawing/2014/main" id="{A03E8451-4075-453E-9158-8BECEE837EDE}"/>
              </a:ext>
            </a:extLst>
          </p:cNvPr>
          <p:cNvSpPr txBox="1"/>
          <p:nvPr/>
        </p:nvSpPr>
        <p:spPr>
          <a:xfrm>
            <a:off x="15176218" y="27079469"/>
            <a:ext cx="13519257" cy="813480"/>
          </a:xfrm>
          <a:prstGeom prst="rect">
            <a:avLst/>
          </a:prstGeom>
          <a:noFill/>
          <a:ln>
            <a:noFill/>
          </a:ln>
        </p:spPr>
        <p:txBody>
          <a:bodyPr lIns="228600" tIns="228600" rIns="228600" bIns="228600" anchor="t" anchorCtr="0">
            <a:noAutofit/>
          </a:bodyPr>
          <a:lstStyle/>
          <a:p>
            <a:pPr algn="ctr">
              <a:buClr>
                <a:srgbClr val="000000"/>
              </a:buClr>
              <a:buSzPct val="25000"/>
            </a:pPr>
            <a:r>
              <a:rPr lang="en-US" sz="2800" dirty="0"/>
              <a:t>A simulation of the home without heating or cooling in June</a:t>
            </a:r>
            <a:endParaRPr lang="en-US" sz="2400" dirty="0">
              <a:latin typeface="Calibri" panose="020F0502020204030204" pitchFamily="34" charset="0"/>
              <a:cs typeface="Calibri" panose="020F0502020204030204" pitchFamily="34" charset="0"/>
            </a:endParaRPr>
          </a:p>
        </p:txBody>
      </p:sp>
      <p:sp>
        <p:nvSpPr>
          <p:cNvPr id="110" name="Shape 132">
            <a:extLst>
              <a:ext uri="{FF2B5EF4-FFF2-40B4-BE49-F238E27FC236}">
                <a16:creationId xmlns:a16="http://schemas.microsoft.com/office/drawing/2014/main" id="{21D883A8-5545-4B7A-AF0A-3476EFD07610}"/>
              </a:ext>
            </a:extLst>
          </p:cNvPr>
          <p:cNvSpPr txBox="1"/>
          <p:nvPr/>
        </p:nvSpPr>
        <p:spPr>
          <a:xfrm>
            <a:off x="15176218" y="31092230"/>
            <a:ext cx="13591198" cy="822960"/>
          </a:xfrm>
          <a:prstGeom prst="rect">
            <a:avLst/>
          </a:prstGeom>
          <a:noFill/>
          <a:ln>
            <a:noFill/>
          </a:ln>
        </p:spPr>
        <p:txBody>
          <a:bodyPr lIns="228600" tIns="228600" rIns="228600" bIns="228600" anchor="t" anchorCtr="0">
            <a:noAutofit/>
          </a:bodyPr>
          <a:lstStyle/>
          <a:p>
            <a:pPr algn="ctr">
              <a:buClr>
                <a:srgbClr val="000000"/>
              </a:buClr>
              <a:buSzPct val="25000"/>
            </a:pPr>
            <a:r>
              <a:rPr lang="en-US" sz="2800" dirty="0"/>
              <a:t>A simulation of the home with constant heating in January</a:t>
            </a:r>
            <a:endParaRPr lang="en-US" sz="2400" dirty="0">
              <a:latin typeface="Calibri" panose="020F0502020204030204" pitchFamily="34" charset="0"/>
              <a:cs typeface="Calibri" panose="020F0502020204030204" pitchFamily="34" charset="0"/>
            </a:endParaRPr>
          </a:p>
          <a:p>
            <a:pPr algn="ctr">
              <a:buClr>
                <a:srgbClr val="000000"/>
              </a:buClr>
              <a:buSzPct val="25000"/>
            </a:pPr>
            <a:endParaRPr lang="en-US" sz="2400" dirty="0">
              <a:latin typeface="Calibri" panose="020F0502020204030204" pitchFamily="34" charset="0"/>
              <a:cs typeface="Calibri" panose="020F0502020204030204" pitchFamily="34" charset="0"/>
            </a:endParaRPr>
          </a:p>
        </p:txBody>
      </p:sp>
      <p:sp>
        <p:nvSpPr>
          <p:cNvPr id="111" name="TextBox 110">
            <a:extLst>
              <a:ext uri="{FF2B5EF4-FFF2-40B4-BE49-F238E27FC236}">
                <a16:creationId xmlns:a16="http://schemas.microsoft.com/office/drawing/2014/main" id="{4A247133-558B-4DA2-9A52-D36538A8DD13}"/>
              </a:ext>
            </a:extLst>
          </p:cNvPr>
          <p:cNvSpPr txBox="1"/>
          <p:nvPr/>
        </p:nvSpPr>
        <p:spPr>
          <a:xfrm>
            <a:off x="29376848" y="5642103"/>
            <a:ext cx="13553998" cy="830997"/>
          </a:xfrm>
          <a:prstGeom prst="rect">
            <a:avLst/>
          </a:prstGeom>
          <a:noFill/>
        </p:spPr>
        <p:txBody>
          <a:bodyPr wrap="square" rtlCol="0">
            <a:spAutoFit/>
          </a:bodyPr>
          <a:lstStyle/>
          <a:p>
            <a:r>
              <a:rPr lang="en-US" sz="4800" b="1" dirty="0">
                <a:latin typeface="Calibri" panose="020F0502020204030204" pitchFamily="34" charset="0"/>
                <a:cs typeface="Calibri" panose="020F0502020204030204" pitchFamily="34" charset="0"/>
              </a:rPr>
              <a:t> Results - Learning Agent</a:t>
            </a:r>
          </a:p>
        </p:txBody>
      </p:sp>
      <p:sp>
        <p:nvSpPr>
          <p:cNvPr id="113" name="Shape 132">
            <a:extLst>
              <a:ext uri="{FF2B5EF4-FFF2-40B4-BE49-F238E27FC236}">
                <a16:creationId xmlns:a16="http://schemas.microsoft.com/office/drawing/2014/main" id="{CED5ED5B-09B7-413C-B4A4-BD716217768B}"/>
              </a:ext>
            </a:extLst>
          </p:cNvPr>
          <p:cNvSpPr txBox="1"/>
          <p:nvPr/>
        </p:nvSpPr>
        <p:spPr>
          <a:xfrm>
            <a:off x="29376848" y="14257982"/>
            <a:ext cx="13572597" cy="1929898"/>
          </a:xfrm>
          <a:prstGeom prst="rect">
            <a:avLst/>
          </a:prstGeom>
          <a:noFill/>
          <a:ln>
            <a:noFill/>
          </a:ln>
        </p:spPr>
        <p:txBody>
          <a:bodyPr lIns="228600" tIns="228600" rIns="228600" bIns="228600" anchor="t" anchorCtr="0">
            <a:noAutofit/>
          </a:bodyPr>
          <a:lstStyle/>
          <a:p>
            <a:pPr>
              <a:buClr>
                <a:srgbClr val="000000"/>
              </a:buClr>
              <a:buSzPct val="100000"/>
            </a:pPr>
            <a:r>
              <a:rPr lang="en-US" sz="2400" dirty="0">
                <a:latin typeface="Calibri" panose="020F0502020204030204" pitchFamily="34" charset="0"/>
                <a:cs typeface="Calibri" panose="020F0502020204030204" pitchFamily="34" charset="0"/>
              </a:rPr>
              <a:t>At the beginning of the learning process the agent fails to correctly heat and cool the home. When the home gets too warm (above 33 C) or too cold (below 10 C) the episode terminates and the agent tries again. In this case note how the agent makes poor heating choices and the episode terminates with negligible reward.</a:t>
            </a:r>
          </a:p>
        </p:txBody>
      </p:sp>
      <p:sp>
        <p:nvSpPr>
          <p:cNvPr id="114" name="Shape 132">
            <a:extLst>
              <a:ext uri="{FF2B5EF4-FFF2-40B4-BE49-F238E27FC236}">
                <a16:creationId xmlns:a16="http://schemas.microsoft.com/office/drawing/2014/main" id="{13722F8E-78BE-41B5-B267-C07EF41142F1}"/>
              </a:ext>
            </a:extLst>
          </p:cNvPr>
          <p:cNvSpPr txBox="1"/>
          <p:nvPr/>
        </p:nvSpPr>
        <p:spPr>
          <a:xfrm>
            <a:off x="29367548" y="23972762"/>
            <a:ext cx="13572598" cy="1929898"/>
          </a:xfrm>
          <a:prstGeom prst="rect">
            <a:avLst/>
          </a:prstGeom>
          <a:noFill/>
          <a:ln>
            <a:noFill/>
          </a:ln>
        </p:spPr>
        <p:txBody>
          <a:bodyPr lIns="228600" tIns="228600" rIns="228600" bIns="228600" anchor="t" anchorCtr="0">
            <a:noAutofit/>
          </a:bodyPr>
          <a:lstStyle/>
          <a:p>
            <a:pPr>
              <a:buClr>
                <a:srgbClr val="000000"/>
              </a:buClr>
              <a:buSzPct val="100000"/>
            </a:pPr>
            <a:r>
              <a:rPr lang="en-US" sz="2400" dirty="0">
                <a:latin typeface="Calibri" panose="020F0502020204030204" pitchFamily="34" charset="0"/>
                <a:cs typeface="Calibri" panose="020F0502020204030204" pitchFamily="34" charset="0"/>
              </a:rPr>
              <a:t>After many epochs, the agent learns to keep the home at a comfortable temperature in any weather by responding to the reward function which is based on environment state and action cost. Note in this case how the total reward steadily increases over the entire epoch. The epoch terminates after reaching the goal time period of one week.</a:t>
            </a:r>
          </a:p>
        </p:txBody>
      </p:sp>
      <p:sp>
        <p:nvSpPr>
          <p:cNvPr id="116" name="Shape 133">
            <a:extLst>
              <a:ext uri="{FF2B5EF4-FFF2-40B4-BE49-F238E27FC236}">
                <a16:creationId xmlns:a16="http://schemas.microsoft.com/office/drawing/2014/main" id="{3CA58B6A-B090-4895-A890-98F9A60F9A55}"/>
              </a:ext>
            </a:extLst>
          </p:cNvPr>
          <p:cNvSpPr txBox="1"/>
          <p:nvPr/>
        </p:nvSpPr>
        <p:spPr>
          <a:xfrm>
            <a:off x="29376847" y="28634763"/>
            <a:ext cx="13572598" cy="822960"/>
          </a:xfrm>
          <a:prstGeom prst="roundRect">
            <a:avLst/>
          </a:prstGeom>
          <a:solidFill>
            <a:schemeClr val="accent1"/>
          </a:solidFill>
          <a:ln>
            <a:noFill/>
          </a:ln>
          <a:effectLst>
            <a:softEdge rad="0"/>
          </a:effectLst>
        </p:spPr>
        <p:txBody>
          <a:bodyPr lIns="91425" tIns="91425" rIns="91425" bIns="91425" anchor="ctr" anchorCtr="0">
            <a:noAutofit/>
          </a:bodyPr>
          <a:lstStyle/>
          <a:p>
            <a:pPr algn="ctr">
              <a:buClr>
                <a:srgbClr val="000000"/>
              </a:buClr>
              <a:buSzPct val="25000"/>
            </a:pPr>
            <a:r>
              <a:rPr lang="en-US" sz="4800" b="1" dirty="0">
                <a:solidFill>
                  <a:schemeClr val="bg1"/>
                </a:solidFill>
                <a:latin typeface="Calibri" panose="020F0502020204030204" pitchFamily="34" charset="0"/>
                <a:cs typeface="Calibri" panose="020F0502020204030204" pitchFamily="34" charset="0"/>
              </a:rPr>
              <a:t>REFERENCES</a:t>
            </a:r>
          </a:p>
        </p:txBody>
      </p:sp>
      <p:sp>
        <p:nvSpPr>
          <p:cNvPr id="117" name="Shape 133">
            <a:extLst>
              <a:ext uri="{FF2B5EF4-FFF2-40B4-BE49-F238E27FC236}">
                <a16:creationId xmlns:a16="http://schemas.microsoft.com/office/drawing/2014/main" id="{D623C48C-1A44-4C53-BC4A-9E1344EE2FC3}"/>
              </a:ext>
            </a:extLst>
          </p:cNvPr>
          <p:cNvSpPr txBox="1"/>
          <p:nvPr/>
        </p:nvSpPr>
        <p:spPr>
          <a:xfrm>
            <a:off x="29414404" y="25841616"/>
            <a:ext cx="13572598" cy="822960"/>
          </a:xfrm>
          <a:prstGeom prst="roundRect">
            <a:avLst/>
          </a:prstGeom>
          <a:solidFill>
            <a:schemeClr val="accent1"/>
          </a:solidFill>
          <a:ln>
            <a:noFill/>
          </a:ln>
          <a:effectLst>
            <a:softEdge rad="0"/>
          </a:effectLst>
        </p:spPr>
        <p:txBody>
          <a:bodyPr lIns="91425" tIns="91425" rIns="91425" bIns="91425" anchor="ctr" anchorCtr="0">
            <a:noAutofit/>
          </a:bodyPr>
          <a:lstStyle/>
          <a:p>
            <a:pPr algn="ctr">
              <a:buClr>
                <a:srgbClr val="000000"/>
              </a:buClr>
              <a:buSzPct val="25000"/>
            </a:pPr>
            <a:r>
              <a:rPr lang="en-US" sz="4800" b="1" dirty="0">
                <a:solidFill>
                  <a:schemeClr val="bg1"/>
                </a:solidFill>
                <a:latin typeface="Calibri" panose="020F0502020204030204" pitchFamily="34" charset="0"/>
                <a:cs typeface="Calibri" panose="020F0502020204030204" pitchFamily="34" charset="0"/>
              </a:rPr>
              <a:t>CONCLUSION</a:t>
            </a:r>
          </a:p>
        </p:txBody>
      </p:sp>
      <p:sp>
        <p:nvSpPr>
          <p:cNvPr id="119" name="Shape 132">
            <a:extLst>
              <a:ext uri="{FF2B5EF4-FFF2-40B4-BE49-F238E27FC236}">
                <a16:creationId xmlns:a16="http://schemas.microsoft.com/office/drawing/2014/main" id="{CE45C014-FC17-4F83-BAD4-043CE7B95A14}"/>
              </a:ext>
            </a:extLst>
          </p:cNvPr>
          <p:cNvSpPr txBox="1"/>
          <p:nvPr/>
        </p:nvSpPr>
        <p:spPr>
          <a:xfrm>
            <a:off x="29376847" y="26643810"/>
            <a:ext cx="13572598" cy="1929897"/>
          </a:xfrm>
          <a:prstGeom prst="rect">
            <a:avLst/>
          </a:prstGeom>
          <a:noFill/>
          <a:ln>
            <a:noFill/>
          </a:ln>
        </p:spPr>
        <p:txBody>
          <a:bodyPr lIns="228600" tIns="228600" rIns="228600" bIns="228600" anchor="t" anchorCtr="0">
            <a:noAutofit/>
          </a:bodyPr>
          <a:lstStyle/>
          <a:p>
            <a:pPr>
              <a:buClr>
                <a:srgbClr val="000000"/>
              </a:buClr>
              <a:buSzPct val="100000"/>
            </a:pPr>
            <a:r>
              <a:rPr lang="en-US" sz="3201" dirty="0">
                <a:latin typeface="Calibri" panose="020F0502020204030204" pitchFamily="34" charset="0"/>
                <a:cs typeface="Calibri" panose="020F0502020204030204" pitchFamily="34" charset="0"/>
              </a:rPr>
              <a:t>As the effects of climate change loom every closer, it will be increasingly important to develop smart HVAC controls. Reinforcement learning can play an invaluable role in developing smart controls.</a:t>
            </a:r>
          </a:p>
        </p:txBody>
      </p:sp>
      <p:pic>
        <p:nvPicPr>
          <p:cNvPr id="90" name="Picture 89">
            <a:extLst>
              <a:ext uri="{FF2B5EF4-FFF2-40B4-BE49-F238E27FC236}">
                <a16:creationId xmlns:a16="http://schemas.microsoft.com/office/drawing/2014/main" id="{0F4E5D79-A6F3-43BC-BDEB-C72BD30B8F61}"/>
              </a:ext>
            </a:extLst>
          </p:cNvPr>
          <p:cNvPicPr>
            <a:picLocks noChangeAspect="1"/>
          </p:cNvPicPr>
          <p:nvPr/>
        </p:nvPicPr>
        <p:blipFill>
          <a:blip r:embed="rId11"/>
          <a:stretch>
            <a:fillRect/>
          </a:stretch>
        </p:blipFill>
        <p:spPr>
          <a:xfrm>
            <a:off x="22412635" y="8825937"/>
            <a:ext cx="6081721" cy="3040861"/>
          </a:xfrm>
          <a:prstGeom prst="rect">
            <a:avLst/>
          </a:prstGeom>
        </p:spPr>
      </p:pic>
      <p:pic>
        <p:nvPicPr>
          <p:cNvPr id="14" name="Picture 13">
            <a:extLst>
              <a:ext uri="{FF2B5EF4-FFF2-40B4-BE49-F238E27FC236}">
                <a16:creationId xmlns:a16="http://schemas.microsoft.com/office/drawing/2014/main" id="{51A97949-CFCA-461F-8E55-915905A97E60}"/>
              </a:ext>
            </a:extLst>
          </p:cNvPr>
          <p:cNvPicPr>
            <a:picLocks noChangeAspect="1"/>
          </p:cNvPicPr>
          <p:nvPr/>
        </p:nvPicPr>
        <p:blipFill>
          <a:blip r:embed="rId12"/>
          <a:stretch>
            <a:fillRect/>
          </a:stretch>
        </p:blipFill>
        <p:spPr>
          <a:xfrm>
            <a:off x="29520271" y="16082223"/>
            <a:ext cx="13245905" cy="7845971"/>
          </a:xfrm>
          <a:prstGeom prst="rect">
            <a:avLst/>
          </a:prstGeom>
        </p:spPr>
      </p:pic>
      <p:pic>
        <p:nvPicPr>
          <p:cNvPr id="88" name="Picture 87">
            <a:extLst>
              <a:ext uri="{FF2B5EF4-FFF2-40B4-BE49-F238E27FC236}">
                <a16:creationId xmlns:a16="http://schemas.microsoft.com/office/drawing/2014/main" id="{F7811DE6-EBDF-4936-AE79-8DDC724CF272}"/>
              </a:ext>
            </a:extLst>
          </p:cNvPr>
          <p:cNvPicPr>
            <a:picLocks noChangeAspect="1"/>
          </p:cNvPicPr>
          <p:nvPr/>
        </p:nvPicPr>
        <p:blipFill>
          <a:blip r:embed="rId13"/>
          <a:stretch>
            <a:fillRect/>
          </a:stretch>
        </p:blipFill>
        <p:spPr>
          <a:xfrm>
            <a:off x="29566912" y="6467265"/>
            <a:ext cx="13152624" cy="7790717"/>
          </a:xfrm>
          <a:prstGeom prst="rect">
            <a:avLst/>
          </a:prstGeom>
        </p:spPr>
      </p:pic>
      <p:pic>
        <p:nvPicPr>
          <p:cNvPr id="23" name="Picture 22">
            <a:extLst>
              <a:ext uri="{FF2B5EF4-FFF2-40B4-BE49-F238E27FC236}">
                <a16:creationId xmlns:a16="http://schemas.microsoft.com/office/drawing/2014/main" id="{F67EC1F1-B07A-4D3D-813B-BC8245853F93}"/>
              </a:ext>
            </a:extLst>
          </p:cNvPr>
          <p:cNvPicPr>
            <a:picLocks noChangeAspect="1"/>
          </p:cNvPicPr>
          <p:nvPr/>
        </p:nvPicPr>
        <p:blipFill>
          <a:blip r:embed="rId14"/>
          <a:stretch>
            <a:fillRect/>
          </a:stretch>
        </p:blipFill>
        <p:spPr>
          <a:xfrm>
            <a:off x="15303665" y="23928194"/>
            <a:ext cx="13245906" cy="3144986"/>
          </a:xfrm>
          <a:prstGeom prst="rect">
            <a:avLst/>
          </a:prstGeom>
        </p:spPr>
      </p:pic>
      <p:pic>
        <p:nvPicPr>
          <p:cNvPr id="26" name="Picture 25">
            <a:extLst>
              <a:ext uri="{FF2B5EF4-FFF2-40B4-BE49-F238E27FC236}">
                <a16:creationId xmlns:a16="http://schemas.microsoft.com/office/drawing/2014/main" id="{77CC787B-48D3-4A78-9F75-05EEF3DA3792}"/>
              </a:ext>
            </a:extLst>
          </p:cNvPr>
          <p:cNvPicPr>
            <a:picLocks noChangeAspect="1"/>
          </p:cNvPicPr>
          <p:nvPr/>
        </p:nvPicPr>
        <p:blipFill>
          <a:blip r:embed="rId15"/>
          <a:stretch>
            <a:fillRect/>
          </a:stretch>
        </p:blipFill>
        <p:spPr>
          <a:xfrm>
            <a:off x="15303665" y="27905528"/>
            <a:ext cx="13190691" cy="3113945"/>
          </a:xfrm>
          <a:prstGeom prst="rect">
            <a:avLst/>
          </a:prstGeom>
        </p:spPr>
      </p:pic>
      <p:pic>
        <p:nvPicPr>
          <p:cNvPr id="41" name="Picture 40">
            <a:extLst>
              <a:ext uri="{FF2B5EF4-FFF2-40B4-BE49-F238E27FC236}">
                <a16:creationId xmlns:a16="http://schemas.microsoft.com/office/drawing/2014/main" id="{3E7F6DCA-8CF8-42CD-BC9F-81A7C7EC49DC}"/>
              </a:ext>
            </a:extLst>
          </p:cNvPr>
          <p:cNvPicPr>
            <a:picLocks noChangeAspect="1"/>
          </p:cNvPicPr>
          <p:nvPr/>
        </p:nvPicPr>
        <p:blipFill>
          <a:blip r:embed="rId16"/>
          <a:stretch>
            <a:fillRect/>
          </a:stretch>
        </p:blipFill>
        <p:spPr>
          <a:xfrm>
            <a:off x="16457660" y="15161911"/>
            <a:ext cx="10992444" cy="3242770"/>
          </a:xfrm>
          <a:prstGeom prst="rect">
            <a:avLst/>
          </a:prstGeom>
        </p:spPr>
      </p:pic>
      <p:sp>
        <p:nvSpPr>
          <p:cNvPr id="105" name="Shape 132">
            <a:extLst>
              <a:ext uri="{FF2B5EF4-FFF2-40B4-BE49-F238E27FC236}">
                <a16:creationId xmlns:a16="http://schemas.microsoft.com/office/drawing/2014/main" id="{2C8EB983-311A-4F8B-A4F8-635334B5C3E2}"/>
              </a:ext>
            </a:extLst>
          </p:cNvPr>
          <p:cNvSpPr txBox="1"/>
          <p:nvPr/>
        </p:nvSpPr>
        <p:spPr>
          <a:xfrm>
            <a:off x="15165528" y="18594487"/>
            <a:ext cx="13572598" cy="1399281"/>
          </a:xfrm>
          <a:prstGeom prst="rect">
            <a:avLst/>
          </a:prstGeom>
          <a:noFill/>
          <a:ln>
            <a:noFill/>
          </a:ln>
        </p:spPr>
        <p:txBody>
          <a:bodyPr lIns="228600" tIns="228600" rIns="228600" bIns="228600" anchor="t" anchorCtr="0">
            <a:noAutofit/>
          </a:bodyPr>
          <a:lstStyle/>
          <a:p>
            <a:pPr>
              <a:buClr>
                <a:srgbClr val="000000"/>
              </a:buClr>
              <a:buSzPct val="25000"/>
            </a:pPr>
            <a:r>
              <a:rPr lang="en-US" sz="2400" dirty="0">
                <a:latin typeface="Calibri" panose="020F0502020204030204" pitchFamily="34" charset="0"/>
                <a:cs typeface="Calibri" panose="020F0502020204030204" pitchFamily="34" charset="0"/>
              </a:rPr>
              <a:t>(Above) The learning algorithm. Note that in order to train the agent to react well to an arbitrary state, the agent is trained on many different weather patterns.</a:t>
            </a:r>
          </a:p>
        </p:txBody>
      </p:sp>
    </p:spTree>
  </p:cSld>
  <p:clrMapOvr>
    <a:masterClrMapping/>
  </p:clrMapOvr>
  <p:transition spd="slow">
    <p:cut/>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TM04033917[[fn=Berlin]]</Template>
  <TotalTime>11229</TotalTime>
  <Words>824</Words>
  <Application>Microsoft Office PowerPoint</Application>
  <PresentationFormat>Custom</PresentationFormat>
  <Paragraphs>68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Trebuchet MS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Farzin</dc:creator>
  <cp:lastModifiedBy>Jordan Devenport</cp:lastModifiedBy>
  <cp:revision>64</cp:revision>
  <dcterms:modified xsi:type="dcterms:W3CDTF">2019-12-09T06:45:10Z</dcterms:modified>
</cp:coreProperties>
</file>