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81" r:id="rId8"/>
    <p:sldId id="282" r:id="rId9"/>
    <p:sldId id="286" r:id="rId10"/>
    <p:sldId id="284" r:id="rId11"/>
    <p:sldId id="287" r:id="rId12"/>
    <p:sldId id="288" r:id="rId13"/>
    <p:sldId id="289" r:id="rId14"/>
    <p:sldId id="271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16" d="100"/>
          <a:sy n="116" d="100"/>
        </p:scale>
        <p:origin x="456" y="32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4BFE-E834-D2E4-8C09-745ADA452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5960AA-71D8-26A0-E8D7-84C9DE9BB4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9E20E-60D8-5546-F7D1-9FDBE0A04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307E6-DC86-3D99-1A37-BD63BDC3D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0BC20-8F21-6B1F-116A-CE73A82C9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76F1C-9B66-0750-9652-EB0ACE4BB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05945-DEDD-FC97-D935-7D0FB6F62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966CC-3F3F-E9CA-A826-FE3C8E731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44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7F171-400A-8E74-CE74-43E424572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853FB0-97F3-039A-2737-FD2405F68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50F51-E8C4-97F7-36DC-9138AAA0C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FE306-ADF3-56D2-A178-23766A28F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77D31-CBFA-3610-703B-47299DC6E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3388B2-B240-28D0-2044-B137790FA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AF90F0-950B-B20F-186B-694B1D03D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EC373-F80C-4B18-F375-56493DE29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1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6BF38-F22D-3366-EE90-F01AB5D55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7D51B3-99B5-3C73-FD6D-1172D12B2C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5AD340-8F04-57DF-C915-8D956FC77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422B2-B5B4-AEB3-34BF-06FB46A01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96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890AE-A4E9-13C8-6D77-2DA19430B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57010D-89BF-9AF8-6368-106A3CA11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F924B2-6709-18F0-3BE9-5183EEDB5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4C665-6C08-BE1A-5E6D-382783EEB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2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sz="1600" b="1" dirty="0"/>
              <a:t>PREDICTIVE SERVER MONITORING</a:t>
            </a:r>
            <a:br>
              <a:rPr lang="en-US" sz="1600" dirty="0"/>
            </a:br>
            <a:r>
              <a:rPr lang="en-US" sz="1600" cap="none" dirty="0"/>
              <a:t>Preventing incidents before they happen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Temporal Fusion Transformer (TFT)</a:t>
            </a:r>
            <a:br>
              <a:rPr lang="en-US" sz="1600" dirty="0"/>
            </a:br>
            <a:r>
              <a:rPr lang="en-US" sz="1600" cap="none" dirty="0"/>
              <a:t>8-hour advance warning system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cap="none" dirty="0"/>
              <a:t>By Craig Giannelli</a:t>
            </a:r>
            <a:br>
              <a:rPr lang="en-US" sz="1600" cap="none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B0953-4DD4-F85D-FA32-435A7A92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36410E21-E27B-A9F1-36C8-098E50E5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b="1" dirty="0"/>
              <a:t>The Grand Slam</a:t>
            </a:r>
            <a:br>
              <a:rPr lang="en-US" b="1" dirty="0"/>
            </a:br>
            <a:r>
              <a:rPr lang="en-US" sz="2000" dirty="0"/>
              <a:t>SCALE THIS Paradigm ACROSS THE ORGANIZATION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8D535-225D-774F-A7BF-95CABAB2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74F8B9-C8B9-3E7C-0198-65ED20EC9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8470" y="2579988"/>
            <a:ext cx="4732020" cy="448990"/>
          </a:xfrm>
        </p:spPr>
        <p:txBody>
          <a:bodyPr/>
          <a:lstStyle/>
          <a:p>
            <a:r>
              <a:rPr lang="en-US" b="0" dirty="0"/>
              <a:t>If 1 Developer Can Do This in 150 Hours...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1CF3D-1E3B-D8F7-28BC-A335BCE8DB7E}"/>
              </a:ext>
            </a:extLst>
          </p:cNvPr>
          <p:cNvSpPr txBox="1"/>
          <p:nvPr/>
        </p:nvSpPr>
        <p:spPr>
          <a:xfrm>
            <a:off x="2998470" y="3076392"/>
            <a:ext cx="572643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 Developers with AI Assistance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 projects per 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40 projects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Annual value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6-12 months faster time-to-market per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CAEDB-F95E-DBEA-5F06-BEBCA54B89CA}"/>
              </a:ext>
            </a:extLst>
          </p:cNvPr>
          <p:cNvSpPr txBox="1"/>
          <p:nvPr/>
        </p:nvSpPr>
        <p:spPr>
          <a:xfrm>
            <a:off x="2419350" y="5987018"/>
            <a:ext cx="4732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isn't a cost. It's a competitive advantage.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3DBA7-7402-BB5D-0FCE-5CE21C8336BF}"/>
              </a:ext>
            </a:extLst>
          </p:cNvPr>
          <p:cNvSpPr txBox="1"/>
          <p:nvPr/>
        </p:nvSpPr>
        <p:spPr>
          <a:xfrm>
            <a:off x="2998470" y="4354912"/>
            <a:ext cx="41529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Investment: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$24,000/year (10 Claude Code licenses × ~$200)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Annual value: Lots of $, bigger bonuses.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ROI: 27,700-41,600%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Payback period: 1-2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 admit, I’m AI biased. </a:t>
            </a:r>
          </a:p>
        </p:txBody>
      </p:sp>
    </p:spTree>
    <p:extLst>
      <p:ext uri="{BB962C8B-B14F-4D97-AF65-F5344CB8AC3E}">
        <p14:creationId xmlns:p14="http://schemas.microsoft.com/office/powerpoint/2010/main" val="350473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Let’s get to that Demo Shall we?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Bonus Tech slides below.</a:t>
            </a:r>
          </a:p>
          <a:p>
            <a:pPr>
              <a:lnSpc>
                <a:spcPct val="100000"/>
              </a:lnSpc>
            </a:pPr>
            <a:r>
              <a:rPr lang="en-US" dirty="0"/>
              <a:t>View at your leisure.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C33C7-6948-55A7-FCBE-242984109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5DC-6E58-56BA-B391-5EEE7464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b="1" dirty="0"/>
              <a:t>Model Training Transparency</a:t>
            </a:r>
            <a:br>
              <a:rPr lang="en-US" dirty="0"/>
            </a:br>
            <a:r>
              <a:rPr lang="en-US" sz="2000" dirty="0"/>
              <a:t>The Techy Slides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39AD5968-9965-315E-0E09-0062EC953F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0DCC9-E575-C3F4-8DEE-6CA3A91025E1}"/>
              </a:ext>
            </a:extLst>
          </p:cNvPr>
          <p:cNvSpPr txBox="1"/>
          <p:nvPr/>
        </p:nvSpPr>
        <p:spPr>
          <a:xfrm>
            <a:off x="1341120" y="2339661"/>
            <a:ext cx="9953308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 TRAINING STATUS</a:t>
            </a:r>
          </a:p>
          <a:p>
            <a:pPr>
              <a:lnSpc>
                <a:spcPct val="150000"/>
              </a:lnSpc>
            </a:pPr>
            <a:r>
              <a:rPr lang="en-US" dirty="0"/>
              <a:t>Current Model (Demo)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Data: 1 week, 20 servers, 1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Purpose: Proof of concept, architecture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Status: Demonstrates prediction capability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Production Model (Next Step)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Data: 30 days, 90 servers, 20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Training time: 30-40 hours (GPU)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Expected accuracy: 85-90% (based on TFT benchmarks)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Basis: Published research on TFT + transfer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Why We're 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real engineering, not vaporware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Will validate empirically during production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Trust the process, not just the demo</a:t>
            </a:r>
          </a:p>
        </p:txBody>
      </p:sp>
    </p:spTree>
    <p:extLst>
      <p:ext uri="{BB962C8B-B14F-4D97-AF65-F5344CB8AC3E}">
        <p14:creationId xmlns:p14="http://schemas.microsoft.com/office/powerpoint/2010/main" val="171052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9D231-2461-ABE2-57CD-30058CB24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0721-CA56-5D58-D728-40138B2B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b="1" dirty="0"/>
              <a:t>Technical Details</a:t>
            </a:r>
            <a:br>
              <a:rPr lang="en-US" dirty="0"/>
            </a:br>
            <a:r>
              <a:rPr lang="en-US" sz="2000" dirty="0"/>
              <a:t>SYSTEM SPECIFICATIONS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FB960372-3BDF-1B2F-EF99-E5F6E0A166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EBF1A-25B5-2157-DC26-7227F76AC4AD}"/>
              </a:ext>
            </a:extLst>
          </p:cNvPr>
          <p:cNvSpPr txBox="1"/>
          <p:nvPr/>
        </p:nvSpPr>
        <p:spPr>
          <a:xfrm>
            <a:off x="1341120" y="2339661"/>
            <a:ext cx="995330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Framework: </a:t>
            </a:r>
            <a:r>
              <a:rPr lang="en-US" sz="1400" dirty="0" err="1"/>
              <a:t>PyTorch</a:t>
            </a:r>
            <a:r>
              <a:rPr lang="en-US" sz="1400" dirty="0"/>
              <a:t>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Architecture: Temporal Fusion 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Parameters: 87,080 (87K)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Size: 0.348 MB – Extremely lightweight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Format: </a:t>
            </a:r>
            <a:r>
              <a:rPr lang="en-US" sz="1400" dirty="0" err="1"/>
              <a:t>Safetensors</a:t>
            </a:r>
            <a:endParaRPr lang="en-US" sz="1400" dirty="0"/>
          </a:p>
          <a:p>
            <a:r>
              <a:rPr lang="en-US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Training: 30-40 hours (20 epochs, RTX 4090)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 GPU ready profile tuning (4090, Tesla, H100, H200…)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Inference: &lt;3 seconds (CPU, 20 servers)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loading: Parquet format (10-100x faster)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API latency: &lt;100ms</a:t>
            </a:r>
          </a:p>
          <a:p>
            <a:r>
              <a:rPr lang="en-US" dirty="0"/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 3.10, </a:t>
            </a:r>
            <a:r>
              <a:rPr lang="en-US" sz="1400" dirty="0" err="1"/>
              <a:t>PyTorch</a:t>
            </a:r>
            <a:r>
              <a:rPr lang="en-US" sz="1400" dirty="0"/>
              <a:t> 2.0+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FastAPI</a:t>
            </a:r>
            <a:r>
              <a:rPr lang="en-US" sz="1400" dirty="0"/>
              <a:t> REST daemon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Streamlit</a:t>
            </a:r>
            <a:r>
              <a:rPr lang="en-US" sz="1400" dirty="0"/>
              <a:t>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Contract validation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Hash-based server encoding (stable across fleet changes)</a:t>
            </a:r>
          </a:p>
        </p:txBody>
      </p:sp>
    </p:spTree>
    <p:extLst>
      <p:ext uri="{BB962C8B-B14F-4D97-AF65-F5344CB8AC3E}">
        <p14:creationId xmlns:p14="http://schemas.microsoft.com/office/powerpoint/2010/main" val="51895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THE PROBLEM WE'RE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3634740" cy="326958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Current State: Reactive Operations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Incident occurs → Alert fires → Investigation → Fix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 response time: 30-60+ minutes*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Incidents cost $$$$*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10-15 incidents per month*</a:t>
            </a:r>
          </a:p>
          <a:p>
            <a:pPr>
              <a:lnSpc>
                <a:spcPct val="170000"/>
              </a:lnSpc>
            </a:pPr>
            <a:r>
              <a:rPr lang="en-US" dirty="0"/>
              <a:t>The Vision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 incidents 8 hours in advance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Specific predictions with confidence scores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Proactive response before impact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Near Zero-downtime operations</a:t>
            </a:r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b="1" dirty="0"/>
              <a:t>The Solution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529840"/>
            <a:ext cx="7288212" cy="3640289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ENTER: TEMPORAL FUSION TRANSFORMER (TFT)</a:t>
            </a:r>
          </a:p>
          <a:p>
            <a:r>
              <a:rPr lang="en-US" b="0" dirty="0"/>
              <a:t>What It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State-of-the-art deep learning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Google Research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Multi-horizon forecasting with attention mechanisms</a:t>
            </a:r>
          </a:p>
          <a:p>
            <a:r>
              <a:rPr lang="en-US" b="0" dirty="0"/>
              <a:t>Key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8-hour prediction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Profile-based 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Semi Real-time predictions (&lt;3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Scalable, 20-1000-server fleet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Production-ready REST API</a:t>
            </a:r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682155"/>
            <a:ext cx="6842760" cy="667666"/>
          </a:xfrm>
        </p:spPr>
        <p:txBody>
          <a:bodyPr/>
          <a:lstStyle/>
          <a:p>
            <a:pPr algn="ctr"/>
            <a:r>
              <a:rPr lang="en-US" b="1" dirty="0"/>
              <a:t>System Architecture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80CAA-8E0B-15EA-7045-0F8C2A86E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33700" y="2761335"/>
            <a:ext cx="6842760" cy="667665"/>
          </a:xfrm>
        </p:spPr>
        <p:txBody>
          <a:bodyPr>
            <a:normAutofit/>
          </a:bodyPr>
          <a:lstStyle/>
          <a:p>
            <a:pPr algn="ctr"/>
            <a:r>
              <a:rPr lang="en-US" b="0" dirty="0"/>
              <a:t>Data Pipeline</a:t>
            </a:r>
          </a:p>
          <a:p>
            <a:pPr algn="ctr"/>
            <a:r>
              <a:rPr lang="en-US" sz="1400" b="0" dirty="0"/>
              <a:t>Training Data (30 days) → Model Training → Production 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4C3C5-110D-B35A-DAFF-802B93852AAD}"/>
              </a:ext>
            </a:extLst>
          </p:cNvPr>
          <p:cNvSpPr txBox="1"/>
          <p:nvPr/>
        </p:nvSpPr>
        <p:spPr>
          <a:xfrm>
            <a:off x="3124200" y="3429000"/>
            <a:ext cx="17602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/>
              <a:t>↓</a:t>
            </a:r>
            <a:endParaRPr lang="en-US" sz="1400" b="0" dirty="0"/>
          </a:p>
          <a:p>
            <a:pPr algn="ctr"/>
            <a:r>
              <a:rPr lang="en-US" sz="1400" dirty="0"/>
              <a:t>N servers</a:t>
            </a:r>
          </a:p>
          <a:p>
            <a:pPr algn="ctr"/>
            <a:r>
              <a:rPr lang="en-US" sz="1400" dirty="0"/>
              <a:t>7 profiles</a:t>
            </a:r>
          </a:p>
          <a:p>
            <a:pPr algn="ctr"/>
            <a:r>
              <a:rPr lang="en-US" sz="1400" dirty="0"/>
              <a:t>5-min interval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EE933-E34C-806E-2660-03544348F6C1}"/>
              </a:ext>
            </a:extLst>
          </p:cNvPr>
          <p:cNvSpPr txBox="1"/>
          <p:nvPr/>
        </p:nvSpPr>
        <p:spPr>
          <a:xfrm>
            <a:off x="4884420" y="3429000"/>
            <a:ext cx="1866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↓</a:t>
            </a:r>
          </a:p>
          <a:p>
            <a:pPr algn="ctr"/>
            <a:r>
              <a:rPr lang="en-US" sz="1400" dirty="0"/>
              <a:t>TFT Model</a:t>
            </a:r>
          </a:p>
          <a:p>
            <a:pPr algn="ctr"/>
            <a:r>
              <a:rPr lang="en-US" sz="1400" dirty="0"/>
              <a:t>87K params</a:t>
            </a:r>
          </a:p>
          <a:p>
            <a:pPr algn="ctr"/>
            <a:r>
              <a:rPr lang="en-US" sz="1400" dirty="0" err="1"/>
              <a:t>Safetensors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262D6B-6657-510E-84D1-C46027C11954}"/>
              </a:ext>
            </a:extLst>
          </p:cNvPr>
          <p:cNvSpPr txBox="1"/>
          <p:nvPr/>
        </p:nvSpPr>
        <p:spPr>
          <a:xfrm>
            <a:off x="6957060" y="3429000"/>
            <a:ext cx="195834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↓</a:t>
            </a:r>
          </a:p>
          <a:p>
            <a:pPr algn="ctr"/>
            <a:r>
              <a:rPr lang="en-US" sz="1400" dirty="0"/>
              <a:t>Inference Daemon</a:t>
            </a:r>
          </a:p>
          <a:p>
            <a:pPr algn="ctr"/>
            <a:r>
              <a:rPr lang="en-US" sz="1400" dirty="0"/>
              <a:t>REST API (Port 8000)</a:t>
            </a:r>
          </a:p>
          <a:p>
            <a:pPr algn="ctr"/>
            <a:r>
              <a:rPr lang="en-US" sz="1400" dirty="0"/>
              <a:t>WebSocket read</a:t>
            </a:r>
          </a:p>
          <a:p>
            <a:pPr algn="ctr"/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1E31F-FC66-039A-836A-C667C7AC8039}"/>
              </a:ext>
            </a:extLst>
          </p:cNvPr>
          <p:cNvSpPr txBox="1"/>
          <p:nvPr/>
        </p:nvSpPr>
        <p:spPr>
          <a:xfrm>
            <a:off x="2933700" y="4507668"/>
            <a:ext cx="6842760" cy="997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effectLst/>
              </a:rPr>
              <a:t>Key Components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metrics_generator.py - Training data creation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tft_trainer.py - Model training pipeline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tft_inference_daemon.py - Production inference daemon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tft_dashboard_web.py - Real-time monitoring dashboard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b="1" dirty="0"/>
              <a:t>Innovation</a:t>
            </a:r>
            <a:br>
              <a:rPr lang="en-US" b="1" dirty="0"/>
            </a:br>
            <a:r>
              <a:rPr lang="en-US" sz="2400" b="1" dirty="0">
                <a:latin typeface="+mn-lt"/>
              </a:rPr>
              <a:t>Profile-Based Transfer Learning</a:t>
            </a:r>
            <a:endParaRPr lang="en-US" sz="2400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3020" y="2650269"/>
            <a:ext cx="5554980" cy="351284"/>
          </a:xfrm>
        </p:spPr>
        <p:txBody>
          <a:bodyPr/>
          <a:lstStyle/>
          <a:p>
            <a:r>
              <a:rPr lang="en-US" b="0" dirty="0"/>
              <a:t>THE GAME-CHANGER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B4592-BAD8-D540-7C45-2063CAC38756}"/>
              </a:ext>
            </a:extLst>
          </p:cNvPr>
          <p:cNvSpPr txBox="1"/>
          <p:nvPr/>
        </p:nvSpPr>
        <p:spPr>
          <a:xfrm>
            <a:off x="1303020" y="4982887"/>
            <a:ext cx="6099810" cy="1438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Why This Matters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From day 1, new servers get accurate predictions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 retraining needed when adding or removing servers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Model learns server TYPE patterns, not individual servers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80% reduction in retraining frequency (lower maintenance)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CEE56-0E6F-AC80-D380-FF64F197BC86}"/>
              </a:ext>
            </a:extLst>
          </p:cNvPr>
          <p:cNvSpPr txBox="1"/>
          <p:nvPr/>
        </p:nvSpPr>
        <p:spPr>
          <a:xfrm>
            <a:off x="1303020" y="3105450"/>
            <a:ext cx="609981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 Server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ML_COMPUTE - Training nodes (high CPU/memory)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DATABASE - Oracle/Postgres (high I/O, EOD peaks)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WEB_API - REST endpoints (market hours traffic)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CONDUCTOR_MGMT - Job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DATA_INGEST - DASK/Spark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RISK_ANALYTICS – Office hour critical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GENERIC - Fallback category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B637C-0775-D787-79D0-E9419D0D3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B9C4-7295-1407-57B4-4319A914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b="1" dirty="0"/>
              <a:t>Engineering Solution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48381F1-0CDF-9A2D-8C35-C29E7EFE478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41120" y="2650269"/>
            <a:ext cx="5516880" cy="351284"/>
          </a:xfrm>
        </p:spPr>
        <p:txBody>
          <a:bodyPr/>
          <a:lstStyle/>
          <a:p>
            <a:r>
              <a:rPr lang="en-US" b="0" dirty="0"/>
              <a:t>TECHNICAL IMPLEMENTATION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F2D99CF3-3A44-8376-BC9A-41C75270BD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2A76C-A29D-2886-F129-A848F1374F3D}"/>
              </a:ext>
            </a:extLst>
          </p:cNvPr>
          <p:cNvSpPr txBox="1"/>
          <p:nvPr/>
        </p:nvSpPr>
        <p:spPr>
          <a:xfrm>
            <a:off x="1341120" y="4448103"/>
            <a:ext cx="609981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Production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Pure python Daemon architecture (24/7 operation)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REST API + WebSocket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Hash-based server encoding (stable IDs)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contract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Parquet data format (10-100x faster than 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GPU-optimized training, CPU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Fully Auditable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8E199-31C5-2C95-00FB-A0924EE258BE}"/>
              </a:ext>
            </a:extLst>
          </p:cNvPr>
          <p:cNvSpPr txBox="1"/>
          <p:nvPr/>
        </p:nvSpPr>
        <p:spPr>
          <a:xfrm>
            <a:off x="1341120" y="3001553"/>
            <a:ext cx="60998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Temporal Fusion Transformer (TFT)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288 timesteps context (24 hours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96 timesteps prediction (8 hours ahead)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Multi-head attention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Quantile loss for uncertainty estimation</a:t>
            </a:r>
          </a:p>
        </p:txBody>
      </p:sp>
    </p:spTree>
    <p:extLst>
      <p:ext uri="{BB962C8B-B14F-4D97-AF65-F5344CB8AC3E}">
        <p14:creationId xmlns:p14="http://schemas.microsoft.com/office/powerpoint/2010/main" val="151727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pPr algn="ctr"/>
            <a:r>
              <a:rPr lang="en-US" b="1" dirty="0"/>
              <a:t>Live System Demonstration</a:t>
            </a:r>
            <a:br>
              <a:rPr lang="en-US" b="1" dirty="0"/>
            </a:br>
            <a:r>
              <a:rPr lang="en-US" sz="1600" dirty="0"/>
              <a:t>(We’re almost there)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95BC0D9-3C60-882C-B5BB-1321FC67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7990" y="2710387"/>
            <a:ext cx="5733772" cy="448990"/>
          </a:xfrm>
        </p:spPr>
        <p:txBody>
          <a:bodyPr/>
          <a:lstStyle/>
          <a:p>
            <a:r>
              <a:rPr lang="en-US" b="0" dirty="0"/>
              <a:t>INTERACTIVE DEMO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E120F-D3F4-A481-B522-0CADECF027AB}"/>
              </a:ext>
            </a:extLst>
          </p:cNvPr>
          <p:cNvSpPr txBox="1"/>
          <p:nvPr/>
        </p:nvSpPr>
        <p:spPr>
          <a:xfrm>
            <a:off x="2967990" y="3201579"/>
            <a:ext cx="40462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You'll 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Real-time dashboard monitoring 20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Live prediction updates every 5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Confidence scores and risk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Interactive scenario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1EB2F-2BDC-060B-F063-8393BD549102}"/>
              </a:ext>
            </a:extLst>
          </p:cNvPr>
          <p:cNvSpPr txBox="1"/>
          <p:nvPr/>
        </p:nvSpPr>
        <p:spPr>
          <a:xfrm>
            <a:off x="5257800" y="452412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Winning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ML demos show static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system responds to live changes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Interactive control demonstrates model robustness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82FC5-38ED-4018-5493-49D0027E9F44}"/>
              </a:ext>
            </a:extLst>
          </p:cNvPr>
          <p:cNvSpPr txBox="1"/>
          <p:nvPr/>
        </p:nvSpPr>
        <p:spPr>
          <a:xfrm>
            <a:off x="891540" y="4524125"/>
            <a:ext cx="4152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Scenarios (Simulated)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Healthy - Baseline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Degrading - Gradual resource exhaustion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Critical - Acute failures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6713D-7261-A8C1-1189-388EEE3E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37FF-10CF-74E2-8D95-DD491A96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b="1" dirty="0"/>
              <a:t>Business Impact</a:t>
            </a:r>
            <a:br>
              <a:rPr lang="en-US" b="1" dirty="0"/>
            </a:br>
            <a:r>
              <a:rPr lang="en-US" sz="2000" dirty="0"/>
              <a:t>MEASURABLE VALUE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4099C679-1E93-29ED-FED2-2A309CB6B7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28755-86A7-C4C5-3356-92CB938D17A7}"/>
              </a:ext>
            </a:extLst>
          </p:cNvPr>
          <p:cNvSpPr txBox="1"/>
          <p:nvPr/>
        </p:nvSpPr>
        <p:spPr>
          <a:xfrm>
            <a:off x="1066800" y="4016805"/>
            <a:ext cx="44119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Operational Benefits</a:t>
            </a:r>
          </a:p>
          <a:p>
            <a:r>
              <a:rPr lang="en-US" sz="1400" dirty="0"/>
              <a:t>• Hundreds of hours in reduced firefighting</a:t>
            </a:r>
          </a:p>
          <a:p>
            <a:r>
              <a:rPr lang="en-US" sz="1400" dirty="0"/>
              <a:t>• Proactive capacity planning</a:t>
            </a:r>
          </a:p>
          <a:p>
            <a:r>
              <a:rPr lang="en-US" sz="1400" dirty="0"/>
              <a:t>• Improved SLA compliance</a:t>
            </a:r>
          </a:p>
          <a:p>
            <a:r>
              <a:rPr lang="en-US" sz="1400" dirty="0"/>
              <a:t>• Better resource utilization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A4030-575E-1E62-9D30-456F3E0A71CF}"/>
              </a:ext>
            </a:extLst>
          </p:cNvPr>
          <p:cNvSpPr txBox="1"/>
          <p:nvPr/>
        </p:nvSpPr>
        <p:spPr>
          <a:xfrm>
            <a:off x="2506980" y="2712579"/>
            <a:ext cx="53568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Annual Cost Savings</a:t>
            </a:r>
          </a:p>
          <a:p>
            <a:r>
              <a:rPr lang="en-US" dirty="0"/>
              <a:t>• </a:t>
            </a:r>
            <a:r>
              <a:rPr lang="en-US" sz="1400" dirty="0"/>
              <a:t>10-15 incidents prevented/month = 120-180/year</a:t>
            </a:r>
          </a:p>
          <a:p>
            <a:r>
              <a:rPr lang="en-US" sz="1400" dirty="0"/>
              <a:t>• A lot of $K per incident avoided</a:t>
            </a:r>
          </a:p>
          <a:p>
            <a:r>
              <a:rPr lang="en-US" sz="1400" dirty="0"/>
              <a:t>• Big annual savings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1CF99-FCC6-75F1-A026-3793A9DEC323}"/>
              </a:ext>
            </a:extLst>
          </p:cNvPr>
          <p:cNvSpPr txBox="1"/>
          <p:nvPr/>
        </p:nvSpPr>
        <p:spPr>
          <a:xfrm>
            <a:off x="6317774" y="4016805"/>
            <a:ext cx="392049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Risk Mitigation</a:t>
            </a:r>
          </a:p>
          <a:p>
            <a:r>
              <a:rPr lang="en-US" dirty="0"/>
              <a:t>• </a:t>
            </a:r>
            <a:r>
              <a:rPr lang="en-US" sz="1400" dirty="0"/>
              <a:t>Revenue protection during incidents</a:t>
            </a:r>
          </a:p>
          <a:p>
            <a:r>
              <a:rPr lang="en-US" sz="1400" dirty="0"/>
              <a:t>• Customer satisfaction and retention</a:t>
            </a:r>
          </a:p>
          <a:p>
            <a:r>
              <a:rPr lang="en-US" sz="1400" dirty="0"/>
              <a:t>• Reputation management</a:t>
            </a:r>
          </a:p>
          <a:p>
            <a:r>
              <a:rPr lang="en-US" sz="1400" dirty="0"/>
              <a:t>• Regulatory compliance</a:t>
            </a:r>
          </a:p>
        </p:txBody>
      </p:sp>
    </p:spTree>
    <p:extLst>
      <p:ext uri="{BB962C8B-B14F-4D97-AF65-F5344CB8AC3E}">
        <p14:creationId xmlns:p14="http://schemas.microsoft.com/office/powerpoint/2010/main" val="342318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BFF4B-7685-CDDA-0756-CA877C765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EB6E-EFB8-0266-1CB5-9A1334F7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b="1" dirty="0"/>
              <a:t>Development Speed &amp; Cost</a:t>
            </a:r>
            <a:br>
              <a:rPr lang="en-US" b="1" dirty="0"/>
            </a:br>
            <a:r>
              <a:rPr lang="en-US" sz="2000" dirty="0"/>
              <a:t>The Secret Sauce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797EB6CD-3D76-7C80-E57E-1AB65CB4A7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A198D-17A1-9FF6-9199-80E5F242EB57}"/>
              </a:ext>
            </a:extLst>
          </p:cNvPr>
          <p:cNvSpPr txBox="1"/>
          <p:nvPr/>
        </p:nvSpPr>
        <p:spPr>
          <a:xfrm>
            <a:off x="1066800" y="4016805"/>
            <a:ext cx="542461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ACTUAL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developer + Claude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Timeline: 150 hours (3-4 weeks part-time)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Cost: A lot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Meeting overhead: Daily 30-minute Scrum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Status: Production ready with extensive documentation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22B02-53FE-146A-A862-CC6841D39E84}"/>
              </a:ext>
            </a:extLst>
          </p:cNvPr>
          <p:cNvSpPr txBox="1"/>
          <p:nvPr/>
        </p:nvSpPr>
        <p:spPr>
          <a:xfrm>
            <a:off x="2900541" y="2439569"/>
            <a:ext cx="53568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Traditional Development (4-person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Timeline: 17-22 weeks (4-5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hours: 1,600-2,400 person-hours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Cost: A real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Coordination overhead: 150-400 hours in meetings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ACFCF-6200-2574-3E87-FD4629B6B76B}"/>
              </a:ext>
            </a:extLst>
          </p:cNvPr>
          <p:cNvSpPr txBox="1"/>
          <p:nvPr/>
        </p:nvSpPr>
        <p:spPr>
          <a:xfrm>
            <a:off x="6902662" y="4016805"/>
            <a:ext cx="41673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5-8x faster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76-93% cost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Quality equals or exceeds team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10,965 lines of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85,000 words of documentation (865x faster)</a:t>
            </a:r>
          </a:p>
        </p:txBody>
      </p:sp>
    </p:spTree>
    <p:extLst>
      <p:ext uri="{BB962C8B-B14F-4D97-AF65-F5344CB8AC3E}">
        <p14:creationId xmlns:p14="http://schemas.microsoft.com/office/powerpoint/2010/main" val="18395740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{62256A83-DAE6-467B-AE4E-CCC173E859C4}TF7521aafa-c748-4c40-a498-ba511be234dc5b1b6097_win32-5039330bb2f3</Template>
  <TotalTime>116</TotalTime>
  <Words>995</Words>
  <Application>Microsoft Office PowerPoint</Application>
  <PresentationFormat>Widescreen</PresentationFormat>
  <Paragraphs>203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PREDICTIVE SERVER MONITORING Preventing incidents before they happen   Temporal Fusion Transformer (TFT) 8-hour advance warning system   By Craig Giannelli </vt:lpstr>
      <vt:lpstr>THE PROBLEM WE'RE SOLVING</vt:lpstr>
      <vt:lpstr>The Solution Overview</vt:lpstr>
      <vt:lpstr>System Architecture</vt:lpstr>
      <vt:lpstr>Innovation Profile-Based Transfer Learning</vt:lpstr>
      <vt:lpstr>Engineering Solution</vt:lpstr>
      <vt:lpstr>Live System Demonstration (We’re almost there)</vt:lpstr>
      <vt:lpstr>Business Impact MEASURABLE VALUE</vt:lpstr>
      <vt:lpstr>Development Speed &amp; Cost The Secret Sauce</vt:lpstr>
      <vt:lpstr>The Grand Slam SCALE THIS Paradigm ACROSS THE ORGANIZATION</vt:lpstr>
      <vt:lpstr>THANK YOU</vt:lpstr>
      <vt:lpstr>Model Training Transparency The Techy Slides</vt:lpstr>
      <vt:lpstr>Technical Details SYSTEM 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Giannelli</dc:creator>
  <cp:lastModifiedBy>Craig Giannelli</cp:lastModifiedBy>
  <cp:revision>29</cp:revision>
  <dcterms:created xsi:type="dcterms:W3CDTF">2025-10-13T12:06:27Z</dcterms:created>
  <dcterms:modified xsi:type="dcterms:W3CDTF">2025-10-13T14:10:13Z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