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7" r:id="rId11"/>
    <p:sldId id="2146847063" r:id="rId12"/>
    <p:sldId id="2146847064" r:id="rId13"/>
    <p:sldId id="2146847065" r:id="rId14"/>
    <p:sldId id="268" r:id="rId15"/>
    <p:sldId id="2146847055" r:id="rId16"/>
    <p:sldId id="269" r:id="rId17"/>
    <p:sldId id="2146847061" r:id="rId18"/>
    <p:sldId id="2146847060" r:id="rId19"/>
    <p:sldId id="214684705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x/models/granite" TargetMode="External"/><Relationship Id="rId2" Type="http://schemas.openxmlformats.org/officeDocument/2006/relationships/hyperlink" Target="https://www.ibm.com/docs/en/watson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“YUVA GUIDE” – Ai career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Devesh Sain-JECRC Foundation-AI&amp;DS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3939-03B0-8FCE-1EB2-04955106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2ABC4-B676-826D-C1D5-042A27BD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B436D8-3A6C-EEFF-4DB9-36906FE8D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51581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ED2F07-22F0-76EF-FBC3-4652378F73C2}"/>
              </a:ext>
            </a:extLst>
          </p:cNvPr>
          <p:cNvSpPr txBox="1"/>
          <p:nvPr/>
        </p:nvSpPr>
        <p:spPr>
          <a:xfrm>
            <a:off x="3728720" y="6390640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“Multilingual support by Agent”</a:t>
            </a:r>
          </a:p>
        </p:txBody>
      </p:sp>
    </p:spTree>
    <p:extLst>
      <p:ext uri="{BB962C8B-B14F-4D97-AF65-F5344CB8AC3E}">
        <p14:creationId xmlns:p14="http://schemas.microsoft.com/office/powerpoint/2010/main" val="403558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81C95-2A92-145F-5C2A-66A4CFDBA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3795"/>
            <a:ext cx="112846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Yuva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addresses the gap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guidance for rural youth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offering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smart, scalable, and accessible AI 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Lite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Runtime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provides: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career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real-time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jobs, courses, and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and 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for rural India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empowers youth to make informed career decisions,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underemployment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bridges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divide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FDA3F-82C2-3440-9369-41131B00A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439609"/>
            <a:ext cx="1123457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With further development,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Yuva Guide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can scale across states, integrate voice features, and become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National platform for AI-driven career support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Interaction in Regional Languages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Add voice-based input/output to improve accessibility for users with low literacy.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Job Portals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Real-time job listings and internship opportunities based on user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Geo-based Recommendations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Suggest nearby training centers, offline courses, or government programs.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WhatsApp or SMS Integration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Use existing communication platforms for wider 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Feedback Loop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Continuously improve recommendations based on user feedback and outcome tracking.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763CD8-58C6-C992-772C-1A772DDBC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30529"/>
            <a:ext cx="106490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IBM Watsonx.ai Documentation</a:t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Accessed for understanding Agent Lab features, model integration, and deployment process.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https://www.ibm.com/docs/en/watsonx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Demo on Agentic AI using IBM Cloud (PDF Guide)</a:t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Provided by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Edunet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Foundation; used as a step-by-step reference for project setup and agent building.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IBM Granite Foundation Model Overview</a:t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For understanding the capabilities of Granite LLMs in generating personalized responses.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https://www.ibm.com/watsonx/models/granite</a:t>
            </a:r>
            <a:endParaRPr 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0F2E1-05D0-1615-ABD2-B604244D6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9" y="1388962"/>
            <a:ext cx="8198728" cy="5046562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DB7FA-4FE9-FDE0-79A5-F70ADFF16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32" y="1359622"/>
            <a:ext cx="8079128" cy="5145349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C543-22A6-9593-C47C-E041CC87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060" y="1459095"/>
            <a:ext cx="7989677" cy="4814384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Youth in rural areas </a:t>
            </a:r>
            <a:r>
              <a:rPr lang="en-US" sz="2800" dirty="0"/>
              <a:t>often lack access to structured career guidance due to limited exposure, absence of professional counselors, and poor awareness of skill development opportunities. Many students are unaware of job-oriented courses, government schemes, or online training platforms that could help them build a career aligned with their interests.</a:t>
            </a:r>
          </a:p>
          <a:p>
            <a:pPr marL="0" indent="0">
              <a:buNone/>
            </a:pPr>
            <a:r>
              <a:rPr lang="en-US" sz="2800" dirty="0"/>
              <a:t>There is a strong need for a smart, localized, and accessible solution that can provide personalized career guidance to rural youth based on real-time, trusted information.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70682"/>
            <a:ext cx="11613485" cy="5380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3C3599-0FC7-1183-C86B-686ED57C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71" y="1158034"/>
            <a:ext cx="1197735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Yuva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career guidance 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 youth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Lite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AI model</a:t>
            </a:r>
            <a:r>
              <a:rPr lang="en-US" altLang="en-US" b="1" dirty="0">
                <a:latin typeface="Arial" panose="020B0604020202020204" pitchFamily="34" charset="0"/>
              </a:rPr>
              <a:t>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en-US" b="1" dirty="0">
                <a:latin typeface="Arial" panose="020B0604020202020204" pitchFamily="34" charset="0"/>
              </a:rPr>
              <a:t>t offers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career advice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user inputs (interests, skills, education level)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for job-oriented courses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government schemes, and online training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support(Hindi/English)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accessibility across diverse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agent interacts through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(text or voice), making it user-friendly even for individuals with limited digital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pulls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verified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trusted sources and government websites to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and localized guidance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cloud-hosted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suitable for wide adoption in low-resource rural settings.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5BD2-3EDC-5083-1976-098D8BEB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CF59C9-3115-F2D4-D517-C08807FB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678400A4-1CB9-16C9-5362-8C1AB1955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027168"/>
            <a:ext cx="11029616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User Interaction Layer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interact through a chat interface (web or mobile).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query: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“Which course is best after 10th for government jobs?”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AI Agent Built Using IBM Agent Lab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logic resides in a custom AI agent, developed using IBM Agent Lab.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uses intents, flows, and prompts to simulate a smart career counselor.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Foundation Model Integration (IBM Granite)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uses IBM Granite foundation models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Personalized, human-like responses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suggestions based on user goals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about online courses or schemes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Predefined Domain Knowledge (Internal to Prompts)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is embedded in prompts and flows,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Job-oriented fields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schemes for rural students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online learning platforms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planning guidance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DDDF03-520E-8224-5B3A-0AC76D7A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104" y="1386069"/>
            <a:ext cx="3186896" cy="47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66744"/>
            <a:ext cx="11217269" cy="6351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5. Output Layer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agent provides: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Career suggestions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Skill-building advice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Awareness of schemes and online resources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Responses are localized, simple, and student-friendly.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900" b="1" u="sng" dirty="0">
                <a:solidFill>
                  <a:schemeClr val="tx1"/>
                </a:solidFill>
                <a:latin typeface="Arial" panose="020B0604020202020204" pitchFamily="34" charset="0"/>
              </a:rPr>
              <a:t>IBM Services used</a:t>
            </a:r>
            <a:r>
              <a:rPr lang="en-IN" sz="1900" b="1" dirty="0">
                <a:solidFill>
                  <a:schemeClr val="tx1"/>
                </a:solidFill>
                <a:latin typeface="Arial" panose="020B0604020202020204" pitchFamily="34" charset="0"/>
              </a:rPr>
              <a:t>:-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IBM Agent Lab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Built and deployed an AI agent to assist rural youth with career counseling through natural language interaction.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Granite Foundation Models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Leveraged IBM's pre-trained large language models to provide accurate and personalized career suggestions.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Watsonx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Runtime Service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Enabled real-time processing and dynamic responses from the AI agent.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Cloud Object Storage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Stored training content, government scheme data, and career-related resources securely.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Identity and Access Management (IAM)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Controlled access, ensuring data security and user authentication.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0DC9CA-1716-761F-3DBA-0ED0ECDD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72" y="1161332"/>
            <a:ext cx="10655768" cy="51175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D1AF3D-C99B-06BA-C067-7D4E9F6122EA}"/>
              </a:ext>
            </a:extLst>
          </p:cNvPr>
          <p:cNvSpPr txBox="1"/>
          <p:nvPr/>
        </p:nvSpPr>
        <p:spPr>
          <a:xfrm>
            <a:off x="2545080" y="6368724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“Agent asking student(user) about his relevant skills &amp; interests”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0B839-59C9-74D3-16E2-A2728E8C7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F27316-36F6-2015-D93F-0FD5F38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047745-3FF6-3261-8869-51A2D6DE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51" y="1232452"/>
            <a:ext cx="10602629" cy="501594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99CFE-7F2F-4298-9213-A649B3473B5F}"/>
              </a:ext>
            </a:extLst>
          </p:cNvPr>
          <p:cNvSpPr txBox="1"/>
          <p:nvPr/>
        </p:nvSpPr>
        <p:spPr>
          <a:xfrm>
            <a:off x="3657600" y="640936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“Agent guiding the student based on the query”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8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AFF0E-F630-586A-4932-5553B35A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0BA163-2FBF-3003-091C-4AB4CA5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88C2D-E652-A4F7-DD88-22B4F2B12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72" y="1332230"/>
            <a:ext cx="10726888" cy="49974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EFAE7A-FABC-8E3F-41D8-FDAF4FA0E1A5}"/>
              </a:ext>
            </a:extLst>
          </p:cNvPr>
          <p:cNvSpPr txBox="1"/>
          <p:nvPr/>
        </p:nvSpPr>
        <p:spPr>
          <a:xfrm>
            <a:off x="944880" y="6429458"/>
            <a:ext cx="1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AI agent encourages the student and offers multiple career paths without disappointment.”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02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178</TotalTime>
  <Words>871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“YUVA GUIDE” – Ai career agent</vt:lpstr>
      <vt:lpstr>OUTLINE</vt:lpstr>
      <vt:lpstr>Problem Statement</vt:lpstr>
      <vt:lpstr>Proposed Solution</vt:lpstr>
      <vt:lpstr>System  Approach</vt:lpstr>
      <vt:lpstr>System  Approach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hp5cd221jrzf@outlook.com</cp:lastModifiedBy>
  <cp:revision>29</cp:revision>
  <dcterms:created xsi:type="dcterms:W3CDTF">2021-05-26T16:50:10Z</dcterms:created>
  <dcterms:modified xsi:type="dcterms:W3CDTF">2025-08-02T11:36:14Z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