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2" r:id="rId2"/>
  </p:sldMasterIdLst>
  <p:notesMasterIdLst>
    <p:notesMasterId r:id="rId13"/>
  </p:notesMasterIdLst>
  <p:sldIdLst>
    <p:sldId id="256" r:id="rId3"/>
    <p:sldId id="279" r:id="rId4"/>
    <p:sldId id="259" r:id="rId5"/>
    <p:sldId id="260" r:id="rId6"/>
    <p:sldId id="275" r:id="rId7"/>
    <p:sldId id="276" r:id="rId8"/>
    <p:sldId id="277" r:id="rId9"/>
    <p:sldId id="278" r:id="rId10"/>
    <p:sldId id="262" r:id="rId11"/>
    <p:sldId id="28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image" Target="../media/image5.jpg"/><Relationship Id="rId4"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image" Target="../media/image5.jpg"/><Relationship Id="rId4"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ED582-797E-4554-BE16-F80238EFEE1C}"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CA"/>
        </a:p>
      </dgm:t>
    </dgm:pt>
    <dgm:pt modelId="{D5C952B8-CFD7-49A6-8140-3941693D9119}">
      <dgm:prSet phldrT="[Text]"/>
      <dgm:spPr/>
      <dgm:t>
        <a:bodyPr/>
        <a:lstStyle/>
        <a:p>
          <a:r>
            <a:rPr lang="en-CA" b="1" dirty="0">
              <a:solidFill>
                <a:schemeClr val="tx1"/>
              </a:solidFill>
            </a:rPr>
            <a:t>Data Collection &amp; Understanding</a:t>
          </a:r>
        </a:p>
      </dgm:t>
    </dgm:pt>
    <dgm:pt modelId="{7150A6E6-B181-466C-824E-99CB60EF7D09}" type="sibTrans" cxnId="{DA11A255-FA44-41D6-BEF4-A0F07331A7CA}">
      <dgm:prSet/>
      <dgm:spPr/>
      <dgm:t>
        <a:bodyPr/>
        <a:lstStyle/>
        <a:p>
          <a:endParaRPr lang="en-CA"/>
        </a:p>
      </dgm:t>
    </dgm:pt>
    <dgm:pt modelId="{9DEE1212-6B11-4B90-B69E-16F7AD48A9BC}" type="parTrans" cxnId="{DA11A255-FA44-41D6-BEF4-A0F07331A7CA}">
      <dgm:prSet/>
      <dgm:spPr/>
      <dgm:t>
        <a:bodyPr/>
        <a:lstStyle/>
        <a:p>
          <a:endParaRPr lang="en-CA"/>
        </a:p>
      </dgm:t>
    </dgm:pt>
    <dgm:pt modelId="{93868008-3B88-464D-9E8F-E3FB5B80C0DF}">
      <dgm:prSet phldrT="[Text]"/>
      <dgm:spPr/>
      <dgm:t>
        <a:bodyPr/>
        <a:lstStyle/>
        <a:p>
          <a:r>
            <a:rPr lang="en-CA" b="1" dirty="0">
              <a:solidFill>
                <a:schemeClr val="tx1"/>
              </a:solidFill>
            </a:rPr>
            <a:t>Data Cleaning &amp; Preprocessing</a:t>
          </a:r>
        </a:p>
      </dgm:t>
    </dgm:pt>
    <dgm:pt modelId="{280A31D8-8A84-43E5-A745-12E75082CAF7}" type="sibTrans" cxnId="{A1FF5C26-B9E3-48E7-81EF-E71AD6516E58}">
      <dgm:prSet/>
      <dgm:spPr/>
      <dgm:t>
        <a:bodyPr/>
        <a:lstStyle/>
        <a:p>
          <a:endParaRPr lang="en-CA"/>
        </a:p>
      </dgm:t>
    </dgm:pt>
    <dgm:pt modelId="{8C724C9D-8E7C-44DD-A701-652410B38C46}" type="parTrans" cxnId="{A1FF5C26-B9E3-48E7-81EF-E71AD6516E58}">
      <dgm:prSet/>
      <dgm:spPr/>
      <dgm:t>
        <a:bodyPr/>
        <a:lstStyle/>
        <a:p>
          <a:endParaRPr lang="en-CA"/>
        </a:p>
      </dgm:t>
    </dgm:pt>
    <dgm:pt modelId="{7F6F82EC-54EE-4BAA-9D57-6222D12A7FE6}">
      <dgm:prSet phldrT="[Text]"/>
      <dgm:spPr/>
      <dgm:t>
        <a:bodyPr/>
        <a:lstStyle/>
        <a:p>
          <a:r>
            <a:rPr lang="en-CA" b="1" dirty="0">
              <a:solidFill>
                <a:schemeClr val="tx1"/>
              </a:solidFill>
            </a:rPr>
            <a:t>Exploratory Data Analysis</a:t>
          </a:r>
        </a:p>
      </dgm:t>
    </dgm:pt>
    <dgm:pt modelId="{865CC106-D7ED-40DE-A550-C988D753A346}" type="sibTrans" cxnId="{C5538058-A57F-4F70-AD82-6DE20AB641A8}">
      <dgm:prSet/>
      <dgm:spPr/>
      <dgm:t>
        <a:bodyPr/>
        <a:lstStyle/>
        <a:p>
          <a:endParaRPr lang="en-CA"/>
        </a:p>
      </dgm:t>
    </dgm:pt>
    <dgm:pt modelId="{2EB962F1-8F94-4C99-87DD-5B3ED72B7FA4}" type="parTrans" cxnId="{C5538058-A57F-4F70-AD82-6DE20AB641A8}">
      <dgm:prSet/>
      <dgm:spPr/>
      <dgm:t>
        <a:bodyPr/>
        <a:lstStyle/>
        <a:p>
          <a:endParaRPr lang="en-CA"/>
        </a:p>
      </dgm:t>
    </dgm:pt>
    <dgm:pt modelId="{7176EB36-AA1C-43CA-8DDD-B85631DE58A0}">
      <dgm:prSet phldrT="[Text]"/>
      <dgm:spPr/>
      <dgm:t>
        <a:bodyPr/>
        <a:lstStyle/>
        <a:p>
          <a:r>
            <a:rPr lang="en-CA" b="1" dirty="0">
              <a:solidFill>
                <a:schemeClr val="tx1"/>
              </a:solidFill>
            </a:rPr>
            <a:t>Model Selection and Development</a:t>
          </a:r>
        </a:p>
      </dgm:t>
    </dgm:pt>
    <dgm:pt modelId="{0A6E4C00-6DA1-4156-BFB0-76A60D925A88}" type="sibTrans" cxnId="{C1F8FFBC-17F6-4F0E-8BA8-CCDEFA8B34FA}">
      <dgm:prSet/>
      <dgm:spPr/>
      <dgm:t>
        <a:bodyPr/>
        <a:lstStyle/>
        <a:p>
          <a:endParaRPr lang="en-CA"/>
        </a:p>
      </dgm:t>
    </dgm:pt>
    <dgm:pt modelId="{3C8A4813-DA6C-4494-8892-CDBD01B8A8FA}" type="parTrans" cxnId="{C1F8FFBC-17F6-4F0E-8BA8-CCDEFA8B34FA}">
      <dgm:prSet/>
      <dgm:spPr/>
      <dgm:t>
        <a:bodyPr/>
        <a:lstStyle/>
        <a:p>
          <a:endParaRPr lang="en-CA"/>
        </a:p>
      </dgm:t>
    </dgm:pt>
    <dgm:pt modelId="{23B780CD-ACCB-45B3-A917-F92B4256DB44}" type="pres">
      <dgm:prSet presAssocID="{2EFED582-797E-4554-BE16-F80238EFEE1C}" presName="Name0" presStyleCnt="0">
        <dgm:presLayoutVars>
          <dgm:dir/>
          <dgm:resizeHandles val="exact"/>
        </dgm:presLayoutVars>
      </dgm:prSet>
      <dgm:spPr/>
    </dgm:pt>
    <dgm:pt modelId="{419E3322-47FE-4652-9ED6-7B06976FCC8D}" type="pres">
      <dgm:prSet presAssocID="{D5C952B8-CFD7-49A6-8140-3941693D9119}" presName="compNode" presStyleCnt="0"/>
      <dgm:spPr/>
    </dgm:pt>
    <dgm:pt modelId="{98E493AF-143C-4592-BC96-109BFE29DC3A}" type="pres">
      <dgm:prSet presAssocID="{D5C952B8-CFD7-49A6-8140-3941693D9119}" presName="pictRect" presStyleLbl="node1" presStyleIdx="0" presStyleCnt="4" custScaleX="80235" custScaleY="93084" custLinFactNeighborX="49223" custLinFactNeighborY="3510"/>
      <dgm:spPr>
        <a:blipFill>
          <a:blip xmlns:r="http://schemas.openxmlformats.org/officeDocument/2006/relationships" r:embed="rId1"/>
          <a:srcRect/>
          <a:stretch>
            <a:fillRect t="-23000" b="-23000"/>
          </a:stretch>
        </a:blipFill>
      </dgm:spPr>
    </dgm:pt>
    <dgm:pt modelId="{5093CCC0-D0E0-4FE9-AD4D-71E216E7A632}" type="pres">
      <dgm:prSet presAssocID="{D5C952B8-CFD7-49A6-8140-3941693D9119}" presName="textRect" presStyleLbl="revTx" presStyleIdx="0" presStyleCnt="4" custLinFactNeighborX="49265">
        <dgm:presLayoutVars>
          <dgm:bulletEnabled val="1"/>
        </dgm:presLayoutVars>
      </dgm:prSet>
      <dgm:spPr/>
    </dgm:pt>
    <dgm:pt modelId="{6F6E7CBD-998C-486A-8F8E-5EA15F760118}" type="pres">
      <dgm:prSet presAssocID="{7150A6E6-B181-466C-824E-99CB60EF7D09}" presName="sibTrans" presStyleLbl="sibTrans2D1" presStyleIdx="0" presStyleCnt="0"/>
      <dgm:spPr/>
    </dgm:pt>
    <dgm:pt modelId="{93421AC8-9A12-44AC-AD5D-60BFBC728F84}" type="pres">
      <dgm:prSet presAssocID="{93868008-3B88-464D-9E8F-E3FB5B80C0DF}" presName="compNode" presStyleCnt="0"/>
      <dgm:spPr/>
    </dgm:pt>
    <dgm:pt modelId="{7B865EA3-064A-4FE1-85F1-71DC71161E9F}" type="pres">
      <dgm:prSet presAssocID="{93868008-3B88-464D-9E8F-E3FB5B80C0DF}" presName="pictRect" presStyleLbl="node1" presStyleIdx="1" presStyleCnt="4" custScaleX="72075" custScaleY="96423" custLinFactNeighborX="64506" custLinFactNeighborY="1728"/>
      <dgm:spPr>
        <a:blipFill>
          <a:blip xmlns:r="http://schemas.openxmlformats.org/officeDocument/2006/relationships" r:embed="rId2"/>
          <a:srcRect/>
          <a:stretch>
            <a:fillRect t="-23000" b="-23000"/>
          </a:stretch>
        </a:blipFill>
      </dgm:spPr>
    </dgm:pt>
    <dgm:pt modelId="{737FBCBA-F1DE-47B2-A76A-0E31E0E267D7}" type="pres">
      <dgm:prSet presAssocID="{93868008-3B88-464D-9E8F-E3FB5B80C0DF}" presName="textRect" presStyleLbl="revTx" presStyleIdx="1" presStyleCnt="4" custLinFactNeighborX="64467" custLinFactNeighborY="784">
        <dgm:presLayoutVars>
          <dgm:bulletEnabled val="1"/>
        </dgm:presLayoutVars>
      </dgm:prSet>
      <dgm:spPr/>
    </dgm:pt>
    <dgm:pt modelId="{E3391C56-2BA9-47EA-BA76-36E96111430D}" type="pres">
      <dgm:prSet presAssocID="{280A31D8-8A84-43E5-A745-12E75082CAF7}" presName="sibTrans" presStyleLbl="sibTrans2D1" presStyleIdx="0" presStyleCnt="0"/>
      <dgm:spPr/>
    </dgm:pt>
    <dgm:pt modelId="{ECC6599F-0D31-442E-859C-8038DE96A035}" type="pres">
      <dgm:prSet presAssocID="{7F6F82EC-54EE-4BAA-9D57-6222D12A7FE6}" presName="compNode" presStyleCnt="0"/>
      <dgm:spPr/>
    </dgm:pt>
    <dgm:pt modelId="{57638C17-E73A-461D-9A19-F4BF80B864AA}" type="pres">
      <dgm:prSet presAssocID="{7F6F82EC-54EE-4BAA-9D57-6222D12A7FE6}" presName="pictRect" presStyleLbl="node1" presStyleIdx="2" presStyleCnt="4" custScaleX="75647" custScaleY="84686" custLinFactX="-67997" custLinFactY="61682" custLinFactNeighborX="-100000" custLinFactNeighborY="100000"/>
      <dgm:spPr>
        <a:blipFill>
          <a:blip xmlns:r="http://schemas.openxmlformats.org/officeDocument/2006/relationships" r:embed="rId3"/>
          <a:srcRect/>
          <a:stretch>
            <a:fillRect t="-30000" b="-30000"/>
          </a:stretch>
        </a:blipFill>
      </dgm:spPr>
    </dgm:pt>
    <dgm:pt modelId="{2DE085A4-AF56-45E2-A746-EFA14AEFC8CD}" type="pres">
      <dgm:prSet presAssocID="{7F6F82EC-54EE-4BAA-9D57-6222D12A7FE6}" presName="textRect" presStyleLbl="revTx" presStyleIdx="2" presStyleCnt="4" custLinFactX="-67209" custLinFactY="100269" custLinFactNeighborX="-100000" custLinFactNeighborY="200000">
        <dgm:presLayoutVars>
          <dgm:bulletEnabled val="1"/>
        </dgm:presLayoutVars>
      </dgm:prSet>
      <dgm:spPr/>
    </dgm:pt>
    <dgm:pt modelId="{5282A26E-43E2-40C1-BD21-686E3B43A44D}" type="pres">
      <dgm:prSet presAssocID="{865CC106-D7ED-40DE-A550-C988D753A346}" presName="sibTrans" presStyleLbl="sibTrans2D1" presStyleIdx="0" presStyleCnt="0"/>
      <dgm:spPr/>
    </dgm:pt>
    <dgm:pt modelId="{E870AF9B-702B-42BF-A1E1-C27A420AD9B1}" type="pres">
      <dgm:prSet presAssocID="{7176EB36-AA1C-43CA-8DDD-B85631DE58A0}" presName="compNode" presStyleCnt="0"/>
      <dgm:spPr/>
    </dgm:pt>
    <dgm:pt modelId="{65C95EF8-6CA8-4756-B018-31EA3742EBF6}" type="pres">
      <dgm:prSet presAssocID="{7176EB36-AA1C-43CA-8DDD-B85631DE58A0}" presName="pictRect" presStyleLbl="node1" presStyleIdx="3" presStyleCnt="4" custScaleX="73692" custScaleY="93902" custLinFactNeighborX="67978" custLinFactNeighborY="-6604"/>
      <dgm:spPr>
        <a:blipFill>
          <a:blip xmlns:r="http://schemas.openxmlformats.org/officeDocument/2006/relationships" r:embed="rId4"/>
          <a:srcRect/>
          <a:stretch>
            <a:fillRect t="-8000" b="-8000"/>
          </a:stretch>
        </a:blipFill>
      </dgm:spPr>
    </dgm:pt>
    <dgm:pt modelId="{2D9B0987-6BA8-4E29-91CF-A5749682E67B}" type="pres">
      <dgm:prSet presAssocID="{7176EB36-AA1C-43CA-8DDD-B85631DE58A0}" presName="textRect" presStyleLbl="revTx" presStyleIdx="3" presStyleCnt="4" custLinFactNeighborX="67749" custLinFactNeighborY="-12600">
        <dgm:presLayoutVars>
          <dgm:bulletEnabled val="1"/>
        </dgm:presLayoutVars>
      </dgm:prSet>
      <dgm:spPr/>
    </dgm:pt>
  </dgm:ptLst>
  <dgm:cxnLst>
    <dgm:cxn modelId="{A1FF5C26-B9E3-48E7-81EF-E71AD6516E58}" srcId="{2EFED582-797E-4554-BE16-F80238EFEE1C}" destId="{93868008-3B88-464D-9E8F-E3FB5B80C0DF}" srcOrd="1" destOrd="0" parTransId="{8C724C9D-8E7C-44DD-A701-652410B38C46}" sibTransId="{280A31D8-8A84-43E5-A745-12E75082CAF7}"/>
    <dgm:cxn modelId="{D4983128-6BBB-4C93-8DAC-FEA746E7F2BD}" type="presOf" srcId="{865CC106-D7ED-40DE-A550-C988D753A346}" destId="{5282A26E-43E2-40C1-BD21-686E3B43A44D}" srcOrd="0" destOrd="0" presId="urn:microsoft.com/office/officeart/2005/8/layout/pList1"/>
    <dgm:cxn modelId="{A833D436-2DC9-4A5A-B06E-CF6ED2845ED4}" type="presOf" srcId="{7F6F82EC-54EE-4BAA-9D57-6222D12A7FE6}" destId="{2DE085A4-AF56-45E2-A746-EFA14AEFC8CD}" srcOrd="0" destOrd="0" presId="urn:microsoft.com/office/officeart/2005/8/layout/pList1"/>
    <dgm:cxn modelId="{32129065-EBCB-40C8-ACE0-B6E68D6F6581}" type="presOf" srcId="{93868008-3B88-464D-9E8F-E3FB5B80C0DF}" destId="{737FBCBA-F1DE-47B2-A76A-0E31E0E267D7}" srcOrd="0" destOrd="0" presId="urn:microsoft.com/office/officeart/2005/8/layout/pList1"/>
    <dgm:cxn modelId="{45994267-9325-4D59-A225-26A7389971B8}" type="presOf" srcId="{D5C952B8-CFD7-49A6-8140-3941693D9119}" destId="{5093CCC0-D0E0-4FE9-AD4D-71E216E7A632}" srcOrd="0" destOrd="0" presId="urn:microsoft.com/office/officeart/2005/8/layout/pList1"/>
    <dgm:cxn modelId="{B106624F-8358-4A0A-B22D-75F3FAB6F34B}" type="presOf" srcId="{7176EB36-AA1C-43CA-8DDD-B85631DE58A0}" destId="{2D9B0987-6BA8-4E29-91CF-A5749682E67B}" srcOrd="0" destOrd="0" presId="urn:microsoft.com/office/officeart/2005/8/layout/pList1"/>
    <dgm:cxn modelId="{DA11A255-FA44-41D6-BEF4-A0F07331A7CA}" srcId="{2EFED582-797E-4554-BE16-F80238EFEE1C}" destId="{D5C952B8-CFD7-49A6-8140-3941693D9119}" srcOrd="0" destOrd="0" parTransId="{9DEE1212-6B11-4B90-B69E-16F7AD48A9BC}" sibTransId="{7150A6E6-B181-466C-824E-99CB60EF7D09}"/>
    <dgm:cxn modelId="{C5538058-A57F-4F70-AD82-6DE20AB641A8}" srcId="{2EFED582-797E-4554-BE16-F80238EFEE1C}" destId="{7F6F82EC-54EE-4BAA-9D57-6222D12A7FE6}" srcOrd="2" destOrd="0" parTransId="{2EB962F1-8F94-4C99-87DD-5B3ED72B7FA4}" sibTransId="{865CC106-D7ED-40DE-A550-C988D753A346}"/>
    <dgm:cxn modelId="{64B0E485-97A6-432F-80B4-37DA72BB2092}" type="presOf" srcId="{7150A6E6-B181-466C-824E-99CB60EF7D09}" destId="{6F6E7CBD-998C-486A-8F8E-5EA15F760118}" srcOrd="0" destOrd="0" presId="urn:microsoft.com/office/officeart/2005/8/layout/pList1"/>
    <dgm:cxn modelId="{8967E28D-D356-415D-B2DA-0820717A4A87}" type="presOf" srcId="{2EFED582-797E-4554-BE16-F80238EFEE1C}" destId="{23B780CD-ACCB-45B3-A917-F92B4256DB44}" srcOrd="0" destOrd="0" presId="urn:microsoft.com/office/officeart/2005/8/layout/pList1"/>
    <dgm:cxn modelId="{C1F8FFBC-17F6-4F0E-8BA8-CCDEFA8B34FA}" srcId="{2EFED582-797E-4554-BE16-F80238EFEE1C}" destId="{7176EB36-AA1C-43CA-8DDD-B85631DE58A0}" srcOrd="3" destOrd="0" parTransId="{3C8A4813-DA6C-4494-8892-CDBD01B8A8FA}" sibTransId="{0A6E4C00-6DA1-4156-BFB0-76A60D925A88}"/>
    <dgm:cxn modelId="{763EFBE0-DF4E-4754-BDCC-89FFA1902B3B}" type="presOf" srcId="{280A31D8-8A84-43E5-A745-12E75082CAF7}" destId="{E3391C56-2BA9-47EA-BA76-36E96111430D}" srcOrd="0" destOrd="0" presId="urn:microsoft.com/office/officeart/2005/8/layout/pList1"/>
    <dgm:cxn modelId="{E47CF9A9-ED8E-490D-A031-A2803BE458E7}" type="presParOf" srcId="{23B780CD-ACCB-45B3-A917-F92B4256DB44}" destId="{419E3322-47FE-4652-9ED6-7B06976FCC8D}" srcOrd="0" destOrd="0" presId="urn:microsoft.com/office/officeart/2005/8/layout/pList1"/>
    <dgm:cxn modelId="{F368ACA6-F195-4EA6-9EDC-8BC18F20FDA2}" type="presParOf" srcId="{419E3322-47FE-4652-9ED6-7B06976FCC8D}" destId="{98E493AF-143C-4592-BC96-109BFE29DC3A}" srcOrd="0" destOrd="0" presId="urn:microsoft.com/office/officeart/2005/8/layout/pList1"/>
    <dgm:cxn modelId="{B28FAB95-5131-497A-9A66-2CD5793B1F56}" type="presParOf" srcId="{419E3322-47FE-4652-9ED6-7B06976FCC8D}" destId="{5093CCC0-D0E0-4FE9-AD4D-71E216E7A632}" srcOrd="1" destOrd="0" presId="urn:microsoft.com/office/officeart/2005/8/layout/pList1"/>
    <dgm:cxn modelId="{8F3B6930-C2A6-4211-83BA-C4BF83617CAD}" type="presParOf" srcId="{23B780CD-ACCB-45B3-A917-F92B4256DB44}" destId="{6F6E7CBD-998C-486A-8F8E-5EA15F760118}" srcOrd="1" destOrd="0" presId="urn:microsoft.com/office/officeart/2005/8/layout/pList1"/>
    <dgm:cxn modelId="{F8CF31D8-37E8-4BF7-8C02-4F0186957CBB}" type="presParOf" srcId="{23B780CD-ACCB-45B3-A917-F92B4256DB44}" destId="{93421AC8-9A12-44AC-AD5D-60BFBC728F84}" srcOrd="2" destOrd="0" presId="urn:microsoft.com/office/officeart/2005/8/layout/pList1"/>
    <dgm:cxn modelId="{43A3947E-9711-42B6-9064-35511A0F94AD}" type="presParOf" srcId="{93421AC8-9A12-44AC-AD5D-60BFBC728F84}" destId="{7B865EA3-064A-4FE1-85F1-71DC71161E9F}" srcOrd="0" destOrd="0" presId="urn:microsoft.com/office/officeart/2005/8/layout/pList1"/>
    <dgm:cxn modelId="{22CC79E7-360B-47DA-863E-3F42D4942F2E}" type="presParOf" srcId="{93421AC8-9A12-44AC-AD5D-60BFBC728F84}" destId="{737FBCBA-F1DE-47B2-A76A-0E31E0E267D7}" srcOrd="1" destOrd="0" presId="urn:microsoft.com/office/officeart/2005/8/layout/pList1"/>
    <dgm:cxn modelId="{5E378596-1262-417A-8846-0CC980D90236}" type="presParOf" srcId="{23B780CD-ACCB-45B3-A917-F92B4256DB44}" destId="{E3391C56-2BA9-47EA-BA76-36E96111430D}" srcOrd="3" destOrd="0" presId="urn:microsoft.com/office/officeart/2005/8/layout/pList1"/>
    <dgm:cxn modelId="{E980A2FA-DEDC-4709-9B5E-3D47C5C8BFC9}" type="presParOf" srcId="{23B780CD-ACCB-45B3-A917-F92B4256DB44}" destId="{ECC6599F-0D31-442E-859C-8038DE96A035}" srcOrd="4" destOrd="0" presId="urn:microsoft.com/office/officeart/2005/8/layout/pList1"/>
    <dgm:cxn modelId="{A663A783-6402-4F59-B5AF-06E26C14BF02}" type="presParOf" srcId="{ECC6599F-0D31-442E-859C-8038DE96A035}" destId="{57638C17-E73A-461D-9A19-F4BF80B864AA}" srcOrd="0" destOrd="0" presId="urn:microsoft.com/office/officeart/2005/8/layout/pList1"/>
    <dgm:cxn modelId="{DD826877-B989-4454-BE77-28300F6517E5}" type="presParOf" srcId="{ECC6599F-0D31-442E-859C-8038DE96A035}" destId="{2DE085A4-AF56-45E2-A746-EFA14AEFC8CD}" srcOrd="1" destOrd="0" presId="urn:microsoft.com/office/officeart/2005/8/layout/pList1"/>
    <dgm:cxn modelId="{20B0D56B-8A64-4A27-AAD7-CFB5B9EA8891}" type="presParOf" srcId="{23B780CD-ACCB-45B3-A917-F92B4256DB44}" destId="{5282A26E-43E2-40C1-BD21-686E3B43A44D}" srcOrd="5" destOrd="0" presId="urn:microsoft.com/office/officeart/2005/8/layout/pList1"/>
    <dgm:cxn modelId="{30DE9981-8E73-4921-8FD9-32713C465E8A}" type="presParOf" srcId="{23B780CD-ACCB-45B3-A917-F92B4256DB44}" destId="{E870AF9B-702B-42BF-A1E1-C27A420AD9B1}" srcOrd="6" destOrd="0" presId="urn:microsoft.com/office/officeart/2005/8/layout/pList1"/>
    <dgm:cxn modelId="{FAF45A91-5298-4F60-91D6-608A04A7CC3C}" type="presParOf" srcId="{E870AF9B-702B-42BF-A1E1-C27A420AD9B1}" destId="{65C95EF8-6CA8-4756-B018-31EA3742EBF6}" srcOrd="0" destOrd="0" presId="urn:microsoft.com/office/officeart/2005/8/layout/pList1"/>
    <dgm:cxn modelId="{9BFC0013-69A8-44CF-B4BD-387E0BE106CA}" type="presParOf" srcId="{E870AF9B-702B-42BF-A1E1-C27A420AD9B1}" destId="{2D9B0987-6BA8-4E29-91CF-A5749682E67B}"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493AF-143C-4592-BC96-109BFE29DC3A}">
      <dsp:nvSpPr>
        <dsp:cNvPr id="0" name=""/>
        <dsp:cNvSpPr/>
      </dsp:nvSpPr>
      <dsp:spPr>
        <a:xfrm>
          <a:off x="1566293" y="76930"/>
          <a:ext cx="1986185" cy="1587633"/>
        </a:xfrm>
        <a:prstGeom prst="roundRect">
          <a:avLst/>
        </a:prstGeom>
        <a:blipFill>
          <a:blip xmlns:r="http://schemas.openxmlformats.org/officeDocument/2006/relationships" r:embed="rId1"/>
          <a:srcRect/>
          <a:stretch>
            <a:fillRect t="-23000" b="-2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93CCC0-D0E0-4FE9-AD4D-71E216E7A632}">
      <dsp:nvSpPr>
        <dsp:cNvPr id="0" name=""/>
        <dsp:cNvSpPr/>
      </dsp:nvSpPr>
      <dsp:spPr>
        <a:xfrm>
          <a:off x="1322695" y="1663676"/>
          <a:ext cx="2475459" cy="91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marL="0" lvl="0" indent="0" algn="ctr" defTabSz="844550">
            <a:lnSpc>
              <a:spcPct val="90000"/>
            </a:lnSpc>
            <a:spcBef>
              <a:spcPct val="0"/>
            </a:spcBef>
            <a:spcAft>
              <a:spcPct val="35000"/>
            </a:spcAft>
            <a:buNone/>
          </a:pPr>
          <a:r>
            <a:rPr lang="en-CA" sz="1900" b="1" kern="1200" dirty="0">
              <a:solidFill>
                <a:schemeClr val="tx1"/>
              </a:solidFill>
            </a:rPr>
            <a:t>Data Collection &amp; Understanding</a:t>
          </a:r>
        </a:p>
      </dsp:txBody>
      <dsp:txXfrm>
        <a:off x="1322695" y="1663676"/>
        <a:ext cx="2475459" cy="918395"/>
      </dsp:txXfrm>
    </dsp:sp>
    <dsp:sp modelId="{7B865EA3-064A-4FE1-85F1-71DC71161E9F}">
      <dsp:nvSpPr>
        <dsp:cNvPr id="0" name=""/>
        <dsp:cNvSpPr/>
      </dsp:nvSpPr>
      <dsp:spPr>
        <a:xfrm>
          <a:off x="4768726" y="32299"/>
          <a:ext cx="1784187" cy="1644582"/>
        </a:xfrm>
        <a:prstGeom prst="roundRect">
          <a:avLst/>
        </a:prstGeom>
        <a:blipFill>
          <a:blip xmlns:r="http://schemas.openxmlformats.org/officeDocument/2006/relationships" r:embed="rId2"/>
          <a:srcRect/>
          <a:stretch>
            <a:fillRect t="-23000" b="-23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7FBCBA-F1DE-47B2-A76A-0E31E0E267D7}">
      <dsp:nvSpPr>
        <dsp:cNvPr id="0" name=""/>
        <dsp:cNvSpPr/>
      </dsp:nvSpPr>
      <dsp:spPr>
        <a:xfrm>
          <a:off x="4422124" y="1685114"/>
          <a:ext cx="2475459" cy="91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marL="0" lvl="0" indent="0" algn="ctr" defTabSz="844550">
            <a:lnSpc>
              <a:spcPct val="90000"/>
            </a:lnSpc>
            <a:spcBef>
              <a:spcPct val="0"/>
            </a:spcBef>
            <a:spcAft>
              <a:spcPct val="35000"/>
            </a:spcAft>
            <a:buNone/>
          </a:pPr>
          <a:r>
            <a:rPr lang="en-CA" sz="1900" b="1" kern="1200" dirty="0">
              <a:solidFill>
                <a:schemeClr val="tx1"/>
              </a:solidFill>
            </a:rPr>
            <a:t>Data Cleaning &amp; Preprocessing</a:t>
          </a:r>
        </a:p>
      </dsp:txBody>
      <dsp:txXfrm>
        <a:off x="4422124" y="1685114"/>
        <a:ext cx="2475459" cy="918395"/>
      </dsp:txXfrm>
    </dsp:sp>
    <dsp:sp modelId="{57638C17-E73A-461D-9A19-F4BF80B864AA}">
      <dsp:nvSpPr>
        <dsp:cNvPr id="0" name=""/>
        <dsp:cNvSpPr/>
      </dsp:nvSpPr>
      <dsp:spPr>
        <a:xfrm>
          <a:off x="1692105" y="2810508"/>
          <a:ext cx="1872611" cy="1444397"/>
        </a:xfrm>
        <a:prstGeom prst="roundRect">
          <a:avLst/>
        </a:prstGeom>
        <a:blipFill>
          <a:blip xmlns:r="http://schemas.openxmlformats.org/officeDocument/2006/relationships" r:embed="rId3"/>
          <a:srcRect/>
          <a:stretch>
            <a:fillRect t="-30000" b="-30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E085A4-AF56-45E2-A746-EFA14AEFC8CD}">
      <dsp:nvSpPr>
        <dsp:cNvPr id="0" name=""/>
        <dsp:cNvSpPr/>
      </dsp:nvSpPr>
      <dsp:spPr>
        <a:xfrm>
          <a:off x="1410188" y="4385525"/>
          <a:ext cx="2475459" cy="91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marL="0" lvl="0" indent="0" algn="ctr" defTabSz="844550">
            <a:lnSpc>
              <a:spcPct val="90000"/>
            </a:lnSpc>
            <a:spcBef>
              <a:spcPct val="0"/>
            </a:spcBef>
            <a:spcAft>
              <a:spcPct val="35000"/>
            </a:spcAft>
            <a:buNone/>
          </a:pPr>
          <a:r>
            <a:rPr lang="en-CA" sz="1900" b="1" kern="1200" dirty="0">
              <a:solidFill>
                <a:schemeClr val="tx1"/>
              </a:solidFill>
            </a:rPr>
            <a:t>Exploratory Data Analysis</a:t>
          </a:r>
        </a:p>
      </dsp:txBody>
      <dsp:txXfrm>
        <a:off x="1410188" y="4385525"/>
        <a:ext cx="2475459" cy="918395"/>
      </dsp:txXfrm>
    </dsp:sp>
    <dsp:sp modelId="{65C95EF8-6CA8-4756-B018-31EA3742EBF6}">
      <dsp:nvSpPr>
        <dsp:cNvPr id="0" name=""/>
        <dsp:cNvSpPr/>
      </dsp:nvSpPr>
      <dsp:spPr>
        <a:xfrm>
          <a:off x="4834660" y="2731218"/>
          <a:ext cx="1824215" cy="1601584"/>
        </a:xfrm>
        <a:prstGeom prst="roundRect">
          <a:avLst/>
        </a:prstGeom>
        <a:blipFill>
          <a:blip xmlns:r="http://schemas.openxmlformats.org/officeDocument/2006/relationships" r:embed="rId4"/>
          <a:srcRect/>
          <a:stretch>
            <a:fillRect t="-8000" b="-8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9B0987-6BA8-4E29-91CF-A5749682E67B}">
      <dsp:nvSpPr>
        <dsp:cNvPr id="0" name=""/>
        <dsp:cNvSpPr/>
      </dsp:nvSpPr>
      <dsp:spPr>
        <a:xfrm>
          <a:off x="4503369" y="4381726"/>
          <a:ext cx="2475459" cy="91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0" numCol="1" spcCol="1270" anchor="t" anchorCtr="0">
          <a:noAutofit/>
        </a:bodyPr>
        <a:lstStyle/>
        <a:p>
          <a:pPr marL="0" lvl="0" indent="0" algn="ctr" defTabSz="844550">
            <a:lnSpc>
              <a:spcPct val="90000"/>
            </a:lnSpc>
            <a:spcBef>
              <a:spcPct val="0"/>
            </a:spcBef>
            <a:spcAft>
              <a:spcPct val="35000"/>
            </a:spcAft>
            <a:buNone/>
          </a:pPr>
          <a:r>
            <a:rPr lang="en-CA" sz="1900" b="1" kern="1200" dirty="0">
              <a:solidFill>
                <a:schemeClr val="tx1"/>
              </a:solidFill>
            </a:rPr>
            <a:t>Model Selection and Development</a:t>
          </a:r>
        </a:p>
      </dsp:txBody>
      <dsp:txXfrm>
        <a:off x="4503369" y="4381726"/>
        <a:ext cx="2475459" cy="918395"/>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B32F54-8054-4281-9E3C-9CECFAFCC97C}"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883F2-6E0F-4F89-B401-C977B2F2CBF5}" type="slidenum">
              <a:rPr lang="en-IN" smtClean="0"/>
              <a:t>‹#›</a:t>
            </a:fld>
            <a:endParaRPr lang="en-IN"/>
          </a:p>
        </p:txBody>
      </p:sp>
    </p:spTree>
    <p:extLst>
      <p:ext uri="{BB962C8B-B14F-4D97-AF65-F5344CB8AC3E}">
        <p14:creationId xmlns:p14="http://schemas.microsoft.com/office/powerpoint/2010/main" val="104695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0883F2-6E0F-4F89-B401-C977B2F2CBF5}" type="slidenum">
              <a:rPr lang="en-IN" smtClean="0"/>
              <a:t>3</a:t>
            </a:fld>
            <a:endParaRPr lang="en-IN"/>
          </a:p>
        </p:txBody>
      </p:sp>
    </p:spTree>
    <p:extLst>
      <p:ext uri="{BB962C8B-B14F-4D97-AF65-F5344CB8AC3E}">
        <p14:creationId xmlns:p14="http://schemas.microsoft.com/office/powerpoint/2010/main" val="941771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3/26/2024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341B595-366B-43E2-A22E-EA6A78C03F06}" type="datetimeFigureOut">
              <a:rPr lang="en-US" smtClean="0"/>
              <a:t>3/26/2024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99036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53181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341B595-366B-43E2-A22E-EA6A78C03F06}" type="datetimeFigureOut">
              <a:rPr lang="en-US" smtClean="0"/>
              <a:t>3/26/2024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37257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41B595-366B-43E2-A22E-EA6A78C03F0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701437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41B595-366B-43E2-A22E-EA6A78C03F06}"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782474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41B595-366B-43E2-A22E-EA6A78C03F06}"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990054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1B595-366B-43E2-A22E-EA6A78C03F06}"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017114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270578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5099295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41B595-366B-43E2-A22E-EA6A78C03F06}"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24498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3/26/2024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341B595-366B-43E2-A22E-EA6A78C03F06}" type="datetimeFigureOut">
              <a:rPr lang="en-US" smtClean="0"/>
              <a:t>3/26/2024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047709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341B595-366B-43E2-A22E-EA6A78C03F06}" type="datetimeFigureOut">
              <a:rPr lang="en-US" smtClean="0"/>
              <a:t>3/26/2024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BA915EE-10CB-4CF1-8569-6154455DA57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7264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41B595-366B-43E2-A22E-EA6A78C03F06}" type="datetimeFigureOut">
              <a:rPr lang="en-US" smtClean="0"/>
              <a:t>3/26/2024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408933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41B595-366B-43E2-A22E-EA6A78C03F06}"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7115641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41B595-366B-43E2-A22E-EA6A78C03F06}"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99834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41B595-366B-43E2-A22E-EA6A78C03F06}"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075555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341B595-366B-43E2-A22E-EA6A78C03F06}" type="datetimeFigureOut">
              <a:rPr lang="en-US" smtClean="0"/>
              <a:t>3/26/2024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874064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3/26/2024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3/26/2024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3/26/2024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3/26/2024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3/26/2024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3/26/2024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3/26/2024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image" Target="../media/image1.png"/><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3/26/2024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60" r:id="rId9"/>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41B595-366B-43E2-A22E-EA6A78C03F06}" type="datetimeFigureOut">
              <a:rPr lang="en-US" smtClean="0"/>
              <a:t>3/26/2024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111097086"/>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hyperlink" Target="https://www.kaggle.com/datasets/kandhalkhandeka/satellites-and-debris-in-earths-orbit"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planet in space with stars&#10;&#10;Description automatically generated">
            <a:extLst>
              <a:ext uri="{FF2B5EF4-FFF2-40B4-BE49-F238E27FC236}">
                <a16:creationId xmlns:a16="http://schemas.microsoft.com/office/drawing/2014/main" id="{BCC8D161-8D53-BA2E-B1E5-7D6348F9723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11F1EC-05D3-1D6B-18EB-061BB22EBD16}"/>
              </a:ext>
            </a:extLst>
          </p:cNvPr>
          <p:cNvSpPr>
            <a:spLocks noGrp="1"/>
          </p:cNvSpPr>
          <p:nvPr>
            <p:ph type="ctrTitle"/>
          </p:nvPr>
        </p:nvSpPr>
        <p:spPr>
          <a:xfrm>
            <a:off x="111593" y="5171771"/>
            <a:ext cx="4745541" cy="1279423"/>
          </a:xfrm>
        </p:spPr>
        <p:txBody>
          <a:bodyPr anchor="t">
            <a:noAutofit/>
          </a:bodyPr>
          <a:lstStyle/>
          <a:p>
            <a:pPr algn="ctr"/>
            <a:r>
              <a:rPr lang="en-US" sz="26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Machine Learning Frontiers: Identifying the Progenitors of Space Debris and Orbital Pollution</a:t>
            </a:r>
            <a:endParaRPr lang="en-CA" sz="26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2C13A472-C7A2-3CBA-3924-103B0924B87B}"/>
              </a:ext>
            </a:extLst>
          </p:cNvPr>
          <p:cNvSpPr txBox="1"/>
          <p:nvPr/>
        </p:nvSpPr>
        <p:spPr>
          <a:xfrm>
            <a:off x="7629831" y="5391238"/>
            <a:ext cx="4640826" cy="806375"/>
          </a:xfrm>
          <a:prstGeom prst="rect">
            <a:avLst/>
          </a:prstGeom>
          <a:noFill/>
        </p:spPr>
        <p:txBody>
          <a:bodyPr wrap="square" rtlCol="0">
            <a:spAutoFit/>
          </a:bodyPr>
          <a:lstStyle/>
          <a:p>
            <a:pPr>
              <a:lnSpc>
                <a:spcPct val="120000"/>
              </a:lnSpc>
              <a:spcBef>
                <a:spcPct val="0"/>
              </a:spcBef>
            </a:pPr>
            <a:r>
              <a:rPr lang="en-CA" sz="2000" b="1" cap="all" spc="300" dirty="0">
                <a:solidFill>
                  <a:srgbClr val="FF0000"/>
                </a:solidFill>
                <a:latin typeface="Calibri" panose="020F0502020204030204" pitchFamily="34" charset="0"/>
                <a:ea typeface="Calibri" panose="020F0502020204030204" pitchFamily="34" charset="0"/>
                <a:cs typeface="Calibri" panose="020F0502020204030204" pitchFamily="34" charset="0"/>
              </a:rPr>
              <a:t>Devesh Ojha|T00733907</a:t>
            </a:r>
          </a:p>
          <a:p>
            <a:pPr>
              <a:lnSpc>
                <a:spcPct val="120000"/>
              </a:lnSpc>
              <a:spcBef>
                <a:spcPct val="0"/>
              </a:spcBef>
            </a:pPr>
            <a:r>
              <a:rPr lang="en-CA" sz="2000" b="1" cap="all" spc="300" dirty="0">
                <a:solidFill>
                  <a:srgbClr val="FF0000"/>
                </a:solidFill>
                <a:latin typeface="Calibri" panose="020F0502020204030204" pitchFamily="34" charset="0"/>
                <a:ea typeface="Calibri" panose="020F0502020204030204" pitchFamily="34" charset="0"/>
                <a:cs typeface="Calibri" panose="020F0502020204030204" pitchFamily="34" charset="0"/>
              </a:rPr>
              <a:t>Mohd Asaf Shaikh|T00728877</a:t>
            </a:r>
          </a:p>
        </p:txBody>
      </p:sp>
    </p:spTree>
    <p:extLst>
      <p:ext uri="{BB962C8B-B14F-4D97-AF65-F5344CB8AC3E}">
        <p14:creationId xmlns:p14="http://schemas.microsoft.com/office/powerpoint/2010/main" val="1254743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0CC56-0014-23D1-6CD5-1561756B2230}"/>
              </a:ext>
            </a:extLst>
          </p:cNvPr>
          <p:cNvSpPr>
            <a:spLocks noGrp="1"/>
          </p:cNvSpPr>
          <p:nvPr>
            <p:ph type="title"/>
          </p:nvPr>
        </p:nvSpPr>
        <p:spPr>
          <a:xfrm>
            <a:off x="1790700" y="2782486"/>
            <a:ext cx="8610600" cy="1293028"/>
          </a:xfrm>
        </p:spPr>
        <p:txBody>
          <a:bodyPr>
            <a:normAutofit/>
          </a:bodyPr>
          <a:lstStyle/>
          <a:p>
            <a:pPr algn="ctr"/>
            <a:r>
              <a:rPr lang="en-IN" sz="7200" b="1" dirty="0">
                <a:solidFill>
                  <a:srgbClr val="FF0000"/>
                </a:solidFill>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20387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lobe with a map on it&#10;&#10;Description automatically generated">
            <a:extLst>
              <a:ext uri="{FF2B5EF4-FFF2-40B4-BE49-F238E27FC236}">
                <a16:creationId xmlns:a16="http://schemas.microsoft.com/office/drawing/2014/main" id="{F330C5F6-6812-4C28-6D0D-2F58B4AFFFAF}"/>
              </a:ext>
            </a:extLst>
          </p:cNvPr>
          <p:cNvPicPr>
            <a:picLocks noChangeAspect="1"/>
          </p:cNvPicPr>
          <p:nvPr/>
        </p:nvPicPr>
        <p:blipFill rotWithShape="1">
          <a:blip r:embed="rId2">
            <a:extLst>
              <a:ext uri="{28A0092B-C50C-407E-A947-70E740481C1C}">
                <a14:useLocalDpi xmlns:a14="http://schemas.microsoft.com/office/drawing/2010/main" val="0"/>
              </a:ext>
            </a:extLst>
          </a:blip>
          <a:srcRect l="15822" r="16728"/>
          <a:stretch/>
        </p:blipFill>
        <p:spPr>
          <a:xfrm>
            <a:off x="20" y="10"/>
            <a:ext cx="8115280" cy="6857990"/>
          </a:xfrm>
          <a:prstGeom prst="rect">
            <a:avLst/>
          </a:prstGeom>
        </p:spPr>
      </p:pic>
      <p:sp>
        <p:nvSpPr>
          <p:cNvPr id="2" name="Title 1">
            <a:extLst>
              <a:ext uri="{FF2B5EF4-FFF2-40B4-BE49-F238E27FC236}">
                <a16:creationId xmlns:a16="http://schemas.microsoft.com/office/drawing/2014/main" id="{ADC59522-D1A0-4E16-89DD-8540326A8592}"/>
              </a:ext>
            </a:extLst>
          </p:cNvPr>
          <p:cNvSpPr>
            <a:spLocks noGrp="1"/>
          </p:cNvSpPr>
          <p:nvPr>
            <p:ph type="title"/>
          </p:nvPr>
        </p:nvSpPr>
        <p:spPr>
          <a:xfrm>
            <a:off x="7632537" y="655322"/>
            <a:ext cx="4225166" cy="787561"/>
          </a:xfrm>
        </p:spPr>
        <p:txBody>
          <a:bodyPr anchor="t">
            <a:normAutofit/>
          </a:bodyPr>
          <a:lstStyle/>
          <a:p>
            <a:pPr algn="ctr"/>
            <a:r>
              <a:rPr lang="en-CA" b="1" dirty="0">
                <a:solidFill>
                  <a:srgbClr val="FF0000"/>
                </a:solidFill>
                <a:latin typeface="Calibri" panose="020F0502020204030204" pitchFamily="34" charset="0"/>
                <a:ea typeface="Calibri" panose="020F0502020204030204" pitchFamily="34" charset="0"/>
                <a:cs typeface="Calibri" panose="020F0502020204030204" pitchFamily="34" charset="0"/>
              </a:rPr>
              <a:t>OBJECTIVE</a:t>
            </a:r>
          </a:p>
        </p:txBody>
      </p:sp>
      <p:sp>
        <p:nvSpPr>
          <p:cNvPr id="3" name="Content Placeholder 2">
            <a:extLst>
              <a:ext uri="{FF2B5EF4-FFF2-40B4-BE49-F238E27FC236}">
                <a16:creationId xmlns:a16="http://schemas.microsoft.com/office/drawing/2014/main" id="{965C5C87-7FD0-5A6C-3DCD-15D9E90CEA99}"/>
              </a:ext>
            </a:extLst>
          </p:cNvPr>
          <p:cNvSpPr>
            <a:spLocks noGrp="1"/>
          </p:cNvSpPr>
          <p:nvPr>
            <p:ph idx="1"/>
          </p:nvPr>
        </p:nvSpPr>
        <p:spPr>
          <a:xfrm>
            <a:off x="8324851" y="1680088"/>
            <a:ext cx="3532852" cy="3065207"/>
          </a:xfrm>
        </p:spPr>
        <p:txBody>
          <a:bodyPr>
            <a:noAutofit/>
          </a:bodyPr>
          <a:lstStyle/>
          <a:p>
            <a:pPr marL="0" indent="0">
              <a:lnSpc>
                <a:spcPct val="110000"/>
              </a:lnSpc>
              <a:buNone/>
            </a:pPr>
            <a:r>
              <a:rPr lang="en-US"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To develop and refine a machine learning-based classification model capable of accurately identifying and categorizing space objects into four distinct categories: Debris, Rocket </a:t>
            </a:r>
            <a:r>
              <a:rPr lang="en-US" b="1" dirty="0">
                <a:solidFill>
                  <a:srgbClr val="ECECEC"/>
                </a:solidFill>
                <a:latin typeface="Calibri" panose="020F0502020204030204" pitchFamily="34" charset="0"/>
                <a:ea typeface="Calibri" panose="020F0502020204030204" pitchFamily="34" charset="0"/>
                <a:cs typeface="Calibri" panose="020F0502020204030204" pitchFamily="34" charset="0"/>
              </a:rPr>
              <a:t>B</a:t>
            </a:r>
            <a:r>
              <a:rPr lang="en-US" b="1"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odies, Payloads, and TBA (To be Acknowledge).</a:t>
            </a:r>
            <a:endParaRPr lang="en-US" b="1"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303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F91CB-6EAB-80D8-84C5-B00E8E54730C}"/>
              </a:ext>
            </a:extLst>
          </p:cNvPr>
          <p:cNvSpPr>
            <a:spLocks noGrp="1"/>
          </p:cNvSpPr>
          <p:nvPr>
            <p:ph idx="1"/>
          </p:nvPr>
        </p:nvSpPr>
        <p:spPr>
          <a:xfrm>
            <a:off x="367236" y="443680"/>
            <a:ext cx="10620855" cy="490383"/>
          </a:xfrm>
        </p:spPr>
        <p:txBody>
          <a:bodyPr>
            <a:noAutofit/>
          </a:bodyPr>
          <a:lstStyle/>
          <a:p>
            <a:pPr marL="0" indent="0" algn="r">
              <a:lnSpc>
                <a:spcPct val="90000"/>
              </a:lnSpc>
              <a:spcBef>
                <a:spcPct val="0"/>
              </a:spcBef>
              <a:buNone/>
            </a:pPr>
            <a:r>
              <a:rPr lang="en-CA" sz="3700" b="1" dirty="0">
                <a:solidFill>
                  <a:srgbClr val="FF0000"/>
                </a:solidFill>
                <a:latin typeface="Calibri" panose="020F0502020204030204" pitchFamily="34" charset="0"/>
                <a:ea typeface="Calibri" panose="020F0502020204030204" pitchFamily="34" charset="0"/>
                <a:cs typeface="Calibri" panose="020F0502020204030204" pitchFamily="34" charset="0"/>
              </a:rPr>
              <a:t>STEPS FOR THE DATA ANALYSIS</a:t>
            </a:r>
          </a:p>
        </p:txBody>
      </p:sp>
      <p:sp>
        <p:nvSpPr>
          <p:cNvPr id="4" name="Rectangle 3">
            <a:extLst>
              <a:ext uri="{FF2B5EF4-FFF2-40B4-BE49-F238E27FC236}">
                <a16:creationId xmlns:a16="http://schemas.microsoft.com/office/drawing/2014/main" id="{D6FE865F-0555-FB8B-2FAB-7FFC3B06F019}"/>
              </a:ext>
            </a:extLst>
          </p:cNvPr>
          <p:cNvSpPr/>
          <p:nvPr/>
        </p:nvSpPr>
        <p:spPr>
          <a:xfrm>
            <a:off x="462116" y="924232"/>
            <a:ext cx="11552903" cy="544707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12" name="Diagram 11">
            <a:extLst>
              <a:ext uri="{FF2B5EF4-FFF2-40B4-BE49-F238E27FC236}">
                <a16:creationId xmlns:a16="http://schemas.microsoft.com/office/drawing/2014/main" id="{503D6692-2EC9-604C-ABC7-AE7FAEF2372A}"/>
              </a:ext>
            </a:extLst>
          </p:cNvPr>
          <p:cNvGraphicFramePr/>
          <p:nvPr>
            <p:extLst>
              <p:ext uri="{D42A27DB-BD31-4B8C-83A1-F6EECF244321}">
                <p14:modId xmlns:p14="http://schemas.microsoft.com/office/powerpoint/2010/main" val="2178880204"/>
              </p:ext>
            </p:extLst>
          </p:nvPr>
        </p:nvGraphicFramePr>
        <p:xfrm>
          <a:off x="2174567" y="143442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73949867-A586-50A0-3654-610D05A3DD73}"/>
              </a:ext>
            </a:extLst>
          </p:cNvPr>
          <p:cNvSpPr txBox="1"/>
          <p:nvPr/>
        </p:nvSpPr>
        <p:spPr>
          <a:xfrm>
            <a:off x="511689" y="1584213"/>
            <a:ext cx="3123216" cy="2031325"/>
          </a:xfrm>
          <a:prstGeom prst="rect">
            <a:avLst/>
          </a:prstGeom>
          <a:noFill/>
        </p:spPr>
        <p:txBody>
          <a:bodyPr wrap="square" rtlCol="0">
            <a:spAutoFit/>
          </a:bodyPr>
          <a:lstStyle/>
          <a:p>
            <a:r>
              <a:rPr lang="en-US" sz="1400" dirty="0">
                <a:solidFill>
                  <a:srgbClr val="ECECEC"/>
                </a:solidFill>
                <a:latin typeface="Söhne"/>
              </a:rPr>
              <a:t>D</a:t>
            </a:r>
            <a:r>
              <a:rPr lang="en-US" sz="1400" b="0" i="0" dirty="0">
                <a:solidFill>
                  <a:srgbClr val="ECECEC"/>
                </a:solidFill>
                <a:effectLst/>
                <a:latin typeface="Söhne"/>
              </a:rPr>
              <a:t>ata collection and understanding entails analyzing this data to uncover insights and ensure quality, setting the stage for effective model development. </a:t>
            </a:r>
            <a:r>
              <a:rPr lang="en-US" sz="1400" b="0" i="0" dirty="0">
                <a:effectLst/>
                <a:latin typeface="Söhne"/>
              </a:rPr>
              <a:t>Here, the data has been extracted from Kaggle: </a:t>
            </a:r>
            <a:r>
              <a:rPr lang="en-US" sz="1400" b="0" i="0" dirty="0">
                <a:effectLst/>
                <a:latin typeface="Söhne"/>
                <a:hlinkClick r:id="rId8"/>
              </a:rPr>
              <a:t>https://www.kaggle.com/datasets/kandhalkhandeka/satellites-and-debris-in-earths-orbit</a:t>
            </a:r>
            <a:r>
              <a:rPr lang="en-US" sz="1400" b="0" i="0" dirty="0">
                <a:effectLst/>
                <a:latin typeface="Söhne"/>
              </a:rPr>
              <a:t> </a:t>
            </a:r>
          </a:p>
        </p:txBody>
      </p:sp>
      <p:sp>
        <p:nvSpPr>
          <p:cNvPr id="7" name="TextBox 6">
            <a:extLst>
              <a:ext uri="{FF2B5EF4-FFF2-40B4-BE49-F238E27FC236}">
                <a16:creationId xmlns:a16="http://schemas.microsoft.com/office/drawing/2014/main" id="{EAC01B95-CB21-47B9-4F9F-7ADF4CEA5DEB}"/>
              </a:ext>
            </a:extLst>
          </p:cNvPr>
          <p:cNvSpPr txBox="1"/>
          <p:nvPr/>
        </p:nvSpPr>
        <p:spPr>
          <a:xfrm>
            <a:off x="8784302" y="1843349"/>
            <a:ext cx="3303639" cy="954107"/>
          </a:xfrm>
          <a:prstGeom prst="rect">
            <a:avLst/>
          </a:prstGeom>
          <a:noFill/>
        </p:spPr>
        <p:txBody>
          <a:bodyPr wrap="square" rtlCol="0">
            <a:spAutoFit/>
          </a:bodyPr>
          <a:lstStyle/>
          <a:p>
            <a:r>
              <a:rPr lang="en-US" sz="1400" dirty="0">
                <a:latin typeface="Söhne"/>
              </a:rPr>
              <a:t>Data Cleaning and Preprocessing involves statistical analysis and visualization techniques to uncover patterns, trends, and anomalies.</a:t>
            </a:r>
          </a:p>
        </p:txBody>
      </p:sp>
      <p:sp>
        <p:nvSpPr>
          <p:cNvPr id="8" name="TextBox 7">
            <a:extLst>
              <a:ext uri="{FF2B5EF4-FFF2-40B4-BE49-F238E27FC236}">
                <a16:creationId xmlns:a16="http://schemas.microsoft.com/office/drawing/2014/main" id="{3C726ECE-5570-E4A0-8617-F802EDB150AA}"/>
              </a:ext>
            </a:extLst>
          </p:cNvPr>
          <p:cNvSpPr txBox="1"/>
          <p:nvPr/>
        </p:nvSpPr>
        <p:spPr>
          <a:xfrm>
            <a:off x="8956367" y="4372223"/>
            <a:ext cx="2959508" cy="1169551"/>
          </a:xfrm>
          <a:prstGeom prst="rect">
            <a:avLst/>
          </a:prstGeom>
          <a:noFill/>
        </p:spPr>
        <p:txBody>
          <a:bodyPr wrap="square" rtlCol="0">
            <a:spAutoFit/>
          </a:bodyPr>
          <a:lstStyle/>
          <a:p>
            <a:r>
              <a:rPr lang="en-US" sz="1400" dirty="0">
                <a:latin typeface="Söhne"/>
              </a:rPr>
              <a:t>Lastly, </a:t>
            </a:r>
            <a:r>
              <a:rPr lang="en-US" sz="1400" b="0" i="0" dirty="0">
                <a:solidFill>
                  <a:srgbClr val="ECECEC"/>
                </a:solidFill>
                <a:effectLst/>
                <a:latin typeface="Söhne"/>
              </a:rPr>
              <a:t>This involve choosing suitable machine learning algorithms and refining them through training and tuning to address specific problems effectively.</a:t>
            </a:r>
            <a:endParaRPr lang="en-US" sz="1400" dirty="0">
              <a:latin typeface="Söhne"/>
            </a:endParaRPr>
          </a:p>
        </p:txBody>
      </p:sp>
      <p:sp>
        <p:nvSpPr>
          <p:cNvPr id="11" name="TextBox 10">
            <a:extLst>
              <a:ext uri="{FF2B5EF4-FFF2-40B4-BE49-F238E27FC236}">
                <a16:creationId xmlns:a16="http://schemas.microsoft.com/office/drawing/2014/main" id="{EE497DB6-B271-8FD0-7A26-2C42AB084C50}"/>
              </a:ext>
            </a:extLst>
          </p:cNvPr>
          <p:cNvSpPr txBox="1"/>
          <p:nvPr/>
        </p:nvSpPr>
        <p:spPr>
          <a:xfrm>
            <a:off x="389194" y="4587667"/>
            <a:ext cx="3372464"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a:solidFill>
                  <a:srgbClr val="ECECEC"/>
                </a:solidFill>
                <a:effectLst/>
                <a:latin typeface="Söhne"/>
              </a:rPr>
              <a:t>This step is used to explore your data visually and statistically to identify patterns and grasp important features, informing the direction of future modeling efforts.</a:t>
            </a:r>
            <a:endParaRPr lang="en-US" sz="1400" dirty="0">
              <a:latin typeface="Söhne"/>
            </a:endParaRPr>
          </a:p>
        </p:txBody>
      </p:sp>
      <p:sp>
        <p:nvSpPr>
          <p:cNvPr id="20" name="Arrow: Right 19">
            <a:extLst>
              <a:ext uri="{FF2B5EF4-FFF2-40B4-BE49-F238E27FC236}">
                <a16:creationId xmlns:a16="http://schemas.microsoft.com/office/drawing/2014/main" id="{41C83B1B-4562-0AA5-D0E6-36B11249E53D}"/>
              </a:ext>
            </a:extLst>
          </p:cNvPr>
          <p:cNvSpPr/>
          <p:nvPr/>
        </p:nvSpPr>
        <p:spPr>
          <a:xfrm>
            <a:off x="5850193" y="2320403"/>
            <a:ext cx="1002890" cy="334297"/>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1CDB4EE8-ECA4-7F9E-2220-F8CA3B89C6A4}"/>
              </a:ext>
            </a:extLst>
          </p:cNvPr>
          <p:cNvSpPr/>
          <p:nvPr/>
        </p:nvSpPr>
        <p:spPr>
          <a:xfrm rot="8462499">
            <a:off x="5742041" y="3569101"/>
            <a:ext cx="1002890" cy="334297"/>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14E29CF0-AC4E-DB7E-227C-5B5FE7F4F8B2}"/>
              </a:ext>
            </a:extLst>
          </p:cNvPr>
          <p:cNvSpPr/>
          <p:nvPr/>
        </p:nvSpPr>
        <p:spPr>
          <a:xfrm>
            <a:off x="5869857" y="4789851"/>
            <a:ext cx="1002890" cy="334297"/>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0564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96EC5-CE30-D1D6-E4FD-2E053229E56D}"/>
              </a:ext>
            </a:extLst>
          </p:cNvPr>
          <p:cNvSpPr>
            <a:spLocks noGrp="1"/>
          </p:cNvSpPr>
          <p:nvPr>
            <p:ph type="title"/>
          </p:nvPr>
        </p:nvSpPr>
        <p:spPr>
          <a:xfrm>
            <a:off x="358814" y="1286721"/>
            <a:ext cx="6071483" cy="724614"/>
          </a:xfrm>
        </p:spPr>
        <p:txBody>
          <a:bodyPr vert="horz" lIns="91440" tIns="45720" rIns="91440" bIns="45720" rtlCol="0" anchor="b">
            <a:normAutofit/>
          </a:bodyPr>
          <a:lstStyle/>
          <a:p>
            <a:pPr algn="ctr">
              <a:lnSpc>
                <a:spcPct val="70000"/>
              </a:lnSpc>
              <a:buClr>
                <a:schemeClr val="tx1"/>
              </a:buClr>
              <a:buSzPct val="75000"/>
            </a:pPr>
            <a:r>
              <a:rPr lang="en-US" sz="3700" b="1" dirty="0">
                <a:solidFill>
                  <a:srgbClr val="FF0000"/>
                </a:solidFill>
                <a:latin typeface="Calibri" panose="020F0502020204030204" pitchFamily="34" charset="0"/>
                <a:ea typeface="Calibri" panose="020F0502020204030204" pitchFamily="34" charset="0"/>
                <a:cs typeface="Calibri" panose="020F0502020204030204" pitchFamily="34" charset="0"/>
              </a:rPr>
              <a:t>Data preprocessing</a:t>
            </a:r>
          </a:p>
        </p:txBody>
      </p:sp>
      <p:sp>
        <p:nvSpPr>
          <p:cNvPr id="15" name="Rectangle 6">
            <a:extLst>
              <a:ext uri="{FF2B5EF4-FFF2-40B4-BE49-F238E27FC236}">
                <a16:creationId xmlns:a16="http://schemas.microsoft.com/office/drawing/2014/main" id="{A51A7DBC-A143-7E7D-F374-66456FAC78C5}"/>
              </a:ext>
            </a:extLst>
          </p:cNvPr>
          <p:cNvSpPr>
            <a:spLocks noChangeArrowheads="1"/>
          </p:cNvSpPr>
          <p:nvPr/>
        </p:nvSpPr>
        <p:spPr bwMode="auto">
          <a:xfrm>
            <a:off x="358815" y="2743200"/>
            <a:ext cx="5737185" cy="2222090"/>
          </a:xfrm>
          <a:prstGeom prst="rect">
            <a:avLst/>
          </a:prstGeom>
        </p:spPr>
        <p:txBody>
          <a:bodyPr vert="horz" lIns="91440" tIns="45720" rIns="91440" bIns="45720" numCol="1" rtlCol="0" anchorCtr="0" compatLnSpc="1">
            <a:prstTxWarp prst="textNoShape">
              <a:avLst/>
            </a:prstTxWarp>
            <a:noAutofit/>
          </a:bodyPr>
          <a:lstStyle/>
          <a:p>
            <a:pPr marL="57150" marR="0" lvl="0" indent="-285750" fontAlgn="base">
              <a:lnSpc>
                <a:spcPct val="110000"/>
              </a:lnSpc>
              <a:spcBef>
                <a:spcPct val="0"/>
              </a:spcBef>
              <a:spcAft>
                <a:spcPts val="600"/>
              </a:spcAft>
              <a:buClr>
                <a:schemeClr val="tx1"/>
              </a:buClr>
              <a:buSzPct val="75000"/>
              <a:buFont typeface="Wingdings" panose="05000000000000000000" pitchFamily="2" charset="2"/>
              <a:buChar char="Ø"/>
              <a:tabLst/>
            </a:pPr>
            <a:r>
              <a:rPr kumimoji="0" lang="en-US" altLang="en-US" sz="22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Label Encoder :- </a:t>
            </a:r>
            <a:r>
              <a:rPr lang="en-US" sz="22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Label encoding is used to convert categorical text data into numerical form, allowing machine learning algorithms to process and understand it</a:t>
            </a:r>
            <a:r>
              <a:rPr kumimoji="0" lang="en-US" altLang="en-US" sz="22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a:t>
            </a:r>
          </a:p>
          <a:p>
            <a:pPr marR="0" lvl="0" fontAlgn="base">
              <a:lnSpc>
                <a:spcPct val="110000"/>
              </a:lnSpc>
              <a:spcBef>
                <a:spcPct val="0"/>
              </a:spcBef>
              <a:spcAft>
                <a:spcPts val="600"/>
              </a:spcAft>
              <a:buClr>
                <a:schemeClr val="tx1"/>
              </a:buClr>
              <a:buSzPct val="75000"/>
              <a:tabLst/>
            </a:pPr>
            <a:endParaRPr kumimoji="0" lang="en-US" altLang="en-US" sz="22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57150" marR="0" lvl="0" indent="-285750" fontAlgn="base">
              <a:lnSpc>
                <a:spcPct val="110000"/>
              </a:lnSpc>
              <a:spcBef>
                <a:spcPct val="0"/>
              </a:spcBef>
              <a:spcAft>
                <a:spcPts val="600"/>
              </a:spcAft>
              <a:buClr>
                <a:schemeClr val="tx1"/>
              </a:buClr>
              <a:buSzPct val="75000"/>
              <a:buFont typeface="Wingdings" panose="05000000000000000000" pitchFamily="2" charset="2"/>
              <a:buChar char="Ø"/>
              <a:tabLst/>
            </a:pPr>
            <a:r>
              <a:rPr kumimoji="0" lang="en-US" altLang="en-US" sz="22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Smote</a:t>
            </a:r>
            <a:r>
              <a:rPr kumimoji="0" lang="en-US" altLang="en-US" sz="2200" b="1" i="0" u="none" strike="noStrike" cap="none" normalizeH="0" baseline="0" dirty="0">
                <a:ln>
                  <a:noFill/>
                </a:ln>
                <a:solidFill>
                  <a:schemeClr val="accent3">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2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a:t>
            </a:r>
            <a:r>
              <a:rPr lang="en-US" altLang="en-US" sz="2200" dirty="0">
                <a:latin typeface="Calibri" panose="020F0502020204030204" pitchFamily="34" charset="0"/>
                <a:ea typeface="Calibri" panose="020F0502020204030204" pitchFamily="34" charset="0"/>
                <a:cs typeface="Calibri" panose="020F0502020204030204" pitchFamily="34" charset="0"/>
              </a:rPr>
              <a:t>This</a:t>
            </a:r>
            <a:r>
              <a:rPr kumimoji="0" lang="en-US" altLang="en-US" sz="22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a:t>
            </a:r>
            <a:r>
              <a:rPr lang="en-US" sz="2200" b="0" i="0" dirty="0">
                <a:solidFill>
                  <a:srgbClr val="ECECEC"/>
                </a:solidFill>
                <a:effectLst/>
                <a:latin typeface="Calibri" panose="020F0502020204030204" pitchFamily="34" charset="0"/>
                <a:ea typeface="Calibri" panose="020F0502020204030204" pitchFamily="34" charset="0"/>
                <a:cs typeface="Calibri" panose="020F0502020204030204" pitchFamily="34" charset="0"/>
              </a:rPr>
              <a:t>is used to address class imbalance in datasets by synthetically generating new examples of the minority class.</a:t>
            </a:r>
            <a:endParaRPr kumimoji="0" lang="en-US" altLang="en-US" sz="22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p:txBody>
      </p:sp>
      <p:pic>
        <p:nvPicPr>
          <p:cNvPr id="14" name="Picture 13" descr="A graph of different colors&#10;&#10;Description automatically generated">
            <a:extLst>
              <a:ext uri="{FF2B5EF4-FFF2-40B4-BE49-F238E27FC236}">
                <a16:creationId xmlns:a16="http://schemas.microsoft.com/office/drawing/2014/main" id="{E1783210-774F-CB29-8F45-6AAC25FC3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076" y="3429000"/>
            <a:ext cx="4217441" cy="2751881"/>
          </a:xfrm>
          <a:prstGeom prst="rect">
            <a:avLst/>
          </a:prstGeom>
        </p:spPr>
      </p:pic>
      <p:pic>
        <p:nvPicPr>
          <p:cNvPr id="18" name="Picture 17">
            <a:extLst>
              <a:ext uri="{FF2B5EF4-FFF2-40B4-BE49-F238E27FC236}">
                <a16:creationId xmlns:a16="http://schemas.microsoft.com/office/drawing/2014/main" id="{4D864F17-AEC6-5AF6-F3BB-C6CA5850915D}"/>
              </a:ext>
            </a:extLst>
          </p:cNvPr>
          <p:cNvPicPr>
            <a:picLocks noChangeAspect="1"/>
          </p:cNvPicPr>
          <p:nvPr/>
        </p:nvPicPr>
        <p:blipFill>
          <a:blip r:embed="rId3"/>
          <a:stretch>
            <a:fillRect/>
          </a:stretch>
        </p:blipFill>
        <p:spPr>
          <a:xfrm>
            <a:off x="6965076" y="677119"/>
            <a:ext cx="4364914" cy="2396492"/>
          </a:xfrm>
          <a:prstGeom prst="rect">
            <a:avLst/>
          </a:prstGeom>
        </p:spPr>
      </p:pic>
      <p:sp>
        <p:nvSpPr>
          <p:cNvPr id="19" name="TextBox 18">
            <a:extLst>
              <a:ext uri="{FF2B5EF4-FFF2-40B4-BE49-F238E27FC236}">
                <a16:creationId xmlns:a16="http://schemas.microsoft.com/office/drawing/2014/main" id="{A1259BE0-F34B-D081-7F7F-336B5EFD23DB}"/>
              </a:ext>
            </a:extLst>
          </p:cNvPr>
          <p:cNvSpPr txBox="1"/>
          <p:nvPr/>
        </p:nvSpPr>
        <p:spPr>
          <a:xfrm>
            <a:off x="8047938" y="3073611"/>
            <a:ext cx="2199190" cy="307777"/>
          </a:xfrm>
          <a:prstGeom prst="rect">
            <a:avLst/>
          </a:prstGeom>
          <a:noFill/>
        </p:spPr>
        <p:txBody>
          <a:bodyPr wrap="square" rtlCol="0">
            <a:spAutoFit/>
          </a:bodyPr>
          <a:lstStyle/>
          <a:p>
            <a:pPr algn="ctr"/>
            <a:r>
              <a:rPr lang="en-CA" sz="1400" b="1" dirty="0">
                <a:latin typeface="Calibri" panose="020F0502020204030204" pitchFamily="34" charset="0"/>
                <a:ea typeface="Calibri" panose="020F0502020204030204" pitchFamily="34" charset="0"/>
                <a:cs typeface="Calibri" panose="020F0502020204030204" pitchFamily="34" charset="0"/>
              </a:rPr>
              <a:t>Before Upscaling</a:t>
            </a:r>
          </a:p>
        </p:txBody>
      </p:sp>
      <p:sp>
        <p:nvSpPr>
          <p:cNvPr id="20" name="TextBox 19">
            <a:extLst>
              <a:ext uri="{FF2B5EF4-FFF2-40B4-BE49-F238E27FC236}">
                <a16:creationId xmlns:a16="http://schemas.microsoft.com/office/drawing/2014/main" id="{74730EF9-ED7E-B90B-548F-0268560543D7}"/>
              </a:ext>
            </a:extLst>
          </p:cNvPr>
          <p:cNvSpPr txBox="1"/>
          <p:nvPr/>
        </p:nvSpPr>
        <p:spPr>
          <a:xfrm>
            <a:off x="7974201" y="6180881"/>
            <a:ext cx="2199190" cy="307777"/>
          </a:xfrm>
          <a:prstGeom prst="rect">
            <a:avLst/>
          </a:prstGeom>
          <a:noFill/>
        </p:spPr>
        <p:txBody>
          <a:bodyPr wrap="square" rtlCol="0">
            <a:spAutoFit/>
          </a:bodyPr>
          <a:lstStyle/>
          <a:p>
            <a:pPr algn="ctr"/>
            <a:r>
              <a:rPr lang="en-CA" sz="1400" b="1" dirty="0">
                <a:latin typeface="Calibri" panose="020F0502020204030204" pitchFamily="34" charset="0"/>
                <a:ea typeface="Calibri" panose="020F0502020204030204" pitchFamily="34" charset="0"/>
                <a:cs typeface="Calibri" panose="020F0502020204030204" pitchFamily="34" charset="0"/>
              </a:rPr>
              <a:t>After Upscaling</a:t>
            </a:r>
          </a:p>
        </p:txBody>
      </p:sp>
    </p:spTree>
    <p:extLst>
      <p:ext uri="{BB962C8B-B14F-4D97-AF65-F5344CB8AC3E}">
        <p14:creationId xmlns:p14="http://schemas.microsoft.com/office/powerpoint/2010/main" val="336549111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71A5-6A71-678C-AF90-3ACBF31EA492}"/>
              </a:ext>
            </a:extLst>
          </p:cNvPr>
          <p:cNvSpPr>
            <a:spLocks noGrp="1"/>
          </p:cNvSpPr>
          <p:nvPr>
            <p:ph type="title"/>
          </p:nvPr>
        </p:nvSpPr>
        <p:spPr>
          <a:xfrm>
            <a:off x="2407124" y="172026"/>
            <a:ext cx="8634501" cy="1224153"/>
          </a:xfrm>
        </p:spPr>
        <p:txBody>
          <a:bodyPr anchor="b">
            <a:normAutofit/>
          </a:bodyPr>
          <a:lstStyle/>
          <a:p>
            <a:pPr>
              <a:lnSpc>
                <a:spcPct val="70000"/>
              </a:lnSpc>
              <a:buClr>
                <a:schemeClr val="tx1"/>
              </a:buClr>
              <a:buSzPct val="75000"/>
            </a:pPr>
            <a:r>
              <a:rPr lang="en-CA" sz="3700" dirty="0">
                <a:solidFill>
                  <a:srgbClr val="FF0000"/>
                </a:solidFill>
                <a:latin typeface="Calibri" panose="020F0502020204030204" pitchFamily="34" charset="0"/>
                <a:ea typeface="Calibri" panose="020F0502020204030204" pitchFamily="34" charset="0"/>
                <a:cs typeface="Calibri" panose="020F0502020204030204" pitchFamily="34" charset="0"/>
              </a:rPr>
              <a:t>Exploratory data analysis: CORRELATION MATRIX</a:t>
            </a:r>
          </a:p>
        </p:txBody>
      </p:sp>
      <p:pic>
        <p:nvPicPr>
          <p:cNvPr id="6" name="Content Placeholder 5">
            <a:extLst>
              <a:ext uri="{FF2B5EF4-FFF2-40B4-BE49-F238E27FC236}">
                <a16:creationId xmlns:a16="http://schemas.microsoft.com/office/drawing/2014/main" id="{F0A38CC7-E9A0-A754-1D61-F5B7F2C9DB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5875" y="1467138"/>
            <a:ext cx="6980250" cy="5218836"/>
          </a:xfrm>
        </p:spPr>
      </p:pic>
    </p:spTree>
    <p:extLst>
      <p:ext uri="{BB962C8B-B14F-4D97-AF65-F5344CB8AC3E}">
        <p14:creationId xmlns:p14="http://schemas.microsoft.com/office/powerpoint/2010/main" val="311273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71A5-6A71-678C-AF90-3ACBF31EA492}"/>
              </a:ext>
            </a:extLst>
          </p:cNvPr>
          <p:cNvSpPr>
            <a:spLocks noGrp="1"/>
          </p:cNvSpPr>
          <p:nvPr>
            <p:ph type="title"/>
          </p:nvPr>
        </p:nvSpPr>
        <p:spPr>
          <a:xfrm>
            <a:off x="2515278" y="14709"/>
            <a:ext cx="8634501" cy="1224153"/>
          </a:xfrm>
        </p:spPr>
        <p:txBody>
          <a:bodyPr anchor="b">
            <a:normAutofit/>
          </a:bodyPr>
          <a:lstStyle/>
          <a:p>
            <a:pPr>
              <a:lnSpc>
                <a:spcPct val="70000"/>
              </a:lnSpc>
              <a:buClr>
                <a:schemeClr val="tx1"/>
              </a:buClr>
              <a:buSzPct val="75000"/>
            </a:pPr>
            <a:r>
              <a:rPr lang="en-CA" sz="3700" dirty="0">
                <a:solidFill>
                  <a:srgbClr val="FF0000"/>
                </a:solidFill>
                <a:latin typeface="Calibri" panose="020F0502020204030204" pitchFamily="34" charset="0"/>
                <a:ea typeface="Calibri" panose="020F0502020204030204" pitchFamily="34" charset="0"/>
                <a:cs typeface="Calibri" panose="020F0502020204030204" pitchFamily="34" charset="0"/>
              </a:rPr>
              <a:t>Exploratory data analysis: </a:t>
            </a:r>
            <a:br>
              <a:rPr lang="en-CA" sz="3700"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CA" sz="3700" dirty="0">
                <a:solidFill>
                  <a:srgbClr val="FF0000"/>
                </a:solidFill>
                <a:latin typeface="Calibri" panose="020F0502020204030204" pitchFamily="34" charset="0"/>
                <a:ea typeface="Calibri" panose="020F0502020204030204" pitchFamily="34" charset="0"/>
                <a:cs typeface="Calibri" panose="020F0502020204030204" pitchFamily="34" charset="0"/>
              </a:rPr>
              <a:t>Model selection</a:t>
            </a:r>
          </a:p>
        </p:txBody>
      </p:sp>
      <p:pic>
        <p:nvPicPr>
          <p:cNvPr id="7" name="Content Placeholder 6">
            <a:extLst>
              <a:ext uri="{FF2B5EF4-FFF2-40B4-BE49-F238E27FC236}">
                <a16:creationId xmlns:a16="http://schemas.microsoft.com/office/drawing/2014/main" id="{8C3CD1D7-A7E5-9E42-9E03-5AF81E07B2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4761" y="1296247"/>
            <a:ext cx="4865590" cy="2649727"/>
          </a:xfrm>
        </p:spPr>
      </p:pic>
      <p:pic>
        <p:nvPicPr>
          <p:cNvPr id="9" name="Picture 8">
            <a:extLst>
              <a:ext uri="{FF2B5EF4-FFF2-40B4-BE49-F238E27FC236}">
                <a16:creationId xmlns:a16="http://schemas.microsoft.com/office/drawing/2014/main" id="{E0A57070-7CEC-A948-3394-F5FF87DFC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374" y="4129548"/>
            <a:ext cx="4895977" cy="2649727"/>
          </a:xfrm>
          <a:prstGeom prst="rect">
            <a:avLst/>
          </a:prstGeom>
        </p:spPr>
      </p:pic>
      <p:sp>
        <p:nvSpPr>
          <p:cNvPr id="10" name="TextBox 9">
            <a:extLst>
              <a:ext uri="{FF2B5EF4-FFF2-40B4-BE49-F238E27FC236}">
                <a16:creationId xmlns:a16="http://schemas.microsoft.com/office/drawing/2014/main" id="{831945B0-E651-5D41-0C8F-A60712DFB616}"/>
              </a:ext>
            </a:extLst>
          </p:cNvPr>
          <p:cNvSpPr txBox="1"/>
          <p:nvPr/>
        </p:nvSpPr>
        <p:spPr>
          <a:xfrm>
            <a:off x="14744" y="1384735"/>
            <a:ext cx="3986981" cy="584775"/>
          </a:xfrm>
          <a:prstGeom prst="rect">
            <a:avLst/>
          </a:prstGeom>
          <a:noFill/>
        </p:spPr>
        <p:txBody>
          <a:bodyPr wrap="square" rtlCol="0">
            <a:spAutoFit/>
          </a:bodyPr>
          <a:lstStyle/>
          <a:p>
            <a:pPr marL="342900" indent="-342900">
              <a:buFont typeface="Arial" panose="020B0604020202020204" pitchFamily="34" charset="0"/>
              <a:buChar char="•"/>
            </a:pPr>
            <a: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t>Logistic Regression</a:t>
            </a:r>
          </a:p>
        </p:txBody>
      </p:sp>
      <p:sp>
        <p:nvSpPr>
          <p:cNvPr id="11" name="TextBox 10">
            <a:extLst>
              <a:ext uri="{FF2B5EF4-FFF2-40B4-BE49-F238E27FC236}">
                <a16:creationId xmlns:a16="http://schemas.microsoft.com/office/drawing/2014/main" id="{8E8378F6-5632-16F2-784D-7759BE7BE89F}"/>
              </a:ext>
            </a:extLst>
          </p:cNvPr>
          <p:cNvSpPr txBox="1"/>
          <p:nvPr/>
        </p:nvSpPr>
        <p:spPr>
          <a:xfrm>
            <a:off x="4920" y="4129548"/>
            <a:ext cx="5914099" cy="1077218"/>
          </a:xfrm>
          <a:prstGeom prst="rect">
            <a:avLst/>
          </a:prstGeom>
          <a:noFill/>
        </p:spPr>
        <p:txBody>
          <a:bodyPr wrap="square" rtlCol="0">
            <a:spAutoFit/>
          </a:bodyPr>
          <a:lstStyle/>
          <a:p>
            <a:pPr marL="342900" indent="-342900">
              <a:buFont typeface="Arial" panose="020B0604020202020204" pitchFamily="34" charset="0"/>
              <a:buChar char="•"/>
            </a:pPr>
            <a: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t>SVM(Support Vector Machine)-Linear</a:t>
            </a:r>
          </a:p>
        </p:txBody>
      </p:sp>
      <p:sp>
        <p:nvSpPr>
          <p:cNvPr id="12" name="TextBox 11">
            <a:extLst>
              <a:ext uri="{FF2B5EF4-FFF2-40B4-BE49-F238E27FC236}">
                <a16:creationId xmlns:a16="http://schemas.microsoft.com/office/drawing/2014/main" id="{0B09E9ED-557D-6DB9-0742-3F681DB846D4}"/>
              </a:ext>
            </a:extLst>
          </p:cNvPr>
          <p:cNvSpPr txBox="1"/>
          <p:nvPr/>
        </p:nvSpPr>
        <p:spPr>
          <a:xfrm>
            <a:off x="0" y="2228671"/>
            <a:ext cx="4611329" cy="1200329"/>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Accuracy :- 69%</a:t>
            </a:r>
          </a:p>
          <a:p>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IN" sz="2400" dirty="0">
                <a:latin typeface="Calibri" panose="020F0502020204030204" pitchFamily="34" charset="0"/>
                <a:ea typeface="Calibri" panose="020F0502020204030204" pitchFamily="34" charset="0"/>
                <a:cs typeface="Calibri" panose="020F0502020204030204" pitchFamily="34" charset="0"/>
              </a:rPr>
              <a:t>After Fine Tuning Accuracy :- 69.3%</a:t>
            </a:r>
          </a:p>
        </p:txBody>
      </p:sp>
      <p:sp>
        <p:nvSpPr>
          <p:cNvPr id="13" name="TextBox 12">
            <a:extLst>
              <a:ext uri="{FF2B5EF4-FFF2-40B4-BE49-F238E27FC236}">
                <a16:creationId xmlns:a16="http://schemas.microsoft.com/office/drawing/2014/main" id="{6A79555C-6F07-832A-17CC-9D76005F9AA1}"/>
              </a:ext>
            </a:extLst>
          </p:cNvPr>
          <p:cNvSpPr txBox="1"/>
          <p:nvPr/>
        </p:nvSpPr>
        <p:spPr>
          <a:xfrm>
            <a:off x="14744" y="5454411"/>
            <a:ext cx="4611329" cy="1200329"/>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Accuracy :- 74.1%</a:t>
            </a:r>
          </a:p>
          <a:p>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IN" sz="2400" dirty="0">
                <a:latin typeface="Calibri" panose="020F0502020204030204" pitchFamily="34" charset="0"/>
                <a:ea typeface="Calibri" panose="020F0502020204030204" pitchFamily="34" charset="0"/>
                <a:cs typeface="Calibri" panose="020F0502020204030204" pitchFamily="34" charset="0"/>
              </a:rPr>
              <a:t>After Fine Tuning Accuracy :- 74.6%</a:t>
            </a:r>
          </a:p>
        </p:txBody>
      </p:sp>
    </p:spTree>
    <p:extLst>
      <p:ext uri="{BB962C8B-B14F-4D97-AF65-F5344CB8AC3E}">
        <p14:creationId xmlns:p14="http://schemas.microsoft.com/office/powerpoint/2010/main" val="311514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71A5-6A71-678C-AF90-3ACBF31EA492}"/>
              </a:ext>
            </a:extLst>
          </p:cNvPr>
          <p:cNvSpPr>
            <a:spLocks noGrp="1"/>
          </p:cNvSpPr>
          <p:nvPr>
            <p:ph type="title"/>
          </p:nvPr>
        </p:nvSpPr>
        <p:spPr>
          <a:xfrm>
            <a:off x="2741423" y="54042"/>
            <a:ext cx="8634501" cy="1224153"/>
          </a:xfrm>
        </p:spPr>
        <p:txBody>
          <a:bodyPr anchor="b">
            <a:normAutofit/>
          </a:bodyPr>
          <a:lstStyle/>
          <a:p>
            <a:pPr>
              <a:lnSpc>
                <a:spcPct val="70000"/>
              </a:lnSpc>
              <a:buClr>
                <a:schemeClr val="tx1"/>
              </a:buClr>
              <a:buSzPct val="75000"/>
            </a:pPr>
            <a:r>
              <a:rPr lang="en-CA" sz="3700" dirty="0">
                <a:solidFill>
                  <a:srgbClr val="FF0000"/>
                </a:solidFill>
                <a:latin typeface="Calibri" panose="020F0502020204030204" pitchFamily="34" charset="0"/>
                <a:ea typeface="Calibri" panose="020F0502020204030204" pitchFamily="34" charset="0"/>
                <a:cs typeface="Calibri" panose="020F0502020204030204" pitchFamily="34" charset="0"/>
              </a:rPr>
              <a:t>Exploratory data analysis: </a:t>
            </a:r>
            <a:br>
              <a:rPr lang="en-CA" sz="3700"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CA" sz="3700" dirty="0">
                <a:solidFill>
                  <a:srgbClr val="FF0000"/>
                </a:solidFill>
                <a:latin typeface="Calibri" panose="020F0502020204030204" pitchFamily="34" charset="0"/>
                <a:ea typeface="Calibri" panose="020F0502020204030204" pitchFamily="34" charset="0"/>
                <a:cs typeface="Calibri" panose="020F0502020204030204" pitchFamily="34" charset="0"/>
              </a:rPr>
              <a:t>model selection</a:t>
            </a:r>
          </a:p>
        </p:txBody>
      </p:sp>
      <p:pic>
        <p:nvPicPr>
          <p:cNvPr id="7" name="Content Placeholder 6">
            <a:extLst>
              <a:ext uri="{FF2B5EF4-FFF2-40B4-BE49-F238E27FC236}">
                <a16:creationId xmlns:a16="http://schemas.microsoft.com/office/drawing/2014/main" id="{948ECEED-983B-635A-CC58-2E14495523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4374" y="1366683"/>
            <a:ext cx="4895977" cy="2566221"/>
          </a:xfrm>
        </p:spPr>
      </p:pic>
      <p:pic>
        <p:nvPicPr>
          <p:cNvPr id="10" name="Picture 9">
            <a:extLst>
              <a:ext uri="{FF2B5EF4-FFF2-40B4-BE49-F238E27FC236}">
                <a16:creationId xmlns:a16="http://schemas.microsoft.com/office/drawing/2014/main" id="{7E41293E-8C5C-080F-A60F-8D4231948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4374" y="4129543"/>
            <a:ext cx="4895976" cy="2566221"/>
          </a:xfrm>
          <a:prstGeom prst="rect">
            <a:avLst/>
          </a:prstGeom>
        </p:spPr>
      </p:pic>
      <p:sp>
        <p:nvSpPr>
          <p:cNvPr id="11" name="TextBox 10">
            <a:extLst>
              <a:ext uri="{FF2B5EF4-FFF2-40B4-BE49-F238E27FC236}">
                <a16:creationId xmlns:a16="http://schemas.microsoft.com/office/drawing/2014/main" id="{EEA9C850-0206-AAD1-5D31-CF0A35FE478B}"/>
              </a:ext>
            </a:extLst>
          </p:cNvPr>
          <p:cNvSpPr txBox="1"/>
          <p:nvPr/>
        </p:nvSpPr>
        <p:spPr>
          <a:xfrm>
            <a:off x="14746" y="1396179"/>
            <a:ext cx="5864943" cy="1077218"/>
          </a:xfrm>
          <a:prstGeom prst="rect">
            <a:avLst/>
          </a:prstGeom>
          <a:noFill/>
        </p:spPr>
        <p:txBody>
          <a:bodyPr wrap="square" rtlCol="0">
            <a:spAutoFit/>
          </a:bodyPr>
          <a:lstStyle/>
          <a:p>
            <a:pPr marL="342900" indent="-342900">
              <a:buFont typeface="Arial" panose="020B0604020202020204" pitchFamily="34" charset="0"/>
              <a:buChar char="•"/>
            </a:pPr>
            <a: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t>SVM(Support Vector Machine)-RBF</a:t>
            </a:r>
          </a:p>
        </p:txBody>
      </p:sp>
      <p:sp>
        <p:nvSpPr>
          <p:cNvPr id="12" name="TextBox 11">
            <a:extLst>
              <a:ext uri="{FF2B5EF4-FFF2-40B4-BE49-F238E27FC236}">
                <a16:creationId xmlns:a16="http://schemas.microsoft.com/office/drawing/2014/main" id="{311F738D-09AE-C798-57BC-7E1DA977FC72}"/>
              </a:ext>
            </a:extLst>
          </p:cNvPr>
          <p:cNvSpPr txBox="1"/>
          <p:nvPr/>
        </p:nvSpPr>
        <p:spPr>
          <a:xfrm>
            <a:off x="4917" y="4129544"/>
            <a:ext cx="4763728" cy="584775"/>
          </a:xfrm>
          <a:prstGeom prst="rect">
            <a:avLst/>
          </a:prstGeom>
          <a:noFill/>
        </p:spPr>
        <p:txBody>
          <a:bodyPr wrap="square" rtlCol="0">
            <a:spAutoFit/>
          </a:bodyPr>
          <a:lstStyle/>
          <a:p>
            <a:pPr marL="342900" indent="-342900">
              <a:buFont typeface="Arial" panose="020B0604020202020204" pitchFamily="34" charset="0"/>
              <a:buChar char="•"/>
            </a:pPr>
            <a: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t>Random Forest Classifier</a:t>
            </a:r>
          </a:p>
        </p:txBody>
      </p:sp>
      <p:sp>
        <p:nvSpPr>
          <p:cNvPr id="13" name="TextBox 12">
            <a:extLst>
              <a:ext uri="{FF2B5EF4-FFF2-40B4-BE49-F238E27FC236}">
                <a16:creationId xmlns:a16="http://schemas.microsoft.com/office/drawing/2014/main" id="{4B20E5E4-A0D6-B330-E808-3D841BAA4C23}"/>
              </a:ext>
            </a:extLst>
          </p:cNvPr>
          <p:cNvSpPr txBox="1"/>
          <p:nvPr/>
        </p:nvSpPr>
        <p:spPr>
          <a:xfrm>
            <a:off x="14746" y="2473397"/>
            <a:ext cx="4611329" cy="1200329"/>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Accuracy :- 79.7%</a:t>
            </a:r>
          </a:p>
          <a:p>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IN" sz="2400" dirty="0">
                <a:latin typeface="Calibri" panose="020F0502020204030204" pitchFamily="34" charset="0"/>
                <a:ea typeface="Calibri" panose="020F0502020204030204" pitchFamily="34" charset="0"/>
                <a:cs typeface="Calibri" panose="020F0502020204030204" pitchFamily="34" charset="0"/>
              </a:rPr>
              <a:t>After Fine Tuning Accuracy :- 92.7%</a:t>
            </a:r>
          </a:p>
        </p:txBody>
      </p:sp>
      <p:sp>
        <p:nvSpPr>
          <p:cNvPr id="14" name="TextBox 13">
            <a:extLst>
              <a:ext uri="{FF2B5EF4-FFF2-40B4-BE49-F238E27FC236}">
                <a16:creationId xmlns:a16="http://schemas.microsoft.com/office/drawing/2014/main" id="{0C40D2F1-8AF3-6024-67FF-5324E95BD75E}"/>
              </a:ext>
            </a:extLst>
          </p:cNvPr>
          <p:cNvSpPr txBox="1"/>
          <p:nvPr/>
        </p:nvSpPr>
        <p:spPr>
          <a:xfrm>
            <a:off x="0" y="4861656"/>
            <a:ext cx="4611329" cy="1200329"/>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Accuracy :- 97.3%</a:t>
            </a:r>
          </a:p>
          <a:p>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IN" sz="2400" dirty="0">
                <a:latin typeface="Calibri" panose="020F0502020204030204" pitchFamily="34" charset="0"/>
                <a:ea typeface="Calibri" panose="020F0502020204030204" pitchFamily="34" charset="0"/>
                <a:cs typeface="Calibri" panose="020F0502020204030204" pitchFamily="34" charset="0"/>
              </a:rPr>
              <a:t>After Fine Tuning Accuracy :- 97.3%</a:t>
            </a:r>
          </a:p>
        </p:txBody>
      </p:sp>
    </p:spTree>
    <p:extLst>
      <p:ext uri="{BB962C8B-B14F-4D97-AF65-F5344CB8AC3E}">
        <p14:creationId xmlns:p14="http://schemas.microsoft.com/office/powerpoint/2010/main" val="213510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71A5-6A71-678C-AF90-3ACBF31EA492}"/>
              </a:ext>
            </a:extLst>
          </p:cNvPr>
          <p:cNvSpPr>
            <a:spLocks noGrp="1"/>
          </p:cNvSpPr>
          <p:nvPr>
            <p:ph type="title"/>
          </p:nvPr>
        </p:nvSpPr>
        <p:spPr>
          <a:xfrm>
            <a:off x="3144536" y="172026"/>
            <a:ext cx="8634501" cy="1224153"/>
          </a:xfrm>
        </p:spPr>
        <p:txBody>
          <a:bodyPr anchor="b">
            <a:normAutofit/>
          </a:bodyPr>
          <a:lstStyle/>
          <a:p>
            <a:pPr algn="ctr">
              <a:lnSpc>
                <a:spcPct val="70000"/>
              </a:lnSpc>
              <a:buClr>
                <a:schemeClr val="tx1"/>
              </a:buClr>
              <a:buSzPct val="75000"/>
            </a:pPr>
            <a:r>
              <a:rPr lang="en-CA" sz="3700" dirty="0">
                <a:solidFill>
                  <a:srgbClr val="FF0000"/>
                </a:solidFill>
                <a:latin typeface="Calibri" panose="020F0502020204030204" pitchFamily="34" charset="0"/>
                <a:ea typeface="Calibri" panose="020F0502020204030204" pitchFamily="34" charset="0"/>
                <a:cs typeface="Calibri" panose="020F0502020204030204" pitchFamily="34" charset="0"/>
              </a:rPr>
              <a:t>Model evaluation</a:t>
            </a:r>
            <a:br>
              <a:rPr lang="en-CA" sz="3700" dirty="0">
                <a:solidFill>
                  <a:srgbClr val="FF0000"/>
                </a:solidFill>
                <a:latin typeface="Calibri" panose="020F0502020204030204" pitchFamily="34" charset="0"/>
                <a:ea typeface="Calibri" panose="020F0502020204030204" pitchFamily="34" charset="0"/>
                <a:cs typeface="Calibri" panose="020F0502020204030204" pitchFamily="34" charset="0"/>
              </a:rPr>
            </a:br>
            <a:endParaRPr lang="en-CA" sz="37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1153C4AB-87D4-2CA2-1FC1-136AED78AD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7435" y="4903120"/>
            <a:ext cx="9497130" cy="1782854"/>
          </a:xfrm>
        </p:spPr>
      </p:pic>
      <p:sp>
        <p:nvSpPr>
          <p:cNvPr id="3" name="TextBox 2">
            <a:extLst>
              <a:ext uri="{FF2B5EF4-FFF2-40B4-BE49-F238E27FC236}">
                <a16:creationId xmlns:a16="http://schemas.microsoft.com/office/drawing/2014/main" id="{970486EB-BD62-E4BE-DF21-556E239ED5E8}"/>
              </a:ext>
            </a:extLst>
          </p:cNvPr>
          <p:cNvSpPr txBox="1"/>
          <p:nvPr/>
        </p:nvSpPr>
        <p:spPr>
          <a:xfrm>
            <a:off x="-1" y="1582993"/>
            <a:ext cx="9497129" cy="3139321"/>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Calibri" panose="020F0502020204030204" pitchFamily="34" charset="0"/>
              </a:rPr>
              <a:t>Model fit(Without Fine Tuning) </a:t>
            </a:r>
            <a:r>
              <a:rPr lang="en-IN" sz="2000" dirty="0">
                <a:latin typeface="Calibri" panose="020F0502020204030204" pitchFamily="34" charset="0"/>
                <a:ea typeface="Calibri" panose="020F0502020204030204" pitchFamily="34" charset="0"/>
                <a:cs typeface="Calibri" panose="020F0502020204030204" pitchFamily="34" charset="0"/>
              </a:rPr>
              <a:t>:- For every classifier the training and testing value are high and close to each other, So they Neither overfit or underfit. It suggest the good balance between the Bias and Variance.</a:t>
            </a:r>
          </a:p>
          <a:p>
            <a:pPr marL="285750" indent="-285750">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Calibri" panose="020F0502020204030204" pitchFamily="34" charset="0"/>
              </a:rPr>
              <a:t>Model fit(With Fine Tuning) </a:t>
            </a:r>
            <a:r>
              <a:rPr lang="en-IN" sz="2000" dirty="0">
                <a:latin typeface="Calibri" panose="020F0502020204030204" pitchFamily="34" charset="0"/>
                <a:ea typeface="Calibri" panose="020F0502020204030204" pitchFamily="34" charset="0"/>
                <a:cs typeface="Calibri" panose="020F0502020204030204" pitchFamily="34" charset="0"/>
              </a:rPr>
              <a:t>:- After Fine tuning every Model, All the models indicates a will fitting because of good balance between Bias and Variance after seeing the training and testing accuracy.</a:t>
            </a:r>
          </a:p>
          <a:p>
            <a:pPr marL="285750" indent="-285750">
              <a:buFont typeface="Wingdings" panose="05000000000000000000" pitchFamily="2" charset="2"/>
              <a:buChar char="Ø"/>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2000" b="1" dirty="0">
                <a:latin typeface="Calibri" panose="020F0502020204030204" pitchFamily="34" charset="0"/>
                <a:ea typeface="Calibri" panose="020F0502020204030204" pitchFamily="34" charset="0"/>
                <a:cs typeface="Calibri" panose="020F0502020204030204" pitchFamily="34" charset="0"/>
              </a:rPr>
              <a:t>Best Model </a:t>
            </a:r>
            <a:r>
              <a:rPr lang="en-IN" sz="2000" dirty="0">
                <a:latin typeface="Calibri" panose="020F0502020204030204" pitchFamily="34" charset="0"/>
                <a:ea typeface="Calibri" panose="020F0502020204030204" pitchFamily="34" charset="0"/>
                <a:cs typeface="Calibri" panose="020F0502020204030204" pitchFamily="34" charset="0"/>
              </a:rPr>
              <a:t>:- The Best Model is the Random forest Model with the highest Accuracy.</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147796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CFC0-39F4-77B8-9591-BBD6A0E9B726}"/>
              </a:ext>
            </a:extLst>
          </p:cNvPr>
          <p:cNvSpPr>
            <a:spLocks noGrp="1"/>
          </p:cNvSpPr>
          <p:nvPr>
            <p:ph type="title"/>
          </p:nvPr>
        </p:nvSpPr>
        <p:spPr>
          <a:xfrm>
            <a:off x="715122" y="1275035"/>
            <a:ext cx="4787709" cy="613459"/>
          </a:xfrm>
        </p:spPr>
        <p:txBody>
          <a:bodyPr anchor="b">
            <a:normAutofit fontScale="90000"/>
          </a:bodyPr>
          <a:lstStyle/>
          <a:p>
            <a:pPr algn="ctr"/>
            <a:r>
              <a:rPr lang="en-CA" dirty="0">
                <a:solidFill>
                  <a:srgbClr val="FF0000"/>
                </a:solidFill>
                <a:latin typeface="Calibri" panose="020F0502020204030204" pitchFamily="34" charset="0"/>
                <a:ea typeface="Calibri" panose="020F0502020204030204" pitchFamily="34" charset="0"/>
                <a:cs typeface="Calibri" panose="020F0502020204030204" pitchFamily="34" charset="0"/>
              </a:rPr>
              <a:t>Future Scope</a:t>
            </a:r>
          </a:p>
        </p:txBody>
      </p:sp>
      <p:sp>
        <p:nvSpPr>
          <p:cNvPr id="3" name="Content Placeholder 2">
            <a:extLst>
              <a:ext uri="{FF2B5EF4-FFF2-40B4-BE49-F238E27FC236}">
                <a16:creationId xmlns:a16="http://schemas.microsoft.com/office/drawing/2014/main" id="{0128D362-9791-58E4-158B-8B6E38D0B608}"/>
              </a:ext>
            </a:extLst>
          </p:cNvPr>
          <p:cNvSpPr>
            <a:spLocks noGrp="1"/>
          </p:cNvSpPr>
          <p:nvPr>
            <p:ph idx="1"/>
          </p:nvPr>
        </p:nvSpPr>
        <p:spPr>
          <a:xfrm>
            <a:off x="347241" y="2379406"/>
            <a:ext cx="5523473" cy="3830893"/>
          </a:xfrm>
        </p:spPr>
        <p:txBody>
          <a:bodyPr>
            <a:normAutofit/>
          </a:bodyPr>
          <a:lstStyle/>
          <a:p>
            <a:pPr>
              <a:lnSpc>
                <a:spcPct val="110000"/>
              </a:lnSpc>
              <a:buFont typeface="+mj-lt"/>
              <a:buAutoNum type="arabicPeriod"/>
            </a:pPr>
            <a:endParaRPr lang="en-US" sz="1200" b="0" i="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poster of a planet&#10;&#10;Description automatically generated">
            <a:extLst>
              <a:ext uri="{FF2B5EF4-FFF2-40B4-BE49-F238E27FC236}">
                <a16:creationId xmlns:a16="http://schemas.microsoft.com/office/drawing/2014/main" id="{7C1E5B45-985C-F8EC-CDCB-C228A795A61D}"/>
              </a:ext>
            </a:extLst>
          </p:cNvPr>
          <p:cNvPicPr>
            <a:picLocks noChangeAspect="1"/>
          </p:cNvPicPr>
          <p:nvPr/>
        </p:nvPicPr>
        <p:blipFill rotWithShape="1">
          <a:blip r:embed="rId2">
            <a:extLst>
              <a:ext uri="{28A0092B-C50C-407E-A947-70E740481C1C}">
                <a14:useLocalDpi xmlns:a14="http://schemas.microsoft.com/office/drawing/2010/main" val="0"/>
              </a:ext>
            </a:extLst>
          </a:blip>
          <a:srcRect t="9794" b="28682"/>
          <a:stretch/>
        </p:blipFill>
        <p:spPr>
          <a:xfrm>
            <a:off x="6321287" y="647700"/>
            <a:ext cx="4181624" cy="5562600"/>
          </a:xfrm>
          <a:prstGeom prst="rect">
            <a:avLst/>
          </a:prstGeom>
        </p:spPr>
      </p:pic>
    </p:spTree>
    <p:extLst>
      <p:ext uri="{BB962C8B-B14F-4D97-AF65-F5344CB8AC3E}">
        <p14:creationId xmlns:p14="http://schemas.microsoft.com/office/powerpoint/2010/main" val="72194405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DD7A60F-AB78-4BFA-B4DB-EEB8E229F68A}">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304</TotalTime>
  <Words>432</Words>
  <Application>Microsoft Office PowerPoint</Application>
  <PresentationFormat>Widescreen</PresentationFormat>
  <Paragraphs>48</Paragraphs>
  <Slides>10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Century Gothic</vt:lpstr>
      <vt:lpstr>Roboto</vt:lpstr>
      <vt:lpstr>Söhne</vt:lpstr>
      <vt:lpstr>Wingdings</vt:lpstr>
      <vt:lpstr>1_Office Theme</vt:lpstr>
      <vt:lpstr>Vapor Trail</vt:lpstr>
      <vt:lpstr>Machine Learning Frontiers: Identifying the Progenitors of Space Debris and Orbital Pollution</vt:lpstr>
      <vt:lpstr>OBJECTIVE</vt:lpstr>
      <vt:lpstr>PowerPoint Presentation</vt:lpstr>
      <vt:lpstr>Data preprocessing</vt:lpstr>
      <vt:lpstr>Exploratory data analysis: CORRELATION MATRIX</vt:lpstr>
      <vt:lpstr>Exploratory data analysis:  Model selection</vt:lpstr>
      <vt:lpstr>Exploratory data analysis:  model selection</vt:lpstr>
      <vt:lpstr>Model evaluation </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Frontiers: Identifying the Progenitors of Space Debris and Orbital Pollution</dc:title>
  <dc:creator>Devesh Ojha</dc:creator>
  <cp:lastModifiedBy>asaf shaikh</cp:lastModifiedBy>
  <cp:revision>6</cp:revision>
  <dcterms:created xsi:type="dcterms:W3CDTF">2024-03-26T16:01:36Z</dcterms:created>
  <dcterms:modified xsi:type="dcterms:W3CDTF">2024-03-27T06:23:42Z</dcterms:modified>
</cp:coreProperties>
</file>