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05" r:id="rId2"/>
    <p:sldId id="310" r:id="rId3"/>
    <p:sldId id="256" r:id="rId4"/>
    <p:sldId id="311" r:id="rId5"/>
    <p:sldId id="306"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206" y="2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F2500-A236-4A8D-B258-96717CECAD7E}" type="datetimeFigureOut">
              <a:rPr lang="en-US" smtClean="0"/>
              <a:pPr/>
              <a:t>1/28/2021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10639-6422-4B96-A1BE-6866520F732E}" type="slidenum">
              <a:rPr lang="en-US" smtClean="0"/>
              <a:pPr/>
              <a:t>‹#›</a:t>
            </a:fld>
            <a:endParaRPr lang="en-US"/>
          </a:p>
        </p:txBody>
      </p:sp>
    </p:spTree>
    <p:extLst>
      <p:ext uri="{BB962C8B-B14F-4D97-AF65-F5344CB8AC3E}">
        <p14:creationId xmlns:p14="http://schemas.microsoft.com/office/powerpoint/2010/main" xmlns="" val="215652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5114" y="8685266"/>
            <a:ext cx="2970850" cy="456816"/>
          </a:xfrm>
          <a:prstGeom prst="rect">
            <a:avLst/>
          </a:prstGeom>
        </p:spPr>
        <p:txBody>
          <a:bodyPr/>
          <a:lstStyle/>
          <a:p>
            <a:fld id="{33A31609-359E-4905-B81A-E26A6CAF7368}" type="slidenum">
              <a:rPr lang="en-IN" smtClean="0"/>
              <a:pPr/>
              <a:t>30</a:t>
            </a:fld>
            <a:endParaRPr lang="en-IN" dirty="0"/>
          </a:p>
        </p:txBody>
      </p:sp>
    </p:spTree>
    <p:extLst>
      <p:ext uri="{BB962C8B-B14F-4D97-AF65-F5344CB8AC3E}">
        <p14:creationId xmlns:p14="http://schemas.microsoft.com/office/powerpoint/2010/main" xmlns="" val="16402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5114" y="8685266"/>
            <a:ext cx="2970850" cy="456816"/>
          </a:xfrm>
          <a:prstGeom prst="rect">
            <a:avLst/>
          </a:prstGeom>
        </p:spPr>
        <p:txBody>
          <a:bodyPr/>
          <a:lstStyle/>
          <a:p>
            <a:fld id="{33A31609-359E-4905-B81A-E26A6CAF7368}" type="slidenum">
              <a:rPr lang="en-IN" smtClean="0"/>
              <a:pPr/>
              <a:t>34</a:t>
            </a:fld>
            <a:endParaRPr lang="en-IN" dirty="0"/>
          </a:p>
        </p:txBody>
      </p:sp>
    </p:spTree>
    <p:extLst>
      <p:ext uri="{BB962C8B-B14F-4D97-AF65-F5344CB8AC3E}">
        <p14:creationId xmlns:p14="http://schemas.microsoft.com/office/powerpoint/2010/main" xmlns="" val="4057113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5114" y="8685266"/>
            <a:ext cx="2970850" cy="456816"/>
          </a:xfrm>
          <a:prstGeom prst="rect">
            <a:avLst/>
          </a:prstGeom>
        </p:spPr>
        <p:txBody>
          <a:bodyPr/>
          <a:lstStyle/>
          <a:p>
            <a:fld id="{33A31609-359E-4905-B81A-E26A6CAF7368}" type="slidenum">
              <a:rPr lang="en-IN" smtClean="0"/>
              <a:pPr/>
              <a:t>41</a:t>
            </a:fld>
            <a:endParaRPr lang="en-IN" dirty="0"/>
          </a:p>
        </p:txBody>
      </p:sp>
    </p:spTree>
    <p:extLst>
      <p:ext uri="{BB962C8B-B14F-4D97-AF65-F5344CB8AC3E}">
        <p14:creationId xmlns:p14="http://schemas.microsoft.com/office/powerpoint/2010/main" xmlns="" val="120087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5114" y="8685266"/>
            <a:ext cx="2970850" cy="456816"/>
          </a:xfrm>
          <a:prstGeom prst="rect">
            <a:avLst/>
          </a:prstGeom>
        </p:spPr>
        <p:txBody>
          <a:bodyPr/>
          <a:lstStyle/>
          <a:p>
            <a:fld id="{33A31609-359E-4905-B81A-E26A6CAF7368}" type="slidenum">
              <a:rPr lang="en-IN" smtClean="0"/>
              <a:pPr/>
              <a:t>48</a:t>
            </a:fld>
            <a:endParaRPr lang="en-IN" dirty="0"/>
          </a:p>
        </p:txBody>
      </p:sp>
    </p:spTree>
    <p:extLst>
      <p:ext uri="{BB962C8B-B14F-4D97-AF65-F5344CB8AC3E}">
        <p14:creationId xmlns:p14="http://schemas.microsoft.com/office/powerpoint/2010/main" xmlns="" val="169208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2BEA36-8425-475F-87DA-60234EABBE33}"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BEA36-8425-475F-87DA-60234EABBE33}"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BEA36-8425-475F-87DA-60234EABBE33}"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BEA36-8425-475F-87DA-60234EABBE33}"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2BEA36-8425-475F-87DA-60234EABBE33}"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2BEA36-8425-475F-87DA-60234EABBE33}"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2BEA36-8425-475F-87DA-60234EABBE33}"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2BEA36-8425-475F-87DA-60234EABBE33}"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BEA36-8425-475F-87DA-60234EABBE33}"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BEA36-8425-475F-87DA-60234EABBE33}"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BEA36-8425-475F-87DA-60234EABBE33}"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95FAE-CD14-4EE2-890E-19C9D20652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EA36-8425-475F-87DA-60234EABBE33}" type="datetimeFigureOut">
              <a:rPr lang="en-US" smtClean="0"/>
              <a:pPr/>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95FAE-CD14-4EE2-890E-19C9D20652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s://chandoo.org/wp/excel-basics/" TargetMode="External"/><Relationship Id="rId2" Type="http://schemas.openxmlformats.org/officeDocument/2006/relationships/hyperlink" Target="https://www.w3resource.com/excel/"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blog.hubspot.com/marketing/how-to-use-excel-tip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1066800"/>
            <a:ext cx="9144000" cy="1588"/>
          </a:xfrm>
          <a:prstGeom prst="line">
            <a:avLst/>
          </a:prstGeom>
        </p:spPr>
        <p:style>
          <a:lnRef idx="3">
            <a:schemeClr val="accent3"/>
          </a:lnRef>
          <a:fillRef idx="0">
            <a:schemeClr val="accent3"/>
          </a:fillRef>
          <a:effectRef idx="2">
            <a:schemeClr val="accent3"/>
          </a:effectRef>
          <a:fontRef idx="minor">
            <a:schemeClr val="tx1"/>
          </a:fontRef>
        </p:style>
      </p:cxnSp>
      <p:sp>
        <p:nvSpPr>
          <p:cNvPr id="4" name="Rectangle 3"/>
          <p:cNvSpPr/>
          <p:nvPr/>
        </p:nvSpPr>
        <p:spPr>
          <a:xfrm>
            <a:off x="3810000" y="304800"/>
            <a:ext cx="1371600" cy="707886"/>
          </a:xfrm>
          <a:prstGeom prst="rect">
            <a:avLst/>
          </a:prstGeom>
        </p:spPr>
        <p:txBody>
          <a:bodyPr wrap="square">
            <a:spAutoFit/>
          </a:bodyPr>
          <a:lstStyle/>
          <a:p>
            <a:pPr algn="ctr"/>
            <a:r>
              <a:rPr lang="en-US" sz="4000" b="1" dirty="0" smtClean="0">
                <a:ln w="0"/>
                <a:solidFill>
                  <a:schemeClr val="accent3">
                    <a:lumMod val="75000"/>
                  </a:schemeClr>
                </a:solidFill>
                <a:effectLst>
                  <a:outerShdw blurRad="38100" dist="19050" dir="2700000" algn="tl" rotWithShape="0">
                    <a:schemeClr val="dk1">
                      <a:alpha val="40000"/>
                    </a:schemeClr>
                  </a:outerShdw>
                </a:effectLst>
              </a:rPr>
              <a:t>Excel</a:t>
            </a:r>
            <a:endParaRPr lang="en-US" sz="4000" b="1" dirty="0">
              <a:ln w="0"/>
              <a:solidFill>
                <a:schemeClr val="accent3">
                  <a:lumMod val="75000"/>
                </a:schemeClr>
              </a:solidFill>
              <a:effectLst>
                <a:outerShdw blurRad="38100" dist="19050" dir="2700000" algn="tl" rotWithShape="0">
                  <a:schemeClr val="dk1">
                    <a:alpha val="40000"/>
                  </a:schemeClr>
                </a:outerShdw>
              </a:effectLst>
            </a:endParaRPr>
          </a:p>
        </p:txBody>
      </p:sp>
      <p:pic>
        <p:nvPicPr>
          <p:cNvPr id="1026" name="Picture 2" descr="C:\Users\DELL\Desktop\edwisor\1457 (1).png"/>
          <p:cNvPicPr>
            <a:picLocks noChangeAspect="1" noChangeArrowheads="1"/>
          </p:cNvPicPr>
          <p:nvPr/>
        </p:nvPicPr>
        <p:blipFill>
          <a:blip r:embed="rId2"/>
          <a:srcRect/>
          <a:stretch>
            <a:fillRect/>
          </a:stretch>
        </p:blipFill>
        <p:spPr bwMode="auto">
          <a:xfrm>
            <a:off x="914400" y="1905000"/>
            <a:ext cx="7239000" cy="2286000"/>
          </a:xfrm>
          <a:prstGeom prst="rect">
            <a:avLst/>
          </a:prstGeom>
          <a:noFill/>
        </p:spPr>
      </p:pic>
      <p:sp>
        <p:nvSpPr>
          <p:cNvPr id="9" name="Rectangle 8"/>
          <p:cNvSpPr/>
          <p:nvPr/>
        </p:nvSpPr>
        <p:spPr>
          <a:xfrm>
            <a:off x="6172200" y="5943600"/>
            <a:ext cx="1981200" cy="461665"/>
          </a:xfrm>
          <a:prstGeom prst="rect">
            <a:avLst/>
          </a:prstGeom>
        </p:spPr>
        <p:txBody>
          <a:bodyPr wrap="square">
            <a:spAutoFit/>
          </a:bodyPr>
          <a:lstStyle/>
          <a:p>
            <a:pPr algn="ctr"/>
            <a:r>
              <a:rPr lang="en-US" sz="2400" b="1" dirty="0" smtClean="0">
                <a:ln w="0"/>
                <a:effectLst>
                  <a:outerShdw blurRad="38100" dist="19050" dir="2700000" algn="tl" rotWithShape="0">
                    <a:schemeClr val="dk1">
                      <a:alpha val="40000"/>
                    </a:schemeClr>
                  </a:outerShdw>
                </a:effectLst>
              </a:rPr>
              <a:t>Manu Gupta</a:t>
            </a:r>
            <a:endParaRPr lang="en-US" sz="2400" b="1" dirty="0">
              <a:ln w="0"/>
              <a:effectLst>
                <a:outerShdw blurRad="38100" dist="19050" dir="2700000" algn="tl" rotWithShape="0">
                  <a:schemeClr val="dk1">
                    <a:alpha val="40000"/>
                  </a:schemeClr>
                </a:outerShdw>
              </a:effectLst>
            </a:endParaRPr>
          </a:p>
        </p:txBody>
      </p:sp>
      <p:pic>
        <p:nvPicPr>
          <p:cNvPr id="10"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sp>
        <p:nvSpPr>
          <p:cNvPr id="11" name="TextBox 10"/>
          <p:cNvSpPr txBox="1"/>
          <p:nvPr/>
        </p:nvSpPr>
        <p:spPr>
          <a:xfrm>
            <a:off x="1676400" y="3886200"/>
            <a:ext cx="5715000" cy="584775"/>
          </a:xfrm>
          <a:prstGeom prst="rect">
            <a:avLst/>
          </a:prstGeom>
          <a:noFill/>
        </p:spPr>
        <p:txBody>
          <a:bodyPr wrap="square" rtlCol="0">
            <a:spAutoFit/>
          </a:bodyPr>
          <a:lstStyle/>
          <a:p>
            <a:r>
              <a:rPr lang="en-US" sz="3200" dirty="0" smtClean="0"/>
              <a:t>GET JOB READY BY INDUSTRY</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228600" y="381000"/>
            <a:ext cx="6858000" cy="763600"/>
          </a:xfrm>
          <a:prstGeom prst="rect">
            <a:avLst/>
          </a:prstGeom>
        </p:spPr>
        <p:txBody>
          <a:bodyPr lIns="118872" tIns="118872" rIns="118872" bIns="118872">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Getting Started with Excel - Formatting</a:t>
            </a:r>
            <a:endParaRPr kumimoji="0" lang="en-US" sz="44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304800" y="1219200"/>
            <a:ext cx="8458200" cy="4731440"/>
          </a:xfrm>
          <a:prstGeom prst="rect">
            <a:avLst/>
          </a:prstGeom>
        </p:spPr>
        <p:txBody>
          <a:bodyPr rtlCol="0">
            <a:normAutofit/>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smtClean="0">
                <a:ln>
                  <a:noFill/>
                </a:ln>
                <a:solidFill>
                  <a:srgbClr val="000000"/>
                </a:solidFill>
                <a:effectLst/>
                <a:uLnTx/>
                <a:uFillTx/>
                <a:latin typeface="Arial" panose="020B0604020202020204" pitchFamily="34" charset="0"/>
                <a:ea typeface="MS PGothic" charset="0"/>
                <a:cs typeface="Arial" panose="020B0604020202020204" pitchFamily="34" charset="0"/>
              </a:rPr>
              <a:t>Lets understand what all options can be used to achieve the actual formatting we need to do to make the last slide look clean and readable</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smtClean="0">
                <a:ln>
                  <a:noFill/>
                </a:ln>
                <a:solidFill>
                  <a:srgbClr val="000000"/>
                </a:solidFill>
                <a:effectLst/>
                <a:uLnTx/>
                <a:uFillTx/>
                <a:latin typeface="Arial" panose="020B0604020202020204" pitchFamily="34" charset="0"/>
                <a:ea typeface="MS PGothic" charset="0"/>
                <a:cs typeface="Arial" panose="020B0604020202020204" pitchFamily="34" charset="0"/>
              </a:rPr>
              <a:t>	</a:t>
            </a:r>
            <a:endParaRPr kumimoji="0" lang="en-US" sz="1400" b="0" i="0" u="none" strike="noStrike" kern="1200" cap="none" spc="0" normalizeH="0" baseline="0" noProof="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xmlns="" id="{C8779FA0-5E6B-4DDA-92A8-1D69C4903C61}"/>
              </a:ext>
            </a:extLst>
          </p:cNvPr>
          <p:cNvPicPr>
            <a:picLocks noChangeAspect="1"/>
          </p:cNvPicPr>
          <p:nvPr/>
        </p:nvPicPr>
        <p:blipFill>
          <a:blip r:embed="rId3"/>
          <a:stretch>
            <a:fillRect/>
          </a:stretch>
        </p:blipFill>
        <p:spPr>
          <a:xfrm>
            <a:off x="3500437" y="2213389"/>
            <a:ext cx="5191125" cy="3190875"/>
          </a:xfrm>
          <a:prstGeom prst="rect">
            <a:avLst/>
          </a:prstGeom>
        </p:spPr>
      </p:pic>
      <p:sp>
        <p:nvSpPr>
          <p:cNvPr id="9" name="TextBox 8">
            <a:extLst>
              <a:ext uri="{FF2B5EF4-FFF2-40B4-BE49-F238E27FC236}">
                <a16:creationId xmlns:a16="http://schemas.microsoft.com/office/drawing/2014/main" xmlns="" id="{FC669AA1-ABCC-42C6-8C78-BE95CE004F67}"/>
              </a:ext>
            </a:extLst>
          </p:cNvPr>
          <p:cNvSpPr txBox="1"/>
          <p:nvPr/>
        </p:nvSpPr>
        <p:spPr>
          <a:xfrm>
            <a:off x="1604744" y="2646115"/>
            <a:ext cx="1506377" cy="276999"/>
          </a:xfrm>
          <a:prstGeom prst="rect">
            <a:avLst/>
          </a:prstGeom>
          <a:no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Font Type and Size</a:t>
            </a:r>
          </a:p>
        </p:txBody>
      </p:sp>
      <p:sp>
        <p:nvSpPr>
          <p:cNvPr id="10" name="TextBox 9">
            <a:extLst>
              <a:ext uri="{FF2B5EF4-FFF2-40B4-BE49-F238E27FC236}">
                <a16:creationId xmlns:a16="http://schemas.microsoft.com/office/drawing/2014/main" xmlns="" id="{816C82E4-4572-42B1-95D0-26513AD95982}"/>
              </a:ext>
            </a:extLst>
          </p:cNvPr>
          <p:cNvSpPr txBox="1"/>
          <p:nvPr/>
        </p:nvSpPr>
        <p:spPr>
          <a:xfrm>
            <a:off x="1462636" y="3288358"/>
            <a:ext cx="1648485" cy="276999"/>
          </a:xfrm>
          <a:prstGeom prst="rect">
            <a:avLst/>
          </a:prstGeom>
          <a:no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Bold, Italics, Underline</a:t>
            </a:r>
          </a:p>
        </p:txBody>
      </p:sp>
      <p:sp>
        <p:nvSpPr>
          <p:cNvPr id="11" name="TextBox 10">
            <a:extLst>
              <a:ext uri="{FF2B5EF4-FFF2-40B4-BE49-F238E27FC236}">
                <a16:creationId xmlns:a16="http://schemas.microsoft.com/office/drawing/2014/main" xmlns="" id="{D9496CA3-574D-42A4-9D35-E0446E568381}"/>
              </a:ext>
            </a:extLst>
          </p:cNvPr>
          <p:cNvSpPr txBox="1"/>
          <p:nvPr/>
        </p:nvSpPr>
        <p:spPr>
          <a:xfrm>
            <a:off x="1604744" y="3928249"/>
            <a:ext cx="1506377" cy="276999"/>
          </a:xfrm>
          <a:prstGeom prst="rect">
            <a:avLst/>
          </a:prstGeom>
          <a:no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Cell Border</a:t>
            </a:r>
          </a:p>
        </p:txBody>
      </p:sp>
      <p:sp>
        <p:nvSpPr>
          <p:cNvPr id="12" name="TextBox 11">
            <a:extLst>
              <a:ext uri="{FF2B5EF4-FFF2-40B4-BE49-F238E27FC236}">
                <a16:creationId xmlns:a16="http://schemas.microsoft.com/office/drawing/2014/main" xmlns="" id="{B1005FDB-BB34-4AD3-AA56-7EBA9657D5CB}"/>
              </a:ext>
            </a:extLst>
          </p:cNvPr>
          <p:cNvSpPr txBox="1"/>
          <p:nvPr/>
        </p:nvSpPr>
        <p:spPr>
          <a:xfrm>
            <a:off x="1604744" y="4802798"/>
            <a:ext cx="1506377" cy="461665"/>
          </a:xfrm>
          <a:prstGeom prst="rect">
            <a:avLst/>
          </a:prstGeom>
          <a:no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Cell Color and Font Color</a:t>
            </a:r>
          </a:p>
        </p:txBody>
      </p:sp>
      <p:sp>
        <p:nvSpPr>
          <p:cNvPr id="13" name="TextBox 12">
            <a:extLst>
              <a:ext uri="{FF2B5EF4-FFF2-40B4-BE49-F238E27FC236}">
                <a16:creationId xmlns:a16="http://schemas.microsoft.com/office/drawing/2014/main" xmlns="" id="{BE5BF840-6DB3-477D-8177-F31E7D419836}"/>
              </a:ext>
            </a:extLst>
          </p:cNvPr>
          <p:cNvSpPr txBox="1"/>
          <p:nvPr/>
        </p:nvSpPr>
        <p:spPr>
          <a:xfrm>
            <a:off x="1604744" y="5615635"/>
            <a:ext cx="1506377" cy="461665"/>
          </a:xfrm>
          <a:prstGeom prst="rect">
            <a:avLst/>
          </a:prstGeom>
          <a:no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Font alignment in the cell</a:t>
            </a:r>
          </a:p>
        </p:txBody>
      </p:sp>
      <p:cxnSp>
        <p:nvCxnSpPr>
          <p:cNvPr id="14" name="Straight Arrow Connector 21">
            <a:extLst>
              <a:ext uri="{FF2B5EF4-FFF2-40B4-BE49-F238E27FC236}">
                <a16:creationId xmlns:a16="http://schemas.microsoft.com/office/drawing/2014/main" xmlns="" id="{4FB0355A-1543-4962-B1FA-F00674568EA9}"/>
              </a:ext>
            </a:extLst>
          </p:cNvPr>
          <p:cNvCxnSpPr>
            <a:cxnSpLocks/>
          </p:cNvCxnSpPr>
          <p:nvPr/>
        </p:nvCxnSpPr>
        <p:spPr>
          <a:xfrm flipV="1">
            <a:off x="3111121" y="3263460"/>
            <a:ext cx="3662165" cy="2583008"/>
          </a:xfrm>
          <a:prstGeom prst="bentConnector3">
            <a:avLst>
              <a:gd name="adj1" fmla="val 9993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24">
            <a:extLst>
              <a:ext uri="{FF2B5EF4-FFF2-40B4-BE49-F238E27FC236}">
                <a16:creationId xmlns:a16="http://schemas.microsoft.com/office/drawing/2014/main" xmlns="" id="{5D0F8D0F-144C-4133-B4A3-9767B0C7F898}"/>
              </a:ext>
            </a:extLst>
          </p:cNvPr>
          <p:cNvCxnSpPr>
            <a:cxnSpLocks/>
          </p:cNvCxnSpPr>
          <p:nvPr/>
        </p:nvCxnSpPr>
        <p:spPr>
          <a:xfrm flipV="1">
            <a:off x="3111121" y="3233090"/>
            <a:ext cx="2875855" cy="180054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24">
            <a:extLst>
              <a:ext uri="{FF2B5EF4-FFF2-40B4-BE49-F238E27FC236}">
                <a16:creationId xmlns:a16="http://schemas.microsoft.com/office/drawing/2014/main" xmlns="" id="{C4CECE14-FDE6-43B7-93A3-233DAE4D3DFD}"/>
              </a:ext>
            </a:extLst>
          </p:cNvPr>
          <p:cNvCxnSpPr>
            <a:cxnSpLocks/>
          </p:cNvCxnSpPr>
          <p:nvPr/>
        </p:nvCxnSpPr>
        <p:spPr>
          <a:xfrm flipV="1">
            <a:off x="3111121" y="3207090"/>
            <a:ext cx="2264964" cy="85965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28">
            <a:extLst>
              <a:ext uri="{FF2B5EF4-FFF2-40B4-BE49-F238E27FC236}">
                <a16:creationId xmlns:a16="http://schemas.microsoft.com/office/drawing/2014/main" xmlns="" id="{E6F164CD-3F63-460F-994B-33E2B0530305}"/>
              </a:ext>
            </a:extLst>
          </p:cNvPr>
          <p:cNvCxnSpPr>
            <a:cxnSpLocks/>
          </p:cNvCxnSpPr>
          <p:nvPr/>
        </p:nvCxnSpPr>
        <p:spPr>
          <a:xfrm flipV="1">
            <a:off x="3111121" y="3212999"/>
            <a:ext cx="1621375" cy="21385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53548510-201C-455F-8ED2-961BDF6A90FA}"/>
              </a:ext>
            </a:extLst>
          </p:cNvPr>
          <p:cNvCxnSpPr>
            <a:cxnSpLocks/>
          </p:cNvCxnSpPr>
          <p:nvPr/>
        </p:nvCxnSpPr>
        <p:spPr>
          <a:xfrm flipV="1">
            <a:off x="3111121" y="2772029"/>
            <a:ext cx="1249864" cy="12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AA5A5454-D63D-4B2E-8951-10F0AB7BEC22}"/>
              </a:ext>
            </a:extLst>
          </p:cNvPr>
          <p:cNvSpPr/>
          <p:nvPr/>
        </p:nvSpPr>
        <p:spPr>
          <a:xfrm>
            <a:off x="6402835" y="2620397"/>
            <a:ext cx="728202" cy="6367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E8130610-9628-4C18-BEFA-7D34E16043A5}"/>
              </a:ext>
            </a:extLst>
          </p:cNvPr>
          <p:cNvSpPr/>
          <p:nvPr/>
        </p:nvSpPr>
        <p:spPr>
          <a:xfrm>
            <a:off x="5597659" y="2955208"/>
            <a:ext cx="778633" cy="2778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FB955ED-FE8E-496D-8A71-5AE88A3329FC}"/>
              </a:ext>
            </a:extLst>
          </p:cNvPr>
          <p:cNvSpPr/>
          <p:nvPr/>
        </p:nvSpPr>
        <p:spPr>
          <a:xfrm>
            <a:off x="4360985" y="2633088"/>
            <a:ext cx="1533378" cy="2778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DCEB2B14-16FA-4DED-9899-B03144C9F9AF}"/>
              </a:ext>
            </a:extLst>
          </p:cNvPr>
          <p:cNvSpPr/>
          <p:nvPr/>
        </p:nvSpPr>
        <p:spPr>
          <a:xfrm>
            <a:off x="4330283" y="2968563"/>
            <a:ext cx="804425" cy="2444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E72B46A8-7BFD-4648-A644-08FD92F8478A}"/>
              </a:ext>
            </a:extLst>
          </p:cNvPr>
          <p:cNvSpPr/>
          <p:nvPr/>
        </p:nvSpPr>
        <p:spPr>
          <a:xfrm>
            <a:off x="5211334" y="2950470"/>
            <a:ext cx="329502" cy="256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228600" y="381000"/>
            <a:ext cx="6858000" cy="763600"/>
          </a:xfrm>
          <a:prstGeom prst="rect">
            <a:avLst/>
          </a:prstGeom>
        </p:spPr>
        <p:txBody>
          <a:bodyPr lIns="118872" tIns="118872" rIns="118872" bIns="118872">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Getting Started with Excel - Formatting</a:t>
            </a:r>
            <a:endParaRPr kumimoji="0" lang="en-US" sz="44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304800" y="1295400"/>
            <a:ext cx="8610600" cy="4731440"/>
          </a:xfrm>
          <a:prstGeom prst="rect">
            <a:avLst/>
          </a:prstGeom>
        </p:spPr>
        <p:txBody>
          <a:bodyPr rtlCol="0">
            <a:normAutofit/>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Below is the snapshot of the same Excel – but well Formatted. Let’s quickly see what all steps were taken to make the document look clean and readable.</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	Alignment (text and Number)</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	Font Type and Font Size consistency</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	Number Formatting</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	Table Header formatting to identify what each column correspond to</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	Borders</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	Column Width</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xmlns="" id="{62CE70FA-D40A-4831-A796-B9F9318BE18A}"/>
              </a:ext>
            </a:extLst>
          </p:cNvPr>
          <p:cNvPicPr>
            <a:picLocks noChangeAspect="1"/>
          </p:cNvPicPr>
          <p:nvPr/>
        </p:nvPicPr>
        <p:blipFill>
          <a:blip r:embed="rId3"/>
          <a:stretch>
            <a:fillRect/>
          </a:stretch>
        </p:blipFill>
        <p:spPr>
          <a:xfrm>
            <a:off x="304800" y="3124200"/>
            <a:ext cx="8225570" cy="2974756"/>
          </a:xfrm>
          <a:prstGeom prst="rect">
            <a:avLst/>
          </a:prstGeom>
        </p:spPr>
      </p:pic>
      <p:sp>
        <p:nvSpPr>
          <p:cNvPr id="9" name="TextBox 8">
            <a:extLst>
              <a:ext uri="{FF2B5EF4-FFF2-40B4-BE49-F238E27FC236}">
                <a16:creationId xmlns:a16="http://schemas.microsoft.com/office/drawing/2014/main" xmlns="" id="{D61566A1-8447-4911-9DEE-1AD83AADE3BE}"/>
              </a:ext>
            </a:extLst>
          </p:cNvPr>
          <p:cNvSpPr txBox="1"/>
          <p:nvPr/>
        </p:nvSpPr>
        <p:spPr>
          <a:xfrm>
            <a:off x="6096000" y="6324600"/>
            <a:ext cx="2738292"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228600" y="381000"/>
            <a:ext cx="6858000" cy="763600"/>
          </a:xfrm>
          <a:prstGeom prst="rect">
            <a:avLst/>
          </a:prstGeom>
        </p:spPr>
        <p:txBody>
          <a:bodyPr lIns="118872" tIns="118872" rIns="118872" bIns="118872">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Getting Started with Excel - Formatting</a:t>
            </a:r>
            <a:endParaRPr kumimoji="0" lang="en-US" sz="44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381000" y="1219200"/>
            <a:ext cx="8229601" cy="4731440"/>
          </a:xfrm>
          <a:prstGeom prst="rect">
            <a:avLst/>
          </a:prstGeom>
        </p:spPr>
        <p:txBody>
          <a:bodyPr rtlCol="0">
            <a:normAutofit/>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Another approach to do all the formatting – Click on the icon beside Font section as highlighted. Pop up window appears as shown below </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	</a:t>
            </a: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xmlns="" id="{A798BB34-F7E0-4525-AE9A-84F104B08E35}"/>
              </a:ext>
            </a:extLst>
          </p:cNvPr>
          <p:cNvPicPr>
            <a:picLocks noChangeAspect="1"/>
          </p:cNvPicPr>
          <p:nvPr/>
        </p:nvPicPr>
        <p:blipFill>
          <a:blip r:embed="rId3"/>
          <a:stretch>
            <a:fillRect/>
          </a:stretch>
        </p:blipFill>
        <p:spPr>
          <a:xfrm>
            <a:off x="1066800" y="2133600"/>
            <a:ext cx="3486150" cy="943418"/>
          </a:xfrm>
          <a:prstGeom prst="rect">
            <a:avLst/>
          </a:prstGeom>
        </p:spPr>
      </p:pic>
      <p:sp>
        <p:nvSpPr>
          <p:cNvPr id="9" name="TextBox 8">
            <a:extLst>
              <a:ext uri="{FF2B5EF4-FFF2-40B4-BE49-F238E27FC236}">
                <a16:creationId xmlns:a16="http://schemas.microsoft.com/office/drawing/2014/main" xmlns="" id="{D982B51A-7BFB-43C6-84AD-B258B2F14DA9}"/>
              </a:ext>
            </a:extLst>
          </p:cNvPr>
          <p:cNvSpPr txBox="1"/>
          <p:nvPr/>
        </p:nvSpPr>
        <p:spPr>
          <a:xfrm>
            <a:off x="5105400" y="2133600"/>
            <a:ext cx="2012363" cy="1015663"/>
          </a:xfrm>
          <a:prstGeom prst="rect">
            <a:avLst/>
          </a:prstGeom>
          <a:noFill/>
        </p:spPr>
        <p:txBody>
          <a:bodyPr wrap="square" rtlCol="0">
            <a:spAutoFit/>
          </a:bodyPr>
          <a:lstStyle/>
          <a:p>
            <a:r>
              <a:rPr lang="en-US" sz="1200" b="1" u="sng" dirty="0">
                <a:solidFill>
                  <a:srgbClr val="000000"/>
                </a:solidFill>
                <a:latin typeface="Myriad Pro Light" panose="020B0403030403020204" pitchFamily="34" charset="0"/>
              </a:rPr>
              <a:t>Font: </a:t>
            </a:r>
            <a:r>
              <a:rPr lang="en-US" sz="1200" dirty="0">
                <a:solidFill>
                  <a:srgbClr val="000000"/>
                </a:solidFill>
                <a:latin typeface="Myriad Pro Light" panose="020B0403030403020204" pitchFamily="34" charset="0"/>
              </a:rPr>
              <a:t>This is used to control the font style, size , color and add effects like strikethrough or allow to add superscript or subscript</a:t>
            </a:r>
          </a:p>
        </p:txBody>
      </p:sp>
      <p:sp>
        <p:nvSpPr>
          <p:cNvPr id="10" name="TextBox 9">
            <a:extLst>
              <a:ext uri="{FF2B5EF4-FFF2-40B4-BE49-F238E27FC236}">
                <a16:creationId xmlns:a16="http://schemas.microsoft.com/office/drawing/2014/main" xmlns="" id="{C72A8788-F377-44F0-9FEA-48FBDBA56A04}"/>
              </a:ext>
            </a:extLst>
          </p:cNvPr>
          <p:cNvSpPr txBox="1"/>
          <p:nvPr/>
        </p:nvSpPr>
        <p:spPr>
          <a:xfrm>
            <a:off x="6934200" y="2590800"/>
            <a:ext cx="2012363" cy="1015663"/>
          </a:xfrm>
          <a:prstGeom prst="rect">
            <a:avLst/>
          </a:prstGeom>
          <a:noFill/>
        </p:spPr>
        <p:txBody>
          <a:bodyPr wrap="square" rtlCol="0">
            <a:spAutoFit/>
          </a:bodyPr>
          <a:lstStyle/>
          <a:p>
            <a:r>
              <a:rPr lang="en-US" sz="1200" b="1" u="sng" dirty="0">
                <a:solidFill>
                  <a:srgbClr val="000000"/>
                </a:solidFill>
                <a:latin typeface="Myriad Pro Light" panose="020B0403030403020204" pitchFamily="34" charset="0"/>
              </a:rPr>
              <a:t>Border: </a:t>
            </a:r>
            <a:r>
              <a:rPr lang="en-US" sz="1200" dirty="0">
                <a:solidFill>
                  <a:srgbClr val="000000"/>
                </a:solidFill>
                <a:latin typeface="Myriad Pro Light" panose="020B0403030403020204" pitchFamily="34" charset="0"/>
              </a:rPr>
              <a:t>This is used to add borders around the selected range of value/values and control the line style and color</a:t>
            </a:r>
          </a:p>
        </p:txBody>
      </p:sp>
      <p:sp>
        <p:nvSpPr>
          <p:cNvPr id="11" name="TextBox 10">
            <a:extLst>
              <a:ext uri="{FF2B5EF4-FFF2-40B4-BE49-F238E27FC236}">
                <a16:creationId xmlns:a16="http://schemas.microsoft.com/office/drawing/2014/main" xmlns="" id="{1B560BA3-B20E-427F-A689-4305D43B6966}"/>
              </a:ext>
            </a:extLst>
          </p:cNvPr>
          <p:cNvSpPr txBox="1"/>
          <p:nvPr/>
        </p:nvSpPr>
        <p:spPr>
          <a:xfrm>
            <a:off x="6934200" y="4343400"/>
            <a:ext cx="2012363" cy="461665"/>
          </a:xfrm>
          <a:prstGeom prst="rect">
            <a:avLst/>
          </a:prstGeom>
          <a:noFill/>
        </p:spPr>
        <p:txBody>
          <a:bodyPr wrap="square" rtlCol="0">
            <a:spAutoFit/>
          </a:bodyPr>
          <a:lstStyle/>
          <a:p>
            <a:r>
              <a:rPr lang="en-US" sz="1200" b="1" u="sng" dirty="0">
                <a:solidFill>
                  <a:srgbClr val="000000"/>
                </a:solidFill>
                <a:latin typeface="Myriad Pro Light" panose="020B0403030403020204" pitchFamily="34" charset="0"/>
              </a:rPr>
              <a:t>Protection: </a:t>
            </a:r>
            <a:r>
              <a:rPr lang="en-US" sz="1200" dirty="0">
                <a:solidFill>
                  <a:srgbClr val="000000"/>
                </a:solidFill>
                <a:latin typeface="Myriad Pro Light" panose="020B0403030403020204" pitchFamily="34" charset="0"/>
              </a:rPr>
              <a:t>This is used to hide or protect the cell </a:t>
            </a:r>
          </a:p>
        </p:txBody>
      </p:sp>
      <p:pic>
        <p:nvPicPr>
          <p:cNvPr id="12" name="Picture 11">
            <a:extLst>
              <a:ext uri="{FF2B5EF4-FFF2-40B4-BE49-F238E27FC236}">
                <a16:creationId xmlns:a16="http://schemas.microsoft.com/office/drawing/2014/main" xmlns="" id="{F98C46DB-E788-4914-8932-0F975A325F29}"/>
              </a:ext>
            </a:extLst>
          </p:cNvPr>
          <p:cNvPicPr>
            <a:picLocks noChangeAspect="1"/>
          </p:cNvPicPr>
          <p:nvPr/>
        </p:nvPicPr>
        <p:blipFill>
          <a:blip r:embed="rId4"/>
          <a:stretch>
            <a:fillRect/>
          </a:stretch>
        </p:blipFill>
        <p:spPr>
          <a:xfrm>
            <a:off x="2819400" y="3352800"/>
            <a:ext cx="3962400" cy="2590800"/>
          </a:xfrm>
          <a:prstGeom prst="rect">
            <a:avLst/>
          </a:prstGeom>
        </p:spPr>
      </p:pic>
      <p:sp>
        <p:nvSpPr>
          <p:cNvPr id="13" name="TextBox 12">
            <a:extLst>
              <a:ext uri="{FF2B5EF4-FFF2-40B4-BE49-F238E27FC236}">
                <a16:creationId xmlns:a16="http://schemas.microsoft.com/office/drawing/2014/main" xmlns="" id="{E77DEE60-1F7F-4628-8C0B-CC8CD0FFA2BC}"/>
              </a:ext>
            </a:extLst>
          </p:cNvPr>
          <p:cNvSpPr txBox="1"/>
          <p:nvPr/>
        </p:nvSpPr>
        <p:spPr>
          <a:xfrm>
            <a:off x="6781800" y="5486400"/>
            <a:ext cx="2012363" cy="646331"/>
          </a:xfrm>
          <a:prstGeom prst="rect">
            <a:avLst/>
          </a:prstGeom>
          <a:noFill/>
        </p:spPr>
        <p:txBody>
          <a:bodyPr wrap="square" rtlCol="0">
            <a:spAutoFit/>
          </a:bodyPr>
          <a:lstStyle/>
          <a:p>
            <a:r>
              <a:rPr lang="en-US" sz="1200" b="1" u="sng" dirty="0">
                <a:solidFill>
                  <a:srgbClr val="000000"/>
                </a:solidFill>
                <a:latin typeface="Myriad Pro Light" panose="020B0403030403020204" pitchFamily="34" charset="0"/>
              </a:rPr>
              <a:t>Fill: </a:t>
            </a:r>
            <a:r>
              <a:rPr lang="en-US" sz="1200" dirty="0">
                <a:solidFill>
                  <a:srgbClr val="000000"/>
                </a:solidFill>
                <a:latin typeface="Myriad Pro Light" panose="020B0403030403020204" pitchFamily="34" charset="0"/>
              </a:rPr>
              <a:t>This is used to add effects of pattern, color, gradient, or pictures in the selected range</a:t>
            </a:r>
          </a:p>
        </p:txBody>
      </p:sp>
      <p:sp>
        <p:nvSpPr>
          <p:cNvPr id="14" name="TextBox 13">
            <a:extLst>
              <a:ext uri="{FF2B5EF4-FFF2-40B4-BE49-F238E27FC236}">
                <a16:creationId xmlns:a16="http://schemas.microsoft.com/office/drawing/2014/main" xmlns="" id="{3D2F0DB0-6F69-4AB8-B329-17299FFC7B97}"/>
              </a:ext>
            </a:extLst>
          </p:cNvPr>
          <p:cNvSpPr txBox="1"/>
          <p:nvPr/>
        </p:nvSpPr>
        <p:spPr>
          <a:xfrm>
            <a:off x="838200" y="3352800"/>
            <a:ext cx="1481171" cy="1200329"/>
          </a:xfrm>
          <a:prstGeom prst="rect">
            <a:avLst/>
          </a:prstGeom>
          <a:noFill/>
        </p:spPr>
        <p:txBody>
          <a:bodyPr wrap="square" rtlCol="0">
            <a:spAutoFit/>
          </a:bodyPr>
          <a:lstStyle/>
          <a:p>
            <a:r>
              <a:rPr lang="en-US" sz="1200" b="1" u="sng" dirty="0">
                <a:solidFill>
                  <a:srgbClr val="000000"/>
                </a:solidFill>
                <a:latin typeface="Myriad Pro Light" panose="020B0403030403020204" pitchFamily="34" charset="0"/>
              </a:rPr>
              <a:t>Number: </a:t>
            </a:r>
            <a:r>
              <a:rPr lang="en-US" sz="1200" dirty="0">
                <a:solidFill>
                  <a:srgbClr val="000000"/>
                </a:solidFill>
                <a:latin typeface="Myriad Pro Light" panose="020B0403030403020204" pitchFamily="34" charset="0"/>
              </a:rPr>
              <a:t>This allows to format the numerical cell values in different formats as per the requirement</a:t>
            </a:r>
          </a:p>
        </p:txBody>
      </p:sp>
      <p:sp>
        <p:nvSpPr>
          <p:cNvPr id="15" name="TextBox 14">
            <a:extLst>
              <a:ext uri="{FF2B5EF4-FFF2-40B4-BE49-F238E27FC236}">
                <a16:creationId xmlns:a16="http://schemas.microsoft.com/office/drawing/2014/main" xmlns="" id="{AC3FBD3B-9A4F-4B15-BE25-A4991668B959}"/>
              </a:ext>
            </a:extLst>
          </p:cNvPr>
          <p:cNvSpPr txBox="1"/>
          <p:nvPr/>
        </p:nvSpPr>
        <p:spPr>
          <a:xfrm>
            <a:off x="1066800" y="4876800"/>
            <a:ext cx="1481171" cy="1200329"/>
          </a:xfrm>
          <a:prstGeom prst="rect">
            <a:avLst/>
          </a:prstGeom>
          <a:noFill/>
        </p:spPr>
        <p:txBody>
          <a:bodyPr wrap="square" rtlCol="0">
            <a:spAutoFit/>
          </a:bodyPr>
          <a:lstStyle/>
          <a:p>
            <a:r>
              <a:rPr lang="en-US" sz="1200" b="1" u="sng" dirty="0">
                <a:solidFill>
                  <a:srgbClr val="000000"/>
                </a:solidFill>
                <a:latin typeface="Myriad Pro Light" panose="020B0403030403020204" pitchFamily="34" charset="0"/>
              </a:rPr>
              <a:t>Alignment: </a:t>
            </a:r>
            <a:r>
              <a:rPr lang="en-US" sz="1200" dirty="0">
                <a:solidFill>
                  <a:srgbClr val="000000"/>
                </a:solidFill>
                <a:latin typeface="Myriad Pro Light" panose="020B0403030403020204" pitchFamily="34" charset="0"/>
              </a:rPr>
              <a:t>This is used to align the values both in horizontal and vertical directions or to rotate the text</a:t>
            </a:r>
          </a:p>
        </p:txBody>
      </p:sp>
      <p:cxnSp>
        <p:nvCxnSpPr>
          <p:cNvPr id="16" name="Connector: Elbow 35">
            <a:extLst>
              <a:ext uri="{FF2B5EF4-FFF2-40B4-BE49-F238E27FC236}">
                <a16:creationId xmlns:a16="http://schemas.microsoft.com/office/drawing/2014/main" xmlns="" id="{D75906DD-2019-4F43-BD6F-B36753CC1FF6}"/>
              </a:ext>
            </a:extLst>
          </p:cNvPr>
          <p:cNvCxnSpPr>
            <a:cxnSpLocks/>
          </p:cNvCxnSpPr>
          <p:nvPr/>
        </p:nvCxnSpPr>
        <p:spPr>
          <a:xfrm flipV="1">
            <a:off x="1828800" y="3048000"/>
            <a:ext cx="1621375" cy="21385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36">
            <a:extLst>
              <a:ext uri="{FF2B5EF4-FFF2-40B4-BE49-F238E27FC236}">
                <a16:creationId xmlns:a16="http://schemas.microsoft.com/office/drawing/2014/main" xmlns="" id="{517B76A0-FFA0-41DB-83AE-513C3F97CBED}"/>
              </a:ext>
            </a:extLst>
          </p:cNvPr>
          <p:cNvCxnSpPr>
            <a:cxnSpLocks/>
          </p:cNvCxnSpPr>
          <p:nvPr/>
        </p:nvCxnSpPr>
        <p:spPr>
          <a:xfrm rot="5400000">
            <a:off x="4090229" y="2539171"/>
            <a:ext cx="1039742" cy="990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9">
            <a:extLst>
              <a:ext uri="{FF2B5EF4-FFF2-40B4-BE49-F238E27FC236}">
                <a16:creationId xmlns:a16="http://schemas.microsoft.com/office/drawing/2014/main" xmlns="" id="{E6193DFD-5BF3-443C-8F8B-963936105941}"/>
              </a:ext>
            </a:extLst>
          </p:cNvPr>
          <p:cNvCxnSpPr>
            <a:cxnSpLocks/>
          </p:cNvCxnSpPr>
          <p:nvPr/>
        </p:nvCxnSpPr>
        <p:spPr>
          <a:xfrm flipH="1">
            <a:off x="4419600" y="2895600"/>
            <a:ext cx="2561818" cy="67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37">
            <a:extLst>
              <a:ext uri="{FF2B5EF4-FFF2-40B4-BE49-F238E27FC236}">
                <a16:creationId xmlns:a16="http://schemas.microsoft.com/office/drawing/2014/main" xmlns="" id="{02032E4E-5EFF-4B79-AA7E-1CD481B9A90F}"/>
              </a:ext>
            </a:extLst>
          </p:cNvPr>
          <p:cNvCxnSpPr>
            <a:cxnSpLocks/>
          </p:cNvCxnSpPr>
          <p:nvPr/>
        </p:nvCxnSpPr>
        <p:spPr>
          <a:xfrm rot="10800000">
            <a:off x="4876800" y="3657600"/>
            <a:ext cx="2667000" cy="18287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38">
            <a:extLst>
              <a:ext uri="{FF2B5EF4-FFF2-40B4-BE49-F238E27FC236}">
                <a16:creationId xmlns:a16="http://schemas.microsoft.com/office/drawing/2014/main" xmlns="" id="{EF4EFFC3-8C18-4A41-AE6A-648653D8CB46}"/>
              </a:ext>
            </a:extLst>
          </p:cNvPr>
          <p:cNvCxnSpPr>
            <a:cxnSpLocks/>
          </p:cNvCxnSpPr>
          <p:nvPr/>
        </p:nvCxnSpPr>
        <p:spPr>
          <a:xfrm rot="10800000">
            <a:off x="5562600" y="3657600"/>
            <a:ext cx="2209800" cy="685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40">
            <a:extLst>
              <a:ext uri="{FF2B5EF4-FFF2-40B4-BE49-F238E27FC236}">
                <a16:creationId xmlns:a16="http://schemas.microsoft.com/office/drawing/2014/main" xmlns="" id="{33C18FBE-058B-4AC0-B0C1-D70C0663A351}"/>
              </a:ext>
            </a:extLst>
          </p:cNvPr>
          <p:cNvCxnSpPr>
            <a:cxnSpLocks/>
            <a:stCxn id="15" idx="3"/>
          </p:cNvCxnSpPr>
          <p:nvPr/>
        </p:nvCxnSpPr>
        <p:spPr>
          <a:xfrm flipV="1">
            <a:off x="2547971" y="3657601"/>
            <a:ext cx="942594" cy="181936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61011484-4238-449B-9944-A56D15278758}"/>
              </a:ext>
            </a:extLst>
          </p:cNvPr>
          <p:cNvSpPr/>
          <p:nvPr/>
        </p:nvSpPr>
        <p:spPr>
          <a:xfrm>
            <a:off x="4267200" y="2819400"/>
            <a:ext cx="225825" cy="176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object 2"/>
          <p:cNvSpPr txBox="1">
            <a:spLocks/>
          </p:cNvSpPr>
          <p:nvPr/>
        </p:nvSpPr>
        <p:spPr>
          <a:xfrm>
            <a:off x="-457200" y="304800"/>
            <a:ext cx="4876800" cy="727782"/>
          </a:xfrm>
          <a:prstGeom prst="rect">
            <a:avLst/>
          </a:prstGeom>
          <a:noFill/>
          <a:ln>
            <a:noFill/>
          </a:ln>
        </p:spPr>
        <p:txBody>
          <a:bodyPr spcFirstLastPara="1" wrap="square" lIns="121711" tIns="121711" rIns="121711" bIns="121711" anchor="t" anchorCtr="0">
            <a:noAutofit/>
          </a:bodyPr>
          <a:lstStyle/>
          <a:p>
            <a:pPr marL="13249" marR="0" lvl="0" indent="0" algn="ctr" defTabSz="914400" rtl="0" eaLnBrk="1" fontAlgn="auto" latinLnBrk="0" hangingPunct="1">
              <a:lnSpc>
                <a:spcPct val="100000"/>
              </a:lnSpc>
              <a:spcBef>
                <a:spcPct val="0"/>
              </a:spcBef>
              <a:spcAft>
                <a:spcPts val="0"/>
              </a:spcAft>
              <a:buClrTx/>
              <a:buSzTx/>
              <a:buFontTx/>
              <a:buNone/>
              <a:tabLst/>
              <a:defRPr/>
            </a:pPr>
            <a:r>
              <a:rPr kumimoji="0" lang="en-US" sz="3733" b="1" i="0" u="none" strike="noStrike" kern="1200" cap="none" spc="0" normalizeH="0" baseline="0" noProof="0" dirty="0" smtClean="0">
                <a:ln>
                  <a:noFill/>
                </a:ln>
                <a:solidFill>
                  <a:srgbClr val="38761D"/>
                </a:solidFill>
                <a:effectLst/>
                <a:uLnTx/>
                <a:uFillTx/>
                <a:latin typeface="+mj-lt"/>
                <a:ea typeface="+mj-ea"/>
                <a:cs typeface="Lato"/>
              </a:rPr>
              <a:t>Quiz 1</a:t>
            </a:r>
            <a:endParaRPr kumimoji="0" lang="en-IN" sz="3733" b="1" i="0" u="none" strike="noStrike" kern="1200" cap="none" spc="0" normalizeH="0" baseline="0" noProof="0" dirty="0">
              <a:ln>
                <a:noFill/>
              </a:ln>
              <a:solidFill>
                <a:srgbClr val="38761D"/>
              </a:solidFill>
              <a:effectLst/>
              <a:uLnTx/>
              <a:uFillTx/>
              <a:latin typeface="+mj-lt"/>
              <a:ea typeface="+mj-ea"/>
              <a:cs typeface="Lato"/>
            </a:endParaRPr>
          </a:p>
        </p:txBody>
      </p:sp>
      <p:sp>
        <p:nvSpPr>
          <p:cNvPr id="7" name="object 10"/>
          <p:cNvSpPr/>
          <p:nvPr/>
        </p:nvSpPr>
        <p:spPr>
          <a:xfrm>
            <a:off x="152400" y="1219200"/>
            <a:ext cx="8564084" cy="414589"/>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sz="2400" dirty="0"/>
          </a:p>
        </p:txBody>
      </p:sp>
      <p:sp>
        <p:nvSpPr>
          <p:cNvPr id="8" name="object 12"/>
          <p:cNvSpPr txBox="1"/>
          <p:nvPr/>
        </p:nvSpPr>
        <p:spPr>
          <a:xfrm>
            <a:off x="533400" y="1219200"/>
            <a:ext cx="11033615" cy="386029"/>
          </a:xfrm>
          <a:prstGeom prst="rect">
            <a:avLst/>
          </a:prstGeom>
        </p:spPr>
        <p:txBody>
          <a:bodyPr vert="horz" wrap="square" lIns="0" tIns="16536" rIns="0" bIns="0" rtlCol="0">
            <a:spAutoFit/>
          </a:bodyPr>
          <a:lstStyle/>
          <a:p>
            <a:pPr marL="13249">
              <a:spcBef>
                <a:spcPts val="131"/>
              </a:spcBef>
            </a:pPr>
            <a:r>
              <a:rPr lang="en-US" sz="2400" b="1" spc="11" dirty="0">
                <a:solidFill>
                  <a:srgbClr val="001F60"/>
                </a:solidFill>
              </a:rPr>
              <a:t>How should Numbers and Font be aligned?</a:t>
            </a:r>
            <a:endParaRPr sz="2400" b="1" dirty="0"/>
          </a:p>
        </p:txBody>
      </p:sp>
      <p:sp>
        <p:nvSpPr>
          <p:cNvPr id="9" name="TextBox 8"/>
          <p:cNvSpPr txBox="1"/>
          <p:nvPr/>
        </p:nvSpPr>
        <p:spPr>
          <a:xfrm>
            <a:off x="275147" y="2254332"/>
            <a:ext cx="260636" cy="465512"/>
          </a:xfrm>
          <a:prstGeom prst="rect">
            <a:avLst/>
          </a:prstGeom>
          <a:noFill/>
        </p:spPr>
        <p:txBody>
          <a:bodyPr wrap="square" lIns="95263" tIns="47625" rIns="95263" bIns="47625" rtlCol="0">
            <a:spAutoFit/>
          </a:bodyPr>
          <a:lstStyle/>
          <a:p>
            <a:r>
              <a:rPr lang="en-US" sz="2400" dirty="0"/>
              <a:t>A</a:t>
            </a:r>
            <a:endParaRPr lang="en-IN" sz="2400" dirty="0"/>
          </a:p>
        </p:txBody>
      </p:sp>
      <p:sp>
        <p:nvSpPr>
          <p:cNvPr id="10" name="TextBox 9"/>
          <p:cNvSpPr txBox="1"/>
          <p:nvPr/>
        </p:nvSpPr>
        <p:spPr>
          <a:xfrm>
            <a:off x="275147" y="3429007"/>
            <a:ext cx="260636" cy="465512"/>
          </a:xfrm>
          <a:prstGeom prst="rect">
            <a:avLst/>
          </a:prstGeom>
          <a:noFill/>
        </p:spPr>
        <p:txBody>
          <a:bodyPr wrap="square" lIns="95263" tIns="47625" rIns="95263" bIns="47625" rtlCol="0">
            <a:spAutoFit/>
          </a:bodyPr>
          <a:lstStyle/>
          <a:p>
            <a:r>
              <a:rPr lang="en-US" sz="2400" dirty="0"/>
              <a:t>C</a:t>
            </a:r>
            <a:endParaRPr lang="en-IN" sz="2400" dirty="0"/>
          </a:p>
        </p:txBody>
      </p:sp>
      <p:sp>
        <p:nvSpPr>
          <p:cNvPr id="11" name="Rounded Rectangle 10"/>
          <p:cNvSpPr/>
          <p:nvPr/>
        </p:nvSpPr>
        <p:spPr>
          <a:xfrm>
            <a:off x="796395" y="2254330"/>
            <a:ext cx="3318405" cy="4676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No specific alignment is needed</a:t>
            </a:r>
            <a:endParaRPr lang="en-IN" sz="1600" dirty="0">
              <a:cs typeface="Arial"/>
            </a:endParaRPr>
          </a:p>
        </p:txBody>
      </p:sp>
      <p:sp>
        <p:nvSpPr>
          <p:cNvPr id="12" name="TextBox 11"/>
          <p:cNvSpPr txBox="1"/>
          <p:nvPr/>
        </p:nvSpPr>
        <p:spPr>
          <a:xfrm>
            <a:off x="4953000" y="2209800"/>
            <a:ext cx="292703" cy="465512"/>
          </a:xfrm>
          <a:prstGeom prst="rect">
            <a:avLst/>
          </a:prstGeom>
          <a:noFill/>
        </p:spPr>
        <p:txBody>
          <a:bodyPr wrap="square" lIns="95263" tIns="47625" rIns="95263" bIns="47625" rtlCol="0">
            <a:spAutoFit/>
          </a:bodyPr>
          <a:lstStyle/>
          <a:p>
            <a:r>
              <a:rPr lang="en-US" sz="2400" dirty="0"/>
              <a:t>B</a:t>
            </a:r>
            <a:endParaRPr lang="en-IN" sz="2400" dirty="0"/>
          </a:p>
        </p:txBody>
      </p:sp>
      <p:sp>
        <p:nvSpPr>
          <p:cNvPr id="13" name="Rounded Rectangle 12"/>
          <p:cNvSpPr/>
          <p:nvPr/>
        </p:nvSpPr>
        <p:spPr>
          <a:xfrm>
            <a:off x="5486401" y="2209800"/>
            <a:ext cx="3276600"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dirty="0">
                <a:latin typeface="Arial"/>
                <a:cs typeface="Arial"/>
              </a:rPr>
              <a:t>Left and Right </a:t>
            </a:r>
          </a:p>
        </p:txBody>
      </p:sp>
      <p:sp>
        <p:nvSpPr>
          <p:cNvPr id="14" name="Rounded Rectangle 13"/>
          <p:cNvSpPr/>
          <p:nvPr/>
        </p:nvSpPr>
        <p:spPr>
          <a:xfrm>
            <a:off x="796395" y="3429000"/>
            <a:ext cx="3318405"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Right and Left</a:t>
            </a:r>
            <a:endParaRPr lang="en-IN" sz="1600" dirty="0">
              <a:cs typeface="Arial"/>
            </a:endParaRPr>
          </a:p>
        </p:txBody>
      </p:sp>
      <p:sp>
        <p:nvSpPr>
          <p:cNvPr id="15" name="TextBox 14"/>
          <p:cNvSpPr txBox="1"/>
          <p:nvPr/>
        </p:nvSpPr>
        <p:spPr>
          <a:xfrm>
            <a:off x="4953000" y="3429000"/>
            <a:ext cx="260636" cy="465512"/>
          </a:xfrm>
          <a:prstGeom prst="rect">
            <a:avLst/>
          </a:prstGeom>
          <a:noFill/>
        </p:spPr>
        <p:txBody>
          <a:bodyPr wrap="square" lIns="95263" tIns="47625" rIns="95263" bIns="47625" rtlCol="0">
            <a:spAutoFit/>
          </a:bodyPr>
          <a:lstStyle/>
          <a:p>
            <a:r>
              <a:rPr lang="en-US" sz="2400" dirty="0"/>
              <a:t>D</a:t>
            </a:r>
            <a:endParaRPr lang="en-IN" sz="2400" dirty="0"/>
          </a:p>
        </p:txBody>
      </p:sp>
      <p:sp>
        <p:nvSpPr>
          <p:cNvPr id="16" name="Rounded Rectangle 15"/>
          <p:cNvSpPr/>
          <p:nvPr/>
        </p:nvSpPr>
        <p:spPr>
          <a:xfrm>
            <a:off x="5410201" y="3429000"/>
            <a:ext cx="3429000"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US" sz="1600" spc="-11" dirty="0">
                <a:latin typeface="Calibri" pitchFamily="34" charset="0"/>
                <a:cs typeface="Arial"/>
              </a:rPr>
              <a:t>Center Align</a:t>
            </a:r>
            <a:endParaRPr lang="en-IN" sz="1600" dirty="0">
              <a:latin typeface="Calibri" pitchFamily="34" charset="0"/>
              <a:cs typeface="Arial"/>
            </a:endParaRPr>
          </a:p>
        </p:txBody>
      </p:sp>
      <p:sp>
        <p:nvSpPr>
          <p:cNvPr id="17" name="TextBox 16"/>
          <p:cNvSpPr txBox="1"/>
          <p:nvPr/>
        </p:nvSpPr>
        <p:spPr>
          <a:xfrm>
            <a:off x="622632" y="4396386"/>
            <a:ext cx="6950309" cy="1327286"/>
          </a:xfrm>
          <a:prstGeom prst="rect">
            <a:avLst/>
          </a:prstGeom>
          <a:noFill/>
        </p:spPr>
        <p:txBody>
          <a:bodyPr wrap="square" lIns="95263" tIns="47625" rIns="95263" bIns="47625" rtlCol="0">
            <a:spAutoFit/>
          </a:bodyPr>
          <a:lstStyle/>
          <a:p>
            <a:pPr marL="357230" indent="-357230">
              <a:buAutoNum type="arabicPeriod"/>
            </a:pPr>
            <a:r>
              <a:rPr lang="en-US" sz="1600" dirty="0"/>
              <a:t>A</a:t>
            </a:r>
          </a:p>
          <a:p>
            <a:pPr marL="357230" indent="-357230">
              <a:buAutoNum type="arabicPeriod"/>
            </a:pPr>
            <a:r>
              <a:rPr lang="en-US" sz="1600" dirty="0"/>
              <a:t>B</a:t>
            </a:r>
          </a:p>
          <a:p>
            <a:pPr marL="357230" indent="-357230">
              <a:buAutoNum type="arabicPeriod"/>
            </a:pPr>
            <a:r>
              <a:rPr lang="en-US" sz="1600" dirty="0"/>
              <a:t>C</a:t>
            </a:r>
          </a:p>
          <a:p>
            <a:pPr marL="357230" indent="-357230">
              <a:buAutoNum type="arabicPeriod"/>
            </a:pPr>
            <a:r>
              <a:rPr lang="en-US" sz="1600" dirty="0"/>
              <a:t>D</a:t>
            </a:r>
          </a:p>
          <a:p>
            <a:pPr marL="357230" indent="-357230">
              <a:buAutoNum type="arabicPeriod"/>
            </a:pPr>
            <a:endParaRPr lang="en-IN"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609600" y="457200"/>
            <a:ext cx="3775400" cy="687400"/>
          </a:xfrm>
          <a:prstGeom prst="rect">
            <a:avLst/>
          </a:prstGeom>
        </p:spPr>
        <p:txBody>
          <a:bodyPr lIns="118872" tIns="118872" rIns="118872" bIns="118872">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Filters</a:t>
            </a:r>
            <a:endParaRPr kumimoji="0" lang="en-US" sz="44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228600" y="1295400"/>
            <a:ext cx="8534401" cy="4731440"/>
          </a:xfrm>
          <a:prstGeom prst="rect">
            <a:avLst/>
          </a:prstGeom>
        </p:spPr>
        <p:txBody>
          <a:bodyPr rtlCol="0">
            <a:normAutofit/>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Filtering the data means extracting the data for a particular scenario. The method of applying the Filters in Excel reduces the time to identify the exact case and also is accurate.</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Lets see how data can be filtered in Excel.</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Filters can be applied both on Text and Numbers. There are multiple options to filter like –</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Text Filters – Equals, Does nor Equal, Begins/ Ends with, Contains, Does not Contains, Custom Filter</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Number Filters – Equals, Does nor Equal,&gt;=,&lt;=, Top 10, Above/Below Avg., Custom Filter </a:t>
            </a: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xmlns="" id="{DDDB8365-2BB8-42EE-BF3B-DDCA95E09ACD}"/>
              </a:ext>
            </a:extLst>
          </p:cNvPr>
          <p:cNvPicPr>
            <a:picLocks noChangeAspect="1"/>
          </p:cNvPicPr>
          <p:nvPr/>
        </p:nvPicPr>
        <p:blipFill>
          <a:blip r:embed="rId3"/>
          <a:stretch>
            <a:fillRect/>
          </a:stretch>
        </p:blipFill>
        <p:spPr>
          <a:xfrm>
            <a:off x="304800" y="2209800"/>
            <a:ext cx="8120030" cy="1573346"/>
          </a:xfrm>
          <a:prstGeom prst="rect">
            <a:avLst/>
          </a:prstGeom>
        </p:spPr>
      </p:pic>
      <p:sp>
        <p:nvSpPr>
          <p:cNvPr id="9" name="Rectangle 8">
            <a:extLst>
              <a:ext uri="{FF2B5EF4-FFF2-40B4-BE49-F238E27FC236}">
                <a16:creationId xmlns:a16="http://schemas.microsoft.com/office/drawing/2014/main" xmlns="" id="{C2A69F01-B167-4F3D-97F7-08516933BF04}"/>
              </a:ext>
            </a:extLst>
          </p:cNvPr>
          <p:cNvSpPr/>
          <p:nvPr/>
        </p:nvSpPr>
        <p:spPr>
          <a:xfrm>
            <a:off x="7772400" y="2209800"/>
            <a:ext cx="818986" cy="993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11" name="TextBox 10">
            <a:extLst>
              <a:ext uri="{FF2B5EF4-FFF2-40B4-BE49-F238E27FC236}">
                <a16:creationId xmlns:a16="http://schemas.microsoft.com/office/drawing/2014/main" xmlns="" id="{D61566A1-8447-4911-9DEE-1AD83AADE3BE}"/>
              </a:ext>
            </a:extLst>
          </p:cNvPr>
          <p:cNvSpPr txBox="1"/>
          <p:nvPr/>
        </p:nvSpPr>
        <p:spPr>
          <a:xfrm>
            <a:off x="6172200" y="5943600"/>
            <a:ext cx="2738292"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609600" y="457200"/>
            <a:ext cx="3775400" cy="687400"/>
          </a:xfrm>
          <a:prstGeom prst="rect">
            <a:avLst/>
          </a:prstGeom>
        </p:spPr>
        <p:txBody>
          <a:bodyPr lIns="118872" tIns="118872" rIns="118872" bIns="118872">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Filters</a:t>
            </a:r>
            <a:endParaRPr kumimoji="0" lang="en-US" sz="44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228600" y="1295400"/>
            <a:ext cx="8686801" cy="4731440"/>
          </a:xfrm>
          <a:prstGeom prst="rect">
            <a:avLst/>
          </a:prstGeom>
        </p:spPr>
        <p:txBody>
          <a:bodyPr rtlCol="0">
            <a:normAutofit/>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From the Filter icon shown in the last slide, filter icons </a:t>
            </a:r>
            <a:r>
              <a:rPr kumimoji="0" lang="en-US" sz="1400" b="0" i="0" u="none" strike="noStrike" kern="1200" cap="none" spc="0" normalizeH="0" baseline="0" noProof="0" dirty="0" err="1" smtClean="0">
                <a:ln>
                  <a:noFill/>
                </a:ln>
                <a:solidFill>
                  <a:srgbClr val="000000"/>
                </a:solidFill>
                <a:effectLst/>
                <a:uLnTx/>
                <a:uFillTx/>
                <a:latin typeface="Arial" panose="020B0604020202020204" pitchFamily="34" charset="0"/>
                <a:ea typeface="MS PGothic" charset="0"/>
                <a:cs typeface="Arial" panose="020B0604020202020204" pitchFamily="34" charset="0"/>
              </a:rPr>
              <a:t>ae</a:t>
            </a: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 shown in the respective table. Select the first cell of the table as highlighted below and then click the Filter icon as shown in the last slide.</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On selecting the filter option, the filter icons appear in the table as shown below. Select the drop down and apply the required filter.</a:t>
            </a: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xmlns="" id="{9AE2B945-8541-4B55-85BC-EEE4A784BB11}"/>
              </a:ext>
            </a:extLst>
          </p:cNvPr>
          <p:cNvPicPr>
            <a:picLocks noChangeAspect="1"/>
          </p:cNvPicPr>
          <p:nvPr/>
        </p:nvPicPr>
        <p:blipFill>
          <a:blip r:embed="rId3"/>
          <a:stretch>
            <a:fillRect/>
          </a:stretch>
        </p:blipFill>
        <p:spPr>
          <a:xfrm>
            <a:off x="228600" y="1981200"/>
            <a:ext cx="8610600" cy="1219200"/>
          </a:xfrm>
          <a:prstGeom prst="rect">
            <a:avLst/>
          </a:prstGeom>
        </p:spPr>
      </p:pic>
      <p:pic>
        <p:nvPicPr>
          <p:cNvPr id="9" name="Picture 8">
            <a:extLst>
              <a:ext uri="{FF2B5EF4-FFF2-40B4-BE49-F238E27FC236}">
                <a16:creationId xmlns:a16="http://schemas.microsoft.com/office/drawing/2014/main" xmlns="" id="{494AA212-A21D-4E68-975F-B2A2BAF28BC1}"/>
              </a:ext>
            </a:extLst>
          </p:cNvPr>
          <p:cNvPicPr>
            <a:picLocks noChangeAspect="1"/>
          </p:cNvPicPr>
          <p:nvPr/>
        </p:nvPicPr>
        <p:blipFill>
          <a:blip r:embed="rId4"/>
          <a:stretch>
            <a:fillRect/>
          </a:stretch>
        </p:blipFill>
        <p:spPr>
          <a:xfrm>
            <a:off x="228600" y="4191000"/>
            <a:ext cx="8645200" cy="990600"/>
          </a:xfrm>
          <a:prstGeom prst="rect">
            <a:avLst/>
          </a:prstGeom>
        </p:spPr>
      </p:pic>
      <p:sp>
        <p:nvSpPr>
          <p:cNvPr id="10" name="Rectangle 9">
            <a:extLst>
              <a:ext uri="{FF2B5EF4-FFF2-40B4-BE49-F238E27FC236}">
                <a16:creationId xmlns:a16="http://schemas.microsoft.com/office/drawing/2014/main" xmlns="" id="{C2A69F01-B167-4F3D-97F7-08516933BF04}"/>
              </a:ext>
            </a:extLst>
          </p:cNvPr>
          <p:cNvSpPr/>
          <p:nvPr/>
        </p:nvSpPr>
        <p:spPr>
          <a:xfrm>
            <a:off x="152400" y="1981200"/>
            <a:ext cx="561298"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11" name="TextBox 10">
            <a:extLst>
              <a:ext uri="{FF2B5EF4-FFF2-40B4-BE49-F238E27FC236}">
                <a16:creationId xmlns:a16="http://schemas.microsoft.com/office/drawing/2014/main" xmlns="" id="{D61566A1-8447-4911-9DEE-1AD83AADE3BE}"/>
              </a:ext>
            </a:extLst>
          </p:cNvPr>
          <p:cNvSpPr txBox="1"/>
          <p:nvPr/>
        </p:nvSpPr>
        <p:spPr>
          <a:xfrm>
            <a:off x="6019800" y="6172200"/>
            <a:ext cx="2738292"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609600" y="457200"/>
            <a:ext cx="3775400" cy="687400"/>
          </a:xfrm>
          <a:prstGeom prst="rect">
            <a:avLst/>
          </a:prstGeom>
        </p:spPr>
        <p:txBody>
          <a:bodyPr lIns="118872" tIns="118872" rIns="118872" bIns="118872">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Filters</a:t>
            </a:r>
            <a:endParaRPr kumimoji="0" lang="en-US" sz="44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228600" y="1219200"/>
            <a:ext cx="8686801" cy="4731440"/>
          </a:xfrm>
          <a:prstGeom prst="rect">
            <a:avLst/>
          </a:prstGeom>
        </p:spPr>
        <p:txBody>
          <a:bodyPr rtlCol="0">
            <a:normAutofit/>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smtClean="0">
                <a:ln>
                  <a:noFill/>
                </a:ln>
                <a:solidFill>
                  <a:srgbClr val="000000"/>
                </a:solidFill>
                <a:effectLst/>
                <a:uLnTx/>
                <a:uFillTx/>
                <a:latin typeface="Arial" panose="020B0604020202020204" pitchFamily="34" charset="0"/>
                <a:ea typeface="MS PGothic" charset="0"/>
                <a:cs typeface="Arial" panose="020B0604020202020204" pitchFamily="34" charset="0"/>
              </a:rPr>
              <a:t>Filtering the data is not limited to Text/ Numbers. It can be done basis the Cell Colors. Lets do a simple Exercise to filter data based on cell colors</a:t>
            </a:r>
            <a:endParaRPr kumimoji="0" lang="en-US" sz="1400" b="0" i="0" u="none" strike="noStrike" kern="1200" cap="none" spc="0" normalizeH="0" baseline="0" noProof="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xmlns="" id="{9B9F49C6-1873-4CF0-BBC5-22F8D9AD32C1}"/>
              </a:ext>
            </a:extLst>
          </p:cNvPr>
          <p:cNvPicPr>
            <a:picLocks noChangeAspect="1"/>
          </p:cNvPicPr>
          <p:nvPr/>
        </p:nvPicPr>
        <p:blipFill>
          <a:blip r:embed="rId3"/>
          <a:stretch>
            <a:fillRect/>
          </a:stretch>
        </p:blipFill>
        <p:spPr>
          <a:xfrm>
            <a:off x="304801" y="1981200"/>
            <a:ext cx="8458199" cy="3429000"/>
          </a:xfrm>
          <a:prstGeom prst="rect">
            <a:avLst/>
          </a:prstGeom>
        </p:spPr>
      </p:pic>
      <p:sp>
        <p:nvSpPr>
          <p:cNvPr id="9" name="TextBox 8">
            <a:extLst>
              <a:ext uri="{FF2B5EF4-FFF2-40B4-BE49-F238E27FC236}">
                <a16:creationId xmlns:a16="http://schemas.microsoft.com/office/drawing/2014/main" xmlns="" id="{D61566A1-8447-4911-9DEE-1AD83AADE3BE}"/>
              </a:ext>
            </a:extLst>
          </p:cNvPr>
          <p:cNvSpPr txBox="1"/>
          <p:nvPr/>
        </p:nvSpPr>
        <p:spPr>
          <a:xfrm>
            <a:off x="6019800" y="6019800"/>
            <a:ext cx="2738292"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7" name="Title 1">
            <a:extLst>
              <a:ext uri="{FF2B5EF4-FFF2-40B4-BE49-F238E27FC236}">
                <a16:creationId xmlns:a16="http://schemas.microsoft.com/office/drawing/2014/main" xmlns="" id="{47089AE6-F2E4-4B3B-9ED2-7DF46B4F7BA7}"/>
              </a:ext>
            </a:extLst>
          </p:cNvPr>
          <p:cNvSpPr txBox="1">
            <a:spLocks/>
          </p:cNvSpPr>
          <p:nvPr/>
        </p:nvSpPr>
        <p:spPr>
          <a:xfrm>
            <a:off x="-838200" y="457200"/>
            <a:ext cx="5070800" cy="687400"/>
          </a:xfrm>
          <a:prstGeom prst="rect">
            <a:avLst/>
          </a:prstGeom>
        </p:spPr>
        <p:txBody>
          <a:bodyPr lIns="118872" tIns="118872" rIns="118872" bIns="118872">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Sorting</a:t>
            </a:r>
            <a:endParaRPr kumimoji="0" lang="en-US" sz="44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8" name="Content Placeholder 2">
            <a:extLst>
              <a:ext uri="{FF2B5EF4-FFF2-40B4-BE49-F238E27FC236}">
                <a16:creationId xmlns:a16="http://schemas.microsoft.com/office/drawing/2014/main" xmlns="" id="{057371B9-8168-4A59-8537-3A15DA6AE951}"/>
              </a:ext>
            </a:extLst>
          </p:cNvPr>
          <p:cNvSpPr txBox="1">
            <a:spLocks/>
          </p:cNvSpPr>
          <p:nvPr/>
        </p:nvSpPr>
        <p:spPr>
          <a:xfrm>
            <a:off x="228599" y="1143000"/>
            <a:ext cx="8915401" cy="4731440"/>
          </a:xfrm>
          <a:prstGeom prst="rect">
            <a:avLst/>
          </a:prstGeom>
        </p:spPr>
        <p:txBody>
          <a:bodyPr rtlCol="0">
            <a:normAutofit/>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Sorting means to arrange the data in a particular order. Sorting is generally done on Number variables to arrange them in Ascending/ Descending order. But the sorting is not limited to numbers as Text/ strings can also be sorted</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Sorting data in Excel is very common and very widely used concept. Lets see how do we sort the data in Excel.</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Refer the icon to Sort the data</a:t>
            </a: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a16="http://schemas.microsoft.com/office/drawing/2014/main" xmlns="" id="{64FED11A-83F2-4B07-8D4D-F8C4B019864C}"/>
              </a:ext>
            </a:extLst>
          </p:cNvPr>
          <p:cNvPicPr>
            <a:picLocks noChangeAspect="1"/>
          </p:cNvPicPr>
          <p:nvPr/>
        </p:nvPicPr>
        <p:blipFill>
          <a:blip r:embed="rId3"/>
          <a:stretch>
            <a:fillRect/>
          </a:stretch>
        </p:blipFill>
        <p:spPr>
          <a:xfrm>
            <a:off x="457200" y="3124200"/>
            <a:ext cx="8120030" cy="1573346"/>
          </a:xfrm>
          <a:prstGeom prst="rect">
            <a:avLst/>
          </a:prstGeom>
        </p:spPr>
      </p:pic>
      <p:sp>
        <p:nvSpPr>
          <p:cNvPr id="10" name="Rectangle 9">
            <a:extLst>
              <a:ext uri="{FF2B5EF4-FFF2-40B4-BE49-F238E27FC236}">
                <a16:creationId xmlns:a16="http://schemas.microsoft.com/office/drawing/2014/main" xmlns="" id="{2B1CDE2D-A909-40DF-8019-9575381430B1}"/>
              </a:ext>
            </a:extLst>
          </p:cNvPr>
          <p:cNvSpPr/>
          <p:nvPr/>
        </p:nvSpPr>
        <p:spPr>
          <a:xfrm>
            <a:off x="7924800" y="3200400"/>
            <a:ext cx="818986" cy="993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838200" y="457200"/>
            <a:ext cx="5070800" cy="687400"/>
          </a:xfrm>
          <a:prstGeom prst="rect">
            <a:avLst/>
          </a:prstGeom>
        </p:spPr>
        <p:txBody>
          <a:bodyPr lIns="118872" tIns="118872" rIns="118872" bIns="118872">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Sorting</a:t>
            </a:r>
            <a:endParaRPr kumimoji="0" lang="en-US" sz="44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304799" y="1219200"/>
            <a:ext cx="8839201" cy="4731440"/>
          </a:xfrm>
          <a:prstGeom prst="rect">
            <a:avLst/>
          </a:prstGeom>
        </p:spPr>
        <p:txBody>
          <a:bodyPr rtlCol="0">
            <a:normAutofit/>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Lets sort the data shown in the below snapshot - </a:t>
            </a: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There are 3 options to sort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Sort Ascending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Sort Descending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Custom Sort</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endParaRPr>
          </a:p>
        </p:txBody>
      </p:sp>
      <p:pic>
        <p:nvPicPr>
          <p:cNvPr id="8" name="Picture 7">
            <a:extLst>
              <a:ext uri="{FF2B5EF4-FFF2-40B4-BE49-F238E27FC236}">
                <a16:creationId xmlns:a16="http://schemas.microsoft.com/office/drawing/2014/main" xmlns="" id="{88E87073-4685-405B-B78F-4896FD11C1A5}"/>
              </a:ext>
            </a:extLst>
          </p:cNvPr>
          <p:cNvPicPr>
            <a:picLocks noChangeAspect="1"/>
          </p:cNvPicPr>
          <p:nvPr/>
        </p:nvPicPr>
        <p:blipFill>
          <a:blip r:embed="rId3"/>
          <a:stretch>
            <a:fillRect/>
          </a:stretch>
        </p:blipFill>
        <p:spPr>
          <a:xfrm>
            <a:off x="381000" y="1676400"/>
            <a:ext cx="7105650" cy="2362200"/>
          </a:xfrm>
          <a:prstGeom prst="rect">
            <a:avLst/>
          </a:prstGeom>
        </p:spPr>
      </p:pic>
      <p:pic>
        <p:nvPicPr>
          <p:cNvPr id="9" name="Picture 8">
            <a:extLst>
              <a:ext uri="{FF2B5EF4-FFF2-40B4-BE49-F238E27FC236}">
                <a16:creationId xmlns:a16="http://schemas.microsoft.com/office/drawing/2014/main" xmlns="" id="{A5C63D33-D4CF-4666-90F3-24416B6BFB9C}"/>
              </a:ext>
            </a:extLst>
          </p:cNvPr>
          <p:cNvPicPr>
            <a:picLocks noChangeAspect="1"/>
          </p:cNvPicPr>
          <p:nvPr/>
        </p:nvPicPr>
        <p:blipFill>
          <a:blip r:embed="rId4"/>
          <a:stretch>
            <a:fillRect/>
          </a:stretch>
        </p:blipFill>
        <p:spPr>
          <a:xfrm>
            <a:off x="2667001" y="4114800"/>
            <a:ext cx="4648200" cy="2057400"/>
          </a:xfrm>
          <a:prstGeom prst="rect">
            <a:avLst/>
          </a:prstGeom>
        </p:spPr>
      </p:pic>
      <p:sp>
        <p:nvSpPr>
          <p:cNvPr id="10" name="TextBox 9">
            <a:extLst>
              <a:ext uri="{FF2B5EF4-FFF2-40B4-BE49-F238E27FC236}">
                <a16:creationId xmlns:a16="http://schemas.microsoft.com/office/drawing/2014/main" xmlns="" id="{D61566A1-8447-4911-9DEE-1AD83AADE3BE}"/>
              </a:ext>
            </a:extLst>
          </p:cNvPr>
          <p:cNvSpPr txBox="1"/>
          <p:nvPr/>
        </p:nvSpPr>
        <p:spPr>
          <a:xfrm>
            <a:off x="6172200" y="6400800"/>
            <a:ext cx="2738292"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838200" y="457200"/>
            <a:ext cx="5070800" cy="687400"/>
          </a:xfrm>
          <a:prstGeom prst="rect">
            <a:avLst/>
          </a:prstGeom>
        </p:spPr>
        <p:txBody>
          <a:bodyPr lIns="118872" tIns="118872" rIns="118872" bIns="118872">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Sorting</a:t>
            </a:r>
            <a:endParaRPr kumimoji="0" lang="en-US" sz="44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228600" y="1219200"/>
            <a:ext cx="8610601" cy="4731440"/>
          </a:xfrm>
          <a:prstGeom prst="rect">
            <a:avLst/>
          </a:prstGeom>
        </p:spPr>
        <p:txBody>
          <a:bodyPr rtlCol="0">
            <a:normAutofit/>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In Custom Sort – we can sort the data based on color coding as well. Lets work on an example - </a:t>
            </a: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endParaRPr>
          </a:p>
        </p:txBody>
      </p:sp>
      <p:pic>
        <p:nvPicPr>
          <p:cNvPr id="8" name="Picture 7">
            <a:extLst>
              <a:ext uri="{FF2B5EF4-FFF2-40B4-BE49-F238E27FC236}">
                <a16:creationId xmlns:a16="http://schemas.microsoft.com/office/drawing/2014/main" xmlns="" id="{19EA88F1-3EA2-41E1-8796-F1FD01B1293F}"/>
              </a:ext>
            </a:extLst>
          </p:cNvPr>
          <p:cNvPicPr>
            <a:picLocks noChangeAspect="1"/>
          </p:cNvPicPr>
          <p:nvPr/>
        </p:nvPicPr>
        <p:blipFill>
          <a:blip r:embed="rId3"/>
          <a:stretch>
            <a:fillRect/>
          </a:stretch>
        </p:blipFill>
        <p:spPr>
          <a:xfrm>
            <a:off x="609600" y="1828800"/>
            <a:ext cx="7343775" cy="2933700"/>
          </a:xfrm>
          <a:prstGeom prst="rect">
            <a:avLst/>
          </a:prstGeom>
        </p:spPr>
      </p:pic>
      <p:sp>
        <p:nvSpPr>
          <p:cNvPr id="9" name="TextBox 8">
            <a:extLst>
              <a:ext uri="{FF2B5EF4-FFF2-40B4-BE49-F238E27FC236}">
                <a16:creationId xmlns:a16="http://schemas.microsoft.com/office/drawing/2014/main" xmlns="" id="{D61566A1-8447-4911-9DEE-1AD83AADE3BE}"/>
              </a:ext>
            </a:extLst>
          </p:cNvPr>
          <p:cNvSpPr txBox="1"/>
          <p:nvPr/>
        </p:nvSpPr>
        <p:spPr>
          <a:xfrm>
            <a:off x="6172200" y="6248400"/>
            <a:ext cx="2738292"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flipV="1">
            <a:off x="0" y="914400"/>
            <a:ext cx="9144000" cy="76200"/>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62;p14"/>
          <p:cNvSpPr txBox="1">
            <a:spLocks/>
          </p:cNvSpPr>
          <p:nvPr/>
        </p:nvSpPr>
        <p:spPr>
          <a:xfrm>
            <a:off x="-304800" y="228600"/>
            <a:ext cx="5410200" cy="763600"/>
          </a:xfrm>
          <a:prstGeom prst="rect">
            <a:avLst/>
          </a:prstGeom>
        </p:spPr>
        <p:txBody>
          <a:bodyPr spcFirstLastPara="1" wrap="square" lIns="121711" tIns="121711" rIns="121711" bIns="121711"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accent3">
                    <a:lumMod val="75000"/>
                  </a:schemeClr>
                </a:solidFill>
                <a:effectLst/>
                <a:uLnTx/>
                <a:uFillTx/>
                <a:latin typeface="+mj-lt"/>
                <a:ea typeface="+mj-ea"/>
                <a:cs typeface="+mj-cs"/>
              </a:rPr>
              <a:t>Table of Contents</a:t>
            </a:r>
            <a:endParaRPr kumimoji="0" lang="en-US" sz="3600" b="1" i="0" u="none" strike="noStrike" kern="1200" cap="none" spc="0" normalizeH="0" baseline="0" noProof="0" dirty="0">
              <a:ln>
                <a:noFill/>
              </a:ln>
              <a:solidFill>
                <a:schemeClr val="accent3">
                  <a:lumMod val="75000"/>
                </a:schemeClr>
              </a:solidFill>
              <a:effectLst/>
              <a:uLnTx/>
              <a:uFillTx/>
              <a:latin typeface="+mj-lt"/>
              <a:ea typeface="+mj-ea"/>
              <a:cs typeface="+mj-cs"/>
            </a:endParaRPr>
          </a:p>
        </p:txBody>
      </p:sp>
      <p:sp>
        <p:nvSpPr>
          <p:cNvPr id="7" name="Google Shape;63;p14"/>
          <p:cNvSpPr txBox="1">
            <a:spLocks/>
          </p:cNvSpPr>
          <p:nvPr/>
        </p:nvSpPr>
        <p:spPr>
          <a:xfrm>
            <a:off x="415600" y="1536633"/>
            <a:ext cx="8118800" cy="4555200"/>
          </a:xfrm>
          <a:prstGeom prst="rect">
            <a:avLst/>
          </a:prstGeom>
        </p:spPr>
        <p:txBody>
          <a:bodyPr spcFirstLastPara="1" wrap="square" lIns="121711" tIns="121711" rIns="121711" bIns="121711" anchor="t" anchorCtr="0">
            <a:noAutofit/>
          </a:bodyPr>
          <a:lstStyle/>
          <a:p>
            <a:pPr marL="342900" marR="0" lvl="0" indent="-456491" algn="l" defTabSz="914400" rtl="0" eaLnBrk="1" fontAlgn="auto" latinLnBrk="0" hangingPunct="1">
              <a:lnSpc>
                <a:spcPct val="100000"/>
              </a:lnSpc>
              <a:spcBef>
                <a:spcPct val="20000"/>
              </a:spcBef>
              <a:spcAft>
                <a:spcPts val="0"/>
              </a:spcAft>
              <a:buClrTx/>
              <a:buSzPts val="1800"/>
              <a:buFont typeface="Arial" pitchFamily="34" charset="0"/>
              <a:buAutoNum type="arabicParen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Business Problem</a:t>
            </a:r>
          </a:p>
          <a:p>
            <a:pPr marL="342900" marR="0" lvl="0" indent="-456491" algn="l" defTabSz="914400" rtl="0" eaLnBrk="1" fontAlgn="auto" latinLnBrk="0" hangingPunct="1">
              <a:lnSpc>
                <a:spcPct val="100000"/>
              </a:lnSpc>
              <a:spcBef>
                <a:spcPct val="20000"/>
              </a:spcBef>
              <a:spcAft>
                <a:spcPts val="0"/>
              </a:spcAft>
              <a:buClrTx/>
              <a:buSzPts val="1800"/>
              <a:buFont typeface="Arial" pitchFamily="34" charset="0"/>
              <a:buAutoNum type="arabicParen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Base knowledge</a:t>
            </a:r>
          </a:p>
          <a:p>
            <a:pPr marL="342900" marR="0" lvl="0" indent="-456491" algn="l" defTabSz="914400" rtl="0" eaLnBrk="1" fontAlgn="auto" latinLnBrk="0" hangingPunct="1">
              <a:lnSpc>
                <a:spcPct val="100000"/>
              </a:lnSpc>
              <a:spcBef>
                <a:spcPct val="20000"/>
              </a:spcBef>
              <a:spcAft>
                <a:spcPts val="0"/>
              </a:spcAft>
              <a:buClrTx/>
              <a:buSzPts val="1800"/>
              <a:buFont typeface="Arial" pitchFamily="34" charset="0"/>
              <a:buAutoNum type="arabicParen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Quizes</a:t>
            </a:r>
          </a:p>
          <a:p>
            <a:pPr marL="342900" marR="0" lvl="0" indent="-456491" algn="l" defTabSz="914400" rtl="0" eaLnBrk="1" fontAlgn="auto" latinLnBrk="0" hangingPunct="1">
              <a:lnSpc>
                <a:spcPct val="100000"/>
              </a:lnSpc>
              <a:spcBef>
                <a:spcPct val="20000"/>
              </a:spcBef>
              <a:spcAft>
                <a:spcPts val="0"/>
              </a:spcAft>
              <a:buClrTx/>
              <a:buSzPts val="1800"/>
              <a:buFont typeface="Arial" pitchFamily="34" charset="0"/>
              <a:buAutoNum type="arabicParen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Case Solution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object 2"/>
          <p:cNvSpPr txBox="1">
            <a:spLocks/>
          </p:cNvSpPr>
          <p:nvPr/>
        </p:nvSpPr>
        <p:spPr>
          <a:xfrm>
            <a:off x="0" y="228600"/>
            <a:ext cx="3870261" cy="803982"/>
          </a:xfrm>
          <a:prstGeom prst="rect">
            <a:avLst/>
          </a:prstGeom>
          <a:noFill/>
          <a:ln>
            <a:noFill/>
          </a:ln>
        </p:spPr>
        <p:txBody>
          <a:bodyPr spcFirstLastPara="1" wrap="square" lIns="121711" tIns="121711" rIns="121711" bIns="121711" anchor="t" anchorCtr="0">
            <a:noAutofit/>
          </a:bodyPr>
          <a:lstStyle/>
          <a:p>
            <a:pPr marL="13249" marR="0" lvl="0" indent="0" algn="ctr" defTabSz="914400" rtl="0" eaLnBrk="1" fontAlgn="auto" latinLnBrk="0" hangingPunct="1">
              <a:lnSpc>
                <a:spcPct val="100000"/>
              </a:lnSpc>
              <a:spcBef>
                <a:spcPct val="0"/>
              </a:spcBef>
              <a:spcAft>
                <a:spcPts val="0"/>
              </a:spcAft>
              <a:buClrTx/>
              <a:buSzTx/>
              <a:buFontTx/>
              <a:buNone/>
              <a:tabLst/>
              <a:defRPr/>
            </a:pPr>
            <a:r>
              <a:rPr kumimoji="0" lang="en-US" sz="3733" b="1" i="0" u="none" strike="noStrike" kern="1200" cap="none" spc="0" normalizeH="0" baseline="0" noProof="0" smtClean="0">
                <a:ln>
                  <a:noFill/>
                </a:ln>
                <a:solidFill>
                  <a:schemeClr val="accent3">
                    <a:lumMod val="75000"/>
                  </a:schemeClr>
                </a:solidFill>
                <a:effectLst/>
                <a:uLnTx/>
                <a:uFillTx/>
                <a:latin typeface="+mj-lt"/>
                <a:ea typeface="+mj-ea"/>
                <a:cs typeface="Lato"/>
              </a:rPr>
              <a:t>Quiz 2</a:t>
            </a:r>
            <a:endParaRPr kumimoji="0" lang="en-IN" sz="3733" b="1" i="0" u="none" strike="noStrike" kern="1200" cap="none" spc="0" normalizeH="0" baseline="0" noProof="0" dirty="0">
              <a:ln>
                <a:noFill/>
              </a:ln>
              <a:solidFill>
                <a:schemeClr val="accent3">
                  <a:lumMod val="75000"/>
                </a:schemeClr>
              </a:solidFill>
              <a:effectLst/>
              <a:uLnTx/>
              <a:uFillTx/>
              <a:latin typeface="+mj-lt"/>
              <a:ea typeface="+mj-ea"/>
              <a:cs typeface="Lato"/>
            </a:endParaRPr>
          </a:p>
        </p:txBody>
      </p:sp>
      <p:sp>
        <p:nvSpPr>
          <p:cNvPr id="7" name="object 10"/>
          <p:cNvSpPr/>
          <p:nvPr/>
        </p:nvSpPr>
        <p:spPr>
          <a:xfrm>
            <a:off x="275117" y="1148759"/>
            <a:ext cx="8564084" cy="414589"/>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sz="2400" dirty="0"/>
          </a:p>
        </p:txBody>
      </p:sp>
      <p:sp>
        <p:nvSpPr>
          <p:cNvPr id="8" name="object 12"/>
          <p:cNvSpPr txBox="1"/>
          <p:nvPr/>
        </p:nvSpPr>
        <p:spPr>
          <a:xfrm>
            <a:off x="535757" y="1148769"/>
            <a:ext cx="11033615" cy="447585"/>
          </a:xfrm>
          <a:prstGeom prst="rect">
            <a:avLst/>
          </a:prstGeom>
        </p:spPr>
        <p:txBody>
          <a:bodyPr vert="horz" wrap="square" lIns="0" tIns="16536" rIns="0" bIns="0" rtlCol="0">
            <a:spAutoFit/>
          </a:bodyPr>
          <a:lstStyle/>
          <a:p>
            <a:pPr marL="13249">
              <a:spcBef>
                <a:spcPts val="131"/>
              </a:spcBef>
            </a:pPr>
            <a:r>
              <a:rPr lang="en-US" sz="2800" b="1" spc="11" dirty="0">
                <a:solidFill>
                  <a:srgbClr val="001F60"/>
                </a:solidFill>
              </a:rPr>
              <a:t>Filtering can be done on </a:t>
            </a:r>
            <a:endParaRPr sz="2800" dirty="0"/>
          </a:p>
        </p:txBody>
      </p:sp>
      <p:sp>
        <p:nvSpPr>
          <p:cNvPr id="9" name="TextBox 8"/>
          <p:cNvSpPr txBox="1"/>
          <p:nvPr/>
        </p:nvSpPr>
        <p:spPr>
          <a:xfrm>
            <a:off x="275147" y="2254332"/>
            <a:ext cx="260636" cy="465512"/>
          </a:xfrm>
          <a:prstGeom prst="rect">
            <a:avLst/>
          </a:prstGeom>
          <a:noFill/>
        </p:spPr>
        <p:txBody>
          <a:bodyPr wrap="square" lIns="95263" tIns="47625" rIns="95263" bIns="47625" rtlCol="0">
            <a:spAutoFit/>
          </a:bodyPr>
          <a:lstStyle/>
          <a:p>
            <a:r>
              <a:rPr lang="en-US" sz="2400" dirty="0"/>
              <a:t>A</a:t>
            </a:r>
            <a:endParaRPr lang="en-IN" sz="2400" dirty="0"/>
          </a:p>
        </p:txBody>
      </p:sp>
      <p:sp>
        <p:nvSpPr>
          <p:cNvPr id="10" name="TextBox 9"/>
          <p:cNvSpPr txBox="1"/>
          <p:nvPr/>
        </p:nvSpPr>
        <p:spPr>
          <a:xfrm>
            <a:off x="275147" y="3429007"/>
            <a:ext cx="260636" cy="465512"/>
          </a:xfrm>
          <a:prstGeom prst="rect">
            <a:avLst/>
          </a:prstGeom>
          <a:noFill/>
        </p:spPr>
        <p:txBody>
          <a:bodyPr wrap="square" lIns="95263" tIns="47625" rIns="95263" bIns="47625" rtlCol="0">
            <a:spAutoFit/>
          </a:bodyPr>
          <a:lstStyle/>
          <a:p>
            <a:r>
              <a:rPr lang="en-US" sz="2400" dirty="0"/>
              <a:t>C</a:t>
            </a:r>
            <a:endParaRPr lang="en-IN" sz="2400" dirty="0"/>
          </a:p>
        </p:txBody>
      </p:sp>
      <p:sp>
        <p:nvSpPr>
          <p:cNvPr id="11" name="TextBox 10"/>
          <p:cNvSpPr txBox="1"/>
          <p:nvPr/>
        </p:nvSpPr>
        <p:spPr>
          <a:xfrm>
            <a:off x="622632" y="4396386"/>
            <a:ext cx="6950309" cy="1327286"/>
          </a:xfrm>
          <a:prstGeom prst="rect">
            <a:avLst/>
          </a:prstGeom>
          <a:noFill/>
        </p:spPr>
        <p:txBody>
          <a:bodyPr wrap="square" lIns="95263" tIns="47625" rIns="95263" bIns="47625" rtlCol="0">
            <a:spAutoFit/>
          </a:bodyPr>
          <a:lstStyle/>
          <a:p>
            <a:pPr marL="357230" indent="-357230">
              <a:buAutoNum type="arabicPeriod"/>
            </a:pPr>
            <a:r>
              <a:rPr lang="en-US" sz="1600" dirty="0"/>
              <a:t>A</a:t>
            </a:r>
          </a:p>
          <a:p>
            <a:pPr marL="357230" indent="-357230">
              <a:buAutoNum type="arabicPeriod"/>
            </a:pPr>
            <a:r>
              <a:rPr lang="en-US" sz="1600" dirty="0"/>
              <a:t>B</a:t>
            </a:r>
          </a:p>
          <a:p>
            <a:pPr marL="357230" indent="-357230">
              <a:buAutoNum type="arabicPeriod"/>
            </a:pPr>
            <a:r>
              <a:rPr lang="en-US" sz="1600" dirty="0"/>
              <a:t>C</a:t>
            </a:r>
          </a:p>
          <a:p>
            <a:pPr marL="357230" indent="-357230">
              <a:buAutoNum type="arabicPeriod"/>
            </a:pPr>
            <a:r>
              <a:rPr lang="en-US" sz="1600" dirty="0"/>
              <a:t>D</a:t>
            </a:r>
          </a:p>
          <a:p>
            <a:pPr marL="357230" indent="-357230">
              <a:buAutoNum type="arabicPeriod"/>
            </a:pPr>
            <a:endParaRPr lang="en-IN" sz="1600" dirty="0"/>
          </a:p>
        </p:txBody>
      </p:sp>
      <p:sp>
        <p:nvSpPr>
          <p:cNvPr id="12" name="Rounded Rectangle 11"/>
          <p:cNvSpPr/>
          <p:nvPr/>
        </p:nvSpPr>
        <p:spPr>
          <a:xfrm>
            <a:off x="796395" y="2254330"/>
            <a:ext cx="2556405" cy="4676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Text</a:t>
            </a:r>
            <a:endParaRPr lang="en-IN" sz="1600" dirty="0">
              <a:cs typeface="Arial"/>
            </a:endParaRPr>
          </a:p>
        </p:txBody>
      </p:sp>
      <p:sp>
        <p:nvSpPr>
          <p:cNvPr id="13" name="Rounded Rectangle 12"/>
          <p:cNvSpPr/>
          <p:nvPr/>
        </p:nvSpPr>
        <p:spPr>
          <a:xfrm>
            <a:off x="796394" y="3429000"/>
            <a:ext cx="2556405"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dirty="0">
                <a:cs typeface="Arial"/>
              </a:rPr>
              <a:t>Color</a:t>
            </a:r>
          </a:p>
        </p:txBody>
      </p:sp>
      <p:sp>
        <p:nvSpPr>
          <p:cNvPr id="14" name="TextBox 13"/>
          <p:cNvSpPr txBox="1"/>
          <p:nvPr/>
        </p:nvSpPr>
        <p:spPr>
          <a:xfrm>
            <a:off x="4724400" y="2286000"/>
            <a:ext cx="260636" cy="465512"/>
          </a:xfrm>
          <a:prstGeom prst="rect">
            <a:avLst/>
          </a:prstGeom>
          <a:noFill/>
        </p:spPr>
        <p:txBody>
          <a:bodyPr wrap="square" lIns="95263" tIns="47625" rIns="95263" bIns="47625" rtlCol="0">
            <a:spAutoFit/>
          </a:bodyPr>
          <a:lstStyle/>
          <a:p>
            <a:r>
              <a:rPr lang="en-US" sz="2400" dirty="0"/>
              <a:t>B</a:t>
            </a:r>
            <a:endParaRPr lang="en-IN" sz="2400" dirty="0"/>
          </a:p>
        </p:txBody>
      </p:sp>
      <p:sp>
        <p:nvSpPr>
          <p:cNvPr id="15" name="TextBox 14"/>
          <p:cNvSpPr txBox="1"/>
          <p:nvPr/>
        </p:nvSpPr>
        <p:spPr>
          <a:xfrm>
            <a:off x="4800600" y="3429000"/>
            <a:ext cx="292703" cy="476097"/>
          </a:xfrm>
          <a:prstGeom prst="rect">
            <a:avLst/>
          </a:prstGeom>
          <a:noFill/>
        </p:spPr>
        <p:txBody>
          <a:bodyPr wrap="square" lIns="95263" tIns="47625" rIns="95263" bIns="47625" rtlCol="0">
            <a:spAutoFit/>
          </a:bodyPr>
          <a:lstStyle/>
          <a:p>
            <a:r>
              <a:rPr lang="en-US" sz="2400" dirty="0"/>
              <a:t>D</a:t>
            </a:r>
            <a:endParaRPr lang="en-IN" sz="2400" dirty="0"/>
          </a:p>
        </p:txBody>
      </p:sp>
      <p:sp>
        <p:nvSpPr>
          <p:cNvPr id="16" name="Rounded Rectangle 15"/>
          <p:cNvSpPr/>
          <p:nvPr/>
        </p:nvSpPr>
        <p:spPr>
          <a:xfrm>
            <a:off x="5334000" y="2362200"/>
            <a:ext cx="2666999"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dirty="0">
                <a:latin typeface="Arial"/>
                <a:cs typeface="Arial"/>
              </a:rPr>
              <a:t>Numbers</a:t>
            </a:r>
          </a:p>
        </p:txBody>
      </p:sp>
      <p:sp>
        <p:nvSpPr>
          <p:cNvPr id="17" name="Rounded Rectangle 16"/>
          <p:cNvSpPr/>
          <p:nvPr/>
        </p:nvSpPr>
        <p:spPr>
          <a:xfrm>
            <a:off x="5410200" y="3352800"/>
            <a:ext cx="2667000"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US" sz="1600" spc="-11" dirty="0">
                <a:latin typeface="Calibri" pitchFamily="34" charset="0"/>
                <a:cs typeface="Arial"/>
              </a:rPr>
              <a:t>All</a:t>
            </a:r>
            <a:endParaRPr lang="en-IN" sz="1600" dirty="0">
              <a:latin typeface="Calibri" pitchFamily="34" charset="0"/>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57843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Conditional Formatting</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304800" y="1294229"/>
            <a:ext cx="8156917"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Conditional formatting – this is a special formatting option where formatting can be done basis the conditions.</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For e.g. Highlight the cells in Red with values &gt;100 or Highlights cells with Blank values etc. </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Refer the below image to see the option to do the conditional formatting</a:t>
            </a:r>
          </a:p>
          <a:p>
            <a:pPr marL="0" lvl="3" indent="0" fontAlgn="auto">
              <a:spcBef>
                <a:spcPts val="0"/>
              </a:spcBef>
              <a:spcAft>
                <a:spcPts val="0"/>
              </a:spcAft>
              <a:buNone/>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6172200" y="6324600"/>
            <a:ext cx="27432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4" name="Picture 3">
            <a:extLst>
              <a:ext uri="{FF2B5EF4-FFF2-40B4-BE49-F238E27FC236}">
                <a16:creationId xmlns:a16="http://schemas.microsoft.com/office/drawing/2014/main" xmlns="" id="{FBFDECF3-F921-40D0-B4D6-DB602968EFFE}"/>
              </a:ext>
            </a:extLst>
          </p:cNvPr>
          <p:cNvPicPr>
            <a:picLocks noChangeAspect="1"/>
          </p:cNvPicPr>
          <p:nvPr/>
        </p:nvPicPr>
        <p:blipFill>
          <a:blip r:embed="rId2"/>
          <a:stretch>
            <a:fillRect/>
          </a:stretch>
        </p:blipFill>
        <p:spPr>
          <a:xfrm>
            <a:off x="457200" y="2514600"/>
            <a:ext cx="8229600" cy="1266825"/>
          </a:xfrm>
          <a:prstGeom prst="rect">
            <a:avLst/>
          </a:prstGeom>
        </p:spPr>
      </p:pic>
      <p:sp>
        <p:nvSpPr>
          <p:cNvPr id="8" name="Rectangle 7">
            <a:extLst>
              <a:ext uri="{FF2B5EF4-FFF2-40B4-BE49-F238E27FC236}">
                <a16:creationId xmlns:a16="http://schemas.microsoft.com/office/drawing/2014/main" xmlns="" id="{DA5063A1-8EFA-458C-A518-F760BA3EA8A7}"/>
              </a:ext>
            </a:extLst>
          </p:cNvPr>
          <p:cNvSpPr/>
          <p:nvPr/>
        </p:nvSpPr>
        <p:spPr>
          <a:xfrm>
            <a:off x="5874483" y="2660612"/>
            <a:ext cx="614240" cy="993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pic>
        <p:nvPicPr>
          <p:cNvPr id="3" name="Picture 2">
            <a:extLst>
              <a:ext uri="{FF2B5EF4-FFF2-40B4-BE49-F238E27FC236}">
                <a16:creationId xmlns:a16="http://schemas.microsoft.com/office/drawing/2014/main" xmlns="" id="{AB5301DE-FDE8-46C8-8D47-4BD0A697158D}"/>
              </a:ext>
            </a:extLst>
          </p:cNvPr>
          <p:cNvPicPr>
            <a:picLocks noChangeAspect="1"/>
          </p:cNvPicPr>
          <p:nvPr/>
        </p:nvPicPr>
        <p:blipFill>
          <a:blip r:embed="rId3"/>
          <a:stretch>
            <a:fillRect/>
          </a:stretch>
        </p:blipFill>
        <p:spPr>
          <a:xfrm>
            <a:off x="2133600" y="3886200"/>
            <a:ext cx="3200400" cy="2730511"/>
          </a:xfrm>
          <a:prstGeom prst="rect">
            <a:avLst/>
          </a:prstGeom>
        </p:spPr>
      </p:pic>
      <p:pic>
        <p:nvPicPr>
          <p:cNvPr id="9" name="Picture 2" descr="C:\Users\DELL\Desktop\edwisor\1457 (1).png"/>
          <p:cNvPicPr>
            <a:picLocks noChangeAspect="1" noChangeArrowheads="1"/>
          </p:cNvPicPr>
          <p:nvPr/>
        </p:nvPicPr>
        <p:blipFill>
          <a:blip r:embed="rId4"/>
          <a:srcRect/>
          <a:stretch>
            <a:fillRect/>
          </a:stretch>
        </p:blipFill>
        <p:spPr bwMode="auto">
          <a:xfrm>
            <a:off x="228600" y="6019800"/>
            <a:ext cx="1676400" cy="533400"/>
          </a:xfrm>
          <a:prstGeom prst="rect">
            <a:avLst/>
          </a:prstGeom>
          <a:noFill/>
        </p:spPr>
      </p:pic>
      <p:cxnSp>
        <p:nvCxnSpPr>
          <p:cNvPr id="10" name="Straight Connector 9"/>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xmlns="" val="4108979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1447800" y="304800"/>
            <a:ext cx="72321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Basic Formula</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228600" y="1294229"/>
            <a:ext cx="86106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Excel supports a large number of Functions. There are many types of functions –</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Aggregate Functions</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Financial Functions</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Logical Functions </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Text Functions</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Date and Time Functions</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Lookup and Reference</a:t>
            </a:r>
          </a:p>
          <a:p>
            <a:pPr marL="0" lvl="1" indent="-91440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Mathematical Functions</a:t>
            </a:r>
          </a:p>
          <a:p>
            <a:pPr marL="0" lvl="1" indent="-91440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Statistical Functions</a:t>
            </a:r>
          </a:p>
          <a:p>
            <a:pPr marL="0" lvl="1" indent="-91440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1" indent="-91440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1" indent="-91440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1" indent="-91440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1" indent="-91440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Formula – can be accessed from Formula Tab as shown in the image above. The formula can be used in any cell or in the Formula Bar.</a:t>
            </a:r>
          </a:p>
          <a:p>
            <a:pPr marL="0" lvl="1" indent="-91440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1" indent="-91440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1" indent="-914400">
              <a:spcBef>
                <a:spcPts val="0"/>
              </a:spcBef>
              <a:buNone/>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5943600" y="6172200"/>
            <a:ext cx="27432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4" name="Picture 3">
            <a:extLst>
              <a:ext uri="{FF2B5EF4-FFF2-40B4-BE49-F238E27FC236}">
                <a16:creationId xmlns:a16="http://schemas.microsoft.com/office/drawing/2014/main" xmlns="" id="{09640026-CAB5-4351-AF39-F7D0A653457D}"/>
              </a:ext>
            </a:extLst>
          </p:cNvPr>
          <p:cNvPicPr>
            <a:picLocks noChangeAspect="1"/>
          </p:cNvPicPr>
          <p:nvPr/>
        </p:nvPicPr>
        <p:blipFill>
          <a:blip r:embed="rId2"/>
          <a:stretch>
            <a:fillRect/>
          </a:stretch>
        </p:blipFill>
        <p:spPr>
          <a:xfrm>
            <a:off x="3352800" y="1798450"/>
            <a:ext cx="4648199" cy="1943100"/>
          </a:xfrm>
          <a:prstGeom prst="rect">
            <a:avLst/>
          </a:prstGeom>
        </p:spPr>
      </p:pic>
      <p:sp>
        <p:nvSpPr>
          <p:cNvPr id="8" name="Rectangle 7">
            <a:extLst>
              <a:ext uri="{FF2B5EF4-FFF2-40B4-BE49-F238E27FC236}">
                <a16:creationId xmlns:a16="http://schemas.microsoft.com/office/drawing/2014/main" xmlns="" id="{FDB3DFD5-A55B-4786-8A18-97DAAC777222}"/>
              </a:ext>
            </a:extLst>
          </p:cNvPr>
          <p:cNvSpPr/>
          <p:nvPr/>
        </p:nvSpPr>
        <p:spPr>
          <a:xfrm>
            <a:off x="5737321" y="1789400"/>
            <a:ext cx="603692" cy="3157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cxnSp>
        <p:nvCxnSpPr>
          <p:cNvPr id="9" name="Straight Connector 8"/>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10"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2389174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48699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Cell Reference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228600" y="1294228"/>
            <a:ext cx="8763000" cy="5258971"/>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By default, Excel uses relative references. Lets understand this via an example. </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p>
          <a:p>
            <a:pPr marL="0" lvl="3" indent="0" fontAlgn="auto">
              <a:spcBef>
                <a:spcPts val="0"/>
              </a:spcBef>
              <a:spcAft>
                <a:spcPts val="0"/>
              </a:spcAft>
              <a:buNone/>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r>
              <a:rPr lang="en-US" sz="1400" dirty="0">
                <a:solidFill>
                  <a:schemeClr val="tx1"/>
                </a:solidFill>
                <a:latin typeface="Arial" panose="020B0604020202020204" pitchFamily="34" charset="0"/>
                <a:cs typeface="Arial" panose="020B0604020202020204" pitchFamily="34" charset="0"/>
              </a:rPr>
              <a:t>Refer the above two tables:</a:t>
            </a:r>
          </a:p>
          <a:p>
            <a:pPr marL="0" indent="0" fontAlgn="auto">
              <a:spcAft>
                <a:spcPts val="0"/>
              </a:spcAft>
              <a:buFont typeface="Arial" pitchFamily="34" charset="0"/>
              <a:buNone/>
              <a:defRPr/>
            </a:pPr>
            <a:r>
              <a:rPr lang="en-US" sz="1400" dirty="0">
                <a:solidFill>
                  <a:schemeClr val="tx1"/>
                </a:solidFill>
                <a:latin typeface="Arial" panose="020B0604020202020204" pitchFamily="34" charset="0"/>
                <a:cs typeface="Arial" panose="020B0604020202020204" pitchFamily="34" charset="0"/>
              </a:rPr>
              <a:t>Amount – Quantity * Price</a:t>
            </a:r>
          </a:p>
          <a:p>
            <a:pPr marL="0" indent="0" fontAlgn="auto">
              <a:spcAft>
                <a:spcPts val="0"/>
              </a:spcAft>
              <a:buFont typeface="Arial" pitchFamily="34" charset="0"/>
              <a:buNone/>
              <a:defRPr/>
            </a:pPr>
            <a:r>
              <a:rPr lang="en-US" sz="1400" dirty="0">
                <a:solidFill>
                  <a:schemeClr val="tx1"/>
                </a:solidFill>
                <a:latin typeface="Arial" panose="020B0604020202020204" pitchFamily="34" charset="0"/>
                <a:cs typeface="Arial" panose="020B0604020202020204" pitchFamily="34" charset="0"/>
              </a:rPr>
              <a:t>On writing the formula once in the cell i.e. B2*C2 , Excel automatically calculates the output. This is referred as cell referencing. Now any change in the Quantity or Price need to be updated in the respective cells and the formula remains unchanged.</a:t>
            </a:r>
          </a:p>
          <a:p>
            <a:pPr marL="0" indent="0" fontAlgn="auto">
              <a:spcAft>
                <a:spcPts val="0"/>
              </a:spcAft>
              <a:buFont typeface="Arial" pitchFamily="34" charset="0"/>
              <a:buNone/>
              <a:defRPr/>
            </a:pPr>
            <a:r>
              <a:rPr lang="en-US" sz="1400" dirty="0">
                <a:solidFill>
                  <a:schemeClr val="tx1"/>
                </a:solidFill>
                <a:latin typeface="Arial" panose="020B0604020202020204" pitchFamily="34" charset="0"/>
                <a:cs typeface="Arial" panose="020B0604020202020204" pitchFamily="34" charset="0"/>
              </a:rPr>
              <a:t>Excel automatically calculates the Amount by the Formula mentioned.</a:t>
            </a:r>
          </a:p>
          <a:p>
            <a:pPr marL="0" indent="0" fontAlgn="auto">
              <a:spcAft>
                <a:spcPts val="0"/>
              </a:spcAft>
              <a:buFont typeface="Arial" pitchFamily="34" charset="0"/>
              <a:buNone/>
              <a:defRPr/>
            </a:pPr>
            <a:endParaRPr lang="en-US" sz="1400" dirty="0">
              <a:solidFill>
                <a:schemeClr val="tx1"/>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r>
              <a:rPr lang="en-US" sz="1400" dirty="0">
                <a:solidFill>
                  <a:schemeClr val="tx1"/>
                </a:solidFill>
                <a:latin typeface="Arial" panose="020B0604020202020204" pitchFamily="34" charset="0"/>
                <a:cs typeface="Arial" panose="020B0604020202020204" pitchFamily="34" charset="0"/>
              </a:rPr>
              <a:t>In the same way, there is no need to write the formula again in the cells below. The formula need to be pasted in the cells below. The row number gets changed automatically and the columns remain same.</a:t>
            </a:r>
          </a:p>
          <a:p>
            <a:pPr marL="0" indent="0" fontAlgn="auto">
              <a:spcAft>
                <a:spcPts val="0"/>
              </a:spcAft>
              <a:buFont typeface="Arial" pitchFamily="34" charset="0"/>
              <a:buNone/>
              <a:defRPr/>
            </a:pPr>
            <a:endParaRPr lang="en-US" sz="1400" dirty="0">
              <a:solidFill>
                <a:schemeClr val="tx1"/>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5943600" y="6096000"/>
            <a:ext cx="27432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8" name="Picture 7">
            <a:extLst>
              <a:ext uri="{FF2B5EF4-FFF2-40B4-BE49-F238E27FC236}">
                <a16:creationId xmlns:a16="http://schemas.microsoft.com/office/drawing/2014/main" xmlns="" id="{E53C747F-6B7E-4489-8AC2-B32BBA5862DE}"/>
              </a:ext>
            </a:extLst>
          </p:cNvPr>
          <p:cNvPicPr>
            <a:picLocks noChangeAspect="1"/>
          </p:cNvPicPr>
          <p:nvPr/>
        </p:nvPicPr>
        <p:blipFill>
          <a:blip r:embed="rId2"/>
          <a:stretch>
            <a:fillRect/>
          </a:stretch>
        </p:blipFill>
        <p:spPr>
          <a:xfrm>
            <a:off x="381000" y="1676400"/>
            <a:ext cx="3200400" cy="990600"/>
          </a:xfrm>
          <a:prstGeom prst="rect">
            <a:avLst/>
          </a:prstGeom>
        </p:spPr>
      </p:pic>
      <p:pic>
        <p:nvPicPr>
          <p:cNvPr id="9" name="Picture 8">
            <a:extLst>
              <a:ext uri="{FF2B5EF4-FFF2-40B4-BE49-F238E27FC236}">
                <a16:creationId xmlns:a16="http://schemas.microsoft.com/office/drawing/2014/main" xmlns="" id="{8138021A-E6BB-4D25-B23B-790CBD1E7056}"/>
              </a:ext>
            </a:extLst>
          </p:cNvPr>
          <p:cNvPicPr>
            <a:picLocks noChangeAspect="1"/>
          </p:cNvPicPr>
          <p:nvPr/>
        </p:nvPicPr>
        <p:blipFill>
          <a:blip r:embed="rId3"/>
          <a:stretch>
            <a:fillRect/>
          </a:stretch>
        </p:blipFill>
        <p:spPr>
          <a:xfrm>
            <a:off x="4114800" y="1676400"/>
            <a:ext cx="2743200" cy="990600"/>
          </a:xfrm>
          <a:prstGeom prst="rect">
            <a:avLst/>
          </a:prstGeom>
        </p:spPr>
      </p:pic>
      <p:cxnSp>
        <p:nvCxnSpPr>
          <p:cNvPr id="10" name="Straight Connector 9"/>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11" name="Picture 2" descr="C:\Users\DELL\Desktop\edwisor\1457 (1).png"/>
          <p:cNvPicPr>
            <a:picLocks noChangeAspect="1" noChangeArrowheads="1"/>
          </p:cNvPicPr>
          <p:nvPr/>
        </p:nvPicPr>
        <p:blipFill>
          <a:blip r:embed="rId4"/>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1037440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46413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Cell Reference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152400" y="1294229"/>
            <a:ext cx="8309317"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However, there is a special case as well for this. At times, direct formula cannot be dragged down.</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There is a concept of Fixing the cells. This is done using $ symbol.</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The row and column can be fixed selectively as per requirement. Let’s see an example –</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dirty="0">
              <a:solidFill>
                <a:schemeClr val="tx1"/>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5D11AF9C-012D-4A19-94C0-1F4FD2823B45}"/>
              </a:ext>
            </a:extLst>
          </p:cNvPr>
          <p:cNvPicPr>
            <a:picLocks noChangeAspect="1"/>
          </p:cNvPicPr>
          <p:nvPr/>
        </p:nvPicPr>
        <p:blipFill>
          <a:blip r:embed="rId2"/>
          <a:stretch>
            <a:fillRect/>
          </a:stretch>
        </p:blipFill>
        <p:spPr>
          <a:xfrm>
            <a:off x="1148330" y="2957366"/>
            <a:ext cx="4947670" cy="2529034"/>
          </a:xfrm>
          <a:prstGeom prst="rect">
            <a:avLst/>
          </a:prstGeom>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7"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4130921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47175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Cell Reference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685800" y="1294229"/>
            <a:ext cx="7775917"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In the below example, let’s see why is Fixed Cell Reference used.</a:t>
            </a:r>
          </a:p>
          <a:p>
            <a:pPr marL="342900" lvl="3" indent="-342900" fontAlgn="auto">
              <a:spcBef>
                <a:spcPts val="0"/>
              </a:spcBef>
              <a:spcAft>
                <a:spcPts val="0"/>
              </a:spcAft>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Calculate the price in INR -  (Price in $ ) x (71)</a:t>
            </a:r>
          </a:p>
          <a:p>
            <a:pPr marL="342900" lvl="3" indent="-342900" fontAlgn="auto">
              <a:spcBef>
                <a:spcPts val="0"/>
              </a:spcBef>
              <a:spcAft>
                <a:spcPts val="0"/>
              </a:spcAft>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In the below snapshot, used the simple calculation as seen in the earlier example.</a:t>
            </a:r>
          </a:p>
          <a:p>
            <a:pPr marL="342900" lvl="3" indent="-342900" fontAlgn="auto">
              <a:spcBef>
                <a:spcPts val="0"/>
              </a:spcBef>
              <a:spcAft>
                <a:spcPts val="0"/>
              </a:spcAft>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Copy and paste the same formula in the subsequent cells. The error in few of the cells in visible clearly.</a:t>
            </a:r>
          </a:p>
          <a:p>
            <a:pPr marL="342900" lvl="3" indent="-342900" fontAlgn="auto">
              <a:spcBef>
                <a:spcPts val="0"/>
              </a:spcBef>
              <a:spcAft>
                <a:spcPts val="0"/>
              </a:spcAft>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Lets see what is the reason for the error. D8 x E6 is throwing an error. </a:t>
            </a:r>
          </a:p>
          <a:p>
            <a:pPr marL="342900" lvl="3" indent="-342900" fontAlgn="auto">
              <a:spcBef>
                <a:spcPts val="0"/>
              </a:spcBef>
              <a:spcAft>
                <a:spcPts val="0"/>
              </a:spcAft>
              <a:buAutoNum type="arabicPeriod"/>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dirty="0">
              <a:solidFill>
                <a:schemeClr val="tx1"/>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xmlns="" id="{0E690AAE-1D93-45F6-8FE9-B6B581424608}"/>
              </a:ext>
            </a:extLst>
          </p:cNvPr>
          <p:cNvPicPr>
            <a:picLocks noChangeAspect="1"/>
          </p:cNvPicPr>
          <p:nvPr/>
        </p:nvPicPr>
        <p:blipFill>
          <a:blip r:embed="rId2"/>
          <a:stretch>
            <a:fillRect/>
          </a:stretch>
        </p:blipFill>
        <p:spPr>
          <a:xfrm>
            <a:off x="1988656" y="3306347"/>
            <a:ext cx="4945544" cy="2789653"/>
          </a:xfrm>
          <a:prstGeom prst="rect">
            <a:avLst/>
          </a:prstGeom>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7"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90120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54033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Cell Reference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685800" y="1294229"/>
            <a:ext cx="7775917"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In the below example, let’s see why is Fixed Cell Reference used.</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5. In order to fix this issue, Fixed references are used. In order to fix a cell/ range, $ symbol is used.</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6. In the below screenshot, we need to fix “71” i.e. cell M5</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7. Refer the second table in the image below. M5 has $ sign. After writing the formula, just Press F4 and $ symbol appears and this denotes that the cell is fixed.</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8. Now, drag the same formula down in other cells and desired result would be achieved.</a:t>
            </a:r>
          </a:p>
          <a:p>
            <a:pPr marL="0" lvl="3" indent="0" fontAlgn="auto">
              <a:spcBef>
                <a:spcPts val="0"/>
              </a:spcBef>
              <a:spcAft>
                <a:spcPts val="0"/>
              </a:spcAft>
              <a:buNone/>
              <a:defRPr/>
            </a:pPr>
            <a:endParaRPr lang="en-US" sz="1400" dirty="0">
              <a:solidFill>
                <a:schemeClr val="tx1"/>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5943600" y="6396335"/>
            <a:ext cx="29718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4" name="Picture 3">
            <a:extLst>
              <a:ext uri="{FF2B5EF4-FFF2-40B4-BE49-F238E27FC236}">
                <a16:creationId xmlns:a16="http://schemas.microsoft.com/office/drawing/2014/main" xmlns="" id="{B7C3DC97-17C4-446E-AB62-13EE62B2EB28}"/>
              </a:ext>
            </a:extLst>
          </p:cNvPr>
          <p:cNvPicPr>
            <a:picLocks noChangeAspect="1"/>
          </p:cNvPicPr>
          <p:nvPr/>
        </p:nvPicPr>
        <p:blipFill>
          <a:blip r:embed="rId2"/>
          <a:stretch>
            <a:fillRect/>
          </a:stretch>
        </p:blipFill>
        <p:spPr>
          <a:xfrm>
            <a:off x="916159" y="3210364"/>
            <a:ext cx="6172200" cy="2209800"/>
          </a:xfrm>
          <a:prstGeom prst="rect">
            <a:avLst/>
          </a:prstGeom>
        </p:spPr>
      </p:pic>
      <p:cxnSp>
        <p:nvCxnSpPr>
          <p:cNvPr id="8" name="Straight Connector 7"/>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9"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26389100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46413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Shortcuts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228600" y="1294229"/>
            <a:ext cx="86106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Now that we have learnt the basic concepts, lets look at some of the basic shortcuts.</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Lets look at the method of learning the shortcuts.</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Press ALT and then all the shortcuts for different menu gets activated.</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Select the appropriate Option and then see if any more subsequent shortcut need to be selected to achieve the desired result</a:t>
            </a:r>
          </a:p>
          <a:p>
            <a:pPr marL="0" lvl="3" indent="0" fontAlgn="auto">
              <a:spcBef>
                <a:spcPts val="0"/>
              </a:spcBef>
              <a:spcAft>
                <a:spcPts val="0"/>
              </a:spcAft>
              <a:buNone/>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6096000" y="6096000"/>
            <a:ext cx="28194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4" name="Picture 3">
            <a:extLst>
              <a:ext uri="{FF2B5EF4-FFF2-40B4-BE49-F238E27FC236}">
                <a16:creationId xmlns:a16="http://schemas.microsoft.com/office/drawing/2014/main" xmlns="" id="{8DDA4A7B-5F93-4DF8-B73D-5495D65B9D91}"/>
              </a:ext>
            </a:extLst>
          </p:cNvPr>
          <p:cNvPicPr>
            <a:picLocks noChangeAspect="1"/>
          </p:cNvPicPr>
          <p:nvPr/>
        </p:nvPicPr>
        <p:blipFill>
          <a:blip r:embed="rId2"/>
          <a:stretch>
            <a:fillRect/>
          </a:stretch>
        </p:blipFill>
        <p:spPr>
          <a:xfrm>
            <a:off x="381000" y="1676400"/>
            <a:ext cx="7543800" cy="2590800"/>
          </a:xfrm>
          <a:prstGeom prst="rect">
            <a:avLst/>
          </a:prstGeom>
        </p:spPr>
      </p:pic>
      <p:cxnSp>
        <p:nvCxnSpPr>
          <p:cNvPr id="8" name="Straight Connector 7"/>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9"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8948785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50223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Paste Special</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228600" y="1294229"/>
            <a:ext cx="89154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Paste special is a very common and important feature in Excel that is very frequently used. This is followed by “Copy” operation.</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After the cell (s) are copied, there is are lot many options that Excel provides to paste.</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The snapshot below shows all the capabilities that Excel has for paste Special. The shortcut to access this is </a:t>
            </a:r>
            <a:r>
              <a:rPr lang="en-US" sz="1400" b="1" kern="1200" dirty="0">
                <a:solidFill>
                  <a:srgbClr val="000000"/>
                </a:solidFill>
                <a:highlight>
                  <a:srgbClr val="FFFF00"/>
                </a:highlight>
                <a:latin typeface="Arial" panose="020B0604020202020204" pitchFamily="34" charset="0"/>
                <a:ea typeface="MS PGothic" charset="0"/>
                <a:cs typeface="Arial" panose="020B0604020202020204" pitchFamily="34" charset="0"/>
              </a:rPr>
              <a:t>ALT + H + V + S</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Lets look at couple of examples -</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6019800" y="6248400"/>
            <a:ext cx="28194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3" name="Picture 2">
            <a:extLst>
              <a:ext uri="{FF2B5EF4-FFF2-40B4-BE49-F238E27FC236}">
                <a16:creationId xmlns:a16="http://schemas.microsoft.com/office/drawing/2014/main" xmlns="" id="{DD48EBC4-BA4D-41E8-A5C7-C78E409231AF}"/>
              </a:ext>
            </a:extLst>
          </p:cNvPr>
          <p:cNvPicPr>
            <a:picLocks noChangeAspect="1"/>
          </p:cNvPicPr>
          <p:nvPr/>
        </p:nvPicPr>
        <p:blipFill>
          <a:blip r:embed="rId2"/>
          <a:stretch>
            <a:fillRect/>
          </a:stretch>
        </p:blipFill>
        <p:spPr>
          <a:xfrm>
            <a:off x="2236212" y="2791045"/>
            <a:ext cx="3783587" cy="3076575"/>
          </a:xfrm>
          <a:prstGeom prst="rect">
            <a:avLst/>
          </a:prstGeom>
        </p:spPr>
      </p:pic>
      <p:cxnSp>
        <p:nvCxnSpPr>
          <p:cNvPr id="8" name="Straight Connector 7"/>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9"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1626811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47937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Text to Columns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304800" y="1294229"/>
            <a:ext cx="88392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Text to columns feature is used to segregate the data into multiple columns. The initial data should be separated by any delimiter. Generally, we came across comma as a delimiter as csv is a comma delimited file. There are many other widely used delimiters for e.g. Pipe, Tab, Space, comma, semi colon etc.</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Lets look how we do this in Excel. </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6019800" y="6096000"/>
            <a:ext cx="28956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4" name="Picture 3">
            <a:extLst>
              <a:ext uri="{FF2B5EF4-FFF2-40B4-BE49-F238E27FC236}">
                <a16:creationId xmlns:a16="http://schemas.microsoft.com/office/drawing/2014/main" xmlns="" id="{2B270822-FDC5-46D9-96F3-C89B24F88A47}"/>
              </a:ext>
            </a:extLst>
          </p:cNvPr>
          <p:cNvPicPr>
            <a:picLocks noChangeAspect="1"/>
          </p:cNvPicPr>
          <p:nvPr/>
        </p:nvPicPr>
        <p:blipFill>
          <a:blip r:embed="rId2"/>
          <a:stretch>
            <a:fillRect/>
          </a:stretch>
        </p:blipFill>
        <p:spPr>
          <a:xfrm>
            <a:off x="457200" y="2895600"/>
            <a:ext cx="8305800" cy="1752600"/>
          </a:xfrm>
          <a:prstGeom prst="rect">
            <a:avLst/>
          </a:prstGeom>
        </p:spPr>
      </p:pic>
      <p:sp>
        <p:nvSpPr>
          <p:cNvPr id="8" name="Rectangle 7">
            <a:extLst>
              <a:ext uri="{FF2B5EF4-FFF2-40B4-BE49-F238E27FC236}">
                <a16:creationId xmlns:a16="http://schemas.microsoft.com/office/drawing/2014/main" xmlns="" id="{8562A816-7117-4A09-9E73-DBB2A78EEFF0}"/>
              </a:ext>
            </a:extLst>
          </p:cNvPr>
          <p:cNvSpPr/>
          <p:nvPr/>
        </p:nvSpPr>
        <p:spPr>
          <a:xfrm>
            <a:off x="7140577" y="3429000"/>
            <a:ext cx="487631" cy="706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9" name="Rectangle 8">
            <a:extLst>
              <a:ext uri="{FF2B5EF4-FFF2-40B4-BE49-F238E27FC236}">
                <a16:creationId xmlns:a16="http://schemas.microsoft.com/office/drawing/2014/main" xmlns="" id="{12DDB08B-8BB1-4C12-AC37-FABAFBE007B0}"/>
              </a:ext>
            </a:extLst>
          </p:cNvPr>
          <p:cNvSpPr/>
          <p:nvPr/>
        </p:nvSpPr>
        <p:spPr>
          <a:xfrm>
            <a:off x="3194591" y="3134900"/>
            <a:ext cx="392673" cy="2941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cxnSp>
        <p:nvCxnSpPr>
          <p:cNvPr id="10" name="Straight Connector 9"/>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11"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3381589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6" name="Straight Connector 5"/>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0" name="Title 1">
            <a:extLst>
              <a:ext uri="{FF2B5EF4-FFF2-40B4-BE49-F238E27FC236}">
                <a16:creationId xmlns:a16="http://schemas.microsoft.com/office/drawing/2014/main" xmlns="" id="{07F9EDDC-A091-42E3-81D1-ADA7E88030F5}"/>
              </a:ext>
            </a:extLst>
          </p:cNvPr>
          <p:cNvSpPr txBox="1">
            <a:spLocks/>
          </p:cNvSpPr>
          <p:nvPr/>
        </p:nvSpPr>
        <p:spPr>
          <a:xfrm>
            <a:off x="533400" y="1905000"/>
            <a:ext cx="7772401" cy="4110350"/>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7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ＭＳ Ｐゴシック" pitchFamily="34" charset="-128"/>
                <a:cs typeface="Arial" panose="020B0604020202020204" pitchFamily="34" charset="0"/>
              </a:rPr>
              <a:t>Case Study- Airlines</a:t>
            </a:r>
            <a:br>
              <a:rPr kumimoji="0" lang="en-US" altLang="zh-CN" sz="47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ＭＳ Ｐゴシック" pitchFamily="34" charset="-128"/>
                <a:cs typeface="Arial" panose="020B0604020202020204" pitchFamily="34" charset="0"/>
              </a:rPr>
            </a:br>
            <a:r>
              <a:rPr kumimoji="0" lang="en-US" altLang="zh-CN" sz="32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ＭＳ Ｐゴシック" pitchFamily="34" charset="-128"/>
                <a:cs typeface="Arial" panose="020B0604020202020204" pitchFamily="34" charset="0"/>
              </a:rPr>
              <a:t>Flight Delays and Cancellation</a:t>
            </a:r>
            <a:r>
              <a:rPr kumimoji="0" lang="en-US" altLang="zh-CN" sz="47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
            </a:r>
            <a:br>
              <a:rPr kumimoji="0" lang="en-US" altLang="zh-CN" sz="47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br>
            <a:endParaRPr kumimoji="0" lang="en-US" sz="47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3512295" cy="588564"/>
          </a:xfrm>
          <a:prstGeom prst="rect">
            <a:avLst/>
          </a:prstGeom>
          <a:noFill/>
          <a:ln>
            <a:noFill/>
          </a:ln>
        </p:spPr>
        <p:txBody>
          <a:bodyPr spcFirstLastPara="1" wrap="square" lIns="121711" tIns="121711" rIns="121711" bIns="121711" anchor="t" anchorCtr="0">
            <a:noAutofit/>
          </a:bodyPr>
          <a:lstStyle/>
          <a:p>
            <a:pPr marL="13249"/>
            <a:r>
              <a:rPr lang="en-US" sz="3733" b="1" u="none" dirty="0">
                <a:solidFill>
                  <a:schemeClr val="accent3">
                    <a:lumMod val="75000"/>
                  </a:schemeClr>
                </a:solidFill>
                <a:latin typeface="+mj-lt"/>
                <a:cs typeface="Lato"/>
              </a:rPr>
              <a:t>Quiz 3</a:t>
            </a:r>
            <a:endParaRPr lang="en-IN" sz="3733" b="1" u="none" dirty="0">
              <a:solidFill>
                <a:schemeClr val="accent3">
                  <a:lumMod val="75000"/>
                </a:schemeClr>
              </a:solidFill>
              <a:latin typeface="+mj-lt"/>
              <a:cs typeface="Lato"/>
            </a:endParaRPr>
          </a:p>
        </p:txBody>
      </p:sp>
      <p:sp>
        <p:nvSpPr>
          <p:cNvPr id="10" name="object 10"/>
          <p:cNvSpPr/>
          <p:nvPr/>
        </p:nvSpPr>
        <p:spPr>
          <a:xfrm>
            <a:off x="206338" y="1148760"/>
            <a:ext cx="8535848" cy="414589"/>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sz="2400" dirty="0"/>
          </a:p>
        </p:txBody>
      </p:sp>
      <p:sp>
        <p:nvSpPr>
          <p:cNvPr id="12" name="object 12"/>
          <p:cNvSpPr txBox="1"/>
          <p:nvPr/>
        </p:nvSpPr>
        <p:spPr>
          <a:xfrm>
            <a:off x="401818" y="1148770"/>
            <a:ext cx="8275211" cy="344929"/>
          </a:xfrm>
          <a:prstGeom prst="rect">
            <a:avLst/>
          </a:prstGeom>
        </p:spPr>
        <p:txBody>
          <a:bodyPr vert="horz" wrap="square" lIns="0" tIns="16536" rIns="0" bIns="0" rtlCol="0">
            <a:spAutoFit/>
          </a:bodyPr>
          <a:lstStyle/>
          <a:p>
            <a:pPr marL="13249">
              <a:spcBef>
                <a:spcPts val="131"/>
              </a:spcBef>
            </a:pPr>
            <a:r>
              <a:rPr lang="en-US" sz="2133" b="1" spc="11" dirty="0">
                <a:solidFill>
                  <a:srgbClr val="001F60"/>
                </a:solidFill>
              </a:rPr>
              <a:t>Which operator is used to fix the cells in Excel?</a:t>
            </a:r>
            <a:endParaRPr sz="2133" dirty="0"/>
          </a:p>
        </p:txBody>
      </p:sp>
      <p:sp>
        <p:nvSpPr>
          <p:cNvPr id="27" name="Rounded Rectangle 26"/>
          <p:cNvSpPr/>
          <p:nvPr/>
        </p:nvSpPr>
        <p:spPr>
          <a:xfrm>
            <a:off x="597296" y="2254330"/>
            <a:ext cx="3844390" cy="4676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a:t>
            </a:r>
            <a:endParaRPr lang="en-IN" sz="1600" dirty="0">
              <a:cs typeface="Arial"/>
            </a:endParaRPr>
          </a:p>
        </p:txBody>
      </p:sp>
      <p:sp>
        <p:nvSpPr>
          <p:cNvPr id="29" name="Rounded Rectangle 28"/>
          <p:cNvSpPr/>
          <p:nvPr/>
        </p:nvSpPr>
        <p:spPr>
          <a:xfrm>
            <a:off x="5158432" y="2254332"/>
            <a:ext cx="3518594"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dirty="0">
                <a:latin typeface="Arial"/>
                <a:cs typeface="Arial"/>
              </a:rPr>
              <a:t>%</a:t>
            </a:r>
          </a:p>
        </p:txBody>
      </p:sp>
      <p:sp>
        <p:nvSpPr>
          <p:cNvPr id="31" name="TextBox 30"/>
          <p:cNvSpPr txBox="1"/>
          <p:nvPr/>
        </p:nvSpPr>
        <p:spPr>
          <a:xfrm>
            <a:off x="206360" y="2254332"/>
            <a:ext cx="195477" cy="465512"/>
          </a:xfrm>
          <a:prstGeom prst="rect">
            <a:avLst/>
          </a:prstGeom>
          <a:noFill/>
        </p:spPr>
        <p:txBody>
          <a:bodyPr wrap="square" lIns="95263" tIns="47625" rIns="95263" bIns="47625" rtlCol="0">
            <a:spAutoFit/>
          </a:bodyPr>
          <a:lstStyle/>
          <a:p>
            <a:r>
              <a:rPr lang="en-US" sz="2400" dirty="0"/>
              <a:t>A</a:t>
            </a:r>
            <a:endParaRPr lang="en-IN" sz="2400" dirty="0"/>
          </a:p>
        </p:txBody>
      </p:sp>
      <p:sp>
        <p:nvSpPr>
          <p:cNvPr id="33" name="TextBox 32"/>
          <p:cNvSpPr txBox="1"/>
          <p:nvPr/>
        </p:nvSpPr>
        <p:spPr>
          <a:xfrm>
            <a:off x="4767500" y="2264913"/>
            <a:ext cx="195477" cy="465512"/>
          </a:xfrm>
          <a:prstGeom prst="rect">
            <a:avLst/>
          </a:prstGeom>
          <a:noFill/>
        </p:spPr>
        <p:txBody>
          <a:bodyPr wrap="square" lIns="95263" tIns="47625" rIns="95263" bIns="47625" rtlCol="0">
            <a:spAutoFit/>
          </a:bodyPr>
          <a:lstStyle/>
          <a:p>
            <a:r>
              <a:rPr lang="en-US" sz="2400" dirty="0"/>
              <a:t>B</a:t>
            </a:r>
            <a:endParaRPr lang="en-IN" sz="2400" dirty="0"/>
          </a:p>
        </p:txBody>
      </p:sp>
      <p:sp>
        <p:nvSpPr>
          <p:cNvPr id="9" name="Rounded Rectangle 8"/>
          <p:cNvSpPr/>
          <p:nvPr/>
        </p:nvSpPr>
        <p:spPr>
          <a:xfrm>
            <a:off x="597296" y="3429001"/>
            <a:ext cx="3844390"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a:t>
            </a:r>
            <a:endParaRPr lang="en-IN" sz="1600" dirty="0">
              <a:cs typeface="Arial"/>
            </a:endParaRPr>
          </a:p>
        </p:txBody>
      </p:sp>
      <p:sp>
        <p:nvSpPr>
          <p:cNvPr id="11" name="Rounded Rectangle 10"/>
          <p:cNvSpPr/>
          <p:nvPr/>
        </p:nvSpPr>
        <p:spPr>
          <a:xfrm>
            <a:off x="5158432" y="3429001"/>
            <a:ext cx="3518594"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dirty="0">
                <a:latin typeface="Calibri" pitchFamily="34" charset="0"/>
                <a:cs typeface="Arial"/>
              </a:rPr>
              <a:t>&amp;</a:t>
            </a:r>
          </a:p>
        </p:txBody>
      </p:sp>
      <p:sp>
        <p:nvSpPr>
          <p:cNvPr id="13" name="TextBox 12"/>
          <p:cNvSpPr txBox="1"/>
          <p:nvPr/>
        </p:nvSpPr>
        <p:spPr>
          <a:xfrm>
            <a:off x="206360" y="3429007"/>
            <a:ext cx="195477" cy="465512"/>
          </a:xfrm>
          <a:prstGeom prst="rect">
            <a:avLst/>
          </a:prstGeom>
          <a:noFill/>
        </p:spPr>
        <p:txBody>
          <a:bodyPr wrap="square" lIns="95263" tIns="47625" rIns="95263" bIns="47625" rtlCol="0">
            <a:spAutoFit/>
          </a:bodyPr>
          <a:lstStyle/>
          <a:p>
            <a:r>
              <a:rPr lang="en-US" sz="2400" dirty="0"/>
              <a:t>C</a:t>
            </a:r>
            <a:endParaRPr lang="en-IN" sz="2400" dirty="0"/>
          </a:p>
        </p:txBody>
      </p:sp>
      <p:sp>
        <p:nvSpPr>
          <p:cNvPr id="14" name="TextBox 13"/>
          <p:cNvSpPr txBox="1"/>
          <p:nvPr/>
        </p:nvSpPr>
        <p:spPr>
          <a:xfrm>
            <a:off x="4767500" y="3439585"/>
            <a:ext cx="195477" cy="465512"/>
          </a:xfrm>
          <a:prstGeom prst="rect">
            <a:avLst/>
          </a:prstGeom>
          <a:noFill/>
        </p:spPr>
        <p:txBody>
          <a:bodyPr wrap="square" lIns="95263" tIns="47625" rIns="95263" bIns="47625" rtlCol="0">
            <a:spAutoFit/>
          </a:bodyPr>
          <a:lstStyle/>
          <a:p>
            <a:r>
              <a:rPr lang="en-US" sz="2400" dirty="0"/>
              <a:t>D</a:t>
            </a:r>
            <a:endParaRPr lang="en-IN" sz="2400" dirty="0"/>
          </a:p>
        </p:txBody>
      </p:sp>
      <p:sp>
        <p:nvSpPr>
          <p:cNvPr id="15" name="TextBox 14"/>
          <p:cNvSpPr txBox="1"/>
          <p:nvPr/>
        </p:nvSpPr>
        <p:spPr>
          <a:xfrm>
            <a:off x="466974" y="4396386"/>
            <a:ext cx="5212732" cy="1327286"/>
          </a:xfrm>
          <a:prstGeom prst="rect">
            <a:avLst/>
          </a:prstGeom>
          <a:noFill/>
        </p:spPr>
        <p:txBody>
          <a:bodyPr wrap="square" lIns="95263" tIns="47625" rIns="95263" bIns="47625" rtlCol="0">
            <a:spAutoFit/>
          </a:bodyPr>
          <a:lstStyle/>
          <a:p>
            <a:pPr marL="357230" indent="-357230">
              <a:buAutoNum type="arabicPeriod"/>
            </a:pPr>
            <a:r>
              <a:rPr lang="en-US" sz="1600" dirty="0"/>
              <a:t>A</a:t>
            </a:r>
          </a:p>
          <a:p>
            <a:pPr marL="357230" indent="-357230">
              <a:buAutoNum type="arabicPeriod"/>
            </a:pPr>
            <a:r>
              <a:rPr lang="en-US" sz="1600" dirty="0"/>
              <a:t>B</a:t>
            </a:r>
          </a:p>
          <a:p>
            <a:pPr marL="357230" indent="-357230">
              <a:buAutoNum type="arabicPeriod"/>
            </a:pPr>
            <a:r>
              <a:rPr lang="en-US" sz="1600" dirty="0"/>
              <a:t>C</a:t>
            </a:r>
          </a:p>
          <a:p>
            <a:pPr marL="357230" indent="-357230">
              <a:buAutoNum type="arabicPeriod"/>
            </a:pPr>
            <a:r>
              <a:rPr lang="en-US" sz="1600" dirty="0"/>
              <a:t>D</a:t>
            </a:r>
          </a:p>
          <a:p>
            <a:pPr marL="357230" indent="-357230">
              <a:buAutoNum type="arabicPeriod"/>
            </a:pPr>
            <a:endParaRPr lang="en-IN" sz="1600" dirty="0"/>
          </a:p>
        </p:txBody>
      </p:sp>
      <p:pic>
        <p:nvPicPr>
          <p:cNvPr id="16"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cxnSp>
        <p:nvCxnSpPr>
          <p:cNvPr id="17" name="Straight Connector 16"/>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xmlns="" val="3908853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52509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Advanced Functions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228600" y="1294229"/>
            <a:ext cx="8763000" cy="4731440"/>
          </a:xfrm>
        </p:spPr>
        <p:txBody>
          <a:bodyPr rtlCol="0">
            <a:normAutofit fontScale="92500" lnSpcReduction="20000"/>
          </a:bodyPr>
          <a:lstStyle/>
          <a:p>
            <a:pPr marL="0" lvl="3" indent="0">
              <a:spcBef>
                <a:spcPts val="0"/>
              </a:spcBef>
              <a:buNone/>
              <a:defRPr/>
            </a:pPr>
            <a:r>
              <a:rPr lang="en-US" sz="1700" b="1" kern="1200" dirty="0">
                <a:solidFill>
                  <a:srgbClr val="000000"/>
                </a:solidFill>
                <a:latin typeface="Arial" panose="020B0604020202020204" pitchFamily="34" charset="0"/>
                <a:ea typeface="MS PGothic" charset="0"/>
                <a:cs typeface="Arial" panose="020B0604020202020204" pitchFamily="34" charset="0"/>
              </a:rPr>
              <a:t>VLOOKUP</a:t>
            </a:r>
            <a:r>
              <a:rPr lang="en-US" sz="1700" kern="1200" dirty="0">
                <a:solidFill>
                  <a:srgbClr val="000000"/>
                </a:solidFill>
                <a:latin typeface="Arial" panose="020B0604020202020204" pitchFamily="34" charset="0"/>
                <a:ea typeface="MS PGothic" charset="0"/>
                <a:cs typeface="Arial" panose="020B0604020202020204" pitchFamily="34" charset="0"/>
              </a:rPr>
              <a:t> is an Excel function to lookup and retrieve data from a specific column in table.</a:t>
            </a: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This function supports approximate and exact matching, and wildcards (* ?) for partial matches.</a:t>
            </a: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The "V" stands for "vertical".</a:t>
            </a: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Lookup values must appear in the first column of the table, with lookup columns to the right.</a:t>
            </a:r>
          </a:p>
          <a:p>
            <a:pPr marL="0" lvl="3" indent="0">
              <a:spcBef>
                <a:spcPts val="0"/>
              </a:spcBef>
              <a:buNone/>
              <a:defRPr/>
            </a:pPr>
            <a:endParaRPr lang="en-US" sz="17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Syntax:</a:t>
            </a: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=VLOOKUP(value, Table, Col_Index,[Range_Lookup])</a:t>
            </a:r>
          </a:p>
          <a:p>
            <a:pPr marL="0" lvl="3" indent="0">
              <a:spcBef>
                <a:spcPts val="0"/>
              </a:spcBef>
              <a:buNone/>
              <a:defRPr/>
            </a:pPr>
            <a:endParaRPr lang="en-US" sz="17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Arguments:</a:t>
            </a: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Value – The value to look for in the first column of table</a:t>
            </a: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Table – The table from which to retrieve a value</a:t>
            </a: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Col_Index –The column in the table from which to retrieve a value</a:t>
            </a: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Range_Lookup – [Optional] TRUE=approximate Match ; FALSE= Exact Match</a:t>
            </a:r>
          </a:p>
          <a:p>
            <a:pPr marL="0" lvl="3" indent="0">
              <a:spcBef>
                <a:spcPts val="0"/>
              </a:spcBef>
              <a:buNone/>
              <a:defRPr/>
            </a:pPr>
            <a:endParaRPr lang="en-US" sz="17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Let’s understand this function by taking an example.</a:t>
            </a:r>
          </a:p>
          <a:p>
            <a:pPr marL="0" lvl="3" indent="0">
              <a:spcBef>
                <a:spcPts val="0"/>
              </a:spcBef>
              <a:buNone/>
              <a:defRPr/>
            </a:pPr>
            <a:endParaRPr lang="en-US" sz="17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endParaRPr lang="en-US" sz="17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Similar to VLOOKUP there is another function – HLOOKUP</a:t>
            </a:r>
          </a:p>
          <a:p>
            <a:pPr marL="0" lvl="3" indent="0">
              <a:spcBef>
                <a:spcPts val="0"/>
              </a:spcBef>
              <a:buNone/>
              <a:defRPr/>
            </a:pPr>
            <a:r>
              <a:rPr lang="en-US" sz="1700" kern="1200" dirty="0">
                <a:solidFill>
                  <a:srgbClr val="000000"/>
                </a:solidFill>
                <a:latin typeface="Arial" panose="020B0604020202020204" pitchFamily="34" charset="0"/>
                <a:ea typeface="MS PGothic" charset="0"/>
                <a:cs typeface="Arial" panose="020B0604020202020204" pitchFamily="34" charset="0"/>
              </a:rPr>
              <a:t>The only difference is instead of Vertical lookup, this function is used for Horizontal Lookup</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5943600" y="6096000"/>
            <a:ext cx="29718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8"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2325575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55557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Advanced Functions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304800" y="1294229"/>
            <a:ext cx="8610600" cy="4731440"/>
          </a:xfrm>
        </p:spPr>
        <p:txBody>
          <a:bodyPr rtlCol="0">
            <a:normAutofit/>
          </a:bodyPr>
          <a:lstStyle/>
          <a:p>
            <a:pPr marL="0" lvl="3" indent="0">
              <a:spcBef>
                <a:spcPts val="0"/>
              </a:spcBef>
              <a:buNone/>
              <a:defRPr/>
            </a:pPr>
            <a:r>
              <a:rPr lang="en-US" sz="1400" b="1" kern="1200" dirty="0">
                <a:solidFill>
                  <a:srgbClr val="000000"/>
                </a:solidFill>
                <a:latin typeface="Arial" panose="020B0604020202020204" pitchFamily="34" charset="0"/>
                <a:ea typeface="MS PGothic" charset="0"/>
                <a:cs typeface="Arial" panose="020B0604020202020204" pitchFamily="34" charset="0"/>
              </a:rPr>
              <a:t>COUNTIF</a:t>
            </a:r>
            <a:r>
              <a:rPr lang="en-US" sz="1400" kern="1200" dirty="0">
                <a:solidFill>
                  <a:srgbClr val="000000"/>
                </a:solidFill>
                <a:latin typeface="Arial" panose="020B0604020202020204" pitchFamily="34" charset="0"/>
                <a:ea typeface="MS PGothic" charset="0"/>
                <a:cs typeface="Arial" panose="020B0604020202020204" pitchFamily="34" charset="0"/>
              </a:rPr>
              <a:t> is an excel function that is used to count cells that meet single criteria</a:t>
            </a: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Syntax:</a:t>
            </a:r>
          </a:p>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=COUNTIF (Range, Criteria)</a:t>
            </a: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Arguments:</a:t>
            </a:r>
          </a:p>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Range – The range of cells to count</a:t>
            </a:r>
          </a:p>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Criteria – The criteria that controls which cells to be counted</a:t>
            </a: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Let’s understand this function by taking an example.</a:t>
            </a: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5791200" y="6019800"/>
            <a:ext cx="31242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8"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4200154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55557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Advanced Functions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152400" y="1294229"/>
            <a:ext cx="8686800" cy="4731440"/>
          </a:xfrm>
        </p:spPr>
        <p:txBody>
          <a:bodyPr rtlCol="0">
            <a:noAutofit/>
          </a:bodyPr>
          <a:lstStyle/>
          <a:p>
            <a:pPr marL="0" lvl="3" indent="0">
              <a:spcBef>
                <a:spcPts val="0"/>
              </a:spcBef>
              <a:buNone/>
              <a:defRPr/>
            </a:pPr>
            <a:r>
              <a:rPr lang="en-US" sz="1400" b="1" kern="1200" dirty="0">
                <a:solidFill>
                  <a:srgbClr val="000000"/>
                </a:solidFill>
                <a:latin typeface="+mn-lt"/>
                <a:ea typeface="MS PGothic" charset="0"/>
                <a:cs typeface="Arial" panose="020B0604020202020204" pitchFamily="34" charset="0"/>
              </a:rPr>
              <a:t>COUNTIFS</a:t>
            </a:r>
            <a:r>
              <a:rPr lang="en-US" sz="1400" kern="1200" dirty="0">
                <a:solidFill>
                  <a:srgbClr val="000000"/>
                </a:solidFill>
                <a:latin typeface="+mn-lt"/>
                <a:ea typeface="MS PGothic" charset="0"/>
                <a:cs typeface="Arial" panose="020B0604020202020204" pitchFamily="34" charset="0"/>
              </a:rPr>
              <a:t> is an excel function that is used to count cells that meet one or more criteria</a:t>
            </a:r>
          </a:p>
          <a:p>
            <a:pPr marL="0" lvl="3" indent="0">
              <a:spcBef>
                <a:spcPts val="0"/>
              </a:spcBef>
              <a:buNone/>
              <a:defRPr/>
            </a:pPr>
            <a:endParaRPr lang="en-US" sz="1400" kern="1200" dirty="0">
              <a:solidFill>
                <a:srgbClr val="000000"/>
              </a:solidFill>
              <a:latin typeface="+mn-lt"/>
              <a:ea typeface="MS PGothic" charset="0"/>
              <a:cs typeface="Arial" panose="020B0604020202020204" pitchFamily="34" charset="0"/>
            </a:endParaRPr>
          </a:p>
          <a:p>
            <a:pPr marL="0" lvl="3" indent="0">
              <a:spcBef>
                <a:spcPts val="0"/>
              </a:spcBef>
              <a:buNone/>
              <a:defRPr/>
            </a:pPr>
            <a:r>
              <a:rPr lang="en-US" sz="1400" kern="1200" dirty="0">
                <a:solidFill>
                  <a:srgbClr val="000000"/>
                </a:solidFill>
                <a:latin typeface="+mn-lt"/>
                <a:ea typeface="MS PGothic" charset="0"/>
                <a:cs typeface="Arial" panose="020B0604020202020204" pitchFamily="34" charset="0"/>
              </a:rPr>
              <a:t>Syntax:</a:t>
            </a:r>
          </a:p>
          <a:p>
            <a:pPr marL="0" lvl="3" indent="0">
              <a:spcBef>
                <a:spcPts val="0"/>
              </a:spcBef>
              <a:buNone/>
              <a:defRPr/>
            </a:pPr>
            <a:r>
              <a:rPr lang="en-US" sz="1400" kern="1200" dirty="0">
                <a:solidFill>
                  <a:srgbClr val="000000"/>
                </a:solidFill>
                <a:latin typeface="+mn-lt"/>
                <a:ea typeface="MS PGothic" charset="0"/>
                <a:cs typeface="Arial" panose="020B0604020202020204" pitchFamily="34" charset="0"/>
              </a:rPr>
              <a:t>=COUNTIF (Range1, Criteria1, [Range2], [Criteria2],….)</a:t>
            </a:r>
          </a:p>
          <a:p>
            <a:pPr marL="0" lvl="3" indent="0">
              <a:spcBef>
                <a:spcPts val="0"/>
              </a:spcBef>
              <a:buNone/>
              <a:defRPr/>
            </a:pPr>
            <a:endParaRPr lang="en-US" sz="1400" kern="1200" dirty="0">
              <a:solidFill>
                <a:srgbClr val="000000"/>
              </a:solidFill>
              <a:latin typeface="+mn-lt"/>
              <a:ea typeface="MS PGothic" charset="0"/>
              <a:cs typeface="Arial" panose="020B0604020202020204" pitchFamily="34" charset="0"/>
            </a:endParaRPr>
          </a:p>
          <a:p>
            <a:pPr marL="0" lvl="3" indent="0">
              <a:spcBef>
                <a:spcPts val="0"/>
              </a:spcBef>
              <a:buNone/>
              <a:defRPr/>
            </a:pPr>
            <a:r>
              <a:rPr lang="en-US" sz="1400" kern="1200" dirty="0">
                <a:solidFill>
                  <a:srgbClr val="000000"/>
                </a:solidFill>
                <a:latin typeface="+mn-lt"/>
                <a:ea typeface="MS PGothic" charset="0"/>
                <a:cs typeface="Arial" panose="020B0604020202020204" pitchFamily="34" charset="0"/>
              </a:rPr>
              <a:t>Arguments:</a:t>
            </a:r>
          </a:p>
          <a:p>
            <a:pPr marL="0" lvl="3" indent="0">
              <a:spcBef>
                <a:spcPts val="0"/>
              </a:spcBef>
              <a:buNone/>
              <a:defRPr/>
            </a:pPr>
            <a:r>
              <a:rPr lang="en-US" sz="1400" kern="1200" dirty="0">
                <a:solidFill>
                  <a:srgbClr val="000000"/>
                </a:solidFill>
                <a:latin typeface="+mn-lt"/>
                <a:ea typeface="MS PGothic" charset="0"/>
                <a:cs typeface="Arial" panose="020B0604020202020204" pitchFamily="34" charset="0"/>
              </a:rPr>
              <a:t>Range1 – The first range to evaluate</a:t>
            </a:r>
          </a:p>
          <a:p>
            <a:pPr marL="0" lvl="3" indent="0">
              <a:spcBef>
                <a:spcPts val="0"/>
              </a:spcBef>
              <a:buNone/>
              <a:defRPr/>
            </a:pPr>
            <a:r>
              <a:rPr lang="en-US" sz="1400" kern="1200" dirty="0">
                <a:solidFill>
                  <a:srgbClr val="000000"/>
                </a:solidFill>
                <a:latin typeface="+mn-lt"/>
                <a:ea typeface="MS PGothic" charset="0"/>
                <a:cs typeface="Arial" panose="020B0604020202020204" pitchFamily="34" charset="0"/>
              </a:rPr>
              <a:t>Criteria1 – The criteria to use on Range1</a:t>
            </a:r>
          </a:p>
          <a:p>
            <a:pPr marL="0" lvl="3" indent="0">
              <a:spcBef>
                <a:spcPts val="0"/>
              </a:spcBef>
              <a:buNone/>
              <a:defRPr/>
            </a:pPr>
            <a:r>
              <a:rPr lang="en-US" sz="1400" kern="1200" dirty="0">
                <a:solidFill>
                  <a:srgbClr val="000000"/>
                </a:solidFill>
                <a:latin typeface="+mn-lt"/>
                <a:ea typeface="MS PGothic" charset="0"/>
                <a:cs typeface="Arial" panose="020B0604020202020204" pitchFamily="34" charset="0"/>
              </a:rPr>
              <a:t>Range2 – [Optional] The second range to evaluate</a:t>
            </a:r>
          </a:p>
          <a:p>
            <a:pPr marL="0" lvl="3" indent="0">
              <a:spcBef>
                <a:spcPts val="0"/>
              </a:spcBef>
              <a:buNone/>
              <a:defRPr/>
            </a:pPr>
            <a:r>
              <a:rPr lang="en-US" sz="1400" kern="1200" dirty="0">
                <a:solidFill>
                  <a:srgbClr val="000000"/>
                </a:solidFill>
                <a:latin typeface="+mn-lt"/>
                <a:ea typeface="MS PGothic" charset="0"/>
                <a:cs typeface="Arial" panose="020B0604020202020204" pitchFamily="34" charset="0"/>
              </a:rPr>
              <a:t>Criteria2 – [Optional] The criteria to use on Range2</a:t>
            </a:r>
          </a:p>
          <a:p>
            <a:pPr marL="0" lvl="3" indent="0">
              <a:spcBef>
                <a:spcPts val="0"/>
              </a:spcBef>
              <a:buNone/>
              <a:defRPr/>
            </a:pPr>
            <a:endParaRPr lang="en-US" sz="1400" kern="1200" dirty="0">
              <a:solidFill>
                <a:srgbClr val="000000"/>
              </a:solidFill>
              <a:latin typeface="+mn-lt"/>
              <a:ea typeface="MS PGothic" charset="0"/>
              <a:cs typeface="Arial" panose="020B0604020202020204" pitchFamily="34" charset="0"/>
            </a:endParaRPr>
          </a:p>
          <a:p>
            <a:pPr fontAlgn="base">
              <a:buFont typeface="Wingdings" panose="05000000000000000000" pitchFamily="2" charset="2"/>
              <a:buChar char="§"/>
            </a:pPr>
            <a:r>
              <a:rPr lang="en-US" sz="1400" dirty="0">
                <a:solidFill>
                  <a:schemeClr val="tx1"/>
                </a:solidFill>
                <a:latin typeface="+mn-lt"/>
              </a:rPr>
              <a:t>Each additional range must have the same number of rows and columns as range1, but ranges do not need to be adjacent. If you supply ranges with a mismatch, you'll get a #VALUE error.</a:t>
            </a:r>
          </a:p>
          <a:p>
            <a:pPr fontAlgn="base">
              <a:buFont typeface="Wingdings" panose="05000000000000000000" pitchFamily="2" charset="2"/>
              <a:buChar char="§"/>
            </a:pPr>
            <a:r>
              <a:rPr lang="en-US" sz="1400" dirty="0">
                <a:solidFill>
                  <a:schemeClr val="tx1"/>
                </a:solidFill>
                <a:latin typeface="+mn-lt"/>
              </a:rPr>
              <a:t>Non-numeric criteria needs to be enclosed in double quotes but numeric criteria does not. For example: 100, "100", "&gt;32", "jim", or A1 (where A1 contains a number).</a:t>
            </a:r>
          </a:p>
          <a:p>
            <a:pPr fontAlgn="base">
              <a:buFont typeface="Wingdings" panose="05000000000000000000" pitchFamily="2" charset="2"/>
              <a:buChar char="§"/>
            </a:pPr>
            <a:r>
              <a:rPr lang="en-US" sz="1400" dirty="0">
                <a:solidFill>
                  <a:schemeClr val="tx1"/>
                </a:solidFill>
                <a:latin typeface="+mn-lt"/>
              </a:rPr>
              <a:t>The wildcard characters ? and * can be used in criteria. A question mark matches any one character and an asterisk matches any sequence of characters.</a:t>
            </a:r>
          </a:p>
          <a:p>
            <a:pPr fontAlgn="base">
              <a:buFont typeface="Wingdings" panose="05000000000000000000" pitchFamily="2" charset="2"/>
              <a:buChar char="§"/>
            </a:pPr>
            <a:r>
              <a:rPr lang="en-US" sz="1400" dirty="0">
                <a:solidFill>
                  <a:schemeClr val="tx1"/>
                </a:solidFill>
                <a:latin typeface="+mn-lt"/>
              </a:rPr>
              <a:t>To find a literal question mark or asterisk, use a tilde (~) in front question mark or asterisk (i.e. ~?, ~*).</a:t>
            </a:r>
            <a:endParaRPr lang="en-US" sz="1400" kern="1200" dirty="0">
              <a:solidFill>
                <a:schemeClr val="tx1"/>
              </a:solidFill>
              <a:latin typeface="+mn-lt"/>
              <a:ea typeface="MS PGothic" charset="0"/>
              <a:cs typeface="Arial" panose="020B0604020202020204" pitchFamily="34" charset="0"/>
            </a:endParaRPr>
          </a:p>
          <a:p>
            <a:pPr fontAlgn="base">
              <a:buFont typeface="Wingdings" panose="05000000000000000000" pitchFamily="2" charset="2"/>
              <a:buChar char="§"/>
            </a:pPr>
            <a:endParaRPr lang="en-US" sz="1400" dirty="0">
              <a:latin typeface="+mj-lt"/>
            </a:endParaRPr>
          </a:p>
          <a:p>
            <a:pPr marL="0" lvl="3" indent="0">
              <a:spcBef>
                <a:spcPts val="0"/>
              </a:spcBef>
              <a:buNone/>
              <a:defRPr/>
            </a:pPr>
            <a:endParaRPr lang="en-US" sz="1400" kern="1200" dirty="0">
              <a:solidFill>
                <a:srgbClr val="000000"/>
              </a:solidFill>
              <a:latin typeface="+mj-lt"/>
              <a:ea typeface="MS PGothic" charset="0"/>
              <a:cs typeface="Arial" panose="020B0604020202020204" pitchFamily="34" charset="0"/>
            </a:endParaRPr>
          </a:p>
          <a:p>
            <a:pPr marL="0" lvl="3" indent="0">
              <a:spcBef>
                <a:spcPts val="0"/>
              </a:spcBef>
              <a:buNone/>
              <a:defRPr/>
            </a:pPr>
            <a:endParaRPr lang="en-US" sz="1400" kern="1200" dirty="0">
              <a:solidFill>
                <a:srgbClr val="000000"/>
              </a:solidFill>
              <a:latin typeface="+mj-lt"/>
              <a:ea typeface="MS PGothic" charset="0"/>
              <a:cs typeface="Arial" panose="020B0604020202020204" pitchFamily="34" charset="0"/>
            </a:endParaRPr>
          </a:p>
          <a:p>
            <a:pPr marL="0" lvl="3" indent="0">
              <a:spcBef>
                <a:spcPts val="0"/>
              </a:spcBef>
              <a:buNone/>
              <a:defRPr/>
            </a:pPr>
            <a:endParaRPr lang="en-US" sz="1400" kern="1200" dirty="0">
              <a:solidFill>
                <a:srgbClr val="000000"/>
              </a:solidFill>
              <a:latin typeface="+mj-lt"/>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mj-lt"/>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mj-lt"/>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mj-lt"/>
                <a:ea typeface="MS PGothic" charset="0"/>
                <a:cs typeface="Arial" panose="020B0604020202020204" pitchFamily="34" charset="0"/>
              </a:rPr>
              <a:t>	</a:t>
            </a:r>
            <a:endParaRPr lang="en-US" sz="1400" dirty="0">
              <a:solidFill>
                <a:schemeClr val="bg1">
                  <a:lumMod val="50000"/>
                </a:schemeClr>
              </a:solidFill>
              <a:latin typeface="+mj-lt"/>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mj-lt"/>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mj-lt"/>
              <a:cs typeface="Arial" panose="020B0604020202020204" pitchFamily="34" charset="0"/>
            </a:endParaRPr>
          </a:p>
        </p:txBody>
      </p:sp>
      <p:sp>
        <p:nvSpPr>
          <p:cNvPr id="7" name="TextBox 6">
            <a:extLst>
              <a:ext uri="{FF2B5EF4-FFF2-40B4-BE49-F238E27FC236}">
                <a16:creationId xmlns:a16="http://schemas.microsoft.com/office/drawing/2014/main" xmlns="" id="{D61566A1-8447-4911-9DEE-1AD83AADE3BE}"/>
              </a:ext>
            </a:extLst>
          </p:cNvPr>
          <p:cNvSpPr txBox="1"/>
          <p:nvPr/>
        </p:nvSpPr>
        <p:spPr>
          <a:xfrm>
            <a:off x="6096000" y="6396335"/>
            <a:ext cx="28194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8"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2249077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28600"/>
            <a:ext cx="3664695" cy="588564"/>
          </a:xfrm>
          <a:prstGeom prst="rect">
            <a:avLst/>
          </a:prstGeom>
          <a:noFill/>
          <a:ln>
            <a:noFill/>
          </a:ln>
        </p:spPr>
        <p:txBody>
          <a:bodyPr spcFirstLastPara="1" wrap="square" lIns="121711" tIns="121711" rIns="121711" bIns="121711" anchor="t" anchorCtr="0">
            <a:noAutofit/>
          </a:bodyPr>
          <a:lstStyle/>
          <a:p>
            <a:pPr marL="13249"/>
            <a:r>
              <a:rPr lang="en-US" sz="3733" b="1" u="none" dirty="0">
                <a:solidFill>
                  <a:schemeClr val="accent3">
                    <a:lumMod val="75000"/>
                  </a:schemeClr>
                </a:solidFill>
                <a:latin typeface="+mj-lt"/>
                <a:cs typeface="Lato"/>
              </a:rPr>
              <a:t>Quiz 4</a:t>
            </a:r>
            <a:endParaRPr lang="en-IN" sz="3733" b="1" u="none" dirty="0">
              <a:solidFill>
                <a:schemeClr val="accent3">
                  <a:lumMod val="75000"/>
                </a:schemeClr>
              </a:solidFill>
              <a:latin typeface="+mj-lt"/>
              <a:cs typeface="Lato"/>
            </a:endParaRPr>
          </a:p>
        </p:txBody>
      </p:sp>
      <p:sp>
        <p:nvSpPr>
          <p:cNvPr id="10" name="object 10"/>
          <p:cNvSpPr/>
          <p:nvPr/>
        </p:nvSpPr>
        <p:spPr>
          <a:xfrm>
            <a:off x="206338" y="1148760"/>
            <a:ext cx="8535848" cy="414589"/>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sz="2400" dirty="0"/>
          </a:p>
        </p:txBody>
      </p:sp>
      <p:sp>
        <p:nvSpPr>
          <p:cNvPr id="12" name="object 12"/>
          <p:cNvSpPr txBox="1"/>
          <p:nvPr/>
        </p:nvSpPr>
        <p:spPr>
          <a:xfrm>
            <a:off x="401818" y="1148770"/>
            <a:ext cx="8275211" cy="344929"/>
          </a:xfrm>
          <a:prstGeom prst="rect">
            <a:avLst/>
          </a:prstGeom>
        </p:spPr>
        <p:txBody>
          <a:bodyPr vert="horz" wrap="square" lIns="0" tIns="16536" rIns="0" bIns="0" rtlCol="0">
            <a:spAutoFit/>
          </a:bodyPr>
          <a:lstStyle/>
          <a:p>
            <a:pPr marL="13249">
              <a:spcBef>
                <a:spcPts val="131"/>
              </a:spcBef>
            </a:pPr>
            <a:r>
              <a:rPr lang="en-US" sz="2133" b="1" spc="11" dirty="0">
                <a:solidFill>
                  <a:srgbClr val="001F60"/>
                </a:solidFill>
              </a:rPr>
              <a:t>What are the parameters of VLOOKUP?</a:t>
            </a:r>
            <a:endParaRPr sz="2133" dirty="0"/>
          </a:p>
        </p:txBody>
      </p:sp>
      <p:sp>
        <p:nvSpPr>
          <p:cNvPr id="27" name="Rounded Rectangle 26"/>
          <p:cNvSpPr/>
          <p:nvPr/>
        </p:nvSpPr>
        <p:spPr>
          <a:xfrm>
            <a:off x="597296" y="2254330"/>
            <a:ext cx="3844390" cy="4676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Look up value, Table Range </a:t>
            </a:r>
            <a:endParaRPr lang="en-IN" sz="1600" dirty="0">
              <a:cs typeface="Arial"/>
            </a:endParaRPr>
          </a:p>
        </p:txBody>
      </p:sp>
      <p:sp>
        <p:nvSpPr>
          <p:cNvPr id="29" name="Rounded Rectangle 28"/>
          <p:cNvSpPr/>
          <p:nvPr/>
        </p:nvSpPr>
        <p:spPr>
          <a:xfrm>
            <a:off x="5158432" y="2254332"/>
            <a:ext cx="3518594"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Table Range, Col_index,  Range_Lookup</a:t>
            </a:r>
            <a:endParaRPr lang="en-IN" sz="1600" dirty="0">
              <a:latin typeface="Arial"/>
              <a:cs typeface="Arial"/>
            </a:endParaRPr>
          </a:p>
        </p:txBody>
      </p:sp>
      <p:sp>
        <p:nvSpPr>
          <p:cNvPr id="31" name="TextBox 30"/>
          <p:cNvSpPr txBox="1"/>
          <p:nvPr/>
        </p:nvSpPr>
        <p:spPr>
          <a:xfrm>
            <a:off x="206360" y="2254332"/>
            <a:ext cx="195477" cy="465512"/>
          </a:xfrm>
          <a:prstGeom prst="rect">
            <a:avLst/>
          </a:prstGeom>
          <a:noFill/>
        </p:spPr>
        <p:txBody>
          <a:bodyPr wrap="square" lIns="95263" tIns="47625" rIns="95263" bIns="47625" rtlCol="0">
            <a:spAutoFit/>
          </a:bodyPr>
          <a:lstStyle/>
          <a:p>
            <a:r>
              <a:rPr lang="en-US" sz="2400" dirty="0"/>
              <a:t>A</a:t>
            </a:r>
            <a:endParaRPr lang="en-IN" sz="2400" dirty="0"/>
          </a:p>
        </p:txBody>
      </p:sp>
      <p:sp>
        <p:nvSpPr>
          <p:cNvPr id="33" name="TextBox 32"/>
          <p:cNvSpPr txBox="1"/>
          <p:nvPr/>
        </p:nvSpPr>
        <p:spPr>
          <a:xfrm>
            <a:off x="4767500" y="2264913"/>
            <a:ext cx="195477" cy="465512"/>
          </a:xfrm>
          <a:prstGeom prst="rect">
            <a:avLst/>
          </a:prstGeom>
          <a:noFill/>
        </p:spPr>
        <p:txBody>
          <a:bodyPr wrap="square" lIns="95263" tIns="47625" rIns="95263" bIns="47625" rtlCol="0">
            <a:spAutoFit/>
          </a:bodyPr>
          <a:lstStyle/>
          <a:p>
            <a:r>
              <a:rPr lang="en-US" sz="2400" dirty="0"/>
              <a:t>B</a:t>
            </a:r>
            <a:endParaRPr lang="en-IN" sz="2400" dirty="0"/>
          </a:p>
        </p:txBody>
      </p:sp>
      <p:sp>
        <p:nvSpPr>
          <p:cNvPr id="9" name="Rounded Rectangle 8"/>
          <p:cNvSpPr/>
          <p:nvPr/>
        </p:nvSpPr>
        <p:spPr>
          <a:xfrm>
            <a:off x="597296" y="3429001"/>
            <a:ext cx="3844390"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Look up value, Table Range, Col_index,  Range_Lookup </a:t>
            </a:r>
            <a:endParaRPr lang="en-IN" sz="1600" dirty="0">
              <a:cs typeface="Arial"/>
            </a:endParaRPr>
          </a:p>
        </p:txBody>
      </p:sp>
      <p:sp>
        <p:nvSpPr>
          <p:cNvPr id="11" name="Rounded Rectangle 10"/>
          <p:cNvSpPr/>
          <p:nvPr/>
        </p:nvSpPr>
        <p:spPr>
          <a:xfrm>
            <a:off x="5158432" y="3429001"/>
            <a:ext cx="3518594"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Look up value, Table Range, Col_index</a:t>
            </a:r>
            <a:endParaRPr lang="en-IN" sz="1600" dirty="0">
              <a:latin typeface="Calibri" pitchFamily="34" charset="0"/>
              <a:cs typeface="Arial"/>
            </a:endParaRPr>
          </a:p>
        </p:txBody>
      </p:sp>
      <p:sp>
        <p:nvSpPr>
          <p:cNvPr id="13" name="TextBox 12"/>
          <p:cNvSpPr txBox="1"/>
          <p:nvPr/>
        </p:nvSpPr>
        <p:spPr>
          <a:xfrm>
            <a:off x="206360" y="3429007"/>
            <a:ext cx="195477" cy="465512"/>
          </a:xfrm>
          <a:prstGeom prst="rect">
            <a:avLst/>
          </a:prstGeom>
          <a:noFill/>
        </p:spPr>
        <p:txBody>
          <a:bodyPr wrap="square" lIns="95263" tIns="47625" rIns="95263" bIns="47625" rtlCol="0">
            <a:spAutoFit/>
          </a:bodyPr>
          <a:lstStyle/>
          <a:p>
            <a:r>
              <a:rPr lang="en-US" sz="2400" dirty="0"/>
              <a:t>C</a:t>
            </a:r>
            <a:endParaRPr lang="en-IN" sz="2400" dirty="0"/>
          </a:p>
        </p:txBody>
      </p:sp>
      <p:sp>
        <p:nvSpPr>
          <p:cNvPr id="14" name="TextBox 13"/>
          <p:cNvSpPr txBox="1"/>
          <p:nvPr/>
        </p:nvSpPr>
        <p:spPr>
          <a:xfrm>
            <a:off x="4767500" y="3439585"/>
            <a:ext cx="195477" cy="465512"/>
          </a:xfrm>
          <a:prstGeom prst="rect">
            <a:avLst/>
          </a:prstGeom>
          <a:noFill/>
        </p:spPr>
        <p:txBody>
          <a:bodyPr wrap="square" lIns="95263" tIns="47625" rIns="95263" bIns="47625" rtlCol="0">
            <a:spAutoFit/>
          </a:bodyPr>
          <a:lstStyle/>
          <a:p>
            <a:r>
              <a:rPr lang="en-US" sz="2400" dirty="0"/>
              <a:t>D</a:t>
            </a:r>
            <a:endParaRPr lang="en-IN" sz="2400" dirty="0"/>
          </a:p>
        </p:txBody>
      </p:sp>
      <p:sp>
        <p:nvSpPr>
          <p:cNvPr id="15" name="TextBox 14"/>
          <p:cNvSpPr txBox="1"/>
          <p:nvPr/>
        </p:nvSpPr>
        <p:spPr>
          <a:xfrm>
            <a:off x="466974" y="4396386"/>
            <a:ext cx="5212732" cy="1327286"/>
          </a:xfrm>
          <a:prstGeom prst="rect">
            <a:avLst/>
          </a:prstGeom>
          <a:noFill/>
        </p:spPr>
        <p:txBody>
          <a:bodyPr wrap="square" lIns="95263" tIns="47625" rIns="95263" bIns="47625" rtlCol="0">
            <a:spAutoFit/>
          </a:bodyPr>
          <a:lstStyle/>
          <a:p>
            <a:pPr marL="357230" indent="-357230">
              <a:buAutoNum type="arabicPeriod"/>
            </a:pPr>
            <a:r>
              <a:rPr lang="en-US" sz="1600" dirty="0"/>
              <a:t>A</a:t>
            </a:r>
          </a:p>
          <a:p>
            <a:pPr marL="357230" indent="-357230">
              <a:buAutoNum type="arabicPeriod"/>
            </a:pPr>
            <a:r>
              <a:rPr lang="en-US" sz="1600" dirty="0"/>
              <a:t>B</a:t>
            </a:r>
          </a:p>
          <a:p>
            <a:pPr marL="357230" indent="-357230">
              <a:buAutoNum type="arabicPeriod"/>
            </a:pPr>
            <a:r>
              <a:rPr lang="en-US" sz="1600" dirty="0"/>
              <a:t>C</a:t>
            </a:r>
          </a:p>
          <a:p>
            <a:pPr marL="357230" indent="-357230">
              <a:buAutoNum type="arabicPeriod"/>
            </a:pPr>
            <a:r>
              <a:rPr lang="en-US" sz="1600" dirty="0"/>
              <a:t>D</a:t>
            </a:r>
          </a:p>
          <a:p>
            <a:pPr marL="357230" indent="-357230">
              <a:buAutoNum type="arabicPeriod"/>
            </a:pPr>
            <a:endParaRPr lang="en-IN" sz="1600" dirty="0"/>
          </a:p>
        </p:txBody>
      </p:sp>
      <p:pic>
        <p:nvPicPr>
          <p:cNvPr id="16"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cxnSp>
        <p:nvCxnSpPr>
          <p:cNvPr id="17" name="Straight Connector 16"/>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xmlns="" val="4098689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04800" y="228600"/>
            <a:ext cx="44889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228600" y="1294229"/>
            <a:ext cx="89154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Pivot Tables in Excel is the most widely used feature. This is used to do all advanced calculations and analysis. In the field of data analytics, use of Pivot Tables is must.</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Lets see, how do we create a Pivot Table and its key capabilities.</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How to create a Pivot Table:</a:t>
            </a:r>
          </a:p>
          <a:p>
            <a:pPr marL="342900" lvl="3" indent="-342900" fontAlgn="auto">
              <a:spcBef>
                <a:spcPts val="0"/>
              </a:spcBef>
              <a:spcAft>
                <a:spcPts val="0"/>
              </a:spcAft>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Select the data on which Pivot Table need to be created.</a:t>
            </a:r>
          </a:p>
          <a:p>
            <a:pPr marL="342900" lvl="3" indent="-342900" fontAlgn="auto">
              <a:spcBef>
                <a:spcPts val="0"/>
              </a:spcBef>
              <a:spcAft>
                <a:spcPts val="0"/>
              </a:spcAft>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Go to Insert </a:t>
            </a:r>
            <a:r>
              <a:rPr lang="en-US" sz="1400" kern="1200" dirty="0">
                <a:solidFill>
                  <a:srgbClr val="000000"/>
                </a:solidFill>
                <a:latin typeface="Arial" panose="020B0604020202020204" pitchFamily="34" charset="0"/>
                <a:ea typeface="MS PGothic" charset="0"/>
                <a:cs typeface="Arial" panose="020B0604020202020204" pitchFamily="34" charset="0"/>
                <a:sym typeface="Wingdings" panose="05000000000000000000" pitchFamily="2" charset="2"/>
              </a:rPr>
              <a:t> Pivot Table</a:t>
            </a: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xmlns="" id="{D0B9C2A0-1280-45B7-8060-5EC46E0E394D}"/>
              </a:ext>
            </a:extLst>
          </p:cNvPr>
          <p:cNvPicPr>
            <a:picLocks noChangeAspect="1"/>
          </p:cNvPicPr>
          <p:nvPr/>
        </p:nvPicPr>
        <p:blipFill>
          <a:blip r:embed="rId2"/>
          <a:stretch>
            <a:fillRect/>
          </a:stretch>
        </p:blipFill>
        <p:spPr>
          <a:xfrm>
            <a:off x="457200" y="3352800"/>
            <a:ext cx="7274041" cy="1600200"/>
          </a:xfrm>
          <a:prstGeom prst="rect">
            <a:avLst/>
          </a:prstGeom>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7"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354315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228600" y="381000"/>
            <a:ext cx="39624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609600" y="1295400"/>
            <a:ext cx="87630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3. Pop up appears as shown below.</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4. Specify the data range if not specified earlier</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5. Chose New/ Existing Worksheet to create the Pivot Table</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6. Add this data to the Data Model – will cover in subsequent slides</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A6C61EE5-3957-4875-A386-327F7B661C7D}"/>
              </a:ext>
            </a:extLst>
          </p:cNvPr>
          <p:cNvPicPr>
            <a:picLocks noChangeAspect="1"/>
          </p:cNvPicPr>
          <p:nvPr/>
        </p:nvPicPr>
        <p:blipFill>
          <a:blip r:embed="rId2"/>
          <a:stretch>
            <a:fillRect/>
          </a:stretch>
        </p:blipFill>
        <p:spPr>
          <a:xfrm>
            <a:off x="2133600" y="2438400"/>
            <a:ext cx="3581400" cy="3257550"/>
          </a:xfrm>
          <a:prstGeom prst="rect">
            <a:avLst/>
          </a:prstGeom>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7"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2300823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0" y="381000"/>
            <a:ext cx="38793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685800" y="1294229"/>
            <a:ext cx="7775917"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Below screen appears in clicking Ok.</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xmlns="" id="{3A5BCB86-3C4F-4B0F-80BD-561AC7B8F82F}"/>
              </a:ext>
            </a:extLst>
          </p:cNvPr>
          <p:cNvPicPr>
            <a:picLocks noChangeAspect="1"/>
          </p:cNvPicPr>
          <p:nvPr/>
        </p:nvPicPr>
        <p:blipFill>
          <a:blip r:embed="rId2"/>
          <a:stretch>
            <a:fillRect/>
          </a:stretch>
        </p:blipFill>
        <p:spPr>
          <a:xfrm>
            <a:off x="386822" y="1923173"/>
            <a:ext cx="8370356" cy="4020428"/>
          </a:xfrm>
          <a:prstGeom prst="rect">
            <a:avLst/>
          </a:prstGeom>
        </p:spPr>
      </p:pic>
      <p:sp>
        <p:nvSpPr>
          <p:cNvPr id="8" name="Rectangle 7">
            <a:extLst>
              <a:ext uri="{FF2B5EF4-FFF2-40B4-BE49-F238E27FC236}">
                <a16:creationId xmlns:a16="http://schemas.microsoft.com/office/drawing/2014/main" xmlns="" id="{B19029C3-35A8-4C8D-94EE-C89D8BD17FBA}"/>
              </a:ext>
            </a:extLst>
          </p:cNvPr>
          <p:cNvSpPr/>
          <p:nvPr/>
        </p:nvSpPr>
        <p:spPr>
          <a:xfrm>
            <a:off x="6518083" y="2445582"/>
            <a:ext cx="2239094" cy="1774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9" name="Rectangle 8">
            <a:extLst>
              <a:ext uri="{FF2B5EF4-FFF2-40B4-BE49-F238E27FC236}">
                <a16:creationId xmlns:a16="http://schemas.microsoft.com/office/drawing/2014/main" xmlns="" id="{EEF15225-C62C-4A59-A4B7-EB2F5FD9BA85}"/>
              </a:ext>
            </a:extLst>
          </p:cNvPr>
          <p:cNvSpPr/>
          <p:nvPr/>
        </p:nvSpPr>
        <p:spPr>
          <a:xfrm>
            <a:off x="6518083" y="4266260"/>
            <a:ext cx="2239094" cy="1774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10" name="TextBox 9">
            <a:extLst>
              <a:ext uri="{FF2B5EF4-FFF2-40B4-BE49-F238E27FC236}">
                <a16:creationId xmlns:a16="http://schemas.microsoft.com/office/drawing/2014/main" xmlns="" id="{53BCA342-491F-42D6-A6FF-94A1F2CF97FE}"/>
              </a:ext>
            </a:extLst>
          </p:cNvPr>
          <p:cNvSpPr txBox="1"/>
          <p:nvPr/>
        </p:nvSpPr>
        <p:spPr>
          <a:xfrm>
            <a:off x="4450902" y="3109212"/>
            <a:ext cx="1129783" cy="276999"/>
          </a:xfrm>
          <a:prstGeom prst="rect">
            <a:avLst/>
          </a:prstGeom>
          <a:no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Data variables</a:t>
            </a:r>
          </a:p>
        </p:txBody>
      </p:sp>
      <p:cxnSp>
        <p:nvCxnSpPr>
          <p:cNvPr id="11" name="Straight Arrow Connector 10">
            <a:extLst>
              <a:ext uri="{FF2B5EF4-FFF2-40B4-BE49-F238E27FC236}">
                <a16:creationId xmlns:a16="http://schemas.microsoft.com/office/drawing/2014/main" xmlns="" id="{9A2D47B8-2625-4C59-AE59-E1DD873725BE}"/>
              </a:ext>
            </a:extLst>
          </p:cNvPr>
          <p:cNvCxnSpPr>
            <a:cxnSpLocks/>
            <a:stCxn id="10" idx="3"/>
          </p:cNvCxnSpPr>
          <p:nvPr/>
        </p:nvCxnSpPr>
        <p:spPr>
          <a:xfrm flipV="1">
            <a:off x="5580684" y="3235125"/>
            <a:ext cx="937398" cy="12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D07AD08B-7071-433E-AD09-1C77D62FC9B4}"/>
              </a:ext>
            </a:extLst>
          </p:cNvPr>
          <p:cNvSpPr txBox="1"/>
          <p:nvPr/>
        </p:nvSpPr>
        <p:spPr>
          <a:xfrm>
            <a:off x="4450902" y="4698165"/>
            <a:ext cx="1129783" cy="830997"/>
          </a:xfrm>
          <a:prstGeom prst="rect">
            <a:avLst/>
          </a:prstGeom>
          <a:no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Filter Pane</a:t>
            </a:r>
          </a:p>
          <a:p>
            <a:r>
              <a:rPr lang="en-US" sz="1200" dirty="0">
                <a:latin typeface="Calibri" panose="020F0502020204030204" pitchFamily="34" charset="0"/>
                <a:cs typeface="Calibri" panose="020F0502020204030204" pitchFamily="34" charset="0"/>
              </a:rPr>
              <a:t>Columns</a:t>
            </a:r>
          </a:p>
          <a:p>
            <a:r>
              <a:rPr lang="en-US" sz="1200" dirty="0">
                <a:latin typeface="Calibri" panose="020F0502020204030204" pitchFamily="34" charset="0"/>
                <a:cs typeface="Calibri" panose="020F0502020204030204" pitchFamily="34" charset="0"/>
              </a:rPr>
              <a:t>Rows</a:t>
            </a:r>
          </a:p>
          <a:p>
            <a:r>
              <a:rPr lang="en-US" sz="1200" dirty="0">
                <a:latin typeface="Calibri" panose="020F0502020204030204" pitchFamily="34" charset="0"/>
                <a:cs typeface="Calibri" panose="020F0502020204030204" pitchFamily="34" charset="0"/>
              </a:rPr>
              <a:t>Values</a:t>
            </a:r>
          </a:p>
        </p:txBody>
      </p:sp>
      <p:cxnSp>
        <p:nvCxnSpPr>
          <p:cNvPr id="13" name="Straight Arrow Connector 12">
            <a:extLst>
              <a:ext uri="{FF2B5EF4-FFF2-40B4-BE49-F238E27FC236}">
                <a16:creationId xmlns:a16="http://schemas.microsoft.com/office/drawing/2014/main" xmlns="" id="{616A946B-759F-475A-A0A7-52FB41B7E124}"/>
              </a:ext>
            </a:extLst>
          </p:cNvPr>
          <p:cNvCxnSpPr>
            <a:cxnSpLocks/>
            <a:stCxn id="12" idx="3"/>
          </p:cNvCxnSpPr>
          <p:nvPr/>
        </p:nvCxnSpPr>
        <p:spPr>
          <a:xfrm>
            <a:off x="5580684" y="5113663"/>
            <a:ext cx="9373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15"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40665489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228600" y="304800"/>
            <a:ext cx="31935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152400" y="1295400"/>
            <a:ext cx="86868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In the last screen, there are two key areas-</a:t>
            </a:r>
          </a:p>
          <a:p>
            <a:pPr marL="342900" lvl="3" indent="-342900" fontAlgn="auto">
              <a:spcBef>
                <a:spcPts val="0"/>
              </a:spcBef>
              <a:spcAft>
                <a:spcPts val="0"/>
              </a:spcAft>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Pivot Table fields – This section outlines all the data variables. Search is also available in case user need to search a particular data variable</a:t>
            </a:r>
          </a:p>
          <a:p>
            <a:pPr marL="342900" lvl="3" indent="-342900" fontAlgn="auto">
              <a:spcBef>
                <a:spcPts val="0"/>
              </a:spcBef>
              <a:spcAft>
                <a:spcPts val="0"/>
              </a:spcAft>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There are 4 components – </a:t>
            </a:r>
          </a:p>
          <a:p>
            <a:pPr marL="800100" lvl="4" indent="-342900">
              <a:spcBef>
                <a:spcPts val="0"/>
              </a:spcBef>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Filters – Dragging a data variable in this section create a Filter for that variable in the Pivot table</a:t>
            </a:r>
          </a:p>
          <a:p>
            <a:pPr marL="800100" lvl="4" indent="-342900">
              <a:spcBef>
                <a:spcPts val="0"/>
              </a:spcBef>
              <a:buFont typeface="Lato"/>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Columns -  Dragging a data variable in this section creates Columns with the values of the variable</a:t>
            </a:r>
          </a:p>
          <a:p>
            <a:pPr marL="800100" lvl="4" indent="-342900">
              <a:spcBef>
                <a:spcPts val="0"/>
              </a:spcBef>
              <a:buFont typeface="Lato"/>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Rows - Dragging a data variable in this section creates Rows with the values of the variable</a:t>
            </a:r>
          </a:p>
          <a:p>
            <a:pPr marL="800100" lvl="4" indent="-342900">
              <a:spcBef>
                <a:spcPts val="0"/>
              </a:spcBef>
              <a:buFont typeface="Lato"/>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Values – This is the aggregation section and Measure need to be dropped here. All type of basic aggregations can be done in this section i.e. Sum, Count, Average, Max, Min etc.</a:t>
            </a:r>
          </a:p>
          <a:p>
            <a:pPr marL="457200" lvl="4"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457200" lvl="4"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338138" lvl="4" indent="-338138">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3.      Lets use all the above options and create a pivot table.</a:t>
            </a:r>
          </a:p>
          <a:p>
            <a:pPr marL="800100" lvl="4" indent="-342900">
              <a:spcBef>
                <a:spcPts val="0"/>
              </a:spcBef>
              <a:buFont typeface="Lato"/>
              <a:buAutoNum type="arabicPeriod"/>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800100" lvl="4" indent="-342900">
              <a:spcBef>
                <a:spcPts val="0"/>
              </a:spcBef>
              <a:buAutoNum type="arabicPeriod"/>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53FED4EB-583E-42E0-8A62-1492E62DD09F}"/>
              </a:ext>
            </a:extLst>
          </p:cNvPr>
          <p:cNvSpPr txBox="1"/>
          <p:nvPr/>
        </p:nvSpPr>
        <p:spPr>
          <a:xfrm>
            <a:off x="5867400" y="6324600"/>
            <a:ext cx="29718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7"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1612760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304800"/>
            <a:ext cx="3498300" cy="6874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304800" y="1294229"/>
            <a:ext cx="84582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There is no direct function for COUNTD. Using Pivots, COUNTD can be done. In order to achieve this, make sure that the below highlighted check box is checked while inserting a Pivot Table on the selected data range.</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Lets see another example and see how COUNTD is done using Pivot Table.</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A6C61EE5-3957-4875-A386-327F7B661C7D}"/>
              </a:ext>
            </a:extLst>
          </p:cNvPr>
          <p:cNvPicPr>
            <a:picLocks noChangeAspect="1"/>
          </p:cNvPicPr>
          <p:nvPr/>
        </p:nvPicPr>
        <p:blipFill>
          <a:blip r:embed="rId2"/>
          <a:stretch>
            <a:fillRect/>
          </a:stretch>
        </p:blipFill>
        <p:spPr>
          <a:xfrm>
            <a:off x="990600" y="2362200"/>
            <a:ext cx="2736056" cy="3257550"/>
          </a:xfrm>
          <a:prstGeom prst="rect">
            <a:avLst/>
          </a:prstGeom>
        </p:spPr>
      </p:pic>
      <p:sp>
        <p:nvSpPr>
          <p:cNvPr id="5" name="Rectangle 4">
            <a:extLst>
              <a:ext uri="{FF2B5EF4-FFF2-40B4-BE49-F238E27FC236}">
                <a16:creationId xmlns:a16="http://schemas.microsoft.com/office/drawing/2014/main" xmlns="" id="{430D9E91-4DA0-4EBF-848D-7F531A75B55F}"/>
              </a:ext>
            </a:extLst>
          </p:cNvPr>
          <p:cNvSpPr/>
          <p:nvPr/>
        </p:nvSpPr>
        <p:spPr>
          <a:xfrm>
            <a:off x="914401" y="4994031"/>
            <a:ext cx="1649436" cy="2532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7" name="TextBox 6">
            <a:extLst>
              <a:ext uri="{FF2B5EF4-FFF2-40B4-BE49-F238E27FC236}">
                <a16:creationId xmlns:a16="http://schemas.microsoft.com/office/drawing/2014/main" xmlns="" id="{B17ED170-429D-4C58-8267-907E1FD3E2E7}"/>
              </a:ext>
            </a:extLst>
          </p:cNvPr>
          <p:cNvSpPr txBox="1"/>
          <p:nvPr/>
        </p:nvSpPr>
        <p:spPr>
          <a:xfrm>
            <a:off x="5181600" y="6096001"/>
            <a:ext cx="34290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cxnSp>
        <p:nvCxnSpPr>
          <p:cNvPr id="8" name="Straight Connector 7"/>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9"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3558907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2" name="Google Shape;73;p16"/>
          <p:cNvSpPr txBox="1">
            <a:spLocks/>
          </p:cNvSpPr>
          <p:nvPr/>
        </p:nvSpPr>
        <p:spPr>
          <a:xfrm>
            <a:off x="0" y="228600"/>
            <a:ext cx="5147000" cy="763600"/>
          </a:xfrm>
          <a:prstGeom prst="rect">
            <a:avLst/>
          </a:prstGeom>
        </p:spPr>
        <p:txBody>
          <a:bodyPr spcFirstLastPara="1" wrap="square" lIns="121711" tIns="121711" rIns="121711" bIns="121711"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accent3">
                    <a:lumMod val="75000"/>
                  </a:schemeClr>
                </a:solidFill>
                <a:effectLst/>
                <a:uLnTx/>
                <a:uFillTx/>
                <a:latin typeface="+mj-lt"/>
                <a:ea typeface="+mj-ea"/>
                <a:cs typeface="+mj-cs"/>
              </a:rPr>
              <a:t>Business Problem</a:t>
            </a:r>
            <a:endParaRPr kumimoji="0" lang="en-US" sz="4000" b="1" i="0" u="none" strike="noStrike" kern="1200" cap="none" spc="0" normalizeH="0" baseline="0" noProof="0" dirty="0">
              <a:ln>
                <a:noFill/>
              </a:ln>
              <a:solidFill>
                <a:schemeClr val="accent3">
                  <a:lumMod val="75000"/>
                </a:schemeClr>
              </a:solidFill>
              <a:effectLst/>
              <a:uLnTx/>
              <a:uFillTx/>
              <a:latin typeface="+mj-lt"/>
              <a:ea typeface="+mj-ea"/>
              <a:cs typeface="+mj-cs"/>
            </a:endParaRPr>
          </a:p>
        </p:txBody>
      </p:sp>
      <p:sp>
        <p:nvSpPr>
          <p:cNvPr id="13" name="Google Shape;74;p16"/>
          <p:cNvSpPr txBox="1">
            <a:spLocks/>
          </p:cNvSpPr>
          <p:nvPr/>
        </p:nvSpPr>
        <p:spPr>
          <a:xfrm>
            <a:off x="228600" y="1447800"/>
            <a:ext cx="8686799" cy="2668164"/>
          </a:xfrm>
          <a:prstGeom prst="rect">
            <a:avLst/>
          </a:prstGeom>
          <a:ln>
            <a:solidFill>
              <a:schemeClr val="bg1"/>
            </a:solidFill>
          </a:ln>
        </p:spPr>
        <p:txBody>
          <a:bodyPr spcFirstLastPara="1" wrap="square" lIns="121711" tIns="121711" rIns="121711" bIns="121711" anchor="t" anchorCtr="0">
            <a:noAutofit/>
          </a:bodyPr>
          <a:lstStyle/>
          <a:p>
            <a:pPr marL="146050" marR="0" lvl="1"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We have sample data for Transportation Bureau that tracks the performance of domestic flights in United States.</a:t>
            </a:r>
            <a:br>
              <a:rPr kumimoji="0" lang="en-US"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br>
            <a:r>
              <a:rPr kumimoji="0" lang="en-US" b="1"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Analytical Problem:  </a:t>
            </a:r>
            <a:r>
              <a:rPr kumimoji="0" lang="en-US"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We need to analyze following :</a:t>
            </a:r>
          </a:p>
          <a:p>
            <a:pPr marL="1098534" marR="0" lvl="2" indent="-342900" algn="l" defTabSz="914400" rtl="0" eaLnBrk="1" fontAlgn="auto" latinLnBrk="0" hangingPunct="1">
              <a:lnSpc>
                <a:spcPct val="100000"/>
              </a:lnSpc>
              <a:spcBef>
                <a:spcPts val="600"/>
              </a:spcBef>
              <a:spcAft>
                <a:spcPts val="0"/>
              </a:spcAft>
              <a:buClrTx/>
              <a:buSzTx/>
              <a:buFont typeface="+mj-lt"/>
              <a:buAutoNum type="arabicPeriod"/>
              <a:tabLst/>
              <a:defRPr/>
            </a:pPr>
            <a:r>
              <a:rPr kumimoji="0" lang="en-US"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Identify the Flights that are running on Time, Delayed, Cancelled</a:t>
            </a:r>
          </a:p>
          <a:p>
            <a:pPr marL="1098534" marR="0" lvl="2" indent="-342900" algn="l" defTabSz="914400" rtl="0" eaLnBrk="1" fontAlgn="auto" latinLnBrk="0" hangingPunct="1">
              <a:lnSpc>
                <a:spcPct val="100000"/>
              </a:lnSpc>
              <a:spcBef>
                <a:spcPts val="600"/>
              </a:spcBef>
              <a:spcAft>
                <a:spcPts val="0"/>
              </a:spcAft>
              <a:buClrTx/>
              <a:buSzTx/>
              <a:buFont typeface="+mj-lt"/>
              <a:buAutoNum type="arabicPeriod"/>
              <a:tabLst/>
              <a:defRPr/>
            </a:pPr>
            <a:r>
              <a:rPr kumimoji="0" lang="en-US"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Identify the reason for Cancellation of Flights</a:t>
            </a:r>
          </a:p>
          <a:p>
            <a:pPr marL="1098534" marR="0" lvl="2" indent="-342900" algn="l" defTabSz="914400" rtl="0" eaLnBrk="1" fontAlgn="auto" latinLnBrk="0" hangingPunct="1">
              <a:lnSpc>
                <a:spcPct val="100000"/>
              </a:lnSpc>
              <a:spcBef>
                <a:spcPts val="600"/>
              </a:spcBef>
              <a:spcAft>
                <a:spcPts val="0"/>
              </a:spcAft>
              <a:buClrTx/>
              <a:buSzTx/>
              <a:buFont typeface="+mj-lt"/>
              <a:buAutoNum type="arabicPeriod"/>
              <a:tabLst/>
              <a:defRPr/>
            </a:pPr>
            <a:r>
              <a:rPr kumimoji="0" lang="en-US"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Domestic Flights overall Performance</a:t>
            </a:r>
          </a:p>
          <a:p>
            <a:pPr marL="0" marR="0" lvl="0" indent="0" algn="l" defTabSz="914400" rtl="0" eaLnBrk="1" fontAlgn="auto" latinLnBrk="0" hangingPunct="1">
              <a:lnSpc>
                <a:spcPct val="100000"/>
              </a:lnSpc>
              <a:spcBef>
                <a:spcPct val="20000"/>
              </a:spcBef>
              <a:spcAft>
                <a:spcPts val="2133"/>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ct val="20000"/>
              </a:spcBef>
              <a:spcAft>
                <a:spcPts val="2133"/>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ct val="20000"/>
              </a:spcBef>
              <a:spcAft>
                <a:spcPts val="2133"/>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ct val="20000"/>
              </a:spcBef>
              <a:spcAft>
                <a:spcPts val="2133"/>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ct val="20000"/>
              </a:spcBef>
              <a:spcAft>
                <a:spcPts val="2133"/>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ct val="20000"/>
              </a:spcBef>
              <a:spcAft>
                <a:spcPts val="2133"/>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
            </a:r>
            <a:br>
              <a:rPr kumimoji="0" lang="en-US" sz="16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br>
            <a:r>
              <a:rPr kumimoji="0" lang="en-US" sz="1867"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
            </a:r>
            <a:br>
              <a:rPr kumimoji="0" lang="en-US" sz="1867"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br>
            <a:endParaRPr kumimoji="0" lang="en-US" sz="16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ct val="20000"/>
              </a:spcBef>
              <a:spcAft>
                <a:spcPts val="2133"/>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ct val="20000"/>
              </a:spcBef>
              <a:spcAft>
                <a:spcPts val="2133"/>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
            </a:r>
            <a:br>
              <a:rPr kumimoji="0" lang="en-US" sz="3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br>
            <a:endParaRPr kumimoji="0" lang="en-US" sz="24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F9ADE7D-0FCA-4310-AE37-CD63001AECE2}"/>
              </a:ext>
            </a:extLst>
          </p:cNvPr>
          <p:cNvPicPr>
            <a:picLocks noChangeAspect="1"/>
          </p:cNvPicPr>
          <p:nvPr/>
        </p:nvPicPr>
        <p:blipFill>
          <a:blip r:embed="rId2"/>
          <a:stretch>
            <a:fillRect/>
          </a:stretch>
        </p:blipFill>
        <p:spPr>
          <a:xfrm>
            <a:off x="1091236" y="2462439"/>
            <a:ext cx="7194635" cy="3101332"/>
          </a:xfrm>
          <a:prstGeom prst="rect">
            <a:avLst/>
          </a:prstGeom>
        </p:spPr>
      </p:pic>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0" y="304800"/>
            <a:ext cx="39555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304800" y="1294229"/>
            <a:ext cx="85344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In order to calculate a Calculated Field that is not present in the data fields, use the option as highlighted in the snapshot below.</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Lets calculate Elapsed time for the flights mentioned in the table.</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430D9E91-4DA0-4EBF-848D-7F531A75B55F}"/>
              </a:ext>
            </a:extLst>
          </p:cNvPr>
          <p:cNvSpPr/>
          <p:nvPr/>
        </p:nvSpPr>
        <p:spPr>
          <a:xfrm>
            <a:off x="5305002" y="2645317"/>
            <a:ext cx="983255" cy="2948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7" name="TextBox 6">
            <a:extLst>
              <a:ext uri="{FF2B5EF4-FFF2-40B4-BE49-F238E27FC236}">
                <a16:creationId xmlns:a16="http://schemas.microsoft.com/office/drawing/2014/main" xmlns="" id="{B17ED170-429D-4C58-8267-907E1FD3E2E7}"/>
              </a:ext>
            </a:extLst>
          </p:cNvPr>
          <p:cNvSpPr txBox="1"/>
          <p:nvPr/>
        </p:nvSpPr>
        <p:spPr>
          <a:xfrm>
            <a:off x="5943600" y="6248400"/>
            <a:ext cx="28956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cxnSp>
        <p:nvCxnSpPr>
          <p:cNvPr id="8" name="Straight Connector 7"/>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9"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3859037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705" y="186618"/>
            <a:ext cx="5642638" cy="588564"/>
          </a:xfrm>
          <a:prstGeom prst="rect">
            <a:avLst/>
          </a:prstGeom>
          <a:noFill/>
          <a:ln>
            <a:noFill/>
          </a:ln>
        </p:spPr>
        <p:txBody>
          <a:bodyPr spcFirstLastPara="1" wrap="square" lIns="121711" tIns="121711" rIns="121711" bIns="121711" anchor="t" anchorCtr="0">
            <a:noAutofit/>
          </a:bodyPr>
          <a:lstStyle/>
          <a:p>
            <a:pPr marL="13249"/>
            <a:r>
              <a:rPr lang="en-US" sz="3733" u="none" dirty="0">
                <a:solidFill>
                  <a:srgbClr val="38761D"/>
                </a:solidFill>
                <a:latin typeface="+mj-lt"/>
                <a:cs typeface="Lato"/>
              </a:rPr>
              <a:t>Quiz 5</a:t>
            </a:r>
            <a:endParaRPr lang="en-IN" sz="3733" u="none" dirty="0">
              <a:solidFill>
                <a:srgbClr val="38761D"/>
              </a:solidFill>
              <a:latin typeface="+mj-lt"/>
              <a:cs typeface="Lato"/>
            </a:endParaRPr>
          </a:p>
        </p:txBody>
      </p:sp>
      <p:sp>
        <p:nvSpPr>
          <p:cNvPr id="10" name="object 10"/>
          <p:cNvSpPr/>
          <p:nvPr/>
        </p:nvSpPr>
        <p:spPr>
          <a:xfrm>
            <a:off x="206338" y="1148760"/>
            <a:ext cx="8535848" cy="414589"/>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sz="2400" dirty="0"/>
          </a:p>
        </p:txBody>
      </p:sp>
      <p:sp>
        <p:nvSpPr>
          <p:cNvPr id="12" name="object 12"/>
          <p:cNvSpPr txBox="1"/>
          <p:nvPr/>
        </p:nvSpPr>
        <p:spPr>
          <a:xfrm>
            <a:off x="401818" y="1148770"/>
            <a:ext cx="8275211" cy="344929"/>
          </a:xfrm>
          <a:prstGeom prst="rect">
            <a:avLst/>
          </a:prstGeom>
        </p:spPr>
        <p:txBody>
          <a:bodyPr vert="horz" wrap="square" lIns="0" tIns="16536" rIns="0" bIns="0" rtlCol="0">
            <a:spAutoFit/>
          </a:bodyPr>
          <a:lstStyle/>
          <a:p>
            <a:pPr marL="13249">
              <a:spcBef>
                <a:spcPts val="131"/>
              </a:spcBef>
            </a:pPr>
            <a:r>
              <a:rPr lang="en-US" sz="2133" b="1" spc="11" dirty="0">
                <a:solidFill>
                  <a:srgbClr val="001F60"/>
                </a:solidFill>
              </a:rPr>
              <a:t>How to calculate COUNTD in Pivots</a:t>
            </a:r>
            <a:endParaRPr sz="2133" dirty="0"/>
          </a:p>
        </p:txBody>
      </p:sp>
      <p:sp>
        <p:nvSpPr>
          <p:cNvPr id="27" name="Rounded Rectangle 26"/>
          <p:cNvSpPr/>
          <p:nvPr/>
        </p:nvSpPr>
        <p:spPr>
          <a:xfrm>
            <a:off x="597296" y="2254330"/>
            <a:ext cx="3844390" cy="4676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Excel in built Function</a:t>
            </a:r>
            <a:endParaRPr lang="en-IN" sz="1600" dirty="0">
              <a:cs typeface="Arial"/>
            </a:endParaRPr>
          </a:p>
        </p:txBody>
      </p:sp>
      <p:sp>
        <p:nvSpPr>
          <p:cNvPr id="29" name="Rounded Rectangle 28"/>
          <p:cNvSpPr/>
          <p:nvPr/>
        </p:nvSpPr>
        <p:spPr>
          <a:xfrm>
            <a:off x="5158432" y="2254332"/>
            <a:ext cx="3518594"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dirty="0">
                <a:latin typeface="Arial"/>
                <a:cs typeface="Arial"/>
              </a:rPr>
              <a:t>Function appears post adding data to data model</a:t>
            </a:r>
          </a:p>
        </p:txBody>
      </p:sp>
      <p:sp>
        <p:nvSpPr>
          <p:cNvPr id="31" name="TextBox 30"/>
          <p:cNvSpPr txBox="1"/>
          <p:nvPr/>
        </p:nvSpPr>
        <p:spPr>
          <a:xfrm>
            <a:off x="206360" y="2254332"/>
            <a:ext cx="195477" cy="465512"/>
          </a:xfrm>
          <a:prstGeom prst="rect">
            <a:avLst/>
          </a:prstGeom>
          <a:noFill/>
        </p:spPr>
        <p:txBody>
          <a:bodyPr wrap="square" lIns="95263" tIns="47625" rIns="95263" bIns="47625" rtlCol="0">
            <a:spAutoFit/>
          </a:bodyPr>
          <a:lstStyle/>
          <a:p>
            <a:r>
              <a:rPr lang="en-US" sz="2400" dirty="0"/>
              <a:t>A</a:t>
            </a:r>
            <a:endParaRPr lang="en-IN" sz="2400" dirty="0"/>
          </a:p>
        </p:txBody>
      </p:sp>
      <p:sp>
        <p:nvSpPr>
          <p:cNvPr id="33" name="TextBox 32"/>
          <p:cNvSpPr txBox="1"/>
          <p:nvPr/>
        </p:nvSpPr>
        <p:spPr>
          <a:xfrm>
            <a:off x="4767500" y="2264913"/>
            <a:ext cx="195477" cy="465512"/>
          </a:xfrm>
          <a:prstGeom prst="rect">
            <a:avLst/>
          </a:prstGeom>
          <a:noFill/>
        </p:spPr>
        <p:txBody>
          <a:bodyPr wrap="square" lIns="95263" tIns="47625" rIns="95263" bIns="47625" rtlCol="0">
            <a:spAutoFit/>
          </a:bodyPr>
          <a:lstStyle/>
          <a:p>
            <a:r>
              <a:rPr lang="en-US" sz="2400" dirty="0"/>
              <a:t>B</a:t>
            </a:r>
            <a:endParaRPr lang="en-IN" sz="2400" dirty="0"/>
          </a:p>
        </p:txBody>
      </p:sp>
      <p:sp>
        <p:nvSpPr>
          <p:cNvPr id="9" name="Rounded Rectangle 8"/>
          <p:cNvSpPr/>
          <p:nvPr/>
        </p:nvSpPr>
        <p:spPr>
          <a:xfrm>
            <a:off x="597296" y="3429001"/>
            <a:ext cx="3844390"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Pivot Function</a:t>
            </a:r>
            <a:endParaRPr lang="en-IN" sz="1600" dirty="0">
              <a:cs typeface="Arial"/>
            </a:endParaRPr>
          </a:p>
        </p:txBody>
      </p:sp>
      <p:sp>
        <p:nvSpPr>
          <p:cNvPr id="11" name="Rounded Rectangle 10"/>
          <p:cNvSpPr/>
          <p:nvPr/>
        </p:nvSpPr>
        <p:spPr>
          <a:xfrm>
            <a:off x="5158432" y="3429001"/>
            <a:ext cx="3518594"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HLOOKUP</a:t>
            </a:r>
            <a:endParaRPr lang="en-IN" sz="1600" dirty="0">
              <a:latin typeface="Calibri" pitchFamily="34" charset="0"/>
              <a:cs typeface="Arial"/>
            </a:endParaRPr>
          </a:p>
        </p:txBody>
      </p:sp>
      <p:sp>
        <p:nvSpPr>
          <p:cNvPr id="13" name="TextBox 12"/>
          <p:cNvSpPr txBox="1"/>
          <p:nvPr/>
        </p:nvSpPr>
        <p:spPr>
          <a:xfrm>
            <a:off x="206360" y="3429007"/>
            <a:ext cx="195477" cy="465512"/>
          </a:xfrm>
          <a:prstGeom prst="rect">
            <a:avLst/>
          </a:prstGeom>
          <a:noFill/>
        </p:spPr>
        <p:txBody>
          <a:bodyPr wrap="square" lIns="95263" tIns="47625" rIns="95263" bIns="47625" rtlCol="0">
            <a:spAutoFit/>
          </a:bodyPr>
          <a:lstStyle/>
          <a:p>
            <a:r>
              <a:rPr lang="en-US" sz="2400" dirty="0"/>
              <a:t>C</a:t>
            </a:r>
            <a:endParaRPr lang="en-IN" sz="2400" dirty="0"/>
          </a:p>
        </p:txBody>
      </p:sp>
      <p:sp>
        <p:nvSpPr>
          <p:cNvPr id="14" name="TextBox 13"/>
          <p:cNvSpPr txBox="1"/>
          <p:nvPr/>
        </p:nvSpPr>
        <p:spPr>
          <a:xfrm>
            <a:off x="4767500" y="3439585"/>
            <a:ext cx="195477" cy="465512"/>
          </a:xfrm>
          <a:prstGeom prst="rect">
            <a:avLst/>
          </a:prstGeom>
          <a:noFill/>
        </p:spPr>
        <p:txBody>
          <a:bodyPr wrap="square" lIns="95263" tIns="47625" rIns="95263" bIns="47625" rtlCol="0">
            <a:spAutoFit/>
          </a:bodyPr>
          <a:lstStyle/>
          <a:p>
            <a:r>
              <a:rPr lang="en-US" sz="2400" dirty="0"/>
              <a:t>D</a:t>
            </a:r>
            <a:endParaRPr lang="en-IN" sz="2400" dirty="0"/>
          </a:p>
        </p:txBody>
      </p:sp>
      <p:sp>
        <p:nvSpPr>
          <p:cNvPr id="15" name="TextBox 14"/>
          <p:cNvSpPr txBox="1"/>
          <p:nvPr/>
        </p:nvSpPr>
        <p:spPr>
          <a:xfrm>
            <a:off x="466974" y="4396386"/>
            <a:ext cx="5212732" cy="1327286"/>
          </a:xfrm>
          <a:prstGeom prst="rect">
            <a:avLst/>
          </a:prstGeom>
          <a:noFill/>
        </p:spPr>
        <p:txBody>
          <a:bodyPr wrap="square" lIns="95263" tIns="47625" rIns="95263" bIns="47625" rtlCol="0">
            <a:spAutoFit/>
          </a:bodyPr>
          <a:lstStyle/>
          <a:p>
            <a:pPr marL="357230" indent="-357230">
              <a:buAutoNum type="arabicPeriod"/>
            </a:pPr>
            <a:r>
              <a:rPr lang="en-US" sz="1600" dirty="0"/>
              <a:t>A</a:t>
            </a:r>
          </a:p>
          <a:p>
            <a:pPr marL="357230" indent="-357230">
              <a:buAutoNum type="arabicPeriod"/>
            </a:pPr>
            <a:r>
              <a:rPr lang="en-US" sz="1600" dirty="0"/>
              <a:t>B</a:t>
            </a:r>
          </a:p>
          <a:p>
            <a:pPr marL="357230" indent="-357230">
              <a:buAutoNum type="arabicPeriod"/>
            </a:pPr>
            <a:r>
              <a:rPr lang="en-US" sz="1600" dirty="0"/>
              <a:t>C</a:t>
            </a:r>
          </a:p>
          <a:p>
            <a:pPr marL="357230" indent="-357230">
              <a:buAutoNum type="arabicPeriod"/>
            </a:pPr>
            <a:r>
              <a:rPr lang="en-US" sz="1600" dirty="0"/>
              <a:t>D</a:t>
            </a:r>
          </a:p>
          <a:p>
            <a:pPr marL="357230" indent="-357230">
              <a:buAutoNum type="arabicPeriod"/>
            </a:pPr>
            <a:endParaRPr lang="en-IN" sz="1600" dirty="0"/>
          </a:p>
        </p:txBody>
      </p:sp>
      <p:cxnSp>
        <p:nvCxnSpPr>
          <p:cNvPr id="16" name="Straight Connector 15"/>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17"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3209506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46413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 Charts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304800" y="1294229"/>
            <a:ext cx="85344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Now, lets extend the learning of pivot table to create charts. We will learn how to create Charts on Pivot Tables.</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342900" lvl="3" indent="-342900">
              <a:spcBef>
                <a:spcPts val="0"/>
              </a:spcBef>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Lets create a Pivot Table first for the below analysis.</a:t>
            </a:r>
          </a:p>
          <a:p>
            <a:pPr marL="342900" lvl="3" indent="-342900">
              <a:spcBef>
                <a:spcPts val="0"/>
              </a:spcBef>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Once the Pivot table is created, we will see how to create chart using pivot table.</a:t>
            </a: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Identify the reason and # Flights that has resulted in cancellation of flights</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B17ED170-429D-4C58-8267-907E1FD3E2E7}"/>
              </a:ext>
            </a:extLst>
          </p:cNvPr>
          <p:cNvSpPr txBox="1"/>
          <p:nvPr/>
        </p:nvSpPr>
        <p:spPr>
          <a:xfrm>
            <a:off x="5867400" y="6172200"/>
            <a:ext cx="28194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4" name="Picture 3">
            <a:extLst>
              <a:ext uri="{FF2B5EF4-FFF2-40B4-BE49-F238E27FC236}">
                <a16:creationId xmlns:a16="http://schemas.microsoft.com/office/drawing/2014/main" xmlns="" id="{96CA87B0-22D6-473F-9811-BA10A83DC532}"/>
              </a:ext>
            </a:extLst>
          </p:cNvPr>
          <p:cNvPicPr>
            <a:picLocks noChangeAspect="1"/>
          </p:cNvPicPr>
          <p:nvPr/>
        </p:nvPicPr>
        <p:blipFill>
          <a:blip r:embed="rId2"/>
          <a:stretch>
            <a:fillRect/>
          </a:stretch>
        </p:blipFill>
        <p:spPr>
          <a:xfrm>
            <a:off x="1282153" y="3124201"/>
            <a:ext cx="4128047" cy="2362200"/>
          </a:xfrm>
          <a:prstGeom prst="rect">
            <a:avLst/>
          </a:prstGeom>
        </p:spPr>
      </p:pic>
      <p:cxnSp>
        <p:nvCxnSpPr>
          <p:cNvPr id="8" name="Straight Connector 7"/>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9"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25814332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11700" y="228600"/>
            <a:ext cx="47937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 Charts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228600" y="1294229"/>
            <a:ext cx="86106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Select the pivot table and click on Insert.</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Form the below snapshot, click on insert Pivot Chart.</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B17ED170-429D-4C58-8267-907E1FD3E2E7}"/>
              </a:ext>
            </a:extLst>
          </p:cNvPr>
          <p:cNvSpPr txBox="1"/>
          <p:nvPr/>
        </p:nvSpPr>
        <p:spPr>
          <a:xfrm>
            <a:off x="5867400" y="6324600"/>
            <a:ext cx="30480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9" name="Picture 8">
            <a:extLst>
              <a:ext uri="{FF2B5EF4-FFF2-40B4-BE49-F238E27FC236}">
                <a16:creationId xmlns:a16="http://schemas.microsoft.com/office/drawing/2014/main" xmlns="" id="{F20E001C-76EA-4B0A-8434-00CE03AEEBBD}"/>
              </a:ext>
            </a:extLst>
          </p:cNvPr>
          <p:cNvPicPr>
            <a:picLocks noChangeAspect="1"/>
          </p:cNvPicPr>
          <p:nvPr/>
        </p:nvPicPr>
        <p:blipFill>
          <a:blip r:embed="rId2"/>
          <a:stretch>
            <a:fillRect/>
          </a:stretch>
        </p:blipFill>
        <p:spPr>
          <a:xfrm>
            <a:off x="1447800" y="1981201"/>
            <a:ext cx="6324600" cy="3733799"/>
          </a:xfrm>
          <a:prstGeom prst="rect">
            <a:avLst/>
          </a:prstGeom>
        </p:spPr>
      </p:pic>
      <p:sp>
        <p:nvSpPr>
          <p:cNvPr id="10" name="Rectangle 9">
            <a:extLst>
              <a:ext uri="{FF2B5EF4-FFF2-40B4-BE49-F238E27FC236}">
                <a16:creationId xmlns:a16="http://schemas.microsoft.com/office/drawing/2014/main" xmlns="" id="{AC33E922-375D-47BB-A69E-3030502E4B15}"/>
              </a:ext>
            </a:extLst>
          </p:cNvPr>
          <p:cNvSpPr/>
          <p:nvPr/>
        </p:nvSpPr>
        <p:spPr>
          <a:xfrm>
            <a:off x="5642626" y="2264899"/>
            <a:ext cx="424067" cy="5064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cxnSp>
        <p:nvCxnSpPr>
          <p:cNvPr id="8" name="Straight Connector 7"/>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11"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18512017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228600" y="228600"/>
            <a:ext cx="44127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 Charts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228600" y="1294229"/>
            <a:ext cx="86106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On inserting the Pivot Chart, below pop up appears. Select the required chart.</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B17ED170-429D-4C58-8267-907E1FD3E2E7}"/>
              </a:ext>
            </a:extLst>
          </p:cNvPr>
          <p:cNvSpPr txBox="1"/>
          <p:nvPr/>
        </p:nvSpPr>
        <p:spPr>
          <a:xfrm>
            <a:off x="5943600" y="6172200"/>
            <a:ext cx="29718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3" name="Picture 2">
            <a:extLst>
              <a:ext uri="{FF2B5EF4-FFF2-40B4-BE49-F238E27FC236}">
                <a16:creationId xmlns:a16="http://schemas.microsoft.com/office/drawing/2014/main" xmlns="" id="{1ECCAFC6-C660-44D2-A1DD-382652D84245}"/>
              </a:ext>
            </a:extLst>
          </p:cNvPr>
          <p:cNvPicPr>
            <a:picLocks noChangeAspect="1"/>
          </p:cNvPicPr>
          <p:nvPr/>
        </p:nvPicPr>
        <p:blipFill>
          <a:blip r:embed="rId2"/>
          <a:stretch>
            <a:fillRect/>
          </a:stretch>
        </p:blipFill>
        <p:spPr>
          <a:xfrm>
            <a:off x="1676400" y="1742281"/>
            <a:ext cx="4274235" cy="4048919"/>
          </a:xfrm>
          <a:prstGeom prst="rect">
            <a:avLst/>
          </a:prstGeom>
        </p:spPr>
      </p:pic>
      <p:cxnSp>
        <p:nvCxnSpPr>
          <p:cNvPr id="8" name="Straight Connector 7"/>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9"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3077529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0" y="228600"/>
            <a:ext cx="47175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 Charts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304800" y="1294229"/>
            <a:ext cx="84582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1. On the left panel, different chart types are displayed.</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2. In the center, preview of the selected chart is shown.</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3. On the top, we can see, if for the selected chart, further chat sub type is available.</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On selecting the bar chart, we see the below chart.</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B17ED170-429D-4C58-8267-907E1FD3E2E7}"/>
              </a:ext>
            </a:extLst>
          </p:cNvPr>
          <p:cNvSpPr txBox="1"/>
          <p:nvPr/>
        </p:nvSpPr>
        <p:spPr>
          <a:xfrm>
            <a:off x="5486400" y="6172200"/>
            <a:ext cx="31242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4" name="Picture 3">
            <a:extLst>
              <a:ext uri="{FF2B5EF4-FFF2-40B4-BE49-F238E27FC236}">
                <a16:creationId xmlns:a16="http://schemas.microsoft.com/office/drawing/2014/main" xmlns="" id="{EBDFCDB2-F1B0-40EB-BB77-C00CCFAEDB1F}"/>
              </a:ext>
            </a:extLst>
          </p:cNvPr>
          <p:cNvPicPr>
            <a:picLocks noChangeAspect="1"/>
          </p:cNvPicPr>
          <p:nvPr/>
        </p:nvPicPr>
        <p:blipFill>
          <a:blip r:embed="rId2"/>
          <a:stretch>
            <a:fillRect/>
          </a:stretch>
        </p:blipFill>
        <p:spPr>
          <a:xfrm>
            <a:off x="4191000" y="2514600"/>
            <a:ext cx="4391208" cy="3389480"/>
          </a:xfrm>
          <a:prstGeom prst="rect">
            <a:avLst/>
          </a:prstGeom>
        </p:spPr>
      </p:pic>
      <p:cxnSp>
        <p:nvCxnSpPr>
          <p:cNvPr id="8" name="Straight Connector 7"/>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9"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39447641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0" y="303200"/>
            <a:ext cx="47175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 Charts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228600" y="1294229"/>
            <a:ext cx="8610600" cy="4731440"/>
          </a:xfrm>
        </p:spPr>
        <p:txBody>
          <a:bodyPr rtlCol="0">
            <a:normAutofit/>
          </a:bodyPr>
          <a:lstStyle/>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Lets identify all the options that we have on the chart – </a:t>
            </a:r>
          </a:p>
          <a:p>
            <a:pPr marL="342900" lvl="3" indent="-342900" fontAlgn="auto">
              <a:spcBef>
                <a:spcPts val="0"/>
              </a:spcBef>
              <a:spcAft>
                <a:spcPts val="0"/>
              </a:spcAft>
              <a:buAutoNum type="arabicPeriod"/>
              <a:defRPr/>
            </a:pPr>
            <a:r>
              <a:rPr lang="en-US" sz="1400" kern="1200" dirty="0">
                <a:solidFill>
                  <a:srgbClr val="000000"/>
                </a:solidFill>
                <a:latin typeface="Arial" panose="020B0604020202020204" pitchFamily="34" charset="0"/>
                <a:ea typeface="MS PGothic" charset="0"/>
                <a:cs typeface="Arial" panose="020B0604020202020204" pitchFamily="34" charset="0"/>
              </a:rPr>
              <a:t>Year, Month, Cancel_Reason – These are the Filters that help us slice and dice the chart. We can exclude/ include any data point that we want for analysis.</a:t>
            </a:r>
          </a:p>
          <a:p>
            <a:pPr marL="342900" lvl="3" indent="-342900" fontAlgn="auto">
              <a:spcBef>
                <a:spcPts val="0"/>
              </a:spcBef>
              <a:spcAft>
                <a:spcPts val="0"/>
              </a:spcAft>
              <a:buAutoNum type="arabicPeriod"/>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For e.g. – We want to exclude the Cancel_Reason as </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“#N/A” – then select the Cancel-Reason dropdown </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and we can exclude this from the filter and Chart is </a:t>
            </a: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Updated with only the valid reasons for cancellation.</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Right click the chart for other basic formatting options.</a:t>
            </a: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B17ED170-429D-4C58-8267-907E1FD3E2E7}"/>
              </a:ext>
            </a:extLst>
          </p:cNvPr>
          <p:cNvSpPr txBox="1"/>
          <p:nvPr/>
        </p:nvSpPr>
        <p:spPr>
          <a:xfrm>
            <a:off x="5486400" y="6248400"/>
            <a:ext cx="32766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pic>
        <p:nvPicPr>
          <p:cNvPr id="4" name="Picture 3">
            <a:extLst>
              <a:ext uri="{FF2B5EF4-FFF2-40B4-BE49-F238E27FC236}">
                <a16:creationId xmlns:a16="http://schemas.microsoft.com/office/drawing/2014/main" xmlns="" id="{EBDFCDB2-F1B0-40EB-BB77-C00CCFAEDB1F}"/>
              </a:ext>
            </a:extLst>
          </p:cNvPr>
          <p:cNvPicPr>
            <a:picLocks noChangeAspect="1"/>
          </p:cNvPicPr>
          <p:nvPr/>
        </p:nvPicPr>
        <p:blipFill>
          <a:blip r:embed="rId2"/>
          <a:stretch>
            <a:fillRect/>
          </a:stretch>
        </p:blipFill>
        <p:spPr>
          <a:xfrm>
            <a:off x="4572000" y="2362200"/>
            <a:ext cx="4391208" cy="3352800"/>
          </a:xfrm>
          <a:prstGeom prst="rect">
            <a:avLst/>
          </a:prstGeom>
        </p:spPr>
      </p:pic>
      <p:sp>
        <p:nvSpPr>
          <p:cNvPr id="8" name="Rectangle 7">
            <a:extLst>
              <a:ext uri="{FF2B5EF4-FFF2-40B4-BE49-F238E27FC236}">
                <a16:creationId xmlns:a16="http://schemas.microsoft.com/office/drawing/2014/main" xmlns="" id="{C1E63072-97F5-4457-BDD0-8B34852533F1}"/>
              </a:ext>
            </a:extLst>
          </p:cNvPr>
          <p:cNvSpPr/>
          <p:nvPr/>
        </p:nvSpPr>
        <p:spPr>
          <a:xfrm>
            <a:off x="4572000" y="2362200"/>
            <a:ext cx="1052604" cy="4075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9" name="Rectangle 8">
            <a:extLst>
              <a:ext uri="{FF2B5EF4-FFF2-40B4-BE49-F238E27FC236}">
                <a16:creationId xmlns:a16="http://schemas.microsoft.com/office/drawing/2014/main" xmlns="" id="{E2B95529-A443-4859-9F57-307077547604}"/>
              </a:ext>
            </a:extLst>
          </p:cNvPr>
          <p:cNvSpPr/>
          <p:nvPr/>
        </p:nvSpPr>
        <p:spPr>
          <a:xfrm>
            <a:off x="4572000" y="4114800"/>
            <a:ext cx="896102" cy="4075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cxnSp>
        <p:nvCxnSpPr>
          <p:cNvPr id="10" name="Straight Connector 9"/>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11"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15390565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04800" y="304800"/>
            <a:ext cx="45651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Pivot Table Charts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533400" y="1295400"/>
            <a:ext cx="9677400" cy="4731440"/>
          </a:xfrm>
        </p:spPr>
        <p:txBody>
          <a:bodyPr rtlCol="0">
            <a:normAutofit/>
          </a:bodyPr>
          <a:lstStyle/>
          <a:p>
            <a:pPr marL="0" lvl="3" indent="0" fontAlgn="auto">
              <a:spcBef>
                <a:spcPts val="0"/>
              </a:spcBef>
              <a:spcAft>
                <a:spcPts val="0"/>
              </a:spcAft>
              <a:buNone/>
              <a:defRPr/>
            </a:pPr>
            <a:r>
              <a:rPr lang="en-US" sz="1600" kern="1200" dirty="0">
                <a:solidFill>
                  <a:srgbClr val="000000"/>
                </a:solidFill>
                <a:latin typeface="Arial" panose="020B0604020202020204" pitchFamily="34" charset="0"/>
                <a:ea typeface="MS PGothic" charset="0"/>
                <a:cs typeface="Arial" panose="020B0604020202020204" pitchFamily="34" charset="0"/>
              </a:rPr>
              <a:t>Lets create a Month on Month chart to Count the following Flights –</a:t>
            </a:r>
          </a:p>
          <a:p>
            <a:pPr marL="342900" lvl="3" indent="-342900" fontAlgn="auto">
              <a:spcBef>
                <a:spcPts val="0"/>
              </a:spcBef>
              <a:spcAft>
                <a:spcPts val="0"/>
              </a:spcAft>
              <a:buAutoNum type="arabicPeriod"/>
              <a:defRPr/>
            </a:pPr>
            <a:r>
              <a:rPr lang="en-US" sz="1600" kern="1200" dirty="0">
                <a:solidFill>
                  <a:srgbClr val="000000"/>
                </a:solidFill>
                <a:latin typeface="Arial" panose="020B0604020202020204" pitchFamily="34" charset="0"/>
                <a:ea typeface="MS PGothic" charset="0"/>
                <a:cs typeface="Arial" panose="020B0604020202020204" pitchFamily="34" charset="0"/>
              </a:rPr>
              <a:t>Cancelled Flights</a:t>
            </a:r>
          </a:p>
          <a:p>
            <a:pPr marL="342900" lvl="3" indent="-342900" fontAlgn="auto">
              <a:spcBef>
                <a:spcPts val="0"/>
              </a:spcBef>
              <a:spcAft>
                <a:spcPts val="0"/>
              </a:spcAft>
              <a:buAutoNum type="arabicPeriod"/>
              <a:defRPr/>
            </a:pPr>
            <a:r>
              <a:rPr lang="en-US" sz="1600" kern="1200" dirty="0">
                <a:solidFill>
                  <a:srgbClr val="000000"/>
                </a:solidFill>
                <a:latin typeface="Arial" panose="020B0604020202020204" pitchFamily="34" charset="0"/>
                <a:ea typeface="MS PGothic" charset="0"/>
                <a:cs typeface="Arial" panose="020B0604020202020204" pitchFamily="34" charset="0"/>
              </a:rPr>
              <a:t>Delayed due to Security Delay</a:t>
            </a:r>
          </a:p>
          <a:p>
            <a:pPr marL="342900" lvl="3" indent="-342900">
              <a:spcBef>
                <a:spcPts val="0"/>
              </a:spcBef>
              <a:buFont typeface="Lato"/>
              <a:buAutoNum type="arabicPeriod"/>
              <a:defRPr/>
            </a:pPr>
            <a:r>
              <a:rPr lang="en-US" sz="1600" kern="1200" dirty="0">
                <a:solidFill>
                  <a:srgbClr val="000000"/>
                </a:solidFill>
                <a:latin typeface="Arial" panose="020B0604020202020204" pitchFamily="34" charset="0"/>
                <a:ea typeface="MS PGothic" charset="0"/>
                <a:cs typeface="Arial" panose="020B0604020202020204" pitchFamily="34" charset="0"/>
              </a:rPr>
              <a:t>Delayed due to Arrival Delay</a:t>
            </a:r>
          </a:p>
          <a:p>
            <a:pPr marL="342900" lvl="3" indent="-342900">
              <a:spcBef>
                <a:spcPts val="0"/>
              </a:spcBef>
              <a:buFont typeface="Lato"/>
              <a:buAutoNum type="arabicPeriod"/>
              <a:defRPr/>
            </a:pPr>
            <a:r>
              <a:rPr lang="en-US" sz="1600" kern="1200" dirty="0">
                <a:solidFill>
                  <a:srgbClr val="000000"/>
                </a:solidFill>
                <a:latin typeface="Arial" panose="020B0604020202020204" pitchFamily="34" charset="0"/>
                <a:ea typeface="MS PGothic" charset="0"/>
                <a:cs typeface="Arial" panose="020B0604020202020204" pitchFamily="34" charset="0"/>
              </a:rPr>
              <a:t>Delayed due to Air System Delay</a:t>
            </a:r>
          </a:p>
          <a:p>
            <a:pPr marL="342900" lvl="3" indent="-342900">
              <a:spcBef>
                <a:spcPts val="0"/>
              </a:spcBef>
              <a:buFont typeface="Lato"/>
              <a:buAutoNum type="arabicPeriod"/>
              <a:defRPr/>
            </a:pPr>
            <a:r>
              <a:rPr lang="en-US" sz="1600" kern="1200" dirty="0">
                <a:solidFill>
                  <a:srgbClr val="000000"/>
                </a:solidFill>
                <a:latin typeface="Arial" panose="020B0604020202020204" pitchFamily="34" charset="0"/>
                <a:ea typeface="MS PGothic" charset="0"/>
                <a:cs typeface="Arial" panose="020B0604020202020204" pitchFamily="34" charset="0"/>
              </a:rPr>
              <a:t>Delayed due to Airline Delay</a:t>
            </a:r>
          </a:p>
          <a:p>
            <a:pPr marL="342900" lvl="3" indent="-342900">
              <a:spcBef>
                <a:spcPts val="0"/>
              </a:spcBef>
              <a:buFont typeface="Lato"/>
              <a:buAutoNum type="arabicPeriod"/>
              <a:defRPr/>
            </a:pPr>
            <a:endParaRPr lang="en-US" sz="16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342900" lvl="3" indent="-342900">
              <a:spcBef>
                <a:spcPts val="0"/>
              </a:spcBef>
              <a:buFont typeface="Lato"/>
              <a:buAutoNum type="arabicPeriod"/>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342900" lvl="3" indent="-342900" fontAlgn="auto">
              <a:spcBef>
                <a:spcPts val="0"/>
              </a:spcBef>
              <a:spcAft>
                <a:spcPts val="0"/>
              </a:spcAft>
              <a:buAutoNum type="arabicPeriod"/>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B17ED170-429D-4C58-8267-907E1FD3E2E7}"/>
              </a:ext>
            </a:extLst>
          </p:cNvPr>
          <p:cNvSpPr txBox="1"/>
          <p:nvPr/>
        </p:nvSpPr>
        <p:spPr>
          <a:xfrm>
            <a:off x="5867400" y="6324600"/>
            <a:ext cx="28956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8"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6162920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28600"/>
            <a:ext cx="2902695" cy="588564"/>
          </a:xfrm>
          <a:prstGeom prst="rect">
            <a:avLst/>
          </a:prstGeom>
          <a:noFill/>
          <a:ln>
            <a:noFill/>
          </a:ln>
        </p:spPr>
        <p:txBody>
          <a:bodyPr spcFirstLastPara="1" wrap="square" lIns="121711" tIns="121711" rIns="121711" bIns="121711" anchor="t" anchorCtr="0">
            <a:noAutofit/>
          </a:bodyPr>
          <a:lstStyle/>
          <a:p>
            <a:pPr marL="13249"/>
            <a:r>
              <a:rPr lang="en-US" sz="3733" b="1" u="none" dirty="0">
                <a:solidFill>
                  <a:schemeClr val="accent3">
                    <a:lumMod val="75000"/>
                  </a:schemeClr>
                </a:solidFill>
                <a:latin typeface="+mj-lt"/>
                <a:cs typeface="Lato"/>
              </a:rPr>
              <a:t>Quiz 6</a:t>
            </a:r>
            <a:endParaRPr lang="en-IN" sz="3733" b="1" u="none" dirty="0">
              <a:solidFill>
                <a:schemeClr val="accent3">
                  <a:lumMod val="75000"/>
                </a:schemeClr>
              </a:solidFill>
              <a:latin typeface="+mj-lt"/>
              <a:cs typeface="Lato"/>
            </a:endParaRPr>
          </a:p>
        </p:txBody>
      </p:sp>
      <p:sp>
        <p:nvSpPr>
          <p:cNvPr id="10" name="object 10"/>
          <p:cNvSpPr/>
          <p:nvPr/>
        </p:nvSpPr>
        <p:spPr>
          <a:xfrm>
            <a:off x="206338" y="1148760"/>
            <a:ext cx="8535848" cy="414589"/>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sz="2400" dirty="0"/>
          </a:p>
        </p:txBody>
      </p:sp>
      <p:sp>
        <p:nvSpPr>
          <p:cNvPr id="12" name="object 12"/>
          <p:cNvSpPr txBox="1"/>
          <p:nvPr/>
        </p:nvSpPr>
        <p:spPr>
          <a:xfrm>
            <a:off x="401818" y="1148770"/>
            <a:ext cx="8275211" cy="344929"/>
          </a:xfrm>
          <a:prstGeom prst="rect">
            <a:avLst/>
          </a:prstGeom>
        </p:spPr>
        <p:txBody>
          <a:bodyPr vert="horz" wrap="square" lIns="0" tIns="16536" rIns="0" bIns="0" rtlCol="0">
            <a:spAutoFit/>
          </a:bodyPr>
          <a:lstStyle/>
          <a:p>
            <a:pPr marL="13249">
              <a:spcBef>
                <a:spcPts val="131"/>
              </a:spcBef>
            </a:pPr>
            <a:r>
              <a:rPr lang="en-US" sz="2133" b="1" spc="11" dirty="0">
                <a:solidFill>
                  <a:srgbClr val="001F60"/>
                </a:solidFill>
              </a:rPr>
              <a:t>What is the shortcut for Paste Special </a:t>
            </a:r>
            <a:endParaRPr sz="2133" dirty="0"/>
          </a:p>
        </p:txBody>
      </p:sp>
      <p:sp>
        <p:nvSpPr>
          <p:cNvPr id="27" name="Rounded Rectangle 26"/>
          <p:cNvSpPr/>
          <p:nvPr/>
        </p:nvSpPr>
        <p:spPr>
          <a:xfrm>
            <a:off x="597296" y="2254330"/>
            <a:ext cx="3844390" cy="4676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ALT+ H +V+S</a:t>
            </a:r>
            <a:endParaRPr lang="en-IN" sz="1600" dirty="0">
              <a:cs typeface="Arial"/>
            </a:endParaRPr>
          </a:p>
        </p:txBody>
      </p:sp>
      <p:sp>
        <p:nvSpPr>
          <p:cNvPr id="29" name="Rounded Rectangle 28"/>
          <p:cNvSpPr/>
          <p:nvPr/>
        </p:nvSpPr>
        <p:spPr>
          <a:xfrm>
            <a:off x="5158432" y="2254332"/>
            <a:ext cx="3518594"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dirty="0">
                <a:latin typeface="Arial"/>
                <a:cs typeface="Arial"/>
              </a:rPr>
              <a:t>CTRL + V</a:t>
            </a:r>
          </a:p>
        </p:txBody>
      </p:sp>
      <p:sp>
        <p:nvSpPr>
          <p:cNvPr id="31" name="TextBox 30"/>
          <p:cNvSpPr txBox="1"/>
          <p:nvPr/>
        </p:nvSpPr>
        <p:spPr>
          <a:xfrm>
            <a:off x="206360" y="2254332"/>
            <a:ext cx="195477" cy="465512"/>
          </a:xfrm>
          <a:prstGeom prst="rect">
            <a:avLst/>
          </a:prstGeom>
          <a:noFill/>
        </p:spPr>
        <p:txBody>
          <a:bodyPr wrap="square" lIns="95263" tIns="47625" rIns="95263" bIns="47625" rtlCol="0">
            <a:spAutoFit/>
          </a:bodyPr>
          <a:lstStyle/>
          <a:p>
            <a:r>
              <a:rPr lang="en-US" sz="2400" dirty="0"/>
              <a:t>A</a:t>
            </a:r>
            <a:endParaRPr lang="en-IN" sz="2400" dirty="0"/>
          </a:p>
        </p:txBody>
      </p:sp>
      <p:sp>
        <p:nvSpPr>
          <p:cNvPr id="33" name="TextBox 32"/>
          <p:cNvSpPr txBox="1"/>
          <p:nvPr/>
        </p:nvSpPr>
        <p:spPr>
          <a:xfrm>
            <a:off x="4767500" y="2264913"/>
            <a:ext cx="195477" cy="465512"/>
          </a:xfrm>
          <a:prstGeom prst="rect">
            <a:avLst/>
          </a:prstGeom>
          <a:noFill/>
        </p:spPr>
        <p:txBody>
          <a:bodyPr wrap="square" lIns="95263" tIns="47625" rIns="95263" bIns="47625" rtlCol="0">
            <a:spAutoFit/>
          </a:bodyPr>
          <a:lstStyle/>
          <a:p>
            <a:r>
              <a:rPr lang="en-US" sz="2400" dirty="0"/>
              <a:t>B</a:t>
            </a:r>
            <a:endParaRPr lang="en-IN" sz="2400" dirty="0"/>
          </a:p>
        </p:txBody>
      </p:sp>
      <p:sp>
        <p:nvSpPr>
          <p:cNvPr id="9" name="Rounded Rectangle 8"/>
          <p:cNvSpPr/>
          <p:nvPr/>
        </p:nvSpPr>
        <p:spPr>
          <a:xfrm>
            <a:off x="597296" y="3429001"/>
            <a:ext cx="3844390"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spc="-5" dirty="0">
                <a:cs typeface="Arial"/>
              </a:rPr>
              <a:t>CTRL + D</a:t>
            </a:r>
            <a:endParaRPr lang="en-IN" sz="1600" dirty="0">
              <a:cs typeface="Arial"/>
            </a:endParaRPr>
          </a:p>
        </p:txBody>
      </p:sp>
      <p:sp>
        <p:nvSpPr>
          <p:cNvPr id="11" name="Rounded Rectangle 10"/>
          <p:cNvSpPr/>
          <p:nvPr/>
        </p:nvSpPr>
        <p:spPr>
          <a:xfrm>
            <a:off x="5158432" y="3429001"/>
            <a:ext cx="3518594" cy="414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5263" tIns="47625" rIns="95263" bIns="47625" rtlCol="0" anchor="ctr"/>
          <a:lstStyle/>
          <a:p>
            <a:pPr marL="252038" indent="-239474">
              <a:tabLst>
                <a:tab pos="252700" algn="l"/>
              </a:tabLst>
            </a:pPr>
            <a:r>
              <a:rPr lang="en-IN" sz="1600" dirty="0">
                <a:latin typeface="Calibri" pitchFamily="34" charset="0"/>
                <a:cs typeface="Arial"/>
              </a:rPr>
              <a:t>CTRL +H+V+S</a:t>
            </a:r>
          </a:p>
        </p:txBody>
      </p:sp>
      <p:sp>
        <p:nvSpPr>
          <p:cNvPr id="13" name="TextBox 12"/>
          <p:cNvSpPr txBox="1"/>
          <p:nvPr/>
        </p:nvSpPr>
        <p:spPr>
          <a:xfrm>
            <a:off x="206360" y="3429007"/>
            <a:ext cx="195477" cy="465512"/>
          </a:xfrm>
          <a:prstGeom prst="rect">
            <a:avLst/>
          </a:prstGeom>
          <a:noFill/>
        </p:spPr>
        <p:txBody>
          <a:bodyPr wrap="square" lIns="95263" tIns="47625" rIns="95263" bIns="47625" rtlCol="0">
            <a:spAutoFit/>
          </a:bodyPr>
          <a:lstStyle/>
          <a:p>
            <a:r>
              <a:rPr lang="en-US" sz="2400" dirty="0"/>
              <a:t>C</a:t>
            </a:r>
            <a:endParaRPr lang="en-IN" sz="2400" dirty="0"/>
          </a:p>
        </p:txBody>
      </p:sp>
      <p:sp>
        <p:nvSpPr>
          <p:cNvPr id="14" name="TextBox 13"/>
          <p:cNvSpPr txBox="1"/>
          <p:nvPr/>
        </p:nvSpPr>
        <p:spPr>
          <a:xfrm>
            <a:off x="4767500" y="3439585"/>
            <a:ext cx="195477" cy="465512"/>
          </a:xfrm>
          <a:prstGeom prst="rect">
            <a:avLst/>
          </a:prstGeom>
          <a:noFill/>
        </p:spPr>
        <p:txBody>
          <a:bodyPr wrap="square" lIns="95263" tIns="47625" rIns="95263" bIns="47625" rtlCol="0">
            <a:spAutoFit/>
          </a:bodyPr>
          <a:lstStyle/>
          <a:p>
            <a:r>
              <a:rPr lang="en-US" sz="2400" dirty="0"/>
              <a:t>D</a:t>
            </a:r>
            <a:endParaRPr lang="en-IN" sz="2400" dirty="0"/>
          </a:p>
        </p:txBody>
      </p:sp>
      <p:sp>
        <p:nvSpPr>
          <p:cNvPr id="15" name="TextBox 14"/>
          <p:cNvSpPr txBox="1"/>
          <p:nvPr/>
        </p:nvSpPr>
        <p:spPr>
          <a:xfrm>
            <a:off x="466974" y="4396386"/>
            <a:ext cx="5212732" cy="1327286"/>
          </a:xfrm>
          <a:prstGeom prst="rect">
            <a:avLst/>
          </a:prstGeom>
          <a:noFill/>
        </p:spPr>
        <p:txBody>
          <a:bodyPr wrap="square" lIns="95263" tIns="47625" rIns="95263" bIns="47625" rtlCol="0">
            <a:spAutoFit/>
          </a:bodyPr>
          <a:lstStyle/>
          <a:p>
            <a:pPr marL="357230" indent="-357230">
              <a:buAutoNum type="arabicPeriod"/>
            </a:pPr>
            <a:r>
              <a:rPr lang="en-US" sz="1600" dirty="0"/>
              <a:t>A</a:t>
            </a:r>
          </a:p>
          <a:p>
            <a:pPr marL="357230" indent="-357230">
              <a:buAutoNum type="arabicPeriod"/>
            </a:pPr>
            <a:r>
              <a:rPr lang="en-US" sz="1600" dirty="0"/>
              <a:t>B</a:t>
            </a:r>
          </a:p>
          <a:p>
            <a:pPr marL="357230" indent="-357230">
              <a:buAutoNum type="arabicPeriod"/>
            </a:pPr>
            <a:r>
              <a:rPr lang="en-US" sz="1600" dirty="0"/>
              <a:t>C</a:t>
            </a:r>
          </a:p>
          <a:p>
            <a:pPr marL="357230" indent="-357230">
              <a:buAutoNum type="arabicPeriod"/>
            </a:pPr>
            <a:r>
              <a:rPr lang="en-US" sz="1600" dirty="0"/>
              <a:t>D</a:t>
            </a:r>
          </a:p>
          <a:p>
            <a:pPr marL="357230" indent="-357230">
              <a:buAutoNum type="arabicPeriod"/>
            </a:pPr>
            <a:endParaRPr lang="en-IN" sz="1600" dirty="0"/>
          </a:p>
        </p:txBody>
      </p:sp>
      <p:cxnSp>
        <p:nvCxnSpPr>
          <p:cNvPr id="16" name="Straight Connector 15"/>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17" name="Picture 2" descr="C:\Users\DELL\Desktop\edwisor\1457 (1).png"/>
          <p:cNvPicPr>
            <a:picLocks noChangeAspect="1" noChangeArrowheads="1"/>
          </p:cNvPicPr>
          <p:nvPr/>
        </p:nvPicPr>
        <p:blipFill>
          <a:blip r:embed="rId3"/>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29791474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89AE6-F2E4-4B3B-9ED2-7DF46B4F7BA7}"/>
              </a:ext>
            </a:extLst>
          </p:cNvPr>
          <p:cNvSpPr>
            <a:spLocks noGrp="1"/>
          </p:cNvSpPr>
          <p:nvPr>
            <p:ph type="title"/>
          </p:nvPr>
        </p:nvSpPr>
        <p:spPr>
          <a:xfrm>
            <a:off x="-381000" y="304800"/>
            <a:ext cx="3574500" cy="763600"/>
          </a:xfrm>
        </p:spPr>
        <p:txBody>
          <a:bodyPr lIns="118872" tIns="118872" rIns="118872" bIns="118872">
            <a:noAutofit/>
          </a:bodyPr>
          <a:lstStyle/>
          <a:p>
            <a:r>
              <a:rPr lang="en-US" sz="3600" dirty="0">
                <a:solidFill>
                  <a:schemeClr val="accent3">
                    <a:lumMod val="75000"/>
                  </a:schemeClr>
                </a:solidFill>
                <a:latin typeface="Arial" panose="020B0604020202020204" pitchFamily="34" charset="0"/>
                <a:cs typeface="Arial" panose="020B0604020202020204" pitchFamily="34" charset="0"/>
              </a:rPr>
              <a:t>References</a:t>
            </a:r>
          </a:p>
        </p:txBody>
      </p:sp>
      <p:sp>
        <p:nvSpPr>
          <p:cNvPr id="6" name="Content Placeholder 2">
            <a:extLst>
              <a:ext uri="{FF2B5EF4-FFF2-40B4-BE49-F238E27FC236}">
                <a16:creationId xmlns:a16="http://schemas.microsoft.com/office/drawing/2014/main" xmlns="" id="{057371B9-8168-4A59-8537-3A15DA6AE951}"/>
              </a:ext>
            </a:extLst>
          </p:cNvPr>
          <p:cNvSpPr>
            <a:spLocks noGrp="1"/>
          </p:cNvSpPr>
          <p:nvPr>
            <p:ph idx="1"/>
          </p:nvPr>
        </p:nvSpPr>
        <p:spPr>
          <a:xfrm>
            <a:off x="304800" y="1294229"/>
            <a:ext cx="8610600" cy="4731440"/>
          </a:xfrm>
        </p:spPr>
        <p:txBody>
          <a:bodyPr rtlCol="0">
            <a:normAutofit/>
          </a:bodyPr>
          <a:lstStyle/>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The best reference in Excel is press F1 and type what exactly you want to search/ need help.</a:t>
            </a: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There is lot of content available freely over the internet. Refer the below URLs to seek an answer to the your queries.</a:t>
            </a: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400" dirty="0">
                <a:solidFill>
                  <a:srgbClr val="0070C0"/>
                </a:solidFill>
                <a:hlinkClick r:id="rId2">
                  <a:extLst>
                    <a:ext uri="{A12FA001-AC4F-418D-AE19-62706E023703}">
                      <ahyp:hlinkClr xmlns:ahyp="http://schemas.microsoft.com/office/drawing/2018/hyperlinkcolor" xmlns="" val="tx"/>
                    </a:ext>
                  </a:extLst>
                </a:hlinkClick>
              </a:rPr>
              <a:t>https://www.w3resource.com/excel/</a:t>
            </a:r>
            <a:endParaRPr lang="en-US" sz="1400" dirty="0">
              <a:solidFill>
                <a:srgbClr val="0070C0"/>
              </a:solidFill>
            </a:endParaRPr>
          </a:p>
          <a:p>
            <a:pPr marL="0" lvl="3" indent="0">
              <a:spcBef>
                <a:spcPts val="0"/>
              </a:spcBef>
              <a:buNone/>
              <a:defRPr/>
            </a:pPr>
            <a:endParaRPr lang="en-US" sz="1400" dirty="0">
              <a:solidFill>
                <a:srgbClr val="0070C0"/>
              </a:solidFill>
            </a:endParaRPr>
          </a:p>
          <a:p>
            <a:pPr marL="0" lvl="3" indent="0">
              <a:spcBef>
                <a:spcPts val="0"/>
              </a:spcBef>
              <a:buNone/>
              <a:defRPr/>
            </a:pPr>
            <a:r>
              <a:rPr lang="en-US" sz="1400" dirty="0">
                <a:solidFill>
                  <a:srgbClr val="0070C0"/>
                </a:solidFill>
                <a:hlinkClick r:id="rId3">
                  <a:extLst>
                    <a:ext uri="{A12FA001-AC4F-418D-AE19-62706E023703}">
                      <ahyp:hlinkClr xmlns:ahyp="http://schemas.microsoft.com/office/drawing/2018/hyperlinkcolor" xmlns="" val="tx"/>
                    </a:ext>
                  </a:extLst>
                </a:hlinkClick>
              </a:rPr>
              <a:t>https://chandoo.org/wp/excel-basics/</a:t>
            </a:r>
            <a:endParaRPr lang="en-US" sz="1400" dirty="0">
              <a:solidFill>
                <a:srgbClr val="0070C0"/>
              </a:solidFill>
            </a:endParaRPr>
          </a:p>
          <a:p>
            <a:pPr marL="0" lvl="3" indent="0">
              <a:spcBef>
                <a:spcPts val="0"/>
              </a:spcBef>
              <a:buNone/>
              <a:defRPr/>
            </a:pPr>
            <a:endParaRPr lang="en-US" sz="1400" dirty="0">
              <a:solidFill>
                <a:srgbClr val="0070C0"/>
              </a:solidFill>
            </a:endParaRPr>
          </a:p>
          <a:p>
            <a:pPr marL="0" lvl="3" indent="0">
              <a:spcBef>
                <a:spcPts val="0"/>
              </a:spcBef>
              <a:buNone/>
              <a:defRPr/>
            </a:pPr>
            <a:r>
              <a:rPr lang="en-US" sz="1400" dirty="0">
                <a:solidFill>
                  <a:srgbClr val="0070C0"/>
                </a:solidFill>
                <a:hlinkClick r:id="rId4">
                  <a:extLst>
                    <a:ext uri="{A12FA001-AC4F-418D-AE19-62706E023703}">
                      <ahyp:hlinkClr xmlns:ahyp="http://schemas.microsoft.com/office/drawing/2018/hyperlinkcolor" xmlns="" val="tx"/>
                    </a:ext>
                  </a:extLst>
                </a:hlinkClick>
              </a:rPr>
              <a:t>https://blog.hubspot.com/marketing/how-to-use-excel-tips</a:t>
            </a:r>
            <a:endParaRPr lang="en-US" sz="1400" dirty="0">
              <a:solidFill>
                <a:srgbClr val="0070C0"/>
              </a:solidFill>
            </a:endParaRP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a:spcBef>
                <a:spcPts val="0"/>
              </a:spcBef>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p>
          <a:p>
            <a:pPr marL="0" lvl="3" indent="0">
              <a:spcBef>
                <a:spcPts val="0"/>
              </a:spcBef>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342900" lvl="3" indent="-342900">
              <a:spcBef>
                <a:spcPts val="0"/>
              </a:spcBef>
              <a:buFont typeface="Lato"/>
              <a:buAutoNum type="arabicPeriod"/>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342900" lvl="3" indent="-342900" fontAlgn="auto">
              <a:spcBef>
                <a:spcPts val="0"/>
              </a:spcBef>
              <a:spcAft>
                <a:spcPts val="0"/>
              </a:spcAft>
              <a:buAutoNum type="arabicPeriod"/>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endParaRPr lang="en-US" sz="1400" kern="1200" dirty="0">
              <a:solidFill>
                <a:srgbClr val="000000"/>
              </a:solidFill>
              <a:latin typeface="Arial" panose="020B0604020202020204" pitchFamily="34" charset="0"/>
              <a:ea typeface="MS PGothic" charset="0"/>
              <a:cs typeface="Arial" panose="020B0604020202020204" pitchFamily="34" charset="0"/>
            </a:endParaRPr>
          </a:p>
          <a:p>
            <a:pPr marL="0" lvl="3" indent="0" fontAlgn="auto">
              <a:spcBef>
                <a:spcPts val="0"/>
              </a:spcBef>
              <a:spcAft>
                <a:spcPts val="0"/>
              </a:spcAft>
              <a:buNone/>
              <a:defRPr/>
            </a:pPr>
            <a:r>
              <a:rPr lang="en-US" sz="1400" kern="1200" dirty="0">
                <a:solidFill>
                  <a:srgbClr val="000000"/>
                </a:solidFill>
                <a:latin typeface="Arial" panose="020B0604020202020204" pitchFamily="34" charset="0"/>
                <a:ea typeface="MS PGothic"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marL="706437" lvl="3" indent="-342900" fontAlgn="auto">
              <a:spcAft>
                <a:spcPts val="0"/>
              </a:spcAft>
              <a:buFont typeface="Arial" pitchFamily="34" charset="0"/>
              <a:buChar char="•"/>
              <a:defRPr/>
            </a:pPr>
            <a:endParaRPr lang="en-US" sz="1400" dirty="0">
              <a:solidFill>
                <a:schemeClr val="bg1">
                  <a:lumMod val="50000"/>
                </a:schemeClr>
              </a:solidFill>
              <a:latin typeface="Arial" panose="020B0604020202020204" pitchFamily="34" charset="0"/>
              <a:cs typeface="Arial" panose="020B0604020202020204" pitchFamily="34" charset="0"/>
            </a:endParaRPr>
          </a:p>
          <a:p>
            <a:pPr marL="0" indent="0" fontAlgn="auto">
              <a:spcAft>
                <a:spcPts val="0"/>
              </a:spcAft>
              <a:buFont typeface="Arial" pitchFamily="34" charset="0"/>
              <a:buNone/>
              <a:defRPr/>
            </a:pP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B17ED170-429D-4C58-8267-907E1FD3E2E7}"/>
              </a:ext>
            </a:extLst>
          </p:cNvPr>
          <p:cNvSpPr txBox="1"/>
          <p:nvPr/>
        </p:nvSpPr>
        <p:spPr>
          <a:xfrm>
            <a:off x="6019800" y="6324600"/>
            <a:ext cx="2819400" cy="276999"/>
          </a:xfrm>
          <a:prstGeom prst="rect">
            <a:avLst/>
          </a:prstGeom>
          <a:solidFill>
            <a:srgbClr val="92D050"/>
          </a:solidFill>
          <a:ln w="9525">
            <a:solidFill>
              <a:schemeClr val="tx1"/>
            </a:solidFill>
          </a:ln>
        </p:spPr>
        <p:txBody>
          <a:bodyPr wrap="square" rtlCol="0">
            <a:spAutoFit/>
          </a:bodyPr>
          <a:lstStyle/>
          <a:p>
            <a:r>
              <a:rPr lang="en-US" sz="1200" dirty="0">
                <a:latin typeface="Calibri" panose="020F0502020204030204" pitchFamily="34" charset="0"/>
                <a:cs typeface="Calibri" panose="020F0502020204030204" pitchFamily="34" charset="0"/>
              </a:rPr>
              <a:t>Let’s switch to Excel document for demo</a:t>
            </a:r>
          </a:p>
        </p:txBody>
      </p:sp>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pic>
        <p:nvPicPr>
          <p:cNvPr id="8" name="Picture 2" descr="C:\Users\DELL\Desktop\edwisor\1457 (1).png"/>
          <p:cNvPicPr>
            <a:picLocks noChangeAspect="1" noChangeArrowheads="1"/>
          </p:cNvPicPr>
          <p:nvPr/>
        </p:nvPicPr>
        <p:blipFill>
          <a:blip r:embed="rId5"/>
          <a:srcRect/>
          <a:stretch>
            <a:fillRect/>
          </a:stretch>
        </p:blipFill>
        <p:spPr bwMode="auto">
          <a:xfrm>
            <a:off x="228600" y="6019800"/>
            <a:ext cx="1676400" cy="533400"/>
          </a:xfrm>
          <a:prstGeom prst="rect">
            <a:avLst/>
          </a:prstGeom>
          <a:noFill/>
        </p:spPr>
      </p:pic>
    </p:spTree>
    <p:extLst>
      <p:ext uri="{BB962C8B-B14F-4D97-AF65-F5344CB8AC3E}">
        <p14:creationId xmlns:p14="http://schemas.microsoft.com/office/powerpoint/2010/main" xmlns="" val="1663699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Google Shape;73;p16"/>
          <p:cNvSpPr txBox="1">
            <a:spLocks/>
          </p:cNvSpPr>
          <p:nvPr/>
        </p:nvSpPr>
        <p:spPr>
          <a:xfrm>
            <a:off x="0" y="228600"/>
            <a:ext cx="5147000" cy="763600"/>
          </a:xfrm>
          <a:prstGeom prst="rect">
            <a:avLst/>
          </a:prstGeom>
        </p:spPr>
        <p:txBody>
          <a:bodyPr spcFirstLastPara="1" wrap="square" lIns="121711" tIns="121711" rIns="121711" bIns="121711"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accent3">
                    <a:lumMod val="75000"/>
                  </a:schemeClr>
                </a:solidFill>
                <a:effectLst/>
                <a:uLnTx/>
                <a:uFillTx/>
                <a:latin typeface="+mj-lt"/>
                <a:ea typeface="+mj-ea"/>
                <a:cs typeface="+mj-cs"/>
              </a:rPr>
              <a:t>Business Problem</a:t>
            </a:r>
            <a:endParaRPr kumimoji="0" lang="en-US" sz="4000" b="1" i="0" u="none" strike="noStrike" kern="1200" cap="none" spc="0" normalizeH="0" baseline="0" noProof="0" dirty="0">
              <a:ln>
                <a:noFill/>
              </a:ln>
              <a:solidFill>
                <a:schemeClr val="accent3">
                  <a:lumMod val="75000"/>
                </a:schemeClr>
              </a:solidFill>
              <a:effectLst/>
              <a:uLnTx/>
              <a:uFillTx/>
              <a:latin typeface="+mj-lt"/>
              <a:ea typeface="+mj-ea"/>
              <a:cs typeface="+mj-cs"/>
            </a:endParaRPr>
          </a:p>
        </p:txBody>
      </p:sp>
      <p:sp>
        <p:nvSpPr>
          <p:cNvPr id="10" name="Content Placeholder 2">
            <a:extLst>
              <a:ext uri="{FF2B5EF4-FFF2-40B4-BE49-F238E27FC236}">
                <a16:creationId xmlns:a16="http://schemas.microsoft.com/office/drawing/2014/main" xmlns="" id="{679FC697-4D84-416A-A35F-82BB76007781}"/>
              </a:ext>
            </a:extLst>
          </p:cNvPr>
          <p:cNvSpPr txBox="1">
            <a:spLocks/>
          </p:cNvSpPr>
          <p:nvPr/>
        </p:nvSpPr>
        <p:spPr>
          <a:xfrm>
            <a:off x="415600" y="1252025"/>
            <a:ext cx="8423600" cy="500439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40256" algn="l" rtl="0">
              <a:lnSpc>
                <a:spcPct val="115000"/>
              </a:lnSpc>
              <a:spcBef>
                <a:spcPts val="0"/>
              </a:spcBef>
              <a:spcAft>
                <a:spcPts val="0"/>
              </a:spcAft>
              <a:buClr>
                <a:schemeClr val="dk2"/>
              </a:buClr>
              <a:buSzPts val="1600"/>
              <a:buFont typeface="Lato"/>
              <a:buChar char="●"/>
              <a:defRPr sz="2133" b="0" i="0" u="none" strike="noStrike" cap="none">
                <a:solidFill>
                  <a:schemeClr val="dk2"/>
                </a:solidFill>
                <a:latin typeface="Lato"/>
                <a:ea typeface="Lato"/>
                <a:cs typeface="Lato"/>
                <a:sym typeface="Lato"/>
              </a:defRPr>
            </a:lvl1pPr>
            <a:lvl2pPr marL="1219170" marR="0" lvl="1" indent="-440256" algn="l" rtl="0">
              <a:lnSpc>
                <a:spcPct val="115000"/>
              </a:lnSpc>
              <a:spcBef>
                <a:spcPts val="2133"/>
              </a:spcBef>
              <a:spcAft>
                <a:spcPts val="0"/>
              </a:spcAft>
              <a:buClr>
                <a:schemeClr val="dk2"/>
              </a:buClr>
              <a:buSzPts val="1600"/>
              <a:buFont typeface="Lato"/>
              <a:buChar char="○"/>
              <a:defRPr sz="2133" b="0" i="0" u="none" strike="noStrike" cap="none">
                <a:solidFill>
                  <a:schemeClr val="dk2"/>
                </a:solidFill>
                <a:latin typeface="Lato"/>
                <a:ea typeface="Lato"/>
                <a:cs typeface="Lato"/>
                <a:sym typeface="Lato"/>
              </a:defRPr>
            </a:lvl2pPr>
            <a:lvl3pPr marL="1828754" marR="0" lvl="2" indent="-440256" algn="l" rtl="0">
              <a:lnSpc>
                <a:spcPct val="115000"/>
              </a:lnSpc>
              <a:spcBef>
                <a:spcPts val="2133"/>
              </a:spcBef>
              <a:spcAft>
                <a:spcPts val="0"/>
              </a:spcAft>
              <a:buClr>
                <a:schemeClr val="dk2"/>
              </a:buClr>
              <a:buSzPts val="1600"/>
              <a:buFont typeface="Lato"/>
              <a:buChar char="■"/>
              <a:defRPr sz="2133" b="0" i="0" u="none" strike="noStrike" cap="none">
                <a:solidFill>
                  <a:schemeClr val="dk2"/>
                </a:solidFill>
                <a:latin typeface="Lato"/>
                <a:ea typeface="Lato"/>
                <a:cs typeface="Lato"/>
                <a:sym typeface="Lato"/>
              </a:defRPr>
            </a:lvl3pPr>
            <a:lvl4pPr marL="2438339" marR="0" lvl="3" indent="-440256" algn="l" rtl="0">
              <a:lnSpc>
                <a:spcPct val="115000"/>
              </a:lnSpc>
              <a:spcBef>
                <a:spcPts val="2133"/>
              </a:spcBef>
              <a:spcAft>
                <a:spcPts val="0"/>
              </a:spcAft>
              <a:buClr>
                <a:schemeClr val="dk2"/>
              </a:buClr>
              <a:buSzPts val="1600"/>
              <a:buFont typeface="Lato"/>
              <a:buChar char="●"/>
              <a:defRPr sz="2133" b="0" i="0" u="none" strike="noStrike" cap="none">
                <a:solidFill>
                  <a:schemeClr val="dk2"/>
                </a:solidFill>
                <a:latin typeface="Lato"/>
                <a:ea typeface="Lato"/>
                <a:cs typeface="Lato"/>
                <a:sym typeface="Lato"/>
              </a:defRPr>
            </a:lvl4pPr>
            <a:lvl5pPr marL="3047924" marR="0" lvl="4" indent="-440256" algn="l" rtl="0">
              <a:lnSpc>
                <a:spcPct val="115000"/>
              </a:lnSpc>
              <a:spcBef>
                <a:spcPts val="2133"/>
              </a:spcBef>
              <a:spcAft>
                <a:spcPts val="0"/>
              </a:spcAft>
              <a:buClr>
                <a:schemeClr val="dk2"/>
              </a:buClr>
              <a:buSzPts val="1600"/>
              <a:buFont typeface="Lato"/>
              <a:buChar char="○"/>
              <a:defRPr sz="2133" b="0" i="0" u="none" strike="noStrike" cap="none">
                <a:solidFill>
                  <a:schemeClr val="dk2"/>
                </a:solidFill>
                <a:latin typeface="Lato"/>
                <a:ea typeface="Lato"/>
                <a:cs typeface="Lato"/>
                <a:sym typeface="Lato"/>
              </a:defRPr>
            </a:lvl5pPr>
            <a:lvl6pPr marL="3657509" marR="0" lvl="5" indent="-440256" algn="l" rtl="0">
              <a:lnSpc>
                <a:spcPct val="115000"/>
              </a:lnSpc>
              <a:spcBef>
                <a:spcPts val="2133"/>
              </a:spcBef>
              <a:spcAft>
                <a:spcPts val="0"/>
              </a:spcAft>
              <a:buClr>
                <a:schemeClr val="dk2"/>
              </a:buClr>
              <a:buSzPts val="1600"/>
              <a:buFont typeface="Lato"/>
              <a:buChar char="■"/>
              <a:defRPr sz="2133" b="0" i="0" u="none" strike="noStrike" cap="none">
                <a:solidFill>
                  <a:schemeClr val="dk2"/>
                </a:solidFill>
                <a:latin typeface="Lato"/>
                <a:ea typeface="Lato"/>
                <a:cs typeface="Lato"/>
                <a:sym typeface="Lato"/>
              </a:defRPr>
            </a:lvl6pPr>
            <a:lvl7pPr marL="4267093" marR="0" lvl="6" indent="-440256" algn="l" rtl="0">
              <a:lnSpc>
                <a:spcPct val="115000"/>
              </a:lnSpc>
              <a:spcBef>
                <a:spcPts val="2133"/>
              </a:spcBef>
              <a:spcAft>
                <a:spcPts val="0"/>
              </a:spcAft>
              <a:buClr>
                <a:schemeClr val="dk2"/>
              </a:buClr>
              <a:buSzPts val="1600"/>
              <a:buFont typeface="Lato"/>
              <a:buChar char="●"/>
              <a:defRPr sz="2133" b="0" i="0" u="none" strike="noStrike" cap="none">
                <a:solidFill>
                  <a:schemeClr val="dk2"/>
                </a:solidFill>
                <a:latin typeface="Lato"/>
                <a:ea typeface="Lato"/>
                <a:cs typeface="Lato"/>
                <a:sym typeface="Lato"/>
              </a:defRPr>
            </a:lvl7pPr>
            <a:lvl8pPr marL="4876678" marR="0" lvl="7" indent="-440256" algn="l" rtl="0">
              <a:lnSpc>
                <a:spcPct val="115000"/>
              </a:lnSpc>
              <a:spcBef>
                <a:spcPts val="2133"/>
              </a:spcBef>
              <a:spcAft>
                <a:spcPts val="0"/>
              </a:spcAft>
              <a:buClr>
                <a:schemeClr val="dk2"/>
              </a:buClr>
              <a:buSzPts val="1600"/>
              <a:buFont typeface="Lato"/>
              <a:buChar char="○"/>
              <a:defRPr sz="2133" b="0" i="0" u="none" strike="noStrike" cap="none">
                <a:solidFill>
                  <a:schemeClr val="dk2"/>
                </a:solidFill>
                <a:latin typeface="Lato"/>
                <a:ea typeface="Lato"/>
                <a:cs typeface="Lato"/>
                <a:sym typeface="Lato"/>
              </a:defRPr>
            </a:lvl8pPr>
            <a:lvl9pPr marL="5486263" marR="0" lvl="8" indent="-440256" algn="l" rtl="0">
              <a:lnSpc>
                <a:spcPct val="115000"/>
              </a:lnSpc>
              <a:spcBef>
                <a:spcPts val="2133"/>
              </a:spcBef>
              <a:spcAft>
                <a:spcPts val="2133"/>
              </a:spcAft>
              <a:buClr>
                <a:schemeClr val="dk2"/>
              </a:buClr>
              <a:buSzPts val="1600"/>
              <a:buFont typeface="Lato"/>
              <a:buChar char="■"/>
              <a:defRPr sz="2133" b="0" i="0" u="none" strike="noStrike" cap="none">
                <a:solidFill>
                  <a:schemeClr val="dk2"/>
                </a:solidFill>
                <a:latin typeface="Lato"/>
                <a:ea typeface="Lato"/>
                <a:cs typeface="Lato"/>
                <a:sym typeface="Lato"/>
              </a:defRPr>
            </a:lvl9pPr>
          </a:lstStyle>
          <a:p>
            <a:pPr marL="169329" indent="0">
              <a:buNone/>
            </a:pPr>
            <a:r>
              <a:rPr lang="en-US" sz="1400" kern="0" dirty="0">
                <a:latin typeface="Arial" panose="020B0604020202020204" pitchFamily="34" charset="0"/>
                <a:cs typeface="Arial" panose="020B0604020202020204" pitchFamily="34" charset="0"/>
              </a:rPr>
              <a:t>Basic definitions and terminologies in the sample data-</a:t>
            </a:r>
          </a:p>
          <a:p>
            <a:pPr marL="169329" indent="0">
              <a:buNone/>
            </a:pPr>
            <a:endParaRPr lang="en-US" sz="1400" kern="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Airline – Airline Identifier</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Flight Number – Flight Identifier</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Tail Number – Aircraft identifier ()</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Wheel OFF – The time point that the aircraft wheels leave the ground</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Wheel ON – The time point that the aircraft wheels touch the ground</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Scheduled Time – Planned time amount needed for Flight trip</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Taxi Out – The time duration elapsed between departure from origin airport gate and wheel off</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Taxi In – The time duration elapsed between wheel-on and gate arrival at the destination airport</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Air Time – The time duration between Wheel OFF and Wheel On time</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Elapsed Time – Air Time + Taxi IN + Taxi Out</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Arrival Time – Wheel ON + Taxi IN</a:t>
            </a:r>
          </a:p>
          <a:p>
            <a:pPr>
              <a:buFont typeface="Wingdings" panose="05000000000000000000" pitchFamily="2" charset="2"/>
              <a:buChar char="§"/>
            </a:pPr>
            <a:r>
              <a:rPr lang="en-US" sz="1400" kern="0" dirty="0">
                <a:latin typeface="Arial" panose="020B0604020202020204" pitchFamily="34" charset="0"/>
                <a:cs typeface="Arial" panose="020B0604020202020204" pitchFamily="34" charset="0"/>
              </a:rPr>
              <a:t>AIR Time – The time duration between the wheels OFF and Wheels ON time</a:t>
            </a:r>
          </a:p>
          <a:p>
            <a:pPr>
              <a:buFont typeface="Wingdings" panose="05000000000000000000" pitchFamily="2" charset="2"/>
              <a:buChar char="§"/>
            </a:pPr>
            <a:endParaRPr lang="en-US" kern="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85;p18"/>
          <p:cNvSpPr txBox="1">
            <a:spLocks/>
          </p:cNvSpPr>
          <p:nvPr/>
        </p:nvSpPr>
        <p:spPr>
          <a:xfrm>
            <a:off x="415600" y="2867800"/>
            <a:ext cx="8423600" cy="1122400"/>
          </a:xfrm>
          <a:prstGeom prst="rect">
            <a:avLst/>
          </a:prstGeom>
        </p:spPr>
        <p:txBody>
          <a:bodyPr spcFirstLastPara="1" wrap="square" lIns="121711" tIns="121711" rIns="121711" bIns="121711"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accent3">
                    <a:lumMod val="75000"/>
                  </a:schemeClr>
                </a:solidFill>
                <a:effectLst/>
                <a:uLnTx/>
                <a:uFillTx/>
                <a:latin typeface="+mj-lt"/>
                <a:ea typeface="+mj-ea"/>
                <a:cs typeface="+mj-cs"/>
              </a:rPr>
              <a:t>Base knowledge</a:t>
            </a:r>
            <a:endParaRPr kumimoji="0" lang="en-US" sz="5400" b="1" i="0" u="none" strike="noStrike" kern="1200" cap="none" spc="0" normalizeH="0" baseline="0" noProof="0" dirty="0">
              <a:ln>
                <a:noFill/>
              </a:ln>
              <a:solidFill>
                <a:schemeClr val="accent3">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228600" y="381000"/>
            <a:ext cx="5299400" cy="763600"/>
          </a:xfrm>
          <a:prstGeom prst="rect">
            <a:avLst/>
          </a:prstGeom>
        </p:spPr>
        <p:txBody>
          <a:bodyPr lIns="118872" tIns="118872" rIns="118872" bIns="118872">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Getting Started with Excel</a:t>
            </a:r>
            <a:endParaRPr kumimoji="0" lang="en-US" sz="44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533400" y="1295400"/>
            <a:ext cx="7848601" cy="4731440"/>
          </a:xfrm>
          <a:prstGeom prst="rect">
            <a:avLst/>
          </a:prstGeom>
        </p:spPr>
        <p:txBody>
          <a:bodyPr rtlCol="0">
            <a:normAutofit/>
          </a:bodyPr>
          <a:lstStyle/>
          <a:p>
            <a:pPr marL="342900" marR="0" lvl="3"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Excel is one of the most powerful and very widely used software of Microsoft.</a:t>
            </a:r>
          </a:p>
          <a:p>
            <a:pPr marL="342900" marR="0" lvl="3"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People across the globe use Excel in all the industries be it Teaching, Medical Science, Corporate, Analytics etc. in some shape and form.</a:t>
            </a:r>
          </a:p>
          <a:p>
            <a:pPr marL="342900" marR="0" lvl="3"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Refer below the basic snapshot of how a Blank/ new Excel document looks.</a:t>
            </a:r>
          </a:p>
          <a:p>
            <a:pPr marL="363537" marR="0" lvl="3"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xmlns="" id="{5B54BCCA-800D-4F91-8C37-0024FC6A0453}"/>
              </a:ext>
            </a:extLst>
          </p:cNvPr>
          <p:cNvPicPr>
            <a:picLocks noChangeAspect="1"/>
          </p:cNvPicPr>
          <p:nvPr/>
        </p:nvPicPr>
        <p:blipFill>
          <a:blip r:embed="rId3"/>
          <a:stretch>
            <a:fillRect/>
          </a:stretch>
        </p:blipFill>
        <p:spPr>
          <a:xfrm>
            <a:off x="2057399" y="2438400"/>
            <a:ext cx="6705601" cy="422044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228600" y="381000"/>
            <a:ext cx="5299400" cy="763600"/>
          </a:xfrm>
          <a:prstGeom prst="rect">
            <a:avLst/>
          </a:prstGeom>
        </p:spPr>
        <p:txBody>
          <a:bodyPr lIns="118872" tIns="118872" rIns="118872" bIns="118872">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Getting Started with Excel</a:t>
            </a:r>
            <a:endParaRPr kumimoji="0" lang="en-US" sz="44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685800" y="1219200"/>
            <a:ext cx="7620001" cy="4731440"/>
          </a:xfrm>
          <a:prstGeom prst="rect">
            <a:avLst/>
          </a:prstGeom>
        </p:spPr>
        <p:txBody>
          <a:bodyPr rtlCol="0">
            <a:normAutofit/>
          </a:bodyPr>
          <a:lstStyle/>
          <a:p>
            <a:pPr marL="342900" marR="0" lvl="3"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In the last slide, we saw there are lot many options in the top section of the document. We will discuss mostly all of them in the subsequent slides.</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a16="http://schemas.microsoft.com/office/drawing/2014/main" xmlns="" id="{AF69BA84-8453-492C-9401-00E9484B6747}"/>
              </a:ext>
            </a:extLst>
          </p:cNvPr>
          <p:cNvPicPr>
            <a:picLocks noChangeAspect="1"/>
          </p:cNvPicPr>
          <p:nvPr/>
        </p:nvPicPr>
        <p:blipFill>
          <a:blip r:embed="rId3"/>
          <a:stretch>
            <a:fillRect/>
          </a:stretch>
        </p:blipFill>
        <p:spPr>
          <a:xfrm>
            <a:off x="1371600" y="1828800"/>
            <a:ext cx="7119569" cy="4220449"/>
          </a:xfrm>
          <a:prstGeom prst="rect">
            <a:avLst/>
          </a:prstGeom>
        </p:spPr>
      </p:pic>
      <p:sp>
        <p:nvSpPr>
          <p:cNvPr id="10" name="Rectangle 9">
            <a:extLst>
              <a:ext uri="{FF2B5EF4-FFF2-40B4-BE49-F238E27FC236}">
                <a16:creationId xmlns:a16="http://schemas.microsoft.com/office/drawing/2014/main" xmlns="" id="{6D805682-0491-4D97-9F3A-D781138CEE75}"/>
              </a:ext>
            </a:extLst>
          </p:cNvPr>
          <p:cNvSpPr/>
          <p:nvPr/>
        </p:nvSpPr>
        <p:spPr>
          <a:xfrm>
            <a:off x="1219200" y="3352800"/>
            <a:ext cx="464234" cy="2443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A5B1E177-3154-408F-8D66-F557DA7E30B4}"/>
              </a:ext>
            </a:extLst>
          </p:cNvPr>
          <p:cNvSpPr/>
          <p:nvPr/>
        </p:nvSpPr>
        <p:spPr>
          <a:xfrm>
            <a:off x="1600200" y="3124200"/>
            <a:ext cx="7024466" cy="464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xmlns="" id="{7BB84C83-FA09-4769-BF6E-565BB5E577D3}"/>
              </a:ext>
            </a:extLst>
          </p:cNvPr>
          <p:cNvSpPr txBox="1"/>
          <p:nvPr/>
        </p:nvSpPr>
        <p:spPr>
          <a:xfrm>
            <a:off x="152400" y="4343400"/>
            <a:ext cx="783759" cy="400110"/>
          </a:xfrm>
          <a:prstGeom prst="rect">
            <a:avLst/>
          </a:prstGeom>
          <a:noFill/>
          <a:ln w="9525">
            <a:solidFill>
              <a:schemeClr val="tx1"/>
            </a:solidFill>
          </a:ln>
        </p:spPr>
        <p:txBody>
          <a:bodyPr wrap="square" rtlCol="0">
            <a:spAutoFit/>
          </a:bodyPr>
          <a:lstStyle/>
          <a:p>
            <a:r>
              <a:rPr lang="en-US" sz="2000" b="1" dirty="0"/>
              <a:t>Rows</a:t>
            </a:r>
          </a:p>
        </p:txBody>
      </p:sp>
      <p:sp>
        <p:nvSpPr>
          <p:cNvPr id="13" name="TextBox 12">
            <a:extLst>
              <a:ext uri="{FF2B5EF4-FFF2-40B4-BE49-F238E27FC236}">
                <a16:creationId xmlns:a16="http://schemas.microsoft.com/office/drawing/2014/main" xmlns="" id="{024D543D-3176-4E5C-B57B-19BDFB5DA726}"/>
              </a:ext>
            </a:extLst>
          </p:cNvPr>
          <p:cNvSpPr txBox="1"/>
          <p:nvPr/>
        </p:nvSpPr>
        <p:spPr>
          <a:xfrm>
            <a:off x="4800600" y="3962400"/>
            <a:ext cx="1145489" cy="369332"/>
          </a:xfrm>
          <a:prstGeom prst="rect">
            <a:avLst/>
          </a:prstGeom>
          <a:noFill/>
          <a:ln>
            <a:solidFill>
              <a:schemeClr val="tx1"/>
            </a:solidFill>
          </a:ln>
        </p:spPr>
        <p:txBody>
          <a:bodyPr wrap="square" rtlCol="0">
            <a:spAutoFit/>
          </a:bodyPr>
          <a:lstStyle/>
          <a:p>
            <a:r>
              <a:rPr lang="en-US" dirty="0"/>
              <a:t>Columns</a:t>
            </a:r>
          </a:p>
        </p:txBody>
      </p:sp>
      <p:cxnSp>
        <p:nvCxnSpPr>
          <p:cNvPr id="14" name="Straight Arrow Connector 13">
            <a:extLst>
              <a:ext uri="{FF2B5EF4-FFF2-40B4-BE49-F238E27FC236}">
                <a16:creationId xmlns:a16="http://schemas.microsoft.com/office/drawing/2014/main" xmlns="" id="{3CB5CDE2-C93D-4946-8214-0CE21A341607}"/>
              </a:ext>
            </a:extLst>
          </p:cNvPr>
          <p:cNvCxnSpPr>
            <a:cxnSpLocks/>
          </p:cNvCxnSpPr>
          <p:nvPr/>
        </p:nvCxnSpPr>
        <p:spPr>
          <a:xfrm flipV="1">
            <a:off x="5410200" y="3581400"/>
            <a:ext cx="0" cy="4016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stCxn id="12" idx="3"/>
            <a:endCxn id="10" idx="1"/>
          </p:cNvCxnSpPr>
          <p:nvPr/>
        </p:nvCxnSpPr>
        <p:spPr>
          <a:xfrm>
            <a:off x="936159" y="4543455"/>
            <a:ext cx="283041" cy="3089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edwisor\1457 (1).png"/>
          <p:cNvPicPr>
            <a:picLocks noChangeAspect="1" noChangeArrowheads="1"/>
          </p:cNvPicPr>
          <p:nvPr/>
        </p:nvPicPr>
        <p:blipFill>
          <a:blip r:embed="rId2"/>
          <a:srcRect/>
          <a:stretch>
            <a:fillRect/>
          </a:stretch>
        </p:blipFill>
        <p:spPr bwMode="auto">
          <a:xfrm>
            <a:off x="228600" y="6019800"/>
            <a:ext cx="1676400" cy="533400"/>
          </a:xfrm>
          <a:prstGeom prst="rect">
            <a:avLst/>
          </a:prstGeom>
          <a:noFill/>
        </p:spPr>
      </p:pic>
      <p:cxnSp>
        <p:nvCxnSpPr>
          <p:cNvPr id="5" name="Straight Connector 4"/>
          <p:cNvCxnSpPr/>
          <p:nvPr/>
        </p:nvCxnSpPr>
        <p:spPr>
          <a:xfrm>
            <a:off x="0" y="1066800"/>
            <a:ext cx="9144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a:extLst>
              <a:ext uri="{FF2B5EF4-FFF2-40B4-BE49-F238E27FC236}">
                <a16:creationId xmlns:a16="http://schemas.microsoft.com/office/drawing/2014/main" xmlns="" id="{47089AE6-F2E4-4B3B-9ED2-7DF46B4F7BA7}"/>
              </a:ext>
            </a:extLst>
          </p:cNvPr>
          <p:cNvSpPr txBox="1">
            <a:spLocks/>
          </p:cNvSpPr>
          <p:nvPr/>
        </p:nvSpPr>
        <p:spPr>
          <a:xfrm>
            <a:off x="228600" y="381000"/>
            <a:ext cx="6858000" cy="763600"/>
          </a:xfrm>
          <a:prstGeom prst="rect">
            <a:avLst/>
          </a:prstGeom>
        </p:spPr>
        <p:txBody>
          <a:bodyPr lIns="118872" tIns="118872" rIns="118872" bIns="118872">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3">
                    <a:lumMod val="75000"/>
                  </a:schemeClr>
                </a:solidFill>
                <a:effectLst/>
                <a:uLnTx/>
                <a:uFillTx/>
                <a:latin typeface="Arial" panose="020B0604020202020204" pitchFamily="34" charset="0"/>
                <a:ea typeface="+mj-ea"/>
                <a:cs typeface="Arial" panose="020B0604020202020204" pitchFamily="34" charset="0"/>
              </a:rPr>
              <a:t>Getting Started with Excel - Formatting</a:t>
            </a:r>
            <a:endParaRPr kumimoji="0" lang="en-US" sz="44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j-ea"/>
              <a:cs typeface="Arial" panose="020B0604020202020204" pitchFamily="34" charset="0"/>
            </a:endParaRPr>
          </a:p>
        </p:txBody>
      </p:sp>
      <p:sp>
        <p:nvSpPr>
          <p:cNvPr id="7" name="Content Placeholder 2">
            <a:extLst>
              <a:ext uri="{FF2B5EF4-FFF2-40B4-BE49-F238E27FC236}">
                <a16:creationId xmlns:a16="http://schemas.microsoft.com/office/drawing/2014/main" xmlns="" id="{057371B9-8168-4A59-8537-3A15DA6AE951}"/>
              </a:ext>
            </a:extLst>
          </p:cNvPr>
          <p:cNvSpPr txBox="1">
            <a:spLocks/>
          </p:cNvSpPr>
          <p:nvPr/>
        </p:nvSpPr>
        <p:spPr>
          <a:xfrm>
            <a:off x="304800" y="1447800"/>
            <a:ext cx="8534400" cy="4731440"/>
          </a:xfrm>
          <a:prstGeom prst="rect">
            <a:avLst/>
          </a:prstGeom>
        </p:spPr>
        <p:txBody>
          <a:bodyPr rtlCol="0">
            <a:normAutofit/>
          </a:bodyPr>
          <a:lstStyle/>
          <a:p>
            <a:pPr marL="342900" marR="0" lvl="3"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Lets look at some basic Formatting options that we have in Excel.</a:t>
            </a:r>
          </a:p>
          <a:p>
            <a:pPr marL="342900" marR="0" lvl="3"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Formatting is one the key step that every should be well versed with while working on Excel as any information that is represented has to be clean. No user would like to read an unformatted Excel as it is very difficult to read and interpret the information.</a:t>
            </a:r>
          </a:p>
          <a:p>
            <a:pPr marL="342900" marR="0" lvl="3"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MS PGothic" charset="0"/>
                <a:cs typeface="Arial" panose="020B0604020202020204" pitchFamily="34" charset="0"/>
              </a:rPr>
              <a:t>Lets look a the below snapshot of an Excel document and try to understand what exactly Formatting in Excel mean</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706437" marR="0" lvl="3"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400" b="0"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xmlns="" id="{DA60173A-D14B-4ED6-93AD-D678EA08D357}"/>
              </a:ext>
            </a:extLst>
          </p:cNvPr>
          <p:cNvPicPr>
            <a:picLocks noChangeAspect="1"/>
          </p:cNvPicPr>
          <p:nvPr/>
        </p:nvPicPr>
        <p:blipFill>
          <a:blip r:embed="rId3"/>
          <a:stretch>
            <a:fillRect/>
          </a:stretch>
        </p:blipFill>
        <p:spPr>
          <a:xfrm>
            <a:off x="381000" y="2743200"/>
            <a:ext cx="8534400" cy="3352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3207</Words>
  <Application>Microsoft Office PowerPoint</Application>
  <PresentationFormat>On-screen Show (4:3)</PresentationFormat>
  <Paragraphs>562</Paragraphs>
  <Slides>49</Slides>
  <Notes>4</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Conditional Formatting</vt:lpstr>
      <vt:lpstr>Basic Formula</vt:lpstr>
      <vt:lpstr>Cell Reference</vt:lpstr>
      <vt:lpstr>Cell Reference</vt:lpstr>
      <vt:lpstr>Cell Reference</vt:lpstr>
      <vt:lpstr>Cell Reference</vt:lpstr>
      <vt:lpstr>Shortcuts</vt:lpstr>
      <vt:lpstr>Paste Special</vt:lpstr>
      <vt:lpstr>Text to Columns</vt:lpstr>
      <vt:lpstr>Quiz 3</vt:lpstr>
      <vt:lpstr>Advanced Functions</vt:lpstr>
      <vt:lpstr>Advanced Functions</vt:lpstr>
      <vt:lpstr>Advanced Functions</vt:lpstr>
      <vt:lpstr>Quiz 4</vt:lpstr>
      <vt:lpstr>Pivot Table</vt:lpstr>
      <vt:lpstr>Pivot Table</vt:lpstr>
      <vt:lpstr>Pivot Table</vt:lpstr>
      <vt:lpstr>Pivot Table</vt:lpstr>
      <vt:lpstr>Pivot Table</vt:lpstr>
      <vt:lpstr>Pivot Table</vt:lpstr>
      <vt:lpstr>Quiz 5</vt:lpstr>
      <vt:lpstr>Pivot Table Charts</vt:lpstr>
      <vt:lpstr>Pivot Table Charts</vt:lpstr>
      <vt:lpstr>Pivot Table Charts</vt:lpstr>
      <vt:lpstr>Pivot Table Charts</vt:lpstr>
      <vt:lpstr>Pivot Table Charts</vt:lpstr>
      <vt:lpstr>Pivot Table Charts</vt:lpstr>
      <vt:lpstr>Quiz 6</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Lenovo</cp:lastModifiedBy>
  <cp:revision>18</cp:revision>
  <dcterms:created xsi:type="dcterms:W3CDTF">2020-05-21T07:29:28Z</dcterms:created>
  <dcterms:modified xsi:type="dcterms:W3CDTF">2021-01-28T12:53:10Z</dcterms:modified>
</cp:coreProperties>
</file>