
<file path=[Content_Types].xml><?xml version="1.0" encoding="utf-8"?>
<Types xmlns="http://schemas.openxmlformats.org/package/2006/content-types">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5980430" cy="6858000"/>
          </a:xfrm>
          <a:custGeom>
            <a:avLst/>
            <a:gdLst/>
            <a:ahLst/>
            <a:cxnLst/>
            <a:rect l="l" t="t" r="r" b="b"/>
            <a:pathLst>
              <a:path w="5980430" h="6858000">
                <a:moveTo>
                  <a:pt x="0" y="6858000"/>
                </a:moveTo>
                <a:lnTo>
                  <a:pt x="5980176" y="6858000"/>
                </a:lnTo>
                <a:lnTo>
                  <a:pt x="5980176" y="0"/>
                </a:lnTo>
                <a:lnTo>
                  <a:pt x="0" y="0"/>
                </a:lnTo>
                <a:lnTo>
                  <a:pt x="0" y="6858000"/>
                </a:lnTo>
                <a:close/>
              </a:path>
            </a:pathLst>
          </a:custGeom>
          <a:solidFill>
            <a:srgbClr val="282E39"/>
          </a:solidFill>
        </p:spPr>
        <p:txBody>
          <a:bodyPr wrap="square" lIns="0" tIns="0" rIns="0" bIns="0" rtlCol="0"/>
          <a:lstStyle/>
          <a:p>
            <a:endParaRPr/>
          </a:p>
        </p:txBody>
      </p:sp>
      <p:sp>
        <p:nvSpPr>
          <p:cNvPr id="17" name="bk object 17"/>
          <p:cNvSpPr/>
          <p:nvPr/>
        </p:nvSpPr>
        <p:spPr>
          <a:xfrm>
            <a:off x="5980176" y="0"/>
            <a:ext cx="6212205" cy="6858000"/>
          </a:xfrm>
          <a:custGeom>
            <a:avLst/>
            <a:gdLst/>
            <a:ahLst/>
            <a:cxnLst/>
            <a:rect l="l" t="t" r="r" b="b"/>
            <a:pathLst>
              <a:path w="6212205" h="6858000">
                <a:moveTo>
                  <a:pt x="0" y="6858000"/>
                </a:moveTo>
                <a:lnTo>
                  <a:pt x="6211824" y="6858000"/>
                </a:lnTo>
                <a:lnTo>
                  <a:pt x="6211824" y="0"/>
                </a:lnTo>
                <a:lnTo>
                  <a:pt x="0" y="0"/>
                </a:lnTo>
                <a:lnTo>
                  <a:pt x="0" y="6858000"/>
                </a:lnTo>
                <a:close/>
              </a:path>
            </a:pathLst>
          </a:custGeom>
          <a:solidFill>
            <a:srgbClr val="CA1B49"/>
          </a:solidFill>
        </p:spPr>
        <p:txBody>
          <a:bodyPr wrap="square" lIns="0" tIns="0" rIns="0" bIns="0" rtlCol="0"/>
          <a:lstStyle/>
          <a:p>
            <a:endParaRPr/>
          </a:p>
        </p:txBody>
      </p:sp>
      <p:sp>
        <p:nvSpPr>
          <p:cNvPr id="18" name="bk object 18"/>
          <p:cNvSpPr/>
          <p:nvPr/>
        </p:nvSpPr>
        <p:spPr>
          <a:xfrm>
            <a:off x="5980176" y="0"/>
            <a:ext cx="6212205" cy="6858000"/>
          </a:xfrm>
          <a:custGeom>
            <a:avLst/>
            <a:gdLst/>
            <a:ahLst/>
            <a:cxnLst/>
            <a:rect l="l" t="t" r="r" b="b"/>
            <a:pathLst>
              <a:path w="6212205" h="6858000">
                <a:moveTo>
                  <a:pt x="0" y="6858000"/>
                </a:moveTo>
                <a:lnTo>
                  <a:pt x="6211824" y="6858000"/>
                </a:lnTo>
                <a:lnTo>
                  <a:pt x="6211824" y="0"/>
                </a:lnTo>
                <a:lnTo>
                  <a:pt x="0" y="0"/>
                </a:lnTo>
                <a:lnTo>
                  <a:pt x="0" y="6858000"/>
                </a:lnTo>
                <a:close/>
              </a:path>
            </a:pathLst>
          </a:custGeom>
          <a:ln w="12192">
            <a:solidFill>
              <a:srgbClr val="941134"/>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700" b="1"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282E39"/>
          </a:solidFill>
        </p:spPr>
        <p:txBody>
          <a:bodyPr wrap="square" lIns="0" tIns="0" rIns="0" bIns="0" rtlCol="0"/>
          <a:lstStyle/>
          <a:p>
            <a:endParaRPr/>
          </a:p>
        </p:txBody>
      </p:sp>
      <p:sp>
        <p:nvSpPr>
          <p:cNvPr id="2" name="Holder 2"/>
          <p:cNvSpPr>
            <a:spLocks noGrp="1"/>
          </p:cNvSpPr>
          <p:nvPr>
            <p:ph type="title"/>
          </p:nvPr>
        </p:nvSpPr>
        <p:spPr>
          <a:xfrm>
            <a:off x="5227446" y="60197"/>
            <a:ext cx="2487295" cy="436880"/>
          </a:xfrm>
          <a:prstGeom prst="rect">
            <a:avLst/>
          </a:prstGeom>
        </p:spPr>
        <p:txBody>
          <a:bodyPr wrap="square" lIns="0" tIns="0" rIns="0" bIns="0">
            <a:spAutoFit/>
          </a:bodyPr>
          <a:lstStyle>
            <a:lvl1pPr>
              <a:defRPr sz="2700" b="1" i="0">
                <a:solidFill>
                  <a:schemeClr val="bg1"/>
                </a:solidFill>
                <a:latin typeface="Calibri"/>
                <a:cs typeface="Calibri"/>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3/2/2020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745997"/>
            <a:ext cx="5410200" cy="690574"/>
          </a:xfrm>
          <a:prstGeom prst="rect">
            <a:avLst/>
          </a:prstGeom>
        </p:spPr>
        <p:txBody>
          <a:bodyPr vert="horz" wrap="square" lIns="0" tIns="13335" rIns="0" bIns="0" rtlCol="0">
            <a:spAutoFit/>
          </a:bodyPr>
          <a:lstStyle/>
          <a:p>
            <a:pPr marL="12700">
              <a:lnSpc>
                <a:spcPct val="100000"/>
              </a:lnSpc>
              <a:spcBef>
                <a:spcPts val="105"/>
              </a:spcBef>
            </a:pPr>
            <a:r>
              <a:rPr lang="en-IN" sz="4400" b="1" dirty="0" smtClean="0">
                <a:solidFill>
                  <a:schemeClr val="bg1"/>
                </a:solidFill>
                <a:latin typeface="Calibri"/>
                <a:cs typeface="Calibri"/>
              </a:rPr>
              <a:t>LOWE’S HACKATHON</a:t>
            </a:r>
            <a:endParaRPr sz="4400" b="1">
              <a:solidFill>
                <a:schemeClr val="bg1"/>
              </a:solidFill>
              <a:latin typeface="Calibri"/>
              <a:cs typeface="Calibri"/>
            </a:endParaRPr>
          </a:p>
        </p:txBody>
      </p:sp>
      <p:sp>
        <p:nvSpPr>
          <p:cNvPr id="3" name="object 3"/>
          <p:cNvSpPr txBox="1"/>
          <p:nvPr/>
        </p:nvSpPr>
        <p:spPr>
          <a:xfrm>
            <a:off x="457200" y="1371600"/>
            <a:ext cx="5297805" cy="4322337"/>
          </a:xfrm>
          <a:prstGeom prst="rect">
            <a:avLst/>
          </a:prstGeom>
        </p:spPr>
        <p:txBody>
          <a:bodyPr vert="horz" wrap="square" lIns="0" tIns="13335" rIns="0" bIns="0" rtlCol="0">
            <a:spAutoFit/>
          </a:bodyPr>
          <a:lstStyle/>
          <a:p>
            <a:pPr marL="102235" indent="-90170">
              <a:lnSpc>
                <a:spcPct val="100000"/>
              </a:lnSpc>
              <a:spcBef>
                <a:spcPts val="105"/>
              </a:spcBef>
              <a:buSzPct val="95000"/>
              <a:tabLst>
                <a:tab pos="102870" algn="l"/>
              </a:tabLst>
            </a:pPr>
            <a:endParaRPr sz="2000">
              <a:latin typeface="Calibri"/>
              <a:cs typeface="Calibri"/>
            </a:endParaRPr>
          </a:p>
          <a:p>
            <a:pPr marL="12700" marR="5080">
              <a:lnSpc>
                <a:spcPct val="100000"/>
              </a:lnSpc>
              <a:spcBef>
                <a:spcPts val="1780"/>
              </a:spcBef>
              <a:buSzPct val="95000"/>
              <a:buFont typeface="Arial"/>
              <a:buChar char="•"/>
              <a:tabLst>
                <a:tab pos="102870" algn="l"/>
              </a:tabLst>
            </a:pPr>
            <a:r>
              <a:rPr sz="2000" b="1" spc="-5" dirty="0">
                <a:solidFill>
                  <a:srgbClr val="FFFFFF"/>
                </a:solidFill>
                <a:latin typeface="Calibri"/>
                <a:cs typeface="Calibri"/>
              </a:rPr>
              <a:t>PROBLEM </a:t>
            </a:r>
            <a:r>
              <a:rPr sz="2000" b="1" spc="-40" dirty="0">
                <a:solidFill>
                  <a:srgbClr val="FFFFFF"/>
                </a:solidFill>
                <a:latin typeface="Calibri"/>
                <a:cs typeface="Calibri"/>
              </a:rPr>
              <a:t>STATEMENT </a:t>
            </a:r>
            <a:r>
              <a:rPr sz="2000">
                <a:solidFill>
                  <a:srgbClr val="FFFFFF"/>
                </a:solidFill>
                <a:latin typeface="Calibri"/>
                <a:cs typeface="Calibri"/>
              </a:rPr>
              <a:t>: </a:t>
            </a:r>
            <a:r>
              <a:rPr lang="en-IN" sz="2100" spc="-15" dirty="0">
                <a:solidFill>
                  <a:srgbClr val="FFFFFF"/>
                </a:solidFill>
                <a:latin typeface="Calibri"/>
                <a:cs typeface="Calibri"/>
              </a:rPr>
              <a:t> </a:t>
            </a:r>
            <a:r>
              <a:rPr lang="en-IN" sz="2100" b="1" spc="-15" dirty="0" smtClean="0">
                <a:solidFill>
                  <a:srgbClr val="FFFFFF"/>
                </a:solidFill>
                <a:latin typeface="Calibri"/>
                <a:cs typeface="Calibri"/>
              </a:rPr>
              <a:t>Build a solution to help customers find products in the store and help them navigate to the corresponding </a:t>
            </a:r>
            <a:r>
              <a:rPr lang="en-IN" sz="2100" b="1" spc="-15" dirty="0" err="1" smtClean="0">
                <a:solidFill>
                  <a:srgbClr val="FFFFFF"/>
                </a:solidFill>
                <a:latin typeface="Calibri"/>
                <a:cs typeface="Calibri"/>
              </a:rPr>
              <a:t>shelf.If</a:t>
            </a:r>
            <a:r>
              <a:rPr lang="en-IN" sz="2100" b="1" spc="-15" dirty="0" smtClean="0">
                <a:solidFill>
                  <a:srgbClr val="FFFFFF"/>
                </a:solidFill>
                <a:latin typeface="Calibri"/>
                <a:cs typeface="Calibri"/>
              </a:rPr>
              <a:t> there is a shopping list , provide the best shopping trip to complete the purchases.</a:t>
            </a:r>
            <a:endParaRPr sz="2100" b="1">
              <a:latin typeface="Calibri"/>
              <a:cs typeface="Calibri"/>
            </a:endParaRPr>
          </a:p>
          <a:p>
            <a:pPr marL="102235" indent="-90170">
              <a:lnSpc>
                <a:spcPct val="100000"/>
              </a:lnSpc>
              <a:spcBef>
                <a:spcPts val="1820"/>
              </a:spcBef>
              <a:buSzPct val="95000"/>
              <a:buFont typeface="Arial"/>
              <a:buChar char="•"/>
              <a:tabLst>
                <a:tab pos="102870" algn="l"/>
              </a:tabLst>
            </a:pPr>
            <a:r>
              <a:rPr sz="2000" b="1" spc="-5">
                <a:solidFill>
                  <a:srgbClr val="FFFFFF"/>
                </a:solidFill>
                <a:latin typeface="Calibri"/>
                <a:cs typeface="Calibri"/>
              </a:rPr>
              <a:t>PROBLEM </a:t>
            </a:r>
            <a:r>
              <a:rPr lang="en-IN" sz="2000" b="1" spc="-10" dirty="0" smtClean="0">
                <a:solidFill>
                  <a:srgbClr val="FFFFFF"/>
                </a:solidFill>
                <a:latin typeface="Calibri"/>
                <a:cs typeface="Calibri"/>
              </a:rPr>
              <a:t>STATEMENT No : 3</a:t>
            </a:r>
            <a:endParaRPr sz="2000">
              <a:latin typeface="Calibri"/>
              <a:cs typeface="Calibri"/>
            </a:endParaRPr>
          </a:p>
          <a:p>
            <a:pPr marL="102235" indent="-90170">
              <a:lnSpc>
                <a:spcPct val="100000"/>
              </a:lnSpc>
              <a:spcBef>
                <a:spcPts val="1800"/>
              </a:spcBef>
              <a:buSzPct val="95000"/>
              <a:buFont typeface="Arial"/>
              <a:buChar char="•"/>
              <a:tabLst>
                <a:tab pos="102870" algn="l"/>
              </a:tabLst>
            </a:pPr>
            <a:r>
              <a:rPr sz="2000" b="1" spc="-10" dirty="0">
                <a:solidFill>
                  <a:srgbClr val="FFFFFF"/>
                </a:solidFill>
                <a:latin typeface="Calibri"/>
                <a:cs typeface="Calibri"/>
              </a:rPr>
              <a:t>TEAM </a:t>
            </a:r>
            <a:r>
              <a:rPr sz="2000" b="1" dirty="0">
                <a:solidFill>
                  <a:srgbClr val="FFFFFF"/>
                </a:solidFill>
                <a:latin typeface="Calibri"/>
                <a:cs typeface="Calibri"/>
              </a:rPr>
              <a:t>NAME </a:t>
            </a:r>
            <a:r>
              <a:rPr sz="2000" b="1">
                <a:solidFill>
                  <a:srgbClr val="FFFFFF"/>
                </a:solidFill>
                <a:latin typeface="Calibri"/>
                <a:cs typeface="Calibri"/>
              </a:rPr>
              <a:t>: </a:t>
            </a:r>
            <a:r>
              <a:rPr lang="en-IN" sz="2000" b="1" dirty="0" smtClean="0">
                <a:solidFill>
                  <a:srgbClr val="FFFFFF"/>
                </a:solidFill>
                <a:latin typeface="Calibri"/>
                <a:cs typeface="Calibri"/>
              </a:rPr>
              <a:t>MILTON</a:t>
            </a:r>
          </a:p>
          <a:p>
            <a:pPr marL="102235" indent="-90170">
              <a:lnSpc>
                <a:spcPct val="100000"/>
              </a:lnSpc>
              <a:spcBef>
                <a:spcPts val="1800"/>
              </a:spcBef>
              <a:buSzPct val="95000"/>
              <a:buFont typeface="Arial"/>
              <a:buChar char="•"/>
              <a:tabLst>
                <a:tab pos="102870" algn="l"/>
              </a:tabLst>
            </a:pPr>
            <a:r>
              <a:rPr sz="2000" b="1" spc="-5" smtClean="0">
                <a:solidFill>
                  <a:srgbClr val="FFFFFF"/>
                </a:solidFill>
                <a:latin typeface="Calibri"/>
                <a:cs typeface="Calibri"/>
              </a:rPr>
              <a:t>TEAM </a:t>
            </a:r>
            <a:r>
              <a:rPr sz="2000" b="1" spc="-5" dirty="0">
                <a:solidFill>
                  <a:srgbClr val="FFFFFF"/>
                </a:solidFill>
                <a:latin typeface="Calibri"/>
                <a:cs typeface="Calibri"/>
              </a:rPr>
              <a:t>LEADER </a:t>
            </a:r>
            <a:r>
              <a:rPr sz="2000" b="1" dirty="0">
                <a:solidFill>
                  <a:srgbClr val="FFFFFF"/>
                </a:solidFill>
                <a:latin typeface="Calibri"/>
                <a:cs typeface="Calibri"/>
              </a:rPr>
              <a:t>NAME </a:t>
            </a:r>
            <a:r>
              <a:rPr sz="2000" b="1">
                <a:solidFill>
                  <a:srgbClr val="FFFFFF"/>
                </a:solidFill>
                <a:latin typeface="Calibri"/>
                <a:cs typeface="Calibri"/>
              </a:rPr>
              <a:t>: </a:t>
            </a:r>
            <a:r>
              <a:rPr sz="2000" b="1" spc="-5" smtClean="0">
                <a:solidFill>
                  <a:srgbClr val="FFFFFF"/>
                </a:solidFill>
                <a:latin typeface="Calibri"/>
                <a:cs typeface="Calibri"/>
              </a:rPr>
              <a:t>A</a:t>
            </a:r>
            <a:r>
              <a:rPr lang="en-IN" sz="2000" b="1" spc="-5" dirty="0" smtClean="0">
                <a:solidFill>
                  <a:srgbClr val="FFFFFF"/>
                </a:solidFill>
                <a:latin typeface="Calibri"/>
                <a:cs typeface="Calibri"/>
              </a:rPr>
              <a:t>BHINAV RASTOGI</a:t>
            </a:r>
            <a:endParaRPr sz="2000" b="1">
              <a:latin typeface="Calibri"/>
              <a:cs typeface="Calibri"/>
            </a:endParaRPr>
          </a:p>
          <a:p>
            <a:pPr marL="102235" indent="-90170">
              <a:lnSpc>
                <a:spcPct val="100000"/>
              </a:lnSpc>
              <a:spcBef>
                <a:spcPts val="1800"/>
              </a:spcBef>
              <a:buSzPct val="95000"/>
              <a:tabLst>
                <a:tab pos="102870" algn="l"/>
              </a:tabLst>
            </a:pPr>
            <a:endParaRPr sz="2000">
              <a:latin typeface="Calibri"/>
              <a:cs typeface="Calibri"/>
            </a:endParaRPr>
          </a:p>
        </p:txBody>
      </p:sp>
      <p:sp>
        <p:nvSpPr>
          <p:cNvPr id="4" name="object 4"/>
          <p:cNvSpPr txBox="1"/>
          <p:nvPr/>
        </p:nvSpPr>
        <p:spPr>
          <a:xfrm>
            <a:off x="6175628" y="1200403"/>
            <a:ext cx="5625465" cy="5459828"/>
          </a:xfrm>
          <a:prstGeom prst="rect">
            <a:avLst/>
          </a:prstGeom>
        </p:spPr>
        <p:txBody>
          <a:bodyPr vert="horz" wrap="square" lIns="0" tIns="47625" rIns="0" bIns="0" rtlCol="0">
            <a:spAutoFit/>
          </a:bodyPr>
          <a:lstStyle/>
          <a:p>
            <a:pPr marL="355600" marR="7620" indent="-342900" algn="just">
              <a:lnSpc>
                <a:spcPts val="2160"/>
              </a:lnSpc>
              <a:spcBef>
                <a:spcPts val="375"/>
              </a:spcBef>
              <a:tabLst>
                <a:tab pos="355600" algn="l"/>
              </a:tabLst>
            </a:pPr>
            <a:r>
              <a:rPr lang="en-IN" sz="2000" spc="-15" dirty="0">
                <a:solidFill>
                  <a:srgbClr val="FFFFFF"/>
                </a:solidFill>
                <a:latin typeface="Calibri"/>
                <a:cs typeface="Calibri"/>
              </a:rPr>
              <a:t> </a:t>
            </a:r>
            <a:endParaRPr sz="2000">
              <a:latin typeface="Calibri"/>
              <a:cs typeface="Calibri"/>
            </a:endParaRPr>
          </a:p>
          <a:p>
            <a:pPr marL="355600" marR="5080" indent="-342900" algn="just">
              <a:lnSpc>
                <a:spcPts val="2160"/>
              </a:lnSpc>
              <a:spcBef>
                <a:spcPts val="1010"/>
              </a:spcBef>
              <a:buFont typeface="Arial"/>
              <a:buChar char="•"/>
              <a:tabLst>
                <a:tab pos="355600" algn="l"/>
              </a:tabLst>
            </a:pPr>
            <a:r>
              <a:rPr lang="en-IN" sz="2000" dirty="0" smtClean="0">
                <a:solidFill>
                  <a:schemeClr val="bg1"/>
                </a:solidFill>
                <a:latin typeface="Calibri"/>
                <a:cs typeface="Calibri"/>
              </a:rPr>
              <a:t>The current retail store in India are not automatic .The traditional method takes a lot of time.</a:t>
            </a:r>
            <a:endParaRPr sz="2000">
              <a:latin typeface="Calibri"/>
              <a:cs typeface="Calibri"/>
            </a:endParaRPr>
          </a:p>
          <a:p>
            <a:pPr marL="355600" marR="5080" indent="-342900" algn="just">
              <a:lnSpc>
                <a:spcPts val="2160"/>
              </a:lnSpc>
              <a:spcBef>
                <a:spcPts val="1000"/>
              </a:spcBef>
              <a:buFont typeface="Arial"/>
              <a:buChar char="•"/>
              <a:tabLst>
                <a:tab pos="355600" algn="l"/>
              </a:tabLst>
            </a:pPr>
            <a:r>
              <a:rPr lang="en-IN" sz="2000" spc="-25" dirty="0" smtClean="0">
                <a:solidFill>
                  <a:srgbClr val="FFFFFF"/>
                </a:solidFill>
                <a:latin typeface="Calibri"/>
                <a:cs typeface="Calibri"/>
              </a:rPr>
              <a:t>Proposal is to device a solution that will automate the process and will help in saving time and human effort.</a:t>
            </a:r>
            <a:endParaRPr sz="2000">
              <a:latin typeface="Calibri"/>
              <a:cs typeface="Calibri"/>
            </a:endParaRPr>
          </a:p>
          <a:p>
            <a:pPr marL="355600" marR="5715" indent="-342900" algn="just">
              <a:lnSpc>
                <a:spcPts val="2160"/>
              </a:lnSpc>
              <a:spcBef>
                <a:spcPts val="1010"/>
              </a:spcBef>
              <a:buFont typeface="Arial"/>
              <a:buChar char="•"/>
              <a:tabLst>
                <a:tab pos="355600" algn="l"/>
              </a:tabLst>
            </a:pPr>
            <a:r>
              <a:rPr lang="en-IN" sz="2000" spc="-15" dirty="0" smtClean="0">
                <a:solidFill>
                  <a:srgbClr val="FFFFFF"/>
                </a:solidFill>
                <a:latin typeface="Calibri"/>
                <a:cs typeface="Calibri"/>
              </a:rPr>
              <a:t>In present shopping system, searching a product is quite tiring, especially in large stores, and time consuming.</a:t>
            </a:r>
          </a:p>
          <a:p>
            <a:pPr marL="355600" marR="5715" indent="-342900" algn="just">
              <a:lnSpc>
                <a:spcPts val="2160"/>
              </a:lnSpc>
              <a:spcBef>
                <a:spcPts val="1010"/>
              </a:spcBef>
              <a:buFont typeface="Arial"/>
              <a:buChar char="•"/>
              <a:tabLst>
                <a:tab pos="355600" algn="l"/>
              </a:tabLst>
            </a:pPr>
            <a:r>
              <a:rPr lang="en-IN" sz="2000" spc="-15" dirty="0" smtClean="0">
                <a:solidFill>
                  <a:srgbClr val="FFFFFF"/>
                </a:solidFill>
                <a:latin typeface="Calibri"/>
                <a:cs typeface="Calibri"/>
              </a:rPr>
              <a:t>People has to wait in large queues due to manual checkouts and </a:t>
            </a:r>
          </a:p>
          <a:p>
            <a:pPr marL="355600" marR="5715" indent="-342900" algn="just">
              <a:lnSpc>
                <a:spcPts val="2160"/>
              </a:lnSpc>
              <a:spcBef>
                <a:spcPts val="1010"/>
              </a:spcBef>
              <a:buFont typeface="Arial"/>
              <a:buChar char="•"/>
              <a:tabLst>
                <a:tab pos="355600" algn="l"/>
              </a:tabLst>
            </a:pPr>
            <a:r>
              <a:rPr lang="en-IN" sz="2000" spc="-15" dirty="0" smtClean="0">
                <a:solidFill>
                  <a:srgbClr val="FFFFFF"/>
                </a:solidFill>
                <a:latin typeface="Calibri"/>
                <a:cs typeface="Calibri"/>
              </a:rPr>
              <a:t>The proposed solution includes just modifying the shopping cart trolley, rather than renovating the whole retail store.</a:t>
            </a:r>
          </a:p>
          <a:p>
            <a:pPr marL="355600" marR="5715" indent="-342900" algn="just">
              <a:lnSpc>
                <a:spcPts val="2160"/>
              </a:lnSpc>
              <a:spcBef>
                <a:spcPts val="1010"/>
              </a:spcBef>
              <a:buFont typeface="Arial"/>
              <a:buChar char="•"/>
              <a:tabLst>
                <a:tab pos="355600" algn="l"/>
              </a:tabLst>
            </a:pPr>
            <a:endParaRPr lang="en-IN" sz="2000" spc="-15" dirty="0" smtClean="0">
              <a:solidFill>
                <a:srgbClr val="FFFFFF"/>
              </a:solidFill>
              <a:latin typeface="Calibri"/>
              <a:cs typeface="Calibri"/>
            </a:endParaRPr>
          </a:p>
          <a:p>
            <a:pPr marL="355600" marR="5715" indent="-342900" algn="just">
              <a:lnSpc>
                <a:spcPts val="2160"/>
              </a:lnSpc>
              <a:spcBef>
                <a:spcPts val="1010"/>
              </a:spcBef>
              <a:buFont typeface="Arial"/>
              <a:buChar char="•"/>
              <a:tabLst>
                <a:tab pos="355600" algn="l"/>
              </a:tabLst>
            </a:pPr>
            <a:endParaRPr sz="2000">
              <a:latin typeface="Calibri"/>
              <a:cs typeface="Calibri"/>
            </a:endParaRPr>
          </a:p>
        </p:txBody>
      </p:sp>
      <p:sp>
        <p:nvSpPr>
          <p:cNvPr id="5" name="object 5"/>
          <p:cNvSpPr txBox="1">
            <a:spLocks noGrp="1"/>
          </p:cNvSpPr>
          <p:nvPr>
            <p:ph type="title"/>
          </p:nvPr>
        </p:nvSpPr>
        <p:spPr>
          <a:xfrm>
            <a:off x="6199378" y="613105"/>
            <a:ext cx="4500880" cy="813684"/>
          </a:xfrm>
          <a:prstGeom prst="rect">
            <a:avLst/>
          </a:prstGeom>
        </p:spPr>
        <p:txBody>
          <a:bodyPr vert="horz" wrap="square" lIns="0" tIns="13335" rIns="0" bIns="0" rtlCol="0">
            <a:spAutoFit/>
          </a:bodyPr>
          <a:lstStyle/>
          <a:p>
            <a:pPr marL="12700">
              <a:lnSpc>
                <a:spcPct val="100000"/>
              </a:lnSpc>
              <a:spcBef>
                <a:spcPts val="105"/>
              </a:spcBef>
            </a:pPr>
            <a:r>
              <a:rPr sz="2600" spc="-5"/>
              <a:t>Problem </a:t>
            </a:r>
            <a:r>
              <a:rPr sz="2600" spc="-15" smtClean="0"/>
              <a:t>Statement</a:t>
            </a:r>
            <a:r>
              <a:rPr lang="en-IN" sz="2600" spc="-15" dirty="0" smtClean="0"/>
              <a:t> </a:t>
            </a:r>
            <a:r>
              <a:rPr sz="2600" spc="-15" smtClean="0"/>
              <a:t> </a:t>
            </a:r>
            <a:r>
              <a:rPr sz="2600" spc="-5" smtClean="0"/>
              <a:t>Description</a:t>
            </a:r>
            <a:r>
              <a:rPr lang="en-IN" sz="2600" spc="-40" dirty="0" smtClean="0"/>
              <a:t> </a:t>
            </a:r>
            <a:br>
              <a:rPr lang="en-IN" sz="2600" spc="-40" dirty="0" smtClean="0"/>
            </a:br>
            <a:r>
              <a:rPr sz="2600" smtClean="0"/>
              <a:t>:</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5549" y="727684"/>
            <a:ext cx="2810510" cy="6194003"/>
          </a:xfrm>
          <a:prstGeom prst="rect">
            <a:avLst/>
          </a:prstGeom>
        </p:spPr>
        <p:txBody>
          <a:bodyPr vert="horz" wrap="square" lIns="0" tIns="88900" rIns="0" bIns="0" rtlCol="0">
            <a:spAutoFit/>
          </a:bodyPr>
          <a:lstStyle/>
          <a:p>
            <a:pPr marL="12700" algn="just">
              <a:lnSpc>
                <a:spcPct val="100000"/>
              </a:lnSpc>
              <a:spcBef>
                <a:spcPts val="700"/>
              </a:spcBef>
            </a:pPr>
            <a:r>
              <a:rPr lang="en-IN" sz="1400" dirty="0" smtClean="0">
                <a:solidFill>
                  <a:schemeClr val="bg1"/>
                </a:solidFill>
                <a:latin typeface="Calibri"/>
                <a:cs typeface="Calibri"/>
              </a:rPr>
              <a:t>	</a:t>
            </a:r>
            <a:endParaRPr lang="en-IN" sz="1600" dirty="0" smtClean="0">
              <a:solidFill>
                <a:schemeClr val="bg1"/>
              </a:solidFill>
              <a:latin typeface="Calibri"/>
              <a:cs typeface="Calibri"/>
            </a:endParaRPr>
          </a:p>
          <a:p>
            <a:pPr marL="355600" indent="-342900" algn="just">
              <a:lnSpc>
                <a:spcPct val="100000"/>
              </a:lnSpc>
              <a:spcBef>
                <a:spcPts val="700"/>
              </a:spcBef>
              <a:buFont typeface="+mj-lt"/>
              <a:buAutoNum type="arabicPeriod"/>
            </a:pPr>
            <a:r>
              <a:rPr lang="en-IN" sz="1400" dirty="0" smtClean="0">
                <a:solidFill>
                  <a:schemeClr val="bg1"/>
                </a:solidFill>
                <a:latin typeface="Calibri"/>
                <a:cs typeface="Calibri"/>
              </a:rPr>
              <a:t>The shopping list is synced with the app and user is notified when all items are available.</a:t>
            </a:r>
          </a:p>
          <a:p>
            <a:pPr marL="355600" indent="-342900" algn="just">
              <a:lnSpc>
                <a:spcPct val="100000"/>
              </a:lnSpc>
              <a:spcBef>
                <a:spcPts val="700"/>
              </a:spcBef>
              <a:buFont typeface="+mj-lt"/>
              <a:buAutoNum type="arabicPeriod"/>
            </a:pPr>
            <a:r>
              <a:rPr lang="en-IN" sz="1400" dirty="0" smtClean="0">
                <a:solidFill>
                  <a:schemeClr val="bg1"/>
                </a:solidFill>
                <a:latin typeface="Calibri"/>
                <a:cs typeface="Calibri"/>
              </a:rPr>
              <a:t>Each customer entering the mall issues a cart with the help of OTP received on the mobile app and the List of goods to be bought is automatically updated on the cart ‘s  screen, along  with the best available deals  available on the product.</a:t>
            </a:r>
            <a:endParaRPr lang="en-IN" sz="1400" dirty="0" smtClean="0">
              <a:solidFill>
                <a:schemeClr val="bg1"/>
              </a:solidFill>
              <a:latin typeface="Calibri"/>
              <a:cs typeface="Calibri"/>
            </a:endParaRPr>
          </a:p>
          <a:p>
            <a:pPr marL="355600" indent="-342900" algn="just">
              <a:lnSpc>
                <a:spcPct val="100000"/>
              </a:lnSpc>
              <a:spcBef>
                <a:spcPts val="700"/>
              </a:spcBef>
              <a:buFont typeface="+mj-lt"/>
              <a:buAutoNum type="arabicPeriod"/>
            </a:pPr>
            <a:endParaRPr lang="en-IN" sz="1400" dirty="0" smtClean="0">
              <a:solidFill>
                <a:schemeClr val="bg1"/>
              </a:solidFill>
              <a:latin typeface="Calibri"/>
              <a:cs typeface="Calibri"/>
            </a:endParaRPr>
          </a:p>
          <a:p>
            <a:pPr marL="355600" indent="-342900" algn="just">
              <a:lnSpc>
                <a:spcPct val="100000"/>
              </a:lnSpc>
              <a:spcBef>
                <a:spcPts val="700"/>
              </a:spcBef>
              <a:buFont typeface="+mj-lt"/>
              <a:buAutoNum type="arabicPeriod"/>
            </a:pPr>
            <a:r>
              <a:rPr lang="en-IN" sz="1400" dirty="0" smtClean="0">
                <a:solidFill>
                  <a:schemeClr val="bg1"/>
                </a:solidFill>
                <a:latin typeface="Calibri"/>
                <a:cs typeface="Calibri"/>
              </a:rPr>
              <a:t>The customer will be navigated on the shortest possible route to collect all the Items mentioned in the list,  via a navigation map, displayed on the screen present on the cart.</a:t>
            </a:r>
          </a:p>
          <a:p>
            <a:pPr marL="355600" indent="-342900" algn="just">
              <a:lnSpc>
                <a:spcPct val="100000"/>
              </a:lnSpc>
              <a:spcBef>
                <a:spcPts val="700"/>
              </a:spcBef>
              <a:buFont typeface="+mj-lt"/>
              <a:buAutoNum type="arabicPeriod"/>
            </a:pPr>
            <a:r>
              <a:rPr lang="en-IN" sz="1400" dirty="0" smtClean="0">
                <a:solidFill>
                  <a:schemeClr val="bg1"/>
                </a:solidFill>
                <a:latin typeface="Calibri"/>
                <a:cs typeface="Calibri"/>
              </a:rPr>
              <a:t>The navigation process includes various algorithms such as Travelling Salesman Algorithm,  A* Algorithm.</a:t>
            </a:r>
          </a:p>
          <a:p>
            <a:pPr marL="355600" indent="-342900" algn="just">
              <a:lnSpc>
                <a:spcPct val="100000"/>
              </a:lnSpc>
              <a:spcBef>
                <a:spcPts val="700"/>
              </a:spcBef>
              <a:buFont typeface="+mj-lt"/>
              <a:buAutoNum type="arabicPeriod"/>
            </a:pPr>
            <a:endParaRPr lang="en-IN" sz="1400" dirty="0" smtClean="0">
              <a:solidFill>
                <a:schemeClr val="bg1"/>
              </a:solidFill>
              <a:latin typeface="Calibri"/>
              <a:cs typeface="Calibri"/>
            </a:endParaRPr>
          </a:p>
          <a:p>
            <a:pPr marL="355600" indent="-342900" algn="just">
              <a:lnSpc>
                <a:spcPct val="100000"/>
              </a:lnSpc>
              <a:spcBef>
                <a:spcPts val="700"/>
              </a:spcBef>
              <a:buFont typeface="+mj-lt"/>
              <a:buAutoNum type="arabicPeriod"/>
            </a:pPr>
            <a:endParaRPr sz="1400">
              <a:solidFill>
                <a:schemeClr val="bg1"/>
              </a:solidFill>
              <a:latin typeface="Calibri"/>
              <a:cs typeface="Calibri"/>
            </a:endParaRPr>
          </a:p>
        </p:txBody>
      </p:sp>
      <p:sp>
        <p:nvSpPr>
          <p:cNvPr id="3" name="object 3"/>
          <p:cNvSpPr txBox="1"/>
          <p:nvPr/>
        </p:nvSpPr>
        <p:spPr>
          <a:xfrm>
            <a:off x="782523" y="265302"/>
            <a:ext cx="2018664" cy="628377"/>
          </a:xfrm>
          <a:prstGeom prst="rect">
            <a:avLst/>
          </a:prstGeom>
        </p:spPr>
        <p:txBody>
          <a:bodyPr vert="horz" wrap="square" lIns="0" tIns="12700" rIns="0" bIns="0" rtlCol="0">
            <a:spAutoFit/>
          </a:bodyPr>
          <a:lstStyle/>
          <a:p>
            <a:pPr marL="12700" algn="ctr">
              <a:lnSpc>
                <a:spcPct val="100000"/>
              </a:lnSpc>
              <a:spcBef>
                <a:spcPts val="100"/>
              </a:spcBef>
            </a:pPr>
            <a:r>
              <a:rPr lang="en-IN" sz="2000" b="1" spc="-5" dirty="0" smtClean="0">
                <a:solidFill>
                  <a:srgbClr val="FFFFFF"/>
                </a:solidFill>
                <a:latin typeface="Calibri"/>
                <a:cs typeface="Calibri"/>
              </a:rPr>
              <a:t>NAVIGATION SYSTEM</a:t>
            </a:r>
            <a:endParaRPr sz="2000">
              <a:latin typeface="Calibri"/>
              <a:cs typeface="Calibri"/>
            </a:endParaRPr>
          </a:p>
        </p:txBody>
      </p:sp>
      <p:sp>
        <p:nvSpPr>
          <p:cNvPr id="11" name="object 11"/>
          <p:cNvSpPr/>
          <p:nvPr/>
        </p:nvSpPr>
        <p:spPr>
          <a:xfrm>
            <a:off x="3429000" y="0"/>
            <a:ext cx="8763000" cy="5354320"/>
          </a:xfrm>
          <a:custGeom>
            <a:avLst/>
            <a:gdLst/>
            <a:ahLst/>
            <a:cxnLst/>
            <a:rect l="l" t="t" r="r" b="b"/>
            <a:pathLst>
              <a:path w="9174480" h="5354320">
                <a:moveTo>
                  <a:pt x="0" y="5353812"/>
                </a:moveTo>
                <a:lnTo>
                  <a:pt x="9174480" y="5353812"/>
                </a:lnTo>
                <a:lnTo>
                  <a:pt x="9174480" y="0"/>
                </a:lnTo>
                <a:lnTo>
                  <a:pt x="0" y="0"/>
                </a:lnTo>
                <a:lnTo>
                  <a:pt x="0" y="5353812"/>
                </a:lnTo>
                <a:close/>
              </a:path>
            </a:pathLst>
          </a:custGeom>
          <a:solidFill>
            <a:srgbClr val="CA1B49"/>
          </a:solidFill>
        </p:spPr>
        <p:txBody>
          <a:bodyPr wrap="square" lIns="0" tIns="0" rIns="0" bIns="0" rtlCol="0"/>
          <a:lstStyle/>
          <a:p>
            <a:endParaRPr/>
          </a:p>
        </p:txBody>
      </p:sp>
      <p:sp>
        <p:nvSpPr>
          <p:cNvPr id="12" name="object 12"/>
          <p:cNvSpPr/>
          <p:nvPr/>
        </p:nvSpPr>
        <p:spPr>
          <a:xfrm>
            <a:off x="3581400" y="0"/>
            <a:ext cx="8610600" cy="5354320"/>
          </a:xfrm>
          <a:custGeom>
            <a:avLst/>
            <a:gdLst/>
            <a:ahLst/>
            <a:cxnLst/>
            <a:rect l="l" t="t" r="r" b="b"/>
            <a:pathLst>
              <a:path w="9174480" h="5354320">
                <a:moveTo>
                  <a:pt x="0" y="5353812"/>
                </a:moveTo>
                <a:lnTo>
                  <a:pt x="9174480" y="5353812"/>
                </a:lnTo>
                <a:lnTo>
                  <a:pt x="9174480" y="0"/>
                </a:lnTo>
                <a:lnTo>
                  <a:pt x="0" y="0"/>
                </a:lnTo>
                <a:lnTo>
                  <a:pt x="0" y="5353812"/>
                </a:lnTo>
                <a:close/>
              </a:path>
            </a:pathLst>
          </a:custGeom>
          <a:ln w="12192">
            <a:solidFill>
              <a:srgbClr val="941134"/>
            </a:solidFill>
          </a:ln>
        </p:spPr>
        <p:txBody>
          <a:bodyPr wrap="square" lIns="0" tIns="0" rIns="0" bIns="0" rtlCol="0"/>
          <a:lstStyle/>
          <a:p>
            <a:endParaRPr/>
          </a:p>
        </p:txBody>
      </p:sp>
      <p:sp>
        <p:nvSpPr>
          <p:cNvPr id="13" name="object 13"/>
          <p:cNvSpPr txBox="1">
            <a:spLocks noGrp="1"/>
          </p:cNvSpPr>
          <p:nvPr>
            <p:ph type="title"/>
          </p:nvPr>
        </p:nvSpPr>
        <p:spPr>
          <a:xfrm>
            <a:off x="4953000" y="0"/>
            <a:ext cx="5562600" cy="505908"/>
          </a:xfrm>
          <a:prstGeom prst="rect">
            <a:avLst/>
          </a:prstGeom>
        </p:spPr>
        <p:txBody>
          <a:bodyPr vert="horz" wrap="square" lIns="0" tIns="13335" rIns="0" bIns="0" rtlCol="0">
            <a:spAutoFit/>
          </a:bodyPr>
          <a:lstStyle/>
          <a:p>
            <a:pPr marL="12700">
              <a:lnSpc>
                <a:spcPct val="100000"/>
              </a:lnSpc>
              <a:spcBef>
                <a:spcPts val="105"/>
              </a:spcBef>
            </a:pPr>
            <a:r>
              <a:rPr lang="en-IN" sz="3200" dirty="0" smtClean="0"/>
              <a:t>Automated Invoice Generation</a:t>
            </a:r>
            <a:endParaRPr sz="3200"/>
          </a:p>
        </p:txBody>
      </p:sp>
      <p:sp>
        <p:nvSpPr>
          <p:cNvPr id="26" name="object 26"/>
          <p:cNvSpPr/>
          <p:nvPr/>
        </p:nvSpPr>
        <p:spPr>
          <a:xfrm>
            <a:off x="3404870" y="5334000"/>
            <a:ext cx="8787130" cy="10795"/>
          </a:xfrm>
          <a:custGeom>
            <a:avLst/>
            <a:gdLst/>
            <a:ahLst/>
            <a:cxnLst/>
            <a:rect l="l" t="t" r="r" b="b"/>
            <a:pathLst>
              <a:path w="8787130" h="10795">
                <a:moveTo>
                  <a:pt x="0" y="10287"/>
                </a:moveTo>
                <a:lnTo>
                  <a:pt x="8786876" y="0"/>
                </a:lnTo>
              </a:path>
            </a:pathLst>
          </a:custGeom>
          <a:ln w="38100">
            <a:solidFill>
              <a:srgbClr val="FFC000"/>
            </a:solidFill>
          </a:ln>
        </p:spPr>
        <p:txBody>
          <a:bodyPr wrap="square" lIns="0" tIns="0" rIns="0" bIns="0" rtlCol="0"/>
          <a:lstStyle/>
          <a:p>
            <a:endParaRPr/>
          </a:p>
        </p:txBody>
      </p:sp>
      <p:sp>
        <p:nvSpPr>
          <p:cNvPr id="35" name="object 35"/>
          <p:cNvSpPr/>
          <p:nvPr/>
        </p:nvSpPr>
        <p:spPr>
          <a:xfrm>
            <a:off x="3428874" y="4952874"/>
            <a:ext cx="8763126" cy="1905126"/>
          </a:xfrm>
          <a:custGeom>
            <a:avLst/>
            <a:gdLst/>
            <a:ahLst/>
            <a:cxnLst/>
            <a:rect l="l" t="t" r="r" b="b"/>
            <a:pathLst>
              <a:path w="5039995" h="1504315">
                <a:moveTo>
                  <a:pt x="0" y="1504187"/>
                </a:moveTo>
                <a:lnTo>
                  <a:pt x="5039868" y="1504187"/>
                </a:lnTo>
                <a:lnTo>
                  <a:pt x="5039868" y="0"/>
                </a:lnTo>
                <a:lnTo>
                  <a:pt x="0" y="0"/>
                </a:lnTo>
                <a:lnTo>
                  <a:pt x="0" y="1504187"/>
                </a:lnTo>
                <a:close/>
              </a:path>
            </a:pathLst>
          </a:custGeom>
          <a:solidFill>
            <a:srgbClr val="FFFFFF"/>
          </a:solidFill>
        </p:spPr>
        <p:txBody>
          <a:bodyPr wrap="square" lIns="0" tIns="0" rIns="0" bIns="0" rtlCol="0"/>
          <a:lstStyle/>
          <a:p>
            <a:endParaRPr/>
          </a:p>
        </p:txBody>
      </p:sp>
      <p:sp>
        <p:nvSpPr>
          <p:cNvPr id="36" name="object 36"/>
          <p:cNvSpPr txBox="1"/>
          <p:nvPr/>
        </p:nvSpPr>
        <p:spPr>
          <a:xfrm>
            <a:off x="6477000" y="5105400"/>
            <a:ext cx="2687955" cy="382156"/>
          </a:xfrm>
          <a:prstGeom prst="rect">
            <a:avLst/>
          </a:prstGeom>
        </p:spPr>
        <p:txBody>
          <a:bodyPr vert="horz" wrap="square" lIns="0" tIns="12700" rIns="0" bIns="0" rtlCol="0">
            <a:spAutoFit/>
          </a:bodyPr>
          <a:lstStyle/>
          <a:p>
            <a:pPr marL="12700">
              <a:lnSpc>
                <a:spcPct val="100000"/>
              </a:lnSpc>
              <a:spcBef>
                <a:spcPts val="100"/>
              </a:spcBef>
            </a:pPr>
            <a:r>
              <a:rPr sz="2400" b="1" spc="-15" dirty="0">
                <a:solidFill>
                  <a:srgbClr val="282E39"/>
                </a:solidFill>
                <a:latin typeface="Calibri"/>
                <a:cs typeface="Calibri"/>
              </a:rPr>
              <a:t>TECHNOLOGY</a:t>
            </a:r>
            <a:r>
              <a:rPr sz="2400" b="1" spc="-85" dirty="0">
                <a:solidFill>
                  <a:srgbClr val="282E39"/>
                </a:solidFill>
                <a:latin typeface="Calibri"/>
                <a:cs typeface="Calibri"/>
              </a:rPr>
              <a:t> </a:t>
            </a:r>
            <a:r>
              <a:rPr sz="2400" b="1" spc="-45" dirty="0">
                <a:solidFill>
                  <a:srgbClr val="282E39"/>
                </a:solidFill>
                <a:latin typeface="Calibri"/>
                <a:cs typeface="Calibri"/>
              </a:rPr>
              <a:t>STACK:</a:t>
            </a:r>
            <a:endParaRPr sz="2400">
              <a:latin typeface="Calibri"/>
              <a:cs typeface="Calibri"/>
            </a:endParaRPr>
          </a:p>
        </p:txBody>
      </p:sp>
      <p:sp>
        <p:nvSpPr>
          <p:cNvPr id="47" name="TextBox 46"/>
          <p:cNvSpPr txBox="1"/>
          <p:nvPr/>
        </p:nvSpPr>
        <p:spPr>
          <a:xfrm>
            <a:off x="3886200" y="609601"/>
            <a:ext cx="7010400" cy="3477875"/>
          </a:xfrm>
          <a:prstGeom prst="rect">
            <a:avLst/>
          </a:prstGeom>
          <a:noFill/>
        </p:spPr>
        <p:txBody>
          <a:bodyPr wrap="square" rtlCol="0">
            <a:spAutoFit/>
          </a:bodyPr>
          <a:lstStyle/>
          <a:p>
            <a:r>
              <a:rPr lang="en-IN" sz="2000" dirty="0" smtClean="0"/>
              <a:t>-</a:t>
            </a:r>
            <a:r>
              <a:rPr lang="en-IN" sz="2000" dirty="0" smtClean="0">
                <a:solidFill>
                  <a:schemeClr val="bg1"/>
                </a:solidFill>
              </a:rPr>
              <a:t>This has been done to make our shopping experience easy and less tiring.</a:t>
            </a:r>
          </a:p>
          <a:p>
            <a:r>
              <a:rPr lang="en-IN" sz="2000" dirty="0" smtClean="0">
                <a:solidFill>
                  <a:schemeClr val="bg1"/>
                </a:solidFill>
              </a:rPr>
              <a:t>-This automated checkout system will help avoid long queues while checking out and billing.</a:t>
            </a:r>
          </a:p>
          <a:p>
            <a:r>
              <a:rPr lang="en-IN" sz="2000" dirty="0" smtClean="0">
                <a:solidFill>
                  <a:schemeClr val="bg1"/>
                </a:solidFill>
              </a:rPr>
              <a:t>-The cart has an automatic inbuilt QR Scanner that scans the  QR code of each and every product being put into the cart.</a:t>
            </a:r>
          </a:p>
          <a:p>
            <a:r>
              <a:rPr lang="en-IN" sz="2000" dirty="0" smtClean="0">
                <a:solidFill>
                  <a:schemeClr val="bg1"/>
                </a:solidFill>
              </a:rPr>
              <a:t>-The total value of the Cart is automatically generated.</a:t>
            </a:r>
          </a:p>
          <a:p>
            <a:r>
              <a:rPr lang="en-IN" sz="2000" dirty="0" smtClean="0">
                <a:solidFill>
                  <a:schemeClr val="bg1"/>
                </a:solidFill>
              </a:rPr>
              <a:t>-The payment is deducted from the customer’s account while checking out.</a:t>
            </a:r>
          </a:p>
          <a:p>
            <a:r>
              <a:rPr lang="en-IN" sz="2000" dirty="0" smtClean="0">
                <a:solidFill>
                  <a:schemeClr val="bg1"/>
                </a:solidFill>
              </a:rPr>
              <a:t>-Customer finally puts the cart into packaging unit, and gets the packaged products while checking out of the store.</a:t>
            </a:r>
            <a:r>
              <a:rPr lang="en-IN" sz="2000" dirty="0" smtClean="0"/>
              <a:t>  </a:t>
            </a:r>
            <a:endParaRPr lang="en-IN" sz="2000" dirty="0"/>
          </a:p>
        </p:txBody>
      </p:sp>
      <p:sp>
        <p:nvSpPr>
          <p:cNvPr id="49" name="TextBox 48"/>
          <p:cNvSpPr txBox="1"/>
          <p:nvPr/>
        </p:nvSpPr>
        <p:spPr>
          <a:xfrm>
            <a:off x="3733800" y="5410200"/>
            <a:ext cx="1828800" cy="1200329"/>
          </a:xfrm>
          <a:prstGeom prst="rect">
            <a:avLst/>
          </a:prstGeom>
          <a:noFill/>
        </p:spPr>
        <p:txBody>
          <a:bodyPr wrap="square" rtlCol="0">
            <a:spAutoFit/>
          </a:bodyPr>
          <a:lstStyle/>
          <a:p>
            <a:pPr marL="342900" indent="-342900">
              <a:buFont typeface="Wingdings" pitchFamily="2" charset="2"/>
              <a:buChar char="§"/>
            </a:pPr>
            <a:r>
              <a:rPr lang="en-IN" dirty="0" smtClean="0"/>
              <a:t>Java Script</a:t>
            </a:r>
          </a:p>
          <a:p>
            <a:pPr marL="342900" indent="-342900">
              <a:buFont typeface="Wingdings" pitchFamily="2" charset="2"/>
              <a:buChar char="§"/>
            </a:pPr>
            <a:r>
              <a:rPr lang="en-IN" dirty="0" smtClean="0"/>
              <a:t>Python</a:t>
            </a:r>
          </a:p>
          <a:p>
            <a:pPr marL="342900" indent="-342900">
              <a:buFont typeface="Wingdings" pitchFamily="2" charset="2"/>
              <a:buChar char="§"/>
            </a:pPr>
            <a:r>
              <a:rPr lang="en-IN" dirty="0" smtClean="0"/>
              <a:t>Java</a:t>
            </a:r>
          </a:p>
          <a:p>
            <a:pPr marL="342900" indent="-342900">
              <a:buFont typeface="Wingdings" pitchFamily="2" charset="2"/>
              <a:buChar char="§"/>
            </a:pPr>
            <a:r>
              <a:rPr lang="en-IN" dirty="0" smtClean="0"/>
              <a:t>DBMS</a:t>
            </a:r>
            <a:endParaRPr lang="en-IN" dirty="0"/>
          </a:p>
        </p:txBody>
      </p:sp>
      <p:sp>
        <p:nvSpPr>
          <p:cNvPr id="51" name="TextBox 50"/>
          <p:cNvSpPr txBox="1"/>
          <p:nvPr/>
        </p:nvSpPr>
        <p:spPr>
          <a:xfrm>
            <a:off x="6629400" y="5486400"/>
            <a:ext cx="1828800" cy="1200329"/>
          </a:xfrm>
          <a:prstGeom prst="rect">
            <a:avLst/>
          </a:prstGeom>
          <a:noFill/>
        </p:spPr>
        <p:txBody>
          <a:bodyPr wrap="square" rtlCol="0">
            <a:spAutoFit/>
          </a:bodyPr>
          <a:lstStyle/>
          <a:p>
            <a:pPr marL="342900" indent="-342900">
              <a:buFont typeface="Wingdings" pitchFamily="2" charset="2"/>
              <a:buChar char="§"/>
            </a:pPr>
            <a:r>
              <a:rPr lang="en-IN" dirty="0" err="1" smtClean="0"/>
              <a:t>NoSQL</a:t>
            </a:r>
            <a:endParaRPr lang="en-IN" dirty="0" smtClean="0"/>
          </a:p>
          <a:p>
            <a:pPr marL="342900" indent="-342900">
              <a:buFont typeface="Wingdings" pitchFamily="2" charset="2"/>
              <a:buChar char="§"/>
            </a:pPr>
            <a:r>
              <a:rPr lang="en-IN" dirty="0" smtClean="0"/>
              <a:t>RF ID Sensors</a:t>
            </a:r>
          </a:p>
          <a:p>
            <a:pPr marL="342900" indent="-342900">
              <a:buFont typeface="Wingdings" pitchFamily="2" charset="2"/>
              <a:buChar char="§"/>
            </a:pPr>
            <a:r>
              <a:rPr lang="en-IN" dirty="0" smtClean="0"/>
              <a:t>Navigation map.</a:t>
            </a:r>
            <a:endParaRPr lang="en-IN" dirty="0"/>
          </a:p>
        </p:txBody>
      </p:sp>
      <p:sp>
        <p:nvSpPr>
          <p:cNvPr id="52" name="TextBox 51"/>
          <p:cNvSpPr txBox="1"/>
          <p:nvPr/>
        </p:nvSpPr>
        <p:spPr>
          <a:xfrm>
            <a:off x="9372600" y="5410200"/>
            <a:ext cx="1828800" cy="1200329"/>
          </a:xfrm>
          <a:prstGeom prst="rect">
            <a:avLst/>
          </a:prstGeom>
          <a:noFill/>
        </p:spPr>
        <p:txBody>
          <a:bodyPr wrap="square" rtlCol="0">
            <a:spAutoFit/>
          </a:bodyPr>
          <a:lstStyle/>
          <a:p>
            <a:pPr marL="342900" indent="-342900">
              <a:buFont typeface="Wingdings" pitchFamily="2" charset="2"/>
              <a:buChar char="§"/>
            </a:pPr>
            <a:r>
              <a:rPr lang="en-IN" dirty="0" smtClean="0"/>
              <a:t>Travelling salesman Algorithm.</a:t>
            </a:r>
          </a:p>
          <a:p>
            <a:pPr marL="342900" indent="-342900">
              <a:buFont typeface="Wingdings" pitchFamily="2" charset="2"/>
              <a:buChar char="§"/>
            </a:pPr>
            <a:r>
              <a:rPr lang="en-IN" dirty="0" smtClean="0"/>
              <a:t>A* Algorithm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5029200" y="0"/>
            <a:ext cx="2487295" cy="415498"/>
          </a:xfrm>
        </p:spPr>
        <p:txBody>
          <a:bodyPr/>
          <a:lstStyle/>
          <a:p>
            <a:r>
              <a:rPr lang="en-IN" dirty="0" smtClean="0"/>
              <a:t>FLOW  DIAGRAM</a:t>
            </a:r>
            <a:endParaRPr lang="en-IN" dirty="0"/>
          </a:p>
        </p:txBody>
      </p:sp>
      <p:pic>
        <p:nvPicPr>
          <p:cNvPr id="25" name="Picture 24" descr="111.PNG"/>
          <p:cNvPicPr>
            <a:picLocks noChangeAspect="1"/>
          </p:cNvPicPr>
          <p:nvPr/>
        </p:nvPicPr>
        <p:blipFill>
          <a:blip r:embed="rId2"/>
          <a:stretch>
            <a:fillRect/>
          </a:stretch>
        </p:blipFill>
        <p:spPr>
          <a:xfrm>
            <a:off x="1143001" y="2514600"/>
            <a:ext cx="4648200" cy="4067175"/>
          </a:xfrm>
          <a:prstGeom prst="rect">
            <a:avLst/>
          </a:prstGeom>
        </p:spPr>
      </p:pic>
      <p:pic>
        <p:nvPicPr>
          <p:cNvPr id="26" name="Picture 25" descr="unnamed.jpg"/>
          <p:cNvPicPr>
            <a:picLocks noChangeAspect="1"/>
          </p:cNvPicPr>
          <p:nvPr/>
        </p:nvPicPr>
        <p:blipFill>
          <a:blip r:embed="rId3"/>
          <a:stretch>
            <a:fillRect/>
          </a:stretch>
        </p:blipFill>
        <p:spPr>
          <a:xfrm>
            <a:off x="7086600" y="762000"/>
            <a:ext cx="4191000" cy="414296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TotalTime>
  <Words>283</Words>
  <Application>Microsoft Office PowerPoint</Application>
  <PresentationFormat>Custom</PresentationFormat>
  <Paragraphs>38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Problem Statement  Description  :</vt:lpstr>
      <vt:lpstr>Automated Invoice Generation</vt:lpstr>
      <vt:lpstr>FLOW  DIAGRAM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pawan kholiya</dc:creator>
  <cp:lastModifiedBy>Hp</cp:lastModifiedBy>
  <cp:revision>10</cp:revision>
  <dcterms:created xsi:type="dcterms:W3CDTF">2020-03-02T16:41:17Z</dcterms:created>
  <dcterms:modified xsi:type="dcterms:W3CDTF">2020-03-02T18:12:56Z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2020-02-07T00:00:00Z</vt:filetime>
  </property>
  <property fmtid="{D5CDD505-2E9C-101B-9397-08002B2CF9AE}" pid="3" name="Creator">
    <vt:lpwstr>Microsoft® PowerPoint® 2016</vt:lpwstr>
  </property>
  <property fmtid="{D5CDD505-2E9C-101B-9397-08002B2CF9AE}" pid="4" name="LastSaved">
    <vt:filetime>2020-03-02T00:00:00Z</vt:filetime>
  </property>
</Properties>
</file>