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8b66c85156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3" name="Google Shape;53;g8b66c85156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b66c85156_0_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0" name="Google Shape;60;g8b66c85156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b66c85156_0_1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7" name="Google Shape;67;g8b66c85156_0_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b66c85156_0_2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74" name="Google Shape;74;g8b66c85156_0_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b66c85156_0_3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3" name="Google Shape;83;g8b66c85156_0_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obj">
  <p:cSld name="OBJECT">
    <p:spTree>
      <p:nvGrpSpPr>
        <p:cNvPr id="12" name="Shape 12"/>
        <p:cNvGrpSpPr/>
        <p:nvPr/>
      </p:nvGrpSpPr>
      <p:grpSpPr>
        <a:xfrm>
          <a:off x="0" y="0"/>
          <a:ext cx="0" cy="0"/>
          <a:chOff x="0" y="0"/>
          <a:chExt cx="0" cy="0"/>
        </a:xfrm>
      </p:grpSpPr>
      <p:sp>
        <p:nvSpPr>
          <p:cNvPr id="13" name="Google Shape;13;p2"/>
          <p:cNvSpPr/>
          <p:nvPr/>
        </p:nvSpPr>
        <p:spPr>
          <a:xfrm>
            <a:off x="0" y="0"/>
            <a:ext cx="5980430" cy="6858000"/>
          </a:xfrm>
          <a:custGeom>
            <a:rect b="b" l="l" r="r" t="t"/>
            <a:pathLst>
              <a:path extrusionOk="0" h="6858000" w="5980430">
                <a:moveTo>
                  <a:pt x="0" y="6858000"/>
                </a:moveTo>
                <a:lnTo>
                  <a:pt x="5980176" y="6858000"/>
                </a:lnTo>
                <a:lnTo>
                  <a:pt x="5980176" y="0"/>
                </a:lnTo>
                <a:lnTo>
                  <a:pt x="0" y="0"/>
                </a:lnTo>
                <a:lnTo>
                  <a:pt x="0" y="6858000"/>
                </a:lnTo>
                <a:close/>
              </a:path>
            </a:pathLst>
          </a:custGeom>
          <a:solidFill>
            <a:srgbClr val="282E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2"/>
          <p:cNvSpPr/>
          <p:nvPr/>
        </p:nvSpPr>
        <p:spPr>
          <a:xfrm>
            <a:off x="5980176" y="0"/>
            <a:ext cx="6212205" cy="6858000"/>
          </a:xfrm>
          <a:custGeom>
            <a:rect b="b" l="l" r="r" t="t"/>
            <a:pathLst>
              <a:path extrusionOk="0" h="6858000" w="6212205">
                <a:moveTo>
                  <a:pt x="0" y="6858000"/>
                </a:moveTo>
                <a:lnTo>
                  <a:pt x="6211824" y="6858000"/>
                </a:lnTo>
                <a:lnTo>
                  <a:pt x="6211824" y="0"/>
                </a:lnTo>
                <a:lnTo>
                  <a:pt x="0" y="0"/>
                </a:lnTo>
                <a:lnTo>
                  <a:pt x="0" y="6858000"/>
                </a:lnTo>
                <a:close/>
              </a:path>
            </a:pathLst>
          </a:custGeom>
          <a:solidFill>
            <a:srgbClr val="CA1B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2"/>
          <p:cNvSpPr/>
          <p:nvPr/>
        </p:nvSpPr>
        <p:spPr>
          <a:xfrm>
            <a:off x="5980176" y="0"/>
            <a:ext cx="6212205" cy="6858000"/>
          </a:xfrm>
          <a:custGeom>
            <a:rect b="b" l="l" r="r" t="t"/>
            <a:pathLst>
              <a:path extrusionOk="0" h="6858000" w="6212205">
                <a:moveTo>
                  <a:pt x="0" y="6858000"/>
                </a:moveTo>
                <a:lnTo>
                  <a:pt x="6211824" y="6858000"/>
                </a:lnTo>
                <a:lnTo>
                  <a:pt x="6211824" y="0"/>
                </a:lnTo>
                <a:lnTo>
                  <a:pt x="0" y="0"/>
                </a:lnTo>
                <a:lnTo>
                  <a:pt x="0" y="6858000"/>
                </a:lnTo>
                <a:close/>
              </a:path>
            </a:pathLst>
          </a:custGeom>
          <a:noFill/>
          <a:ln cap="flat" cmpd="sng" w="12175">
            <a:solidFill>
              <a:srgbClr val="94113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
          <p:cNvSpPr txBox="1"/>
          <p:nvPr>
            <p:ph type="title"/>
          </p:nvPr>
        </p:nvSpPr>
        <p:spPr>
          <a:xfrm>
            <a:off x="5227446" y="60197"/>
            <a:ext cx="2487295" cy="4368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27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2"/>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5227446" y="60197"/>
            <a:ext cx="2487295" cy="4368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27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609600" y="1577340"/>
            <a:ext cx="10972800" cy="4526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8" name="Shape 28"/>
        <p:cNvGrpSpPr/>
        <p:nvPr/>
      </p:nvGrpSpPr>
      <p:grpSpPr>
        <a:xfrm>
          <a:off x="0" y="0"/>
          <a:ext cx="0" cy="0"/>
          <a:chOff x="0" y="0"/>
          <a:chExt cx="0" cy="0"/>
        </a:xfrm>
      </p:grpSpPr>
      <p:sp>
        <p:nvSpPr>
          <p:cNvPr id="29" name="Google Shape;29;p4"/>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2" name="Shape 32"/>
        <p:cNvGrpSpPr/>
        <p:nvPr/>
      </p:nvGrpSpPr>
      <p:grpSpPr>
        <a:xfrm>
          <a:off x="0" y="0"/>
          <a:ext cx="0" cy="0"/>
          <a:chOff x="0" y="0"/>
          <a:chExt cx="0" cy="0"/>
        </a:xfrm>
      </p:grpSpPr>
      <p:sp>
        <p:nvSpPr>
          <p:cNvPr id="33" name="Google Shape;33;p5"/>
          <p:cNvSpPr txBox="1"/>
          <p:nvPr>
            <p:ph type="ctrTitle"/>
          </p:nvPr>
        </p:nvSpPr>
        <p:spPr>
          <a:xfrm>
            <a:off x="914400" y="2125980"/>
            <a:ext cx="10363200" cy="14401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8" name="Shape 38"/>
        <p:cNvGrpSpPr/>
        <p:nvPr/>
      </p:nvGrpSpPr>
      <p:grpSpPr>
        <a:xfrm>
          <a:off x="0" y="0"/>
          <a:ext cx="0" cy="0"/>
          <a:chOff x="0" y="0"/>
          <a:chExt cx="0" cy="0"/>
        </a:xfrm>
      </p:grpSpPr>
      <p:sp>
        <p:nvSpPr>
          <p:cNvPr id="39" name="Google Shape;39;p6"/>
          <p:cNvSpPr txBox="1"/>
          <p:nvPr>
            <p:ph type="title"/>
          </p:nvPr>
        </p:nvSpPr>
        <p:spPr>
          <a:xfrm>
            <a:off x="5227446" y="60197"/>
            <a:ext cx="2487295" cy="4368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27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050">
            <a:alpha val="0"/>
          </a:srgbClr>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custGeom>
            <a:rect b="b" l="l" r="r" t="t"/>
            <a:pathLst>
              <a:path extrusionOk="0" h="6858000" w="12192000">
                <a:moveTo>
                  <a:pt x="0" y="6858000"/>
                </a:moveTo>
                <a:lnTo>
                  <a:pt x="12192000" y="6858000"/>
                </a:lnTo>
                <a:lnTo>
                  <a:pt x="12192000" y="0"/>
                </a:lnTo>
                <a:lnTo>
                  <a:pt x="0" y="0"/>
                </a:lnTo>
                <a:lnTo>
                  <a:pt x="0" y="6858000"/>
                </a:lnTo>
                <a:close/>
              </a:path>
            </a:pathLst>
          </a:custGeom>
          <a:solidFill>
            <a:srgbClr val="282E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txBox="1"/>
          <p:nvPr>
            <p:ph type="title"/>
          </p:nvPr>
        </p:nvSpPr>
        <p:spPr>
          <a:xfrm>
            <a:off x="5227446" y="60197"/>
            <a:ext cx="2487295" cy="4368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09600" y="1577340"/>
            <a:ext cx="10972800" cy="4526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7"/>
          <p:cNvSpPr txBox="1"/>
          <p:nvPr/>
        </p:nvSpPr>
        <p:spPr>
          <a:xfrm>
            <a:off x="381000" y="745997"/>
            <a:ext cx="5410200" cy="690574"/>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rgbClr val="000000"/>
              </a:buClr>
              <a:buSzPts val="4400"/>
              <a:buFont typeface="Arial"/>
              <a:buNone/>
            </a:pPr>
            <a:r>
              <a:rPr b="1" i="0" lang="en-IN" sz="4400" u="none" cap="none" strike="noStrike">
                <a:solidFill>
                  <a:schemeClr val="lt1"/>
                </a:solidFill>
                <a:latin typeface="Calibri"/>
                <a:ea typeface="Calibri"/>
                <a:cs typeface="Calibri"/>
                <a:sym typeface="Calibri"/>
              </a:rPr>
              <a:t>LOWE’S HACKATHON</a:t>
            </a:r>
            <a:endParaRPr b="1" i="0" sz="4400" u="none" cap="none" strike="noStrike">
              <a:solidFill>
                <a:schemeClr val="lt1"/>
              </a:solidFill>
              <a:latin typeface="Calibri"/>
              <a:ea typeface="Calibri"/>
              <a:cs typeface="Calibri"/>
              <a:sym typeface="Calibri"/>
            </a:endParaRPr>
          </a:p>
        </p:txBody>
      </p:sp>
      <p:sp>
        <p:nvSpPr>
          <p:cNvPr id="48" name="Google Shape;48;p7"/>
          <p:cNvSpPr txBox="1"/>
          <p:nvPr/>
        </p:nvSpPr>
        <p:spPr>
          <a:xfrm>
            <a:off x="457200" y="1371600"/>
            <a:ext cx="5297805" cy="4322337"/>
          </a:xfrm>
          <a:prstGeom prst="rect">
            <a:avLst/>
          </a:prstGeom>
          <a:noFill/>
          <a:ln>
            <a:noFill/>
          </a:ln>
        </p:spPr>
        <p:txBody>
          <a:bodyPr anchorCtr="0" anchor="t" bIns="0" lIns="0" spcFirstLastPara="1" rIns="0" wrap="square" tIns="13325">
            <a:noAutofit/>
          </a:bodyPr>
          <a:lstStyle/>
          <a:p>
            <a:pPr indent="-90170" lvl="0" marL="102235"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120650" lvl="0" marL="12700" marR="5080" rtl="0" algn="l">
              <a:lnSpc>
                <a:spcPct val="100000"/>
              </a:lnSpc>
              <a:spcBef>
                <a:spcPts val="1780"/>
              </a:spcBef>
              <a:spcAft>
                <a:spcPts val="0"/>
              </a:spcAft>
              <a:buClr>
                <a:srgbClr val="FFFFFF"/>
              </a:buClr>
              <a:buSzPts val="1900"/>
              <a:buFont typeface="Arial"/>
              <a:buChar char="•"/>
            </a:pPr>
            <a:r>
              <a:rPr b="1" i="0" lang="en-IN" sz="2000" u="none" cap="none" strike="noStrike">
                <a:solidFill>
                  <a:srgbClr val="FFFFFF"/>
                </a:solidFill>
                <a:latin typeface="Calibri"/>
                <a:ea typeface="Calibri"/>
                <a:cs typeface="Calibri"/>
                <a:sym typeface="Calibri"/>
              </a:rPr>
              <a:t>PROBLEM STATEMENT </a:t>
            </a:r>
            <a:r>
              <a:rPr b="0" i="0" lang="en-IN" sz="2000" u="none" cap="none" strike="noStrike">
                <a:solidFill>
                  <a:srgbClr val="FFFFFF"/>
                </a:solidFill>
                <a:latin typeface="Calibri"/>
                <a:ea typeface="Calibri"/>
                <a:cs typeface="Calibri"/>
                <a:sym typeface="Calibri"/>
              </a:rPr>
              <a:t>: </a:t>
            </a:r>
            <a:r>
              <a:rPr b="0" i="0" lang="en-IN" sz="2100" u="none" cap="none" strike="noStrike">
                <a:solidFill>
                  <a:srgbClr val="FFFFFF"/>
                </a:solidFill>
                <a:latin typeface="Calibri"/>
                <a:ea typeface="Calibri"/>
                <a:cs typeface="Calibri"/>
                <a:sym typeface="Calibri"/>
              </a:rPr>
              <a:t> </a:t>
            </a:r>
            <a:r>
              <a:rPr b="1" i="0" lang="en-IN" sz="2100" u="none" cap="none" strike="noStrike">
                <a:solidFill>
                  <a:srgbClr val="FFFFFF"/>
                </a:solidFill>
                <a:latin typeface="Calibri"/>
                <a:ea typeface="Calibri"/>
                <a:cs typeface="Calibri"/>
                <a:sym typeface="Calibri"/>
              </a:rPr>
              <a:t>Build a solution to help customers find products in the store and help them navigate to the corresponding shelf. If there is a shopping list , provide the best shopping trip to complete the purchases.</a:t>
            </a:r>
            <a:endParaRPr b="1" i="0" sz="2100" u="none" cap="none" strike="noStrike">
              <a:solidFill>
                <a:schemeClr val="dk1"/>
              </a:solidFill>
              <a:latin typeface="Calibri"/>
              <a:ea typeface="Calibri"/>
              <a:cs typeface="Calibri"/>
              <a:sym typeface="Calibri"/>
            </a:endParaRPr>
          </a:p>
          <a:p>
            <a:pPr indent="-120650" lvl="0" marL="102235" marR="0" rtl="0" algn="l">
              <a:lnSpc>
                <a:spcPct val="100000"/>
              </a:lnSpc>
              <a:spcBef>
                <a:spcPts val="1820"/>
              </a:spcBef>
              <a:spcAft>
                <a:spcPts val="0"/>
              </a:spcAft>
              <a:buClr>
                <a:srgbClr val="FFFFFF"/>
              </a:buClr>
              <a:buSzPts val="1900"/>
              <a:buFont typeface="Arial"/>
              <a:buChar char="•"/>
            </a:pPr>
            <a:r>
              <a:rPr b="1" i="0" lang="en-IN" sz="2000" u="none" cap="none" strike="noStrike">
                <a:solidFill>
                  <a:srgbClr val="FFFFFF"/>
                </a:solidFill>
                <a:latin typeface="Calibri"/>
                <a:ea typeface="Calibri"/>
                <a:cs typeface="Calibri"/>
                <a:sym typeface="Calibri"/>
              </a:rPr>
              <a:t>PROBLEM STATEMENT No : 3</a:t>
            </a:r>
            <a:endParaRPr b="0" i="0" sz="2000" u="none" cap="none" strike="noStrike">
              <a:solidFill>
                <a:schemeClr val="dk1"/>
              </a:solidFill>
              <a:latin typeface="Calibri"/>
              <a:ea typeface="Calibri"/>
              <a:cs typeface="Calibri"/>
              <a:sym typeface="Calibri"/>
            </a:endParaRPr>
          </a:p>
          <a:p>
            <a:pPr indent="-120650" lvl="0" marL="102235" marR="0" rtl="0" algn="l">
              <a:lnSpc>
                <a:spcPct val="100000"/>
              </a:lnSpc>
              <a:spcBef>
                <a:spcPts val="1800"/>
              </a:spcBef>
              <a:spcAft>
                <a:spcPts val="0"/>
              </a:spcAft>
              <a:buClr>
                <a:srgbClr val="FFFFFF"/>
              </a:buClr>
              <a:buSzPts val="1900"/>
              <a:buFont typeface="Arial"/>
              <a:buChar char="•"/>
            </a:pPr>
            <a:r>
              <a:rPr b="1" i="0" lang="en-IN" sz="2000" u="none" cap="none" strike="noStrike">
                <a:solidFill>
                  <a:srgbClr val="FFFFFF"/>
                </a:solidFill>
                <a:latin typeface="Calibri"/>
                <a:ea typeface="Calibri"/>
                <a:cs typeface="Calibri"/>
                <a:sym typeface="Calibri"/>
              </a:rPr>
              <a:t>TEAM NAME : MILTON</a:t>
            </a:r>
            <a:endParaRPr b="0" i="0" sz="1400" u="none" cap="none" strike="noStrike">
              <a:solidFill>
                <a:srgbClr val="000000"/>
              </a:solidFill>
              <a:latin typeface="Arial"/>
              <a:ea typeface="Arial"/>
              <a:cs typeface="Arial"/>
              <a:sym typeface="Arial"/>
            </a:endParaRPr>
          </a:p>
          <a:p>
            <a:pPr indent="-120650" lvl="0" marL="102235" marR="0" rtl="0" algn="l">
              <a:lnSpc>
                <a:spcPct val="100000"/>
              </a:lnSpc>
              <a:spcBef>
                <a:spcPts val="1800"/>
              </a:spcBef>
              <a:spcAft>
                <a:spcPts val="0"/>
              </a:spcAft>
              <a:buClr>
                <a:srgbClr val="FFFFFF"/>
              </a:buClr>
              <a:buSzPts val="1900"/>
              <a:buFont typeface="Arial"/>
              <a:buChar char="•"/>
            </a:pPr>
            <a:r>
              <a:rPr b="1" i="0" lang="en-IN" sz="2000" u="none" cap="none" strike="noStrike">
                <a:solidFill>
                  <a:srgbClr val="FFFFFF"/>
                </a:solidFill>
                <a:latin typeface="Calibri"/>
                <a:ea typeface="Calibri"/>
                <a:cs typeface="Calibri"/>
                <a:sym typeface="Calibri"/>
              </a:rPr>
              <a:t>TEAM LEADER NAME : ABHINAV RASTOGI</a:t>
            </a:r>
            <a:endParaRPr/>
          </a:p>
          <a:p>
            <a:pPr indent="-120650" lvl="0" marL="102235" marR="0" rtl="0" algn="l">
              <a:lnSpc>
                <a:spcPct val="100000"/>
              </a:lnSpc>
              <a:spcBef>
                <a:spcPts val="1800"/>
              </a:spcBef>
              <a:spcAft>
                <a:spcPts val="0"/>
              </a:spcAft>
              <a:buClr>
                <a:srgbClr val="FFFFFF"/>
              </a:buClr>
              <a:buSzPts val="1900"/>
              <a:buFont typeface="Arial"/>
              <a:buChar char="•"/>
            </a:pPr>
            <a:r>
              <a:rPr b="1" i="0" lang="en-IN" sz="2000" u="none" cap="none" strike="noStrike">
                <a:solidFill>
                  <a:srgbClr val="FFFFFF"/>
                </a:solidFill>
                <a:latin typeface="Calibri"/>
                <a:ea typeface="Calibri"/>
                <a:cs typeface="Calibri"/>
                <a:sym typeface="Calibri"/>
              </a:rPr>
              <a:t>TEAM MEMBERS : DEVESH GULWANI,                		    ARSH GOYAL</a:t>
            </a:r>
            <a:endParaRPr b="1" i="0" sz="2000" u="none" cap="none" strike="noStrike">
              <a:solidFill>
                <a:schemeClr val="dk1"/>
              </a:solidFill>
              <a:latin typeface="Calibri"/>
              <a:ea typeface="Calibri"/>
              <a:cs typeface="Calibri"/>
              <a:sym typeface="Calibri"/>
            </a:endParaRPr>
          </a:p>
          <a:p>
            <a:pPr indent="-90170" lvl="0" marL="102235" marR="0" rtl="0" algn="l">
              <a:lnSpc>
                <a:spcPct val="100000"/>
              </a:lnSpc>
              <a:spcBef>
                <a:spcPts val="18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49" name="Google Shape;49;p7"/>
          <p:cNvSpPr txBox="1"/>
          <p:nvPr/>
        </p:nvSpPr>
        <p:spPr>
          <a:xfrm>
            <a:off x="6175628" y="745997"/>
            <a:ext cx="5625465" cy="5914234"/>
          </a:xfrm>
          <a:prstGeom prst="rect">
            <a:avLst/>
          </a:prstGeom>
          <a:noFill/>
          <a:ln>
            <a:noFill/>
          </a:ln>
        </p:spPr>
        <p:txBody>
          <a:bodyPr anchorCtr="0" anchor="t" bIns="0" lIns="0" spcFirstLastPara="1" rIns="0" wrap="square" tIns="47625">
            <a:noAutofit/>
          </a:bodyPr>
          <a:lstStyle/>
          <a:p>
            <a:pPr indent="-342900" lvl="0" marL="355600" marR="7620" rtl="0" algn="just">
              <a:lnSpc>
                <a:spcPct val="108000"/>
              </a:lnSpc>
              <a:spcBef>
                <a:spcPts val="0"/>
              </a:spcBef>
              <a:spcAft>
                <a:spcPts val="0"/>
              </a:spcAft>
              <a:buClr>
                <a:srgbClr val="000000"/>
              </a:buClr>
              <a:buSzPts val="2000"/>
              <a:buFont typeface="Arial"/>
              <a:buNone/>
            </a:pPr>
            <a:r>
              <a:rPr b="0" i="0" lang="en-IN" sz="2000" u="none" cap="none" strike="noStrike">
                <a:solidFill>
                  <a:srgbClr val="FFFFFF"/>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342900" lvl="0" marL="355600" marR="5080" rtl="0" algn="just">
              <a:lnSpc>
                <a:spcPct val="108000"/>
              </a:lnSpc>
              <a:spcBef>
                <a:spcPts val="1010"/>
              </a:spcBef>
              <a:spcAft>
                <a:spcPts val="0"/>
              </a:spcAft>
              <a:buClr>
                <a:schemeClr val="lt1"/>
              </a:buClr>
              <a:buSzPts val="2000"/>
              <a:buFont typeface="Arial"/>
              <a:buChar char="•"/>
            </a:pPr>
            <a:r>
              <a:rPr b="0" i="0" lang="en-IN" sz="2000" u="none" cap="none" strike="noStrike">
                <a:solidFill>
                  <a:schemeClr val="lt1"/>
                </a:solidFill>
                <a:latin typeface="Calibri"/>
                <a:ea typeface="Calibri"/>
                <a:cs typeface="Calibri"/>
                <a:sym typeface="Calibri"/>
              </a:rPr>
              <a:t>The current retail store in India are not automatic .The traditional method takes a lot of time.</a:t>
            </a:r>
            <a:endParaRPr b="0" i="0" sz="2000" u="none" cap="none" strike="noStrike">
              <a:solidFill>
                <a:schemeClr val="dk1"/>
              </a:solidFill>
              <a:latin typeface="Calibri"/>
              <a:ea typeface="Calibri"/>
              <a:cs typeface="Calibri"/>
              <a:sym typeface="Calibri"/>
            </a:endParaRPr>
          </a:p>
          <a:p>
            <a:pPr indent="-342900" lvl="0" marL="355600" marR="5080" rtl="0" algn="just">
              <a:lnSpc>
                <a:spcPct val="108000"/>
              </a:lnSpc>
              <a:spcBef>
                <a:spcPts val="1000"/>
              </a:spcBef>
              <a:spcAft>
                <a:spcPts val="0"/>
              </a:spcAft>
              <a:buClr>
                <a:srgbClr val="FFFFFF"/>
              </a:buClr>
              <a:buSzPts val="2000"/>
              <a:buFont typeface="Arial"/>
              <a:buChar char="•"/>
            </a:pPr>
            <a:r>
              <a:rPr b="0" i="0" lang="en-IN" sz="2000" u="none" cap="none" strike="noStrike">
                <a:solidFill>
                  <a:srgbClr val="FFFFFF"/>
                </a:solidFill>
                <a:latin typeface="Calibri"/>
                <a:ea typeface="Calibri"/>
                <a:cs typeface="Calibri"/>
                <a:sym typeface="Calibri"/>
              </a:rPr>
              <a:t>Proposal is to device a solution that will automate the process and will help in saving time and human effort.</a:t>
            </a:r>
            <a:endParaRPr b="0" i="0" sz="2000" u="none" cap="none" strike="noStrike">
              <a:solidFill>
                <a:schemeClr val="dk1"/>
              </a:solidFill>
              <a:latin typeface="Calibri"/>
              <a:ea typeface="Calibri"/>
              <a:cs typeface="Calibri"/>
              <a:sym typeface="Calibri"/>
            </a:endParaRPr>
          </a:p>
          <a:p>
            <a:pPr indent="-342900" lvl="0" marL="355600" marR="5715" rtl="0" algn="just">
              <a:lnSpc>
                <a:spcPct val="108000"/>
              </a:lnSpc>
              <a:spcBef>
                <a:spcPts val="1010"/>
              </a:spcBef>
              <a:spcAft>
                <a:spcPts val="0"/>
              </a:spcAft>
              <a:buClr>
                <a:srgbClr val="FFFFFF"/>
              </a:buClr>
              <a:buSzPts val="2000"/>
              <a:buFont typeface="Arial"/>
              <a:buChar char="•"/>
            </a:pPr>
            <a:r>
              <a:rPr b="0" i="0" lang="en-IN" sz="2000" u="none" cap="none" strike="noStrike">
                <a:solidFill>
                  <a:srgbClr val="FFFFFF"/>
                </a:solidFill>
                <a:latin typeface="Calibri"/>
                <a:ea typeface="Calibri"/>
                <a:cs typeface="Calibri"/>
                <a:sym typeface="Calibri"/>
              </a:rPr>
              <a:t>In present shopping system, searching a product is quite tiring, especially in large stores, and time consuming.</a:t>
            </a:r>
            <a:endParaRPr b="0" i="0" sz="1400" u="none" cap="none" strike="noStrike">
              <a:solidFill>
                <a:srgbClr val="000000"/>
              </a:solidFill>
              <a:latin typeface="Arial"/>
              <a:ea typeface="Arial"/>
              <a:cs typeface="Arial"/>
              <a:sym typeface="Arial"/>
            </a:endParaRPr>
          </a:p>
          <a:p>
            <a:pPr indent="-342900" lvl="0" marL="355600" marR="5715" rtl="0" algn="just">
              <a:lnSpc>
                <a:spcPct val="108000"/>
              </a:lnSpc>
              <a:spcBef>
                <a:spcPts val="1010"/>
              </a:spcBef>
              <a:spcAft>
                <a:spcPts val="0"/>
              </a:spcAft>
              <a:buClr>
                <a:srgbClr val="FFFFFF"/>
              </a:buClr>
              <a:buSzPts val="2000"/>
              <a:buFont typeface="Arial"/>
              <a:buChar char="•"/>
            </a:pPr>
            <a:r>
              <a:rPr b="0" i="0" lang="en-IN" sz="2000" u="none" cap="none" strike="noStrike">
                <a:solidFill>
                  <a:srgbClr val="FFFFFF"/>
                </a:solidFill>
                <a:latin typeface="Calibri"/>
                <a:ea typeface="Calibri"/>
                <a:cs typeface="Calibri"/>
                <a:sym typeface="Calibri"/>
              </a:rPr>
              <a:t>The proposed solution Is to navigate the customer through the best possible route. The route will be designed in a manner, so that the customer is able to get all the enlisted products( the list of products given by the user ) with the best possible deals, available at that time.</a:t>
            </a:r>
            <a:endParaRPr b="0" i="0" sz="1400" u="none" cap="none" strike="noStrike">
              <a:solidFill>
                <a:srgbClr val="000000"/>
              </a:solidFill>
              <a:latin typeface="Arial"/>
              <a:ea typeface="Arial"/>
              <a:cs typeface="Arial"/>
              <a:sym typeface="Arial"/>
            </a:endParaRPr>
          </a:p>
          <a:p>
            <a:pPr indent="-215900" lvl="0" marL="355600" marR="5715" rtl="0" algn="just">
              <a:lnSpc>
                <a:spcPct val="108000"/>
              </a:lnSpc>
              <a:spcBef>
                <a:spcPts val="1010"/>
              </a:spcBef>
              <a:spcAft>
                <a:spcPts val="0"/>
              </a:spcAft>
              <a:buClr>
                <a:schemeClr val="dk1"/>
              </a:buClr>
              <a:buSzPts val="2000"/>
              <a:buFont typeface="Arial"/>
              <a:buNone/>
            </a:pPr>
            <a:r>
              <a:t/>
            </a:r>
            <a:endParaRPr b="0" i="0" sz="2000" u="none" cap="none" strike="noStrike">
              <a:solidFill>
                <a:srgbClr val="FFFFFF"/>
              </a:solidFill>
              <a:latin typeface="Calibri"/>
              <a:ea typeface="Calibri"/>
              <a:cs typeface="Calibri"/>
              <a:sym typeface="Calibri"/>
            </a:endParaRPr>
          </a:p>
          <a:p>
            <a:pPr indent="-215900" lvl="0" marL="355600" marR="5715" rtl="0" algn="just">
              <a:lnSpc>
                <a:spcPct val="108000"/>
              </a:lnSpc>
              <a:spcBef>
                <a:spcPts val="101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0" name="Google Shape;50;p7"/>
          <p:cNvSpPr txBox="1"/>
          <p:nvPr>
            <p:ph type="title"/>
          </p:nvPr>
        </p:nvSpPr>
        <p:spPr>
          <a:xfrm>
            <a:off x="6199378" y="613105"/>
            <a:ext cx="4500880" cy="813684"/>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IN" sz="2600"/>
              <a:t>Problem Statement  Description </a:t>
            </a:r>
            <a:br>
              <a:rPr lang="en-IN" sz="2600"/>
            </a:b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8"/>
          <p:cNvSpPr txBox="1"/>
          <p:nvPr>
            <p:ph type="title"/>
          </p:nvPr>
        </p:nvSpPr>
        <p:spPr>
          <a:xfrm>
            <a:off x="3429000" y="60200"/>
            <a:ext cx="4788900" cy="97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4900"/>
              <a:t>Project Overview</a:t>
            </a:r>
            <a:endParaRPr sz="4900"/>
          </a:p>
        </p:txBody>
      </p:sp>
      <p:sp>
        <p:nvSpPr>
          <p:cNvPr id="56" name="Google Shape;56;p8"/>
          <p:cNvSpPr txBox="1"/>
          <p:nvPr>
            <p:ph idx="1" type="body"/>
          </p:nvPr>
        </p:nvSpPr>
        <p:spPr>
          <a:xfrm>
            <a:off x="609600" y="1577340"/>
            <a:ext cx="10972800" cy="452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8"/>
          <p:cNvSpPr/>
          <p:nvPr/>
        </p:nvSpPr>
        <p:spPr>
          <a:xfrm>
            <a:off x="2675" y="1108525"/>
            <a:ext cx="12202058" cy="5742508"/>
          </a:xfrm>
          <a:custGeom>
            <a:rect b="b" l="l" r="r" t="t"/>
            <a:pathLst>
              <a:path extrusionOk="0" h="5354320" w="9174480">
                <a:moveTo>
                  <a:pt x="0" y="5353812"/>
                </a:moveTo>
                <a:lnTo>
                  <a:pt x="9174480" y="5353812"/>
                </a:lnTo>
                <a:lnTo>
                  <a:pt x="9174480" y="0"/>
                </a:lnTo>
                <a:lnTo>
                  <a:pt x="0" y="0"/>
                </a:lnTo>
                <a:lnTo>
                  <a:pt x="0" y="5353812"/>
                </a:lnTo>
                <a:close/>
              </a:path>
            </a:pathLst>
          </a:custGeom>
          <a:solidFill>
            <a:srgbClr val="CA1B49"/>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b="1" lang="en-IN" sz="4000">
                <a:solidFill>
                  <a:srgbClr val="FFFFFF"/>
                </a:solidFill>
                <a:latin typeface="Arial Rounded"/>
                <a:ea typeface="Arial Rounded"/>
                <a:cs typeface="Arial Rounded"/>
                <a:sym typeface="Arial Rounded"/>
              </a:rPr>
              <a:t>Check-In:</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Each customer issues a cart / trolley while entering into the mall/store.</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The customer then connects to store/mall wifi which prompts to provide the following details-  </a:t>
            </a:r>
            <a:endParaRPr>
              <a:solidFill>
                <a:srgbClr val="FFFFFF"/>
              </a:solidFill>
            </a:endParaRPr>
          </a:p>
          <a:p>
            <a:pPr indent="0" lvl="0" marL="0" rtl="0" algn="l">
              <a:spcBef>
                <a:spcPts val="0"/>
              </a:spcBef>
              <a:spcAft>
                <a:spcPts val="0"/>
              </a:spcAft>
              <a:buClr>
                <a:schemeClr val="dk1"/>
              </a:buClr>
              <a:buFont typeface="Arial"/>
              <a:buNone/>
            </a:pPr>
            <a:r>
              <a:rPr b="1" lang="en-IN" sz="2400">
                <a:solidFill>
                  <a:srgbClr val="FFFFFF"/>
                </a:solidFill>
                <a:latin typeface="Arial Rounded"/>
                <a:ea typeface="Arial Rounded"/>
                <a:cs typeface="Arial Rounded"/>
                <a:sym typeface="Arial Rounded"/>
              </a:rPr>
              <a:t>            1) The Cart Number.</a:t>
            </a:r>
            <a:endParaRPr>
              <a:solidFill>
                <a:srgbClr val="FFFFFF"/>
              </a:solidFill>
            </a:endParaRPr>
          </a:p>
          <a:p>
            <a:pPr indent="0" lvl="0" marL="0" rtl="0" algn="l">
              <a:spcBef>
                <a:spcPts val="0"/>
              </a:spcBef>
              <a:spcAft>
                <a:spcPts val="0"/>
              </a:spcAft>
              <a:buClr>
                <a:schemeClr val="dk1"/>
              </a:buClr>
              <a:buFont typeface="Arial"/>
              <a:buNone/>
            </a:pPr>
            <a:r>
              <a:rPr b="1" lang="en-IN" sz="2400">
                <a:solidFill>
                  <a:srgbClr val="FFFFFF"/>
                </a:solidFill>
                <a:latin typeface="Arial Rounded"/>
                <a:ea typeface="Arial Rounded"/>
                <a:cs typeface="Arial Rounded"/>
                <a:sym typeface="Arial Rounded"/>
              </a:rPr>
              <a:t>        	2) Customer ID/Details( Mobile Number, Lowe’s Store/Account ID).</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 After this the Customer gets an OTP for authentication to connect.</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After connecting, the Customer is directed to an UI on his Mobile.</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If the Customer has already entered the Items to be purchased in his Lowe’s Account Cart (Online), then The provided UI automatically enlists the Items in his cart and provides Adding option to the customer for adding more items.</a:t>
            </a:r>
            <a:endParaRPr>
              <a:solidFill>
                <a:srgbClr val="FFFFFF"/>
              </a:solidFill>
            </a:endParaRPr>
          </a:p>
          <a:p>
            <a:pPr indent="-571500" lvl="0" marL="571500" rtl="0" algn="l">
              <a:spcBef>
                <a:spcPts val="0"/>
              </a:spcBef>
              <a:spcAft>
                <a:spcPts val="0"/>
              </a:spcAft>
              <a:buClr>
                <a:srgbClr val="FFFFFF"/>
              </a:buClr>
              <a:buSzPts val="2400"/>
              <a:buChar char="•"/>
            </a:pPr>
            <a:r>
              <a:rPr b="1" lang="en-IN" sz="2400">
                <a:solidFill>
                  <a:srgbClr val="FFFFFF"/>
                </a:solidFill>
                <a:latin typeface="Arial Rounded"/>
                <a:ea typeface="Arial Rounded"/>
                <a:cs typeface="Arial Rounded"/>
                <a:sym typeface="Arial Rounded"/>
              </a:rPr>
              <a:t>Then a continue option is prompted.</a:t>
            </a:r>
            <a:endParaRPr>
              <a:solidFill>
                <a:srgbClr val="FFFFFF"/>
              </a:solidFill>
            </a:endParaRPr>
          </a:p>
          <a:p>
            <a:pPr indent="-469900" lvl="0" marL="571500" rtl="0" algn="l">
              <a:spcBef>
                <a:spcPts val="0"/>
              </a:spcBef>
              <a:spcAft>
                <a:spcPts val="0"/>
              </a:spcAft>
              <a:buClr>
                <a:srgbClr val="92D050"/>
              </a:buClr>
              <a:buSzPts val="1600"/>
              <a:buFont typeface="Arial"/>
              <a:buNone/>
            </a:pPr>
            <a:r>
              <a:t/>
            </a:r>
            <a:endParaRPr b="1" sz="1600">
              <a:solidFill>
                <a:srgbClr val="92D050"/>
              </a:solidFill>
              <a:latin typeface="Arial Rounded"/>
              <a:ea typeface="Arial Rounded"/>
              <a:cs typeface="Arial Rounded"/>
              <a:sym typeface="Arial Rounded"/>
            </a:endParaRPr>
          </a:p>
          <a:p>
            <a:pPr indent="-317500" lvl="0" marL="571500" rtl="0" algn="l">
              <a:spcBef>
                <a:spcPts val="0"/>
              </a:spcBef>
              <a:spcAft>
                <a:spcPts val="0"/>
              </a:spcAft>
              <a:buClr>
                <a:schemeClr val="dk1"/>
              </a:buClr>
              <a:buSzPts val="4000"/>
              <a:buFont typeface="Arial"/>
              <a:buNone/>
            </a:pPr>
            <a:r>
              <a:t/>
            </a:r>
            <a:endParaRPr b="1" sz="4000">
              <a:solidFill>
                <a:srgbClr val="92D050"/>
              </a:solidFill>
              <a:latin typeface="Arial Rounded"/>
              <a:ea typeface="Arial Rounded"/>
              <a:cs typeface="Arial Rounded"/>
              <a:sym typeface="Arial R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9"/>
          <p:cNvSpPr txBox="1"/>
          <p:nvPr>
            <p:ph type="title"/>
          </p:nvPr>
        </p:nvSpPr>
        <p:spPr>
          <a:xfrm>
            <a:off x="3429000" y="60200"/>
            <a:ext cx="4788900" cy="97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4900"/>
              <a:t>Project Overview</a:t>
            </a:r>
            <a:endParaRPr sz="4900"/>
          </a:p>
        </p:txBody>
      </p:sp>
      <p:sp>
        <p:nvSpPr>
          <p:cNvPr id="63" name="Google Shape;63;p9"/>
          <p:cNvSpPr txBox="1"/>
          <p:nvPr>
            <p:ph idx="1" type="body"/>
          </p:nvPr>
        </p:nvSpPr>
        <p:spPr>
          <a:xfrm>
            <a:off x="609600" y="1577340"/>
            <a:ext cx="10972800" cy="452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p9"/>
          <p:cNvSpPr/>
          <p:nvPr/>
        </p:nvSpPr>
        <p:spPr>
          <a:xfrm>
            <a:off x="2675" y="1108525"/>
            <a:ext cx="12202058" cy="5742508"/>
          </a:xfrm>
          <a:custGeom>
            <a:rect b="b" l="l" r="r" t="t"/>
            <a:pathLst>
              <a:path extrusionOk="0" h="5354320" w="9174480">
                <a:moveTo>
                  <a:pt x="0" y="5353812"/>
                </a:moveTo>
                <a:lnTo>
                  <a:pt x="9174480" y="5353812"/>
                </a:lnTo>
                <a:lnTo>
                  <a:pt x="9174480" y="0"/>
                </a:lnTo>
                <a:lnTo>
                  <a:pt x="0" y="0"/>
                </a:lnTo>
                <a:lnTo>
                  <a:pt x="0" y="5353812"/>
                </a:lnTo>
                <a:close/>
              </a:path>
            </a:pathLst>
          </a:custGeom>
          <a:solidFill>
            <a:srgbClr val="CA1B49"/>
          </a:solidFill>
          <a:ln>
            <a:noFill/>
          </a:ln>
        </p:spPr>
        <p:txBody>
          <a:bodyPr anchorCtr="0" anchor="t" bIns="0" lIns="0" spcFirstLastPara="1" rIns="0" wrap="square" tIns="0">
            <a:noAutofit/>
          </a:bodyPr>
          <a:lstStyle/>
          <a:p>
            <a:pPr indent="457200" lvl="0" marL="0" rtl="0" algn="l">
              <a:spcBef>
                <a:spcPts val="0"/>
              </a:spcBef>
              <a:spcAft>
                <a:spcPts val="0"/>
              </a:spcAft>
              <a:buNone/>
            </a:pPr>
            <a:r>
              <a:rPr lang="en-IN" sz="4000">
                <a:solidFill>
                  <a:srgbClr val="FFFFFF"/>
                </a:solidFill>
              </a:rPr>
              <a:t>Navigation and Assistance:</a:t>
            </a:r>
            <a:endParaRPr>
              <a:solidFill>
                <a:srgbClr val="FFFFFF"/>
              </a:solidFill>
            </a:endParaRPr>
          </a:p>
          <a:p>
            <a:pPr indent="-571500" lvl="0" marL="571500" rtl="0" algn="l">
              <a:spcBef>
                <a:spcPts val="0"/>
              </a:spcBef>
              <a:spcAft>
                <a:spcPts val="0"/>
              </a:spcAft>
              <a:buClr>
                <a:srgbClr val="FFFFFF"/>
              </a:buClr>
              <a:buSzPts val="2400"/>
              <a:buChar char="•"/>
            </a:pPr>
            <a:r>
              <a:rPr lang="en-IN" sz="2400">
                <a:solidFill>
                  <a:srgbClr val="FFFFFF"/>
                </a:solidFill>
              </a:rPr>
              <a:t>Customer is then provided with the best route to pick-up all the enlisted products in the shortest and best possible way.</a:t>
            </a:r>
            <a:endParaRPr>
              <a:solidFill>
                <a:srgbClr val="FFFFFF"/>
              </a:solidFill>
            </a:endParaRPr>
          </a:p>
          <a:p>
            <a:pPr indent="-571500" lvl="0" marL="571500" rtl="0" algn="l">
              <a:spcBef>
                <a:spcPts val="0"/>
              </a:spcBef>
              <a:spcAft>
                <a:spcPts val="0"/>
              </a:spcAft>
              <a:buClr>
                <a:srgbClr val="FFFFFF"/>
              </a:buClr>
              <a:buSzPts val="2400"/>
              <a:buChar char="•"/>
            </a:pPr>
            <a:r>
              <a:rPr lang="en-IN" sz="2400">
                <a:solidFill>
                  <a:srgbClr val="FFFFFF"/>
                </a:solidFill>
              </a:rPr>
              <a:t>The Navigation is done with the help of mobile itself, with the help of the stores map.</a:t>
            </a:r>
            <a:endParaRPr>
              <a:solidFill>
                <a:srgbClr val="FFFFFF"/>
              </a:solidFill>
            </a:endParaRPr>
          </a:p>
          <a:p>
            <a:pPr indent="-571500" lvl="0" marL="571500" rtl="0" algn="l">
              <a:spcBef>
                <a:spcPts val="0"/>
              </a:spcBef>
              <a:spcAft>
                <a:spcPts val="0"/>
              </a:spcAft>
              <a:buClr>
                <a:srgbClr val="FFFFFF"/>
              </a:buClr>
              <a:buSzPts val="2400"/>
              <a:buChar char="•"/>
            </a:pPr>
            <a:r>
              <a:rPr lang="en-IN" sz="2400">
                <a:solidFill>
                  <a:srgbClr val="FFFFFF"/>
                </a:solidFill>
              </a:rPr>
              <a:t>Along with the Navigation the Mobile UI provides a chat-bot, which helps the customer in grabbing the best possible deals on the enlisted products.</a:t>
            </a:r>
            <a:endParaRPr>
              <a:solidFill>
                <a:srgbClr val="FFFFFF"/>
              </a:solidFill>
            </a:endParaRPr>
          </a:p>
          <a:p>
            <a:pPr indent="-571500" lvl="0" marL="571500" rtl="0" algn="l">
              <a:spcBef>
                <a:spcPts val="0"/>
              </a:spcBef>
              <a:spcAft>
                <a:spcPts val="0"/>
              </a:spcAft>
              <a:buClr>
                <a:srgbClr val="FFFFFF"/>
              </a:buClr>
              <a:buSzPts val="2400"/>
              <a:buChar char="•"/>
            </a:pPr>
            <a:r>
              <a:rPr lang="en-IN" sz="2400">
                <a:solidFill>
                  <a:srgbClr val="FFFFFF"/>
                </a:solidFill>
              </a:rPr>
              <a:t>Customer can also select to have Store’s Service-Staff Assistance.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457200" lvl="0" marL="0" rtl="0" algn="l">
              <a:spcBef>
                <a:spcPts val="0"/>
              </a:spcBef>
              <a:spcAft>
                <a:spcPts val="0"/>
              </a:spcAft>
              <a:buNone/>
            </a:pPr>
            <a:r>
              <a:rPr lang="en-IN" sz="4000">
                <a:solidFill>
                  <a:srgbClr val="FFFFFF"/>
                </a:solidFill>
              </a:rPr>
              <a:t>Check-Out:</a:t>
            </a:r>
            <a:endParaRPr sz="4000">
              <a:solidFill>
                <a:srgbClr val="FFFFFF"/>
              </a:solidFill>
            </a:endParaRPr>
          </a:p>
          <a:p>
            <a:pPr indent="-381000" lvl="0" marL="457200" rtl="0" algn="l">
              <a:spcBef>
                <a:spcPts val="0"/>
              </a:spcBef>
              <a:spcAft>
                <a:spcPts val="0"/>
              </a:spcAft>
              <a:buClr>
                <a:srgbClr val="FFFFFF"/>
              </a:buClr>
              <a:buSzPts val="2400"/>
              <a:buChar char="●"/>
            </a:pPr>
            <a:r>
              <a:rPr lang="en-IN" sz="2400">
                <a:solidFill>
                  <a:srgbClr val="FFFFFF"/>
                </a:solidFill>
              </a:rPr>
              <a:t>After adding all the required items to the cart, a checkout screen will be generated on his UI and will be redirected to the Lowe’s website to checkout.</a:t>
            </a:r>
            <a:endParaRPr sz="2400">
              <a:solidFill>
                <a:srgbClr val="FFFFFF"/>
              </a:solidFill>
            </a:endParaRPr>
          </a:p>
          <a:p>
            <a:pPr indent="-381000" lvl="0" marL="457200" rtl="0" algn="l">
              <a:spcBef>
                <a:spcPts val="0"/>
              </a:spcBef>
              <a:spcAft>
                <a:spcPts val="0"/>
              </a:spcAft>
              <a:buClr>
                <a:srgbClr val="FFFFFF"/>
              </a:buClr>
              <a:buSzPts val="2400"/>
              <a:buChar char="●"/>
            </a:pPr>
            <a:r>
              <a:rPr lang="en-IN" sz="2400">
                <a:solidFill>
                  <a:srgbClr val="FFFFFF"/>
                </a:solidFill>
              </a:rPr>
              <a:t>After successful completion of online payment, a receipt is generated at the billing counter.</a:t>
            </a:r>
            <a:endParaRPr sz="2400">
              <a:solidFill>
                <a:srgbClr val="FFFFFF"/>
              </a:solidFill>
            </a:endParaRPr>
          </a:p>
          <a:p>
            <a:pPr indent="-381000" lvl="0" marL="457200" rtl="0" algn="l">
              <a:spcBef>
                <a:spcPts val="0"/>
              </a:spcBef>
              <a:spcAft>
                <a:spcPts val="0"/>
              </a:spcAft>
              <a:buClr>
                <a:srgbClr val="FFFFFF"/>
              </a:buClr>
              <a:buSzPts val="2400"/>
              <a:buChar char="●"/>
            </a:pPr>
            <a:r>
              <a:rPr lang="en-IN" sz="2400">
                <a:solidFill>
                  <a:srgbClr val="FFFFFF"/>
                </a:solidFill>
              </a:rPr>
              <a:t>After verifying the products at the billing counter, his journey completes.</a:t>
            </a:r>
            <a:endParaRPr sz="2400">
              <a:solidFill>
                <a:srgbClr val="FFFFFF"/>
              </a:solidFill>
            </a:endParaRPr>
          </a:p>
          <a:p>
            <a:pPr indent="0" lvl="0" marL="0" rtl="0" algn="l">
              <a:spcBef>
                <a:spcPts val="0"/>
              </a:spcBef>
              <a:spcAft>
                <a:spcPts val="0"/>
              </a:spcAft>
              <a:buNone/>
            </a:pPr>
            <a:r>
              <a:t/>
            </a:r>
            <a:endParaRPr sz="2400">
              <a:solidFill>
                <a:srgbClr val="92D050"/>
              </a:solidFill>
            </a:endParaRPr>
          </a:p>
          <a:p>
            <a:pPr indent="-469900" lvl="0" marL="571500" rtl="0" algn="l">
              <a:spcBef>
                <a:spcPts val="0"/>
              </a:spcBef>
              <a:spcAft>
                <a:spcPts val="0"/>
              </a:spcAft>
              <a:buClr>
                <a:srgbClr val="92D050"/>
              </a:buClr>
              <a:buSzPts val="1600"/>
              <a:buFont typeface="Arial"/>
              <a:buNone/>
            </a:pPr>
            <a:r>
              <a:t/>
            </a:r>
            <a:endParaRPr b="1" sz="1600">
              <a:solidFill>
                <a:srgbClr val="92D050"/>
              </a:solidFill>
              <a:latin typeface="Arial Rounded"/>
              <a:ea typeface="Arial Rounded"/>
              <a:cs typeface="Arial Rounded"/>
              <a:sym typeface="Arial Rounded"/>
            </a:endParaRPr>
          </a:p>
          <a:p>
            <a:pPr indent="-317500" lvl="0" marL="571500" rtl="0" algn="l">
              <a:spcBef>
                <a:spcPts val="0"/>
              </a:spcBef>
              <a:spcAft>
                <a:spcPts val="0"/>
              </a:spcAft>
              <a:buClr>
                <a:schemeClr val="dk1"/>
              </a:buClr>
              <a:buSzPts val="4000"/>
              <a:buFont typeface="Arial"/>
              <a:buNone/>
            </a:pPr>
            <a:r>
              <a:t/>
            </a:r>
            <a:endParaRPr b="1" sz="4000">
              <a:solidFill>
                <a:srgbClr val="92D050"/>
              </a:solidFill>
              <a:latin typeface="Arial Rounded"/>
              <a:ea typeface="Arial Rounded"/>
              <a:cs typeface="Arial Rounded"/>
              <a:sym typeface="Arial Round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0"/>
          <p:cNvSpPr txBox="1"/>
          <p:nvPr>
            <p:ph type="title"/>
          </p:nvPr>
        </p:nvSpPr>
        <p:spPr>
          <a:xfrm>
            <a:off x="3429000" y="60200"/>
            <a:ext cx="4788900" cy="974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IN" sz="4900"/>
              <a:t>Working</a:t>
            </a:r>
            <a:endParaRPr sz="4900"/>
          </a:p>
        </p:txBody>
      </p:sp>
      <p:sp>
        <p:nvSpPr>
          <p:cNvPr id="70" name="Google Shape;70;p10"/>
          <p:cNvSpPr txBox="1"/>
          <p:nvPr>
            <p:ph idx="1" type="body"/>
          </p:nvPr>
        </p:nvSpPr>
        <p:spPr>
          <a:xfrm>
            <a:off x="609600" y="1577340"/>
            <a:ext cx="10972800" cy="452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10"/>
          <p:cNvSpPr/>
          <p:nvPr/>
        </p:nvSpPr>
        <p:spPr>
          <a:xfrm>
            <a:off x="2675" y="1108525"/>
            <a:ext cx="12202058" cy="5742508"/>
          </a:xfrm>
          <a:custGeom>
            <a:rect b="b" l="l" r="r" t="t"/>
            <a:pathLst>
              <a:path extrusionOk="0" h="5354320" w="9174480">
                <a:moveTo>
                  <a:pt x="0" y="5353812"/>
                </a:moveTo>
                <a:lnTo>
                  <a:pt x="9174480" y="5353812"/>
                </a:lnTo>
                <a:lnTo>
                  <a:pt x="9174480" y="0"/>
                </a:lnTo>
                <a:lnTo>
                  <a:pt x="0" y="0"/>
                </a:lnTo>
                <a:lnTo>
                  <a:pt x="0" y="5353812"/>
                </a:lnTo>
                <a:close/>
              </a:path>
            </a:pathLst>
          </a:custGeom>
          <a:solidFill>
            <a:srgbClr val="CA1B49"/>
          </a:solidFill>
          <a:ln>
            <a:noFill/>
          </a:ln>
        </p:spPr>
        <p:txBody>
          <a:bodyPr anchorCtr="0" anchor="t" bIns="0" lIns="0" spcFirstLastPara="1" rIns="0" wrap="square" tIns="0">
            <a:noAutofit/>
          </a:bodyPr>
          <a:lstStyle/>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The shopping list is synced with the customer’s Lowe’s ID.</a:t>
            </a:r>
            <a:endParaRPr>
              <a:solidFill>
                <a:schemeClr val="dk1"/>
              </a:solidFill>
            </a:endParaRPr>
          </a:p>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The navigation process includes various algorithms such as Dijkstra Algorithm,  A-star Algorithm.</a:t>
            </a:r>
            <a:endParaRPr>
              <a:solidFill>
                <a:schemeClr val="dk1"/>
              </a:solidFill>
            </a:endParaRPr>
          </a:p>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The UI is synced with the Item’s List by giving an API call to the Lowe’s account database( Online Shopping Cart ) with the provided Customer-ID and mobile number.</a:t>
            </a:r>
            <a:endParaRPr>
              <a:solidFill>
                <a:schemeClr val="dk1"/>
              </a:solidFill>
            </a:endParaRPr>
          </a:p>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Also we are using the Store’s database for the locations(store/shelf) of the all the products in the store.</a:t>
            </a:r>
            <a:endParaRPr>
              <a:solidFill>
                <a:schemeClr val="dk1"/>
              </a:solidFill>
            </a:endParaRPr>
          </a:p>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We are using Modified A-star algorithm to  get the best route to pick all the enlisted products.</a:t>
            </a:r>
            <a:endParaRPr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Path is computed not only on the basis of shortest path, but also according to user’s preferences and his past history purchase.</a:t>
            </a:r>
            <a:endParaRPr sz="2400">
              <a:solidFill>
                <a:schemeClr val="lt1"/>
              </a:solidFill>
              <a:latin typeface="Calibri"/>
              <a:ea typeface="Calibri"/>
              <a:cs typeface="Calibri"/>
              <a:sym typeface="Calibri"/>
            </a:endParaRPr>
          </a:p>
          <a:p>
            <a:pPr indent="-571500" lvl="0" marL="5715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As soon as the person switches on the wifi of hi phone, the wifi installed at the store is connected to his phone.</a:t>
            </a:r>
            <a:endParaRPr sz="2400">
              <a:solidFill>
                <a:schemeClr val="lt1"/>
              </a:solidFill>
              <a:latin typeface="Calibri"/>
              <a:ea typeface="Calibri"/>
              <a:cs typeface="Calibri"/>
              <a:sym typeface="Calibri"/>
            </a:endParaRPr>
          </a:p>
          <a:p>
            <a:pPr indent="-571500" lvl="0" marL="571500" rtl="0" algn="l">
              <a:spcBef>
                <a:spcPts val="0"/>
              </a:spcBef>
              <a:spcAft>
                <a:spcPts val="0"/>
              </a:spcAft>
              <a:buClr>
                <a:schemeClr val="lt1"/>
              </a:buClr>
              <a:buSzPts val="2400"/>
              <a:buFont typeface="Calibri"/>
              <a:buChar char="•"/>
            </a:pPr>
            <a:r>
              <a:rPr lang="en-IN" sz="2400">
                <a:solidFill>
                  <a:schemeClr val="lt1"/>
                </a:solidFill>
                <a:latin typeface="Calibri"/>
                <a:ea typeface="Calibri"/>
                <a:cs typeface="Calibri"/>
                <a:sym typeface="Calibri"/>
              </a:rPr>
              <a:t>This connection between the wifi nodes can be made by modifying the code structure installed in the wifi.</a:t>
            </a:r>
            <a:endParaRPr sz="2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1"/>
          <p:cNvSpPr txBox="1"/>
          <p:nvPr>
            <p:ph type="title"/>
          </p:nvPr>
        </p:nvSpPr>
        <p:spPr>
          <a:xfrm>
            <a:off x="3429000" y="60200"/>
            <a:ext cx="4788900" cy="97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4900"/>
          </a:p>
        </p:txBody>
      </p:sp>
      <p:sp>
        <p:nvSpPr>
          <p:cNvPr id="77" name="Google Shape;77;p11"/>
          <p:cNvSpPr txBox="1"/>
          <p:nvPr>
            <p:ph idx="1" type="body"/>
          </p:nvPr>
        </p:nvSpPr>
        <p:spPr>
          <a:xfrm>
            <a:off x="609600" y="1577340"/>
            <a:ext cx="10972800" cy="452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11"/>
          <p:cNvSpPr/>
          <p:nvPr/>
        </p:nvSpPr>
        <p:spPr>
          <a:xfrm>
            <a:off x="2675" y="-11200"/>
            <a:ext cx="12202058" cy="6853530"/>
          </a:xfrm>
          <a:custGeom>
            <a:rect b="b" l="l" r="r" t="t"/>
            <a:pathLst>
              <a:path extrusionOk="0" h="5354320" w="9174480">
                <a:moveTo>
                  <a:pt x="0" y="5353812"/>
                </a:moveTo>
                <a:lnTo>
                  <a:pt x="9174480" y="5353812"/>
                </a:lnTo>
                <a:lnTo>
                  <a:pt x="9174480" y="0"/>
                </a:lnTo>
                <a:lnTo>
                  <a:pt x="0" y="0"/>
                </a:lnTo>
                <a:lnTo>
                  <a:pt x="0" y="5353812"/>
                </a:lnTo>
                <a:close/>
              </a:path>
            </a:pathLst>
          </a:custGeom>
          <a:solidFill>
            <a:srgbClr val="CA1B4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descr="111.PNG" id="79" name="Google Shape;79;p11"/>
          <p:cNvPicPr preferRelativeResize="0"/>
          <p:nvPr/>
        </p:nvPicPr>
        <p:blipFill rotWithShape="1">
          <a:blip r:embed="rId3">
            <a:alphaModFix/>
          </a:blip>
          <a:srcRect b="0" l="0" r="0" t="0"/>
          <a:stretch/>
        </p:blipFill>
        <p:spPr>
          <a:xfrm>
            <a:off x="157163" y="60200"/>
            <a:ext cx="6543675" cy="4338625"/>
          </a:xfrm>
          <a:prstGeom prst="rect">
            <a:avLst/>
          </a:prstGeom>
          <a:noFill/>
          <a:ln>
            <a:noFill/>
          </a:ln>
        </p:spPr>
      </p:pic>
      <p:pic>
        <p:nvPicPr>
          <p:cNvPr id="80" name="Google Shape;80;p11"/>
          <p:cNvPicPr preferRelativeResize="0"/>
          <p:nvPr/>
        </p:nvPicPr>
        <p:blipFill>
          <a:blip r:embed="rId4">
            <a:alphaModFix/>
          </a:blip>
          <a:stretch>
            <a:fillRect/>
          </a:stretch>
        </p:blipFill>
        <p:spPr>
          <a:xfrm>
            <a:off x="8476450" y="237825"/>
            <a:ext cx="3495501" cy="6214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2"/>
          <p:cNvSpPr txBox="1"/>
          <p:nvPr>
            <p:ph type="title"/>
          </p:nvPr>
        </p:nvSpPr>
        <p:spPr>
          <a:xfrm>
            <a:off x="3429000" y="60200"/>
            <a:ext cx="4788900" cy="97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4900"/>
          </a:p>
        </p:txBody>
      </p:sp>
      <p:sp>
        <p:nvSpPr>
          <p:cNvPr id="86" name="Google Shape;86;p12"/>
          <p:cNvSpPr txBox="1"/>
          <p:nvPr>
            <p:ph idx="1" type="body"/>
          </p:nvPr>
        </p:nvSpPr>
        <p:spPr>
          <a:xfrm>
            <a:off x="609600" y="1577340"/>
            <a:ext cx="10972800" cy="452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12"/>
          <p:cNvSpPr/>
          <p:nvPr/>
        </p:nvSpPr>
        <p:spPr>
          <a:xfrm>
            <a:off x="2675" y="-11200"/>
            <a:ext cx="12202058" cy="6853530"/>
          </a:xfrm>
          <a:custGeom>
            <a:rect b="b" l="l" r="r" t="t"/>
            <a:pathLst>
              <a:path extrusionOk="0" h="5354320" w="9174480">
                <a:moveTo>
                  <a:pt x="0" y="5353812"/>
                </a:moveTo>
                <a:lnTo>
                  <a:pt x="9174480" y="5353812"/>
                </a:lnTo>
                <a:lnTo>
                  <a:pt x="9174480" y="0"/>
                </a:lnTo>
                <a:lnTo>
                  <a:pt x="0" y="0"/>
                </a:lnTo>
                <a:lnTo>
                  <a:pt x="0" y="5353812"/>
                </a:lnTo>
                <a:close/>
              </a:path>
            </a:pathLst>
          </a:custGeom>
          <a:solidFill>
            <a:srgbClr val="CA1B4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id="88" name="Google Shape;88;p12"/>
          <p:cNvPicPr preferRelativeResize="0"/>
          <p:nvPr/>
        </p:nvPicPr>
        <p:blipFill>
          <a:blip r:embed="rId3">
            <a:alphaModFix/>
          </a:blip>
          <a:stretch>
            <a:fillRect/>
          </a:stretch>
        </p:blipFill>
        <p:spPr>
          <a:xfrm>
            <a:off x="323363" y="238963"/>
            <a:ext cx="3609975" cy="6353175"/>
          </a:xfrm>
          <a:prstGeom prst="rect">
            <a:avLst/>
          </a:prstGeom>
          <a:noFill/>
          <a:ln>
            <a:noFill/>
          </a:ln>
        </p:spPr>
      </p:pic>
      <p:pic>
        <p:nvPicPr>
          <p:cNvPr id="89" name="Google Shape;89;p12"/>
          <p:cNvPicPr preferRelativeResize="0"/>
          <p:nvPr/>
        </p:nvPicPr>
        <p:blipFill>
          <a:blip r:embed="rId4">
            <a:alphaModFix/>
          </a:blip>
          <a:stretch>
            <a:fillRect/>
          </a:stretch>
        </p:blipFill>
        <p:spPr>
          <a:xfrm>
            <a:off x="4560725" y="98100"/>
            <a:ext cx="7420750" cy="6661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