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0"/>
  </p:notesMasterIdLst>
  <p:sldIdLst>
    <p:sldId id="256" r:id="rId3"/>
    <p:sldId id="257" r:id="rId4"/>
    <p:sldId id="258" r:id="rId5"/>
    <p:sldId id="260" r:id="rId6"/>
    <p:sldId id="261" r:id="rId7"/>
    <p:sldId id="262" r:id="rId8"/>
    <p:sldId id="264"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Lato" panose="020F0502020204030203" pitchFamily="34" charset="0"/>
      <p:regular r:id="rId11"/>
      <p:bold r:id="rId12"/>
      <p:italic r:id="rId13"/>
      <p:boldItalic r:id="rId14"/>
    </p:embeddedFont>
    <p:embeddedFont>
      <p:font typeface="Lato Black" panose="020F0502020204030203" pitchFamily="34" charset="0"/>
      <p:bold r:id="rId15"/>
      <p:boldItalic r:id="rId16"/>
    </p:embeddedFont>
    <p:embeddedFont>
      <p:font typeface="Trebuchet MS" panose="020B0603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microsoft.com/office/2016/11/relationships/changesInfo" Target="changesInfos/changesInfo1.xml"/><Relationship Id="rId3" Type="http://schemas.openxmlformats.org/officeDocument/2006/relationships/slide" Target="slides/slide1.xml"/><Relationship Id="rId21" Type="http://customschemas.google.com/relationships/presentationmetadata" Target="meta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esh.x@outlook.com" userId="18c339040195ede3" providerId="LiveId" clId="{CC8A7EAF-8BA5-450A-B3E6-3530206DCDB8}"/>
    <pc:docChg chg="modSld">
      <pc:chgData name="devesh.x@outlook.com" userId="18c339040195ede3" providerId="LiveId" clId="{CC8A7EAF-8BA5-450A-B3E6-3530206DCDB8}" dt="2022-09-20T17:17:28.357" v="0" actId="164"/>
      <pc:docMkLst>
        <pc:docMk/>
      </pc:docMkLst>
      <pc:sldChg chg="addSp modSp">
        <pc:chgData name="devesh.x@outlook.com" userId="18c339040195ede3" providerId="LiveId" clId="{CC8A7EAF-8BA5-450A-B3E6-3530206DCDB8}" dt="2022-09-20T17:17:28.357" v="0" actId="164"/>
        <pc:sldMkLst>
          <pc:docMk/>
          <pc:sldMk cId="0" sldId="261"/>
        </pc:sldMkLst>
        <pc:spChg chg="mod">
          <ac:chgData name="devesh.x@outlook.com" userId="18c339040195ede3" providerId="LiveId" clId="{CC8A7EAF-8BA5-450A-B3E6-3530206DCDB8}" dt="2022-09-20T17:17:28.357" v="0" actId="164"/>
          <ac:spMkLst>
            <pc:docMk/>
            <pc:sldMk cId="0" sldId="261"/>
            <ac:spMk id="2" creationId="{58333306-1047-7725-93C0-69E5CC0322EF}"/>
          </ac:spMkLst>
        </pc:spChg>
        <pc:grpChg chg="add mod">
          <ac:chgData name="devesh.x@outlook.com" userId="18c339040195ede3" providerId="LiveId" clId="{CC8A7EAF-8BA5-450A-B3E6-3530206DCDB8}" dt="2022-09-20T17:17:28.357" v="0" actId="164"/>
          <ac:grpSpMkLst>
            <pc:docMk/>
            <pc:sldMk cId="0" sldId="261"/>
            <ac:grpSpMk id="6" creationId="{F844B056-C196-FE4B-40EC-339340323D1D}"/>
          </ac:grpSpMkLst>
        </pc:grpChg>
        <pc:picChg chg="mod">
          <ac:chgData name="devesh.x@outlook.com" userId="18c339040195ede3" providerId="LiveId" clId="{CC8A7EAF-8BA5-450A-B3E6-3530206DCDB8}" dt="2022-09-20T17:17:28.357" v="0" actId="164"/>
          <ac:picMkLst>
            <pc:docMk/>
            <pc:sldMk cId="0" sldId="261"/>
            <ac:picMk id="1026" creationId="{0E490EFF-3810-2188-07F5-2A5507B74EE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Devesh</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3006150"/>
            <a:ext cx="6313676"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 </a:t>
            </a:r>
            <a:r>
              <a:rPr lang="en" i="0" u="none" strike="noStrike" cap="none" dirty="0">
                <a:solidFill>
                  <a:schemeClr val="lt1"/>
                </a:solidFill>
                <a:latin typeface="Trebuchet MS"/>
                <a:ea typeface="Trebuchet MS"/>
                <a:cs typeface="Trebuchet MS"/>
                <a:sym typeface="Trebuchet MS"/>
              </a:rPr>
              <a:t>Professionally working in Data Science Domain</a:t>
            </a:r>
            <a:endParaRPr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 20-09-2022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5329" y="75125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285750" marR="0" lvl="0" indent="-285750" algn="l" rtl="0">
              <a:lnSpc>
                <a:spcPct val="15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Maintaing security in the Bank premises is something that is of utmost importance. The importance of the solution is solely the reason I am presenting my approach for this problem statement. Advancement in technology will surely be able to provide solution in this domain.</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36029" y="615519"/>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L="285750" marR="0" lvl="0" indent="-285750" algn="l" rtl="0">
              <a:lnSpc>
                <a:spcPct val="150000"/>
              </a:lnSpc>
              <a:spcBef>
                <a:spcPts val="100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Surely the premises which require high survelliance will be the main target segments, as this solution will be recognizing activities in the video feed allowing officials to necessary steps in case of high alert.</a:t>
            </a:r>
          </a:p>
          <a:p>
            <a:pPr marL="285750" marR="0" lvl="0" indent="-285750" algn="l" rtl="0">
              <a:lnSpc>
                <a:spcPct val="150000"/>
              </a:lnSpc>
              <a:spcBef>
                <a:spcPts val="1000"/>
              </a:spcBef>
              <a:spcAft>
                <a:spcPts val="0"/>
              </a:spcAft>
              <a:buClr>
                <a:srgbClr val="000000"/>
              </a:buClr>
              <a:buSzPts val="1400"/>
              <a:buFont typeface="Arial" panose="020B0604020202020204" pitchFamily="34" charset="0"/>
              <a:buChar char="•"/>
            </a:pPr>
            <a:r>
              <a:rPr lang="en" sz="1400" b="0" i="0" u="none" strike="noStrike" cap="none" dirty="0">
                <a:solidFill>
                  <a:srgbClr val="222222"/>
                </a:solidFill>
                <a:highlight>
                  <a:srgbClr val="FFFFFF"/>
                </a:highlight>
                <a:latin typeface="Lato"/>
                <a:ea typeface="Lato"/>
                <a:cs typeface="Lato"/>
                <a:sym typeface="Lato"/>
              </a:rPr>
              <a:t>The broadness and accuracy of our solution will be the USP of our product.</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107161" y="282818"/>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366" name="Google Shape;366;p5"/>
          <p:cNvSpPr txBox="1">
            <a:spLocks noGrp="1"/>
          </p:cNvSpPr>
          <p:nvPr>
            <p:ph type="title"/>
          </p:nvPr>
        </p:nvSpPr>
        <p:spPr>
          <a:xfrm>
            <a:off x="185742" y="733950"/>
            <a:ext cx="8280000" cy="3380850"/>
          </a:xfrm>
          <a:prstGeom prst="rect">
            <a:avLst/>
          </a:prstGeom>
          <a:noFill/>
          <a:ln>
            <a:noFill/>
          </a:ln>
        </p:spPr>
        <p:txBody>
          <a:bodyPr spcFirstLastPara="1" wrap="square" lIns="91425" tIns="91425" rIns="91425" bIns="91425" anchor="t" anchorCtr="0">
            <a:noAutofit/>
          </a:bodyPr>
          <a:lstStyle/>
          <a:p>
            <a:pPr lvl="0" algn="l" rtl="0">
              <a:lnSpc>
                <a:spcPct val="150000"/>
              </a:lnSpc>
              <a:spcBef>
                <a:spcPts val="0"/>
              </a:spcBef>
              <a:spcAft>
                <a:spcPts val="0"/>
              </a:spcAft>
              <a:buSzPts val="2800"/>
            </a:pPr>
            <a:r>
              <a:rPr lang="en-US" sz="1050" dirty="0"/>
              <a:t>Azure Video Indexer API- This will be the main go to tech stack for this solution as the default video indexer is already trained on object and scene detection. Along with that it also offers detecting sentiments of frame.</a:t>
            </a:r>
            <a:br>
              <a:rPr lang="en-US" sz="1050" dirty="0"/>
            </a:br>
            <a:br>
              <a:rPr lang="en-US" sz="1050" dirty="0"/>
            </a:br>
            <a:r>
              <a:rPr lang="en-US" sz="1050" dirty="0"/>
              <a:t>Azure Blob Storage- As this application will be analyzing feeds </a:t>
            </a:r>
            <a:r>
              <a:rPr lang="en-US" sz="1050" dirty="0" err="1"/>
              <a:t>realtime</a:t>
            </a:r>
            <a:r>
              <a:rPr lang="en-US" sz="1050" dirty="0"/>
              <a:t>, it will be very important to have a good ML Data Pipeline which can be served as a backbone of storing and analyzing feed.</a:t>
            </a:r>
            <a:br>
              <a:rPr lang="en-US" sz="1050" dirty="0"/>
            </a:br>
            <a:br>
              <a:rPr lang="en-US" sz="1050" dirty="0"/>
            </a:br>
            <a:r>
              <a:rPr lang="en-US" sz="1050" dirty="0"/>
              <a:t>Azure ML Services- It may be important to customize ML model, to deploy the same surely Azure ML Services will play a key role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Architecture</a:t>
            </a:r>
            <a:endParaRPr sz="2000" dirty="0"/>
          </a:p>
        </p:txBody>
      </p:sp>
      <p:grpSp>
        <p:nvGrpSpPr>
          <p:cNvPr id="6" name="Group 5">
            <a:extLst>
              <a:ext uri="{FF2B5EF4-FFF2-40B4-BE49-F238E27FC236}">
                <a16:creationId xmlns:a16="http://schemas.microsoft.com/office/drawing/2014/main" id="{F844B056-C196-FE4B-40EC-339340323D1D}"/>
              </a:ext>
            </a:extLst>
          </p:cNvPr>
          <p:cNvGrpSpPr/>
          <p:nvPr/>
        </p:nvGrpSpPr>
        <p:grpSpPr>
          <a:xfrm>
            <a:off x="428625" y="986474"/>
            <a:ext cx="7643813" cy="3627754"/>
            <a:chOff x="428625" y="986474"/>
            <a:chExt cx="7643813" cy="3627754"/>
          </a:xfrm>
        </p:grpSpPr>
        <p:pic>
          <p:nvPicPr>
            <p:cNvPr id="1026" name="Picture 2" descr="Introducing Azure Video Analyzer Preview - Microsoft Tech Community">
              <a:extLst>
                <a:ext uri="{FF2B5EF4-FFF2-40B4-BE49-F238E27FC236}">
                  <a16:creationId xmlns:a16="http://schemas.microsoft.com/office/drawing/2014/main" id="{0E490EFF-3810-2188-07F5-2A5507B74E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779" y="986474"/>
              <a:ext cx="7520659" cy="36277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8333306-1047-7725-93C0-69E5CC0322EF}"/>
                </a:ext>
              </a:extLst>
            </p:cNvPr>
            <p:cNvSpPr/>
            <p:nvPr/>
          </p:nvSpPr>
          <p:spPr>
            <a:xfrm>
              <a:off x="428625" y="2150269"/>
              <a:ext cx="2443163" cy="6500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4" name="Straight Arrow Connector 3">
            <a:extLst>
              <a:ext uri="{FF2B5EF4-FFF2-40B4-BE49-F238E27FC236}">
                <a16:creationId xmlns:a16="http://schemas.microsoft.com/office/drawing/2014/main" id="{8F0695D0-A988-9AE5-1C68-941FAE15F21F}"/>
              </a:ext>
            </a:extLst>
          </p:cNvPr>
          <p:cNvCxnSpPr/>
          <p:nvPr/>
        </p:nvCxnSpPr>
        <p:spPr>
          <a:xfrm>
            <a:off x="3750469" y="1385888"/>
            <a:ext cx="0" cy="850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9422574-A2D0-6041-239E-E242C50256FB}"/>
              </a:ext>
            </a:extLst>
          </p:cNvPr>
          <p:cNvSpPr txBox="1"/>
          <p:nvPr/>
        </p:nvSpPr>
        <p:spPr>
          <a:xfrm>
            <a:off x="2871788" y="1114425"/>
            <a:ext cx="1628775" cy="400110"/>
          </a:xfrm>
          <a:prstGeom prst="rect">
            <a:avLst/>
          </a:prstGeom>
          <a:noFill/>
        </p:spPr>
        <p:txBody>
          <a:bodyPr wrap="square" rtlCol="0">
            <a:spAutoFit/>
          </a:bodyPr>
          <a:lstStyle/>
          <a:p>
            <a:r>
              <a:rPr lang="en-US" sz="1000" b="1" dirty="0"/>
              <a:t>Scene Detection and other logics</a:t>
            </a:r>
            <a:endParaRPr lang="en-IN" sz="1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5329" y="6941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Looking at the granularity of the problem, key differentiator will be the accuracy and the broadness of activities we can detect </a:t>
            </a:r>
            <a:r>
              <a:rPr lang="en-IN" dirty="0">
                <a:solidFill>
                  <a:srgbClr val="222222"/>
                </a:solidFill>
                <a:highlight>
                  <a:srgbClr val="FFFFFF"/>
                </a:highlight>
                <a:latin typeface="Lato"/>
                <a:ea typeface="Lato"/>
                <a:cs typeface="Lato"/>
                <a:sym typeface="Lato"/>
              </a:rPr>
              <a:t>in video. Along with some of our salient features will be-</a:t>
            </a:r>
          </a:p>
          <a:p>
            <a:pPr marL="0" marR="0" lvl="0" indent="0" algn="l" rtl="0">
              <a:lnSpc>
                <a:spcPct val="100000"/>
              </a:lnSpc>
              <a:spcBef>
                <a:spcPts val="0"/>
              </a:spcBef>
              <a:spcAft>
                <a:spcPts val="0"/>
              </a:spcAft>
              <a:buClr>
                <a:srgbClr val="000000"/>
              </a:buClr>
              <a:buSzPts val="1400"/>
              <a:buFont typeface="Arial"/>
              <a:buNone/>
            </a:pPr>
            <a:endParaRPr lang="en-IN" dirty="0">
              <a:solidFill>
                <a:srgbClr val="222222"/>
              </a:solidFill>
              <a:highlight>
                <a:srgbClr val="FFFFFF"/>
              </a:highlight>
              <a:latin typeface="Lato"/>
              <a:ea typeface="Lato"/>
              <a:cs typeface="Lato"/>
              <a:sym typeface="Lato"/>
            </a:endParaRPr>
          </a:p>
          <a:p>
            <a:pPr algn="l">
              <a:lnSpc>
                <a:spcPct val="150000"/>
              </a:lnSpc>
              <a:buFont typeface="Arial" panose="020B0604020202020204" pitchFamily="34" charset="0"/>
              <a:buChar char="•"/>
            </a:pPr>
            <a:r>
              <a:rPr lang="en-US" b="0" i="0" dirty="0">
                <a:solidFill>
                  <a:srgbClr val="4A4548"/>
                </a:solidFill>
                <a:effectLst/>
                <a:latin typeface="lato" panose="020F0502020204030203" pitchFamily="34" charset="0"/>
              </a:rPr>
              <a:t>Count of People- Realtime Count Of people</a:t>
            </a:r>
          </a:p>
          <a:p>
            <a:pPr algn="l">
              <a:lnSpc>
                <a:spcPct val="150000"/>
              </a:lnSpc>
              <a:buFont typeface="Arial" panose="020B0604020202020204" pitchFamily="34" charset="0"/>
              <a:buChar char="•"/>
            </a:pPr>
            <a:r>
              <a:rPr lang="en-US" b="0" i="0" dirty="0">
                <a:solidFill>
                  <a:srgbClr val="4A4548"/>
                </a:solidFill>
                <a:effectLst/>
                <a:latin typeface="lato" panose="020F0502020204030203" pitchFamily="34" charset="0"/>
              </a:rPr>
              <a:t>Time taken for activity on premises- Counting each person presence time</a:t>
            </a:r>
          </a:p>
          <a:p>
            <a:pPr algn="l">
              <a:lnSpc>
                <a:spcPct val="150000"/>
              </a:lnSpc>
              <a:buFont typeface="Arial" panose="020B0604020202020204" pitchFamily="34" charset="0"/>
              <a:buChar char="•"/>
            </a:pPr>
            <a:r>
              <a:rPr lang="en-US" b="0" i="0" dirty="0">
                <a:solidFill>
                  <a:srgbClr val="4A4548"/>
                </a:solidFill>
                <a:effectLst/>
                <a:latin typeface="lato" panose="020F0502020204030203" pitchFamily="34" charset="0"/>
              </a:rPr>
              <a:t>Identification of known facilitators- Auto detecting scene location</a:t>
            </a:r>
          </a:p>
          <a:p>
            <a:pPr algn="l">
              <a:lnSpc>
                <a:spcPct val="150000"/>
              </a:lnSpc>
              <a:buFont typeface="Arial" panose="020B0604020202020204" pitchFamily="34" charset="0"/>
              <a:buChar char="•"/>
            </a:pPr>
            <a:r>
              <a:rPr lang="en-US" b="0" i="0" dirty="0">
                <a:solidFill>
                  <a:srgbClr val="4A4548"/>
                </a:solidFill>
                <a:effectLst/>
                <a:latin typeface="lato" panose="020F0502020204030203" pitchFamily="34" charset="0"/>
              </a:rPr>
              <a:t>Feedback mechanism for false positives- Human intervention for Reinforcement Learning</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Devesh Chaudhary</a:t>
            </a: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369</Words>
  <Application>Microsoft Office PowerPoint</Application>
  <PresentationFormat>On-screen Show (16:9)</PresentationFormat>
  <Paragraphs>28</Paragraphs>
  <Slides>7</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Lato</vt:lpstr>
      <vt:lpstr>Trebuchet MS</vt:lpstr>
      <vt:lpstr>Lato</vt:lpstr>
      <vt:lpstr>Arial</vt:lpstr>
      <vt:lpstr>Lato Black</vt:lpstr>
      <vt:lpstr>TI Template</vt:lpstr>
      <vt:lpstr>TI Template</vt:lpstr>
      <vt:lpstr>Bank of Baroda Hackathon - 2022                       </vt:lpstr>
      <vt:lpstr>Problem Statement?</vt:lpstr>
      <vt:lpstr>User Segment &amp; Pain Points</vt:lpstr>
      <vt:lpstr>Azure tools or resources</vt:lpstr>
      <vt:lpstr>Architecture</vt:lpstr>
      <vt:lpstr>Key Differentiators &amp; Adoption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Devesh Chaudhary</dc:creator>
  <cp:lastModifiedBy>devesh.x@outlook.com</cp:lastModifiedBy>
  <cp:revision>1</cp:revision>
  <dcterms:modified xsi:type="dcterms:W3CDTF">2022-09-20T17:20:36Z</dcterms:modified>
</cp:coreProperties>
</file>