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6"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14A7FA-B71E-4C2B-ADAE-BC6EDE7E018C}">
          <p14:sldIdLst>
            <p14:sldId id="256"/>
            <p14:sldId id="257"/>
            <p14:sldId id="258"/>
            <p14:sldId id="259"/>
            <p14:sldId id="260"/>
            <p14:sldId id="267"/>
            <p14:sldId id="266"/>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18AD"/>
    <a:srgbClr val="896E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sh.x@outlook.com" userId="18c339040195ede3" providerId="LiveId" clId="{E38A3F69-DB62-48EE-B80F-8AF1B2D880D5}"/>
    <pc:docChg chg="addSld delSld modSection">
      <pc:chgData name="devesh.x@outlook.com" userId="18c339040195ede3" providerId="LiveId" clId="{E38A3F69-DB62-48EE-B80F-8AF1B2D880D5}" dt="2022-12-14T17:50:59.969" v="1" actId="47"/>
      <pc:docMkLst>
        <pc:docMk/>
      </pc:docMkLst>
      <pc:sldChg chg="new del">
        <pc:chgData name="devesh.x@outlook.com" userId="18c339040195ede3" providerId="LiveId" clId="{E38A3F69-DB62-48EE-B80F-8AF1B2D880D5}" dt="2022-12-14T17:50:59.969" v="1" actId="47"/>
        <pc:sldMkLst>
          <pc:docMk/>
          <pc:sldMk cId="2145533455"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C22B-A9C6-033F-223C-0FFA1DC29A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E20A38-8474-95F8-3842-298B973E1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A94EFA-D079-15F7-F598-31B439D1A321}"/>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5" name="Footer Placeholder 4">
            <a:extLst>
              <a:ext uri="{FF2B5EF4-FFF2-40B4-BE49-F238E27FC236}">
                <a16:creationId xmlns:a16="http://schemas.microsoft.com/office/drawing/2014/main" id="{EB1AB608-ECEA-C8AE-44FF-48076D1E8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E75F1-F371-6C57-20C1-5B9863F635D4}"/>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362072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AE0D-4755-A869-2A17-A42E0BD23F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BEDCC6-52E4-0AEC-EB21-FBB3B692E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D00BD-E4FF-4674-34BF-0EE239B09040}"/>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5" name="Footer Placeholder 4">
            <a:extLst>
              <a:ext uri="{FF2B5EF4-FFF2-40B4-BE49-F238E27FC236}">
                <a16:creationId xmlns:a16="http://schemas.microsoft.com/office/drawing/2014/main" id="{8F369BF6-756F-BE84-1721-0D078AD05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80B20-8CC9-533D-BEA1-1E014E7192F4}"/>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358573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50920-47E0-D132-5174-1D5BA499EB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D1B3A-6F5A-C85C-6457-918FFCD8EE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A04DE-B0C7-CE4B-7CD2-67571AD06823}"/>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5" name="Footer Placeholder 4">
            <a:extLst>
              <a:ext uri="{FF2B5EF4-FFF2-40B4-BE49-F238E27FC236}">
                <a16:creationId xmlns:a16="http://schemas.microsoft.com/office/drawing/2014/main" id="{55B01977-793B-41DB-6BB0-3D7F6D13E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786A9-13C6-6CCE-8BF7-28220C7B393A}"/>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141573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1069-F0B3-9B51-B033-B36FCECFBE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62E422-7E15-30D5-3EF5-02A3CB8FC3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75F91-D9EA-9342-0916-0D9E6AF6AD79}"/>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5" name="Footer Placeholder 4">
            <a:extLst>
              <a:ext uri="{FF2B5EF4-FFF2-40B4-BE49-F238E27FC236}">
                <a16:creationId xmlns:a16="http://schemas.microsoft.com/office/drawing/2014/main" id="{3347D0FA-C842-B21C-6F2C-100AE39E9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0861B-44C6-4457-9847-C2F7F8AE4A3A}"/>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217186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DCF8-6435-2EC0-0FC0-4B965D40E0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F6A223-2B9D-D313-4D86-89BE436B6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7C999E-C839-92BC-D82B-A66A490BABCE}"/>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5" name="Footer Placeholder 4">
            <a:extLst>
              <a:ext uri="{FF2B5EF4-FFF2-40B4-BE49-F238E27FC236}">
                <a16:creationId xmlns:a16="http://schemas.microsoft.com/office/drawing/2014/main" id="{9E4ABAE6-3ABE-A7FF-752F-E27C83E88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D3FE9-E773-B10D-148F-E48D610E8A8D}"/>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40584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5062-22F7-8508-F7F3-E2DFAFA48B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7680C3-8FB1-D7CA-4BC9-119DBA862D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04A29D-C991-DE5E-9B7F-1568A1636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C9A825-280B-7D8D-635E-C12839E72BCA}"/>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6" name="Footer Placeholder 5">
            <a:extLst>
              <a:ext uri="{FF2B5EF4-FFF2-40B4-BE49-F238E27FC236}">
                <a16:creationId xmlns:a16="http://schemas.microsoft.com/office/drawing/2014/main" id="{90108201-5B3B-0981-94DD-4C802BCA99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09D878-ACBF-15F8-F5F6-5CBA324FF7C0}"/>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223866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3857-0DD6-E6C5-285F-575ED06E28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85ABFA-6630-379C-0270-D51C3FEB9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A7F71-7662-4B2E-2FA1-202008ABB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DDC101-D5BF-67FA-9FAE-E9457BDA2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C6715-7338-EAB1-9724-012C264518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2B9F27-9104-01BA-78B6-D4B5C7B0B82D}"/>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8" name="Footer Placeholder 7">
            <a:extLst>
              <a:ext uri="{FF2B5EF4-FFF2-40B4-BE49-F238E27FC236}">
                <a16:creationId xmlns:a16="http://schemas.microsoft.com/office/drawing/2014/main" id="{D02E2D0F-1060-03A0-ADC4-115B36868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343171-7760-1B80-7841-0D8304D2E5CB}"/>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323190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031A-2C1D-DBFE-5C5D-04E6E01967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BFC8D3-2EDD-3737-88FB-29D174E9C3DF}"/>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4" name="Footer Placeholder 3">
            <a:extLst>
              <a:ext uri="{FF2B5EF4-FFF2-40B4-BE49-F238E27FC236}">
                <a16:creationId xmlns:a16="http://schemas.microsoft.com/office/drawing/2014/main" id="{6912E098-1AFF-BA0A-9F91-2ABE27E95B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0F06A5-523F-A96A-BD10-D6B7AF241E84}"/>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257020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D6216-4BF1-72EF-9C92-C618008AC19D}"/>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3" name="Footer Placeholder 2">
            <a:extLst>
              <a:ext uri="{FF2B5EF4-FFF2-40B4-BE49-F238E27FC236}">
                <a16:creationId xmlns:a16="http://schemas.microsoft.com/office/drawing/2014/main" id="{2BBEBD55-887C-6CA7-7EDB-2573B0A12E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1F6D0-450F-1707-DDB8-918C9F905BB6}"/>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324695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3F8E-3903-EEDD-252A-70D699DB1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6B14F6-67CA-A36F-A91F-CA4336139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E4E388-281C-B6D2-5015-875C9C3F2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96AFA-4E7F-CEE5-1B46-CAC122D66137}"/>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6" name="Footer Placeholder 5">
            <a:extLst>
              <a:ext uri="{FF2B5EF4-FFF2-40B4-BE49-F238E27FC236}">
                <a16:creationId xmlns:a16="http://schemas.microsoft.com/office/drawing/2014/main" id="{8D149039-B09B-09D5-3D4B-5211F48B3D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103C74-4649-1CDF-8343-B125274C0053}"/>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111975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1905-8ABB-F895-E07F-13C7D6C6D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9D5E67-8E73-14E6-6922-7B1F7EEBC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2ADB5F-C36B-EB9C-03E3-CFDDB1935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2BA5E-5160-7944-DC61-51E487B506A7}"/>
              </a:ext>
            </a:extLst>
          </p:cNvPr>
          <p:cNvSpPr>
            <a:spLocks noGrp="1"/>
          </p:cNvSpPr>
          <p:nvPr>
            <p:ph type="dt" sz="half" idx="10"/>
          </p:nvPr>
        </p:nvSpPr>
        <p:spPr/>
        <p:txBody>
          <a:bodyPr/>
          <a:lstStyle/>
          <a:p>
            <a:fld id="{D9A33E79-3747-4004-83FD-84383BDF8D1F}" type="datetimeFigureOut">
              <a:rPr lang="en-IN" smtClean="0"/>
              <a:t>14-12-2022</a:t>
            </a:fld>
            <a:endParaRPr lang="en-IN"/>
          </a:p>
        </p:txBody>
      </p:sp>
      <p:sp>
        <p:nvSpPr>
          <p:cNvPr id="6" name="Footer Placeholder 5">
            <a:extLst>
              <a:ext uri="{FF2B5EF4-FFF2-40B4-BE49-F238E27FC236}">
                <a16:creationId xmlns:a16="http://schemas.microsoft.com/office/drawing/2014/main" id="{55761C8A-B726-D4E9-E05F-0CE0E226A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FE2C7-24CC-BC5F-68ED-981FBC4F6552}"/>
              </a:ext>
            </a:extLst>
          </p:cNvPr>
          <p:cNvSpPr>
            <a:spLocks noGrp="1"/>
          </p:cNvSpPr>
          <p:nvPr>
            <p:ph type="sldNum" sz="quarter" idx="12"/>
          </p:nvPr>
        </p:nvSpPr>
        <p:spPr/>
        <p:txBody>
          <a:bodyPr/>
          <a:lstStyle/>
          <a:p>
            <a:fld id="{32BD9E5C-9314-4E82-9835-09A11C9853F7}" type="slidenum">
              <a:rPr lang="en-IN" smtClean="0"/>
              <a:t>‹#›</a:t>
            </a:fld>
            <a:endParaRPr lang="en-IN"/>
          </a:p>
        </p:txBody>
      </p:sp>
    </p:spTree>
    <p:extLst>
      <p:ext uri="{BB962C8B-B14F-4D97-AF65-F5344CB8AC3E}">
        <p14:creationId xmlns:p14="http://schemas.microsoft.com/office/powerpoint/2010/main" val="119459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F5E02-01EF-D113-7A4C-A140725B4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2E4330-2315-AAB5-994D-262B0EA44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60EE2-0F70-BFCE-A1C5-D3A401EDC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33E79-3747-4004-83FD-84383BDF8D1F}" type="datetimeFigureOut">
              <a:rPr lang="en-IN" smtClean="0"/>
              <a:t>14-12-2022</a:t>
            </a:fld>
            <a:endParaRPr lang="en-IN"/>
          </a:p>
        </p:txBody>
      </p:sp>
      <p:sp>
        <p:nvSpPr>
          <p:cNvPr id="5" name="Footer Placeholder 4">
            <a:extLst>
              <a:ext uri="{FF2B5EF4-FFF2-40B4-BE49-F238E27FC236}">
                <a16:creationId xmlns:a16="http://schemas.microsoft.com/office/drawing/2014/main" id="{812422E7-A997-DA99-39B1-8F9E91D58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A7D72B-4289-56F4-5290-F452CD58EC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D9E5C-9314-4E82-9835-09A11C9853F7}" type="slidenum">
              <a:rPr lang="en-IN" smtClean="0"/>
              <a:t>‹#›</a:t>
            </a:fld>
            <a:endParaRPr lang="en-IN"/>
          </a:p>
        </p:txBody>
      </p:sp>
    </p:spTree>
    <p:extLst>
      <p:ext uri="{BB962C8B-B14F-4D97-AF65-F5344CB8AC3E}">
        <p14:creationId xmlns:p14="http://schemas.microsoft.com/office/powerpoint/2010/main" val="1003193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bg1">
                <a:lumMod val="85000"/>
              </a:schemeClr>
            </a:gs>
            <a:gs pos="2000">
              <a:srgbClr val="7030A0"/>
            </a:gs>
            <a:gs pos="0">
              <a:schemeClr val="bg1">
                <a:lumMod val="75000"/>
              </a:schemeClr>
            </a:gs>
          </a:gsLst>
          <a:lin ang="16200000" scaled="1"/>
          <a:tileRect/>
        </a:gra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068C60-8BBF-D288-C20E-78A85F24D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877" b="18656"/>
          <a:stretch/>
        </p:blipFill>
        <p:spPr bwMode="auto">
          <a:xfrm>
            <a:off x="4473388" y="367553"/>
            <a:ext cx="2196353" cy="13895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56807A-E4B4-FC05-B7E0-43D9498AA151}"/>
              </a:ext>
            </a:extLst>
          </p:cNvPr>
          <p:cNvSpPr txBox="1"/>
          <p:nvPr/>
        </p:nvSpPr>
        <p:spPr>
          <a:xfrm>
            <a:off x="3747245" y="2193020"/>
            <a:ext cx="5495365" cy="523220"/>
          </a:xfrm>
          <a:prstGeom prst="rect">
            <a:avLst/>
          </a:prstGeom>
          <a:noFill/>
        </p:spPr>
        <p:txBody>
          <a:bodyPr wrap="square" rtlCol="0">
            <a:spAutoFit/>
          </a:bodyPr>
          <a:lstStyle/>
          <a:p>
            <a:r>
              <a:rPr lang="en-IN" sz="2800" dirty="0">
                <a:solidFill>
                  <a:srgbClr val="002060"/>
                </a:solidFill>
                <a:latin typeface="Bahnschrift SemiLight" panose="020B0502040204020203" pitchFamily="34" charset="0"/>
              </a:rPr>
              <a:t>Theme</a:t>
            </a:r>
            <a:r>
              <a:rPr lang="en-IN" sz="2800" dirty="0">
                <a:solidFill>
                  <a:srgbClr val="002060"/>
                </a:solidFill>
                <a:latin typeface="Bahnschrift SemiBold Condensed" panose="020B0502040204020203" pitchFamily="34" charset="0"/>
              </a:rPr>
              <a:t>: Inventory Management</a:t>
            </a:r>
          </a:p>
        </p:txBody>
      </p:sp>
      <p:sp>
        <p:nvSpPr>
          <p:cNvPr id="8" name="TextBox 7">
            <a:extLst>
              <a:ext uri="{FF2B5EF4-FFF2-40B4-BE49-F238E27FC236}">
                <a16:creationId xmlns:a16="http://schemas.microsoft.com/office/drawing/2014/main" id="{9830AF70-F963-0A6A-1912-6825770A8AD7}"/>
              </a:ext>
            </a:extLst>
          </p:cNvPr>
          <p:cNvSpPr txBox="1"/>
          <p:nvPr/>
        </p:nvSpPr>
        <p:spPr>
          <a:xfrm>
            <a:off x="4602255" y="2744815"/>
            <a:ext cx="3944471" cy="584775"/>
          </a:xfrm>
          <a:prstGeom prst="rect">
            <a:avLst/>
          </a:prstGeom>
          <a:noFill/>
        </p:spPr>
        <p:txBody>
          <a:bodyPr wrap="square" rtlCol="0">
            <a:spAutoFit/>
          </a:bodyPr>
          <a:lstStyle/>
          <a:p>
            <a:r>
              <a:rPr lang="en-IN" sz="3200" dirty="0">
                <a:solidFill>
                  <a:srgbClr val="002060"/>
                </a:solidFill>
                <a:latin typeface="Bahnschrift SemiLight Condensed" panose="020B0502040204020203" pitchFamily="34" charset="0"/>
              </a:rPr>
              <a:t>Team: Devesh</a:t>
            </a:r>
          </a:p>
        </p:txBody>
      </p:sp>
    </p:spTree>
    <p:extLst>
      <p:ext uri="{BB962C8B-B14F-4D97-AF65-F5344CB8AC3E}">
        <p14:creationId xmlns:p14="http://schemas.microsoft.com/office/powerpoint/2010/main" val="10724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0">
              <a:schemeClr val="accent1">
                <a:lumMod val="40000"/>
                <a:lumOff val="60000"/>
              </a:schemeClr>
            </a:gs>
            <a:gs pos="0">
              <a:srgbClr val="896ECC"/>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5D59-C5DB-CECD-1AFA-C2DA05709D63}"/>
              </a:ext>
            </a:extLst>
          </p:cNvPr>
          <p:cNvSpPr>
            <a:spLocks noGrp="1"/>
          </p:cNvSpPr>
          <p:nvPr>
            <p:ph type="title"/>
          </p:nvPr>
        </p:nvSpPr>
        <p:spPr>
          <a:xfrm>
            <a:off x="372035" y="311337"/>
            <a:ext cx="5894294" cy="522381"/>
          </a:xfrm>
        </p:spPr>
        <p:txBody>
          <a:bodyPr>
            <a:normAutofit fontScale="90000"/>
          </a:bodyPr>
          <a:lstStyle/>
          <a:p>
            <a:r>
              <a:rPr lang="en-IN" dirty="0">
                <a:solidFill>
                  <a:srgbClr val="002060"/>
                </a:solidFill>
              </a:rPr>
              <a:t>Future Scaling Prospects</a:t>
            </a:r>
          </a:p>
        </p:txBody>
      </p:sp>
      <p:sp>
        <p:nvSpPr>
          <p:cNvPr id="4" name="TextBox 3">
            <a:extLst>
              <a:ext uri="{FF2B5EF4-FFF2-40B4-BE49-F238E27FC236}">
                <a16:creationId xmlns:a16="http://schemas.microsoft.com/office/drawing/2014/main" id="{554813A0-F78B-65ED-4CA3-3DDF2B0F1E5F}"/>
              </a:ext>
            </a:extLst>
          </p:cNvPr>
          <p:cNvSpPr txBox="1"/>
          <p:nvPr/>
        </p:nvSpPr>
        <p:spPr>
          <a:xfrm>
            <a:off x="457200" y="986118"/>
            <a:ext cx="9870141"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400" dirty="0">
                <a:solidFill>
                  <a:srgbClr val="002060"/>
                </a:solidFill>
              </a:rPr>
              <a:t>When it comes to scaling the POC, granularity in location will increase.  For POC, I am narrowing it down to shelf number and tray number but in future we can also track the rows of tray. </a:t>
            </a:r>
          </a:p>
          <a:p>
            <a:pPr>
              <a:lnSpc>
                <a:spcPct val="150000"/>
              </a:lnSpc>
            </a:pPr>
            <a:r>
              <a:rPr lang="en-IN" sz="1400" dirty="0">
                <a:solidFill>
                  <a:srgbClr val="002060"/>
                </a:solidFill>
              </a:rPr>
              <a:t>       Keeping time constraints in mind I restrict my self from going into that granularity.</a:t>
            </a:r>
          </a:p>
          <a:p>
            <a:pPr marL="285750" indent="-285750">
              <a:lnSpc>
                <a:spcPct val="150000"/>
              </a:lnSpc>
              <a:buFont typeface="Arial" panose="020B0604020202020204" pitchFamily="34" charset="0"/>
              <a:buChar char="•"/>
            </a:pPr>
            <a:endParaRPr lang="en-IN" sz="1400" dirty="0">
              <a:solidFill>
                <a:srgbClr val="002060"/>
              </a:solidFill>
            </a:endParaRPr>
          </a:p>
          <a:p>
            <a:pPr marL="285750" indent="-285750">
              <a:lnSpc>
                <a:spcPct val="150000"/>
              </a:lnSpc>
              <a:buFont typeface="Arial" panose="020B0604020202020204" pitchFamily="34" charset="0"/>
              <a:buChar char="•"/>
            </a:pPr>
            <a:r>
              <a:rPr lang="en-IN" sz="1400" dirty="0">
                <a:solidFill>
                  <a:srgbClr val="002060"/>
                </a:solidFill>
              </a:rPr>
              <a:t>Complexity of map will increase and that is when NFC smooth communication comes into picture, no matter how complex the network is smooth communication between tags is guaranteed.</a:t>
            </a:r>
          </a:p>
          <a:p>
            <a:pPr marL="285750" indent="-285750">
              <a:lnSpc>
                <a:spcPct val="150000"/>
              </a:lnSpc>
              <a:buFont typeface="Arial" panose="020B0604020202020204" pitchFamily="34" charset="0"/>
              <a:buChar char="•"/>
            </a:pPr>
            <a:endParaRPr lang="en-IN" sz="1400" dirty="0">
              <a:solidFill>
                <a:srgbClr val="002060"/>
              </a:solidFill>
            </a:endParaRPr>
          </a:p>
          <a:p>
            <a:pPr marL="285750" indent="-285750">
              <a:lnSpc>
                <a:spcPct val="150000"/>
              </a:lnSpc>
              <a:buFont typeface="Arial" panose="020B0604020202020204" pitchFamily="34" charset="0"/>
              <a:buChar char="•"/>
            </a:pPr>
            <a:r>
              <a:rPr lang="en-IN" sz="1400" dirty="0">
                <a:solidFill>
                  <a:srgbClr val="002060"/>
                </a:solidFill>
              </a:rPr>
              <a:t>POC is showing for one store location, each store has to gone though a NFC setup.</a:t>
            </a:r>
          </a:p>
          <a:p>
            <a:pPr>
              <a:lnSpc>
                <a:spcPct val="150000"/>
              </a:lnSpc>
            </a:pPr>
            <a:endParaRPr lang="en-IN" sz="1400" dirty="0">
              <a:solidFill>
                <a:srgbClr val="002060"/>
              </a:solidFill>
            </a:endParaRPr>
          </a:p>
          <a:p>
            <a:pPr marL="285750" indent="-285750">
              <a:buFont typeface="Arial" panose="020B0604020202020204" pitchFamily="34" charset="0"/>
              <a:buChar char="•"/>
            </a:pPr>
            <a:endParaRPr lang="en-IN" dirty="0">
              <a:solidFill>
                <a:srgbClr val="002060"/>
              </a:solidFill>
            </a:endParaRPr>
          </a:p>
          <a:p>
            <a:pPr marL="285750" indent="-285750">
              <a:buFont typeface="Arial" panose="020B0604020202020204" pitchFamily="34" charset="0"/>
              <a:buChar char="•"/>
            </a:pPr>
            <a:endParaRPr lang="en-IN" dirty="0">
              <a:solidFill>
                <a:srgbClr val="002060"/>
              </a:solidFill>
            </a:endParaRPr>
          </a:p>
        </p:txBody>
      </p:sp>
      <p:sp>
        <p:nvSpPr>
          <p:cNvPr id="5" name="Title 1">
            <a:extLst>
              <a:ext uri="{FF2B5EF4-FFF2-40B4-BE49-F238E27FC236}">
                <a16:creationId xmlns:a16="http://schemas.microsoft.com/office/drawing/2014/main" id="{33FF68DA-A52B-B34C-2A11-5FEDFC941033}"/>
              </a:ext>
            </a:extLst>
          </p:cNvPr>
          <p:cNvSpPr txBox="1">
            <a:spLocks/>
          </p:cNvSpPr>
          <p:nvPr/>
        </p:nvSpPr>
        <p:spPr>
          <a:xfrm>
            <a:off x="457200" y="3847791"/>
            <a:ext cx="5894294" cy="522381"/>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002060"/>
                </a:solidFill>
              </a:rPr>
              <a:t>Few points on why NFC technology for this theme. </a:t>
            </a:r>
          </a:p>
        </p:txBody>
      </p:sp>
      <p:sp>
        <p:nvSpPr>
          <p:cNvPr id="6" name="TextBox 5">
            <a:extLst>
              <a:ext uri="{FF2B5EF4-FFF2-40B4-BE49-F238E27FC236}">
                <a16:creationId xmlns:a16="http://schemas.microsoft.com/office/drawing/2014/main" id="{2BAC9482-A8A7-FB9C-13CA-B3A0B3EC457C}"/>
              </a:ext>
            </a:extLst>
          </p:cNvPr>
          <p:cNvSpPr txBox="1"/>
          <p:nvPr/>
        </p:nvSpPr>
        <p:spPr>
          <a:xfrm>
            <a:off x="537882" y="4370172"/>
            <a:ext cx="9726706" cy="1815882"/>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rgbClr val="002060"/>
                </a:solidFill>
              </a:rPr>
              <a:t>Major advantage </a:t>
            </a:r>
            <a:r>
              <a:rPr lang="en-IN" sz="1400" b="1" dirty="0">
                <a:solidFill>
                  <a:srgbClr val="002060"/>
                </a:solidFill>
              </a:rPr>
              <a:t>ROI is great</a:t>
            </a:r>
            <a:r>
              <a:rPr lang="en-IN" sz="1400" dirty="0">
                <a:solidFill>
                  <a:srgbClr val="002060"/>
                </a:solidFill>
              </a:rPr>
              <a:t>, NFC tag I am using for POC is of Rs.10 with communicating withing range of 5cm. For scaling we can have better range NFC tags thus resulting in less number if stickers in store.</a:t>
            </a:r>
          </a:p>
          <a:p>
            <a:pPr marL="285750" indent="-285750">
              <a:buFont typeface="Arial" panose="020B0604020202020204" pitchFamily="34" charset="0"/>
              <a:buChar char="•"/>
            </a:pPr>
            <a:endParaRPr lang="en-IN" sz="1400" dirty="0">
              <a:solidFill>
                <a:srgbClr val="002060"/>
              </a:solidFill>
            </a:endParaRPr>
          </a:p>
          <a:p>
            <a:pPr marL="285750" indent="-285750">
              <a:buFont typeface="Arial" panose="020B0604020202020204" pitchFamily="34" charset="0"/>
              <a:buChar char="•"/>
            </a:pPr>
            <a:r>
              <a:rPr lang="en-IN" sz="1400" dirty="0">
                <a:solidFill>
                  <a:srgbClr val="002060"/>
                </a:solidFill>
              </a:rPr>
              <a:t>We have to create a path of NFC tags on wall, just like we have for electricity. It is not typical as it seems, just peel the back of tag and stick on surface.</a:t>
            </a:r>
          </a:p>
          <a:p>
            <a:pPr marL="285750" indent="-285750">
              <a:buFont typeface="Arial" panose="020B0604020202020204" pitchFamily="34" charset="0"/>
              <a:buChar char="•"/>
            </a:pPr>
            <a:endParaRPr lang="en-IN" sz="1400" dirty="0">
              <a:solidFill>
                <a:srgbClr val="002060"/>
              </a:solidFill>
            </a:endParaRPr>
          </a:p>
          <a:p>
            <a:pPr marL="285750" indent="-285750">
              <a:buFont typeface="Arial" panose="020B0604020202020204" pitchFamily="34" charset="0"/>
              <a:buChar char="•"/>
            </a:pPr>
            <a:r>
              <a:rPr lang="en-IN" sz="1400" dirty="0">
                <a:solidFill>
                  <a:srgbClr val="002060"/>
                </a:solidFill>
              </a:rPr>
              <a:t>Keeping the effort required for tagging each item with NFC and laying layout in each store is one time. The return is something that can make the experience exponential in Omni-Channel .</a:t>
            </a:r>
          </a:p>
        </p:txBody>
      </p:sp>
    </p:spTree>
    <p:extLst>
      <p:ext uri="{BB962C8B-B14F-4D97-AF65-F5344CB8AC3E}">
        <p14:creationId xmlns:p14="http://schemas.microsoft.com/office/powerpoint/2010/main" val="214336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CECA-3E84-37B6-0179-208A2B2586EA}"/>
              </a:ext>
            </a:extLst>
          </p:cNvPr>
          <p:cNvSpPr>
            <a:spLocks noGrp="1"/>
          </p:cNvSpPr>
          <p:nvPr>
            <p:ph type="title"/>
          </p:nvPr>
        </p:nvSpPr>
        <p:spPr>
          <a:xfrm>
            <a:off x="210671" y="158938"/>
            <a:ext cx="9802905" cy="638922"/>
          </a:xfrm>
        </p:spPr>
        <p:txBody>
          <a:bodyPr>
            <a:normAutofit fontScale="90000"/>
          </a:bodyPr>
          <a:lstStyle/>
          <a:p>
            <a:r>
              <a:rPr lang="en-IN" dirty="0">
                <a:solidFill>
                  <a:srgbClr val="002060"/>
                </a:solidFill>
              </a:rPr>
              <a:t>Demo Video Link</a:t>
            </a:r>
          </a:p>
        </p:txBody>
      </p:sp>
    </p:spTree>
    <p:extLst>
      <p:ext uri="{BB962C8B-B14F-4D97-AF65-F5344CB8AC3E}">
        <p14:creationId xmlns:p14="http://schemas.microsoft.com/office/powerpoint/2010/main" val="24454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0">
              <a:schemeClr val="accent1">
                <a:lumMod val="40000"/>
                <a:lumOff val="60000"/>
              </a:schemeClr>
            </a:gs>
            <a:gs pos="0">
              <a:srgbClr val="896ECC"/>
            </a:gs>
          </a:gsLst>
          <a:lin ang="162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B1FB12-B003-A942-F371-41B68A024D80}"/>
              </a:ext>
            </a:extLst>
          </p:cNvPr>
          <p:cNvSpPr/>
          <p:nvPr/>
        </p:nvSpPr>
        <p:spPr>
          <a:xfrm>
            <a:off x="4449813" y="2671499"/>
            <a:ext cx="314893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Thank You</a:t>
            </a:r>
          </a:p>
        </p:txBody>
      </p:sp>
    </p:spTree>
    <p:extLst>
      <p:ext uri="{BB962C8B-B14F-4D97-AF65-F5344CB8AC3E}">
        <p14:creationId xmlns:p14="http://schemas.microsoft.com/office/powerpoint/2010/main" val="378275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0">
              <a:srgbClr val="B818AD"/>
            </a:gs>
            <a:gs pos="0">
              <a:srgbClr val="896ECC"/>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0791-5ED3-7D47-664D-90165C7D369C}"/>
              </a:ext>
            </a:extLst>
          </p:cNvPr>
          <p:cNvSpPr>
            <a:spLocks noGrp="1"/>
          </p:cNvSpPr>
          <p:nvPr>
            <p:ph type="title"/>
          </p:nvPr>
        </p:nvSpPr>
        <p:spPr>
          <a:xfrm>
            <a:off x="246528" y="203761"/>
            <a:ext cx="10515600" cy="603064"/>
          </a:xfrm>
        </p:spPr>
        <p:txBody>
          <a:bodyPr>
            <a:normAutofit fontScale="90000"/>
          </a:bodyPr>
          <a:lstStyle/>
          <a:p>
            <a:r>
              <a:rPr lang="en-IN" b="1" dirty="0">
                <a:solidFill>
                  <a:srgbClr val="002060"/>
                </a:solidFill>
              </a:rPr>
              <a:t>Business Challenge</a:t>
            </a:r>
          </a:p>
        </p:txBody>
      </p:sp>
      <p:pic>
        <p:nvPicPr>
          <p:cNvPr id="5" name="Graphic 4" descr="Compass">
            <a:extLst>
              <a:ext uri="{FF2B5EF4-FFF2-40B4-BE49-F238E27FC236}">
                <a16:creationId xmlns:a16="http://schemas.microsoft.com/office/drawing/2014/main" id="{E4794D13-0068-21D5-DE40-AD837C09C1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2971800"/>
            <a:ext cx="914400" cy="914400"/>
          </a:xfrm>
          <a:prstGeom prst="rect">
            <a:avLst/>
          </a:prstGeom>
        </p:spPr>
      </p:pic>
      <p:pic>
        <p:nvPicPr>
          <p:cNvPr id="7" name="Graphic 6" descr="Table">
            <a:extLst>
              <a:ext uri="{FF2B5EF4-FFF2-40B4-BE49-F238E27FC236}">
                <a16:creationId xmlns:a16="http://schemas.microsoft.com/office/drawing/2014/main" id="{DE220D7F-2EA5-045E-8B74-9B69171A7A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9041" y="2971800"/>
            <a:ext cx="914400" cy="914400"/>
          </a:xfrm>
          <a:prstGeom prst="rect">
            <a:avLst/>
          </a:prstGeom>
        </p:spPr>
      </p:pic>
      <p:pic>
        <p:nvPicPr>
          <p:cNvPr id="9" name="Graphic 8" descr="Ring">
            <a:extLst>
              <a:ext uri="{FF2B5EF4-FFF2-40B4-BE49-F238E27FC236}">
                <a16:creationId xmlns:a16="http://schemas.microsoft.com/office/drawing/2014/main" id="{A0264C1C-DA4F-9E3E-4751-5C32E679C5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58643" y="2994846"/>
            <a:ext cx="914400" cy="914400"/>
          </a:xfrm>
          <a:prstGeom prst="rect">
            <a:avLst/>
          </a:prstGeom>
        </p:spPr>
      </p:pic>
      <p:sp>
        <p:nvSpPr>
          <p:cNvPr id="10" name="TextBox 9">
            <a:extLst>
              <a:ext uri="{FF2B5EF4-FFF2-40B4-BE49-F238E27FC236}">
                <a16:creationId xmlns:a16="http://schemas.microsoft.com/office/drawing/2014/main" id="{3F261B90-9F1C-279B-A641-07EF5FE2A97E}"/>
              </a:ext>
            </a:extLst>
          </p:cNvPr>
          <p:cNvSpPr txBox="1"/>
          <p:nvPr/>
        </p:nvSpPr>
        <p:spPr>
          <a:xfrm>
            <a:off x="2469775" y="1749773"/>
            <a:ext cx="10347671" cy="369332"/>
          </a:xfrm>
          <a:prstGeom prst="rect">
            <a:avLst/>
          </a:prstGeom>
          <a:noFill/>
        </p:spPr>
        <p:txBody>
          <a:bodyPr wrap="square" rtlCol="0">
            <a:spAutoFit/>
          </a:bodyPr>
          <a:lstStyle/>
          <a:p>
            <a:r>
              <a:rPr lang="en-IN" b="1" dirty="0">
                <a:solidFill>
                  <a:srgbClr val="002060"/>
                </a:solidFill>
              </a:rPr>
              <a:t>In the Inventory Management segment, major challenges one is facing are :</a:t>
            </a:r>
          </a:p>
        </p:txBody>
      </p:sp>
      <p:sp>
        <p:nvSpPr>
          <p:cNvPr id="11" name="TextBox 10">
            <a:extLst>
              <a:ext uri="{FF2B5EF4-FFF2-40B4-BE49-F238E27FC236}">
                <a16:creationId xmlns:a16="http://schemas.microsoft.com/office/drawing/2014/main" id="{0948AC21-435F-FF75-22C9-619D5AA3E761}"/>
              </a:ext>
            </a:extLst>
          </p:cNvPr>
          <p:cNvSpPr txBox="1"/>
          <p:nvPr/>
        </p:nvSpPr>
        <p:spPr>
          <a:xfrm>
            <a:off x="4580363" y="3863154"/>
            <a:ext cx="3637589" cy="738664"/>
          </a:xfrm>
          <a:prstGeom prst="rect">
            <a:avLst/>
          </a:prstGeom>
          <a:noFill/>
        </p:spPr>
        <p:txBody>
          <a:bodyPr wrap="square" rtlCol="0">
            <a:spAutoFit/>
          </a:bodyPr>
          <a:lstStyle/>
          <a:p>
            <a:r>
              <a:rPr lang="en-IN" sz="1400" dirty="0">
                <a:solidFill>
                  <a:srgbClr val="002060"/>
                </a:solidFill>
              </a:rPr>
              <a:t>Real Time Tracking/location of a jewellery item in the stores or at inventory storehouse is not present</a:t>
            </a:r>
          </a:p>
        </p:txBody>
      </p:sp>
      <p:sp>
        <p:nvSpPr>
          <p:cNvPr id="12" name="TextBox 11">
            <a:extLst>
              <a:ext uri="{FF2B5EF4-FFF2-40B4-BE49-F238E27FC236}">
                <a16:creationId xmlns:a16="http://schemas.microsoft.com/office/drawing/2014/main" id="{D7A7DB1F-085D-70A0-3EEF-DEF9D84F493E}"/>
              </a:ext>
            </a:extLst>
          </p:cNvPr>
          <p:cNvSpPr txBox="1"/>
          <p:nvPr/>
        </p:nvSpPr>
        <p:spPr>
          <a:xfrm>
            <a:off x="8909878" y="3863154"/>
            <a:ext cx="3088342" cy="523220"/>
          </a:xfrm>
          <a:prstGeom prst="rect">
            <a:avLst/>
          </a:prstGeom>
          <a:noFill/>
        </p:spPr>
        <p:txBody>
          <a:bodyPr wrap="square" rtlCol="0">
            <a:spAutoFit/>
          </a:bodyPr>
          <a:lstStyle/>
          <a:p>
            <a:r>
              <a:rPr lang="en-IN" sz="1400" dirty="0">
                <a:solidFill>
                  <a:srgbClr val="002060"/>
                </a:solidFill>
              </a:rPr>
              <a:t>Smart count of inventory availability at any time is a need</a:t>
            </a:r>
          </a:p>
        </p:txBody>
      </p:sp>
      <p:sp>
        <p:nvSpPr>
          <p:cNvPr id="13" name="TextBox 12">
            <a:extLst>
              <a:ext uri="{FF2B5EF4-FFF2-40B4-BE49-F238E27FC236}">
                <a16:creationId xmlns:a16="http://schemas.microsoft.com/office/drawing/2014/main" id="{0B7E113E-51C0-6052-81C9-39F3A5506119}"/>
              </a:ext>
            </a:extLst>
          </p:cNvPr>
          <p:cNvSpPr txBox="1"/>
          <p:nvPr/>
        </p:nvSpPr>
        <p:spPr>
          <a:xfrm>
            <a:off x="193780" y="3863154"/>
            <a:ext cx="3780268" cy="738664"/>
          </a:xfrm>
          <a:prstGeom prst="rect">
            <a:avLst/>
          </a:prstGeom>
          <a:noFill/>
        </p:spPr>
        <p:txBody>
          <a:bodyPr wrap="square" rtlCol="0">
            <a:spAutoFit/>
          </a:bodyPr>
          <a:lstStyle/>
          <a:p>
            <a:r>
              <a:rPr lang="en-IN" sz="1400" dirty="0">
                <a:solidFill>
                  <a:srgbClr val="002060"/>
                </a:solidFill>
              </a:rPr>
              <a:t>Automation in Stock Reconciliation is absent, resulting a toll on manual efforts and sometimes a block in customer service procedure. </a:t>
            </a:r>
          </a:p>
        </p:txBody>
      </p:sp>
    </p:spTree>
    <p:extLst>
      <p:ext uri="{BB962C8B-B14F-4D97-AF65-F5344CB8AC3E}">
        <p14:creationId xmlns:p14="http://schemas.microsoft.com/office/powerpoint/2010/main" val="148585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0">
              <a:srgbClr val="B818AD"/>
            </a:gs>
            <a:gs pos="0">
              <a:srgbClr val="896ECC"/>
            </a:gs>
          </a:gsLst>
          <a:lin ang="162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56CE37-1FC4-191C-2F2A-836B77D67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453" y="2319059"/>
            <a:ext cx="3562350" cy="2464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1">
            <a:extLst>
              <a:ext uri="{FF2B5EF4-FFF2-40B4-BE49-F238E27FC236}">
                <a16:creationId xmlns:a16="http://schemas.microsoft.com/office/drawing/2014/main" id="{5D407424-AAAE-F224-3644-835872F108E4}"/>
              </a:ext>
            </a:extLst>
          </p:cNvPr>
          <p:cNvSpPr>
            <a:spLocks noGrp="1"/>
          </p:cNvSpPr>
          <p:nvPr>
            <p:ph type="title"/>
          </p:nvPr>
        </p:nvSpPr>
        <p:spPr>
          <a:xfrm>
            <a:off x="1173815" y="1382620"/>
            <a:ext cx="10515600" cy="603064"/>
          </a:xfrm>
        </p:spPr>
        <p:txBody>
          <a:bodyPr>
            <a:normAutofit fontScale="90000"/>
          </a:bodyPr>
          <a:lstStyle/>
          <a:p>
            <a:r>
              <a:rPr lang="en-IN" b="1" dirty="0">
                <a:solidFill>
                  <a:srgbClr val="002060"/>
                </a:solidFill>
              </a:rPr>
              <a:t>To solve the given business challenge I present</a:t>
            </a:r>
          </a:p>
        </p:txBody>
      </p:sp>
    </p:spTree>
    <p:extLst>
      <p:ext uri="{BB962C8B-B14F-4D97-AF65-F5344CB8AC3E}">
        <p14:creationId xmlns:p14="http://schemas.microsoft.com/office/powerpoint/2010/main" val="419740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100000">
              <a:schemeClr val="accent1">
                <a:lumMod val="40000"/>
                <a:lumOff val="60000"/>
              </a:schemeClr>
            </a:gs>
            <a:gs pos="4000">
              <a:srgbClr val="896ECC"/>
            </a:gs>
          </a:gsLst>
          <a:lin ang="162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5C92E1-E5A6-1373-5EF0-E406951D0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578" y="224120"/>
            <a:ext cx="2339788" cy="1618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61124EFB-C08D-1D6B-3BC5-8604EB7F8D25}"/>
              </a:ext>
            </a:extLst>
          </p:cNvPr>
          <p:cNvSpPr txBox="1"/>
          <p:nvPr/>
        </p:nvSpPr>
        <p:spPr>
          <a:xfrm>
            <a:off x="295835" y="1842593"/>
            <a:ext cx="11958917"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err="1">
                <a:solidFill>
                  <a:srgbClr val="002060"/>
                </a:solidFill>
              </a:rPr>
              <a:t>CaratMap</a:t>
            </a:r>
            <a:r>
              <a:rPr lang="en-IN" dirty="0">
                <a:solidFill>
                  <a:srgbClr val="002060"/>
                </a:solidFill>
              </a:rPr>
              <a:t> is </a:t>
            </a:r>
            <a:r>
              <a:rPr lang="en-IN" b="1" dirty="0">
                <a:solidFill>
                  <a:srgbClr val="002060"/>
                </a:solidFill>
              </a:rPr>
              <a:t>Near Field Communication(NFC) </a:t>
            </a:r>
            <a:r>
              <a:rPr lang="en-IN" dirty="0">
                <a:solidFill>
                  <a:srgbClr val="002060"/>
                </a:solidFill>
              </a:rPr>
              <a:t>based mobile application which tracks </a:t>
            </a:r>
            <a:r>
              <a:rPr lang="en-IN" b="1" dirty="0">
                <a:solidFill>
                  <a:srgbClr val="002060"/>
                </a:solidFill>
              </a:rPr>
              <a:t>real time location of each individual asset</a:t>
            </a:r>
            <a:r>
              <a:rPr lang="en-IN" dirty="0">
                <a:solidFill>
                  <a:srgbClr val="002060"/>
                </a:solidFill>
              </a:rPr>
              <a:t> present in physical store.</a:t>
            </a:r>
          </a:p>
          <a:p>
            <a:pPr marL="285750" indent="-285750">
              <a:lnSpc>
                <a:spcPct val="150000"/>
              </a:lnSpc>
              <a:buFont typeface="Arial" panose="020B0604020202020204" pitchFamily="34" charset="0"/>
              <a:buChar char="•"/>
            </a:pPr>
            <a:r>
              <a:rPr lang="en-IN" dirty="0">
                <a:solidFill>
                  <a:srgbClr val="002060"/>
                </a:solidFill>
              </a:rPr>
              <a:t>A </a:t>
            </a:r>
            <a:r>
              <a:rPr lang="en-IN" b="1" dirty="0">
                <a:solidFill>
                  <a:srgbClr val="002060"/>
                </a:solidFill>
              </a:rPr>
              <a:t>2D- real time map of store </a:t>
            </a:r>
            <a:r>
              <a:rPr lang="en-IN" dirty="0">
                <a:solidFill>
                  <a:srgbClr val="002060"/>
                </a:solidFill>
              </a:rPr>
              <a:t>is generated with the help of a </a:t>
            </a:r>
            <a:r>
              <a:rPr lang="en-IN" b="1" dirty="0">
                <a:solidFill>
                  <a:srgbClr val="002060"/>
                </a:solidFill>
              </a:rPr>
              <a:t>network of NFC tags </a:t>
            </a:r>
            <a:r>
              <a:rPr lang="en-IN" dirty="0">
                <a:solidFill>
                  <a:srgbClr val="002060"/>
                </a:solidFill>
              </a:rPr>
              <a:t>throughout the store and on the items as well.</a:t>
            </a:r>
          </a:p>
          <a:p>
            <a:pPr marL="285750" indent="-285750">
              <a:lnSpc>
                <a:spcPct val="150000"/>
              </a:lnSpc>
              <a:buFont typeface="Arial" panose="020B0604020202020204" pitchFamily="34" charset="0"/>
              <a:buChar char="•"/>
            </a:pPr>
            <a:r>
              <a:rPr lang="en-IN" dirty="0">
                <a:solidFill>
                  <a:srgbClr val="002060"/>
                </a:solidFill>
              </a:rPr>
              <a:t>Sales representative in store can search an item via bar code scanner(present in app) or by typing name or can search in catalogue embed In app.</a:t>
            </a:r>
          </a:p>
          <a:p>
            <a:pPr marL="285750" indent="-285750">
              <a:lnSpc>
                <a:spcPct val="150000"/>
              </a:lnSpc>
              <a:buFont typeface="Arial" panose="020B0604020202020204" pitchFamily="34" charset="0"/>
              <a:buChar char="•"/>
            </a:pPr>
            <a:r>
              <a:rPr lang="en-IN" dirty="0">
                <a:solidFill>
                  <a:srgbClr val="002060"/>
                </a:solidFill>
              </a:rPr>
              <a:t>Our app will tell the </a:t>
            </a:r>
            <a:r>
              <a:rPr lang="en-IN" b="1" dirty="0">
                <a:solidFill>
                  <a:srgbClr val="002060"/>
                </a:solidFill>
              </a:rPr>
              <a:t>exact location of item  i.e. Tray Number, Block Number and also the row of tray.</a:t>
            </a:r>
          </a:p>
          <a:p>
            <a:pPr marL="285750" indent="-285750">
              <a:lnSpc>
                <a:spcPct val="150000"/>
              </a:lnSpc>
              <a:buFont typeface="Arial" panose="020B0604020202020204" pitchFamily="34" charset="0"/>
              <a:buChar char="•"/>
            </a:pPr>
            <a:r>
              <a:rPr lang="en-IN" dirty="0">
                <a:solidFill>
                  <a:srgbClr val="002060"/>
                </a:solidFill>
              </a:rPr>
              <a:t>Also if an item is missing from the store, our product can send the alert. In other words </a:t>
            </a:r>
            <a:r>
              <a:rPr lang="en-IN" b="1" dirty="0">
                <a:solidFill>
                  <a:srgbClr val="002060"/>
                </a:solidFill>
              </a:rPr>
              <a:t>it will add automation in the process of stock reconciliation.</a:t>
            </a:r>
          </a:p>
        </p:txBody>
      </p:sp>
      <p:sp>
        <p:nvSpPr>
          <p:cNvPr id="9" name="TextBox 8">
            <a:extLst>
              <a:ext uri="{FF2B5EF4-FFF2-40B4-BE49-F238E27FC236}">
                <a16:creationId xmlns:a16="http://schemas.microsoft.com/office/drawing/2014/main" id="{0D8442C7-FD81-A5C1-17EC-38F9FFDEA398}"/>
              </a:ext>
            </a:extLst>
          </p:cNvPr>
          <p:cNvSpPr txBox="1"/>
          <p:nvPr/>
        </p:nvSpPr>
        <p:spPr>
          <a:xfrm>
            <a:off x="609600" y="5925236"/>
            <a:ext cx="11582400" cy="369332"/>
          </a:xfrm>
          <a:prstGeom prst="rect">
            <a:avLst/>
          </a:prstGeom>
          <a:noFill/>
        </p:spPr>
        <p:txBody>
          <a:bodyPr wrap="square">
            <a:spAutoFit/>
          </a:bodyPr>
          <a:lstStyle/>
          <a:p>
            <a:r>
              <a:rPr lang="en-IN" sz="1800" b="1" dirty="0">
                <a:solidFill>
                  <a:srgbClr val="002060"/>
                </a:solidFill>
              </a:rPr>
              <a:t>(Demo video link is given in the second last slide, demonstrating whole process in real time) for easy understanding</a:t>
            </a:r>
            <a:endParaRPr lang="en-IN" dirty="0"/>
          </a:p>
        </p:txBody>
      </p:sp>
    </p:spTree>
    <p:extLst>
      <p:ext uri="{BB962C8B-B14F-4D97-AF65-F5344CB8AC3E}">
        <p14:creationId xmlns:p14="http://schemas.microsoft.com/office/powerpoint/2010/main" val="27343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0">
              <a:srgbClr val="B818AD"/>
            </a:gs>
            <a:gs pos="0">
              <a:srgbClr val="896ECC"/>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AA46-4C38-D645-43D3-27508DFD7AC3}"/>
              </a:ext>
            </a:extLst>
          </p:cNvPr>
          <p:cNvSpPr>
            <a:spLocks noGrp="1"/>
          </p:cNvSpPr>
          <p:nvPr>
            <p:ph type="title"/>
          </p:nvPr>
        </p:nvSpPr>
        <p:spPr>
          <a:xfrm>
            <a:off x="241005" y="176493"/>
            <a:ext cx="11568953" cy="603064"/>
          </a:xfrm>
        </p:spPr>
        <p:txBody>
          <a:bodyPr>
            <a:normAutofit fontScale="90000"/>
          </a:bodyPr>
          <a:lstStyle/>
          <a:p>
            <a:r>
              <a:rPr lang="en-IN" dirty="0">
                <a:solidFill>
                  <a:srgbClr val="002060"/>
                </a:solidFill>
              </a:rPr>
              <a:t>Methodology </a:t>
            </a:r>
            <a:r>
              <a:rPr lang="en-IN" sz="1300" b="1" dirty="0">
                <a:solidFill>
                  <a:srgbClr val="002060"/>
                </a:solidFill>
              </a:rPr>
              <a:t>(Demo video link is given in the second last slide, demonstrating whole process in real time)</a:t>
            </a:r>
          </a:p>
        </p:txBody>
      </p:sp>
      <p:pic>
        <p:nvPicPr>
          <p:cNvPr id="5" name="Graphic 4" descr="Ring">
            <a:extLst>
              <a:ext uri="{FF2B5EF4-FFF2-40B4-BE49-F238E27FC236}">
                <a16:creationId xmlns:a16="http://schemas.microsoft.com/office/drawing/2014/main" id="{71E3CD2E-4904-F337-6BCE-59BAD1DA51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5341" y="1335650"/>
            <a:ext cx="540282" cy="540282"/>
          </a:xfrm>
          <a:prstGeom prst="rect">
            <a:avLst/>
          </a:prstGeom>
        </p:spPr>
      </p:pic>
      <p:pic>
        <p:nvPicPr>
          <p:cNvPr id="7" name="Graphic 6" descr="Barcode">
            <a:extLst>
              <a:ext uri="{FF2B5EF4-FFF2-40B4-BE49-F238E27FC236}">
                <a16:creationId xmlns:a16="http://schemas.microsoft.com/office/drawing/2014/main" id="{45E764DC-EFBE-C43F-EFF1-E20EF1CF1F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3527" y="1160929"/>
            <a:ext cx="914400" cy="914400"/>
          </a:xfrm>
          <a:prstGeom prst="rect">
            <a:avLst/>
          </a:prstGeom>
        </p:spPr>
      </p:pic>
      <p:sp>
        <p:nvSpPr>
          <p:cNvPr id="10" name="TextBox 9">
            <a:extLst>
              <a:ext uri="{FF2B5EF4-FFF2-40B4-BE49-F238E27FC236}">
                <a16:creationId xmlns:a16="http://schemas.microsoft.com/office/drawing/2014/main" id="{B70A8C91-5F97-6132-75D3-A3A725077FA2}"/>
              </a:ext>
            </a:extLst>
          </p:cNvPr>
          <p:cNvSpPr txBox="1"/>
          <p:nvPr/>
        </p:nvSpPr>
        <p:spPr>
          <a:xfrm>
            <a:off x="173882" y="2058600"/>
            <a:ext cx="3043519" cy="523220"/>
          </a:xfrm>
          <a:prstGeom prst="rect">
            <a:avLst/>
          </a:prstGeom>
          <a:noFill/>
        </p:spPr>
        <p:txBody>
          <a:bodyPr wrap="square" rtlCol="0">
            <a:spAutoFit/>
          </a:bodyPr>
          <a:lstStyle/>
          <a:p>
            <a:pPr algn="just"/>
            <a:r>
              <a:rPr lang="en-IN" sz="1400" dirty="0">
                <a:solidFill>
                  <a:srgbClr val="002060"/>
                </a:solidFill>
              </a:rPr>
              <a:t>Initially each Jewellery item would be  associated with a bar code</a:t>
            </a:r>
          </a:p>
        </p:txBody>
      </p:sp>
      <p:pic>
        <p:nvPicPr>
          <p:cNvPr id="2050" name="Picture 2" descr="NFC Tag Sticker">
            <a:extLst>
              <a:ext uri="{FF2B5EF4-FFF2-40B4-BE49-F238E27FC236}">
                <a16:creationId xmlns:a16="http://schemas.microsoft.com/office/drawing/2014/main" id="{1BA0DCA2-30F0-73E2-7EED-71621EAA409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4902" t="23019" r="22392" b="20092"/>
          <a:stretch/>
        </p:blipFill>
        <p:spPr bwMode="auto">
          <a:xfrm>
            <a:off x="4466822" y="996191"/>
            <a:ext cx="1129553" cy="1219201"/>
          </a:xfrm>
          <a:prstGeom prst="rect">
            <a:avLst/>
          </a:prstGeom>
          <a:noFill/>
          <a:extLst>
            <a:ext uri="{909E8E84-426E-40DD-AFC4-6F175D3DCCD1}">
              <a14:hiddenFill xmlns:a14="http://schemas.microsoft.com/office/drawing/2010/main">
                <a:solidFill>
                  <a:srgbClr val="FFFFFF"/>
                </a:solidFill>
              </a14:hiddenFill>
            </a:ext>
          </a:extLst>
        </p:spPr>
      </p:pic>
      <p:sp>
        <p:nvSpPr>
          <p:cNvPr id="11" name="Plus Sign 10">
            <a:extLst>
              <a:ext uri="{FF2B5EF4-FFF2-40B4-BE49-F238E27FC236}">
                <a16:creationId xmlns:a16="http://schemas.microsoft.com/office/drawing/2014/main" id="{3CC20000-307F-F6E1-31E7-AB4B5650FF4F}"/>
              </a:ext>
            </a:extLst>
          </p:cNvPr>
          <p:cNvSpPr/>
          <p:nvPr/>
        </p:nvSpPr>
        <p:spPr>
          <a:xfrm>
            <a:off x="5596375" y="1524000"/>
            <a:ext cx="158966" cy="18825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7C031AF-5157-A4E7-ABF9-8DCC072FF2DB}"/>
              </a:ext>
            </a:extLst>
          </p:cNvPr>
          <p:cNvSpPr txBox="1"/>
          <p:nvPr/>
        </p:nvSpPr>
        <p:spPr>
          <a:xfrm>
            <a:off x="3916013" y="2186583"/>
            <a:ext cx="3519689" cy="738664"/>
          </a:xfrm>
          <a:prstGeom prst="rect">
            <a:avLst/>
          </a:prstGeom>
          <a:noFill/>
        </p:spPr>
        <p:txBody>
          <a:bodyPr wrap="square" rtlCol="0">
            <a:spAutoFit/>
          </a:bodyPr>
          <a:lstStyle/>
          <a:p>
            <a:pPr algn="just"/>
            <a:r>
              <a:rPr lang="en-IN" sz="1400" dirty="0">
                <a:solidFill>
                  <a:srgbClr val="002060"/>
                </a:solidFill>
              </a:rPr>
              <a:t>Each bar-code will be connected to a NFC tag, means each item’s information is now stored in this tag.</a:t>
            </a:r>
          </a:p>
        </p:txBody>
      </p:sp>
      <p:pic>
        <p:nvPicPr>
          <p:cNvPr id="13" name="Picture 2" descr="NFC Tag Sticker">
            <a:extLst>
              <a:ext uri="{FF2B5EF4-FFF2-40B4-BE49-F238E27FC236}">
                <a16:creationId xmlns:a16="http://schemas.microsoft.com/office/drawing/2014/main" id="{1E0B26F3-CCE1-1E7E-5909-F67CD4672068}"/>
              </a:ext>
            </a:extLst>
          </p:cNvPr>
          <p:cNvPicPr>
            <a:picLocks noChangeAspect="1" noChangeArrowheads="1"/>
          </p:cNvPicPr>
          <p:nvPr/>
        </p:nvPicPr>
        <p:blipFill rotWithShape="1">
          <a:blip r:embed="rId6">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9043189" y="1170158"/>
            <a:ext cx="650057" cy="7016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NFC Tag Sticker">
            <a:extLst>
              <a:ext uri="{FF2B5EF4-FFF2-40B4-BE49-F238E27FC236}">
                <a16:creationId xmlns:a16="http://schemas.microsoft.com/office/drawing/2014/main" id="{5497EDE2-CB1A-55BC-5DEA-061EED31A2FA}"/>
              </a:ext>
            </a:extLst>
          </p:cNvPr>
          <p:cNvPicPr>
            <a:picLocks noChangeAspect="1" noChangeArrowheads="1"/>
          </p:cNvPicPr>
          <p:nvPr/>
        </p:nvPicPr>
        <p:blipFill rotWithShape="1">
          <a:blip r:embed="rId6">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9742437" y="1143265"/>
            <a:ext cx="650057" cy="7016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NFC Tag Sticker">
            <a:extLst>
              <a:ext uri="{FF2B5EF4-FFF2-40B4-BE49-F238E27FC236}">
                <a16:creationId xmlns:a16="http://schemas.microsoft.com/office/drawing/2014/main" id="{8BF77998-ABE0-4BE7-9A03-EBE5AD125A6D}"/>
              </a:ext>
            </a:extLst>
          </p:cNvPr>
          <p:cNvPicPr>
            <a:picLocks noChangeAspect="1" noChangeArrowheads="1"/>
          </p:cNvPicPr>
          <p:nvPr/>
        </p:nvPicPr>
        <p:blipFill rotWithShape="1">
          <a:blip r:embed="rId6">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8343941" y="1169049"/>
            <a:ext cx="650057" cy="70164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11843C1-2E45-9CFB-EB85-4D0FB8AF0012}"/>
              </a:ext>
            </a:extLst>
          </p:cNvPr>
          <p:cNvSpPr txBox="1"/>
          <p:nvPr/>
        </p:nvSpPr>
        <p:spPr>
          <a:xfrm>
            <a:off x="8072875" y="2090859"/>
            <a:ext cx="3420036" cy="1169551"/>
          </a:xfrm>
          <a:prstGeom prst="rect">
            <a:avLst/>
          </a:prstGeom>
          <a:noFill/>
        </p:spPr>
        <p:txBody>
          <a:bodyPr wrap="square" rtlCol="0">
            <a:spAutoFit/>
          </a:bodyPr>
          <a:lstStyle/>
          <a:p>
            <a:pPr algn="just"/>
            <a:r>
              <a:rPr lang="en-IN" sz="1400" dirty="0">
                <a:solidFill>
                  <a:srgbClr val="002060"/>
                </a:solidFill>
              </a:rPr>
              <a:t>Different types of NFC would be there. Some stores information of a whole shelf(block), some of trays and rest are sticked on jewellery items and the tags which are place on path.</a:t>
            </a:r>
          </a:p>
        </p:txBody>
      </p:sp>
      <p:pic>
        <p:nvPicPr>
          <p:cNvPr id="18" name="Graphic 17" descr="Network">
            <a:extLst>
              <a:ext uri="{FF2B5EF4-FFF2-40B4-BE49-F238E27FC236}">
                <a16:creationId xmlns:a16="http://schemas.microsoft.com/office/drawing/2014/main" id="{5D60104E-3399-D657-0B29-CC33A54DD4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85237" y="4494475"/>
            <a:ext cx="914400" cy="914400"/>
          </a:xfrm>
          <a:prstGeom prst="rect">
            <a:avLst/>
          </a:prstGeom>
        </p:spPr>
      </p:pic>
      <p:pic>
        <p:nvPicPr>
          <p:cNvPr id="19" name="Picture 2" descr="NFC Tag Sticker">
            <a:extLst>
              <a:ext uri="{FF2B5EF4-FFF2-40B4-BE49-F238E27FC236}">
                <a16:creationId xmlns:a16="http://schemas.microsoft.com/office/drawing/2014/main" id="{25448240-77AB-5667-2692-F2C5531208F2}"/>
              </a:ext>
            </a:extLst>
          </p:cNvPr>
          <p:cNvPicPr>
            <a:picLocks noChangeAspect="1" noChangeArrowheads="1"/>
          </p:cNvPicPr>
          <p:nvPr/>
        </p:nvPicPr>
        <p:blipFill rotWithShape="1">
          <a:blip r:embed="rId6">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0486490" y="1143265"/>
            <a:ext cx="650057" cy="70164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27EB4CE-5F45-7661-BBF5-A28A7682D0F7}"/>
              </a:ext>
            </a:extLst>
          </p:cNvPr>
          <p:cNvSpPr txBox="1"/>
          <p:nvPr/>
        </p:nvSpPr>
        <p:spPr>
          <a:xfrm>
            <a:off x="8234339" y="5361022"/>
            <a:ext cx="3420036" cy="738664"/>
          </a:xfrm>
          <a:prstGeom prst="rect">
            <a:avLst/>
          </a:prstGeom>
          <a:noFill/>
        </p:spPr>
        <p:txBody>
          <a:bodyPr wrap="square" rtlCol="0">
            <a:spAutoFit/>
          </a:bodyPr>
          <a:lstStyle/>
          <a:p>
            <a:r>
              <a:rPr lang="en-IN" sz="1400" dirty="0">
                <a:solidFill>
                  <a:srgbClr val="002060"/>
                </a:solidFill>
              </a:rPr>
              <a:t>Once all the items are tagged with NFC tags, lane of NFC tags would be created, resulting in communication throughout the network.</a:t>
            </a:r>
          </a:p>
        </p:txBody>
      </p:sp>
      <p:pic>
        <p:nvPicPr>
          <p:cNvPr id="23" name="Picture 22">
            <a:extLst>
              <a:ext uri="{FF2B5EF4-FFF2-40B4-BE49-F238E27FC236}">
                <a16:creationId xmlns:a16="http://schemas.microsoft.com/office/drawing/2014/main" id="{D94D44D6-3654-DA28-C260-2AD6E3BC29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5395" y="3208123"/>
            <a:ext cx="4940057" cy="2663000"/>
          </a:xfrm>
          <a:prstGeom prst="rect">
            <a:avLst/>
          </a:prstGeom>
          <a:ln w="28575">
            <a:solidFill>
              <a:schemeClr val="tx1">
                <a:lumMod val="95000"/>
                <a:lumOff val="5000"/>
              </a:schemeClr>
            </a:solidFill>
          </a:ln>
        </p:spPr>
      </p:pic>
      <p:sp>
        <p:nvSpPr>
          <p:cNvPr id="24" name="TextBox 23">
            <a:extLst>
              <a:ext uri="{FF2B5EF4-FFF2-40B4-BE49-F238E27FC236}">
                <a16:creationId xmlns:a16="http://schemas.microsoft.com/office/drawing/2014/main" id="{6397CBD5-D862-4610-EEFB-16A575B394AE}"/>
              </a:ext>
            </a:extLst>
          </p:cNvPr>
          <p:cNvSpPr txBox="1"/>
          <p:nvPr/>
        </p:nvSpPr>
        <p:spPr>
          <a:xfrm>
            <a:off x="1695641" y="5915575"/>
            <a:ext cx="3420036" cy="738664"/>
          </a:xfrm>
          <a:prstGeom prst="rect">
            <a:avLst/>
          </a:prstGeom>
          <a:noFill/>
        </p:spPr>
        <p:txBody>
          <a:bodyPr wrap="square" rtlCol="0">
            <a:spAutoFit/>
          </a:bodyPr>
          <a:lstStyle/>
          <a:p>
            <a:pPr algn="just"/>
            <a:r>
              <a:rPr lang="en-IN" sz="1400" dirty="0">
                <a:solidFill>
                  <a:srgbClr val="002060"/>
                </a:solidFill>
              </a:rPr>
              <a:t>A real-time time 2D with search functionality will be ready, helping in counting, tracking, availability of inventory. </a:t>
            </a:r>
          </a:p>
        </p:txBody>
      </p:sp>
      <p:sp>
        <p:nvSpPr>
          <p:cNvPr id="25" name="Arrow: Right 24">
            <a:extLst>
              <a:ext uri="{FF2B5EF4-FFF2-40B4-BE49-F238E27FC236}">
                <a16:creationId xmlns:a16="http://schemas.microsoft.com/office/drawing/2014/main" id="{4F286A2C-D78C-6A28-570B-EA97768D3776}"/>
              </a:ext>
            </a:extLst>
          </p:cNvPr>
          <p:cNvSpPr/>
          <p:nvPr/>
        </p:nvSpPr>
        <p:spPr>
          <a:xfrm>
            <a:off x="3048224" y="1493050"/>
            <a:ext cx="914400" cy="36812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4FBD87E4-428A-864B-D102-D02021BE99EB}"/>
              </a:ext>
            </a:extLst>
          </p:cNvPr>
          <p:cNvSpPr/>
          <p:nvPr/>
        </p:nvSpPr>
        <p:spPr>
          <a:xfrm>
            <a:off x="6917681" y="1434067"/>
            <a:ext cx="914400" cy="36812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00530CD2-B08D-60DF-3AA8-C62E045286B1}"/>
              </a:ext>
            </a:extLst>
          </p:cNvPr>
          <p:cNvSpPr/>
          <p:nvPr/>
        </p:nvSpPr>
        <p:spPr>
          <a:xfrm rot="5400000">
            <a:off x="9303095" y="3594563"/>
            <a:ext cx="914400" cy="36812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C054D4B3-7341-6C3C-928F-F9A00CD8E943}"/>
              </a:ext>
            </a:extLst>
          </p:cNvPr>
          <p:cNvSpPr/>
          <p:nvPr/>
        </p:nvSpPr>
        <p:spPr>
          <a:xfrm rot="10800000">
            <a:off x="6655447" y="4051763"/>
            <a:ext cx="914400" cy="36812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Arrow Connector 31">
            <a:extLst>
              <a:ext uri="{FF2B5EF4-FFF2-40B4-BE49-F238E27FC236}">
                <a16:creationId xmlns:a16="http://schemas.microsoft.com/office/drawing/2014/main" id="{C305E355-D54E-D950-4721-64510D92F31C}"/>
              </a:ext>
            </a:extLst>
          </p:cNvPr>
          <p:cNvCxnSpPr/>
          <p:nvPr/>
        </p:nvCxnSpPr>
        <p:spPr>
          <a:xfrm flipV="1">
            <a:off x="878541" y="4494475"/>
            <a:ext cx="699247" cy="45720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8D7A3FB-DB2F-7D3D-FBAD-84E265BCF673}"/>
              </a:ext>
            </a:extLst>
          </p:cNvPr>
          <p:cNvCxnSpPr/>
          <p:nvPr/>
        </p:nvCxnSpPr>
        <p:spPr>
          <a:xfrm flipV="1">
            <a:off x="2533433" y="4037275"/>
            <a:ext cx="699247" cy="45720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253C461-E7DE-5F04-53DC-54130D001046}"/>
              </a:ext>
            </a:extLst>
          </p:cNvPr>
          <p:cNvCxnSpPr/>
          <p:nvPr/>
        </p:nvCxnSpPr>
        <p:spPr>
          <a:xfrm flipV="1">
            <a:off x="657588" y="3422279"/>
            <a:ext cx="699247" cy="45720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E25A50-2064-380F-83FD-733CF1881F49}"/>
              </a:ext>
            </a:extLst>
          </p:cNvPr>
          <p:cNvSpPr txBox="1"/>
          <p:nvPr/>
        </p:nvSpPr>
        <p:spPr>
          <a:xfrm>
            <a:off x="63191" y="3833595"/>
            <a:ext cx="1147482" cy="307777"/>
          </a:xfrm>
          <a:prstGeom prst="rect">
            <a:avLst/>
          </a:prstGeom>
          <a:noFill/>
        </p:spPr>
        <p:txBody>
          <a:bodyPr wrap="square" rtlCol="0">
            <a:spAutoFit/>
          </a:bodyPr>
          <a:lstStyle/>
          <a:p>
            <a:r>
              <a:rPr lang="en-IN" sz="1400" b="1" dirty="0"/>
              <a:t>Items in tray</a:t>
            </a:r>
          </a:p>
        </p:txBody>
      </p:sp>
      <p:sp>
        <p:nvSpPr>
          <p:cNvPr id="36" name="TextBox 35">
            <a:extLst>
              <a:ext uri="{FF2B5EF4-FFF2-40B4-BE49-F238E27FC236}">
                <a16:creationId xmlns:a16="http://schemas.microsoft.com/office/drawing/2014/main" id="{51A0D5D2-A012-EAC5-3581-5E774DD95A1A}"/>
              </a:ext>
            </a:extLst>
          </p:cNvPr>
          <p:cNvSpPr txBox="1"/>
          <p:nvPr/>
        </p:nvSpPr>
        <p:spPr>
          <a:xfrm>
            <a:off x="-1" y="4918652"/>
            <a:ext cx="2533433" cy="523220"/>
          </a:xfrm>
          <a:prstGeom prst="rect">
            <a:avLst/>
          </a:prstGeom>
          <a:noFill/>
        </p:spPr>
        <p:txBody>
          <a:bodyPr wrap="square" rtlCol="0">
            <a:spAutoFit/>
          </a:bodyPr>
          <a:lstStyle/>
          <a:p>
            <a:r>
              <a:rPr lang="en-IN" sz="1400" b="1" dirty="0"/>
              <a:t>Different shelves/block containing trays</a:t>
            </a:r>
          </a:p>
        </p:txBody>
      </p:sp>
      <p:sp>
        <p:nvSpPr>
          <p:cNvPr id="37" name="TextBox 36">
            <a:extLst>
              <a:ext uri="{FF2B5EF4-FFF2-40B4-BE49-F238E27FC236}">
                <a16:creationId xmlns:a16="http://schemas.microsoft.com/office/drawing/2014/main" id="{C93CC795-CE7C-49C6-5EB9-524362601484}"/>
              </a:ext>
            </a:extLst>
          </p:cNvPr>
          <p:cNvSpPr txBox="1"/>
          <p:nvPr/>
        </p:nvSpPr>
        <p:spPr>
          <a:xfrm>
            <a:off x="5975452" y="4686133"/>
            <a:ext cx="2533433" cy="307777"/>
          </a:xfrm>
          <a:prstGeom prst="rect">
            <a:avLst/>
          </a:prstGeom>
          <a:noFill/>
        </p:spPr>
        <p:txBody>
          <a:bodyPr wrap="square" rtlCol="0">
            <a:spAutoFit/>
          </a:bodyPr>
          <a:lstStyle/>
          <a:p>
            <a:r>
              <a:rPr lang="en-IN" sz="1400" b="1" dirty="0"/>
              <a:t>Trays in shelves</a:t>
            </a:r>
          </a:p>
        </p:txBody>
      </p:sp>
      <p:cxnSp>
        <p:nvCxnSpPr>
          <p:cNvPr id="38" name="Straight Arrow Connector 37">
            <a:extLst>
              <a:ext uri="{FF2B5EF4-FFF2-40B4-BE49-F238E27FC236}">
                <a16:creationId xmlns:a16="http://schemas.microsoft.com/office/drawing/2014/main" id="{BCF39E3A-1078-CD31-82F0-CFCD885EF60A}"/>
              </a:ext>
            </a:extLst>
          </p:cNvPr>
          <p:cNvCxnSpPr>
            <a:cxnSpLocks/>
          </p:cNvCxnSpPr>
          <p:nvPr/>
        </p:nvCxnSpPr>
        <p:spPr>
          <a:xfrm flipH="1" flipV="1">
            <a:off x="5200708" y="4195874"/>
            <a:ext cx="1094915" cy="52720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36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0">
              <a:schemeClr val="accent1">
                <a:lumMod val="40000"/>
                <a:lumOff val="60000"/>
              </a:schemeClr>
            </a:gs>
            <a:gs pos="0">
              <a:srgbClr val="896ECC"/>
            </a:gs>
          </a:gsLst>
          <a:lin ang="16200000" scaled="1"/>
        </a:gradFill>
        <a:effectLst/>
      </p:bgPr>
    </p:bg>
    <p:spTree>
      <p:nvGrpSpPr>
        <p:cNvPr id="1" name=""/>
        <p:cNvGrpSpPr/>
        <p:nvPr/>
      </p:nvGrpSpPr>
      <p:grpSpPr>
        <a:xfrm>
          <a:off x="0" y="0"/>
          <a:ext cx="0" cy="0"/>
          <a:chOff x="0" y="0"/>
          <a:chExt cx="0" cy="0"/>
        </a:xfrm>
      </p:grpSpPr>
      <p:pic>
        <p:nvPicPr>
          <p:cNvPr id="6146" name="Picture 2" descr="Best Jewellery Shops On Avenue Road | LBB, Bangalore">
            <a:extLst>
              <a:ext uri="{FF2B5EF4-FFF2-40B4-BE49-F238E27FC236}">
                <a16:creationId xmlns:a16="http://schemas.microsoft.com/office/drawing/2014/main" id="{62025A56-3FB4-911D-ED50-414A951DB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000125"/>
            <a:ext cx="4352925" cy="4352925"/>
          </a:xfrm>
          <a:prstGeom prst="rect">
            <a:avLst/>
          </a:prstGeom>
          <a:noFill/>
          <a:extLst>
            <a:ext uri="{909E8E84-426E-40DD-AFC4-6F175D3DCCD1}">
              <a14:hiddenFill xmlns:a14="http://schemas.microsoft.com/office/drawing/2010/main">
                <a:solidFill>
                  <a:srgbClr val="FFFFFF"/>
                </a:solidFill>
              </a14:hiddenFill>
            </a:ext>
          </a:extLst>
        </p:spPr>
      </p:pic>
      <p:sp>
        <p:nvSpPr>
          <p:cNvPr id="6167" name="Oval 6166">
            <a:extLst>
              <a:ext uri="{FF2B5EF4-FFF2-40B4-BE49-F238E27FC236}">
                <a16:creationId xmlns:a16="http://schemas.microsoft.com/office/drawing/2014/main" id="{DEDCFAAC-7A59-EC4E-7494-B497D071328E}"/>
              </a:ext>
            </a:extLst>
          </p:cNvPr>
          <p:cNvSpPr/>
          <p:nvPr/>
        </p:nvSpPr>
        <p:spPr>
          <a:xfrm>
            <a:off x="2188783" y="4722835"/>
            <a:ext cx="432793" cy="461022"/>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F76ABFB8-8034-4EDF-DF22-50B3F5C0AB6B}"/>
              </a:ext>
            </a:extLst>
          </p:cNvPr>
          <p:cNvSpPr>
            <a:spLocks noGrp="1"/>
          </p:cNvSpPr>
          <p:nvPr>
            <p:ph type="title"/>
          </p:nvPr>
        </p:nvSpPr>
        <p:spPr>
          <a:xfrm>
            <a:off x="82923" y="179348"/>
            <a:ext cx="11568953" cy="603064"/>
          </a:xfrm>
        </p:spPr>
        <p:txBody>
          <a:bodyPr>
            <a:normAutofit/>
          </a:bodyPr>
          <a:lstStyle/>
          <a:p>
            <a:r>
              <a:rPr lang="en-IN" sz="3200" dirty="0">
                <a:solidFill>
                  <a:srgbClr val="002060"/>
                </a:solidFill>
              </a:rPr>
              <a:t>Tag placing in real scenario</a:t>
            </a:r>
          </a:p>
        </p:txBody>
      </p:sp>
      <p:pic>
        <p:nvPicPr>
          <p:cNvPr id="5" name="Picture 2" descr="NFC Tag Sticker">
            <a:extLst>
              <a:ext uri="{FF2B5EF4-FFF2-40B4-BE49-F238E27FC236}">
                <a16:creationId xmlns:a16="http://schemas.microsoft.com/office/drawing/2014/main" id="{0FE80A2F-88E5-D3CC-8C96-9876542A4858}"/>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47650" y="2040936"/>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FC Tag Sticker">
            <a:extLst>
              <a:ext uri="{FF2B5EF4-FFF2-40B4-BE49-F238E27FC236}">
                <a16:creationId xmlns:a16="http://schemas.microsoft.com/office/drawing/2014/main" id="{AC036886-4142-F4D2-501A-F5958A8198E5}"/>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141629" y="1713641"/>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FC Tag Sticker">
            <a:extLst>
              <a:ext uri="{FF2B5EF4-FFF2-40B4-BE49-F238E27FC236}">
                <a16:creationId xmlns:a16="http://schemas.microsoft.com/office/drawing/2014/main" id="{E38070CB-A571-5260-560E-4A1CE084C7B9}"/>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47650" y="1371297"/>
            <a:ext cx="247652" cy="2673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FC Tag Sticker">
            <a:extLst>
              <a:ext uri="{FF2B5EF4-FFF2-40B4-BE49-F238E27FC236}">
                <a16:creationId xmlns:a16="http://schemas.microsoft.com/office/drawing/2014/main" id="{863CC53E-0278-8450-1652-5F633E2F74AD}"/>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81050" y="2040936"/>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NFC Tag Sticker">
            <a:extLst>
              <a:ext uri="{FF2B5EF4-FFF2-40B4-BE49-F238E27FC236}">
                <a16:creationId xmlns:a16="http://schemas.microsoft.com/office/drawing/2014/main" id="{1946D698-9AFE-0B25-13C5-809E50C56224}"/>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495425" y="2040936"/>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NFC Tag Sticker">
            <a:extLst>
              <a:ext uri="{FF2B5EF4-FFF2-40B4-BE49-F238E27FC236}">
                <a16:creationId xmlns:a16="http://schemas.microsoft.com/office/drawing/2014/main" id="{3CF45EA5-B281-9CD0-B65A-2E0BE4BE36A0}"/>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171700" y="2031411"/>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NFC Tag Sticker">
            <a:extLst>
              <a:ext uri="{FF2B5EF4-FFF2-40B4-BE49-F238E27FC236}">
                <a16:creationId xmlns:a16="http://schemas.microsoft.com/office/drawing/2014/main" id="{AF26686E-3E59-E0B0-AE59-A8C5F705F098}"/>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352800" y="2040936"/>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NFC Tag Sticker">
            <a:extLst>
              <a:ext uri="{FF2B5EF4-FFF2-40B4-BE49-F238E27FC236}">
                <a16:creationId xmlns:a16="http://schemas.microsoft.com/office/drawing/2014/main" id="{2B4AC209-AE5E-BBBD-A894-1F960972481A}"/>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105150" y="2534369"/>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NFC Tag Sticker">
            <a:extLst>
              <a:ext uri="{FF2B5EF4-FFF2-40B4-BE49-F238E27FC236}">
                <a16:creationId xmlns:a16="http://schemas.microsoft.com/office/drawing/2014/main" id="{C7BB4007-6775-CA52-2C7B-8F135AB376E4}"/>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095625" y="2951841"/>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NFC Tag Sticker">
            <a:extLst>
              <a:ext uri="{FF2B5EF4-FFF2-40B4-BE49-F238E27FC236}">
                <a16:creationId xmlns:a16="http://schemas.microsoft.com/office/drawing/2014/main" id="{0793B3C2-563C-E60D-0AE5-7348D6D680C2}"/>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067050" y="3601320"/>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NFC Tag Sticker">
            <a:extLst>
              <a:ext uri="{FF2B5EF4-FFF2-40B4-BE49-F238E27FC236}">
                <a16:creationId xmlns:a16="http://schemas.microsoft.com/office/drawing/2014/main" id="{A36837AD-EDF7-B918-21C0-B493E578565F}"/>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057525" y="4724795"/>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NFC Tag Sticker">
            <a:extLst>
              <a:ext uri="{FF2B5EF4-FFF2-40B4-BE49-F238E27FC236}">
                <a16:creationId xmlns:a16="http://schemas.microsoft.com/office/drawing/2014/main" id="{DF881636-38A1-BF7C-729C-DABF98AD0AD8}"/>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667125" y="4009116"/>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NFC Tag Sticker">
            <a:extLst>
              <a:ext uri="{FF2B5EF4-FFF2-40B4-BE49-F238E27FC236}">
                <a16:creationId xmlns:a16="http://schemas.microsoft.com/office/drawing/2014/main" id="{B89C686E-02D4-57BE-6312-3002CE769A7F}"/>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800225" y="4009115"/>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NFC Tag Sticker">
            <a:extLst>
              <a:ext uri="{FF2B5EF4-FFF2-40B4-BE49-F238E27FC236}">
                <a16:creationId xmlns:a16="http://schemas.microsoft.com/office/drawing/2014/main" id="{BCF5BF8F-FB47-B0A2-1031-C346417B1EE1}"/>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609850" y="4009114"/>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NFC Tag Sticker">
            <a:extLst>
              <a:ext uri="{FF2B5EF4-FFF2-40B4-BE49-F238E27FC236}">
                <a16:creationId xmlns:a16="http://schemas.microsoft.com/office/drawing/2014/main" id="{0EE3FF2D-7F05-AEC7-D267-F1BC390B5A96}"/>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495425" y="4724795"/>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NFC Tag Sticker">
            <a:extLst>
              <a:ext uri="{FF2B5EF4-FFF2-40B4-BE49-F238E27FC236}">
                <a16:creationId xmlns:a16="http://schemas.microsoft.com/office/drawing/2014/main" id="{20CEFD2D-1D15-3FA8-32F4-6CA58ACC5E39}"/>
              </a:ext>
            </a:extLst>
          </p:cNvPr>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619125" y="4009114"/>
            <a:ext cx="247650" cy="2673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NFC Tag Sticker">
            <a:extLst>
              <a:ext uri="{FF2B5EF4-FFF2-40B4-BE49-F238E27FC236}">
                <a16:creationId xmlns:a16="http://schemas.microsoft.com/office/drawing/2014/main" id="{5DBA6F77-8287-4452-0D34-706338B93E3E}"/>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23900" y="1355640"/>
            <a:ext cx="247652" cy="26730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NFC Tag Sticker">
            <a:extLst>
              <a:ext uri="{FF2B5EF4-FFF2-40B4-BE49-F238E27FC236}">
                <a16:creationId xmlns:a16="http://schemas.microsoft.com/office/drawing/2014/main" id="{86107D2D-1EC6-38FB-BAEB-70EA5C174CF9}"/>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200150" y="1355640"/>
            <a:ext cx="247652" cy="26730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NFC Tag Sticker">
            <a:extLst>
              <a:ext uri="{FF2B5EF4-FFF2-40B4-BE49-F238E27FC236}">
                <a16:creationId xmlns:a16="http://schemas.microsoft.com/office/drawing/2014/main" id="{6E8F574C-669A-CBFE-4B31-3FB7193A5C88}"/>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905000" y="1638603"/>
            <a:ext cx="236477" cy="25524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NFC Tag Sticker">
            <a:extLst>
              <a:ext uri="{FF2B5EF4-FFF2-40B4-BE49-F238E27FC236}">
                <a16:creationId xmlns:a16="http://schemas.microsoft.com/office/drawing/2014/main" id="{1790DFAF-517F-AED0-0AD5-64B651AECF8D}"/>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295525" y="1619553"/>
            <a:ext cx="236477" cy="25524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NFC Tag Sticker">
            <a:extLst>
              <a:ext uri="{FF2B5EF4-FFF2-40B4-BE49-F238E27FC236}">
                <a16:creationId xmlns:a16="http://schemas.microsoft.com/office/drawing/2014/main" id="{003B82B3-CB21-FB10-8823-F11BD5E19FEB}"/>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752723" y="1619553"/>
            <a:ext cx="236477" cy="25524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NFC Tag Sticker">
            <a:extLst>
              <a:ext uri="{FF2B5EF4-FFF2-40B4-BE49-F238E27FC236}">
                <a16:creationId xmlns:a16="http://schemas.microsoft.com/office/drawing/2014/main" id="{054375FF-F4AC-966C-261E-3D84733A0844}"/>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476625" y="1567979"/>
            <a:ext cx="236477" cy="2552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NFC Tag Sticker">
            <a:extLst>
              <a:ext uri="{FF2B5EF4-FFF2-40B4-BE49-F238E27FC236}">
                <a16:creationId xmlns:a16="http://schemas.microsoft.com/office/drawing/2014/main" id="{10EDABF7-DCAE-A480-7F02-F8A83F896A6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952875" y="1638603"/>
            <a:ext cx="236477" cy="25524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NFC Tag Sticker">
            <a:extLst>
              <a:ext uri="{FF2B5EF4-FFF2-40B4-BE49-F238E27FC236}">
                <a16:creationId xmlns:a16="http://schemas.microsoft.com/office/drawing/2014/main" id="{3B6BCEFD-CB54-D2F2-DF5B-330638E39DCC}"/>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283135" y="1567979"/>
            <a:ext cx="236477" cy="25524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NFC Tag Sticker">
            <a:extLst>
              <a:ext uri="{FF2B5EF4-FFF2-40B4-BE49-F238E27FC236}">
                <a16:creationId xmlns:a16="http://schemas.microsoft.com/office/drawing/2014/main" id="{E047C124-DE9C-C1A7-D392-10C156EACACA}"/>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513228" y="1814177"/>
            <a:ext cx="269539" cy="33834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NFC Tag Sticker">
            <a:extLst>
              <a:ext uri="{FF2B5EF4-FFF2-40B4-BE49-F238E27FC236}">
                <a16:creationId xmlns:a16="http://schemas.microsoft.com/office/drawing/2014/main" id="{F3834BB3-43CA-2CA6-5468-B0C1C985BB4B}"/>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flipH="1">
            <a:off x="3659067" y="1773219"/>
            <a:ext cx="370008" cy="33834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NFC Tag Sticker">
            <a:extLst>
              <a:ext uri="{FF2B5EF4-FFF2-40B4-BE49-F238E27FC236}">
                <a16:creationId xmlns:a16="http://schemas.microsoft.com/office/drawing/2014/main" id="{6C73524A-2384-BEEA-B314-31AB2ECB3AF2}"/>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flipH="1">
            <a:off x="3129696" y="3049975"/>
            <a:ext cx="370008" cy="33834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NFC Tag Sticker">
            <a:extLst>
              <a:ext uri="{FF2B5EF4-FFF2-40B4-BE49-F238E27FC236}">
                <a16:creationId xmlns:a16="http://schemas.microsoft.com/office/drawing/2014/main" id="{FE98968F-1327-EA78-7F11-E5C0C3F0E02F}"/>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flipH="1">
            <a:off x="3177321" y="4759167"/>
            <a:ext cx="370008" cy="33834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NFC Tag Sticker">
            <a:extLst>
              <a:ext uri="{FF2B5EF4-FFF2-40B4-BE49-F238E27FC236}">
                <a16:creationId xmlns:a16="http://schemas.microsoft.com/office/drawing/2014/main" id="{A49DDCB5-237C-B5FC-A0B4-19F3C1B05F70}"/>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flipH="1">
            <a:off x="2058867" y="4220944"/>
            <a:ext cx="370008" cy="33834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NFC Tag Sticker">
            <a:extLst>
              <a:ext uri="{FF2B5EF4-FFF2-40B4-BE49-F238E27FC236}">
                <a16:creationId xmlns:a16="http://schemas.microsoft.com/office/drawing/2014/main" id="{F0754C6E-67F6-B930-7BB2-E3521DA039BE}"/>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flipH="1">
            <a:off x="840401" y="4155791"/>
            <a:ext cx="370008" cy="33834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NFC Tag Sticker">
            <a:extLst>
              <a:ext uri="{FF2B5EF4-FFF2-40B4-BE49-F238E27FC236}">
                <a16:creationId xmlns:a16="http://schemas.microsoft.com/office/drawing/2014/main" id="{AD83DC72-A2B5-6E21-F0DF-7F7E1177A10B}"/>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flipH="1">
            <a:off x="1200150" y="3072778"/>
            <a:ext cx="370008" cy="33834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NFC Tag Sticker">
            <a:extLst>
              <a:ext uri="{FF2B5EF4-FFF2-40B4-BE49-F238E27FC236}">
                <a16:creationId xmlns:a16="http://schemas.microsoft.com/office/drawing/2014/main" id="{FD3599AC-FBB4-BBB6-AD67-365D7AB995B0}"/>
              </a:ext>
            </a:extLst>
          </p:cNvPr>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flipH="1">
            <a:off x="1677867" y="2909960"/>
            <a:ext cx="370008" cy="33834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NFC Tag Sticker">
            <a:extLst>
              <a:ext uri="{FF2B5EF4-FFF2-40B4-BE49-F238E27FC236}">
                <a16:creationId xmlns:a16="http://schemas.microsoft.com/office/drawing/2014/main" id="{C9A3DADF-FC14-C83C-5925-54C25BD81FA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47650" y="2592150"/>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NFC Tag Sticker">
            <a:extLst>
              <a:ext uri="{FF2B5EF4-FFF2-40B4-BE49-F238E27FC236}">
                <a16:creationId xmlns:a16="http://schemas.microsoft.com/office/drawing/2014/main" id="{22FBB864-9FFC-7D35-BBA0-724D3BB73FD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23900" y="257649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NFC Tag Sticker">
            <a:extLst>
              <a:ext uri="{FF2B5EF4-FFF2-40B4-BE49-F238E27FC236}">
                <a16:creationId xmlns:a16="http://schemas.microsoft.com/office/drawing/2014/main" id="{7335EDE9-7FC8-0B18-CCDC-8CF5F14CE759}"/>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200150" y="257649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NFC Tag Sticker">
            <a:extLst>
              <a:ext uri="{FF2B5EF4-FFF2-40B4-BE49-F238E27FC236}">
                <a16:creationId xmlns:a16="http://schemas.microsoft.com/office/drawing/2014/main" id="{834798C2-1513-99BA-4D0C-62243579F16C}"/>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3303" y="3373970"/>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NFC Tag Sticker">
            <a:extLst>
              <a:ext uri="{FF2B5EF4-FFF2-40B4-BE49-F238E27FC236}">
                <a16:creationId xmlns:a16="http://schemas.microsoft.com/office/drawing/2014/main" id="{B13D16F8-29FD-777F-905B-B9906FD4005F}"/>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59553" y="335831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NFC Tag Sticker">
            <a:extLst>
              <a:ext uri="{FF2B5EF4-FFF2-40B4-BE49-F238E27FC236}">
                <a16:creationId xmlns:a16="http://schemas.microsoft.com/office/drawing/2014/main" id="{D70F0DB5-C85C-AF7F-1F5A-C1EEED9D7B75}"/>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235803" y="335831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NFC Tag Sticker">
            <a:extLst>
              <a:ext uri="{FF2B5EF4-FFF2-40B4-BE49-F238E27FC236}">
                <a16:creationId xmlns:a16="http://schemas.microsoft.com/office/drawing/2014/main" id="{18816D1A-89C8-20F8-C97A-36676236AE3E}"/>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90151" y="3019040"/>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NFC Tag Sticker">
            <a:extLst>
              <a:ext uri="{FF2B5EF4-FFF2-40B4-BE49-F238E27FC236}">
                <a16:creationId xmlns:a16="http://schemas.microsoft.com/office/drawing/2014/main" id="{A2876BEB-D270-60A2-C08C-1F83C4BF3EF9}"/>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66401" y="300338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NFC Tag Sticker">
            <a:extLst>
              <a:ext uri="{FF2B5EF4-FFF2-40B4-BE49-F238E27FC236}">
                <a16:creationId xmlns:a16="http://schemas.microsoft.com/office/drawing/2014/main" id="{E9F31412-0D37-8F6A-CC7B-BBA434EB322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242651" y="300338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NFC Tag Sticker">
            <a:extLst>
              <a:ext uri="{FF2B5EF4-FFF2-40B4-BE49-F238E27FC236}">
                <a16:creationId xmlns:a16="http://schemas.microsoft.com/office/drawing/2014/main" id="{76062724-AB8E-20FB-7518-E015E128586E}"/>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11648" y="3782735"/>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NFC Tag Sticker">
            <a:extLst>
              <a:ext uri="{FF2B5EF4-FFF2-40B4-BE49-F238E27FC236}">
                <a16:creationId xmlns:a16="http://schemas.microsoft.com/office/drawing/2014/main" id="{2AACB5B8-0FB3-3065-BB23-DD90F5A98DB3}"/>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87898" y="3767078"/>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NFC Tag Sticker">
            <a:extLst>
              <a:ext uri="{FF2B5EF4-FFF2-40B4-BE49-F238E27FC236}">
                <a16:creationId xmlns:a16="http://schemas.microsoft.com/office/drawing/2014/main" id="{711B43B7-BFA1-82A5-1953-845E5609EF5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264148" y="3767078"/>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NFC Tag Sticker">
            <a:extLst>
              <a:ext uri="{FF2B5EF4-FFF2-40B4-BE49-F238E27FC236}">
                <a16:creationId xmlns:a16="http://schemas.microsoft.com/office/drawing/2014/main" id="{406900D8-5120-3979-0E07-640ECD78B814}"/>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825389" y="2630062"/>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NFC Tag Sticker">
            <a:extLst>
              <a:ext uri="{FF2B5EF4-FFF2-40B4-BE49-F238E27FC236}">
                <a16:creationId xmlns:a16="http://schemas.microsoft.com/office/drawing/2014/main" id="{0E0D1B97-4E5C-FEA9-0664-B4F1F9A10059}"/>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301639" y="2614405"/>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NFC Tag Sticker">
            <a:extLst>
              <a:ext uri="{FF2B5EF4-FFF2-40B4-BE49-F238E27FC236}">
                <a16:creationId xmlns:a16="http://schemas.microsoft.com/office/drawing/2014/main" id="{0EAAFA2C-30EF-0932-F668-1AD68BBC02DC}"/>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777889" y="2614405"/>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NFC Tag Sticker">
            <a:extLst>
              <a:ext uri="{FF2B5EF4-FFF2-40B4-BE49-F238E27FC236}">
                <a16:creationId xmlns:a16="http://schemas.microsoft.com/office/drawing/2014/main" id="{C0E15A90-61E0-94A0-0A14-0806FAB6692A}"/>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20390" y="3041295"/>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NFC Tag Sticker">
            <a:extLst>
              <a:ext uri="{FF2B5EF4-FFF2-40B4-BE49-F238E27FC236}">
                <a16:creationId xmlns:a16="http://schemas.microsoft.com/office/drawing/2014/main" id="{1C6DC3DB-D563-40F1-11E9-E35686CD16A9}"/>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404179" y="2459159"/>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NFC Tag Sticker">
            <a:extLst>
              <a:ext uri="{FF2B5EF4-FFF2-40B4-BE49-F238E27FC236}">
                <a16:creationId xmlns:a16="http://schemas.microsoft.com/office/drawing/2014/main" id="{B3290999-0E72-8242-8A70-DD941A3B9C30}"/>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880429" y="2443502"/>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NFC Tag Sticker">
            <a:extLst>
              <a:ext uri="{FF2B5EF4-FFF2-40B4-BE49-F238E27FC236}">
                <a16:creationId xmlns:a16="http://schemas.microsoft.com/office/drawing/2014/main" id="{278CBDFD-4E4D-BE2A-3035-FE5D02C3736D}"/>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356679" y="2443502"/>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NFC Tag Sticker">
            <a:extLst>
              <a:ext uri="{FF2B5EF4-FFF2-40B4-BE49-F238E27FC236}">
                <a16:creationId xmlns:a16="http://schemas.microsoft.com/office/drawing/2014/main" id="{4459DFAD-6FC5-A914-5DDE-D4332D847167}"/>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399180" y="2870392"/>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NFC Tag Sticker">
            <a:extLst>
              <a:ext uri="{FF2B5EF4-FFF2-40B4-BE49-F238E27FC236}">
                <a16:creationId xmlns:a16="http://schemas.microsoft.com/office/drawing/2014/main" id="{DFB85437-B02D-AD93-781B-18E209023229}"/>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867890" y="3097128"/>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NFC Tag Sticker">
            <a:extLst>
              <a:ext uri="{FF2B5EF4-FFF2-40B4-BE49-F238E27FC236}">
                <a16:creationId xmlns:a16="http://schemas.microsoft.com/office/drawing/2014/main" id="{0B3F9067-EDF3-8D01-0367-2976D677418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344140" y="3081471"/>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NFC Tag Sticker">
            <a:extLst>
              <a:ext uri="{FF2B5EF4-FFF2-40B4-BE49-F238E27FC236}">
                <a16:creationId xmlns:a16="http://schemas.microsoft.com/office/drawing/2014/main" id="{42DB659E-962F-4904-CD18-6D83B37E167D}"/>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20390" y="3081471"/>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NFC Tag Sticker">
            <a:extLst>
              <a:ext uri="{FF2B5EF4-FFF2-40B4-BE49-F238E27FC236}">
                <a16:creationId xmlns:a16="http://schemas.microsoft.com/office/drawing/2014/main" id="{95AD8F2F-A286-ACF8-4D30-1A277D7F4EAF}"/>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884530" y="3659121"/>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NFC Tag Sticker">
            <a:extLst>
              <a:ext uri="{FF2B5EF4-FFF2-40B4-BE49-F238E27FC236}">
                <a16:creationId xmlns:a16="http://schemas.microsoft.com/office/drawing/2014/main" id="{483F8550-D561-1245-7390-965CABB7858E}"/>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360780" y="3643464"/>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NFC Tag Sticker">
            <a:extLst>
              <a:ext uri="{FF2B5EF4-FFF2-40B4-BE49-F238E27FC236}">
                <a16:creationId xmlns:a16="http://schemas.microsoft.com/office/drawing/2014/main" id="{27B36B58-F2A4-A54A-05AB-48C79B6BDBFA}"/>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37030" y="3643464"/>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44" name="Picture 2" descr="NFC Tag Sticker">
            <a:extLst>
              <a:ext uri="{FF2B5EF4-FFF2-40B4-BE49-F238E27FC236}">
                <a16:creationId xmlns:a16="http://schemas.microsoft.com/office/drawing/2014/main" id="{65AAFEC3-946C-8D56-1840-7BC91387CC44}"/>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455358" y="346123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2" descr="NFC Tag Sticker">
            <a:extLst>
              <a:ext uri="{FF2B5EF4-FFF2-40B4-BE49-F238E27FC236}">
                <a16:creationId xmlns:a16="http://schemas.microsoft.com/office/drawing/2014/main" id="{9D388FB7-1FA9-2BBE-2EBF-0D3A3040CD66}"/>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931608" y="3445576"/>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2" descr="NFC Tag Sticker">
            <a:extLst>
              <a:ext uri="{FF2B5EF4-FFF2-40B4-BE49-F238E27FC236}">
                <a16:creationId xmlns:a16="http://schemas.microsoft.com/office/drawing/2014/main" id="{769ADE9C-3F3B-A3BC-ED8C-FEC3058C0758}"/>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407858" y="3445576"/>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2" descr="NFC Tag Sticker">
            <a:extLst>
              <a:ext uri="{FF2B5EF4-FFF2-40B4-BE49-F238E27FC236}">
                <a16:creationId xmlns:a16="http://schemas.microsoft.com/office/drawing/2014/main" id="{E304F147-FEA4-5E8B-F375-261A4C15DCF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90151" y="497131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2" descr="NFC Tag Sticker">
            <a:extLst>
              <a:ext uri="{FF2B5EF4-FFF2-40B4-BE49-F238E27FC236}">
                <a16:creationId xmlns:a16="http://schemas.microsoft.com/office/drawing/2014/main" id="{79BF8943-4909-5B83-AB07-88747CD745F5}"/>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66401" y="4955656"/>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2" descr="NFC Tag Sticker">
            <a:extLst>
              <a:ext uri="{FF2B5EF4-FFF2-40B4-BE49-F238E27FC236}">
                <a16:creationId xmlns:a16="http://schemas.microsoft.com/office/drawing/2014/main" id="{4AB4D48E-6ECE-5742-68F4-AEA4E5982A1B}"/>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242651" y="4955656"/>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2" descr="NFC Tag Sticker">
            <a:extLst>
              <a:ext uri="{FF2B5EF4-FFF2-40B4-BE49-F238E27FC236}">
                <a16:creationId xmlns:a16="http://schemas.microsoft.com/office/drawing/2014/main" id="{BAF791D4-F387-C4B5-181A-2E73F2D339C6}"/>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840525" y="4811514"/>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2" descr="NFC Tag Sticker">
            <a:extLst>
              <a:ext uri="{FF2B5EF4-FFF2-40B4-BE49-F238E27FC236}">
                <a16:creationId xmlns:a16="http://schemas.microsoft.com/office/drawing/2014/main" id="{FB3649B4-0FED-16BA-B046-621CA59712FC}"/>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316775" y="4795857"/>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2" descr="NFC Tag Sticker">
            <a:extLst>
              <a:ext uri="{FF2B5EF4-FFF2-40B4-BE49-F238E27FC236}">
                <a16:creationId xmlns:a16="http://schemas.microsoft.com/office/drawing/2014/main" id="{23FE85A6-1374-930F-0F5D-68ACB701B0D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793025" y="4795857"/>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2" descr="NFC Tag Sticker">
            <a:extLst>
              <a:ext uri="{FF2B5EF4-FFF2-40B4-BE49-F238E27FC236}">
                <a16:creationId xmlns:a16="http://schemas.microsoft.com/office/drawing/2014/main" id="{DCDDEE00-E84A-51E2-8012-E1C12441154E}"/>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374510" y="4602898"/>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2" descr="NFC Tag Sticker">
            <a:extLst>
              <a:ext uri="{FF2B5EF4-FFF2-40B4-BE49-F238E27FC236}">
                <a16:creationId xmlns:a16="http://schemas.microsoft.com/office/drawing/2014/main" id="{7EFE8457-E3B0-18D0-C533-114F50D03300}"/>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850760" y="4587241"/>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2" descr="NFC Tag Sticker">
            <a:extLst>
              <a:ext uri="{FF2B5EF4-FFF2-40B4-BE49-F238E27FC236}">
                <a16:creationId xmlns:a16="http://schemas.microsoft.com/office/drawing/2014/main" id="{BFCA882E-49DB-AAE3-4F67-A1A73F88BD98}"/>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327010" y="4587241"/>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2" descr="NFC Tag Sticker">
            <a:extLst>
              <a:ext uri="{FF2B5EF4-FFF2-40B4-BE49-F238E27FC236}">
                <a16:creationId xmlns:a16="http://schemas.microsoft.com/office/drawing/2014/main" id="{ADE5AFA8-12CB-213F-CD01-2EDFBA03CD20}"/>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419705" y="3801865"/>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2" descr="NFC Tag Sticker">
            <a:extLst>
              <a:ext uri="{FF2B5EF4-FFF2-40B4-BE49-F238E27FC236}">
                <a16:creationId xmlns:a16="http://schemas.microsoft.com/office/drawing/2014/main" id="{22449443-F174-2F63-5755-D6BB7FF53CEA}"/>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895955" y="3786208"/>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59" name="Picture 2" descr="NFC Tag Sticker">
            <a:extLst>
              <a:ext uri="{FF2B5EF4-FFF2-40B4-BE49-F238E27FC236}">
                <a16:creationId xmlns:a16="http://schemas.microsoft.com/office/drawing/2014/main" id="{9BFF881A-8362-383F-A3E1-F4FC8BA87CB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372205" y="3786208"/>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2" descr="NFC Tag Sticker">
            <a:extLst>
              <a:ext uri="{FF2B5EF4-FFF2-40B4-BE49-F238E27FC236}">
                <a16:creationId xmlns:a16="http://schemas.microsoft.com/office/drawing/2014/main" id="{C15EB9CD-C3B6-4972-B62E-6E2B2AB91A5D}"/>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848083" y="1077742"/>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61" name="Picture 2" descr="NFC Tag Sticker">
            <a:extLst>
              <a:ext uri="{FF2B5EF4-FFF2-40B4-BE49-F238E27FC236}">
                <a16:creationId xmlns:a16="http://schemas.microsoft.com/office/drawing/2014/main" id="{9B0D1F64-5A96-B723-D5ED-34B4D3C76220}"/>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324333" y="1062085"/>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2" descr="NFC Tag Sticker">
            <a:extLst>
              <a:ext uri="{FF2B5EF4-FFF2-40B4-BE49-F238E27FC236}">
                <a16:creationId xmlns:a16="http://schemas.microsoft.com/office/drawing/2014/main" id="{C0C2EEB0-EEF4-4300-887C-CFFE9FE905B9}"/>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00583" y="1062085"/>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63" name="Picture 2" descr="NFC Tag Sticker">
            <a:extLst>
              <a:ext uri="{FF2B5EF4-FFF2-40B4-BE49-F238E27FC236}">
                <a16:creationId xmlns:a16="http://schemas.microsoft.com/office/drawing/2014/main" id="{DDE8E5B9-2356-2007-FAD2-A3AB1D9733D1}"/>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419705" y="1058080"/>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 descr="NFC Tag Sticker">
            <a:extLst>
              <a:ext uri="{FF2B5EF4-FFF2-40B4-BE49-F238E27FC236}">
                <a16:creationId xmlns:a16="http://schemas.microsoft.com/office/drawing/2014/main" id="{C3B53749-A062-85C2-2330-F3F76808074D}"/>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895955" y="1042423"/>
            <a:ext cx="161695" cy="174527"/>
          </a:xfrm>
          <a:prstGeom prst="rect">
            <a:avLst/>
          </a:prstGeom>
          <a:noFill/>
          <a:extLst>
            <a:ext uri="{909E8E84-426E-40DD-AFC4-6F175D3DCCD1}">
              <a14:hiddenFill xmlns:a14="http://schemas.microsoft.com/office/drawing/2010/main">
                <a:solidFill>
                  <a:srgbClr val="FFFFFF"/>
                </a:solidFill>
              </a14:hiddenFill>
            </a:ext>
          </a:extLst>
        </p:spPr>
      </p:pic>
      <p:pic>
        <p:nvPicPr>
          <p:cNvPr id="6165" name="Picture 2" descr="NFC Tag Sticker">
            <a:extLst>
              <a:ext uri="{FF2B5EF4-FFF2-40B4-BE49-F238E27FC236}">
                <a16:creationId xmlns:a16="http://schemas.microsoft.com/office/drawing/2014/main" id="{1368B7D1-D348-EC0E-183D-1EBBB4B741E3}"/>
              </a:ext>
            </a:extLst>
          </p:cNvPr>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372205" y="1042423"/>
            <a:ext cx="161695" cy="174527"/>
          </a:xfrm>
          <a:prstGeom prst="rect">
            <a:avLst/>
          </a:prstGeom>
          <a:noFill/>
          <a:extLst>
            <a:ext uri="{909E8E84-426E-40DD-AFC4-6F175D3DCCD1}">
              <a14:hiddenFill xmlns:a14="http://schemas.microsoft.com/office/drawing/2010/main">
                <a:solidFill>
                  <a:srgbClr val="FFFFFF"/>
                </a:solidFill>
              </a14:hiddenFill>
            </a:ext>
          </a:extLst>
        </p:spPr>
      </p:pic>
      <p:sp>
        <p:nvSpPr>
          <p:cNvPr id="6166" name="TextBox 6165">
            <a:extLst>
              <a:ext uri="{FF2B5EF4-FFF2-40B4-BE49-F238E27FC236}">
                <a16:creationId xmlns:a16="http://schemas.microsoft.com/office/drawing/2014/main" id="{EF32D16D-1E4A-5210-146B-C105BC301243}"/>
              </a:ext>
            </a:extLst>
          </p:cNvPr>
          <p:cNvSpPr txBox="1"/>
          <p:nvPr/>
        </p:nvSpPr>
        <p:spPr>
          <a:xfrm>
            <a:off x="4791305" y="841184"/>
            <a:ext cx="6136547" cy="5139869"/>
          </a:xfrm>
          <a:prstGeom prst="rect">
            <a:avLst/>
          </a:prstGeom>
          <a:noFill/>
        </p:spPr>
        <p:txBody>
          <a:bodyPr wrap="square" rtlCol="0">
            <a:spAutoFit/>
          </a:bodyPr>
          <a:lstStyle/>
          <a:p>
            <a:r>
              <a:rPr lang="en-IN" dirty="0"/>
              <a:t>Each tag stores information, we are converting this information into map. Each NFC tag is always in </a:t>
            </a:r>
            <a:r>
              <a:rPr lang="en-IN" b="1" dirty="0"/>
              <a:t>Active state </a:t>
            </a:r>
            <a:r>
              <a:rPr lang="en-IN" dirty="0"/>
              <a:t>in presence of another tag thus maintaining path to transfer </a:t>
            </a:r>
            <a:r>
              <a:rPr lang="en-IN" dirty="0" err="1"/>
              <a:t>insformation</a:t>
            </a:r>
            <a:r>
              <a:rPr lang="en-IN" dirty="0"/>
              <a:t>.</a:t>
            </a:r>
          </a:p>
          <a:p>
            <a:endParaRPr lang="en-IN" dirty="0"/>
          </a:p>
          <a:p>
            <a:r>
              <a:rPr lang="en-IN" dirty="0"/>
              <a:t>Grey tags are Path tags responsible for passing message from App till the required item.</a:t>
            </a:r>
          </a:p>
          <a:p>
            <a:endParaRPr lang="en-IN" dirty="0"/>
          </a:p>
          <a:p>
            <a:r>
              <a:rPr lang="en-IN" dirty="0"/>
              <a:t>Red&amp; Green tag stores which all items they include. Similar like a tree structure node and children.</a:t>
            </a:r>
          </a:p>
          <a:p>
            <a:endParaRPr lang="en-IN" dirty="0"/>
          </a:p>
          <a:p>
            <a:r>
              <a:rPr lang="en-IN" dirty="0"/>
              <a:t>Yellow tag identifies a particular item.</a:t>
            </a:r>
          </a:p>
          <a:p>
            <a:endParaRPr lang="en-IN" dirty="0"/>
          </a:p>
          <a:p>
            <a:r>
              <a:rPr lang="en-IN" sz="1400" b="1" dirty="0"/>
              <a:t>Real Example:</a:t>
            </a:r>
          </a:p>
          <a:p>
            <a:r>
              <a:rPr lang="en-IN" sz="1400" b="1" dirty="0"/>
              <a:t>Lets say sales representative wants red circle item.</a:t>
            </a:r>
          </a:p>
          <a:p>
            <a:r>
              <a:rPr lang="en-IN" sz="1400" b="1" dirty="0"/>
              <a:t>1.He will search the item by typing name or scanning bar code from our app.</a:t>
            </a:r>
          </a:p>
          <a:p>
            <a:r>
              <a:rPr lang="en-IN" sz="1400" b="1" dirty="0"/>
              <a:t>2.Click on locate tag by tapping it on nearest grey tag.</a:t>
            </a:r>
          </a:p>
          <a:p>
            <a:r>
              <a:rPr lang="en-IN" sz="1400" b="1" dirty="0"/>
              <a:t>3. Now code will check which red tag contains desired tag and we will get shelf/rack number.</a:t>
            </a:r>
          </a:p>
          <a:p>
            <a:r>
              <a:rPr lang="en-IN" sz="1400" b="1" dirty="0"/>
              <a:t>4. In our case Red tag no.. Tray 4 ( example) will be our output. We will get complete tray / shelf number on app .</a:t>
            </a:r>
          </a:p>
        </p:txBody>
      </p:sp>
      <p:cxnSp>
        <p:nvCxnSpPr>
          <p:cNvPr id="6170" name="Straight Arrow Connector 6169">
            <a:extLst>
              <a:ext uri="{FF2B5EF4-FFF2-40B4-BE49-F238E27FC236}">
                <a16:creationId xmlns:a16="http://schemas.microsoft.com/office/drawing/2014/main" id="{0BFFBD72-4A39-0F73-7422-576CC5BD8624}"/>
              </a:ext>
            </a:extLst>
          </p:cNvPr>
          <p:cNvCxnSpPr>
            <a:endCxn id="34" idx="2"/>
          </p:cNvCxnSpPr>
          <p:nvPr/>
        </p:nvCxnSpPr>
        <p:spPr>
          <a:xfrm flipV="1">
            <a:off x="1677867" y="4559285"/>
            <a:ext cx="566004" cy="1308115"/>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6171" name="TextBox 6170">
            <a:extLst>
              <a:ext uri="{FF2B5EF4-FFF2-40B4-BE49-F238E27FC236}">
                <a16:creationId xmlns:a16="http://schemas.microsoft.com/office/drawing/2014/main" id="{3FA4EEC2-81CB-58CA-104F-4A00415D77C1}"/>
              </a:ext>
            </a:extLst>
          </p:cNvPr>
          <p:cNvSpPr txBox="1"/>
          <p:nvPr/>
        </p:nvSpPr>
        <p:spPr>
          <a:xfrm>
            <a:off x="1261701" y="5799022"/>
            <a:ext cx="1792167" cy="369332"/>
          </a:xfrm>
          <a:prstGeom prst="rect">
            <a:avLst/>
          </a:prstGeom>
          <a:noFill/>
        </p:spPr>
        <p:txBody>
          <a:bodyPr wrap="square" rtlCol="0">
            <a:spAutoFit/>
          </a:bodyPr>
          <a:lstStyle/>
          <a:p>
            <a:r>
              <a:rPr lang="en-IN" b="1" dirty="0"/>
              <a:t>Tray 4</a:t>
            </a:r>
          </a:p>
        </p:txBody>
      </p:sp>
    </p:spTree>
    <p:extLst>
      <p:ext uri="{BB962C8B-B14F-4D97-AF65-F5344CB8AC3E}">
        <p14:creationId xmlns:p14="http://schemas.microsoft.com/office/powerpoint/2010/main" val="275979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0">
              <a:schemeClr val="accent1">
                <a:lumMod val="40000"/>
                <a:lumOff val="60000"/>
              </a:schemeClr>
            </a:gs>
            <a:gs pos="0">
              <a:srgbClr val="896ECC"/>
            </a:gs>
          </a:gsLst>
          <a:lin ang="16200000" scaled="1"/>
        </a:gradFill>
        <a:effectLst/>
      </p:bgPr>
    </p:bg>
    <p:spTree>
      <p:nvGrpSpPr>
        <p:cNvPr id="1" name=""/>
        <p:cNvGrpSpPr/>
        <p:nvPr/>
      </p:nvGrpSpPr>
      <p:grpSpPr>
        <a:xfrm>
          <a:off x="0" y="0"/>
          <a:ext cx="0" cy="0"/>
          <a:chOff x="0" y="0"/>
          <a:chExt cx="0" cy="0"/>
        </a:xfrm>
      </p:grpSpPr>
      <p:sp>
        <p:nvSpPr>
          <p:cNvPr id="5128" name="Rectangle 5127">
            <a:extLst>
              <a:ext uri="{FF2B5EF4-FFF2-40B4-BE49-F238E27FC236}">
                <a16:creationId xmlns:a16="http://schemas.microsoft.com/office/drawing/2014/main" id="{DB563516-7B9F-DE4E-0216-64C05C5E66D5}"/>
              </a:ext>
            </a:extLst>
          </p:cNvPr>
          <p:cNvSpPr/>
          <p:nvPr/>
        </p:nvSpPr>
        <p:spPr>
          <a:xfrm>
            <a:off x="9398707" y="834301"/>
            <a:ext cx="2626707" cy="28555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3" name="TextBox 72">
            <a:extLst>
              <a:ext uri="{FF2B5EF4-FFF2-40B4-BE49-F238E27FC236}">
                <a16:creationId xmlns:a16="http://schemas.microsoft.com/office/drawing/2014/main" id="{26C0A76A-DD42-1FB4-0DD2-25C530D34C51}"/>
              </a:ext>
            </a:extLst>
          </p:cNvPr>
          <p:cNvSpPr txBox="1"/>
          <p:nvPr/>
        </p:nvSpPr>
        <p:spPr>
          <a:xfrm>
            <a:off x="150106" y="500374"/>
            <a:ext cx="9248601" cy="6018438"/>
          </a:xfrm>
          <a:prstGeom prst="rect">
            <a:avLst/>
          </a:prstGeom>
          <a:solidFill>
            <a:schemeClr val="bg1">
              <a:lumMod val="95000"/>
            </a:schemeClr>
          </a:solidFill>
          <a:ln>
            <a:solidFill>
              <a:schemeClr val="bg2">
                <a:lumMod val="10000"/>
              </a:schemeClr>
            </a:solidFill>
          </a:ln>
        </p:spPr>
        <p:txBody>
          <a:bodyPr wrap="square" rtlCol="0">
            <a:spAutoFit/>
          </a:bodyPr>
          <a:lstStyle/>
          <a:p>
            <a:endParaRPr lang="en-IN" dirty="0"/>
          </a:p>
        </p:txBody>
      </p:sp>
      <p:sp>
        <p:nvSpPr>
          <p:cNvPr id="123" name="Rectangle 122">
            <a:extLst>
              <a:ext uri="{FF2B5EF4-FFF2-40B4-BE49-F238E27FC236}">
                <a16:creationId xmlns:a16="http://schemas.microsoft.com/office/drawing/2014/main" id="{9BCB7B43-6DA0-B62B-B867-DA2E6DE119C8}"/>
              </a:ext>
            </a:extLst>
          </p:cNvPr>
          <p:cNvSpPr/>
          <p:nvPr/>
        </p:nvSpPr>
        <p:spPr>
          <a:xfrm rot="5400000">
            <a:off x="7101498" y="2226083"/>
            <a:ext cx="724887" cy="13809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a:extLst>
              <a:ext uri="{FF2B5EF4-FFF2-40B4-BE49-F238E27FC236}">
                <a16:creationId xmlns:a16="http://schemas.microsoft.com/office/drawing/2014/main" id="{F71EFA30-E17B-CE20-BABA-9F949A98194F}"/>
              </a:ext>
            </a:extLst>
          </p:cNvPr>
          <p:cNvSpPr/>
          <p:nvPr/>
        </p:nvSpPr>
        <p:spPr>
          <a:xfrm>
            <a:off x="2766445" y="2487187"/>
            <a:ext cx="3721121" cy="6840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06BED0AA-2BFE-E06A-71A4-49FE06FCC0A6}"/>
              </a:ext>
            </a:extLst>
          </p:cNvPr>
          <p:cNvSpPr/>
          <p:nvPr/>
        </p:nvSpPr>
        <p:spPr>
          <a:xfrm>
            <a:off x="552450" y="544287"/>
            <a:ext cx="2571750" cy="2009823"/>
          </a:xfrm>
          <a:prstGeom prst="ellipse">
            <a:avLst/>
          </a:prstGeom>
          <a:solidFill>
            <a:schemeClr val="bg1">
              <a:lumMod val="9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C5959D1C-69CA-6A8C-26B2-0B996AE6CDF2}"/>
              </a:ext>
            </a:extLst>
          </p:cNvPr>
          <p:cNvSpPr/>
          <p:nvPr/>
        </p:nvSpPr>
        <p:spPr>
          <a:xfrm>
            <a:off x="1600981" y="4184608"/>
            <a:ext cx="1172591" cy="9905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BD6166F4-5AD8-1AF7-9B27-5CCA8B70F735}"/>
              </a:ext>
            </a:extLst>
          </p:cNvPr>
          <p:cNvSpPr>
            <a:spLocks noGrp="1"/>
          </p:cNvSpPr>
          <p:nvPr>
            <p:ph type="title"/>
          </p:nvPr>
        </p:nvSpPr>
        <p:spPr>
          <a:xfrm>
            <a:off x="159123" y="-58777"/>
            <a:ext cx="11568953" cy="603064"/>
          </a:xfrm>
        </p:spPr>
        <p:txBody>
          <a:bodyPr>
            <a:normAutofit/>
          </a:bodyPr>
          <a:lstStyle/>
          <a:p>
            <a:r>
              <a:rPr lang="en-IN" sz="3200" dirty="0">
                <a:solidFill>
                  <a:srgbClr val="002060"/>
                </a:solidFill>
              </a:rPr>
              <a:t>How would the communication throughout network will look like</a:t>
            </a:r>
          </a:p>
        </p:txBody>
      </p:sp>
      <p:pic>
        <p:nvPicPr>
          <p:cNvPr id="5" name="Picture 2" descr="NFC Tag Sticker">
            <a:extLst>
              <a:ext uri="{FF2B5EF4-FFF2-40B4-BE49-F238E27FC236}">
                <a16:creationId xmlns:a16="http://schemas.microsoft.com/office/drawing/2014/main" id="{AFD39ECC-A7AF-03D6-0B2C-FBE8C1E98644}"/>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5201294" y="834301"/>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FC Tag Sticker">
            <a:extLst>
              <a:ext uri="{FF2B5EF4-FFF2-40B4-BE49-F238E27FC236}">
                <a16:creationId xmlns:a16="http://schemas.microsoft.com/office/drawing/2014/main" id="{C3AB937B-DBFD-0FA6-0573-D07286A17AD8}"/>
              </a:ext>
            </a:extLst>
          </p:cNvPr>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6087118" y="1970278"/>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NFC Tag Sticker">
            <a:extLst>
              <a:ext uri="{FF2B5EF4-FFF2-40B4-BE49-F238E27FC236}">
                <a16:creationId xmlns:a16="http://schemas.microsoft.com/office/drawing/2014/main" id="{895A7A20-B76F-8265-3097-66A185920B25}"/>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832345" y="1711621"/>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FC Tag Sticker">
            <a:extLst>
              <a:ext uri="{FF2B5EF4-FFF2-40B4-BE49-F238E27FC236}">
                <a16:creationId xmlns:a16="http://schemas.microsoft.com/office/drawing/2014/main" id="{54B213EC-895C-2C0D-9012-700398CDF3D2}"/>
              </a:ext>
            </a:extLst>
          </p:cNvPr>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85541" y="2643687"/>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FC Tag Sticker">
            <a:extLst>
              <a:ext uri="{FF2B5EF4-FFF2-40B4-BE49-F238E27FC236}">
                <a16:creationId xmlns:a16="http://schemas.microsoft.com/office/drawing/2014/main" id="{7B551FFB-D6F8-BD26-3A33-566A3B97C146}"/>
              </a:ext>
            </a:extLst>
          </p:cNvPr>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888138" y="2653304"/>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NFC Tag Sticker">
            <a:extLst>
              <a:ext uri="{FF2B5EF4-FFF2-40B4-BE49-F238E27FC236}">
                <a16:creationId xmlns:a16="http://schemas.microsoft.com/office/drawing/2014/main" id="{D075AB23-2719-B92B-16A7-894D81F34BE1}"/>
              </a:ext>
            </a:extLst>
          </p:cNvPr>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948730" y="2668680"/>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NFC Tag Sticker">
            <a:extLst>
              <a:ext uri="{FF2B5EF4-FFF2-40B4-BE49-F238E27FC236}">
                <a16:creationId xmlns:a16="http://schemas.microsoft.com/office/drawing/2014/main" id="{3562B2F6-D4F9-4613-CBF2-42432B22250F}"/>
              </a:ext>
            </a:extLst>
          </p:cNvPr>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6096000" y="2643686"/>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NFC Tag Sticker">
            <a:extLst>
              <a:ext uri="{FF2B5EF4-FFF2-40B4-BE49-F238E27FC236}">
                <a16:creationId xmlns:a16="http://schemas.microsoft.com/office/drawing/2014/main" id="{9DBE0598-CEF1-1082-F394-C58ACD7A4883}"/>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6830946" y="779557"/>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NFC Tag Sticker">
            <a:extLst>
              <a:ext uri="{FF2B5EF4-FFF2-40B4-BE49-F238E27FC236}">
                <a16:creationId xmlns:a16="http://schemas.microsoft.com/office/drawing/2014/main" id="{5E42B390-95FC-4220-4E52-EE251E30661A}"/>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402446" y="1613954"/>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NFC Tag Sticker">
            <a:extLst>
              <a:ext uri="{FF2B5EF4-FFF2-40B4-BE49-F238E27FC236}">
                <a16:creationId xmlns:a16="http://schemas.microsoft.com/office/drawing/2014/main" id="{442950D8-38DE-D2D2-105D-E16C95DE9611}"/>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5631932" y="779557"/>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NFC Tag Sticker">
            <a:extLst>
              <a:ext uri="{FF2B5EF4-FFF2-40B4-BE49-F238E27FC236}">
                <a16:creationId xmlns:a16="http://schemas.microsoft.com/office/drawing/2014/main" id="{F4B9C0AD-6DD7-20D0-B1FC-760C160410D5}"/>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5631932" y="1125877"/>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NFC Tag Sticker">
            <a:extLst>
              <a:ext uri="{FF2B5EF4-FFF2-40B4-BE49-F238E27FC236}">
                <a16:creationId xmlns:a16="http://schemas.microsoft.com/office/drawing/2014/main" id="{8A8C7636-EDF6-A836-C6B4-AF801CABFB10}"/>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4938993" y="826721"/>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NFC Tag Sticker">
            <a:extLst>
              <a:ext uri="{FF2B5EF4-FFF2-40B4-BE49-F238E27FC236}">
                <a16:creationId xmlns:a16="http://schemas.microsoft.com/office/drawing/2014/main" id="{D432F8FD-E513-7961-9475-E141E7FD7703}"/>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283513" y="826721"/>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NFC Tag Sticker">
            <a:extLst>
              <a:ext uri="{FF2B5EF4-FFF2-40B4-BE49-F238E27FC236}">
                <a16:creationId xmlns:a16="http://schemas.microsoft.com/office/drawing/2014/main" id="{0F3EC5E0-8741-7122-6F8E-49AF63825950}"/>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276386" y="1075984"/>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NFC Tag Sticker">
            <a:extLst>
              <a:ext uri="{FF2B5EF4-FFF2-40B4-BE49-F238E27FC236}">
                <a16:creationId xmlns:a16="http://schemas.microsoft.com/office/drawing/2014/main" id="{7F37F807-E828-328B-B6A2-D5C05630C01E}"/>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6821956" y="3567453"/>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NFC Tag Sticker">
            <a:extLst>
              <a:ext uri="{FF2B5EF4-FFF2-40B4-BE49-F238E27FC236}">
                <a16:creationId xmlns:a16="http://schemas.microsoft.com/office/drawing/2014/main" id="{950A927D-5EA9-00DA-9842-97305349BB52}"/>
              </a:ext>
            </a:extLst>
          </p:cNvPr>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569401" y="2892156"/>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NFC Tag Sticker">
            <a:extLst>
              <a:ext uri="{FF2B5EF4-FFF2-40B4-BE49-F238E27FC236}">
                <a16:creationId xmlns:a16="http://schemas.microsoft.com/office/drawing/2014/main" id="{8692E5C5-0430-EB97-2910-AB3819EB094C}"/>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8380697" y="5175207"/>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NFC Tag Sticker">
            <a:extLst>
              <a:ext uri="{FF2B5EF4-FFF2-40B4-BE49-F238E27FC236}">
                <a16:creationId xmlns:a16="http://schemas.microsoft.com/office/drawing/2014/main" id="{CF70C68E-705E-607F-A4CC-8CF1BED99434}"/>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8451608" y="3512709"/>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NFC Tag Sticker">
            <a:extLst>
              <a:ext uri="{FF2B5EF4-FFF2-40B4-BE49-F238E27FC236}">
                <a16:creationId xmlns:a16="http://schemas.microsoft.com/office/drawing/2014/main" id="{C146514B-12FC-96E7-FF80-96795F71B2C9}"/>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951278" y="5089574"/>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NFC Tag Sticker">
            <a:extLst>
              <a:ext uri="{FF2B5EF4-FFF2-40B4-BE49-F238E27FC236}">
                <a16:creationId xmlns:a16="http://schemas.microsoft.com/office/drawing/2014/main" id="{F04DB173-3D0E-48C9-8BBE-7318BE103518}"/>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7252594" y="3512709"/>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NFC Tag Sticker">
            <a:extLst>
              <a:ext uri="{FF2B5EF4-FFF2-40B4-BE49-F238E27FC236}">
                <a16:creationId xmlns:a16="http://schemas.microsoft.com/office/drawing/2014/main" id="{AD0EC316-8C75-50A6-9060-45C156DF813A}"/>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6939488" y="3991684"/>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NFC Tag Sticker">
            <a:extLst>
              <a:ext uri="{FF2B5EF4-FFF2-40B4-BE49-F238E27FC236}">
                <a16:creationId xmlns:a16="http://schemas.microsoft.com/office/drawing/2014/main" id="{509C3EDA-AF25-0C68-BC02-C93948BAD07B}"/>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8154414" y="3552392"/>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NFC Tag Sticker">
            <a:extLst>
              <a:ext uri="{FF2B5EF4-FFF2-40B4-BE49-F238E27FC236}">
                <a16:creationId xmlns:a16="http://schemas.microsoft.com/office/drawing/2014/main" id="{107B6B6B-91D6-1CC5-93FF-C5F3C29EBB91}"/>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8154414" y="3894867"/>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NFC Tag Sticker">
            <a:extLst>
              <a:ext uri="{FF2B5EF4-FFF2-40B4-BE49-F238E27FC236}">
                <a16:creationId xmlns:a16="http://schemas.microsoft.com/office/drawing/2014/main" id="{A7D7EF22-0F6B-292E-B8E4-78D520F544A9}"/>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8547652" y="3927864"/>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NFC Tag Sticker">
            <a:extLst>
              <a:ext uri="{FF2B5EF4-FFF2-40B4-BE49-F238E27FC236}">
                <a16:creationId xmlns:a16="http://schemas.microsoft.com/office/drawing/2014/main" id="{955C5013-E033-B52D-D565-7FC611ACA7E7}"/>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810394" y="4480799"/>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NFC Tag Sticker">
            <a:extLst>
              <a:ext uri="{FF2B5EF4-FFF2-40B4-BE49-F238E27FC236}">
                <a16:creationId xmlns:a16="http://schemas.microsoft.com/office/drawing/2014/main" id="{C269AF9F-FC53-1458-EFF0-F1FADE0078B7}"/>
              </a:ext>
            </a:extLst>
          </p:cNvPr>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73824" y="3992365"/>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NFC Tag Sticker">
            <a:extLst>
              <a:ext uri="{FF2B5EF4-FFF2-40B4-BE49-F238E27FC236}">
                <a16:creationId xmlns:a16="http://schemas.microsoft.com/office/drawing/2014/main" id="{BB26371E-5B65-C62F-391D-31EA20830E27}"/>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321113" y="5951680"/>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NFC Tag Sticker">
            <a:extLst>
              <a:ext uri="{FF2B5EF4-FFF2-40B4-BE49-F238E27FC236}">
                <a16:creationId xmlns:a16="http://schemas.microsoft.com/office/drawing/2014/main" id="{4F855BA0-374C-16F8-26F7-8061A0870197}"/>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440046" y="4426055"/>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NFC Tag Sticker">
            <a:extLst>
              <a:ext uri="{FF2B5EF4-FFF2-40B4-BE49-F238E27FC236}">
                <a16:creationId xmlns:a16="http://schemas.microsoft.com/office/drawing/2014/main" id="{A8BBF536-E73F-D1AB-5E2D-734561D8EF4D}"/>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92229" y="5851002"/>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NFC Tag Sticker">
            <a:extLst>
              <a:ext uri="{FF2B5EF4-FFF2-40B4-BE49-F238E27FC236}">
                <a16:creationId xmlns:a16="http://schemas.microsoft.com/office/drawing/2014/main" id="{31F4A814-6F22-0446-01AA-6E26FFA6AB7C}"/>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241032" y="4426055"/>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NFC Tag Sticker">
            <a:extLst>
              <a:ext uri="{FF2B5EF4-FFF2-40B4-BE49-F238E27FC236}">
                <a16:creationId xmlns:a16="http://schemas.microsoft.com/office/drawing/2014/main" id="{CDAD6208-46F7-69B3-F67F-2D97901404C5}"/>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241032" y="4772375"/>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NFC Tag Sticker">
            <a:extLst>
              <a:ext uri="{FF2B5EF4-FFF2-40B4-BE49-F238E27FC236}">
                <a16:creationId xmlns:a16="http://schemas.microsoft.com/office/drawing/2014/main" id="{D21116D5-D569-4121-E1E5-6007744F065A}"/>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892613" y="4473219"/>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NFC Tag Sticker">
            <a:extLst>
              <a:ext uri="{FF2B5EF4-FFF2-40B4-BE49-F238E27FC236}">
                <a16:creationId xmlns:a16="http://schemas.microsoft.com/office/drawing/2014/main" id="{528485BB-6457-44BA-D122-7F28C54E8B18}"/>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488068" y="4862770"/>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NFC Tag Sticker">
            <a:extLst>
              <a:ext uri="{FF2B5EF4-FFF2-40B4-BE49-F238E27FC236}">
                <a16:creationId xmlns:a16="http://schemas.microsoft.com/office/drawing/2014/main" id="{6D155546-55E1-F608-7E77-DA8E743977BF}"/>
              </a:ext>
            </a:extLst>
          </p:cNvPr>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892229" y="3332503"/>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NFC Tag Sticker">
            <a:extLst>
              <a:ext uri="{FF2B5EF4-FFF2-40B4-BE49-F238E27FC236}">
                <a16:creationId xmlns:a16="http://schemas.microsoft.com/office/drawing/2014/main" id="{61778A22-62F5-7452-7F1B-F44DB58F176C}"/>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3870589" y="4841210"/>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NFC Tag Sticker">
            <a:extLst>
              <a:ext uri="{FF2B5EF4-FFF2-40B4-BE49-F238E27FC236}">
                <a16:creationId xmlns:a16="http://schemas.microsoft.com/office/drawing/2014/main" id="{065F9A6E-3192-725D-6159-4F8CF797E9B1}"/>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932477" y="1238224"/>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NFC Tag Sticker">
            <a:extLst>
              <a:ext uri="{FF2B5EF4-FFF2-40B4-BE49-F238E27FC236}">
                <a16:creationId xmlns:a16="http://schemas.microsoft.com/office/drawing/2014/main" id="{73F24C4C-E328-E3D0-7208-3BF273AEA918}"/>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562129" y="1183480"/>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NFC Tag Sticker">
            <a:extLst>
              <a:ext uri="{FF2B5EF4-FFF2-40B4-BE49-F238E27FC236}">
                <a16:creationId xmlns:a16="http://schemas.microsoft.com/office/drawing/2014/main" id="{33B211EF-E593-E2DE-183D-73BB7E49DF9F}"/>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363115" y="1183480"/>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NFC Tag Sticker">
            <a:extLst>
              <a:ext uri="{FF2B5EF4-FFF2-40B4-BE49-F238E27FC236}">
                <a16:creationId xmlns:a16="http://schemas.microsoft.com/office/drawing/2014/main" id="{94BA34AD-BDBD-A44B-A7F2-A9AC00B6AC2A}"/>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980499" y="947612"/>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NFC Tag Sticker">
            <a:extLst>
              <a:ext uri="{FF2B5EF4-FFF2-40B4-BE49-F238E27FC236}">
                <a16:creationId xmlns:a16="http://schemas.microsoft.com/office/drawing/2014/main" id="{1319CB94-3F52-BDA8-3507-0917689176C9}"/>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264935" y="1223163"/>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NFC Tag Sticker">
            <a:extLst>
              <a:ext uri="{FF2B5EF4-FFF2-40B4-BE49-F238E27FC236}">
                <a16:creationId xmlns:a16="http://schemas.microsoft.com/office/drawing/2014/main" id="{DDC719B5-621A-B8C0-1EE3-AC26F3A27E52}"/>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528579" y="899364"/>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NFC Tag Sticker">
            <a:extLst>
              <a:ext uri="{FF2B5EF4-FFF2-40B4-BE49-F238E27FC236}">
                <a16:creationId xmlns:a16="http://schemas.microsoft.com/office/drawing/2014/main" id="{B7B5CA9E-1877-3E74-9D96-FBC6CB7EBF74}"/>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2245227" y="899364"/>
            <a:ext cx="237866" cy="25674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NFC Tag Sticker">
            <a:extLst>
              <a:ext uri="{FF2B5EF4-FFF2-40B4-BE49-F238E27FC236}">
                <a16:creationId xmlns:a16="http://schemas.microsoft.com/office/drawing/2014/main" id="{8EC69E58-8B66-A347-549B-4CCA4F1BAAC4}"/>
              </a:ext>
            </a:extLst>
          </p:cNvPr>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643439" y="2016790"/>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NFC Tag Sticker">
            <a:extLst>
              <a:ext uri="{FF2B5EF4-FFF2-40B4-BE49-F238E27FC236}">
                <a16:creationId xmlns:a16="http://schemas.microsoft.com/office/drawing/2014/main" id="{84219D7C-9501-FCBB-65F7-63955D1EA432}"/>
              </a:ext>
            </a:extLst>
          </p:cNvPr>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1810394" y="2643686"/>
            <a:ext cx="333910" cy="360411"/>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BB3AB334-4EC1-F5CC-A266-293709B87E9B}"/>
              </a:ext>
            </a:extLst>
          </p:cNvPr>
          <p:cNvSpPr txBox="1"/>
          <p:nvPr/>
        </p:nvSpPr>
        <p:spPr>
          <a:xfrm>
            <a:off x="9334500" y="955094"/>
            <a:ext cx="1704975" cy="646331"/>
          </a:xfrm>
          <a:prstGeom prst="rect">
            <a:avLst/>
          </a:prstGeom>
          <a:noFill/>
        </p:spPr>
        <p:txBody>
          <a:bodyPr wrap="square" rtlCol="0">
            <a:spAutoFit/>
          </a:bodyPr>
          <a:lstStyle/>
          <a:p>
            <a:r>
              <a:rPr lang="en-IN" dirty="0" err="1"/>
              <a:t>Color</a:t>
            </a:r>
            <a:r>
              <a:rPr lang="en-IN" dirty="0"/>
              <a:t> Code:</a:t>
            </a:r>
          </a:p>
          <a:p>
            <a:endParaRPr lang="en-IN" dirty="0"/>
          </a:p>
        </p:txBody>
      </p:sp>
      <p:pic>
        <p:nvPicPr>
          <p:cNvPr id="61" name="Picture 2" descr="NFC Tag Sticker">
            <a:extLst>
              <a:ext uri="{FF2B5EF4-FFF2-40B4-BE49-F238E27FC236}">
                <a16:creationId xmlns:a16="http://schemas.microsoft.com/office/drawing/2014/main" id="{CA66F1E4-A1E9-23C8-5C79-19E86FA651E9}"/>
              </a:ext>
            </a:extLst>
          </p:cNvPr>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6808029" y="2643686"/>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NFC Tag Sticker">
            <a:extLst>
              <a:ext uri="{FF2B5EF4-FFF2-40B4-BE49-F238E27FC236}">
                <a16:creationId xmlns:a16="http://schemas.microsoft.com/office/drawing/2014/main" id="{0C8ACEC0-1236-99CB-52E5-A84B5B22CA4A}"/>
              </a:ext>
            </a:extLst>
          </p:cNvPr>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9462916" y="1356371"/>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NFC Tag Sticker">
            <a:extLst>
              <a:ext uri="{FF2B5EF4-FFF2-40B4-BE49-F238E27FC236}">
                <a16:creationId xmlns:a16="http://schemas.microsoft.com/office/drawing/2014/main" id="{68B09CA6-B09B-7979-5A5E-08C2CAF19C9F}"/>
              </a:ext>
            </a:extLst>
          </p:cNvPr>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9462916" y="1893847"/>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NFC Tag Sticker">
            <a:extLst>
              <a:ext uri="{FF2B5EF4-FFF2-40B4-BE49-F238E27FC236}">
                <a16:creationId xmlns:a16="http://schemas.microsoft.com/office/drawing/2014/main" id="{B568913F-CE5C-D72E-A09F-A26927C13950}"/>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9462916" y="2463480"/>
            <a:ext cx="333910" cy="36041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NFC Tag Sticker">
            <a:extLst>
              <a:ext uri="{FF2B5EF4-FFF2-40B4-BE49-F238E27FC236}">
                <a16:creationId xmlns:a16="http://schemas.microsoft.com/office/drawing/2014/main" id="{370B55D7-71C2-51A4-DAE4-4C00DE4E3F55}"/>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4902" t="23019" r="22392" b="20092"/>
          <a:stretch/>
        </p:blipFill>
        <p:spPr bwMode="auto">
          <a:xfrm>
            <a:off x="9462915" y="3038942"/>
            <a:ext cx="333909" cy="360409"/>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18A1525B-0AD4-829A-7EFD-E16FDA06FFF1}"/>
              </a:ext>
            </a:extLst>
          </p:cNvPr>
          <p:cNvSpPr txBox="1"/>
          <p:nvPr/>
        </p:nvSpPr>
        <p:spPr>
          <a:xfrm>
            <a:off x="9852017" y="1322161"/>
            <a:ext cx="2016133" cy="523220"/>
          </a:xfrm>
          <a:prstGeom prst="rect">
            <a:avLst/>
          </a:prstGeom>
          <a:noFill/>
        </p:spPr>
        <p:txBody>
          <a:bodyPr wrap="square" rtlCol="0">
            <a:spAutoFit/>
          </a:bodyPr>
          <a:lstStyle/>
          <a:p>
            <a:r>
              <a:rPr lang="en-IN" sz="1400" dirty="0"/>
              <a:t>Tags laying out as path of communication</a:t>
            </a:r>
          </a:p>
        </p:txBody>
      </p:sp>
      <p:sp>
        <p:nvSpPr>
          <p:cNvPr id="67" name="TextBox 66">
            <a:extLst>
              <a:ext uri="{FF2B5EF4-FFF2-40B4-BE49-F238E27FC236}">
                <a16:creationId xmlns:a16="http://schemas.microsoft.com/office/drawing/2014/main" id="{8E60D502-AAA0-78D4-8E86-ABCFD2071D22}"/>
              </a:ext>
            </a:extLst>
          </p:cNvPr>
          <p:cNvSpPr txBox="1"/>
          <p:nvPr/>
        </p:nvSpPr>
        <p:spPr>
          <a:xfrm>
            <a:off x="9852016" y="1838496"/>
            <a:ext cx="2016133" cy="523220"/>
          </a:xfrm>
          <a:prstGeom prst="rect">
            <a:avLst/>
          </a:prstGeom>
          <a:noFill/>
        </p:spPr>
        <p:txBody>
          <a:bodyPr wrap="square" rtlCol="0">
            <a:spAutoFit/>
          </a:bodyPr>
          <a:lstStyle/>
          <a:p>
            <a:r>
              <a:rPr lang="en-IN" sz="1400" dirty="0"/>
              <a:t>Tags storing info for a rack/block</a:t>
            </a:r>
          </a:p>
        </p:txBody>
      </p:sp>
      <p:sp>
        <p:nvSpPr>
          <p:cNvPr id="68" name="TextBox 67">
            <a:extLst>
              <a:ext uri="{FF2B5EF4-FFF2-40B4-BE49-F238E27FC236}">
                <a16:creationId xmlns:a16="http://schemas.microsoft.com/office/drawing/2014/main" id="{7A48EBB8-09EB-962A-CA5D-6CBD62CE4A8E}"/>
              </a:ext>
            </a:extLst>
          </p:cNvPr>
          <p:cNvSpPr txBox="1"/>
          <p:nvPr/>
        </p:nvSpPr>
        <p:spPr>
          <a:xfrm>
            <a:off x="9905560" y="2424959"/>
            <a:ext cx="2016133" cy="523220"/>
          </a:xfrm>
          <a:prstGeom prst="rect">
            <a:avLst/>
          </a:prstGeom>
          <a:noFill/>
        </p:spPr>
        <p:txBody>
          <a:bodyPr wrap="square" rtlCol="0">
            <a:spAutoFit/>
          </a:bodyPr>
          <a:lstStyle/>
          <a:p>
            <a:r>
              <a:rPr lang="en-IN" sz="1400" dirty="0"/>
              <a:t>Tags storing info for a tray</a:t>
            </a:r>
          </a:p>
        </p:txBody>
      </p:sp>
      <p:sp>
        <p:nvSpPr>
          <p:cNvPr id="69" name="TextBox 68">
            <a:extLst>
              <a:ext uri="{FF2B5EF4-FFF2-40B4-BE49-F238E27FC236}">
                <a16:creationId xmlns:a16="http://schemas.microsoft.com/office/drawing/2014/main" id="{DAA15A8C-DB07-34CC-8725-D1756ABFF625}"/>
              </a:ext>
            </a:extLst>
          </p:cNvPr>
          <p:cNvSpPr txBox="1"/>
          <p:nvPr/>
        </p:nvSpPr>
        <p:spPr>
          <a:xfrm>
            <a:off x="9905559" y="2986373"/>
            <a:ext cx="2016133" cy="523220"/>
          </a:xfrm>
          <a:prstGeom prst="rect">
            <a:avLst/>
          </a:prstGeom>
          <a:noFill/>
        </p:spPr>
        <p:txBody>
          <a:bodyPr wrap="square" rtlCol="0">
            <a:spAutoFit/>
          </a:bodyPr>
          <a:lstStyle/>
          <a:p>
            <a:r>
              <a:rPr lang="en-IN" sz="1400" dirty="0"/>
              <a:t>Tags storing info for a individual item</a:t>
            </a:r>
          </a:p>
        </p:txBody>
      </p:sp>
      <p:sp>
        <p:nvSpPr>
          <p:cNvPr id="74" name="TextBox 73">
            <a:extLst>
              <a:ext uri="{FF2B5EF4-FFF2-40B4-BE49-F238E27FC236}">
                <a16:creationId xmlns:a16="http://schemas.microsoft.com/office/drawing/2014/main" id="{5C71FDD2-26CF-06F1-D3AE-883B7668ED57}"/>
              </a:ext>
            </a:extLst>
          </p:cNvPr>
          <p:cNvSpPr txBox="1"/>
          <p:nvPr/>
        </p:nvSpPr>
        <p:spPr>
          <a:xfrm>
            <a:off x="2726698" y="6513836"/>
            <a:ext cx="3760867" cy="369332"/>
          </a:xfrm>
          <a:prstGeom prst="rect">
            <a:avLst/>
          </a:prstGeom>
          <a:noFill/>
        </p:spPr>
        <p:txBody>
          <a:bodyPr wrap="square" rtlCol="0">
            <a:spAutoFit/>
          </a:bodyPr>
          <a:lstStyle/>
          <a:p>
            <a:r>
              <a:rPr lang="en-IN" b="1" dirty="0"/>
              <a:t>Store Layout with NFC Tags</a:t>
            </a:r>
          </a:p>
        </p:txBody>
      </p:sp>
      <p:cxnSp>
        <p:nvCxnSpPr>
          <p:cNvPr id="76" name="Straight Arrow Connector 75">
            <a:extLst>
              <a:ext uri="{FF2B5EF4-FFF2-40B4-BE49-F238E27FC236}">
                <a16:creationId xmlns:a16="http://schemas.microsoft.com/office/drawing/2014/main" id="{5516C0B8-D101-BAB2-07BD-0DB775B39BA4}"/>
              </a:ext>
            </a:extLst>
          </p:cNvPr>
          <p:cNvCxnSpPr>
            <a:cxnSpLocks/>
            <a:endCxn id="8" idx="1"/>
          </p:cNvCxnSpPr>
          <p:nvPr/>
        </p:nvCxnSpPr>
        <p:spPr>
          <a:xfrm>
            <a:off x="2144304" y="2823891"/>
            <a:ext cx="741237"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FEE7B95-43F9-92DD-A363-30957B938950}"/>
              </a:ext>
            </a:extLst>
          </p:cNvPr>
          <p:cNvCxnSpPr>
            <a:cxnSpLocks/>
          </p:cNvCxnSpPr>
          <p:nvPr/>
        </p:nvCxnSpPr>
        <p:spPr>
          <a:xfrm>
            <a:off x="3182277" y="2833509"/>
            <a:ext cx="741237"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BB70E9C-3464-1383-B70A-07EC36BA22EA}"/>
              </a:ext>
            </a:extLst>
          </p:cNvPr>
          <p:cNvCxnSpPr>
            <a:cxnSpLocks/>
          </p:cNvCxnSpPr>
          <p:nvPr/>
        </p:nvCxnSpPr>
        <p:spPr>
          <a:xfrm>
            <a:off x="4222048" y="2859746"/>
            <a:ext cx="741237"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7E82DF4-B4BC-2B42-8593-2704860FEB54}"/>
              </a:ext>
            </a:extLst>
          </p:cNvPr>
          <p:cNvCxnSpPr>
            <a:cxnSpLocks/>
          </p:cNvCxnSpPr>
          <p:nvPr/>
        </p:nvCxnSpPr>
        <p:spPr>
          <a:xfrm>
            <a:off x="5319348" y="2859887"/>
            <a:ext cx="741237"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9D2006E-AA4D-A43D-3BE8-7F40C12E40C0}"/>
              </a:ext>
            </a:extLst>
          </p:cNvPr>
          <p:cNvCxnSpPr>
            <a:stCxn id="58" idx="0"/>
            <a:endCxn id="51" idx="3"/>
          </p:cNvCxnSpPr>
          <p:nvPr/>
        </p:nvCxnSpPr>
        <p:spPr>
          <a:xfrm flipH="1" flipV="1">
            <a:off x="1266387" y="1418430"/>
            <a:ext cx="544007" cy="598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7AD5128-88CF-287D-F73B-35EF7A9AD6C1}"/>
              </a:ext>
            </a:extLst>
          </p:cNvPr>
          <p:cNvCxnSpPr>
            <a:cxnSpLocks/>
            <a:endCxn id="52" idx="2"/>
          </p:cNvCxnSpPr>
          <p:nvPr/>
        </p:nvCxnSpPr>
        <p:spPr>
          <a:xfrm flipV="1">
            <a:off x="1962794" y="1543891"/>
            <a:ext cx="766290" cy="6252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09168BE-DCC3-0B45-D1BF-051A33E495B7}"/>
              </a:ext>
            </a:extLst>
          </p:cNvPr>
          <p:cNvCxnSpPr>
            <a:cxnSpLocks/>
            <a:stCxn id="6" idx="2"/>
            <a:endCxn id="11" idx="0"/>
          </p:cNvCxnSpPr>
          <p:nvPr/>
        </p:nvCxnSpPr>
        <p:spPr>
          <a:xfrm>
            <a:off x="6254073" y="2330689"/>
            <a:ext cx="8882" cy="3129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8075419-5AA2-AC14-26E5-1EC2C0E20EC3}"/>
              </a:ext>
            </a:extLst>
          </p:cNvPr>
          <p:cNvCxnSpPr>
            <a:cxnSpLocks/>
            <a:stCxn id="11" idx="3"/>
            <a:endCxn id="61" idx="1"/>
          </p:cNvCxnSpPr>
          <p:nvPr/>
        </p:nvCxnSpPr>
        <p:spPr>
          <a:xfrm>
            <a:off x="6429910" y="2823892"/>
            <a:ext cx="378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CAE35FE-E9E0-3F10-0106-01C0831F1316}"/>
              </a:ext>
            </a:extLst>
          </p:cNvPr>
          <p:cNvCxnSpPr>
            <a:cxnSpLocks/>
            <a:stCxn id="61" idx="3"/>
            <a:endCxn id="20" idx="1"/>
          </p:cNvCxnSpPr>
          <p:nvPr/>
        </p:nvCxnSpPr>
        <p:spPr>
          <a:xfrm>
            <a:off x="7141939" y="2823892"/>
            <a:ext cx="427462" cy="2484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4CF0065-18D6-5535-D093-B5554B1AB46F}"/>
              </a:ext>
            </a:extLst>
          </p:cNvPr>
          <p:cNvCxnSpPr>
            <a:cxnSpLocks/>
          </p:cNvCxnSpPr>
          <p:nvPr/>
        </p:nvCxnSpPr>
        <p:spPr>
          <a:xfrm flipV="1">
            <a:off x="6950138" y="3168300"/>
            <a:ext cx="707263" cy="3991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92B71B4-C352-6813-52EB-F048D0AD6B1B}"/>
              </a:ext>
            </a:extLst>
          </p:cNvPr>
          <p:cNvCxnSpPr>
            <a:cxnSpLocks/>
            <a:endCxn id="22" idx="0"/>
          </p:cNvCxnSpPr>
          <p:nvPr/>
        </p:nvCxnSpPr>
        <p:spPr>
          <a:xfrm>
            <a:off x="7911300" y="3136841"/>
            <a:ext cx="707263" cy="375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4AD97202-4A65-44A1-0446-FC3A7F911DFD}"/>
              </a:ext>
            </a:extLst>
          </p:cNvPr>
          <p:cNvCxnSpPr>
            <a:cxnSpLocks/>
            <a:endCxn id="23" idx="0"/>
          </p:cNvCxnSpPr>
          <p:nvPr/>
        </p:nvCxnSpPr>
        <p:spPr>
          <a:xfrm>
            <a:off x="7711769" y="3241066"/>
            <a:ext cx="406464" cy="1848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0EC9D25-A572-DFA3-9B5F-1C470D1FC569}"/>
              </a:ext>
            </a:extLst>
          </p:cNvPr>
          <p:cNvCxnSpPr>
            <a:cxnSpLocks/>
            <a:stCxn id="8" idx="2"/>
            <a:endCxn id="49" idx="0"/>
          </p:cNvCxnSpPr>
          <p:nvPr/>
        </p:nvCxnSpPr>
        <p:spPr>
          <a:xfrm>
            <a:off x="3052496" y="3004098"/>
            <a:ext cx="6688" cy="3284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2BA2B2F-126E-DF3B-D3EA-A650DBD49B99}"/>
              </a:ext>
            </a:extLst>
          </p:cNvPr>
          <p:cNvCxnSpPr>
            <a:cxnSpLocks/>
          </p:cNvCxnSpPr>
          <p:nvPr/>
        </p:nvCxnSpPr>
        <p:spPr>
          <a:xfrm>
            <a:off x="3052496" y="3689859"/>
            <a:ext cx="6688" cy="3284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768AE40-52BD-BAC9-3793-2ABCD9C1FE4A}"/>
              </a:ext>
            </a:extLst>
          </p:cNvPr>
          <p:cNvCxnSpPr>
            <a:cxnSpLocks/>
            <a:stCxn id="30" idx="1"/>
          </p:cNvCxnSpPr>
          <p:nvPr/>
        </p:nvCxnSpPr>
        <p:spPr>
          <a:xfrm flipH="1">
            <a:off x="2022979" y="4172571"/>
            <a:ext cx="850845" cy="321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400415B-F0DD-4283-4EA0-9F4A9A646139}"/>
              </a:ext>
            </a:extLst>
          </p:cNvPr>
          <p:cNvCxnSpPr>
            <a:cxnSpLocks/>
            <a:stCxn id="32" idx="0"/>
          </p:cNvCxnSpPr>
          <p:nvPr/>
        </p:nvCxnSpPr>
        <p:spPr>
          <a:xfrm flipH="1" flipV="1">
            <a:off x="3144256" y="4151611"/>
            <a:ext cx="462745" cy="2744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672B872-9BB5-45B6-062D-68B3F5EDF6FF}"/>
              </a:ext>
            </a:extLst>
          </p:cNvPr>
          <p:cNvCxnSpPr>
            <a:cxnSpLocks/>
            <a:stCxn id="33" idx="0"/>
          </p:cNvCxnSpPr>
          <p:nvPr/>
        </p:nvCxnSpPr>
        <p:spPr>
          <a:xfrm flipH="1" flipV="1">
            <a:off x="2972570" y="4331816"/>
            <a:ext cx="86614" cy="15191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A692CC8-BF0F-5887-1E2A-DA31AAF373E4}"/>
              </a:ext>
            </a:extLst>
          </p:cNvPr>
          <p:cNvCxnSpPr>
            <a:cxnSpLocks/>
            <a:endCxn id="6" idx="0"/>
          </p:cNvCxnSpPr>
          <p:nvPr/>
        </p:nvCxnSpPr>
        <p:spPr>
          <a:xfrm>
            <a:off x="5359367" y="1112803"/>
            <a:ext cx="894706" cy="8574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2BDE7A0-2047-5DDD-4324-877C6E0141A7}"/>
              </a:ext>
            </a:extLst>
          </p:cNvPr>
          <p:cNvCxnSpPr>
            <a:cxnSpLocks/>
            <a:stCxn id="12" idx="2"/>
          </p:cNvCxnSpPr>
          <p:nvPr/>
        </p:nvCxnSpPr>
        <p:spPr>
          <a:xfrm flipH="1">
            <a:off x="6406473" y="1139968"/>
            <a:ext cx="591428" cy="9827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5383F50-2E72-F912-564E-D36D1C4B1C20}"/>
              </a:ext>
            </a:extLst>
          </p:cNvPr>
          <p:cNvCxnSpPr>
            <a:cxnSpLocks/>
            <a:stCxn id="13" idx="1"/>
            <a:endCxn id="6" idx="3"/>
          </p:cNvCxnSpPr>
          <p:nvPr/>
        </p:nvCxnSpPr>
        <p:spPr>
          <a:xfrm flipH="1">
            <a:off x="6421028" y="1794160"/>
            <a:ext cx="981418" cy="356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9F8AF15-B4AE-222C-BF52-AEA686E90836}"/>
              </a:ext>
            </a:extLst>
          </p:cNvPr>
          <p:cNvCxnSpPr>
            <a:cxnSpLocks/>
            <a:endCxn id="59" idx="0"/>
          </p:cNvCxnSpPr>
          <p:nvPr/>
        </p:nvCxnSpPr>
        <p:spPr>
          <a:xfrm>
            <a:off x="1838325" y="2314511"/>
            <a:ext cx="139024" cy="3291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412838B8-62DB-5226-5D28-2AB5AFC4A541}"/>
              </a:ext>
            </a:extLst>
          </p:cNvPr>
          <p:cNvSpPr txBox="1"/>
          <p:nvPr/>
        </p:nvSpPr>
        <p:spPr>
          <a:xfrm>
            <a:off x="3389542" y="3187760"/>
            <a:ext cx="3280852" cy="738664"/>
          </a:xfrm>
          <a:prstGeom prst="rect">
            <a:avLst/>
          </a:prstGeom>
          <a:noFill/>
        </p:spPr>
        <p:txBody>
          <a:bodyPr wrap="square" rtlCol="0">
            <a:spAutoFit/>
          </a:bodyPr>
          <a:lstStyle/>
          <a:p>
            <a:r>
              <a:rPr lang="en-IN" sz="1400" b="1" dirty="0">
                <a:solidFill>
                  <a:srgbClr val="002060"/>
                </a:solidFill>
              </a:rPr>
              <a:t>Each path tag stores info, and follow </a:t>
            </a:r>
            <a:r>
              <a:rPr lang="en-IN" sz="1400" b="1" dirty="0" err="1">
                <a:solidFill>
                  <a:srgbClr val="002060"/>
                </a:solidFill>
              </a:rPr>
              <a:t>Djikstra’s</a:t>
            </a:r>
            <a:r>
              <a:rPr lang="en-IN" sz="1400" b="1" dirty="0">
                <a:solidFill>
                  <a:srgbClr val="002060"/>
                </a:solidFill>
              </a:rPr>
              <a:t> algo to reach final child i.e. any item.</a:t>
            </a:r>
          </a:p>
        </p:txBody>
      </p:sp>
      <p:sp>
        <p:nvSpPr>
          <p:cNvPr id="127" name="TextBox 126">
            <a:extLst>
              <a:ext uri="{FF2B5EF4-FFF2-40B4-BE49-F238E27FC236}">
                <a16:creationId xmlns:a16="http://schemas.microsoft.com/office/drawing/2014/main" id="{E2BFEB89-4934-A5EF-2150-4FB90EE2610A}"/>
              </a:ext>
            </a:extLst>
          </p:cNvPr>
          <p:cNvSpPr txBox="1"/>
          <p:nvPr/>
        </p:nvSpPr>
        <p:spPr>
          <a:xfrm>
            <a:off x="3142592" y="1617523"/>
            <a:ext cx="1425884" cy="523220"/>
          </a:xfrm>
          <a:prstGeom prst="rect">
            <a:avLst/>
          </a:prstGeom>
          <a:noFill/>
        </p:spPr>
        <p:txBody>
          <a:bodyPr wrap="square" rtlCol="0">
            <a:spAutoFit/>
          </a:bodyPr>
          <a:lstStyle/>
          <a:p>
            <a:r>
              <a:rPr lang="en-IN" sz="1400" b="1" dirty="0">
                <a:solidFill>
                  <a:srgbClr val="002060"/>
                </a:solidFill>
              </a:rPr>
              <a:t>A block or rack containing Trays</a:t>
            </a:r>
          </a:p>
        </p:txBody>
      </p:sp>
      <p:cxnSp>
        <p:nvCxnSpPr>
          <p:cNvPr id="5121" name="Straight Arrow Connector 5120">
            <a:extLst>
              <a:ext uri="{FF2B5EF4-FFF2-40B4-BE49-F238E27FC236}">
                <a16:creationId xmlns:a16="http://schemas.microsoft.com/office/drawing/2014/main" id="{7967F0D2-933D-BD52-5FC9-D16AE8BB08E6}"/>
              </a:ext>
            </a:extLst>
          </p:cNvPr>
          <p:cNvCxnSpPr/>
          <p:nvPr/>
        </p:nvCxnSpPr>
        <p:spPr>
          <a:xfrm flipH="1">
            <a:off x="2638529" y="1863958"/>
            <a:ext cx="608072" cy="47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23" name="TextBox 5122">
            <a:extLst>
              <a:ext uri="{FF2B5EF4-FFF2-40B4-BE49-F238E27FC236}">
                <a16:creationId xmlns:a16="http://schemas.microsoft.com/office/drawing/2014/main" id="{72906732-A80E-EC4C-E42A-5C3F3AFCBD96}"/>
              </a:ext>
            </a:extLst>
          </p:cNvPr>
          <p:cNvSpPr txBox="1"/>
          <p:nvPr/>
        </p:nvSpPr>
        <p:spPr>
          <a:xfrm>
            <a:off x="1048673" y="3678929"/>
            <a:ext cx="1539680" cy="523220"/>
          </a:xfrm>
          <a:prstGeom prst="rect">
            <a:avLst/>
          </a:prstGeom>
          <a:noFill/>
        </p:spPr>
        <p:txBody>
          <a:bodyPr wrap="square" rtlCol="0">
            <a:spAutoFit/>
          </a:bodyPr>
          <a:lstStyle/>
          <a:p>
            <a:r>
              <a:rPr lang="en-IN" sz="1400" b="1" dirty="0">
                <a:solidFill>
                  <a:srgbClr val="002060"/>
                </a:solidFill>
              </a:rPr>
              <a:t>A tray containing few items</a:t>
            </a:r>
          </a:p>
        </p:txBody>
      </p:sp>
      <p:cxnSp>
        <p:nvCxnSpPr>
          <p:cNvPr id="5124" name="Straight Arrow Connector 5123">
            <a:extLst>
              <a:ext uri="{FF2B5EF4-FFF2-40B4-BE49-F238E27FC236}">
                <a16:creationId xmlns:a16="http://schemas.microsoft.com/office/drawing/2014/main" id="{7073A5BB-391F-2D1B-4F0F-21ECC528DC11}"/>
              </a:ext>
            </a:extLst>
          </p:cNvPr>
          <p:cNvCxnSpPr>
            <a:cxnSpLocks/>
            <a:endCxn id="29" idx="0"/>
          </p:cNvCxnSpPr>
          <p:nvPr/>
        </p:nvCxnSpPr>
        <p:spPr>
          <a:xfrm>
            <a:off x="1522649" y="4063441"/>
            <a:ext cx="454700" cy="4173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29" name="TextBox 5128">
            <a:extLst>
              <a:ext uri="{FF2B5EF4-FFF2-40B4-BE49-F238E27FC236}">
                <a16:creationId xmlns:a16="http://schemas.microsoft.com/office/drawing/2014/main" id="{9C5D6AA7-6F42-7C3C-CA13-CB343C817D00}"/>
              </a:ext>
            </a:extLst>
          </p:cNvPr>
          <p:cNvSpPr txBox="1"/>
          <p:nvPr/>
        </p:nvSpPr>
        <p:spPr>
          <a:xfrm>
            <a:off x="7590919" y="2282769"/>
            <a:ext cx="1617915" cy="523220"/>
          </a:xfrm>
          <a:prstGeom prst="rect">
            <a:avLst/>
          </a:prstGeom>
          <a:noFill/>
        </p:spPr>
        <p:txBody>
          <a:bodyPr wrap="square" rtlCol="0">
            <a:spAutoFit/>
          </a:bodyPr>
          <a:lstStyle/>
          <a:p>
            <a:r>
              <a:rPr lang="en-IN" sz="1400" b="1" dirty="0">
                <a:solidFill>
                  <a:srgbClr val="002060"/>
                </a:solidFill>
              </a:rPr>
              <a:t>Red tag checking if it contains an item</a:t>
            </a:r>
          </a:p>
        </p:txBody>
      </p:sp>
    </p:spTree>
    <p:extLst>
      <p:ext uri="{BB962C8B-B14F-4D97-AF65-F5344CB8AC3E}">
        <p14:creationId xmlns:p14="http://schemas.microsoft.com/office/powerpoint/2010/main" val="201259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0">
              <a:srgbClr val="B818AD"/>
            </a:gs>
            <a:gs pos="0">
              <a:srgbClr val="896ECC"/>
            </a:gs>
          </a:gsLst>
          <a:lin ang="162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FAD901-C5DF-B47A-80F9-1D60157952BF}"/>
              </a:ext>
            </a:extLst>
          </p:cNvPr>
          <p:cNvSpPr>
            <a:spLocks noGrp="1"/>
          </p:cNvSpPr>
          <p:nvPr>
            <p:ph type="title"/>
          </p:nvPr>
        </p:nvSpPr>
        <p:spPr>
          <a:xfrm>
            <a:off x="241005" y="176493"/>
            <a:ext cx="11568953" cy="603064"/>
          </a:xfrm>
        </p:spPr>
        <p:txBody>
          <a:bodyPr>
            <a:normAutofit fontScale="90000"/>
          </a:bodyPr>
          <a:lstStyle/>
          <a:p>
            <a:r>
              <a:rPr lang="en-IN" dirty="0">
                <a:solidFill>
                  <a:srgbClr val="002060"/>
                </a:solidFill>
              </a:rPr>
              <a:t>Screenshots</a:t>
            </a:r>
            <a:endParaRPr lang="en-IN" sz="1300" dirty="0">
              <a:solidFill>
                <a:srgbClr val="002060"/>
              </a:solidFill>
            </a:endParaRPr>
          </a:p>
        </p:txBody>
      </p:sp>
      <p:pic>
        <p:nvPicPr>
          <p:cNvPr id="6" name="Picture 5">
            <a:extLst>
              <a:ext uri="{FF2B5EF4-FFF2-40B4-BE49-F238E27FC236}">
                <a16:creationId xmlns:a16="http://schemas.microsoft.com/office/drawing/2014/main" id="{8868BE6A-79C3-96DF-E4B2-CB2C63D0D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768" y="739818"/>
            <a:ext cx="1620983" cy="3617257"/>
          </a:xfrm>
          <a:prstGeom prst="roundRect">
            <a:avLst>
              <a:gd name="adj" fmla="val 8594"/>
            </a:avLst>
          </a:prstGeom>
          <a:solidFill>
            <a:srgbClr val="FFFFFF">
              <a:shade val="85000"/>
            </a:srgbClr>
          </a:solidFill>
          <a:ln>
            <a:noFill/>
          </a:ln>
          <a:effectLst/>
        </p:spPr>
      </p:pic>
      <p:pic>
        <p:nvPicPr>
          <p:cNvPr id="10" name="Picture 9">
            <a:extLst>
              <a:ext uri="{FF2B5EF4-FFF2-40B4-BE49-F238E27FC236}">
                <a16:creationId xmlns:a16="http://schemas.microsoft.com/office/drawing/2014/main" id="{4361448E-2FB4-9C5A-8912-CAD9C1FDA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42" y="806050"/>
            <a:ext cx="1591303" cy="3551025"/>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5FFE5A79-62BD-6A39-3A11-F941E77C8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7795" y="806050"/>
            <a:ext cx="1603175" cy="3577518"/>
          </a:xfrm>
          <a:prstGeom prst="roundRect">
            <a:avLst>
              <a:gd name="adj" fmla="val 8594"/>
            </a:avLst>
          </a:prstGeom>
          <a:solidFill>
            <a:srgbClr val="FFFFFF">
              <a:shade val="85000"/>
            </a:srgbClr>
          </a:solidFill>
          <a:ln>
            <a:noFill/>
          </a:ln>
          <a:effectLst/>
        </p:spPr>
      </p:pic>
      <p:pic>
        <p:nvPicPr>
          <p:cNvPr id="14" name="Picture 13">
            <a:extLst>
              <a:ext uri="{FF2B5EF4-FFF2-40B4-BE49-F238E27FC236}">
                <a16:creationId xmlns:a16="http://schemas.microsoft.com/office/drawing/2014/main" id="{7E4FEB8F-473E-4427-E189-A387E9F869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2603" y="773192"/>
            <a:ext cx="1615047" cy="3604011"/>
          </a:xfrm>
          <a:prstGeom prst="roundRect">
            <a:avLst>
              <a:gd name="adj" fmla="val 8594"/>
            </a:avLst>
          </a:prstGeom>
          <a:solidFill>
            <a:srgbClr val="FFFFFF">
              <a:shade val="85000"/>
            </a:srgbClr>
          </a:solidFill>
          <a:ln>
            <a:noFill/>
          </a:ln>
          <a:effectLst/>
        </p:spPr>
      </p:pic>
      <p:sp>
        <p:nvSpPr>
          <p:cNvPr id="19" name="TextBox 18">
            <a:extLst>
              <a:ext uri="{FF2B5EF4-FFF2-40B4-BE49-F238E27FC236}">
                <a16:creationId xmlns:a16="http://schemas.microsoft.com/office/drawing/2014/main" id="{0D0AA19E-104E-96E1-6D7F-4AC10938C12C}"/>
              </a:ext>
            </a:extLst>
          </p:cNvPr>
          <p:cNvSpPr txBox="1"/>
          <p:nvPr/>
        </p:nvSpPr>
        <p:spPr>
          <a:xfrm>
            <a:off x="8854" y="4413045"/>
            <a:ext cx="2366793" cy="738664"/>
          </a:xfrm>
          <a:prstGeom prst="rect">
            <a:avLst/>
          </a:prstGeom>
          <a:noFill/>
        </p:spPr>
        <p:txBody>
          <a:bodyPr wrap="square" rtlCol="0">
            <a:spAutoFit/>
          </a:bodyPr>
          <a:lstStyle/>
          <a:p>
            <a:r>
              <a:rPr lang="en-IN" sz="1400" dirty="0">
                <a:solidFill>
                  <a:srgbClr val="002060"/>
                </a:solidFill>
              </a:rPr>
              <a:t>One can scan the bar code of item or search in different categories to locate</a:t>
            </a:r>
          </a:p>
        </p:txBody>
      </p:sp>
      <p:pic>
        <p:nvPicPr>
          <p:cNvPr id="21" name="Picture 20">
            <a:extLst>
              <a:ext uri="{FF2B5EF4-FFF2-40B4-BE49-F238E27FC236}">
                <a16:creationId xmlns:a16="http://schemas.microsoft.com/office/drawing/2014/main" id="{A3CEE282-D04B-87A1-3DFD-EF3928D68A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6850" y="826178"/>
            <a:ext cx="1591303" cy="3551025"/>
          </a:xfrm>
          <a:prstGeom prst="roundRect">
            <a:avLst>
              <a:gd name="adj" fmla="val 8594"/>
            </a:avLst>
          </a:prstGeom>
          <a:solidFill>
            <a:srgbClr val="FFFFFF">
              <a:shade val="85000"/>
            </a:srgbClr>
          </a:solidFill>
          <a:ln>
            <a:noFill/>
          </a:ln>
          <a:effectLst/>
        </p:spPr>
      </p:pic>
      <p:sp>
        <p:nvSpPr>
          <p:cNvPr id="22" name="TextBox 21">
            <a:extLst>
              <a:ext uri="{FF2B5EF4-FFF2-40B4-BE49-F238E27FC236}">
                <a16:creationId xmlns:a16="http://schemas.microsoft.com/office/drawing/2014/main" id="{81A339B1-F1D8-0335-999E-058DCE93EFD8}"/>
              </a:ext>
            </a:extLst>
          </p:cNvPr>
          <p:cNvSpPr txBox="1"/>
          <p:nvPr/>
        </p:nvSpPr>
        <p:spPr>
          <a:xfrm>
            <a:off x="2622291" y="4410061"/>
            <a:ext cx="1973770" cy="738664"/>
          </a:xfrm>
          <a:prstGeom prst="rect">
            <a:avLst/>
          </a:prstGeom>
          <a:noFill/>
        </p:spPr>
        <p:txBody>
          <a:bodyPr wrap="square" rtlCol="0">
            <a:spAutoFit/>
          </a:bodyPr>
          <a:lstStyle/>
          <a:p>
            <a:r>
              <a:rPr lang="en-IN" sz="1400" dirty="0">
                <a:solidFill>
                  <a:srgbClr val="002060"/>
                </a:solidFill>
              </a:rPr>
              <a:t>Search an item in different Categories Section</a:t>
            </a:r>
          </a:p>
        </p:txBody>
      </p:sp>
      <p:sp>
        <p:nvSpPr>
          <p:cNvPr id="23" name="TextBox 22">
            <a:extLst>
              <a:ext uri="{FF2B5EF4-FFF2-40B4-BE49-F238E27FC236}">
                <a16:creationId xmlns:a16="http://schemas.microsoft.com/office/drawing/2014/main" id="{BBE28D09-8F8A-8A67-0171-01FF0E2F2534}"/>
              </a:ext>
            </a:extLst>
          </p:cNvPr>
          <p:cNvSpPr txBox="1"/>
          <p:nvPr/>
        </p:nvSpPr>
        <p:spPr>
          <a:xfrm>
            <a:off x="4842705" y="4393174"/>
            <a:ext cx="2042189" cy="954107"/>
          </a:xfrm>
          <a:prstGeom prst="rect">
            <a:avLst/>
          </a:prstGeom>
          <a:noFill/>
        </p:spPr>
        <p:txBody>
          <a:bodyPr wrap="square" rtlCol="0">
            <a:spAutoFit/>
          </a:bodyPr>
          <a:lstStyle/>
          <a:p>
            <a:r>
              <a:rPr lang="en-IN" sz="1400" dirty="0">
                <a:solidFill>
                  <a:srgbClr val="002060"/>
                </a:solidFill>
              </a:rPr>
              <a:t>Check status whether item is in store network along with the location in store</a:t>
            </a:r>
          </a:p>
        </p:txBody>
      </p:sp>
      <p:sp>
        <p:nvSpPr>
          <p:cNvPr id="24" name="TextBox 23">
            <a:extLst>
              <a:ext uri="{FF2B5EF4-FFF2-40B4-BE49-F238E27FC236}">
                <a16:creationId xmlns:a16="http://schemas.microsoft.com/office/drawing/2014/main" id="{BFDA730A-C469-18AE-6F04-CFB133AF7F59}"/>
              </a:ext>
            </a:extLst>
          </p:cNvPr>
          <p:cNvSpPr txBox="1"/>
          <p:nvPr/>
        </p:nvSpPr>
        <p:spPr>
          <a:xfrm>
            <a:off x="7309763" y="4410061"/>
            <a:ext cx="2568274" cy="523220"/>
          </a:xfrm>
          <a:prstGeom prst="rect">
            <a:avLst/>
          </a:prstGeom>
          <a:noFill/>
        </p:spPr>
        <p:txBody>
          <a:bodyPr wrap="square" rtlCol="0">
            <a:spAutoFit/>
          </a:bodyPr>
          <a:lstStyle/>
          <a:p>
            <a:r>
              <a:rPr lang="en-IN" sz="1400" dirty="0">
                <a:solidFill>
                  <a:srgbClr val="002060"/>
                </a:solidFill>
              </a:rPr>
              <a:t>Realtime 2d map with item location like Tray no.</a:t>
            </a:r>
          </a:p>
        </p:txBody>
      </p:sp>
      <p:sp>
        <p:nvSpPr>
          <p:cNvPr id="25" name="TextBox 24">
            <a:extLst>
              <a:ext uri="{FF2B5EF4-FFF2-40B4-BE49-F238E27FC236}">
                <a16:creationId xmlns:a16="http://schemas.microsoft.com/office/drawing/2014/main" id="{42BFEEE4-44F2-7DB7-4E7C-7A32098039A4}"/>
              </a:ext>
            </a:extLst>
          </p:cNvPr>
          <p:cNvSpPr txBox="1"/>
          <p:nvPr/>
        </p:nvSpPr>
        <p:spPr>
          <a:xfrm>
            <a:off x="9818768" y="4410061"/>
            <a:ext cx="2568274" cy="738664"/>
          </a:xfrm>
          <a:prstGeom prst="rect">
            <a:avLst/>
          </a:prstGeom>
          <a:noFill/>
        </p:spPr>
        <p:txBody>
          <a:bodyPr wrap="square" rtlCol="0">
            <a:spAutoFit/>
          </a:bodyPr>
          <a:lstStyle/>
          <a:p>
            <a:r>
              <a:rPr lang="en-IN" sz="1400" dirty="0">
                <a:solidFill>
                  <a:srgbClr val="002060"/>
                </a:solidFill>
              </a:rPr>
              <a:t>Read a new NFC tag as one of the types i.e. jewellery, tray, block or path</a:t>
            </a:r>
          </a:p>
        </p:txBody>
      </p:sp>
    </p:spTree>
    <p:extLst>
      <p:ext uri="{BB962C8B-B14F-4D97-AF65-F5344CB8AC3E}">
        <p14:creationId xmlns:p14="http://schemas.microsoft.com/office/powerpoint/2010/main" val="14050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97000">
              <a:schemeClr val="bg1"/>
            </a:gs>
            <a:gs pos="0">
              <a:schemeClr val="accent1">
                <a:lumMod val="40000"/>
                <a:lumOff val="60000"/>
              </a:schemeClr>
            </a:gs>
            <a:gs pos="0">
              <a:srgbClr val="896ECC"/>
            </a:gs>
          </a:gsLst>
          <a:lin ang="162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016CFF-CECB-ABF6-226B-A94AA70359FF}"/>
              </a:ext>
            </a:extLst>
          </p:cNvPr>
          <p:cNvSpPr>
            <a:spLocks noGrp="1"/>
          </p:cNvSpPr>
          <p:nvPr>
            <p:ph type="title"/>
          </p:nvPr>
        </p:nvSpPr>
        <p:spPr>
          <a:xfrm>
            <a:off x="241005" y="176493"/>
            <a:ext cx="11568953" cy="603064"/>
          </a:xfrm>
        </p:spPr>
        <p:txBody>
          <a:bodyPr>
            <a:normAutofit fontScale="90000"/>
          </a:bodyPr>
          <a:lstStyle/>
          <a:p>
            <a:r>
              <a:rPr lang="en-IN" dirty="0"/>
              <a:t>Architecture cum </a:t>
            </a:r>
            <a:r>
              <a:rPr lang="en-IN" dirty="0" err="1"/>
              <a:t>Techstack</a:t>
            </a:r>
            <a:endParaRPr lang="en-IN" sz="1300" dirty="0"/>
          </a:p>
        </p:txBody>
      </p:sp>
      <p:pic>
        <p:nvPicPr>
          <p:cNvPr id="3074" name="Picture 2" descr="GitHub - matteocrippa/flutter-nfc-reader: Flutter NFC reader plugin for iOS  and Android">
            <a:extLst>
              <a:ext uri="{FF2B5EF4-FFF2-40B4-BE49-F238E27FC236}">
                <a16:creationId xmlns:a16="http://schemas.microsoft.com/office/drawing/2014/main" id="{2E47FD63-AB72-FDF3-1D3D-32D4867CF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430431"/>
            <a:ext cx="3028950" cy="1504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D48BCB-8F54-2F27-432B-BF228CCF4AC0}"/>
              </a:ext>
            </a:extLst>
          </p:cNvPr>
          <p:cNvSpPr txBox="1"/>
          <p:nvPr/>
        </p:nvSpPr>
        <p:spPr>
          <a:xfrm>
            <a:off x="487063" y="3183956"/>
            <a:ext cx="3307976" cy="738664"/>
          </a:xfrm>
          <a:prstGeom prst="rect">
            <a:avLst/>
          </a:prstGeom>
          <a:noFill/>
        </p:spPr>
        <p:txBody>
          <a:bodyPr wrap="square" rtlCol="0">
            <a:spAutoFit/>
          </a:bodyPr>
          <a:lstStyle/>
          <a:p>
            <a:pPr algn="just"/>
            <a:r>
              <a:rPr lang="en-IN" sz="1400" b="1" dirty="0">
                <a:solidFill>
                  <a:srgbClr val="002060"/>
                </a:solidFill>
              </a:rPr>
              <a:t>Flutter Framework </a:t>
            </a:r>
            <a:r>
              <a:rPr lang="en-IN" sz="1400" dirty="0">
                <a:solidFill>
                  <a:srgbClr val="002060"/>
                </a:solidFill>
              </a:rPr>
              <a:t>along with NFC (</a:t>
            </a:r>
            <a:r>
              <a:rPr lang="en-IN" sz="1400" dirty="0" err="1">
                <a:solidFill>
                  <a:srgbClr val="002060"/>
                </a:solidFill>
              </a:rPr>
              <a:t>read+write</a:t>
            </a:r>
            <a:r>
              <a:rPr lang="en-IN" sz="1400" dirty="0">
                <a:solidFill>
                  <a:srgbClr val="002060"/>
                </a:solidFill>
              </a:rPr>
              <a:t>) library is used to create UI and accessing NFC tags</a:t>
            </a:r>
          </a:p>
        </p:txBody>
      </p:sp>
      <p:pic>
        <p:nvPicPr>
          <p:cNvPr id="3076" name="Picture 4" descr="Image result for unity">
            <a:extLst>
              <a:ext uri="{FF2B5EF4-FFF2-40B4-BE49-F238E27FC236}">
                <a16:creationId xmlns:a16="http://schemas.microsoft.com/office/drawing/2014/main" id="{66A82BB0-2085-EF5D-278D-5110EB28A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0711" y="1493238"/>
            <a:ext cx="2668402" cy="15286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E3DE23-79A8-AFA2-2118-2D3AFABA8C50}"/>
              </a:ext>
            </a:extLst>
          </p:cNvPr>
          <p:cNvSpPr txBox="1"/>
          <p:nvPr/>
        </p:nvSpPr>
        <p:spPr>
          <a:xfrm>
            <a:off x="8720711" y="3043103"/>
            <a:ext cx="3307976" cy="523220"/>
          </a:xfrm>
          <a:prstGeom prst="rect">
            <a:avLst/>
          </a:prstGeom>
          <a:noFill/>
        </p:spPr>
        <p:txBody>
          <a:bodyPr wrap="square" rtlCol="0">
            <a:spAutoFit/>
          </a:bodyPr>
          <a:lstStyle/>
          <a:p>
            <a:r>
              <a:rPr lang="en-IN" sz="1400" dirty="0">
                <a:solidFill>
                  <a:srgbClr val="002060"/>
                </a:solidFill>
              </a:rPr>
              <a:t>Unity is used to </a:t>
            </a:r>
            <a:r>
              <a:rPr lang="en-IN" sz="1400" b="1" dirty="0">
                <a:solidFill>
                  <a:srgbClr val="002060"/>
                </a:solidFill>
              </a:rPr>
              <a:t>convert numerical distances into a 2d map with icons</a:t>
            </a:r>
            <a:r>
              <a:rPr lang="en-IN" sz="1400" dirty="0">
                <a:solidFill>
                  <a:srgbClr val="002060"/>
                </a:solidFill>
              </a:rPr>
              <a:t>. </a:t>
            </a:r>
          </a:p>
        </p:txBody>
      </p:sp>
      <p:pic>
        <p:nvPicPr>
          <p:cNvPr id="3078" name="Picture 6" descr="What is Android?">
            <a:extLst>
              <a:ext uri="{FF2B5EF4-FFF2-40B4-BE49-F238E27FC236}">
                <a16:creationId xmlns:a16="http://schemas.microsoft.com/office/drawing/2014/main" id="{163862D7-7419-606A-1A81-408C1E7D5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482" y="1605703"/>
            <a:ext cx="976616" cy="11464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itHub - matteocrippa/flutter-nfc-reader: Flutter NFC reader plugin for iOS  and Android">
            <a:extLst>
              <a:ext uri="{FF2B5EF4-FFF2-40B4-BE49-F238E27FC236}">
                <a16:creationId xmlns:a16="http://schemas.microsoft.com/office/drawing/2014/main" id="{9CDC17F0-CB7E-5F26-2D6E-D63C6E06EC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320" t="-1" b="1785"/>
          <a:stretch/>
        </p:blipFill>
        <p:spPr bwMode="auto">
          <a:xfrm>
            <a:off x="5441577" y="1455773"/>
            <a:ext cx="2173394" cy="14796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F8789A2-A220-E551-A05E-552FE01F79D5}"/>
              </a:ext>
            </a:extLst>
          </p:cNvPr>
          <p:cNvSpPr txBox="1"/>
          <p:nvPr/>
        </p:nvSpPr>
        <p:spPr>
          <a:xfrm>
            <a:off x="4411965" y="3089269"/>
            <a:ext cx="3074894" cy="1169551"/>
          </a:xfrm>
          <a:prstGeom prst="rect">
            <a:avLst/>
          </a:prstGeom>
          <a:noFill/>
        </p:spPr>
        <p:txBody>
          <a:bodyPr wrap="square" rtlCol="0">
            <a:spAutoFit/>
          </a:bodyPr>
          <a:lstStyle/>
          <a:p>
            <a:pPr algn="just"/>
            <a:r>
              <a:rPr lang="en-IN" sz="1400" dirty="0">
                <a:solidFill>
                  <a:srgbClr val="002060"/>
                </a:solidFill>
              </a:rPr>
              <a:t>The communication throughout the network containing location, direction of a tag is converted to code using </a:t>
            </a:r>
            <a:r>
              <a:rPr lang="en-IN" sz="1400" b="1" dirty="0">
                <a:solidFill>
                  <a:srgbClr val="002060"/>
                </a:solidFill>
              </a:rPr>
              <a:t>Android Libraries</a:t>
            </a:r>
            <a:r>
              <a:rPr lang="en-IN" sz="1400" dirty="0">
                <a:solidFill>
                  <a:srgbClr val="002060"/>
                </a:solidFill>
              </a:rPr>
              <a:t>, thus giving Numerical Values Information</a:t>
            </a:r>
          </a:p>
        </p:txBody>
      </p:sp>
    </p:spTree>
    <p:extLst>
      <p:ext uri="{BB962C8B-B14F-4D97-AF65-F5344CB8AC3E}">
        <p14:creationId xmlns:p14="http://schemas.microsoft.com/office/powerpoint/2010/main" val="195712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1020</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SemiBold Condensed</vt:lpstr>
      <vt:lpstr>Bahnschrift SemiLight</vt:lpstr>
      <vt:lpstr>Bahnschrift SemiLight Condensed</vt:lpstr>
      <vt:lpstr>Calibri</vt:lpstr>
      <vt:lpstr>Calibri Light</vt:lpstr>
      <vt:lpstr>Office Theme</vt:lpstr>
      <vt:lpstr>PowerPoint Presentation</vt:lpstr>
      <vt:lpstr>Business Challenge</vt:lpstr>
      <vt:lpstr>To solve the given business challenge I present</vt:lpstr>
      <vt:lpstr>PowerPoint Presentation</vt:lpstr>
      <vt:lpstr>Methodology (Demo video link is given in the second last slide, demonstrating whole process in real time)</vt:lpstr>
      <vt:lpstr>Tag placing in real scenario</vt:lpstr>
      <vt:lpstr>How would the communication throughout network will look like</vt:lpstr>
      <vt:lpstr>Screenshots</vt:lpstr>
      <vt:lpstr>Architecture cum Techstack</vt:lpstr>
      <vt:lpstr>Future Scaling Prospects</vt:lpstr>
      <vt:lpstr>Demo Video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devesh.x@outlook.com</dc:creator>
  <cp:lastModifiedBy>devesh.x@outlook.com</cp:lastModifiedBy>
  <cp:revision>2</cp:revision>
  <dcterms:created xsi:type="dcterms:W3CDTF">2022-12-14T11:50:00Z</dcterms:created>
  <dcterms:modified xsi:type="dcterms:W3CDTF">2022-12-14T17:51:04Z</dcterms:modified>
</cp:coreProperties>
</file>