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74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F06C3-76FA-470F-1476-9080AD4E68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AC2748-C914-711D-53ED-CE60BF287D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7AC2CD-97B0-DCAA-D74F-57783DE39E36}"/>
              </a:ext>
            </a:extLst>
          </p:cNvPr>
          <p:cNvSpPr>
            <a:spLocks noGrp="1"/>
          </p:cNvSpPr>
          <p:nvPr>
            <p:ph type="dt" sz="half" idx="10"/>
          </p:nvPr>
        </p:nvSpPr>
        <p:spPr/>
        <p:txBody>
          <a:bodyPr/>
          <a:lstStyle/>
          <a:p>
            <a:fld id="{441C5D8A-4697-4DBA-BB26-F1DD88ED8645}" type="datetimeFigureOut">
              <a:rPr lang="en-IN" smtClean="0"/>
              <a:t>06-08-2022</a:t>
            </a:fld>
            <a:endParaRPr lang="en-IN"/>
          </a:p>
        </p:txBody>
      </p:sp>
      <p:sp>
        <p:nvSpPr>
          <p:cNvPr id="5" name="Footer Placeholder 4">
            <a:extLst>
              <a:ext uri="{FF2B5EF4-FFF2-40B4-BE49-F238E27FC236}">
                <a16:creationId xmlns:a16="http://schemas.microsoft.com/office/drawing/2014/main" id="{C0265BF0-BDFB-9D58-8167-2F4719C79C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D7FD57-2F46-CA95-EE35-07C5599B25A9}"/>
              </a:ext>
            </a:extLst>
          </p:cNvPr>
          <p:cNvSpPr>
            <a:spLocks noGrp="1"/>
          </p:cNvSpPr>
          <p:nvPr>
            <p:ph type="sldNum" sz="quarter" idx="12"/>
          </p:nvPr>
        </p:nvSpPr>
        <p:spPr/>
        <p:txBody>
          <a:bodyPr/>
          <a:lstStyle/>
          <a:p>
            <a:fld id="{7AEBA73D-DFF3-4899-991E-93CC496721CB}" type="slidenum">
              <a:rPr lang="en-IN" smtClean="0"/>
              <a:t>‹#›</a:t>
            </a:fld>
            <a:endParaRPr lang="en-IN"/>
          </a:p>
        </p:txBody>
      </p:sp>
    </p:spTree>
    <p:extLst>
      <p:ext uri="{BB962C8B-B14F-4D97-AF65-F5344CB8AC3E}">
        <p14:creationId xmlns:p14="http://schemas.microsoft.com/office/powerpoint/2010/main" val="1569833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945EB-BA82-30D0-3B3F-6E0EECC7EB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1CEF9E-8598-F166-2390-3E5776A219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3B5357-8656-CC32-35B3-54E96AA6A477}"/>
              </a:ext>
            </a:extLst>
          </p:cNvPr>
          <p:cNvSpPr>
            <a:spLocks noGrp="1"/>
          </p:cNvSpPr>
          <p:nvPr>
            <p:ph type="dt" sz="half" idx="10"/>
          </p:nvPr>
        </p:nvSpPr>
        <p:spPr/>
        <p:txBody>
          <a:bodyPr/>
          <a:lstStyle/>
          <a:p>
            <a:fld id="{441C5D8A-4697-4DBA-BB26-F1DD88ED8645}" type="datetimeFigureOut">
              <a:rPr lang="en-IN" smtClean="0"/>
              <a:t>06-08-2022</a:t>
            </a:fld>
            <a:endParaRPr lang="en-IN"/>
          </a:p>
        </p:txBody>
      </p:sp>
      <p:sp>
        <p:nvSpPr>
          <p:cNvPr id="5" name="Footer Placeholder 4">
            <a:extLst>
              <a:ext uri="{FF2B5EF4-FFF2-40B4-BE49-F238E27FC236}">
                <a16:creationId xmlns:a16="http://schemas.microsoft.com/office/drawing/2014/main" id="{D8F7F37A-AA6D-A546-09BB-3C2B46C602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A1F109-17C4-02C9-F2AC-8D68B63E8CEE}"/>
              </a:ext>
            </a:extLst>
          </p:cNvPr>
          <p:cNvSpPr>
            <a:spLocks noGrp="1"/>
          </p:cNvSpPr>
          <p:nvPr>
            <p:ph type="sldNum" sz="quarter" idx="12"/>
          </p:nvPr>
        </p:nvSpPr>
        <p:spPr/>
        <p:txBody>
          <a:bodyPr/>
          <a:lstStyle/>
          <a:p>
            <a:fld id="{7AEBA73D-DFF3-4899-991E-93CC496721CB}" type="slidenum">
              <a:rPr lang="en-IN" smtClean="0"/>
              <a:t>‹#›</a:t>
            </a:fld>
            <a:endParaRPr lang="en-IN"/>
          </a:p>
        </p:txBody>
      </p:sp>
    </p:spTree>
    <p:extLst>
      <p:ext uri="{BB962C8B-B14F-4D97-AF65-F5344CB8AC3E}">
        <p14:creationId xmlns:p14="http://schemas.microsoft.com/office/powerpoint/2010/main" val="2907947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D84D36-CCCD-E767-1AB1-1F323039BB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69DF02-47DA-5EBD-F179-3985AB7A65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15CD4C-C14F-7D45-6B95-E5BF441A59E6}"/>
              </a:ext>
            </a:extLst>
          </p:cNvPr>
          <p:cNvSpPr>
            <a:spLocks noGrp="1"/>
          </p:cNvSpPr>
          <p:nvPr>
            <p:ph type="dt" sz="half" idx="10"/>
          </p:nvPr>
        </p:nvSpPr>
        <p:spPr/>
        <p:txBody>
          <a:bodyPr/>
          <a:lstStyle/>
          <a:p>
            <a:fld id="{441C5D8A-4697-4DBA-BB26-F1DD88ED8645}" type="datetimeFigureOut">
              <a:rPr lang="en-IN" smtClean="0"/>
              <a:t>06-08-2022</a:t>
            </a:fld>
            <a:endParaRPr lang="en-IN"/>
          </a:p>
        </p:txBody>
      </p:sp>
      <p:sp>
        <p:nvSpPr>
          <p:cNvPr id="5" name="Footer Placeholder 4">
            <a:extLst>
              <a:ext uri="{FF2B5EF4-FFF2-40B4-BE49-F238E27FC236}">
                <a16:creationId xmlns:a16="http://schemas.microsoft.com/office/drawing/2014/main" id="{87D960CF-2F27-DF63-285C-8038B1F724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E3BC86-E0FC-B13B-AE93-129808231DE2}"/>
              </a:ext>
            </a:extLst>
          </p:cNvPr>
          <p:cNvSpPr>
            <a:spLocks noGrp="1"/>
          </p:cNvSpPr>
          <p:nvPr>
            <p:ph type="sldNum" sz="quarter" idx="12"/>
          </p:nvPr>
        </p:nvSpPr>
        <p:spPr/>
        <p:txBody>
          <a:bodyPr/>
          <a:lstStyle/>
          <a:p>
            <a:fld id="{7AEBA73D-DFF3-4899-991E-93CC496721CB}" type="slidenum">
              <a:rPr lang="en-IN" smtClean="0"/>
              <a:t>‹#›</a:t>
            </a:fld>
            <a:endParaRPr lang="en-IN"/>
          </a:p>
        </p:txBody>
      </p:sp>
    </p:spTree>
    <p:extLst>
      <p:ext uri="{BB962C8B-B14F-4D97-AF65-F5344CB8AC3E}">
        <p14:creationId xmlns:p14="http://schemas.microsoft.com/office/powerpoint/2010/main" val="1875361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D7A1C-7739-354E-79BF-BCED1BD14F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729172-2853-34DC-4C86-6A3C52B638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79D13B-4BBE-FE51-CA5C-64F252C879B4}"/>
              </a:ext>
            </a:extLst>
          </p:cNvPr>
          <p:cNvSpPr>
            <a:spLocks noGrp="1"/>
          </p:cNvSpPr>
          <p:nvPr>
            <p:ph type="dt" sz="half" idx="10"/>
          </p:nvPr>
        </p:nvSpPr>
        <p:spPr/>
        <p:txBody>
          <a:bodyPr/>
          <a:lstStyle/>
          <a:p>
            <a:fld id="{441C5D8A-4697-4DBA-BB26-F1DD88ED8645}" type="datetimeFigureOut">
              <a:rPr lang="en-IN" smtClean="0"/>
              <a:t>06-08-2022</a:t>
            </a:fld>
            <a:endParaRPr lang="en-IN"/>
          </a:p>
        </p:txBody>
      </p:sp>
      <p:sp>
        <p:nvSpPr>
          <p:cNvPr id="5" name="Footer Placeholder 4">
            <a:extLst>
              <a:ext uri="{FF2B5EF4-FFF2-40B4-BE49-F238E27FC236}">
                <a16:creationId xmlns:a16="http://schemas.microsoft.com/office/drawing/2014/main" id="{4894F936-1F80-0A3B-48CF-21A33699CA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D02C88-7332-63B1-3527-D6D957B3DAC4}"/>
              </a:ext>
            </a:extLst>
          </p:cNvPr>
          <p:cNvSpPr>
            <a:spLocks noGrp="1"/>
          </p:cNvSpPr>
          <p:nvPr>
            <p:ph type="sldNum" sz="quarter" idx="12"/>
          </p:nvPr>
        </p:nvSpPr>
        <p:spPr/>
        <p:txBody>
          <a:bodyPr/>
          <a:lstStyle/>
          <a:p>
            <a:fld id="{7AEBA73D-DFF3-4899-991E-93CC496721CB}" type="slidenum">
              <a:rPr lang="en-IN" smtClean="0"/>
              <a:t>‹#›</a:t>
            </a:fld>
            <a:endParaRPr lang="en-IN"/>
          </a:p>
        </p:txBody>
      </p:sp>
    </p:spTree>
    <p:extLst>
      <p:ext uri="{BB962C8B-B14F-4D97-AF65-F5344CB8AC3E}">
        <p14:creationId xmlns:p14="http://schemas.microsoft.com/office/powerpoint/2010/main" val="3232999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FDE67-0FC6-61EB-8205-07F2B02E24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6E9C4A-FC88-6302-97D6-88AAF4FBD6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F82030-6525-DEEB-11C0-07C2ADEF3645}"/>
              </a:ext>
            </a:extLst>
          </p:cNvPr>
          <p:cNvSpPr>
            <a:spLocks noGrp="1"/>
          </p:cNvSpPr>
          <p:nvPr>
            <p:ph type="dt" sz="half" idx="10"/>
          </p:nvPr>
        </p:nvSpPr>
        <p:spPr/>
        <p:txBody>
          <a:bodyPr/>
          <a:lstStyle/>
          <a:p>
            <a:fld id="{441C5D8A-4697-4DBA-BB26-F1DD88ED8645}" type="datetimeFigureOut">
              <a:rPr lang="en-IN" smtClean="0"/>
              <a:t>06-08-2022</a:t>
            </a:fld>
            <a:endParaRPr lang="en-IN"/>
          </a:p>
        </p:txBody>
      </p:sp>
      <p:sp>
        <p:nvSpPr>
          <p:cNvPr id="5" name="Footer Placeholder 4">
            <a:extLst>
              <a:ext uri="{FF2B5EF4-FFF2-40B4-BE49-F238E27FC236}">
                <a16:creationId xmlns:a16="http://schemas.microsoft.com/office/drawing/2014/main" id="{BD6DA25D-437A-C54F-A880-9DF834D22F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6849D9-2A93-7C7D-9B0C-71107D3AC79A}"/>
              </a:ext>
            </a:extLst>
          </p:cNvPr>
          <p:cNvSpPr>
            <a:spLocks noGrp="1"/>
          </p:cNvSpPr>
          <p:nvPr>
            <p:ph type="sldNum" sz="quarter" idx="12"/>
          </p:nvPr>
        </p:nvSpPr>
        <p:spPr/>
        <p:txBody>
          <a:bodyPr/>
          <a:lstStyle/>
          <a:p>
            <a:fld id="{7AEBA73D-DFF3-4899-991E-93CC496721CB}" type="slidenum">
              <a:rPr lang="en-IN" smtClean="0"/>
              <a:t>‹#›</a:t>
            </a:fld>
            <a:endParaRPr lang="en-IN"/>
          </a:p>
        </p:txBody>
      </p:sp>
    </p:spTree>
    <p:extLst>
      <p:ext uri="{BB962C8B-B14F-4D97-AF65-F5344CB8AC3E}">
        <p14:creationId xmlns:p14="http://schemas.microsoft.com/office/powerpoint/2010/main" val="1954242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5D5D1-0FC2-D275-352B-E39F2E4A4A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96D035-D7BD-9A17-B0D7-A8B0CDBE63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A773E6-18B4-2CCD-705C-9158EC0940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8B5369-03AC-C36D-963A-A7EB4B461883}"/>
              </a:ext>
            </a:extLst>
          </p:cNvPr>
          <p:cNvSpPr>
            <a:spLocks noGrp="1"/>
          </p:cNvSpPr>
          <p:nvPr>
            <p:ph type="dt" sz="half" idx="10"/>
          </p:nvPr>
        </p:nvSpPr>
        <p:spPr/>
        <p:txBody>
          <a:bodyPr/>
          <a:lstStyle/>
          <a:p>
            <a:fld id="{441C5D8A-4697-4DBA-BB26-F1DD88ED8645}" type="datetimeFigureOut">
              <a:rPr lang="en-IN" smtClean="0"/>
              <a:t>06-08-2022</a:t>
            </a:fld>
            <a:endParaRPr lang="en-IN"/>
          </a:p>
        </p:txBody>
      </p:sp>
      <p:sp>
        <p:nvSpPr>
          <p:cNvPr id="6" name="Footer Placeholder 5">
            <a:extLst>
              <a:ext uri="{FF2B5EF4-FFF2-40B4-BE49-F238E27FC236}">
                <a16:creationId xmlns:a16="http://schemas.microsoft.com/office/drawing/2014/main" id="{05860950-51D1-3AD8-A059-DBDF5D537A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399E20-2D92-78C5-AA31-32EF1BDAB4B6}"/>
              </a:ext>
            </a:extLst>
          </p:cNvPr>
          <p:cNvSpPr>
            <a:spLocks noGrp="1"/>
          </p:cNvSpPr>
          <p:nvPr>
            <p:ph type="sldNum" sz="quarter" idx="12"/>
          </p:nvPr>
        </p:nvSpPr>
        <p:spPr/>
        <p:txBody>
          <a:bodyPr/>
          <a:lstStyle/>
          <a:p>
            <a:fld id="{7AEBA73D-DFF3-4899-991E-93CC496721CB}" type="slidenum">
              <a:rPr lang="en-IN" smtClean="0"/>
              <a:t>‹#›</a:t>
            </a:fld>
            <a:endParaRPr lang="en-IN"/>
          </a:p>
        </p:txBody>
      </p:sp>
    </p:spTree>
    <p:extLst>
      <p:ext uri="{BB962C8B-B14F-4D97-AF65-F5344CB8AC3E}">
        <p14:creationId xmlns:p14="http://schemas.microsoft.com/office/powerpoint/2010/main" val="1656776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C59CD-74E1-CBF8-9479-0711EC1AC3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47EB8A-2279-1770-550D-7769F52D09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96CE6-B96E-AD73-A8FD-571CBA5406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EA7B8E-BA71-04B0-107F-7E54BB3786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3EAEBB-F292-1554-E5A4-8781DD4BA8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466173-BA25-D80E-29F3-7FABCF4C6DE3}"/>
              </a:ext>
            </a:extLst>
          </p:cNvPr>
          <p:cNvSpPr>
            <a:spLocks noGrp="1"/>
          </p:cNvSpPr>
          <p:nvPr>
            <p:ph type="dt" sz="half" idx="10"/>
          </p:nvPr>
        </p:nvSpPr>
        <p:spPr/>
        <p:txBody>
          <a:bodyPr/>
          <a:lstStyle/>
          <a:p>
            <a:fld id="{441C5D8A-4697-4DBA-BB26-F1DD88ED8645}" type="datetimeFigureOut">
              <a:rPr lang="en-IN" smtClean="0"/>
              <a:t>06-08-2022</a:t>
            </a:fld>
            <a:endParaRPr lang="en-IN"/>
          </a:p>
        </p:txBody>
      </p:sp>
      <p:sp>
        <p:nvSpPr>
          <p:cNvPr id="8" name="Footer Placeholder 7">
            <a:extLst>
              <a:ext uri="{FF2B5EF4-FFF2-40B4-BE49-F238E27FC236}">
                <a16:creationId xmlns:a16="http://schemas.microsoft.com/office/drawing/2014/main" id="{B039B4FD-9C63-2CBD-6C69-EB258B4DD1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4385E9-D67E-D0D6-7CFB-8386D0BE47F5}"/>
              </a:ext>
            </a:extLst>
          </p:cNvPr>
          <p:cNvSpPr>
            <a:spLocks noGrp="1"/>
          </p:cNvSpPr>
          <p:nvPr>
            <p:ph type="sldNum" sz="quarter" idx="12"/>
          </p:nvPr>
        </p:nvSpPr>
        <p:spPr/>
        <p:txBody>
          <a:bodyPr/>
          <a:lstStyle/>
          <a:p>
            <a:fld id="{7AEBA73D-DFF3-4899-991E-93CC496721CB}" type="slidenum">
              <a:rPr lang="en-IN" smtClean="0"/>
              <a:t>‹#›</a:t>
            </a:fld>
            <a:endParaRPr lang="en-IN"/>
          </a:p>
        </p:txBody>
      </p:sp>
    </p:spTree>
    <p:extLst>
      <p:ext uri="{BB962C8B-B14F-4D97-AF65-F5344CB8AC3E}">
        <p14:creationId xmlns:p14="http://schemas.microsoft.com/office/powerpoint/2010/main" val="900140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1120-B1C8-8988-BD8B-6A865E3D29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95BB45-48DF-AC52-8E91-A4F0165C7EB1}"/>
              </a:ext>
            </a:extLst>
          </p:cNvPr>
          <p:cNvSpPr>
            <a:spLocks noGrp="1"/>
          </p:cNvSpPr>
          <p:nvPr>
            <p:ph type="dt" sz="half" idx="10"/>
          </p:nvPr>
        </p:nvSpPr>
        <p:spPr/>
        <p:txBody>
          <a:bodyPr/>
          <a:lstStyle/>
          <a:p>
            <a:fld id="{441C5D8A-4697-4DBA-BB26-F1DD88ED8645}" type="datetimeFigureOut">
              <a:rPr lang="en-IN" smtClean="0"/>
              <a:t>06-08-2022</a:t>
            </a:fld>
            <a:endParaRPr lang="en-IN"/>
          </a:p>
        </p:txBody>
      </p:sp>
      <p:sp>
        <p:nvSpPr>
          <p:cNvPr id="4" name="Footer Placeholder 3">
            <a:extLst>
              <a:ext uri="{FF2B5EF4-FFF2-40B4-BE49-F238E27FC236}">
                <a16:creationId xmlns:a16="http://schemas.microsoft.com/office/drawing/2014/main" id="{DF44532E-41E1-4B91-69F4-825201F800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50A5C8-1B42-C3DE-DAE0-FB43527890B2}"/>
              </a:ext>
            </a:extLst>
          </p:cNvPr>
          <p:cNvSpPr>
            <a:spLocks noGrp="1"/>
          </p:cNvSpPr>
          <p:nvPr>
            <p:ph type="sldNum" sz="quarter" idx="12"/>
          </p:nvPr>
        </p:nvSpPr>
        <p:spPr/>
        <p:txBody>
          <a:bodyPr/>
          <a:lstStyle/>
          <a:p>
            <a:fld id="{7AEBA73D-DFF3-4899-991E-93CC496721CB}" type="slidenum">
              <a:rPr lang="en-IN" smtClean="0"/>
              <a:t>‹#›</a:t>
            </a:fld>
            <a:endParaRPr lang="en-IN"/>
          </a:p>
        </p:txBody>
      </p:sp>
    </p:spTree>
    <p:extLst>
      <p:ext uri="{BB962C8B-B14F-4D97-AF65-F5344CB8AC3E}">
        <p14:creationId xmlns:p14="http://schemas.microsoft.com/office/powerpoint/2010/main" val="2938829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B80178-9DD4-B850-7CAC-99B38F2F0B1E}"/>
              </a:ext>
            </a:extLst>
          </p:cNvPr>
          <p:cNvSpPr>
            <a:spLocks noGrp="1"/>
          </p:cNvSpPr>
          <p:nvPr>
            <p:ph type="dt" sz="half" idx="10"/>
          </p:nvPr>
        </p:nvSpPr>
        <p:spPr/>
        <p:txBody>
          <a:bodyPr/>
          <a:lstStyle/>
          <a:p>
            <a:fld id="{441C5D8A-4697-4DBA-BB26-F1DD88ED8645}" type="datetimeFigureOut">
              <a:rPr lang="en-IN" smtClean="0"/>
              <a:t>06-08-2022</a:t>
            </a:fld>
            <a:endParaRPr lang="en-IN"/>
          </a:p>
        </p:txBody>
      </p:sp>
      <p:sp>
        <p:nvSpPr>
          <p:cNvPr id="3" name="Footer Placeholder 2">
            <a:extLst>
              <a:ext uri="{FF2B5EF4-FFF2-40B4-BE49-F238E27FC236}">
                <a16:creationId xmlns:a16="http://schemas.microsoft.com/office/drawing/2014/main" id="{2971A0A0-8C7D-88F8-92BC-5897E064E5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6B99DC-6518-224F-0095-EA537CD7493B}"/>
              </a:ext>
            </a:extLst>
          </p:cNvPr>
          <p:cNvSpPr>
            <a:spLocks noGrp="1"/>
          </p:cNvSpPr>
          <p:nvPr>
            <p:ph type="sldNum" sz="quarter" idx="12"/>
          </p:nvPr>
        </p:nvSpPr>
        <p:spPr/>
        <p:txBody>
          <a:bodyPr/>
          <a:lstStyle/>
          <a:p>
            <a:fld id="{7AEBA73D-DFF3-4899-991E-93CC496721CB}" type="slidenum">
              <a:rPr lang="en-IN" smtClean="0"/>
              <a:t>‹#›</a:t>
            </a:fld>
            <a:endParaRPr lang="en-IN"/>
          </a:p>
        </p:txBody>
      </p:sp>
    </p:spTree>
    <p:extLst>
      <p:ext uri="{BB962C8B-B14F-4D97-AF65-F5344CB8AC3E}">
        <p14:creationId xmlns:p14="http://schemas.microsoft.com/office/powerpoint/2010/main" val="1463611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781E-97C9-8016-04BD-1BD4883041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6F4D16-8501-264A-A534-0338C846F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1EFE8F1-5B0D-89B1-B444-E3453CF895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99CFF5-E305-B3B2-6F18-D0E5D6AEC721}"/>
              </a:ext>
            </a:extLst>
          </p:cNvPr>
          <p:cNvSpPr>
            <a:spLocks noGrp="1"/>
          </p:cNvSpPr>
          <p:nvPr>
            <p:ph type="dt" sz="half" idx="10"/>
          </p:nvPr>
        </p:nvSpPr>
        <p:spPr/>
        <p:txBody>
          <a:bodyPr/>
          <a:lstStyle/>
          <a:p>
            <a:fld id="{441C5D8A-4697-4DBA-BB26-F1DD88ED8645}" type="datetimeFigureOut">
              <a:rPr lang="en-IN" smtClean="0"/>
              <a:t>06-08-2022</a:t>
            </a:fld>
            <a:endParaRPr lang="en-IN"/>
          </a:p>
        </p:txBody>
      </p:sp>
      <p:sp>
        <p:nvSpPr>
          <p:cNvPr id="6" name="Footer Placeholder 5">
            <a:extLst>
              <a:ext uri="{FF2B5EF4-FFF2-40B4-BE49-F238E27FC236}">
                <a16:creationId xmlns:a16="http://schemas.microsoft.com/office/drawing/2014/main" id="{E40865CF-C842-229D-F14F-A1EACCFD4F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227AF5-69B9-2F83-81CE-6ED8BBC116DB}"/>
              </a:ext>
            </a:extLst>
          </p:cNvPr>
          <p:cNvSpPr>
            <a:spLocks noGrp="1"/>
          </p:cNvSpPr>
          <p:nvPr>
            <p:ph type="sldNum" sz="quarter" idx="12"/>
          </p:nvPr>
        </p:nvSpPr>
        <p:spPr/>
        <p:txBody>
          <a:bodyPr/>
          <a:lstStyle/>
          <a:p>
            <a:fld id="{7AEBA73D-DFF3-4899-991E-93CC496721CB}" type="slidenum">
              <a:rPr lang="en-IN" smtClean="0"/>
              <a:t>‹#›</a:t>
            </a:fld>
            <a:endParaRPr lang="en-IN"/>
          </a:p>
        </p:txBody>
      </p:sp>
    </p:spTree>
    <p:extLst>
      <p:ext uri="{BB962C8B-B14F-4D97-AF65-F5344CB8AC3E}">
        <p14:creationId xmlns:p14="http://schemas.microsoft.com/office/powerpoint/2010/main" val="807429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233E0-1AAF-BEA0-0133-A6240ED469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47B2F5-6626-A6F9-6AED-5199A6D465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9FB2FF-0D7F-C545-F09B-1F2FFDEE18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D38A50-E4E4-8548-3A2A-3FB27B468E9B}"/>
              </a:ext>
            </a:extLst>
          </p:cNvPr>
          <p:cNvSpPr>
            <a:spLocks noGrp="1"/>
          </p:cNvSpPr>
          <p:nvPr>
            <p:ph type="dt" sz="half" idx="10"/>
          </p:nvPr>
        </p:nvSpPr>
        <p:spPr/>
        <p:txBody>
          <a:bodyPr/>
          <a:lstStyle/>
          <a:p>
            <a:fld id="{441C5D8A-4697-4DBA-BB26-F1DD88ED8645}" type="datetimeFigureOut">
              <a:rPr lang="en-IN" smtClean="0"/>
              <a:t>06-08-2022</a:t>
            </a:fld>
            <a:endParaRPr lang="en-IN"/>
          </a:p>
        </p:txBody>
      </p:sp>
      <p:sp>
        <p:nvSpPr>
          <p:cNvPr id="6" name="Footer Placeholder 5">
            <a:extLst>
              <a:ext uri="{FF2B5EF4-FFF2-40B4-BE49-F238E27FC236}">
                <a16:creationId xmlns:a16="http://schemas.microsoft.com/office/drawing/2014/main" id="{196F0675-604D-D6A1-1996-DD692CF257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182328-7383-7F02-91D2-87A7EC6701CF}"/>
              </a:ext>
            </a:extLst>
          </p:cNvPr>
          <p:cNvSpPr>
            <a:spLocks noGrp="1"/>
          </p:cNvSpPr>
          <p:nvPr>
            <p:ph type="sldNum" sz="quarter" idx="12"/>
          </p:nvPr>
        </p:nvSpPr>
        <p:spPr/>
        <p:txBody>
          <a:bodyPr/>
          <a:lstStyle/>
          <a:p>
            <a:fld id="{7AEBA73D-DFF3-4899-991E-93CC496721CB}" type="slidenum">
              <a:rPr lang="en-IN" smtClean="0"/>
              <a:t>‹#›</a:t>
            </a:fld>
            <a:endParaRPr lang="en-IN"/>
          </a:p>
        </p:txBody>
      </p:sp>
    </p:spTree>
    <p:extLst>
      <p:ext uri="{BB962C8B-B14F-4D97-AF65-F5344CB8AC3E}">
        <p14:creationId xmlns:p14="http://schemas.microsoft.com/office/powerpoint/2010/main" val="1643967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956A84-5B26-9277-0CCB-E3ACC20E4F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3FAF5B-1ACC-0ACE-3309-C35DFA393E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E58C2F-9B04-EF82-A527-B7970CF2F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C5D8A-4697-4DBA-BB26-F1DD88ED8645}" type="datetimeFigureOut">
              <a:rPr lang="en-IN" smtClean="0"/>
              <a:t>06-08-2022</a:t>
            </a:fld>
            <a:endParaRPr lang="en-IN"/>
          </a:p>
        </p:txBody>
      </p:sp>
      <p:sp>
        <p:nvSpPr>
          <p:cNvPr id="5" name="Footer Placeholder 4">
            <a:extLst>
              <a:ext uri="{FF2B5EF4-FFF2-40B4-BE49-F238E27FC236}">
                <a16:creationId xmlns:a16="http://schemas.microsoft.com/office/drawing/2014/main" id="{E54385A1-14E0-9D76-C80F-0DBE72E160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950FB44-3310-8432-6E6E-6AAD0CA3FC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EBA73D-DFF3-4899-991E-93CC496721CB}" type="slidenum">
              <a:rPr lang="en-IN" smtClean="0"/>
              <a:t>‹#›</a:t>
            </a:fld>
            <a:endParaRPr lang="en-IN"/>
          </a:p>
        </p:txBody>
      </p:sp>
    </p:spTree>
    <p:extLst>
      <p:ext uri="{BB962C8B-B14F-4D97-AF65-F5344CB8AC3E}">
        <p14:creationId xmlns:p14="http://schemas.microsoft.com/office/powerpoint/2010/main" val="1856081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killenza.com/communities/coinswitch"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2" Type="http://schemas.openxmlformats.org/officeDocument/2006/relationships/hyperlink" Target="https://youtu.be/ZqIxDx2px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E27C97A-A12B-0340-264F-C11160CAEE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73" t="34030" r="3232" b="35361"/>
          <a:stretch/>
        </p:blipFill>
        <p:spPr bwMode="auto">
          <a:xfrm>
            <a:off x="3581400" y="542924"/>
            <a:ext cx="4629150" cy="15335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F22FF335-5B29-815F-F2C5-BF000920EDFC}"/>
              </a:ext>
            </a:extLst>
          </p:cNvPr>
          <p:cNvSpPr txBox="1"/>
          <p:nvPr/>
        </p:nvSpPr>
        <p:spPr>
          <a:xfrm>
            <a:off x="4000500" y="3132177"/>
            <a:ext cx="6486525" cy="1107996"/>
          </a:xfrm>
          <a:prstGeom prst="rect">
            <a:avLst/>
          </a:prstGeom>
          <a:noFill/>
        </p:spPr>
        <p:txBody>
          <a:bodyPr wrap="square" rtlCol="0">
            <a:spAutoFit/>
          </a:bodyPr>
          <a:lstStyle/>
          <a:p>
            <a:r>
              <a:rPr lang="en-IN" sz="6600" b="1" dirty="0">
                <a:latin typeface="Bahnschrift Condensed" panose="020B0502040204020203" pitchFamily="34" charset="0"/>
              </a:rPr>
              <a:t>Team- Devesh</a:t>
            </a:r>
          </a:p>
        </p:txBody>
      </p:sp>
      <p:sp>
        <p:nvSpPr>
          <p:cNvPr id="7" name="TextBox 6">
            <a:extLst>
              <a:ext uri="{FF2B5EF4-FFF2-40B4-BE49-F238E27FC236}">
                <a16:creationId xmlns:a16="http://schemas.microsoft.com/office/drawing/2014/main" id="{8C36DCA5-58DC-3628-0BC8-4FE5665B97D3}"/>
              </a:ext>
            </a:extLst>
          </p:cNvPr>
          <p:cNvSpPr txBox="1"/>
          <p:nvPr/>
        </p:nvSpPr>
        <p:spPr>
          <a:xfrm>
            <a:off x="6877050" y="2234980"/>
            <a:ext cx="1800022" cy="381759"/>
          </a:xfrm>
          <a:prstGeom prst="rect">
            <a:avLst/>
          </a:prstGeom>
          <a:noFill/>
        </p:spPr>
        <p:txBody>
          <a:bodyPr wrap="square">
            <a:spAutoFit/>
          </a:bodyPr>
          <a:lstStyle/>
          <a:p>
            <a:r>
              <a:rPr lang="en-IN" b="0" i="0" dirty="0">
                <a:effectLst/>
                <a:latin typeface="Quicksand"/>
              </a:rPr>
              <a:t>by </a:t>
            </a:r>
            <a:r>
              <a:rPr lang="en-IN" b="1" i="0" u="none" strike="noStrike" dirty="0" err="1">
                <a:solidFill>
                  <a:srgbClr val="3088F4"/>
                </a:solidFill>
                <a:effectLst/>
                <a:latin typeface="Quicksand"/>
                <a:hlinkClick r:id="rId3"/>
              </a:rPr>
              <a:t>CoinSwitch</a:t>
            </a:r>
            <a:endParaRPr lang="en-IN" dirty="0"/>
          </a:p>
        </p:txBody>
      </p:sp>
    </p:spTree>
    <p:extLst>
      <p:ext uri="{BB962C8B-B14F-4D97-AF65-F5344CB8AC3E}">
        <p14:creationId xmlns:p14="http://schemas.microsoft.com/office/powerpoint/2010/main" val="937952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212350-BE77-ADBC-04B9-95CD2D279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960" y="936718"/>
            <a:ext cx="6040569" cy="5378226"/>
          </a:xfrm>
          <a:prstGeom prst="rect">
            <a:avLst/>
          </a:prstGeom>
          <a:solidFill>
            <a:srgbClr val="FFFFFF">
              <a:shade val="85000"/>
            </a:srgbClr>
          </a:solidFill>
          <a:ln w="190500" cap="rnd">
            <a:solidFill>
              <a:schemeClr val="accent1">
                <a:lumMod val="20000"/>
                <a:lumOff val="80000"/>
              </a:schemeClr>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040058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554101-837A-29C5-CE56-0BC88179B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71" y="97036"/>
            <a:ext cx="7853081" cy="12987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9E8F42A9-6F15-CB14-5BB1-2EEB2F34DC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090" y="3905542"/>
            <a:ext cx="8207451" cy="3238781"/>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CC78035C-AC3A-4BC4-49A5-A3A9F0E6CE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6883" y="1562806"/>
            <a:ext cx="9220999" cy="18646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a:extLst>
              <a:ext uri="{FF2B5EF4-FFF2-40B4-BE49-F238E27FC236}">
                <a16:creationId xmlns:a16="http://schemas.microsoft.com/office/drawing/2014/main" id="{7653B2C7-A184-25FA-C78E-484A26BF12EE}"/>
              </a:ext>
            </a:extLst>
          </p:cNvPr>
          <p:cNvSpPr txBox="1"/>
          <p:nvPr/>
        </p:nvSpPr>
        <p:spPr>
          <a:xfrm>
            <a:off x="206188" y="5657671"/>
            <a:ext cx="9296400" cy="1200329"/>
          </a:xfrm>
          <a:prstGeom prst="rect">
            <a:avLst/>
          </a:prstGeom>
          <a:solidFill>
            <a:schemeClr val="bg1"/>
          </a:solidFill>
        </p:spPr>
        <p:txBody>
          <a:bodyPr wrap="square" rtlCol="0">
            <a:spAutoFit/>
          </a:bodyPr>
          <a:lstStyle/>
          <a:p>
            <a:r>
              <a:rPr lang="en-IN" sz="3600" dirty="0">
                <a:solidFill>
                  <a:schemeClr val="tx1">
                    <a:lumMod val="95000"/>
                    <a:lumOff val="5000"/>
                  </a:schemeClr>
                </a:solidFill>
                <a:latin typeface="Algerian" panose="04020705040A02060702" pitchFamily="82" charset="0"/>
              </a:rPr>
              <a:t>Lawsuit Filed against Ride sharing apps for Data Stealing</a:t>
            </a:r>
          </a:p>
        </p:txBody>
      </p:sp>
    </p:spTree>
    <p:extLst>
      <p:ext uri="{BB962C8B-B14F-4D97-AF65-F5344CB8AC3E}">
        <p14:creationId xmlns:p14="http://schemas.microsoft.com/office/powerpoint/2010/main" val="2039775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322A2E-40B0-DF4B-A997-B2E0B0AB46E5}"/>
              </a:ext>
            </a:extLst>
          </p:cNvPr>
          <p:cNvSpPr txBox="1"/>
          <p:nvPr/>
        </p:nvSpPr>
        <p:spPr>
          <a:xfrm>
            <a:off x="331693" y="1091219"/>
            <a:ext cx="11322425" cy="1295868"/>
          </a:xfrm>
          <a:prstGeom prst="rect">
            <a:avLst/>
          </a:prstGeom>
          <a:noFill/>
        </p:spPr>
        <p:txBody>
          <a:bodyPr wrap="square" rtlCol="0">
            <a:spAutoFit/>
          </a:bodyPr>
          <a:lstStyle/>
          <a:p>
            <a:pPr algn="just">
              <a:lnSpc>
                <a:spcPct val="150000"/>
              </a:lnSpc>
            </a:pPr>
            <a:r>
              <a:rPr lang="en-US" b="0" i="0" dirty="0">
                <a:solidFill>
                  <a:schemeClr val="tx1">
                    <a:lumMod val="95000"/>
                    <a:lumOff val="5000"/>
                  </a:schemeClr>
                </a:solidFill>
                <a:effectLst/>
                <a:latin typeface="+mj-lt"/>
              </a:rPr>
              <a:t>Applications like Uber provide a matching service and apparently they  </a:t>
            </a:r>
            <a:r>
              <a:rPr lang="en-US" b="1" i="0" dirty="0">
                <a:solidFill>
                  <a:schemeClr val="tx1">
                    <a:lumMod val="95000"/>
                    <a:lumOff val="5000"/>
                  </a:schemeClr>
                </a:solidFill>
                <a:effectLst/>
                <a:latin typeface="+mj-lt"/>
              </a:rPr>
              <a:t>so-called decentralize </a:t>
            </a:r>
            <a:r>
              <a:rPr lang="en-US" b="0" i="0" dirty="0">
                <a:solidFill>
                  <a:schemeClr val="tx1">
                    <a:lumMod val="95000"/>
                    <a:lumOff val="5000"/>
                  </a:schemeClr>
                </a:solidFill>
                <a:effectLst/>
                <a:latin typeface="+mj-lt"/>
              </a:rPr>
              <a:t>it. This is P2P technology at its finest. Or is it? Several scandals have emerged out of Uber’s corporate culture as of late. Uber has become notorious both for its business practices and for what it incentivizes and allows its drivers to do.</a:t>
            </a:r>
            <a:endParaRPr lang="en-IN" dirty="0">
              <a:solidFill>
                <a:schemeClr val="tx1">
                  <a:lumMod val="95000"/>
                  <a:lumOff val="5000"/>
                </a:schemeClr>
              </a:solidFill>
              <a:latin typeface="+mj-lt"/>
            </a:endParaRPr>
          </a:p>
        </p:txBody>
      </p:sp>
      <p:sp>
        <p:nvSpPr>
          <p:cNvPr id="5" name="TextBox 4">
            <a:extLst>
              <a:ext uri="{FF2B5EF4-FFF2-40B4-BE49-F238E27FC236}">
                <a16:creationId xmlns:a16="http://schemas.microsoft.com/office/drawing/2014/main" id="{0C3A6895-E335-C77A-8F5B-83E04168E6EC}"/>
              </a:ext>
            </a:extLst>
          </p:cNvPr>
          <p:cNvSpPr txBox="1"/>
          <p:nvPr/>
        </p:nvSpPr>
        <p:spPr>
          <a:xfrm>
            <a:off x="331693" y="2790674"/>
            <a:ext cx="11322425" cy="2126864"/>
          </a:xfrm>
          <a:prstGeom prst="rect">
            <a:avLst/>
          </a:prstGeom>
          <a:noFill/>
        </p:spPr>
        <p:txBody>
          <a:bodyPr wrap="square" rtlCol="0">
            <a:spAutoFit/>
          </a:bodyPr>
          <a:lstStyle/>
          <a:p>
            <a:pPr algn="just">
              <a:lnSpc>
                <a:spcPct val="150000"/>
              </a:lnSpc>
            </a:pPr>
            <a:r>
              <a:rPr lang="en-US" b="0" i="0" dirty="0">
                <a:solidFill>
                  <a:schemeClr val="tx1">
                    <a:lumMod val="95000"/>
                    <a:lumOff val="5000"/>
                  </a:schemeClr>
                </a:solidFill>
                <a:effectLst/>
                <a:latin typeface="+mj-lt"/>
              </a:rPr>
              <a:t>Despite these concerns, Uber has grown at an exponential rate over the past few years and is showing revenue numbers in the billions. It provides a useful service: people prefer using a location-aware app to hail a ride over calling a taxi, and it’s safe to say the demand for real-time ride-sharing isn’t going away anytime soon. </a:t>
            </a:r>
            <a:r>
              <a:rPr lang="en-US" b="1" i="0" dirty="0">
                <a:solidFill>
                  <a:schemeClr val="tx1">
                    <a:lumMod val="95000"/>
                    <a:lumOff val="5000"/>
                  </a:schemeClr>
                </a:solidFill>
                <a:effectLst/>
                <a:latin typeface="+mj-lt"/>
              </a:rPr>
              <a:t>But privacy invasion and the vast imbalance of power between a billion-dollar corporation and the drivers are the negatives of Uber that riders must accept when they use its service.</a:t>
            </a:r>
            <a:endParaRPr lang="en-IN" b="1" dirty="0">
              <a:solidFill>
                <a:schemeClr val="tx1">
                  <a:lumMod val="95000"/>
                  <a:lumOff val="5000"/>
                </a:schemeClr>
              </a:solidFill>
              <a:latin typeface="+mj-lt"/>
            </a:endParaRPr>
          </a:p>
        </p:txBody>
      </p:sp>
      <p:sp>
        <p:nvSpPr>
          <p:cNvPr id="6" name="TextBox 5">
            <a:extLst>
              <a:ext uri="{FF2B5EF4-FFF2-40B4-BE49-F238E27FC236}">
                <a16:creationId xmlns:a16="http://schemas.microsoft.com/office/drawing/2014/main" id="{58A907B1-C9D6-1F37-F7CC-4658C6CC8D49}"/>
              </a:ext>
            </a:extLst>
          </p:cNvPr>
          <p:cNvSpPr txBox="1"/>
          <p:nvPr/>
        </p:nvSpPr>
        <p:spPr>
          <a:xfrm>
            <a:off x="331694" y="164412"/>
            <a:ext cx="9439836" cy="523220"/>
          </a:xfrm>
          <a:prstGeom prst="rect">
            <a:avLst/>
          </a:prstGeom>
          <a:noFill/>
        </p:spPr>
        <p:txBody>
          <a:bodyPr wrap="square" rtlCol="0">
            <a:spAutoFit/>
          </a:bodyPr>
          <a:lstStyle/>
          <a:p>
            <a:r>
              <a:rPr lang="en-IN" sz="2800" b="1" dirty="0">
                <a:solidFill>
                  <a:srgbClr val="FC749B"/>
                </a:solidFill>
                <a:latin typeface="Bahnschrift" panose="020B0502040204020203" pitchFamily="34" charset="0"/>
              </a:rPr>
              <a:t>Present</a:t>
            </a:r>
            <a:r>
              <a:rPr lang="en-IN" sz="2800" b="1" dirty="0">
                <a:solidFill>
                  <a:schemeClr val="tx1">
                    <a:lumMod val="95000"/>
                    <a:lumOff val="5000"/>
                  </a:schemeClr>
                </a:solidFill>
                <a:latin typeface="Bahnschrift" panose="020B0502040204020203" pitchFamily="34" charset="0"/>
              </a:rPr>
              <a:t> Problem OR Beginning of </a:t>
            </a:r>
            <a:r>
              <a:rPr lang="en-IN" sz="2800" b="1" dirty="0">
                <a:solidFill>
                  <a:srgbClr val="FC749B"/>
                </a:solidFill>
                <a:latin typeface="Bahnschrift" panose="020B0502040204020203" pitchFamily="34" charset="0"/>
              </a:rPr>
              <a:t>Future</a:t>
            </a:r>
            <a:r>
              <a:rPr lang="en-IN" sz="2800" b="1" dirty="0">
                <a:solidFill>
                  <a:schemeClr val="tx1">
                    <a:lumMod val="95000"/>
                    <a:lumOff val="5000"/>
                  </a:schemeClr>
                </a:solidFill>
                <a:latin typeface="Bahnschrift" panose="020B0502040204020203" pitchFamily="34" charset="0"/>
              </a:rPr>
              <a:t> “Data Rampant”</a:t>
            </a:r>
          </a:p>
        </p:txBody>
      </p:sp>
    </p:spTree>
    <p:extLst>
      <p:ext uri="{BB962C8B-B14F-4D97-AF65-F5344CB8AC3E}">
        <p14:creationId xmlns:p14="http://schemas.microsoft.com/office/powerpoint/2010/main" val="2786411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132D74-24D7-0002-2E99-B43DE6DCE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1435" y="1222468"/>
            <a:ext cx="6040569" cy="5378226"/>
          </a:xfrm>
          <a:prstGeom prst="rect">
            <a:avLst/>
          </a:prstGeom>
          <a:solidFill>
            <a:srgbClr val="FFFFFF">
              <a:shade val="85000"/>
            </a:srgbClr>
          </a:solidFill>
          <a:ln w="190500" cap="rnd">
            <a:solidFill>
              <a:schemeClr val="accent1">
                <a:lumMod val="20000"/>
                <a:lumOff val="80000"/>
              </a:schemeClr>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a:extLst>
              <a:ext uri="{FF2B5EF4-FFF2-40B4-BE49-F238E27FC236}">
                <a16:creationId xmlns:a16="http://schemas.microsoft.com/office/drawing/2014/main" id="{A21BA2C2-CFDD-6925-47BC-8F634EB40ECB}"/>
              </a:ext>
            </a:extLst>
          </p:cNvPr>
          <p:cNvSpPr txBox="1"/>
          <p:nvPr/>
        </p:nvSpPr>
        <p:spPr>
          <a:xfrm>
            <a:off x="-367551" y="349624"/>
            <a:ext cx="5638800" cy="523220"/>
          </a:xfrm>
          <a:prstGeom prst="rect">
            <a:avLst/>
          </a:prstGeom>
          <a:noFill/>
        </p:spPr>
        <p:txBody>
          <a:bodyPr wrap="square" rtlCol="0">
            <a:spAutoFit/>
          </a:bodyPr>
          <a:lstStyle/>
          <a:p>
            <a:pPr lvl="1"/>
            <a:r>
              <a:rPr lang="en-IN" sz="2800" b="1" dirty="0">
                <a:latin typeface="Bahnschrift Condensed" panose="020B0502040204020203" pitchFamily="34" charset="0"/>
              </a:rPr>
              <a:t>To solve the current problem we present:</a:t>
            </a:r>
          </a:p>
        </p:txBody>
      </p:sp>
    </p:spTree>
    <p:extLst>
      <p:ext uri="{BB962C8B-B14F-4D97-AF65-F5344CB8AC3E}">
        <p14:creationId xmlns:p14="http://schemas.microsoft.com/office/powerpoint/2010/main" val="1219952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01D033-F14F-D6EE-B617-F4578504F535}"/>
              </a:ext>
            </a:extLst>
          </p:cNvPr>
          <p:cNvSpPr txBox="1"/>
          <p:nvPr/>
        </p:nvSpPr>
        <p:spPr>
          <a:xfrm>
            <a:off x="152400" y="322730"/>
            <a:ext cx="4858871" cy="523220"/>
          </a:xfrm>
          <a:prstGeom prst="rect">
            <a:avLst/>
          </a:prstGeom>
          <a:noFill/>
        </p:spPr>
        <p:txBody>
          <a:bodyPr wrap="square" rtlCol="0">
            <a:spAutoFit/>
          </a:bodyPr>
          <a:lstStyle/>
          <a:p>
            <a:r>
              <a:rPr lang="en-IN" sz="2800" b="1" dirty="0">
                <a:latin typeface="Bahnschrift Condensed" panose="020B0502040204020203" pitchFamily="34" charset="0"/>
              </a:rPr>
              <a:t>Our Solution</a:t>
            </a:r>
          </a:p>
        </p:txBody>
      </p:sp>
      <p:pic>
        <p:nvPicPr>
          <p:cNvPr id="7" name="Graphic 6" descr="Cycle with people">
            <a:extLst>
              <a:ext uri="{FF2B5EF4-FFF2-40B4-BE49-F238E27FC236}">
                <a16:creationId xmlns:a16="http://schemas.microsoft.com/office/drawing/2014/main" id="{119067D1-E8F5-887F-1B93-5B56D7B885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7374" y="1182617"/>
            <a:ext cx="1649506" cy="1649506"/>
          </a:xfrm>
          <a:prstGeom prst="rect">
            <a:avLst/>
          </a:prstGeom>
        </p:spPr>
      </p:pic>
      <p:pic>
        <p:nvPicPr>
          <p:cNvPr id="9" name="Graphic 8" descr="Close">
            <a:extLst>
              <a:ext uri="{FF2B5EF4-FFF2-40B4-BE49-F238E27FC236}">
                <a16:creationId xmlns:a16="http://schemas.microsoft.com/office/drawing/2014/main" id="{39D5B77B-0F9E-083C-BBF0-C703707C7F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4927" y="1231923"/>
            <a:ext cx="914400" cy="914400"/>
          </a:xfrm>
          <a:prstGeom prst="rect">
            <a:avLst/>
          </a:prstGeom>
        </p:spPr>
      </p:pic>
      <p:sp>
        <p:nvSpPr>
          <p:cNvPr id="10" name="TextBox 9">
            <a:extLst>
              <a:ext uri="{FF2B5EF4-FFF2-40B4-BE49-F238E27FC236}">
                <a16:creationId xmlns:a16="http://schemas.microsoft.com/office/drawing/2014/main" id="{F4388FFD-B685-1AB2-A72E-20666F218A79}"/>
              </a:ext>
            </a:extLst>
          </p:cNvPr>
          <p:cNvSpPr txBox="1"/>
          <p:nvPr/>
        </p:nvSpPr>
        <p:spPr>
          <a:xfrm>
            <a:off x="206188" y="2926976"/>
            <a:ext cx="3074895" cy="1815882"/>
          </a:xfrm>
          <a:prstGeom prst="rect">
            <a:avLst/>
          </a:prstGeom>
          <a:noFill/>
        </p:spPr>
        <p:txBody>
          <a:bodyPr wrap="square" rtlCol="0">
            <a:spAutoFit/>
          </a:bodyPr>
          <a:lstStyle/>
          <a:p>
            <a:pPr algn="just"/>
            <a:r>
              <a:rPr lang="en-US" sz="1600" b="0" i="0" dirty="0">
                <a:solidFill>
                  <a:srgbClr val="24292F"/>
                </a:solidFill>
                <a:effectLst/>
                <a:latin typeface="Bahnschrift Condensed" panose="020B0502040204020203" pitchFamily="34" charset="0"/>
              </a:rPr>
              <a:t>We eliminate the existence of the middle agency, thereby completely removing the regulation of salaries of drivers by corporations. So, the earnings of the driver are solely dependent on the number of rides he/she makes.</a:t>
            </a:r>
          </a:p>
          <a:p>
            <a:pPr algn="just"/>
            <a:endParaRPr lang="en-IN" sz="1600" dirty="0">
              <a:latin typeface="+mj-lt"/>
            </a:endParaRPr>
          </a:p>
        </p:txBody>
      </p:sp>
      <p:pic>
        <p:nvPicPr>
          <p:cNvPr id="12" name="Graphic 11" descr="Disconnected">
            <a:extLst>
              <a:ext uri="{FF2B5EF4-FFF2-40B4-BE49-F238E27FC236}">
                <a16:creationId xmlns:a16="http://schemas.microsoft.com/office/drawing/2014/main" id="{6F1939A5-136B-58F4-8745-32A904081B0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60072" y="1111016"/>
            <a:ext cx="1550894" cy="1550894"/>
          </a:xfrm>
          <a:prstGeom prst="rect">
            <a:avLst/>
          </a:prstGeom>
        </p:spPr>
      </p:pic>
      <p:sp>
        <p:nvSpPr>
          <p:cNvPr id="13" name="TextBox 12">
            <a:extLst>
              <a:ext uri="{FF2B5EF4-FFF2-40B4-BE49-F238E27FC236}">
                <a16:creationId xmlns:a16="http://schemas.microsoft.com/office/drawing/2014/main" id="{5822BD9B-8A7B-3758-5EA4-57F208078D37}"/>
              </a:ext>
            </a:extLst>
          </p:cNvPr>
          <p:cNvSpPr txBox="1"/>
          <p:nvPr/>
        </p:nvSpPr>
        <p:spPr>
          <a:xfrm>
            <a:off x="3453329" y="2926976"/>
            <a:ext cx="3469341" cy="1815882"/>
          </a:xfrm>
          <a:prstGeom prst="rect">
            <a:avLst/>
          </a:prstGeom>
          <a:noFill/>
        </p:spPr>
        <p:txBody>
          <a:bodyPr wrap="square" rtlCol="0">
            <a:spAutoFit/>
          </a:bodyPr>
          <a:lstStyle/>
          <a:p>
            <a:pPr algn="just"/>
            <a:r>
              <a:rPr lang="en-US" sz="1600" b="0" i="0" dirty="0">
                <a:solidFill>
                  <a:srgbClr val="24292F"/>
                </a:solidFill>
                <a:effectLst/>
                <a:latin typeface="Bahnschrift Condensed" panose="020B0502040204020203" pitchFamily="34" charset="0"/>
              </a:rPr>
              <a:t>All the data is stored on the peer-to-peer decentralized Polygon Matic Chain. This not only ensures complete security, but also a lightning-fast experience. Data privacy is maintained by the access specifiers of data members and methods defined in the smart contracts.</a:t>
            </a:r>
          </a:p>
          <a:p>
            <a:pPr algn="just"/>
            <a:endParaRPr lang="en-IN" sz="1600" dirty="0">
              <a:latin typeface="Bahnschrift Condensed" panose="020B0502040204020203" pitchFamily="34" charset="0"/>
            </a:endParaRPr>
          </a:p>
        </p:txBody>
      </p:sp>
      <p:pic>
        <p:nvPicPr>
          <p:cNvPr id="15" name="Graphic 14" descr="Stream">
            <a:extLst>
              <a:ext uri="{FF2B5EF4-FFF2-40B4-BE49-F238E27FC236}">
                <a16:creationId xmlns:a16="http://schemas.microsoft.com/office/drawing/2014/main" id="{513ED528-1B0C-BE42-6537-26D2473196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10270" y="996061"/>
            <a:ext cx="1780804" cy="1780804"/>
          </a:xfrm>
          <a:prstGeom prst="rect">
            <a:avLst/>
          </a:prstGeom>
        </p:spPr>
      </p:pic>
      <p:sp>
        <p:nvSpPr>
          <p:cNvPr id="16" name="TextBox 15">
            <a:extLst>
              <a:ext uri="{FF2B5EF4-FFF2-40B4-BE49-F238E27FC236}">
                <a16:creationId xmlns:a16="http://schemas.microsoft.com/office/drawing/2014/main" id="{4D6C9337-77CF-701C-8F96-2EC39DBF89FC}"/>
              </a:ext>
            </a:extLst>
          </p:cNvPr>
          <p:cNvSpPr txBox="1"/>
          <p:nvPr/>
        </p:nvSpPr>
        <p:spPr>
          <a:xfrm>
            <a:off x="7198659" y="2947077"/>
            <a:ext cx="2707341" cy="1077218"/>
          </a:xfrm>
          <a:prstGeom prst="rect">
            <a:avLst/>
          </a:prstGeom>
          <a:noFill/>
        </p:spPr>
        <p:txBody>
          <a:bodyPr wrap="square" rtlCol="0">
            <a:spAutoFit/>
          </a:bodyPr>
          <a:lstStyle/>
          <a:p>
            <a:r>
              <a:rPr lang="en-US" sz="1600" b="0" i="0" dirty="0">
                <a:solidFill>
                  <a:srgbClr val="24292F"/>
                </a:solidFill>
                <a:effectLst/>
                <a:latin typeface="Bahnschrift Condensed" panose="020B0502040204020203" pitchFamily="34" charset="0"/>
              </a:rPr>
              <a:t>We are not only eliminating the middle man, the L2 solution by Polygon gives us a boost in transaction rate.</a:t>
            </a:r>
            <a:endParaRPr lang="en-IN" sz="1600" dirty="0">
              <a:latin typeface="Bahnschrift Condensed" panose="020B0502040204020203" pitchFamily="34" charset="0"/>
            </a:endParaRPr>
          </a:p>
        </p:txBody>
      </p:sp>
      <p:pic>
        <p:nvPicPr>
          <p:cNvPr id="18" name="Graphic 17" descr="Cheers">
            <a:extLst>
              <a:ext uri="{FF2B5EF4-FFF2-40B4-BE49-F238E27FC236}">
                <a16:creationId xmlns:a16="http://schemas.microsoft.com/office/drawing/2014/main" id="{6B17E7E2-0DD0-CAD6-7529-21CFEF839A8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300447" y="1367743"/>
            <a:ext cx="1038673" cy="1038673"/>
          </a:xfrm>
          <a:prstGeom prst="rect">
            <a:avLst/>
          </a:prstGeom>
        </p:spPr>
      </p:pic>
      <p:sp>
        <p:nvSpPr>
          <p:cNvPr id="19" name="TextBox 18">
            <a:extLst>
              <a:ext uri="{FF2B5EF4-FFF2-40B4-BE49-F238E27FC236}">
                <a16:creationId xmlns:a16="http://schemas.microsoft.com/office/drawing/2014/main" id="{7E58067D-14E7-0669-E2C4-C15A7296F3FB}"/>
              </a:ext>
            </a:extLst>
          </p:cNvPr>
          <p:cNvSpPr txBox="1"/>
          <p:nvPr/>
        </p:nvSpPr>
        <p:spPr>
          <a:xfrm>
            <a:off x="9676751" y="2899358"/>
            <a:ext cx="2941656" cy="1815882"/>
          </a:xfrm>
          <a:prstGeom prst="rect">
            <a:avLst/>
          </a:prstGeom>
          <a:noFill/>
        </p:spPr>
        <p:txBody>
          <a:bodyPr wrap="square" rtlCol="0">
            <a:spAutoFit/>
          </a:bodyPr>
          <a:lstStyle/>
          <a:p>
            <a:r>
              <a:rPr lang="en-US" sz="1600" b="0" i="0" dirty="0">
                <a:solidFill>
                  <a:srgbClr val="24292F"/>
                </a:solidFill>
                <a:effectLst/>
                <a:latin typeface="Bahnschrift Condensed" panose="020B0502040204020203" pitchFamily="34" charset="0"/>
              </a:rPr>
              <a:t>We have implemented a smart </a:t>
            </a:r>
          </a:p>
          <a:p>
            <a:r>
              <a:rPr lang="en-US" sz="1600" b="0" i="0" dirty="0">
                <a:solidFill>
                  <a:srgbClr val="24292F"/>
                </a:solidFill>
                <a:effectLst/>
                <a:latin typeface="Bahnschrift Condensed" panose="020B0502040204020203" pitchFamily="34" charset="0"/>
              </a:rPr>
              <a:t>contract addressing the issue of</a:t>
            </a:r>
          </a:p>
          <a:p>
            <a:r>
              <a:rPr lang="en-US" sz="1600" b="0" i="0" dirty="0">
                <a:solidFill>
                  <a:srgbClr val="24292F"/>
                </a:solidFill>
                <a:effectLst/>
                <a:latin typeface="Bahnschrift Condensed" panose="020B0502040204020203" pitchFamily="34" charset="0"/>
              </a:rPr>
              <a:t> storing critical data necessary at different stages of Taxi Hailing and making it verifiable by all </a:t>
            </a:r>
          </a:p>
          <a:p>
            <a:r>
              <a:rPr lang="en-US" sz="1600" b="0" i="0" dirty="0">
                <a:solidFill>
                  <a:srgbClr val="24292F"/>
                </a:solidFill>
                <a:effectLst/>
                <a:latin typeface="Bahnschrift Condensed" panose="020B0502040204020203" pitchFamily="34" charset="0"/>
              </a:rPr>
              <a:t>stakeholders.</a:t>
            </a:r>
          </a:p>
          <a:p>
            <a:endParaRPr lang="en-IN" sz="1600" dirty="0">
              <a:latin typeface="Bahnschrift Condensed" panose="020B0502040204020203" pitchFamily="34" charset="0"/>
            </a:endParaRPr>
          </a:p>
        </p:txBody>
      </p:sp>
    </p:spTree>
    <p:extLst>
      <p:ext uri="{BB962C8B-B14F-4D97-AF65-F5344CB8AC3E}">
        <p14:creationId xmlns:p14="http://schemas.microsoft.com/office/powerpoint/2010/main" val="1749131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234888-DCC2-879D-27C8-271618AEE037}"/>
              </a:ext>
            </a:extLst>
          </p:cNvPr>
          <p:cNvSpPr txBox="1"/>
          <p:nvPr/>
        </p:nvSpPr>
        <p:spPr>
          <a:xfrm>
            <a:off x="268941" y="313765"/>
            <a:ext cx="5100918" cy="523220"/>
          </a:xfrm>
          <a:prstGeom prst="rect">
            <a:avLst/>
          </a:prstGeom>
          <a:noFill/>
        </p:spPr>
        <p:txBody>
          <a:bodyPr wrap="square" rtlCol="0">
            <a:spAutoFit/>
          </a:bodyPr>
          <a:lstStyle/>
          <a:p>
            <a:pPr algn="l"/>
            <a:r>
              <a:rPr lang="en-IN" sz="2800" b="1" i="0" dirty="0">
                <a:solidFill>
                  <a:srgbClr val="24292F"/>
                </a:solidFill>
                <a:effectLst/>
                <a:latin typeface="Bahnschrift Condensed" panose="020B0502040204020203" pitchFamily="34" charset="0"/>
              </a:rPr>
              <a:t>Application Workflow Diagram</a:t>
            </a:r>
          </a:p>
        </p:txBody>
      </p:sp>
      <p:pic>
        <p:nvPicPr>
          <p:cNvPr id="6" name="Picture 5">
            <a:extLst>
              <a:ext uri="{FF2B5EF4-FFF2-40B4-BE49-F238E27FC236}">
                <a16:creationId xmlns:a16="http://schemas.microsoft.com/office/drawing/2014/main" id="{DB3F0242-82FC-959B-81B6-E186BA9B4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7076" y="900987"/>
            <a:ext cx="8937847" cy="5840471"/>
          </a:xfrm>
          <a:prstGeom prst="rect">
            <a:avLst/>
          </a:prstGeom>
          <a:ln>
            <a:solidFill>
              <a:schemeClr val="tx1">
                <a:lumMod val="95000"/>
                <a:lumOff val="5000"/>
              </a:schemeClr>
            </a:solidFill>
          </a:ln>
        </p:spPr>
      </p:pic>
    </p:spTree>
    <p:extLst>
      <p:ext uri="{BB962C8B-B14F-4D97-AF65-F5344CB8AC3E}">
        <p14:creationId xmlns:p14="http://schemas.microsoft.com/office/powerpoint/2010/main" val="2067045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227504-052A-5E60-E90F-009523A9C592}"/>
              </a:ext>
            </a:extLst>
          </p:cNvPr>
          <p:cNvSpPr txBox="1"/>
          <p:nvPr/>
        </p:nvSpPr>
        <p:spPr>
          <a:xfrm>
            <a:off x="268941" y="313765"/>
            <a:ext cx="5100918" cy="523220"/>
          </a:xfrm>
          <a:prstGeom prst="rect">
            <a:avLst/>
          </a:prstGeom>
          <a:noFill/>
        </p:spPr>
        <p:txBody>
          <a:bodyPr wrap="square" rtlCol="0">
            <a:spAutoFit/>
          </a:bodyPr>
          <a:lstStyle/>
          <a:p>
            <a:pPr algn="l"/>
            <a:r>
              <a:rPr lang="en-IN" sz="2800" b="1" i="0" dirty="0">
                <a:solidFill>
                  <a:srgbClr val="24292F"/>
                </a:solidFill>
                <a:effectLst/>
                <a:latin typeface="Bahnschrift Condensed" panose="020B0502040204020203" pitchFamily="34" charset="0"/>
              </a:rPr>
              <a:t>Tech Stack</a:t>
            </a:r>
          </a:p>
        </p:txBody>
      </p:sp>
      <p:sp>
        <p:nvSpPr>
          <p:cNvPr id="5" name="TextBox 4">
            <a:extLst>
              <a:ext uri="{FF2B5EF4-FFF2-40B4-BE49-F238E27FC236}">
                <a16:creationId xmlns:a16="http://schemas.microsoft.com/office/drawing/2014/main" id="{F8518DC0-9AA3-8F26-3B10-06CBF24B474F}"/>
              </a:ext>
            </a:extLst>
          </p:cNvPr>
          <p:cNvSpPr txBox="1"/>
          <p:nvPr/>
        </p:nvSpPr>
        <p:spPr>
          <a:xfrm>
            <a:off x="268941" y="1123950"/>
            <a:ext cx="10151409" cy="5539978"/>
          </a:xfrm>
          <a:prstGeom prst="rect">
            <a:avLst/>
          </a:prstGeom>
          <a:noFill/>
        </p:spPr>
        <p:txBody>
          <a:bodyPr wrap="square" rtlCol="0">
            <a:spAutoFit/>
          </a:bodyPr>
          <a:lstStyle/>
          <a:p>
            <a:pPr algn="l">
              <a:lnSpc>
                <a:spcPct val="150000"/>
              </a:lnSpc>
              <a:buFont typeface="Arial" panose="020B0604020202020204" pitchFamily="34" charset="0"/>
              <a:buChar char="•"/>
            </a:pPr>
            <a:r>
              <a:rPr lang="en-IN" sz="2000" b="0" i="0" dirty="0">
                <a:solidFill>
                  <a:srgbClr val="24292F"/>
                </a:solidFill>
                <a:effectLst/>
                <a:latin typeface="-apple-system"/>
              </a:rPr>
              <a:t>Solidity (</a:t>
            </a:r>
            <a:r>
              <a:rPr lang="en-IN" sz="2000" b="1" i="0" dirty="0">
                <a:solidFill>
                  <a:srgbClr val="24292F"/>
                </a:solidFill>
                <a:effectLst/>
                <a:latin typeface="-apple-system"/>
              </a:rPr>
              <a:t>Ethereum</a:t>
            </a:r>
            <a:r>
              <a:rPr lang="en-IN" sz="2000" b="0" i="0" dirty="0">
                <a:solidFill>
                  <a:srgbClr val="24292F"/>
                </a:solidFill>
                <a:effectLst/>
                <a:latin typeface="-apple-system"/>
              </a:rPr>
              <a:t>)</a:t>
            </a:r>
          </a:p>
          <a:p>
            <a:pPr algn="l">
              <a:lnSpc>
                <a:spcPct val="150000"/>
              </a:lnSpc>
              <a:buFont typeface="Arial" panose="020B0604020202020204" pitchFamily="34" charset="0"/>
              <a:buChar char="•"/>
            </a:pPr>
            <a:r>
              <a:rPr lang="en-IN" sz="2000" b="0" i="0" dirty="0" err="1">
                <a:solidFill>
                  <a:srgbClr val="24292F"/>
                </a:solidFill>
                <a:effectLst/>
                <a:latin typeface="-apple-system"/>
              </a:rPr>
              <a:t>Metamask</a:t>
            </a:r>
            <a:r>
              <a:rPr lang="en-IN" sz="2000" b="0" i="0" dirty="0">
                <a:solidFill>
                  <a:srgbClr val="24292F"/>
                </a:solidFill>
                <a:effectLst/>
                <a:latin typeface="-apple-system"/>
              </a:rPr>
              <a:t> (</a:t>
            </a:r>
            <a:r>
              <a:rPr lang="en-IN" sz="2000" b="1" i="0" dirty="0">
                <a:solidFill>
                  <a:srgbClr val="24292F"/>
                </a:solidFill>
                <a:effectLst/>
                <a:latin typeface="-apple-system"/>
              </a:rPr>
              <a:t>Ethereum</a:t>
            </a:r>
            <a:r>
              <a:rPr lang="en-IN" sz="2000" b="0" i="0" dirty="0">
                <a:solidFill>
                  <a:srgbClr val="24292F"/>
                </a:solidFill>
                <a:effectLst/>
                <a:latin typeface="-apple-system"/>
              </a:rPr>
              <a:t> wallet)</a:t>
            </a:r>
          </a:p>
          <a:p>
            <a:pPr algn="l">
              <a:lnSpc>
                <a:spcPct val="150000"/>
              </a:lnSpc>
              <a:buFont typeface="Arial" panose="020B0604020202020204" pitchFamily="34" charset="0"/>
              <a:buChar char="•"/>
            </a:pPr>
            <a:r>
              <a:rPr lang="en-IN" sz="2000" b="0" i="0" dirty="0">
                <a:solidFill>
                  <a:srgbClr val="24292F"/>
                </a:solidFill>
                <a:effectLst/>
                <a:latin typeface="-apple-system"/>
              </a:rPr>
              <a:t>Mumbai </a:t>
            </a:r>
            <a:r>
              <a:rPr lang="en-IN" sz="2000" b="0" i="0" dirty="0" err="1">
                <a:solidFill>
                  <a:srgbClr val="24292F"/>
                </a:solidFill>
                <a:effectLst/>
                <a:latin typeface="-apple-system"/>
              </a:rPr>
              <a:t>testnet</a:t>
            </a:r>
            <a:r>
              <a:rPr lang="en-IN" sz="2000" b="0" i="0" dirty="0">
                <a:solidFill>
                  <a:srgbClr val="24292F"/>
                </a:solidFill>
                <a:effectLst/>
                <a:latin typeface="-apple-system"/>
              </a:rPr>
              <a:t>( </a:t>
            </a:r>
            <a:r>
              <a:rPr lang="en-IN" sz="2000" b="1" i="0" dirty="0">
                <a:solidFill>
                  <a:srgbClr val="24292F"/>
                </a:solidFill>
                <a:effectLst/>
                <a:latin typeface="-apple-system"/>
              </a:rPr>
              <a:t>Polygon</a:t>
            </a:r>
            <a:r>
              <a:rPr lang="en-IN" sz="2000" b="0" i="0" dirty="0">
                <a:solidFill>
                  <a:srgbClr val="24292F"/>
                </a:solidFill>
                <a:effectLst/>
                <a:latin typeface="-apple-system"/>
              </a:rPr>
              <a:t> </a:t>
            </a:r>
            <a:r>
              <a:rPr lang="en-IN" sz="2000" b="0" i="0" dirty="0" err="1">
                <a:solidFill>
                  <a:srgbClr val="24292F"/>
                </a:solidFill>
                <a:effectLst/>
                <a:latin typeface="-apple-system"/>
              </a:rPr>
              <a:t>Networkwith</a:t>
            </a:r>
            <a:r>
              <a:rPr lang="en-IN" sz="2000" b="0" i="0" dirty="0">
                <a:solidFill>
                  <a:srgbClr val="24292F"/>
                </a:solidFill>
                <a:effectLst/>
                <a:latin typeface="-apple-system"/>
              </a:rPr>
              <a:t> </a:t>
            </a:r>
            <a:r>
              <a:rPr lang="en-IN" sz="2000" b="1" i="0" dirty="0">
                <a:solidFill>
                  <a:srgbClr val="24292F"/>
                </a:solidFill>
                <a:effectLst/>
                <a:latin typeface="-apple-system"/>
              </a:rPr>
              <a:t>Matic</a:t>
            </a:r>
            <a:r>
              <a:rPr lang="en-IN" sz="2000" b="0" i="0" dirty="0">
                <a:solidFill>
                  <a:srgbClr val="24292F"/>
                </a:solidFill>
                <a:effectLst/>
                <a:latin typeface="-apple-system"/>
              </a:rPr>
              <a:t> Faucet )</a:t>
            </a:r>
          </a:p>
          <a:p>
            <a:pPr algn="l">
              <a:lnSpc>
                <a:spcPct val="150000"/>
              </a:lnSpc>
              <a:buFont typeface="Arial" panose="020B0604020202020204" pitchFamily="34" charset="0"/>
              <a:buChar char="•"/>
            </a:pPr>
            <a:r>
              <a:rPr lang="en-IN" sz="2000" b="0" i="0" dirty="0">
                <a:solidFill>
                  <a:srgbClr val="24292F"/>
                </a:solidFill>
                <a:effectLst/>
                <a:latin typeface="-apple-system"/>
              </a:rPr>
              <a:t>Remix IDE</a:t>
            </a:r>
          </a:p>
          <a:p>
            <a:pPr algn="l">
              <a:lnSpc>
                <a:spcPct val="150000"/>
              </a:lnSpc>
              <a:buFont typeface="Arial" panose="020B0604020202020204" pitchFamily="34" charset="0"/>
              <a:buChar char="•"/>
            </a:pPr>
            <a:r>
              <a:rPr lang="en-IN" sz="2000" b="0" i="0" dirty="0">
                <a:solidFill>
                  <a:srgbClr val="24292F"/>
                </a:solidFill>
                <a:effectLst/>
                <a:latin typeface="-apple-system"/>
              </a:rPr>
              <a:t>Truffle</a:t>
            </a:r>
          </a:p>
          <a:p>
            <a:pPr algn="l">
              <a:lnSpc>
                <a:spcPct val="150000"/>
              </a:lnSpc>
              <a:buFont typeface="Arial" panose="020B0604020202020204" pitchFamily="34" charset="0"/>
              <a:buChar char="•"/>
            </a:pPr>
            <a:r>
              <a:rPr lang="en-IN" sz="2000" b="0" i="0" dirty="0">
                <a:solidFill>
                  <a:srgbClr val="24292F"/>
                </a:solidFill>
                <a:effectLst/>
                <a:latin typeface="-apple-system"/>
              </a:rPr>
              <a:t>IPFS</a:t>
            </a:r>
          </a:p>
          <a:p>
            <a:pPr algn="l">
              <a:lnSpc>
                <a:spcPct val="150000"/>
              </a:lnSpc>
              <a:buFont typeface="Arial" panose="020B0604020202020204" pitchFamily="34" charset="0"/>
              <a:buChar char="•"/>
            </a:pPr>
            <a:r>
              <a:rPr lang="en-IN" sz="2000" b="0" i="0" dirty="0">
                <a:solidFill>
                  <a:srgbClr val="24292F"/>
                </a:solidFill>
                <a:effectLst/>
                <a:latin typeface="-apple-system"/>
              </a:rPr>
              <a:t>Web3JS</a:t>
            </a:r>
          </a:p>
          <a:p>
            <a:pPr algn="l">
              <a:lnSpc>
                <a:spcPct val="150000"/>
              </a:lnSpc>
              <a:buFont typeface="Arial" panose="020B0604020202020204" pitchFamily="34" charset="0"/>
              <a:buChar char="•"/>
            </a:pPr>
            <a:r>
              <a:rPr lang="en-IN" sz="2000" b="0" i="0" dirty="0">
                <a:solidFill>
                  <a:srgbClr val="24292F"/>
                </a:solidFill>
                <a:effectLst/>
                <a:latin typeface="-apple-system"/>
              </a:rPr>
              <a:t>React Native</a:t>
            </a:r>
          </a:p>
          <a:p>
            <a:pPr algn="l">
              <a:lnSpc>
                <a:spcPct val="150000"/>
              </a:lnSpc>
              <a:buFont typeface="Arial" panose="020B0604020202020204" pitchFamily="34" charset="0"/>
              <a:buChar char="•"/>
            </a:pPr>
            <a:r>
              <a:rPr lang="en-IN" sz="2000" b="0" i="0" dirty="0">
                <a:solidFill>
                  <a:srgbClr val="24292F"/>
                </a:solidFill>
                <a:effectLst/>
                <a:latin typeface="-apple-system"/>
              </a:rPr>
              <a:t>Nodejs (Express)</a:t>
            </a:r>
          </a:p>
          <a:p>
            <a:pPr algn="l">
              <a:lnSpc>
                <a:spcPct val="150000"/>
              </a:lnSpc>
              <a:buFont typeface="Arial" panose="020B0604020202020204" pitchFamily="34" charset="0"/>
              <a:buChar char="•"/>
            </a:pPr>
            <a:r>
              <a:rPr lang="en-IN" sz="2000" b="0" i="0" dirty="0">
                <a:solidFill>
                  <a:srgbClr val="24292F"/>
                </a:solidFill>
                <a:effectLst/>
                <a:latin typeface="-apple-system"/>
              </a:rPr>
              <a:t>Google Map </a:t>
            </a:r>
            <a:r>
              <a:rPr lang="en-IN" sz="2000" b="0" i="0" dirty="0" err="1">
                <a:solidFill>
                  <a:srgbClr val="24292F"/>
                </a:solidFill>
                <a:effectLst/>
                <a:latin typeface="-apple-system"/>
              </a:rPr>
              <a:t>Api</a:t>
            </a:r>
            <a:endParaRPr lang="en-IN" sz="2000" b="0" i="0" dirty="0">
              <a:solidFill>
                <a:srgbClr val="24292F"/>
              </a:solidFill>
              <a:effectLst/>
              <a:latin typeface="-apple-system"/>
            </a:endParaRPr>
          </a:p>
          <a:p>
            <a:pPr algn="l">
              <a:lnSpc>
                <a:spcPct val="150000"/>
              </a:lnSpc>
              <a:buFont typeface="Arial" panose="020B0604020202020204" pitchFamily="34" charset="0"/>
              <a:buChar char="•"/>
            </a:pPr>
            <a:r>
              <a:rPr lang="en-IN" sz="2000" b="0" i="0" dirty="0">
                <a:solidFill>
                  <a:srgbClr val="24292F"/>
                </a:solidFill>
                <a:effectLst/>
                <a:latin typeface="-apple-system"/>
              </a:rPr>
              <a:t>Firebase for Google Auth</a:t>
            </a:r>
          </a:p>
          <a:p>
            <a:endParaRPr lang="en-IN" sz="2400" dirty="0"/>
          </a:p>
        </p:txBody>
      </p:sp>
    </p:spTree>
    <p:extLst>
      <p:ext uri="{BB962C8B-B14F-4D97-AF65-F5344CB8AC3E}">
        <p14:creationId xmlns:p14="http://schemas.microsoft.com/office/powerpoint/2010/main" val="274750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62FE65-6654-EC07-321C-4B4136AF25F3}"/>
              </a:ext>
            </a:extLst>
          </p:cNvPr>
          <p:cNvSpPr txBox="1"/>
          <p:nvPr/>
        </p:nvSpPr>
        <p:spPr>
          <a:xfrm>
            <a:off x="268941" y="183110"/>
            <a:ext cx="5100918" cy="523220"/>
          </a:xfrm>
          <a:prstGeom prst="rect">
            <a:avLst/>
          </a:prstGeom>
          <a:noFill/>
        </p:spPr>
        <p:txBody>
          <a:bodyPr wrap="square" rtlCol="0">
            <a:spAutoFit/>
          </a:bodyPr>
          <a:lstStyle/>
          <a:p>
            <a:pPr algn="l"/>
            <a:r>
              <a:rPr lang="en-IN" sz="2800" b="1" dirty="0">
                <a:solidFill>
                  <a:srgbClr val="24292F"/>
                </a:solidFill>
                <a:latin typeface="Bahnschrift Condensed" panose="020B0502040204020203" pitchFamily="34" charset="0"/>
              </a:rPr>
              <a:t>Screenshots</a:t>
            </a:r>
            <a:endParaRPr lang="en-IN" sz="2800" b="1" i="0" dirty="0">
              <a:solidFill>
                <a:srgbClr val="24292F"/>
              </a:solidFill>
              <a:effectLst/>
              <a:latin typeface="Bahnschrift Condensed" panose="020B0502040204020203" pitchFamily="34" charset="0"/>
            </a:endParaRPr>
          </a:p>
        </p:txBody>
      </p:sp>
      <p:pic>
        <p:nvPicPr>
          <p:cNvPr id="1026" name="Picture 2">
            <a:extLst>
              <a:ext uri="{FF2B5EF4-FFF2-40B4-BE49-F238E27FC236}">
                <a16:creationId xmlns:a16="http://schemas.microsoft.com/office/drawing/2014/main" id="{A3D29BD8-B5D3-2DE9-2C04-31C64ECA56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6400" y="756078"/>
            <a:ext cx="2547938" cy="53458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8" name="Picture 4">
            <a:extLst>
              <a:ext uri="{FF2B5EF4-FFF2-40B4-BE49-F238E27FC236}">
                <a16:creationId xmlns:a16="http://schemas.microsoft.com/office/drawing/2014/main" id="{D72D072E-7BFF-FDFD-EC45-16321FF0CB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56078"/>
            <a:ext cx="2618581" cy="54161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0" name="Picture 6">
            <a:extLst>
              <a:ext uri="{FF2B5EF4-FFF2-40B4-BE49-F238E27FC236}">
                <a16:creationId xmlns:a16="http://schemas.microsoft.com/office/drawing/2014/main" id="{357F297B-05F0-07FA-5ACD-37AA2B4828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763" y="776608"/>
            <a:ext cx="2600637" cy="53750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2" name="Picture 8">
            <a:extLst>
              <a:ext uri="{FF2B5EF4-FFF2-40B4-BE49-F238E27FC236}">
                <a16:creationId xmlns:a16="http://schemas.microsoft.com/office/drawing/2014/main" id="{40D916ED-FBDE-5A3A-309F-A2204F024C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8409" y="706330"/>
            <a:ext cx="2618582" cy="55235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43101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602A09-AFE2-18AC-753E-8C4229402448}"/>
              </a:ext>
            </a:extLst>
          </p:cNvPr>
          <p:cNvSpPr txBox="1"/>
          <p:nvPr/>
        </p:nvSpPr>
        <p:spPr>
          <a:xfrm>
            <a:off x="268941" y="313765"/>
            <a:ext cx="5100918" cy="523220"/>
          </a:xfrm>
          <a:prstGeom prst="rect">
            <a:avLst/>
          </a:prstGeom>
          <a:noFill/>
        </p:spPr>
        <p:txBody>
          <a:bodyPr wrap="square" rtlCol="0">
            <a:spAutoFit/>
          </a:bodyPr>
          <a:lstStyle/>
          <a:p>
            <a:pPr algn="l"/>
            <a:r>
              <a:rPr lang="en-IN" sz="2800" b="1" i="0" dirty="0">
                <a:solidFill>
                  <a:srgbClr val="24292F"/>
                </a:solidFill>
                <a:effectLst/>
                <a:latin typeface="Bahnschrift Condensed" panose="020B0502040204020203" pitchFamily="34" charset="0"/>
              </a:rPr>
              <a:t>Demo Video</a:t>
            </a:r>
          </a:p>
        </p:txBody>
      </p:sp>
      <p:sp>
        <p:nvSpPr>
          <p:cNvPr id="6" name="TextBox 5">
            <a:extLst>
              <a:ext uri="{FF2B5EF4-FFF2-40B4-BE49-F238E27FC236}">
                <a16:creationId xmlns:a16="http://schemas.microsoft.com/office/drawing/2014/main" id="{B5BD89A8-B9A9-985C-5BB0-49A71ECDE9AB}"/>
              </a:ext>
            </a:extLst>
          </p:cNvPr>
          <p:cNvSpPr txBox="1"/>
          <p:nvPr/>
        </p:nvSpPr>
        <p:spPr>
          <a:xfrm>
            <a:off x="371475" y="1139309"/>
            <a:ext cx="6096000" cy="369332"/>
          </a:xfrm>
          <a:prstGeom prst="rect">
            <a:avLst/>
          </a:prstGeom>
          <a:noFill/>
        </p:spPr>
        <p:txBody>
          <a:bodyPr wrap="square">
            <a:spAutoFit/>
          </a:bodyPr>
          <a:lstStyle/>
          <a:p>
            <a:r>
              <a:rPr lang="en-IN" dirty="0">
                <a:hlinkClick r:id="rId2"/>
              </a:rPr>
              <a:t>https://youtu.be/ZqIxDx2pxOM</a:t>
            </a:r>
            <a:endParaRPr lang="en-IN" dirty="0"/>
          </a:p>
        </p:txBody>
      </p:sp>
    </p:spTree>
    <p:extLst>
      <p:ext uri="{BB962C8B-B14F-4D97-AF65-F5344CB8AC3E}">
        <p14:creationId xmlns:p14="http://schemas.microsoft.com/office/powerpoint/2010/main" val="3956686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373</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-apple-system</vt:lpstr>
      <vt:lpstr>Arial</vt:lpstr>
      <vt:lpstr>Bahnschrift</vt:lpstr>
      <vt:lpstr>Bahnschrift Condensed</vt:lpstr>
      <vt:lpstr>Calibri</vt:lpstr>
      <vt:lpstr>Calibri Light</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devesh.x@outlook.com</dc:creator>
  <cp:lastModifiedBy>devesh.x@outlook.com</cp:lastModifiedBy>
  <cp:revision>2</cp:revision>
  <dcterms:created xsi:type="dcterms:W3CDTF">2022-08-06T09:41:42Z</dcterms:created>
  <dcterms:modified xsi:type="dcterms:W3CDTF">2022-08-06T09:49:29Z</dcterms:modified>
</cp:coreProperties>
</file>