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61" r:id="rId6"/>
    <p:sldId id="259" r:id="rId7"/>
    <p:sldId id="260" r:id="rId8"/>
    <p:sldId id="264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Century Schoolbook" panose="02040604050505020304" pitchFamily="18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Segoe UI" panose="020B0502040204020203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0q+yzGXkod+LpCiCEtX3xCkK6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756000" y="5145120"/>
            <a:ext cx="6043320" cy="420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:notes"/>
          <p:cNvSpPr/>
          <p:nvPr/>
        </p:nvSpPr>
        <p:spPr>
          <a:xfrm>
            <a:off x="4282200" y="10155240"/>
            <a:ext cx="3271320" cy="53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6a841be86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126a841be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2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3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4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2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7" name="Google Shape;5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2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subTitle" idx="1"/>
          </p:nvPr>
        </p:nvSpPr>
        <p:spPr>
          <a:xfrm>
            <a:off x="609562" y="273352"/>
            <a:ext cx="10972120" cy="530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2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3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3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3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0035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35" y="0"/>
            <a:ext cx="12186455" cy="68537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 txBox="1"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2"/>
              <a:buFont typeface="Arial"/>
              <a:buNone/>
              <a:defRPr sz="399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1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01180" algn="l" rtl="0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Noto Sans Symbols"/>
              <a:buChar char="●"/>
              <a:defRPr sz="2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6839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sz="217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3789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sz="18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2295" algn="l" rtl="0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devesh.xin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/>
          <p:nvPr/>
        </p:nvSpPr>
        <p:spPr>
          <a:xfrm>
            <a:off x="2698575" y="942853"/>
            <a:ext cx="6786773" cy="4963119"/>
          </a:xfrm>
          <a:custGeom>
            <a:avLst/>
            <a:gdLst/>
            <a:ahLst/>
            <a:cxnLst/>
            <a:rect l="l" t="t" r="r" b="b"/>
            <a:pathLst>
              <a:path w="5703" h="3129" extrusionOk="0">
                <a:moveTo>
                  <a:pt x="1722" y="476"/>
                </a:moveTo>
                <a:lnTo>
                  <a:pt x="4097" y="476"/>
                </a:lnTo>
                <a:lnTo>
                  <a:pt x="4378" y="159"/>
                </a:lnTo>
                <a:lnTo>
                  <a:pt x="5237" y="159"/>
                </a:lnTo>
                <a:lnTo>
                  <a:pt x="5303" y="235"/>
                </a:lnTo>
                <a:lnTo>
                  <a:pt x="5556" y="235"/>
                </a:lnTo>
                <a:lnTo>
                  <a:pt x="5556" y="654"/>
                </a:lnTo>
                <a:lnTo>
                  <a:pt x="5628" y="726"/>
                </a:lnTo>
                <a:lnTo>
                  <a:pt x="5628" y="2331"/>
                </a:lnTo>
                <a:lnTo>
                  <a:pt x="5556" y="2391"/>
                </a:lnTo>
                <a:lnTo>
                  <a:pt x="5556" y="2797"/>
                </a:lnTo>
                <a:lnTo>
                  <a:pt x="5278" y="2797"/>
                </a:lnTo>
                <a:lnTo>
                  <a:pt x="5059" y="3070"/>
                </a:lnTo>
                <a:lnTo>
                  <a:pt x="4984" y="2970"/>
                </a:lnTo>
                <a:lnTo>
                  <a:pt x="3981" y="2970"/>
                </a:lnTo>
                <a:lnTo>
                  <a:pt x="3900" y="3070"/>
                </a:lnTo>
                <a:lnTo>
                  <a:pt x="3747" y="2879"/>
                </a:lnTo>
                <a:lnTo>
                  <a:pt x="153" y="2879"/>
                </a:lnTo>
                <a:lnTo>
                  <a:pt x="153" y="159"/>
                </a:lnTo>
                <a:lnTo>
                  <a:pt x="1428" y="159"/>
                </a:lnTo>
                <a:lnTo>
                  <a:pt x="1722" y="476"/>
                </a:lnTo>
                <a:moveTo>
                  <a:pt x="541" y="0"/>
                </a:moveTo>
                <a:lnTo>
                  <a:pt x="181" y="0"/>
                </a:lnTo>
                <a:lnTo>
                  <a:pt x="6" y="181"/>
                </a:lnTo>
                <a:lnTo>
                  <a:pt x="6" y="554"/>
                </a:lnTo>
                <a:lnTo>
                  <a:pt x="94" y="626"/>
                </a:lnTo>
                <a:lnTo>
                  <a:pt x="94" y="1076"/>
                </a:lnTo>
                <a:lnTo>
                  <a:pt x="9" y="1161"/>
                </a:lnTo>
                <a:lnTo>
                  <a:pt x="9" y="1890"/>
                </a:lnTo>
                <a:lnTo>
                  <a:pt x="94" y="1956"/>
                </a:lnTo>
                <a:lnTo>
                  <a:pt x="94" y="2425"/>
                </a:lnTo>
                <a:lnTo>
                  <a:pt x="3" y="2488"/>
                </a:lnTo>
                <a:lnTo>
                  <a:pt x="0" y="2854"/>
                </a:lnTo>
                <a:lnTo>
                  <a:pt x="187" y="3048"/>
                </a:lnTo>
                <a:lnTo>
                  <a:pt x="531" y="3048"/>
                </a:lnTo>
                <a:lnTo>
                  <a:pt x="616" y="2944"/>
                </a:lnTo>
                <a:lnTo>
                  <a:pt x="3256" y="2944"/>
                </a:lnTo>
                <a:lnTo>
                  <a:pt x="3325" y="3048"/>
                </a:lnTo>
                <a:lnTo>
                  <a:pt x="3637" y="3048"/>
                </a:lnTo>
                <a:lnTo>
                  <a:pt x="3716" y="2944"/>
                </a:lnTo>
                <a:lnTo>
                  <a:pt x="3859" y="3129"/>
                </a:lnTo>
                <a:lnTo>
                  <a:pt x="5106" y="3129"/>
                </a:lnTo>
                <a:lnTo>
                  <a:pt x="5250" y="2944"/>
                </a:lnTo>
                <a:lnTo>
                  <a:pt x="5700" y="2944"/>
                </a:lnTo>
                <a:lnTo>
                  <a:pt x="5703" y="91"/>
                </a:lnTo>
                <a:lnTo>
                  <a:pt x="619" y="91"/>
                </a:lnTo>
                <a:lnTo>
                  <a:pt x="541" y="0"/>
                </a:lnTo>
              </a:path>
            </a:pathLst>
          </a:custGeom>
          <a:noFill/>
          <a:ln>
            <a:noFill/>
          </a:ln>
        </p:spPr>
      </p:sp>
      <p:sp>
        <p:nvSpPr>
          <p:cNvPr id="140" name="Google Shape;140;p1"/>
          <p:cNvSpPr/>
          <p:nvPr/>
        </p:nvSpPr>
        <p:spPr>
          <a:xfrm>
            <a:off x="1521561" y="117571"/>
            <a:ext cx="3971606" cy="513392"/>
          </a:xfrm>
          <a:custGeom>
            <a:avLst/>
            <a:gdLst/>
            <a:ahLst/>
            <a:cxnLst/>
            <a:rect l="l" t="t" r="r" b="b"/>
            <a:pathLst>
              <a:path w="3339" h="326" extrusionOk="0">
                <a:moveTo>
                  <a:pt x="0" y="0"/>
                </a:moveTo>
                <a:lnTo>
                  <a:pt x="1229" y="0"/>
                </a:lnTo>
                <a:lnTo>
                  <a:pt x="1362" y="96"/>
                </a:lnTo>
                <a:lnTo>
                  <a:pt x="2991" y="96"/>
                </a:lnTo>
                <a:lnTo>
                  <a:pt x="3339" y="326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1" name="Google Shape;141;p1"/>
          <p:cNvSpPr/>
          <p:nvPr/>
        </p:nvSpPr>
        <p:spPr>
          <a:xfrm>
            <a:off x="1521561" y="314176"/>
            <a:ext cx="6767504" cy="543438"/>
          </a:xfrm>
          <a:custGeom>
            <a:avLst/>
            <a:gdLst/>
            <a:ahLst/>
            <a:cxnLst/>
            <a:rect l="l" t="t" r="r" b="b"/>
            <a:pathLst>
              <a:path w="5687" h="345" extrusionOk="0">
                <a:moveTo>
                  <a:pt x="0" y="230"/>
                </a:moveTo>
                <a:lnTo>
                  <a:pt x="2941" y="230"/>
                </a:lnTo>
                <a:lnTo>
                  <a:pt x="3074" y="345"/>
                </a:lnTo>
                <a:lnTo>
                  <a:pt x="3611" y="345"/>
                </a:lnTo>
                <a:lnTo>
                  <a:pt x="3786" y="194"/>
                </a:lnTo>
                <a:lnTo>
                  <a:pt x="4126" y="194"/>
                </a:lnTo>
                <a:lnTo>
                  <a:pt x="4330" y="0"/>
                </a:lnTo>
                <a:lnTo>
                  <a:pt x="5687" y="0"/>
                </a:lnTo>
              </a:path>
            </a:pathLst>
          </a:custGeom>
          <a:noFill/>
          <a:ln w="284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2" name="Google Shape;142;p1"/>
          <p:cNvSpPr/>
          <p:nvPr/>
        </p:nvSpPr>
        <p:spPr>
          <a:xfrm>
            <a:off x="8293311" y="205096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5423931" y="523191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7806372" y="6567308"/>
            <a:ext cx="2851418" cy="181255"/>
          </a:xfrm>
          <a:custGeom>
            <a:avLst/>
            <a:gdLst/>
            <a:ahLst/>
            <a:cxnLst/>
            <a:rect l="l" t="t" r="r" b="b"/>
            <a:pathLst>
              <a:path w="2158" h="105" extrusionOk="0">
                <a:moveTo>
                  <a:pt x="0" y="0"/>
                </a:moveTo>
                <a:lnTo>
                  <a:pt x="1543" y="0"/>
                </a:lnTo>
                <a:lnTo>
                  <a:pt x="1713" y="105"/>
                </a:lnTo>
                <a:lnTo>
                  <a:pt x="2158" y="105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5" name="Google Shape;145;p1"/>
          <p:cNvSpPr/>
          <p:nvPr/>
        </p:nvSpPr>
        <p:spPr>
          <a:xfrm>
            <a:off x="5129677" y="5752477"/>
            <a:ext cx="5528112" cy="646639"/>
          </a:xfrm>
          <a:custGeom>
            <a:avLst/>
            <a:gdLst/>
            <a:ahLst/>
            <a:cxnLst/>
            <a:rect l="l" t="t" r="r" b="b"/>
            <a:pathLst>
              <a:path w="4181" h="369" extrusionOk="0">
                <a:moveTo>
                  <a:pt x="4181" y="0"/>
                </a:moveTo>
                <a:lnTo>
                  <a:pt x="3706" y="275"/>
                </a:lnTo>
                <a:lnTo>
                  <a:pt x="1621" y="275"/>
                </a:lnTo>
                <a:lnTo>
                  <a:pt x="1463" y="369"/>
                </a:lnTo>
                <a:lnTo>
                  <a:pt x="0" y="369"/>
                </a:lnTo>
              </a:path>
            </a:pathLst>
          </a:custGeom>
          <a:noFill/>
          <a:ln w="284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6" name="Google Shape;146;p1"/>
          <p:cNvSpPr/>
          <p:nvPr/>
        </p:nvSpPr>
        <p:spPr>
          <a:xfrm>
            <a:off x="4962139" y="62854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7718847" y="64709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2045701" y="1913747"/>
            <a:ext cx="8224500" cy="3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lang="en-US" sz="3629" b="1" i="0" u="none" strike="noStrike" cap="none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VIDEO COMPRESSION- SBI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endParaRPr sz="3629" b="1" i="0" u="none" strike="noStrike" cap="none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lang="en-US" sz="3629" b="1" i="0" u="none" strike="noStrike" cap="none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Powered By - Microsoft Corporation Pvt Ltd.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endParaRPr lang="en-US" sz="3629" b="1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lang="en-US" sz="3629" b="1" i="0" u="none" strike="noStrike" cap="none" dirty="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TEAM- DEVESH</a:t>
            </a:r>
            <a:endParaRPr sz="3629" b="1" i="0" u="none" strike="noStrike" cap="none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/>
          <p:nvPr/>
        </p:nvSpPr>
        <p:spPr>
          <a:xfrm>
            <a:off x="838986" y="328903"/>
            <a:ext cx="10397765" cy="538374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1067002" y="480659"/>
            <a:ext cx="7045500" cy="664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lang="en-US" sz="3266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Being Solved</a:t>
            </a:r>
            <a:endParaRPr sz="1633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05207BEF-3F5B-FB1E-E4A5-9AE11A3F90A5}"/>
              </a:ext>
            </a:extLst>
          </p:cNvPr>
          <p:cNvSpPr/>
          <p:nvPr/>
        </p:nvSpPr>
        <p:spPr>
          <a:xfrm>
            <a:off x="1067002" y="1113291"/>
            <a:ext cx="9736116" cy="405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lang="en-US" sz="2400" dirty="0">
              <a:latin typeface="lato" panose="020F0502020204030203" pitchFamily="34" charset="0"/>
            </a:endParaRPr>
          </a:p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With the advent of Video Based Customer Identification Process (V-CIP), multiple use cases have emerged for customer onboarding &amp; servicing requests of customers in a secure, paperless, cost-effective &amp; friendly manner.</a:t>
            </a:r>
          </a:p>
          <a:p>
            <a:pPr algn="l"/>
            <a:br>
              <a:rPr lang="en-US" sz="2400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2400" b="0" i="0" dirty="0">
              <a:solidFill>
                <a:schemeClr val="bg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Storage / retrieval of these video files is a challenge especially given the expected tsunami of video files that are expected to be generated on extending more use-cases to our client base of over 45 crore customers.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593890" y="169682"/>
            <a:ext cx="9910572" cy="5510145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760911" y="243556"/>
            <a:ext cx="7045500" cy="56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30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Solution</a:t>
            </a: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691E9A-6323-4B84-E30E-D3C9600FD758}"/>
              </a:ext>
            </a:extLst>
          </p:cNvPr>
          <p:cNvSpPr txBox="1"/>
          <p:nvPr/>
        </p:nvSpPr>
        <p:spPr>
          <a:xfrm>
            <a:off x="933254" y="1244338"/>
            <a:ext cx="8936610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We propose a video compression framework using conditional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Generative Adversarial Networks (GANs).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We rely on two encoders: one that deploys a standard video codec and another which generates low-level maps via a pipeline of down-sampling, a newly devised soft edge detector, and a novel lossless compression scheme. For decoding, we use a standard video decoder as well as a neural network based one, which is trained using a conditional GAN. Recent "deep" approaches to video compression require multiple videos to pre-train generative networks to conduct interpolation. In contrast to this prior work, our scheme trains a generative decoder on pairs of a very limited number of key frames taken from a single video and corresponding low-level maps. The trained decoder produces reconstructed frames relying on a guidance of low-level maps, without any interpolation. </a:t>
            </a:r>
            <a:endParaRPr lang="en-IN" sz="1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/>
          <p:nvPr/>
        </p:nvSpPr>
        <p:spPr>
          <a:xfrm>
            <a:off x="669635" y="405265"/>
            <a:ext cx="10852730" cy="539222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943974" y="610973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lang="en-US" sz="3266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Features of our solution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endParaRPr sz="1633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3137179" y="4040516"/>
            <a:ext cx="5820406" cy="4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2428489" y="2089821"/>
            <a:ext cx="986288" cy="58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2428489" y="3690416"/>
            <a:ext cx="705751" cy="48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3194331" y="3722748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C99C4-E559-8B79-08A2-F2EFFAE87B28}"/>
              </a:ext>
            </a:extLst>
          </p:cNvPr>
          <p:cNvSpPr txBox="1"/>
          <p:nvPr/>
        </p:nvSpPr>
        <p:spPr>
          <a:xfrm>
            <a:off x="943974" y="1291472"/>
            <a:ext cx="866193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Semantic-fidelity oriented image and video compression</a:t>
            </a:r>
            <a:endParaRPr lang="en-US" sz="1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Rate-distortion (RD) optimization guided neural network training and adaptive switching for compression task.</a:t>
            </a:r>
            <a:endParaRPr lang="en-US" sz="1800" b="0" i="0" dirty="0">
              <a:solidFill>
                <a:schemeClr val="bg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Memory and computation efficient design for practical image and video codec.</a:t>
            </a:r>
            <a:endParaRPr lang="en-US" sz="1800" b="0" i="0" dirty="0">
              <a:solidFill>
                <a:schemeClr val="bg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endParaRPr lang="en-US" sz="18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6a841be86_0_5"/>
          <p:cNvSpPr/>
          <p:nvPr/>
        </p:nvSpPr>
        <p:spPr>
          <a:xfrm>
            <a:off x="373075" y="130939"/>
            <a:ext cx="11445850" cy="58729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26a841be86_0_5"/>
          <p:cNvSpPr/>
          <p:nvPr/>
        </p:nvSpPr>
        <p:spPr>
          <a:xfrm>
            <a:off x="2363467" y="1403053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126a841be86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285517"/>
            <a:ext cx="1826269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BBD45B-FF78-ED99-4D52-AD3BE28A5EFF}"/>
              </a:ext>
            </a:extLst>
          </p:cNvPr>
          <p:cNvSpPr txBox="1"/>
          <p:nvPr/>
        </p:nvSpPr>
        <p:spPr>
          <a:xfrm>
            <a:off x="4261932" y="426572"/>
            <a:ext cx="5147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887E2-4A58-1BA5-5EDF-7C8F7AB725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641" b="7518"/>
          <a:stretch/>
        </p:blipFill>
        <p:spPr>
          <a:xfrm>
            <a:off x="2750032" y="949792"/>
            <a:ext cx="6272369" cy="45178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/>
          <p:nvPr/>
        </p:nvSpPr>
        <p:spPr>
          <a:xfrm>
            <a:off x="292255" y="263586"/>
            <a:ext cx="11245022" cy="5849085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1038044" y="263586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lang="en-IN" sz="3266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TECHSTACK</a:t>
            </a:r>
            <a:endParaRPr sz="1633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B9A1F9-DB2E-DB16-F65A-B29E966FC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130" y="1734384"/>
            <a:ext cx="2143125" cy="2143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B07457-C313-84C8-A273-055677B0B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720" y="1620083"/>
            <a:ext cx="2676525" cy="171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546F10-E6EB-2452-EB1A-7D03F4F406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3021" y="3815734"/>
            <a:ext cx="3971925" cy="1152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AA7AAB-1CC0-6298-0710-87825771FD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3284" y="1620083"/>
            <a:ext cx="1924050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/>
          <p:nvPr/>
        </p:nvSpPr>
        <p:spPr>
          <a:xfrm>
            <a:off x="2111048" y="690877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Submitted By : DEVESH	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Email : 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devesh.xin@gmail.com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No: 8433448479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2111048" y="819403"/>
            <a:ext cx="7045428" cy="106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endParaRPr sz="16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35015" y="1736816"/>
            <a:ext cx="7540205" cy="1595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302</Words>
  <Application>Microsoft Office PowerPoint</Application>
  <PresentationFormat>Widescreen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Lato</vt:lpstr>
      <vt:lpstr>Century Schoolbook</vt:lpstr>
      <vt:lpstr>Lato</vt:lpstr>
      <vt:lpstr>Calibri</vt:lpstr>
      <vt:lpstr>Noto Sans Symbols</vt:lpstr>
      <vt:lpstr>Calibri Light</vt:lpstr>
      <vt:lpstr>Segoe UI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Mohor Basu</dc:creator>
  <cp:lastModifiedBy>devesh.x@outlook.com</cp:lastModifiedBy>
  <cp:revision>2</cp:revision>
  <dcterms:modified xsi:type="dcterms:W3CDTF">2022-05-29T17:26:11Z</dcterms:modified>
</cp:coreProperties>
</file>