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1" r:id="rId5"/>
  </p:sldMasterIdLst>
  <p:notesMasterIdLst>
    <p:notesMasterId r:id="rId21"/>
  </p:notesMasterIdLst>
  <p:sldIdLst>
    <p:sldId id="392" r:id="rId6"/>
    <p:sldId id="385" r:id="rId7"/>
    <p:sldId id="258" r:id="rId8"/>
    <p:sldId id="361" r:id="rId9"/>
    <p:sldId id="393" r:id="rId10"/>
    <p:sldId id="394" r:id="rId11"/>
    <p:sldId id="395" r:id="rId12"/>
    <p:sldId id="396" r:id="rId13"/>
    <p:sldId id="390" r:id="rId14"/>
    <p:sldId id="352" r:id="rId15"/>
    <p:sldId id="268" r:id="rId16"/>
    <p:sldId id="391" r:id="rId17"/>
    <p:sldId id="386" r:id="rId18"/>
    <p:sldId id="356" r:id="rId19"/>
    <p:sldId id="3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19" autoAdjust="0"/>
  </p:normalViewPr>
  <p:slideViewPr>
    <p:cSldViewPr snapToGrid="0">
      <p:cViewPr varScale="1">
        <p:scale>
          <a:sx n="73" d="100"/>
          <a:sy n="73"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0C278-98F1-443C-83D4-FCB011328168}" type="datetimeFigureOut">
              <a:rPr lang="en-IN" smtClean="0"/>
              <a:pPr/>
              <a:t>06-06-2023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C91C4-F2E7-4EC8-B9F9-F3F9C9762E1D}" type="slidenum">
              <a:rPr lang="en-IN" smtClean="0"/>
              <a:pPr/>
              <a:t>‹#›</a:t>
            </a:fld>
            <a:endParaRPr lang="en-IN"/>
          </a:p>
        </p:txBody>
      </p:sp>
    </p:spTree>
    <p:extLst>
      <p:ext uri="{BB962C8B-B14F-4D97-AF65-F5344CB8AC3E}">
        <p14:creationId xmlns:p14="http://schemas.microsoft.com/office/powerpoint/2010/main" val="54728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2D96A5-16A6-4005-A5D5-ABDF95D84E1B}"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6FFD4A-6C80-40B5-9EA6-E2F019A6DCF7}" type="slidenum">
              <a:rPr lang="en-US" smtClean="0"/>
              <a:pPr/>
              <a:t>3</a:t>
            </a:fld>
            <a:endParaRPr lang="en-US"/>
          </a:p>
        </p:txBody>
      </p:sp>
    </p:spTree>
    <p:extLst>
      <p:ext uri="{BB962C8B-B14F-4D97-AF65-F5344CB8AC3E}">
        <p14:creationId xmlns:p14="http://schemas.microsoft.com/office/powerpoint/2010/main" val="152462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6/6/2023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841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2985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66272743"/>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796835182"/>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33652058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7521415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267347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1187299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304484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72760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6/6/2023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6378294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8798434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54174232"/>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6/6/2023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6/6/2023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6/6/2023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6/6/2023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6/6/2023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6/6/2023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6/6/2023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6/6/2023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3026728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89" y="182117"/>
            <a:ext cx="8599149" cy="523220"/>
          </a:xfrm>
          <a:prstGeom prst="rect">
            <a:avLst/>
          </a:prstGeom>
          <a:noFill/>
        </p:spPr>
        <p:txBody>
          <a:bodyPr wrap="none" rtlCol="0">
            <a:spAutoFit/>
          </a:bodyPr>
          <a:lstStyle/>
          <a:p>
            <a:r>
              <a:rPr lang="en-US" sz="2800" b="1" dirty="0">
                <a:latin typeface="Calisto MT" panose="02040603050505030304" pitchFamily="18" charset="0"/>
              </a:rPr>
              <a:t>           </a:t>
            </a:r>
            <a:r>
              <a:rPr lang="en-US" sz="2800" b="1" dirty="0" err="1">
                <a:latin typeface="Calisto MT" panose="02040603050505030304" pitchFamily="18" charset="0"/>
              </a:rPr>
              <a:t>Shri</a:t>
            </a:r>
            <a:r>
              <a:rPr lang="en-US" sz="2800" b="1" dirty="0">
                <a:latin typeface="Calisto MT" panose="02040603050505030304" pitchFamily="18" charset="0"/>
              </a:rPr>
              <a:t> </a:t>
            </a:r>
            <a:r>
              <a:rPr lang="en-US" sz="2800" b="1" dirty="0" err="1">
                <a:latin typeface="Calisto MT" panose="02040603050505030304" pitchFamily="18" charset="0"/>
              </a:rPr>
              <a:t>Shankaracharya</a:t>
            </a:r>
            <a:r>
              <a:rPr lang="en-US" sz="2800" b="1" dirty="0">
                <a:latin typeface="Calisto MT" panose="02040603050505030304" pitchFamily="18" charset="0"/>
              </a:rPr>
              <a:t> Technical Campus ,</a:t>
            </a:r>
            <a:r>
              <a:rPr lang="en-US" sz="2800" b="1" dirty="0" err="1">
                <a:latin typeface="Calisto MT" panose="02040603050505030304" pitchFamily="18" charset="0"/>
              </a:rPr>
              <a:t>Bhilai</a:t>
            </a:r>
            <a:endParaRPr lang="en-IN"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67" y="1122046"/>
            <a:ext cx="2694940" cy="1708785"/>
          </a:xfrm>
          <a:prstGeom prst="rect">
            <a:avLst/>
          </a:prstGeom>
        </p:spPr>
      </p:pic>
      <p:sp>
        <p:nvSpPr>
          <p:cNvPr id="7" name="TextBox 6"/>
          <p:cNvSpPr txBox="1"/>
          <p:nvPr/>
        </p:nvSpPr>
        <p:spPr>
          <a:xfrm>
            <a:off x="5692711" y="2963335"/>
            <a:ext cx="461986" cy="523220"/>
          </a:xfrm>
          <a:prstGeom prst="rect">
            <a:avLst/>
          </a:prstGeom>
          <a:noFill/>
        </p:spPr>
        <p:txBody>
          <a:bodyPr wrap="none" rtlCol="0">
            <a:spAutoFit/>
          </a:bodyPr>
          <a:lstStyle/>
          <a:p>
            <a:r>
              <a:rPr lang="en-US" sz="2800" dirty="0">
                <a:latin typeface="Calisto MT" pitchFamily="18" charset="0"/>
              </a:rPr>
              <a:t>A</a:t>
            </a:r>
            <a:endParaRPr lang="en-IN" sz="2800" dirty="0">
              <a:latin typeface="Calisto MT" pitchFamily="18" charset="0"/>
            </a:endParaRPr>
          </a:p>
        </p:txBody>
      </p:sp>
      <p:sp>
        <p:nvSpPr>
          <p:cNvPr id="8" name="TextBox 7"/>
          <p:cNvSpPr txBox="1"/>
          <p:nvPr/>
        </p:nvSpPr>
        <p:spPr>
          <a:xfrm>
            <a:off x="3216891" y="3601834"/>
            <a:ext cx="4746749" cy="461665"/>
          </a:xfrm>
          <a:prstGeom prst="rect">
            <a:avLst/>
          </a:prstGeom>
          <a:noFill/>
        </p:spPr>
        <p:txBody>
          <a:bodyPr wrap="none" rtlCol="0">
            <a:spAutoFit/>
          </a:bodyPr>
          <a:lstStyle/>
          <a:p>
            <a:r>
              <a:rPr lang="en-IN" altLang="en-US" sz="2400" b="1" dirty="0">
                <a:latin typeface="Calisto MT" panose="02040603050505030304" pitchFamily="18" charset="0"/>
              </a:rPr>
              <a:t>       PROJECT </a:t>
            </a:r>
            <a:r>
              <a:rPr lang="en-US" sz="2400" b="1" dirty="0">
                <a:latin typeface="Calisto MT" panose="02040603050505030304" pitchFamily="18" charset="0"/>
              </a:rPr>
              <a:t>P</a:t>
            </a:r>
            <a:r>
              <a:rPr lang="en-IN" altLang="en-US" sz="2400" b="1" dirty="0">
                <a:latin typeface="Calisto MT" panose="02040603050505030304" pitchFamily="18" charset="0"/>
              </a:rPr>
              <a:t>RESENTATION</a:t>
            </a:r>
          </a:p>
        </p:txBody>
      </p:sp>
      <p:sp>
        <p:nvSpPr>
          <p:cNvPr id="9" name="TextBox 8"/>
          <p:cNvSpPr txBox="1"/>
          <p:nvPr/>
        </p:nvSpPr>
        <p:spPr>
          <a:xfrm>
            <a:off x="-5296" y="5205299"/>
            <a:ext cx="3449585" cy="830997"/>
          </a:xfrm>
          <a:prstGeom prst="rect">
            <a:avLst/>
          </a:prstGeom>
          <a:noFill/>
        </p:spPr>
        <p:txBody>
          <a:bodyPr wrap="square" rtlCol="0">
            <a:spAutoFit/>
          </a:bodyPr>
          <a:lstStyle/>
          <a:p>
            <a:r>
              <a:rPr lang="en-US" sz="2400" b="1" dirty="0">
                <a:latin typeface="Arial" pitchFamily="34" charset="0"/>
                <a:cs typeface="Arial" pitchFamily="34" charset="0"/>
              </a:rPr>
              <a:t>Submitted </a:t>
            </a:r>
            <a:r>
              <a:rPr lang="en-IN" sz="2400" b="1" dirty="0">
                <a:latin typeface="Arial" pitchFamily="34" charset="0"/>
                <a:cs typeface="Arial" pitchFamily="34" charset="0"/>
              </a:rPr>
              <a:t>To</a:t>
            </a:r>
            <a:r>
              <a:rPr lang="en-IN" sz="2000" b="1" dirty="0">
                <a:latin typeface="Arial" pitchFamily="34" charset="0"/>
                <a:cs typeface="Arial" pitchFamily="34" charset="0"/>
              </a:rPr>
              <a:t> </a:t>
            </a:r>
          </a:p>
          <a:p>
            <a:r>
              <a:rPr lang="en-IN" sz="2400" b="1" dirty="0" err="1" smtClean="0">
                <a:latin typeface="Arial" pitchFamily="34" charset="0"/>
                <a:cs typeface="Arial" pitchFamily="34" charset="0"/>
              </a:rPr>
              <a:t>Prof.R</a:t>
            </a:r>
            <a:r>
              <a:rPr lang="en-IN" sz="2400" b="1" dirty="0" err="1" smtClean="0">
                <a:latin typeface="Arial" pitchFamily="34" charset="0"/>
                <a:cs typeface="Arial" pitchFamily="34" charset="0"/>
              </a:rPr>
              <a:t>.K</a:t>
            </a:r>
            <a:r>
              <a:rPr lang="en-IN" sz="2400" b="1" dirty="0" smtClean="0">
                <a:latin typeface="Arial" pitchFamily="34" charset="0"/>
                <a:cs typeface="Arial" pitchFamily="34" charset="0"/>
              </a:rPr>
              <a:t> </a:t>
            </a:r>
            <a:r>
              <a:rPr lang="en-IN" sz="2400" b="1" dirty="0" err="1" smtClean="0">
                <a:latin typeface="Arial" pitchFamily="34" charset="0"/>
                <a:cs typeface="Arial" pitchFamily="34" charset="0"/>
              </a:rPr>
              <a:t>Khare</a:t>
            </a:r>
            <a:endParaRPr lang="en-IN" sz="2400" b="1" dirty="0">
              <a:latin typeface="Arial" pitchFamily="34" charset="0"/>
              <a:cs typeface="Arial" pitchFamily="34" charset="0"/>
            </a:endParaRPr>
          </a:p>
        </p:txBody>
      </p:sp>
      <p:sp>
        <p:nvSpPr>
          <p:cNvPr id="14" name="TextBox 13"/>
          <p:cNvSpPr txBox="1"/>
          <p:nvPr/>
        </p:nvSpPr>
        <p:spPr>
          <a:xfrm>
            <a:off x="7108613" y="5081270"/>
            <a:ext cx="5083387" cy="1323439"/>
          </a:xfrm>
          <a:prstGeom prst="rect">
            <a:avLst/>
          </a:prstGeom>
          <a:noFill/>
        </p:spPr>
        <p:txBody>
          <a:bodyPr wrap="square" rtlCol="0">
            <a:spAutoFit/>
          </a:bodyPr>
          <a:lstStyle/>
          <a:p>
            <a:pPr algn="ctr"/>
            <a:r>
              <a:rPr lang="en-US" sz="2000" b="1" dirty="0">
                <a:latin typeface="Calisto MT" panose="02040603050505030304" pitchFamily="18" charset="0"/>
              </a:rPr>
              <a:t>Presented</a:t>
            </a:r>
            <a:r>
              <a:rPr lang="en-IN" sz="2000" b="1" dirty="0">
                <a:latin typeface="Calisto MT" panose="02040603050505030304" pitchFamily="18" charset="0"/>
              </a:rPr>
              <a:t> By</a:t>
            </a:r>
            <a:endParaRPr lang="en-US" sz="2000" b="1" dirty="0">
              <a:latin typeface="Calisto MT" panose="02040603050505030304" pitchFamily="18" charset="0"/>
            </a:endParaRPr>
          </a:p>
          <a:p>
            <a:pPr algn="ctr"/>
            <a:r>
              <a:rPr lang="en-US" sz="2000" b="1" dirty="0" err="1">
                <a:latin typeface="Calisto MT" panose="02040603050505030304" pitchFamily="18" charset="0"/>
              </a:rPr>
              <a:t>Devesh</a:t>
            </a:r>
            <a:r>
              <a:rPr lang="en-US" sz="2000" b="1" dirty="0">
                <a:latin typeface="Calisto MT" panose="02040603050505030304" pitchFamily="18" charset="0"/>
              </a:rPr>
              <a:t> </a:t>
            </a:r>
            <a:r>
              <a:rPr lang="en-US" sz="2000" b="1" dirty="0" err="1">
                <a:latin typeface="Calisto MT" panose="02040603050505030304" pitchFamily="18" charset="0"/>
              </a:rPr>
              <a:t>Gautam,Abhijeet</a:t>
            </a:r>
            <a:r>
              <a:rPr lang="en-US" sz="2000" b="1" dirty="0">
                <a:latin typeface="Calisto MT" panose="02040603050505030304" pitchFamily="18" charset="0"/>
              </a:rPr>
              <a:t> Singh, </a:t>
            </a:r>
            <a:r>
              <a:rPr lang="en-US" sz="2000" b="1" dirty="0" err="1">
                <a:latin typeface="Calisto MT" panose="02040603050505030304" pitchFamily="18" charset="0"/>
              </a:rPr>
              <a:t>C.Krishnaveni</a:t>
            </a:r>
            <a:r>
              <a:rPr lang="en-US" sz="2000" b="1" dirty="0">
                <a:latin typeface="Calisto MT" panose="02040603050505030304" pitchFamily="18" charset="0"/>
              </a:rPr>
              <a:t>, B.V </a:t>
            </a:r>
            <a:r>
              <a:rPr lang="en-US" sz="2000" b="1" dirty="0" err="1">
                <a:latin typeface="Calisto MT" panose="02040603050505030304" pitchFamily="18" charset="0"/>
              </a:rPr>
              <a:t>Himanshu</a:t>
            </a:r>
            <a:endParaRPr lang="en-US" sz="2000" b="1" dirty="0">
              <a:latin typeface="Calisto MT" panose="02040603050505030304" pitchFamily="18" charset="0"/>
            </a:endParaRPr>
          </a:p>
          <a:p>
            <a:pPr algn="ctr"/>
            <a:r>
              <a:rPr lang="en-US" sz="2000" b="1" dirty="0" err="1">
                <a:latin typeface="Calisto MT" panose="02040603050505030304" pitchFamily="18" charset="0"/>
              </a:rPr>
              <a:t>B.Tech</a:t>
            </a:r>
            <a:r>
              <a:rPr lang="en-US" sz="2000" b="1" dirty="0">
                <a:latin typeface="Calisto MT" panose="02040603050505030304" pitchFamily="18" charset="0"/>
              </a:rPr>
              <a:t> CSE-D</a:t>
            </a:r>
          </a:p>
        </p:txBody>
      </p:sp>
      <p:sp>
        <p:nvSpPr>
          <p:cNvPr id="3" name="TextBox 2"/>
          <p:cNvSpPr txBox="1"/>
          <p:nvPr/>
        </p:nvSpPr>
        <p:spPr>
          <a:xfrm>
            <a:off x="5444634" y="4129313"/>
            <a:ext cx="760144" cy="523220"/>
          </a:xfrm>
          <a:prstGeom prst="rect">
            <a:avLst/>
          </a:prstGeom>
          <a:noFill/>
        </p:spPr>
        <p:txBody>
          <a:bodyPr wrap="none" rtlCol="0">
            <a:spAutoFit/>
          </a:bodyPr>
          <a:lstStyle/>
          <a:p>
            <a:r>
              <a:rPr lang="en-US" sz="2800" dirty="0">
                <a:latin typeface="Calisto MT" pitchFamily="18" charset="0"/>
              </a:rPr>
              <a:t>ON</a:t>
            </a:r>
            <a:endParaRPr lang="en-IN" sz="2800" dirty="0">
              <a:latin typeface="Calisto MT" pitchFamily="18" charset="0"/>
            </a:endParaRPr>
          </a:p>
        </p:txBody>
      </p:sp>
      <p:sp>
        <p:nvSpPr>
          <p:cNvPr id="5" name="TextBox 4"/>
          <p:cNvSpPr txBox="1"/>
          <p:nvPr/>
        </p:nvSpPr>
        <p:spPr>
          <a:xfrm>
            <a:off x="3229550" y="4679225"/>
            <a:ext cx="5412740" cy="460375"/>
          </a:xfrm>
          <a:prstGeom prst="rect">
            <a:avLst/>
          </a:prstGeom>
          <a:noFill/>
        </p:spPr>
        <p:txBody>
          <a:bodyPr wrap="square" rtlCol="0">
            <a:spAutoFit/>
          </a:bodyPr>
          <a:lstStyle/>
          <a:p>
            <a:r>
              <a:rPr lang="en-IN" altLang="en-US" sz="2400" b="1" dirty="0">
                <a:latin typeface="Calisto MT" panose="02040603050505030304" pitchFamily="18" charset="0"/>
                <a:cs typeface="Calibri" panose="020F0502020204030204" pitchFamily="34" charset="0"/>
              </a:rPr>
              <a:t>      FULL STACK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Technology</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MongoDB</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MongoDB serves as a database for the whole web App.</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Express.js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b="0" i="0" dirty="0">
                <a:effectLst/>
              </a:rPr>
              <a:t>Express, is a back end web application framework for building RESTful APIs with Node.js.</a:t>
            </a:r>
            <a:endParaRPr lang="en-US"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t>
            </a:r>
            <a:r>
              <a:rPr lang="en-US" dirty="0" err="1"/>
              <a:t>PugJs</a:t>
            </a:r>
            <a:endParaRPr lang="en-US" dirty="0"/>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36023" y="5029198"/>
            <a:ext cx="2638697" cy="1162595"/>
          </a:xfrm>
        </p:spPr>
        <p:txBody>
          <a:bodyPr/>
          <a:lstStyle/>
          <a:p>
            <a:r>
              <a:rPr lang="en-US" dirty="0"/>
              <a:t>Pug is a high-performance template engine heavily influenced by Haml and implemented with JavaScript for Node.js and browsers.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sz="1600" dirty="0"/>
              <a:t>04. Node.js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i="0" dirty="0">
                <a:effectLst/>
                <a:cs typeface="Arial" panose="020B0604020202020204" pitchFamily="34" charset="0"/>
              </a:rPr>
              <a:t>Node.js is an open source server environment. Node.js allows you to run JavaScript on the server.</a:t>
            </a:r>
            <a:endParaRPr lang="en-US" dirty="0">
              <a:cs typeface="Arial" panose="020B0604020202020204" pitchFamily="34" charset="0"/>
            </a:endParaRP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Mongoose</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1112747"/>
          </a:xfrm>
        </p:spPr>
        <p:txBody>
          <a:bodyPr/>
          <a:lstStyle/>
          <a:p>
            <a:r>
              <a:rPr lang="en-US" dirty="0"/>
              <a:t>Mongoose provides a straight-forward, schema-based solution to model your application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Franklin Gothic Demi"/>
                <a:ea typeface="+mn-ea"/>
                <a:cs typeface="+mn-cs"/>
              </a:rPr>
              <a:t>Technology</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CA8E82-58CD-E045-8B98-B7A85B79B752}" type="datetime4">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June 6, 2023</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28986093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Project</a:t>
            </a:r>
            <a:br>
              <a:rPr lang="en-US" sz="8000" dirty="0"/>
            </a:br>
            <a:r>
              <a:rPr lang="en-US" dirty="0" err="1"/>
              <a:t>Natours</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Join with Nature with us </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51068"/>
            <a:ext cx="4941477" cy="610863"/>
          </a:xfrm>
        </p:spPr>
        <p:txBody>
          <a:bodyPr>
            <a:normAutofit/>
          </a:bodyPr>
          <a:lstStyle/>
          <a:p>
            <a:r>
              <a:rPr lang="en-US" dirty="0"/>
              <a:t>Project Description</a:t>
            </a:r>
          </a:p>
        </p:txBody>
      </p:sp>
      <p:graphicFrame>
        <p:nvGraphicFramePr>
          <p:cNvPr id="36" name="Table 35">
            <a:extLst>
              <a:ext uri="{FF2B5EF4-FFF2-40B4-BE49-F238E27FC236}">
                <a16:creationId xmlns:a16="http://schemas.microsoft.com/office/drawing/2014/main" id="{5CFBC06A-5B37-454A-B8E5-1473D2CE873E}"/>
              </a:ext>
            </a:extLst>
          </p:cNvPr>
          <p:cNvGraphicFramePr>
            <a:graphicFrameLocks noGrp="1"/>
          </p:cNvGraphicFramePr>
          <p:nvPr/>
        </p:nvGraphicFramePr>
        <p:xfrm>
          <a:off x="905435" y="1748118"/>
          <a:ext cx="4993341" cy="367553"/>
        </p:xfrm>
        <a:graphic>
          <a:graphicData uri="http://schemas.openxmlformats.org/drawingml/2006/table">
            <a:tbl>
              <a:tblPr/>
              <a:tblGrid>
                <a:gridCol w="4993341">
                  <a:extLst>
                    <a:ext uri="{9D8B030D-6E8A-4147-A177-3AD203B41FA5}">
                      <a16:colId xmlns:a16="http://schemas.microsoft.com/office/drawing/2014/main" val="4168514477"/>
                    </a:ext>
                  </a:extLst>
                </a:gridCol>
              </a:tblGrid>
              <a:tr h="36755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3048336904"/>
                  </a:ext>
                </a:extLst>
              </a:tr>
            </a:tbl>
          </a:graphicData>
        </a:graphic>
      </p:graphicFrame>
      <p:graphicFrame>
        <p:nvGraphicFramePr>
          <p:cNvPr id="37" name="Table 36">
            <a:extLst>
              <a:ext uri="{FF2B5EF4-FFF2-40B4-BE49-F238E27FC236}">
                <a16:creationId xmlns:a16="http://schemas.microsoft.com/office/drawing/2014/main" id="{4783916D-0149-4BDE-A7C6-062953D8B3C4}"/>
              </a:ext>
            </a:extLst>
          </p:cNvPr>
          <p:cNvGraphicFramePr>
            <a:graphicFrameLocks noGrp="1"/>
          </p:cNvGraphicFramePr>
          <p:nvPr/>
        </p:nvGraphicFramePr>
        <p:xfrm>
          <a:off x="914400" y="4105835"/>
          <a:ext cx="7611035" cy="365760"/>
        </p:xfrm>
        <a:graphic>
          <a:graphicData uri="http://schemas.openxmlformats.org/drawingml/2006/table">
            <a:tbl>
              <a:tblPr/>
              <a:tblGrid>
                <a:gridCol w="7611035">
                  <a:extLst>
                    <a:ext uri="{9D8B030D-6E8A-4147-A177-3AD203B41FA5}">
                      <a16:colId xmlns:a16="http://schemas.microsoft.com/office/drawing/2014/main" val="1935026418"/>
                    </a:ext>
                  </a:extLst>
                </a:gridCol>
              </a:tblGrid>
              <a:tr h="29583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68863273"/>
                  </a:ext>
                </a:extLst>
              </a:tr>
            </a:tbl>
          </a:graphicData>
        </a:graphic>
      </p:graphicFrame>
      <p:sp>
        <p:nvSpPr>
          <p:cNvPr id="38" name="TextBox 37">
            <a:extLst>
              <a:ext uri="{FF2B5EF4-FFF2-40B4-BE49-F238E27FC236}">
                <a16:creationId xmlns:a16="http://schemas.microsoft.com/office/drawing/2014/main" id="{278F0B59-A441-4178-BDF9-1F21A27644EB}"/>
              </a:ext>
            </a:extLst>
          </p:cNvPr>
          <p:cNvSpPr txBox="1"/>
          <p:nvPr/>
        </p:nvSpPr>
        <p:spPr>
          <a:xfrm>
            <a:off x="809898" y="2155373"/>
            <a:ext cx="6093202" cy="3416320"/>
          </a:xfrm>
          <a:prstGeom prst="rect">
            <a:avLst/>
          </a:prstGeom>
          <a:noFill/>
        </p:spPr>
        <p:txBody>
          <a:bodyPr wrap="square" rtlCol="0">
            <a:spAutoFit/>
          </a:bodyPr>
          <a:lstStyle/>
          <a:p>
            <a:pPr lvl="0">
              <a:defRPr/>
            </a:pPr>
            <a:r>
              <a:rPr lang="en-US" sz="2400" dirty="0">
                <a:solidFill>
                  <a:schemeClr val="bg1"/>
                </a:solidFill>
                <a:latin typeface="Arial" pitchFamily="34" charset="0"/>
                <a:cs typeface="Arial" pitchFamily="34" charset="0"/>
              </a:rPr>
              <a:t>This </a:t>
            </a:r>
            <a:r>
              <a:rPr lang="en-US" sz="2400" dirty="0" err="1">
                <a:solidFill>
                  <a:schemeClr val="bg1"/>
                </a:solidFill>
                <a:latin typeface="Arial" pitchFamily="34" charset="0"/>
                <a:cs typeface="Arial" pitchFamily="34" charset="0"/>
              </a:rPr>
              <a:t>NodeJs</a:t>
            </a:r>
            <a:r>
              <a:rPr lang="en-US" sz="2400" dirty="0">
                <a:solidFill>
                  <a:schemeClr val="bg1"/>
                </a:solidFill>
                <a:latin typeface="Arial" pitchFamily="34" charset="0"/>
                <a:cs typeface="Arial" pitchFamily="34" charset="0"/>
              </a:rPr>
              <a:t> application is Constructed with the help of a few frameworks like Express, Mongoose, and other dependencies. For the database we have </a:t>
            </a:r>
            <a:r>
              <a:rPr lang="en-US" sz="2400" dirty="0" err="1">
                <a:solidFill>
                  <a:schemeClr val="bg1"/>
                </a:solidFill>
                <a:latin typeface="Arial" pitchFamily="34" charset="0"/>
                <a:cs typeface="Arial" pitchFamily="34" charset="0"/>
              </a:rPr>
              <a:t>MongoDB</a:t>
            </a:r>
            <a:r>
              <a:rPr lang="en-US" sz="2400" dirty="0">
                <a:solidFill>
                  <a:schemeClr val="bg1"/>
                </a:solidFill>
                <a:latin typeface="Arial" pitchFamily="34" charset="0"/>
                <a:cs typeface="Arial" pitchFamily="34" charset="0"/>
              </a:rPr>
              <a:t>.</a:t>
            </a:r>
          </a:p>
          <a:p>
            <a:pPr lvl="0">
              <a:defRPr/>
            </a:pPr>
            <a:endParaRPr lang="en-US" sz="2400" dirty="0">
              <a:solidFill>
                <a:schemeClr val="bg1"/>
              </a:solidFill>
              <a:latin typeface="Arial" pitchFamily="34" charset="0"/>
              <a:cs typeface="Arial" pitchFamily="34" charset="0"/>
            </a:endParaRPr>
          </a:p>
          <a:p>
            <a:pPr lvl="0">
              <a:defRPr/>
            </a:pPr>
            <a:r>
              <a:rPr lang="en-US" sz="2400" dirty="0">
                <a:solidFill>
                  <a:schemeClr val="bg1"/>
                </a:solidFill>
                <a:latin typeface="Arial" pitchFamily="34" charset="0"/>
                <a:cs typeface="Arial" pitchFamily="34" charset="0"/>
              </a:rPr>
              <a:t> API follows The Representational State Transfer (REST) architectural style. The whole Back-End follows The Model-View-Controller(MVC) an architectural pattern.</a:t>
            </a:r>
            <a:endParaRPr kumimoji="0" lang="en-US"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cxnSp>
        <p:nvCxnSpPr>
          <p:cNvPr id="39" name="Straight Connector 38">
            <a:extLst>
              <a:ext uri="{FF2B5EF4-FFF2-40B4-BE49-F238E27FC236}">
                <a16:creationId xmlns:a16="http://schemas.microsoft.com/office/drawing/2014/main" id="{CF54DADD-43E2-4FFC-A456-01164646E3CC}"/>
              </a:ext>
            </a:extLst>
          </p:cNvPr>
          <p:cNvCxnSpPr>
            <a:cxnSpLocks/>
          </p:cNvCxnSpPr>
          <p:nvPr/>
        </p:nvCxnSpPr>
        <p:spPr>
          <a:xfrm>
            <a:off x="970429" y="1757918"/>
            <a:ext cx="2112309" cy="0"/>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Slide Number Placeholder 6">
            <a:extLst>
              <a:ext uri="{FF2B5EF4-FFF2-40B4-BE49-F238E27FC236}">
                <a16:creationId xmlns:a16="http://schemas.microsoft.com/office/drawing/2014/main" id="{1F162155-95A1-4C41-B799-2111CB217FA0}"/>
              </a:ext>
            </a:extLst>
          </p:cNvPr>
          <p:cNvSpPr txBox="1">
            <a:spLocks/>
          </p:cNvSpPr>
          <p:nvPr/>
        </p:nvSpPr>
        <p:spPr>
          <a:xfrm>
            <a:off x="971550" y="6332220"/>
            <a:ext cx="52324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fld id="{294A09A9-5501-47C1-A89A-A340965A2BE2}" type="slidenum">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t>12</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43" name="Date Placeholder 4">
            <a:extLst>
              <a:ext uri="{FF2B5EF4-FFF2-40B4-BE49-F238E27FC236}">
                <a16:creationId xmlns:a16="http://schemas.microsoft.com/office/drawing/2014/main" id="{C7991F69-FFF6-4FE2-85EB-092189343C44}"/>
              </a:ext>
            </a:extLst>
          </p:cNvPr>
          <p:cNvSpPr txBox="1">
            <a:spLocks/>
          </p:cNvSpPr>
          <p:nvPr/>
        </p:nvSpPr>
        <p:spPr>
          <a:xfrm>
            <a:off x="2992120" y="6332220"/>
            <a:ext cx="131318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fld id="{6FCA8E82-58CD-E045-8B98-B7A85B79B752}" type="datetime4">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t>June 6, 2023</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44" name="Footer Placeholder 5">
            <a:extLst>
              <a:ext uri="{FF2B5EF4-FFF2-40B4-BE49-F238E27FC236}">
                <a16:creationId xmlns:a16="http://schemas.microsoft.com/office/drawing/2014/main" id="{E0FB04E7-619C-4E0C-A1CC-ED4FAF127AF5}"/>
              </a:ext>
            </a:extLst>
          </p:cNvPr>
          <p:cNvSpPr txBox="1">
            <a:spLocks/>
          </p:cNvSpPr>
          <p:nvPr/>
        </p:nvSpPr>
        <p:spPr>
          <a:xfrm>
            <a:off x="1494790" y="6332220"/>
            <a:ext cx="149733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000000"/>
                </a:solidFill>
                <a:effectLst/>
                <a:uLnTx/>
                <a:uFillTx/>
                <a:latin typeface="Franklin Gothic Demi"/>
                <a:ea typeface="+mn-ea"/>
                <a:cs typeface="+mn-cs"/>
              </a:rPr>
              <a:t>Project Description</a:t>
            </a:r>
          </a:p>
        </p:txBody>
      </p:sp>
      <p:pic>
        <p:nvPicPr>
          <p:cNvPr id="1026" name="Picture 2" descr="E:\Minor Project\project.jpg"/>
          <p:cNvPicPr>
            <a:picLocks noChangeAspect="1" noChangeArrowheads="1"/>
          </p:cNvPicPr>
          <p:nvPr/>
        </p:nvPicPr>
        <p:blipFill>
          <a:blip r:embed="rId2"/>
          <a:srcRect/>
          <a:stretch>
            <a:fillRect/>
          </a:stretch>
        </p:blipFill>
        <p:spPr bwMode="auto">
          <a:xfrm>
            <a:off x="6735959" y="3889421"/>
            <a:ext cx="5456041" cy="2537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731023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9ED0-317B-4D72-8131-B50EAB832DB6}"/>
              </a:ext>
            </a:extLst>
          </p:cNvPr>
          <p:cNvSpPr>
            <a:spLocks noGrp="1"/>
          </p:cNvSpPr>
          <p:nvPr>
            <p:ph type="title" idx="4294967295"/>
          </p:nvPr>
        </p:nvSpPr>
        <p:spPr>
          <a:xfrm>
            <a:off x="-39150" y="-805710"/>
            <a:ext cx="5245631" cy="1449387"/>
          </a:xfrm>
        </p:spPr>
        <p:txBody>
          <a:bodyPr/>
          <a:lstStyle/>
          <a:p>
            <a:r>
              <a:rPr lang="en-IN" dirty="0"/>
              <a:t>Project Snippet.</a:t>
            </a:r>
          </a:p>
        </p:txBody>
      </p:sp>
      <p:pic>
        <p:nvPicPr>
          <p:cNvPr id="2050" name="Picture 2" descr="E:\Minor Project\project1.jpg"/>
          <p:cNvPicPr>
            <a:picLocks noChangeAspect="1" noChangeArrowheads="1"/>
          </p:cNvPicPr>
          <p:nvPr/>
        </p:nvPicPr>
        <p:blipFill>
          <a:blip r:embed="rId2"/>
          <a:srcRect/>
          <a:stretch>
            <a:fillRect/>
          </a:stretch>
        </p:blipFill>
        <p:spPr bwMode="auto">
          <a:xfrm>
            <a:off x="0" y="1341845"/>
            <a:ext cx="6406432" cy="3269343"/>
          </a:xfrm>
          <a:prstGeom prst="rect">
            <a:avLst/>
          </a:prstGeom>
          <a:noFill/>
        </p:spPr>
      </p:pic>
      <p:pic>
        <p:nvPicPr>
          <p:cNvPr id="2051" name="Picture 3" descr="E:\Minor Project\project2.jpg"/>
          <p:cNvPicPr>
            <a:picLocks noChangeAspect="1" noChangeArrowheads="1"/>
          </p:cNvPicPr>
          <p:nvPr/>
        </p:nvPicPr>
        <p:blipFill>
          <a:blip r:embed="rId3"/>
          <a:srcRect/>
          <a:stretch>
            <a:fillRect/>
          </a:stretch>
        </p:blipFill>
        <p:spPr bwMode="auto">
          <a:xfrm>
            <a:off x="6497606" y="-1"/>
            <a:ext cx="5302509" cy="2521131"/>
          </a:xfrm>
          <a:prstGeom prst="rect">
            <a:avLst/>
          </a:prstGeom>
          <a:noFill/>
        </p:spPr>
      </p:pic>
      <p:pic>
        <p:nvPicPr>
          <p:cNvPr id="2052" name="Picture 4" descr="E:\Minor Project\project3.jpg"/>
          <p:cNvPicPr>
            <a:picLocks noChangeAspect="1" noChangeArrowheads="1"/>
          </p:cNvPicPr>
          <p:nvPr/>
        </p:nvPicPr>
        <p:blipFill>
          <a:blip r:embed="rId4"/>
          <a:srcRect/>
          <a:stretch>
            <a:fillRect/>
          </a:stretch>
        </p:blipFill>
        <p:spPr bwMode="auto">
          <a:xfrm>
            <a:off x="6449787" y="3018438"/>
            <a:ext cx="5742213" cy="2630794"/>
          </a:xfrm>
          <a:prstGeom prst="rect">
            <a:avLst/>
          </a:prstGeom>
          <a:noFill/>
        </p:spPr>
      </p:pic>
    </p:spTree>
    <p:extLst>
      <p:ext uri="{BB962C8B-B14F-4D97-AF65-F5344CB8AC3E}">
        <p14:creationId xmlns:p14="http://schemas.microsoft.com/office/powerpoint/2010/main" val="288993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3" y="879063"/>
            <a:ext cx="7767601" cy="610863"/>
          </a:xfrm>
        </p:spPr>
        <p:txBody>
          <a:bodyPr>
            <a:normAutofit fontScale="90000"/>
          </a:bodyPr>
          <a:lstStyle/>
          <a:p>
            <a:r>
              <a:rPr lang="en-US" dirty="0"/>
              <a:t>Conclusion And Scope for Future</a:t>
            </a:r>
          </a:p>
        </p:txBody>
      </p:sp>
      <p:sp>
        <p:nvSpPr>
          <p:cNvPr id="6" name="Content Placeholder 5">
            <a:extLst>
              <a:ext uri="{FF2B5EF4-FFF2-40B4-BE49-F238E27FC236}">
                <a16:creationId xmlns:a16="http://schemas.microsoft.com/office/drawing/2014/main" id="{72DB16E3-E6EF-413A-9BBA-1801BADF47D2}"/>
              </a:ext>
            </a:extLst>
          </p:cNvPr>
          <p:cNvSpPr>
            <a:spLocks noGrp="1"/>
          </p:cNvSpPr>
          <p:nvPr>
            <p:ph sz="half" idx="2"/>
          </p:nvPr>
        </p:nvSpPr>
        <p:spPr>
          <a:xfrm>
            <a:off x="950960" y="2621515"/>
            <a:ext cx="3805201" cy="2869495"/>
          </a:xfrm>
        </p:spPr>
        <p:txBody>
          <a:bodyPr>
            <a:normAutofit/>
          </a:bodyPr>
          <a:lstStyle/>
          <a:p>
            <a:pPr marL="285750" indent="-285750">
              <a:lnSpc>
                <a:spcPct val="150000"/>
              </a:lnSpc>
              <a:buFont typeface="Wingdings" panose="05000000000000000000" pitchFamily="2" charset="2"/>
              <a:buChar char="v"/>
            </a:pPr>
            <a:r>
              <a:rPr lang="en-US" sz="1800" dirty="0">
                <a:solidFill>
                  <a:schemeClr val="bg1"/>
                </a:solidFill>
              </a:rPr>
              <a:t>Taking the business supervision online.</a:t>
            </a:r>
          </a:p>
          <a:p>
            <a:pPr marL="285750" indent="-285750">
              <a:lnSpc>
                <a:spcPct val="150000"/>
              </a:lnSpc>
              <a:buFont typeface="Wingdings" panose="05000000000000000000" pitchFamily="2" charset="2"/>
              <a:buChar char="v"/>
            </a:pPr>
            <a:r>
              <a:rPr lang="en-US" sz="1800" dirty="0">
                <a:solidFill>
                  <a:schemeClr val="bg1"/>
                </a:solidFill>
              </a:rPr>
              <a:t>Expanding Reach.</a:t>
            </a:r>
          </a:p>
          <a:p>
            <a:pPr marL="285750" indent="-285750">
              <a:lnSpc>
                <a:spcPct val="150000"/>
              </a:lnSpc>
              <a:buFont typeface="Wingdings" panose="05000000000000000000" pitchFamily="2" charset="2"/>
              <a:buChar char="v"/>
            </a:pPr>
            <a:r>
              <a:rPr lang="en-US" sz="1800" dirty="0">
                <a:solidFill>
                  <a:schemeClr val="bg1"/>
                </a:solidFill>
              </a:rPr>
              <a:t>Easy Maintenance.</a:t>
            </a:r>
          </a:p>
          <a:p>
            <a:endParaRPr lang="en-IN" dirty="0"/>
          </a:p>
        </p:txBody>
      </p:sp>
      <p:sp>
        <p:nvSpPr>
          <p:cNvPr id="8" name="Content Placeholder 7">
            <a:extLst>
              <a:ext uri="{FF2B5EF4-FFF2-40B4-BE49-F238E27FC236}">
                <a16:creationId xmlns:a16="http://schemas.microsoft.com/office/drawing/2014/main" id="{6E2EE8B9-8AFF-45DF-A94E-B0ED73677E93}"/>
              </a:ext>
            </a:extLst>
          </p:cNvPr>
          <p:cNvSpPr>
            <a:spLocks noGrp="1"/>
          </p:cNvSpPr>
          <p:nvPr>
            <p:ph sz="half" idx="13"/>
          </p:nvPr>
        </p:nvSpPr>
        <p:spPr>
          <a:xfrm>
            <a:off x="6472038" y="2701219"/>
            <a:ext cx="4317626" cy="2700211"/>
          </a:xfrm>
        </p:spPr>
        <p:txBody>
          <a:bodyPr>
            <a:normAutofit/>
          </a:bodyPr>
          <a:lstStyle/>
          <a:p>
            <a:pPr>
              <a:lnSpc>
                <a:spcPct val="150000"/>
              </a:lnSpc>
              <a:buFont typeface="Wingdings" panose="05000000000000000000" pitchFamily="2" charset="2"/>
              <a:buChar char="v"/>
            </a:pPr>
            <a:r>
              <a:rPr lang="en-US" sz="1800" dirty="0"/>
              <a:t>Cross Platform App</a:t>
            </a:r>
          </a:p>
          <a:p>
            <a:pPr>
              <a:lnSpc>
                <a:spcPct val="150000"/>
              </a:lnSpc>
              <a:buFont typeface="Wingdings" panose="05000000000000000000" pitchFamily="2" charset="2"/>
              <a:buChar char="v"/>
            </a:pPr>
            <a:r>
              <a:rPr lang="en-US" sz="1800" dirty="0"/>
              <a:t>Cloud Enabled</a:t>
            </a:r>
          </a:p>
          <a:p>
            <a:pPr>
              <a:lnSpc>
                <a:spcPct val="150000"/>
              </a:lnSpc>
              <a:buFont typeface="Wingdings" panose="05000000000000000000" pitchFamily="2" charset="2"/>
              <a:buChar char="v"/>
            </a:pPr>
            <a:r>
              <a:rPr lang="en-US" sz="1800" dirty="0"/>
              <a:t>Query resolution</a:t>
            </a:r>
            <a:endParaRPr lang="en-IN" sz="1800"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4"/>
          </p:nvPr>
        </p:nvSpPr>
        <p:spPr>
          <a:xfrm>
            <a:off x="3090733" y="6332220"/>
            <a:ext cx="1313180" cy="247651"/>
          </a:xfrm>
        </p:spPr>
        <p:txBody>
          <a:bodyPr/>
          <a:lstStyle/>
          <a:p>
            <a:fld id="{6FCA8E82-58CD-E045-8B98-B7A85B79B752}" type="datetime4">
              <a:rPr lang="en-US" smtClean="0"/>
              <a:pPr/>
              <a:t>June 6, 2023</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5"/>
          </p:nvPr>
        </p:nvSpPr>
        <p:spPr/>
        <p:txBody>
          <a:bodyPr/>
          <a:lstStyle/>
          <a:p>
            <a:r>
              <a:rPr lang="en-US" dirty="0"/>
              <a:t>Conclusion &amp; Scope for Future</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6"/>
          </p:nvPr>
        </p:nvSpPr>
        <p:spPr/>
        <p:txBody>
          <a:bodyPr/>
          <a:lstStyle/>
          <a:p>
            <a:fld id="{294A09A9-5501-47C1-A89A-A340965A2BE2}" type="slidenum">
              <a:rPr lang="en-US" smtClean="0"/>
              <a:pPr/>
              <a:t>14</a:t>
            </a:fld>
            <a:endParaRPr lang="en-US" dirty="0"/>
          </a:p>
        </p:txBody>
      </p:sp>
      <p:pic>
        <p:nvPicPr>
          <p:cNvPr id="10" name="Picture 9">
            <a:extLst>
              <a:ext uri="{FF2B5EF4-FFF2-40B4-BE49-F238E27FC236}">
                <a16:creationId xmlns:a16="http://schemas.microsoft.com/office/drawing/2014/main" id="{2B149DA9-9F67-4B16-8087-8D9424044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565" y="1667435"/>
            <a:ext cx="3495136" cy="3185832"/>
          </a:xfrm>
          <a:prstGeom prst="rect">
            <a:avLst/>
          </a:prstGeom>
        </p:spPr>
      </p:pic>
    </p:spTree>
    <p:extLst>
      <p:ext uri="{BB962C8B-B14F-4D97-AF65-F5344CB8AC3E}">
        <p14:creationId xmlns:p14="http://schemas.microsoft.com/office/powerpoint/2010/main" val="18884572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Thank you</a:t>
            </a:r>
          </a:p>
        </p:txBody>
      </p:sp>
      <p:pic>
        <p:nvPicPr>
          <p:cNvPr id="6" name="Picture 5">
            <a:extLst>
              <a:ext uri="{FF2B5EF4-FFF2-40B4-BE49-F238E27FC236}">
                <a16:creationId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1736881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06072" y="419879"/>
            <a:ext cx="6974181" cy="1914813"/>
          </a:xfrm>
        </p:spPr>
        <p:txBody>
          <a:bodyPr>
            <a:noAutofit/>
          </a:bodyPr>
          <a:lstStyle/>
          <a:p>
            <a:r>
              <a:rPr lang="en-US" sz="5400" dirty="0"/>
              <a:t>Full Stack Web Development (</a:t>
            </a:r>
            <a:r>
              <a:rPr lang="en-US" sz="5400" dirty="0" err="1"/>
              <a:t>Natours</a:t>
            </a:r>
            <a:r>
              <a:rPr lang="en-US" sz="5400" dirty="0"/>
              <a:t>)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206072" y="2794514"/>
            <a:ext cx="7605517" cy="3122959"/>
          </a:xfrm>
        </p:spPr>
        <p:txBody>
          <a:bodyPr>
            <a:normAutofit fontScale="85000" lnSpcReduction="20000"/>
          </a:bodyPr>
          <a:lstStyle/>
          <a:p>
            <a:r>
              <a:rPr lang="en-US" dirty="0" err="1">
                <a:solidFill>
                  <a:schemeClr val="tx1">
                    <a:lumMod val="85000"/>
                    <a:lumOff val="15000"/>
                  </a:schemeClr>
                </a:solidFill>
              </a:rPr>
              <a:t>Devesh</a:t>
            </a:r>
            <a:r>
              <a:rPr lang="en-US" dirty="0">
                <a:solidFill>
                  <a:schemeClr val="tx1">
                    <a:lumMod val="85000"/>
                    <a:lumOff val="15000"/>
                  </a:schemeClr>
                </a:solidFill>
              </a:rPr>
              <a:t> </a:t>
            </a:r>
            <a:r>
              <a:rPr lang="en-US" dirty="0" err="1">
                <a:solidFill>
                  <a:schemeClr val="tx1">
                    <a:lumMod val="85000"/>
                    <a:lumOff val="15000"/>
                  </a:schemeClr>
                </a:solidFill>
              </a:rPr>
              <a:t>Gautam</a:t>
            </a:r>
            <a:endParaRPr lang="en-US" sz="2400" dirty="0">
              <a:solidFill>
                <a:schemeClr val="tx1">
                  <a:lumMod val="85000"/>
                  <a:lumOff val="15000"/>
                </a:schemeClr>
              </a:solidFill>
            </a:endParaRPr>
          </a:p>
          <a:p>
            <a:r>
              <a:rPr lang="en-US" dirty="0">
                <a:solidFill>
                  <a:schemeClr val="tx1">
                    <a:lumMod val="85000"/>
                    <a:lumOff val="15000"/>
                  </a:schemeClr>
                </a:solidFill>
              </a:rPr>
              <a:t>C </a:t>
            </a:r>
            <a:r>
              <a:rPr lang="en-US" dirty="0" err="1">
                <a:solidFill>
                  <a:schemeClr val="tx1">
                    <a:lumMod val="85000"/>
                    <a:lumOff val="15000"/>
                  </a:schemeClr>
                </a:solidFill>
              </a:rPr>
              <a:t>krishnaveni</a:t>
            </a:r>
            <a:endParaRPr lang="en-US" sz="2400" dirty="0">
              <a:solidFill>
                <a:schemeClr val="tx1">
                  <a:lumMod val="85000"/>
                  <a:lumOff val="15000"/>
                </a:schemeClr>
              </a:solidFill>
            </a:endParaRPr>
          </a:p>
          <a:p>
            <a:r>
              <a:rPr lang="en-US" sz="2400" dirty="0" err="1">
                <a:solidFill>
                  <a:schemeClr val="tx1">
                    <a:lumMod val="85000"/>
                    <a:lumOff val="15000"/>
                  </a:schemeClr>
                </a:solidFill>
              </a:rPr>
              <a:t>Abhijeet</a:t>
            </a:r>
            <a:r>
              <a:rPr lang="en-US" sz="2400" dirty="0">
                <a:solidFill>
                  <a:schemeClr val="tx1">
                    <a:lumMod val="85000"/>
                    <a:lumOff val="15000"/>
                  </a:schemeClr>
                </a:solidFill>
              </a:rPr>
              <a:t> </a:t>
            </a:r>
            <a:r>
              <a:rPr lang="en-US" sz="2400" dirty="0" err="1">
                <a:solidFill>
                  <a:schemeClr val="tx1">
                    <a:lumMod val="85000"/>
                    <a:lumOff val="15000"/>
                  </a:schemeClr>
                </a:solidFill>
              </a:rPr>
              <a:t>singh</a:t>
            </a:r>
            <a:r>
              <a:rPr lang="en-US" sz="2400" dirty="0">
                <a:solidFill>
                  <a:schemeClr val="tx1">
                    <a:lumMod val="85000"/>
                    <a:lumOff val="15000"/>
                  </a:schemeClr>
                </a:solidFill>
              </a:rPr>
              <a:t> </a:t>
            </a:r>
          </a:p>
          <a:p>
            <a:r>
              <a:rPr lang="en-US" dirty="0">
                <a:solidFill>
                  <a:schemeClr val="tx1">
                    <a:lumMod val="85000"/>
                    <a:lumOff val="15000"/>
                  </a:schemeClr>
                </a:solidFill>
              </a:rPr>
              <a:t>B v </a:t>
            </a:r>
            <a:r>
              <a:rPr lang="en-US" dirty="0" err="1">
                <a:solidFill>
                  <a:schemeClr val="tx1">
                    <a:lumMod val="85000"/>
                    <a:lumOff val="15000"/>
                  </a:schemeClr>
                </a:solidFill>
              </a:rPr>
              <a:t>himanshu</a:t>
            </a:r>
            <a:r>
              <a:rPr lang="en-US" dirty="0">
                <a:solidFill>
                  <a:schemeClr val="tx1">
                    <a:lumMod val="85000"/>
                    <a:lumOff val="15000"/>
                  </a:schemeClr>
                </a:solidFill>
              </a:rPr>
              <a:t> </a:t>
            </a:r>
            <a:r>
              <a:rPr lang="en-US" dirty="0" err="1">
                <a:solidFill>
                  <a:schemeClr val="tx1">
                    <a:lumMod val="85000"/>
                    <a:lumOff val="15000"/>
                  </a:schemeClr>
                </a:solidFill>
              </a:rPr>
              <a:t>rao</a:t>
            </a:r>
            <a:endParaRPr lang="en-US" sz="2400" dirty="0">
              <a:solidFill>
                <a:schemeClr val="tx1">
                  <a:lumMod val="85000"/>
                  <a:lumOff val="15000"/>
                </a:schemeClr>
              </a:solidFill>
            </a:endParaRPr>
          </a:p>
          <a:p>
            <a:r>
              <a:rPr lang="en-US" sz="2400" dirty="0">
                <a:solidFill>
                  <a:schemeClr val="tx1">
                    <a:lumMod val="85000"/>
                    <a:lumOff val="15000"/>
                  </a:schemeClr>
                </a:solidFill>
              </a:rPr>
              <a:t>Sem:8</a:t>
            </a:r>
            <a:r>
              <a:rPr lang="en-US" baseline="30000" dirty="0">
                <a:solidFill>
                  <a:schemeClr val="tx1">
                    <a:lumMod val="85000"/>
                    <a:lumOff val="15000"/>
                  </a:schemeClr>
                </a:solidFill>
              </a:rPr>
              <a:t>th 					</a:t>
            </a:r>
            <a:r>
              <a:rPr lang="en-US" sz="2400" dirty="0">
                <a:solidFill>
                  <a:schemeClr val="tx1">
                    <a:lumMod val="85000"/>
                    <a:lumOff val="15000"/>
                  </a:schemeClr>
                </a:solidFill>
              </a:rPr>
              <a:t>sec: d</a:t>
            </a:r>
          </a:p>
          <a:p>
            <a:r>
              <a:rPr lang="en-US" dirty="0">
                <a:solidFill>
                  <a:schemeClr val="tx1">
                    <a:lumMod val="85000"/>
                    <a:lumOff val="15000"/>
                  </a:schemeClr>
                </a:solidFill>
              </a:rPr>
              <a:t>Roll: </a:t>
            </a:r>
            <a:r>
              <a:rPr lang="en-US" dirty="0"/>
              <a:t>303602219057, 303602219005, 303602219050, 303602219049</a:t>
            </a:r>
            <a:endParaRPr lang="en-US" sz="2400" dirty="0">
              <a:solidFill>
                <a:schemeClr val="tx1">
                  <a:lumMod val="85000"/>
                  <a:lumOff val="15000"/>
                </a:schemeClr>
              </a:solidFill>
            </a:endParaRPr>
          </a:p>
          <a:p>
            <a:endParaRPr lang="en-US" baseline="30000" dirty="0">
              <a:solidFill>
                <a:schemeClr val="tx1">
                  <a:lumMod val="85000"/>
                  <a:lumOff val="15000"/>
                </a:schemeClr>
              </a:solidFill>
              <a:latin typeface="Arial Narrow" pitchFamily="34" charset="0"/>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5" y="1"/>
            <a:ext cx="4635315" cy="6857999"/>
          </a:xfrm>
          <a:prstGeom prst="rect">
            <a:avLst/>
          </a:prstGeom>
        </p:spPr>
      </p:pic>
    </p:spTree>
    <p:extLst>
      <p:ext uri="{BB962C8B-B14F-4D97-AF65-F5344CB8AC3E}">
        <p14:creationId xmlns:p14="http://schemas.microsoft.com/office/powerpoint/2010/main" val="945797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inor Project\Screenshot 2022-12-05 130544.jpg"/>
          <p:cNvPicPr>
            <a:picLocks noChangeAspect="1" noChangeArrowheads="1"/>
          </p:cNvPicPr>
          <p:nvPr/>
        </p:nvPicPr>
        <p:blipFill>
          <a:blip r:embed="rId3"/>
          <a:srcRect/>
          <a:stretch>
            <a:fillRect/>
          </a:stretch>
        </p:blipFill>
        <p:spPr bwMode="auto">
          <a:xfrm>
            <a:off x="666206" y="194171"/>
            <a:ext cx="10751050" cy="602873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782170" y="521"/>
            <a:ext cx="5143501" cy="610863"/>
          </a:xfrm>
        </p:spPr>
        <p:txBody>
          <a:bodyPr>
            <a:noAutofit/>
          </a:bodyPr>
          <a:lstStyle/>
          <a:p>
            <a:r>
              <a:rPr lang="en-US" sz="2800"/>
              <a:t>Process of Web Development</a:t>
            </a:r>
            <a:endParaRPr lang="en-US" sz="28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June 6, 2023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Process Of Web Dev</a:t>
            </a:r>
          </a:p>
        </p:txBody>
      </p:sp>
      <p:cxnSp>
        <p:nvCxnSpPr>
          <p:cNvPr id="32" name="Straight Connector 31">
            <a:extLst>
              <a:ext uri="{FF2B5EF4-FFF2-40B4-BE49-F238E27FC236}">
                <a16:creationId xmlns:a16="http://schemas.microsoft.com/office/drawing/2014/main" id="{FFE80F7D-73CF-48DF-A1D9-5FA50516C7BB}"/>
              </a:ext>
            </a:extLst>
          </p:cNvPr>
          <p:cNvCxnSpPr>
            <a:cxnSpLocks/>
          </p:cNvCxnSpPr>
          <p:nvPr/>
        </p:nvCxnSpPr>
        <p:spPr>
          <a:xfrm>
            <a:off x="782170" y="793936"/>
            <a:ext cx="2112309" cy="0"/>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2" name="Table 41">
            <a:extLst>
              <a:ext uri="{FF2B5EF4-FFF2-40B4-BE49-F238E27FC236}">
                <a16:creationId xmlns:a16="http://schemas.microsoft.com/office/drawing/2014/main" id="{348BFC45-1FB7-4453-8C5D-08A267CBF7CF}"/>
              </a:ext>
            </a:extLst>
          </p:cNvPr>
          <p:cNvGraphicFramePr>
            <a:graphicFrameLocks noGrp="1"/>
          </p:cNvGraphicFramePr>
          <p:nvPr/>
        </p:nvGraphicFramePr>
        <p:xfrm>
          <a:off x="884176" y="1823546"/>
          <a:ext cx="2791353" cy="365760"/>
        </p:xfrm>
        <a:graphic>
          <a:graphicData uri="http://schemas.openxmlformats.org/drawingml/2006/table">
            <a:tbl>
              <a:tblPr/>
              <a:tblGrid>
                <a:gridCol w="2791353">
                  <a:extLst>
                    <a:ext uri="{9D8B030D-6E8A-4147-A177-3AD203B41FA5}">
                      <a16:colId xmlns:a16="http://schemas.microsoft.com/office/drawing/2014/main" val="2850805758"/>
                    </a:ext>
                  </a:extLst>
                </a:gridCol>
              </a:tblGrid>
              <a:tr h="143435">
                <a:tc>
                  <a:txBody>
                    <a:bodyPr/>
                    <a:lstStyle/>
                    <a:p>
                      <a:endParaRPr lang="en-IN"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solidFill>
                      <a:schemeClr val="tx1"/>
                    </a:solidFill>
                  </a:tcPr>
                </a:tc>
                <a:extLst>
                  <a:ext uri="{0D108BD9-81ED-4DB2-BD59-A6C34878D82A}">
                    <a16:rowId xmlns:a16="http://schemas.microsoft.com/office/drawing/2014/main" val="869702256"/>
                  </a:ext>
                </a:extLst>
              </a:tr>
            </a:tbl>
          </a:graphicData>
        </a:graphic>
      </p:graphicFrame>
      <p:pic>
        <p:nvPicPr>
          <p:cNvPr id="10" name="Picture 9">
            <a:extLst>
              <a:ext uri="{FF2B5EF4-FFF2-40B4-BE49-F238E27FC236}">
                <a16:creationId xmlns:a16="http://schemas.microsoft.com/office/drawing/2014/main" id="{42336205-CFF6-45F5-A2E2-94D442776A86}"/>
              </a:ext>
            </a:extLst>
          </p:cNvPr>
          <p:cNvPicPr>
            <a:picLocks noChangeAspect="1"/>
          </p:cNvPicPr>
          <p:nvPr/>
        </p:nvPicPr>
        <p:blipFill>
          <a:blip r:embed="rId2"/>
          <a:stretch>
            <a:fillRect/>
          </a:stretch>
        </p:blipFill>
        <p:spPr>
          <a:xfrm>
            <a:off x="2712831" y="1172847"/>
            <a:ext cx="1418891" cy="4925576"/>
          </a:xfrm>
          <a:prstGeom prst="rect">
            <a:avLst/>
          </a:prstGeom>
        </p:spPr>
      </p:pic>
      <p:sp>
        <p:nvSpPr>
          <p:cNvPr id="11" name="Rectangle 10">
            <a:extLst>
              <a:ext uri="{FF2B5EF4-FFF2-40B4-BE49-F238E27FC236}">
                <a16:creationId xmlns:a16="http://schemas.microsoft.com/office/drawing/2014/main" id="{47E1F751-3D0D-402D-8489-17E53F1E1134}"/>
              </a:ext>
            </a:extLst>
          </p:cNvPr>
          <p:cNvSpPr/>
          <p:nvPr/>
        </p:nvSpPr>
        <p:spPr>
          <a:xfrm>
            <a:off x="2730471" y="1172847"/>
            <a:ext cx="1401252" cy="494587"/>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500" dirty="0"/>
              <a:t>Decide Purpose</a:t>
            </a:r>
            <a:endParaRPr lang="en-IN" sz="1500" dirty="0"/>
          </a:p>
        </p:txBody>
      </p:sp>
      <p:sp>
        <p:nvSpPr>
          <p:cNvPr id="12" name="Rectangle 11">
            <a:extLst>
              <a:ext uri="{FF2B5EF4-FFF2-40B4-BE49-F238E27FC236}">
                <a16:creationId xmlns:a16="http://schemas.microsoft.com/office/drawing/2014/main" id="{04FEBC35-EAAA-45D9-92BD-EA83B3A5997F}"/>
              </a:ext>
            </a:extLst>
          </p:cNvPr>
          <p:cNvSpPr/>
          <p:nvPr/>
        </p:nvSpPr>
        <p:spPr>
          <a:xfrm>
            <a:off x="2730471" y="1823546"/>
            <a:ext cx="1401251" cy="444948"/>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Planning</a:t>
            </a:r>
            <a:endParaRPr lang="en-IN" sz="1600" dirty="0"/>
          </a:p>
        </p:txBody>
      </p:sp>
      <p:sp>
        <p:nvSpPr>
          <p:cNvPr id="13" name="Rectangle 12">
            <a:extLst>
              <a:ext uri="{FF2B5EF4-FFF2-40B4-BE49-F238E27FC236}">
                <a16:creationId xmlns:a16="http://schemas.microsoft.com/office/drawing/2014/main" id="{CE44A897-4129-487A-BC0C-77C34C32EFFC}"/>
              </a:ext>
            </a:extLst>
          </p:cNvPr>
          <p:cNvSpPr/>
          <p:nvPr/>
        </p:nvSpPr>
        <p:spPr>
          <a:xfrm>
            <a:off x="2730471" y="2448500"/>
            <a:ext cx="1401251" cy="491922"/>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Designing</a:t>
            </a:r>
            <a:endParaRPr lang="en-IN" sz="1600" dirty="0"/>
          </a:p>
        </p:txBody>
      </p:sp>
      <p:sp>
        <p:nvSpPr>
          <p:cNvPr id="14" name="Rectangle 13">
            <a:extLst>
              <a:ext uri="{FF2B5EF4-FFF2-40B4-BE49-F238E27FC236}">
                <a16:creationId xmlns:a16="http://schemas.microsoft.com/office/drawing/2014/main" id="{8C046690-7CF9-4385-9982-F12FAE08D277}"/>
              </a:ext>
            </a:extLst>
          </p:cNvPr>
          <p:cNvSpPr/>
          <p:nvPr/>
        </p:nvSpPr>
        <p:spPr>
          <a:xfrm>
            <a:off x="2730471" y="3074444"/>
            <a:ext cx="1401251" cy="491922"/>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500" dirty="0"/>
              <a:t>Gather Content</a:t>
            </a:r>
            <a:endParaRPr lang="en-IN" sz="1500" dirty="0"/>
          </a:p>
        </p:txBody>
      </p:sp>
      <p:sp>
        <p:nvSpPr>
          <p:cNvPr id="15" name="Rectangle 14">
            <a:extLst>
              <a:ext uri="{FF2B5EF4-FFF2-40B4-BE49-F238E27FC236}">
                <a16:creationId xmlns:a16="http://schemas.microsoft.com/office/drawing/2014/main" id="{2E70C581-911F-4A20-A228-9D2213438AFF}"/>
              </a:ext>
            </a:extLst>
          </p:cNvPr>
          <p:cNvSpPr/>
          <p:nvPr/>
        </p:nvSpPr>
        <p:spPr>
          <a:xfrm>
            <a:off x="2730471" y="3713512"/>
            <a:ext cx="1401251" cy="504364"/>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Building</a:t>
            </a:r>
            <a:endParaRPr lang="en-IN" sz="1600" dirty="0"/>
          </a:p>
        </p:txBody>
      </p:sp>
      <p:sp>
        <p:nvSpPr>
          <p:cNvPr id="16" name="Rectangle 15">
            <a:extLst>
              <a:ext uri="{FF2B5EF4-FFF2-40B4-BE49-F238E27FC236}">
                <a16:creationId xmlns:a16="http://schemas.microsoft.com/office/drawing/2014/main" id="{36A58C2C-B798-4A42-998E-D3AB1CC3A8C3}"/>
              </a:ext>
            </a:extLst>
          </p:cNvPr>
          <p:cNvSpPr/>
          <p:nvPr/>
        </p:nvSpPr>
        <p:spPr>
          <a:xfrm>
            <a:off x="2730471" y="4368499"/>
            <a:ext cx="1401251" cy="446700"/>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Testing</a:t>
            </a:r>
            <a:endParaRPr lang="en-IN" sz="1600" dirty="0"/>
          </a:p>
        </p:txBody>
      </p:sp>
      <p:sp>
        <p:nvSpPr>
          <p:cNvPr id="17" name="Rectangle 16">
            <a:extLst>
              <a:ext uri="{FF2B5EF4-FFF2-40B4-BE49-F238E27FC236}">
                <a16:creationId xmlns:a16="http://schemas.microsoft.com/office/drawing/2014/main" id="{780804B5-3CA5-476B-B45D-C481D1C823CF}"/>
              </a:ext>
            </a:extLst>
          </p:cNvPr>
          <p:cNvSpPr/>
          <p:nvPr/>
        </p:nvSpPr>
        <p:spPr>
          <a:xfrm>
            <a:off x="2730471" y="4980557"/>
            <a:ext cx="1401251" cy="478798"/>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500" dirty="0"/>
              <a:t>Upload to Server</a:t>
            </a:r>
            <a:endParaRPr lang="en-IN" sz="1500" dirty="0"/>
          </a:p>
        </p:txBody>
      </p:sp>
      <p:sp>
        <p:nvSpPr>
          <p:cNvPr id="18" name="Rectangle 17">
            <a:extLst>
              <a:ext uri="{FF2B5EF4-FFF2-40B4-BE49-F238E27FC236}">
                <a16:creationId xmlns:a16="http://schemas.microsoft.com/office/drawing/2014/main" id="{42253DC2-B1D9-4688-A066-404EEDB46C72}"/>
              </a:ext>
            </a:extLst>
          </p:cNvPr>
          <p:cNvSpPr/>
          <p:nvPr/>
        </p:nvSpPr>
        <p:spPr>
          <a:xfrm>
            <a:off x="2730471" y="5606501"/>
            <a:ext cx="1401251" cy="478798"/>
          </a:xfrm>
          <a:prstGeom prst="rect">
            <a:avLst/>
          </a:prstGeom>
          <a:effectLst>
            <a:glow rad="635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Marketing &amp; Maintenance</a:t>
            </a:r>
            <a:endParaRPr lang="en-IN" sz="1600" dirty="0"/>
          </a:p>
        </p:txBody>
      </p:sp>
      <p:pic>
        <p:nvPicPr>
          <p:cNvPr id="44" name="Picture 43">
            <a:extLst>
              <a:ext uri="{FF2B5EF4-FFF2-40B4-BE49-F238E27FC236}">
                <a16:creationId xmlns:a16="http://schemas.microsoft.com/office/drawing/2014/main" id="{4B8513FF-D95F-44C7-9B14-FFF16F880892}"/>
              </a:ext>
            </a:extLst>
          </p:cNvPr>
          <p:cNvPicPr>
            <a:picLocks noChangeAspect="1"/>
          </p:cNvPicPr>
          <p:nvPr/>
        </p:nvPicPr>
        <p:blipFill>
          <a:blip r:embed="rId3"/>
          <a:stretch>
            <a:fillRect/>
          </a:stretch>
        </p:blipFill>
        <p:spPr>
          <a:xfrm>
            <a:off x="5734051" y="317616"/>
            <a:ext cx="6545750" cy="6497499"/>
          </a:xfrm>
          <a:prstGeom prst="rect">
            <a:avLst/>
          </a:prstGeom>
          <a:effectLst>
            <a:glow rad="25400">
              <a:schemeClr val="accent6">
                <a:lumMod val="60000"/>
                <a:lumOff val="40000"/>
                <a:alpha val="40000"/>
              </a:schemeClr>
            </a:glow>
          </a:effectLst>
        </p:spPr>
      </p:pic>
    </p:spTree>
    <p:extLst>
      <p:ext uri="{BB962C8B-B14F-4D97-AF65-F5344CB8AC3E}">
        <p14:creationId xmlns:p14="http://schemas.microsoft.com/office/powerpoint/2010/main" val="39124609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6A9E90-0268-4EAA-16D7-6EB2DE472A7E}"/>
              </a:ext>
            </a:extLst>
          </p:cNvPr>
          <p:cNvSpPr>
            <a:spLocks noGrp="1"/>
          </p:cNvSpPr>
          <p:nvPr>
            <p:ph type="title"/>
          </p:nvPr>
        </p:nvSpPr>
        <p:spPr>
          <a:xfrm>
            <a:off x="964023" y="879063"/>
            <a:ext cx="6460359" cy="610863"/>
          </a:xfrm>
        </p:spPr>
        <p:txBody>
          <a:bodyPr>
            <a:normAutofit fontScale="90000"/>
          </a:bodyPr>
          <a:lstStyle/>
          <a:p>
            <a:r>
              <a:rPr lang="en-IN" sz="4400" b="1" dirty="0">
                <a:effectLst/>
                <a:latin typeface="Arial" panose="020B0604020202020204" pitchFamily="34" charset="0"/>
                <a:ea typeface="Calibri" panose="020F0502020204030204" pitchFamily="34" charset="0"/>
                <a:cs typeface="Times New Roman" panose="02020603050405020304" pitchFamily="18" charset="0"/>
              </a:rPr>
              <a:t>Hardware Requirements</a:t>
            </a:r>
            <a:endParaRPr lang="en-IN" dirty="0"/>
          </a:p>
        </p:txBody>
      </p:sp>
      <p:sp>
        <p:nvSpPr>
          <p:cNvPr id="4" name="Text Placeholder 3">
            <a:extLst>
              <a:ext uri="{FF2B5EF4-FFF2-40B4-BE49-F238E27FC236}">
                <a16:creationId xmlns:a16="http://schemas.microsoft.com/office/drawing/2014/main" id="{FEF47C58-6CC7-B854-78B6-40C648E403BB}"/>
              </a:ext>
            </a:extLst>
          </p:cNvPr>
          <p:cNvSpPr>
            <a:spLocks noGrp="1"/>
          </p:cNvSpPr>
          <p:nvPr>
            <p:ph type="body" sz="quarter" idx="11"/>
          </p:nvPr>
        </p:nvSpPr>
        <p:spPr>
          <a:xfrm>
            <a:off x="964023" y="1489926"/>
            <a:ext cx="4572001" cy="2972892"/>
          </a:xfrm>
        </p:spPr>
        <p:txBody>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hardware requirements for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Intel Core i3 (2</a:t>
            </a:r>
            <a:r>
              <a:rPr lang="en-IN" sz="18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IN" sz="1800" dirty="0">
                <a:effectLst/>
                <a:latin typeface="Arial" panose="020B0604020202020204" pitchFamily="34" charset="0"/>
                <a:ea typeface="Calibri" panose="020F0502020204030204" pitchFamily="34" charset="0"/>
                <a:cs typeface="Times New Roman" panose="02020603050405020304" pitchFamily="18" charset="0"/>
              </a:rPr>
              <a:t> generation) higher (or AMD equivalent).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Memory: 4 GB RAM DDR3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Display: Monitor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Network: Internet Connection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5" name="Date Placeholder 4">
            <a:extLst>
              <a:ext uri="{FF2B5EF4-FFF2-40B4-BE49-F238E27FC236}">
                <a16:creationId xmlns:a16="http://schemas.microsoft.com/office/drawing/2014/main" id="{6D74A52E-590C-0EE0-C9E4-4BB2D6D67B45}"/>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6" name="Footer Placeholder 5">
            <a:extLst>
              <a:ext uri="{FF2B5EF4-FFF2-40B4-BE49-F238E27FC236}">
                <a16:creationId xmlns:a16="http://schemas.microsoft.com/office/drawing/2014/main" id="{0EA23C46-A9BC-5FCD-018D-AAD7E5F0B214}"/>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E9AFC496-1411-3165-1B32-E56717A7CEE6}"/>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238309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02C96A-D589-38BB-BB3D-445715FC8A4E}"/>
              </a:ext>
            </a:extLst>
          </p:cNvPr>
          <p:cNvSpPr>
            <a:spLocks noGrp="1"/>
          </p:cNvSpPr>
          <p:nvPr>
            <p:ph type="title"/>
          </p:nvPr>
        </p:nvSpPr>
        <p:spPr>
          <a:xfrm>
            <a:off x="971550" y="1220258"/>
            <a:ext cx="6507423" cy="610863"/>
          </a:xfrm>
        </p:spPr>
        <p:txBody>
          <a:bodyPr>
            <a:normAutofit fontScale="90000"/>
          </a:bodyPr>
          <a:lstStyle/>
          <a:p>
            <a:r>
              <a:rPr lang="en-IN" sz="4400" b="1" dirty="0">
                <a:effectLst/>
                <a:latin typeface="Arial" panose="020B0604020202020204" pitchFamily="34" charset="0"/>
                <a:ea typeface="Calibri" panose="020F0502020204030204" pitchFamily="34" charset="0"/>
                <a:cs typeface="Times New Roman" panose="02020603050405020304" pitchFamily="18" charset="0"/>
              </a:rPr>
              <a:t>Software Requirements</a:t>
            </a:r>
            <a:endParaRPr lang="en-IN" dirty="0"/>
          </a:p>
        </p:txBody>
      </p:sp>
      <p:sp>
        <p:nvSpPr>
          <p:cNvPr id="4" name="Text Placeholder 3">
            <a:extLst>
              <a:ext uri="{FF2B5EF4-FFF2-40B4-BE49-F238E27FC236}">
                <a16:creationId xmlns:a16="http://schemas.microsoft.com/office/drawing/2014/main" id="{CF328AA1-46C5-D3A2-8DD9-839A5BCA2489}"/>
              </a:ext>
            </a:extLst>
          </p:cNvPr>
          <p:cNvSpPr>
            <a:spLocks noGrp="1"/>
          </p:cNvSpPr>
          <p:nvPr>
            <p:ph type="body" sz="quarter" idx="11"/>
          </p:nvPr>
        </p:nvSpPr>
        <p:spPr>
          <a:xfrm>
            <a:off x="971550" y="1525689"/>
            <a:ext cx="4572001" cy="2795232"/>
          </a:xfrm>
        </p:spPr>
        <p:txBody>
          <a:bodyPr/>
          <a:lstStyle/>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The software </a:t>
            </a: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requirements </a:t>
            </a:r>
            <a:r>
              <a:rPr lang="en-IN" sz="1600" dirty="0">
                <a:effectLst/>
                <a:latin typeface="Arial" panose="020B0604020202020204" pitchFamily="34" charset="0"/>
                <a:ea typeface="Calibri" panose="020F0502020204030204" pitchFamily="34" charset="0"/>
                <a:cs typeface="Times New Roman" panose="02020603050405020304" pitchFamily="18" charset="0"/>
              </a:rPr>
              <a:t>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Operating System : Microsoft Windows 7(or higher) or Mac OSX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Web Browser : Any Browser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Date Placeholder 4">
            <a:extLst>
              <a:ext uri="{FF2B5EF4-FFF2-40B4-BE49-F238E27FC236}">
                <a16:creationId xmlns:a16="http://schemas.microsoft.com/office/drawing/2014/main" id="{3A23B737-EC08-1E2E-F958-19D50FDE80BF}"/>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6" name="Footer Placeholder 5">
            <a:extLst>
              <a:ext uri="{FF2B5EF4-FFF2-40B4-BE49-F238E27FC236}">
                <a16:creationId xmlns:a16="http://schemas.microsoft.com/office/drawing/2014/main" id="{8AF52752-DD80-7E55-5B1F-28A2E44C3C33}"/>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5C3445BA-80D9-A396-8303-5388034B5DBB}"/>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2367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F420AC-2863-6392-FD47-EBABB2B5E04A}"/>
              </a:ext>
            </a:extLst>
          </p:cNvPr>
          <p:cNvSpPr>
            <a:spLocks noGrp="1"/>
          </p:cNvSpPr>
          <p:nvPr>
            <p:ph type="body" sz="quarter" idx="11"/>
          </p:nvPr>
        </p:nvSpPr>
        <p:spPr>
          <a:xfrm>
            <a:off x="971550" y="1988691"/>
            <a:ext cx="6916856" cy="4591180"/>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Model-View-Controller (MVC)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MVC is an acronym for Model-View-Controller. It is a design pattern for software projects. It is used majorly by Node developers and by C#, Ruby, PHP framework users too. In MVC pattern, application and its development are divided into three interconnected parts. The advantage of this is it helps in focusing on a specific part of the application name, the ways information is presented to and accepted from, the user. It helps in allowing for efficient code reuse and the parallel development of the application. </a:t>
            </a:r>
            <a:endParaRPr lang="en-IN" dirty="0"/>
          </a:p>
        </p:txBody>
      </p:sp>
      <p:sp>
        <p:nvSpPr>
          <p:cNvPr id="5" name="Date Placeholder 4">
            <a:extLst>
              <a:ext uri="{FF2B5EF4-FFF2-40B4-BE49-F238E27FC236}">
                <a16:creationId xmlns:a16="http://schemas.microsoft.com/office/drawing/2014/main" id="{81E2F34A-AEA1-A9B0-D8A5-97EC7D11F780}"/>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6" name="Footer Placeholder 5">
            <a:extLst>
              <a:ext uri="{FF2B5EF4-FFF2-40B4-BE49-F238E27FC236}">
                <a16:creationId xmlns:a16="http://schemas.microsoft.com/office/drawing/2014/main" id="{B9B44BA2-7129-7A95-E771-C1EAC269C49B}"/>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79349FA0-4558-32CE-EE22-2B95E2D4095D}"/>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sp>
        <p:nvSpPr>
          <p:cNvPr id="11" name="Title 10">
            <a:extLst>
              <a:ext uri="{FF2B5EF4-FFF2-40B4-BE49-F238E27FC236}">
                <a16:creationId xmlns:a16="http://schemas.microsoft.com/office/drawing/2014/main" id="{EC738AFF-2FE6-6222-008B-2634A2B989AA}"/>
              </a:ext>
            </a:extLst>
          </p:cNvPr>
          <p:cNvSpPr>
            <a:spLocks noGrp="1"/>
          </p:cNvSpPr>
          <p:nvPr>
            <p:ph type="title"/>
          </p:nvPr>
        </p:nvSpPr>
        <p:spPr>
          <a:xfrm>
            <a:off x="868773" y="1041738"/>
            <a:ext cx="4941477" cy="610863"/>
          </a:xfrm>
        </p:spPr>
        <p:txBody>
          <a:bodyPr/>
          <a:lstStyle/>
          <a:p>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73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27FC6CD-6488-DFDD-3931-2AFBFC5E5340}"/>
              </a:ext>
            </a:extLst>
          </p:cNvPr>
          <p:cNvSpPr>
            <a:spLocks noGrp="1"/>
          </p:cNvSpPr>
          <p:nvPr>
            <p:ph type="dt" sz="half" idx="14"/>
          </p:nvPr>
        </p:nvSpPr>
        <p:spPr/>
        <p:txBody>
          <a:bodyPr/>
          <a:lstStyle/>
          <a:p>
            <a:fld id="{6FCA8E82-58CD-E045-8B98-B7A85B79B752}" type="datetime4">
              <a:rPr lang="en-US" smtClean="0"/>
              <a:pPr/>
              <a:t>June 6, 2023</a:t>
            </a:fld>
            <a:endParaRPr lang="en-US" dirty="0">
              <a:latin typeface="+mn-lt"/>
            </a:endParaRPr>
          </a:p>
        </p:txBody>
      </p:sp>
      <p:sp>
        <p:nvSpPr>
          <p:cNvPr id="6" name="Footer Placeholder 5">
            <a:extLst>
              <a:ext uri="{FF2B5EF4-FFF2-40B4-BE49-F238E27FC236}">
                <a16:creationId xmlns:a16="http://schemas.microsoft.com/office/drawing/2014/main" id="{CDEFE13A-42E9-3A60-767C-6F80D0A77AE8}"/>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B4211BE2-F2B0-2CA5-020B-E501F34EA7AD}"/>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8" name="Picture 7">
            <a:extLst>
              <a:ext uri="{FF2B5EF4-FFF2-40B4-BE49-F238E27FC236}">
                <a16:creationId xmlns:a16="http://schemas.microsoft.com/office/drawing/2014/main" id="{C9DB4628-D68F-6654-BF38-9B525DDF2C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658" y="476079"/>
            <a:ext cx="10846683" cy="5856141"/>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193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7200" dirty="0"/>
              <a:t>Technologies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00679" y="4655960"/>
            <a:ext cx="3762931" cy="436156"/>
          </a:xfrm>
        </p:spPr>
        <p:txBody>
          <a:bodyPr>
            <a:normAutofit fontScale="92500" lnSpcReduction="10000"/>
          </a:bodyPr>
          <a:lstStyle/>
          <a:p>
            <a:r>
              <a:rPr lang="en-US" dirty="0">
                <a:solidFill>
                  <a:schemeClr val="tx1">
                    <a:lumMod val="85000"/>
                    <a:lumOff val="15000"/>
                  </a:schemeClr>
                </a:solidFill>
              </a:rPr>
              <a:t>used</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388668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{F967C784-6114-4078-8138-484B36D790F1}tf33845126_win32</Template>
  <TotalTime>1143</TotalTime>
  <Words>477</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Arial Narrow</vt:lpstr>
      <vt:lpstr>Bookman Old Style</vt:lpstr>
      <vt:lpstr>Calibri</vt:lpstr>
      <vt:lpstr>Calisto MT</vt:lpstr>
      <vt:lpstr>Franklin Gothic Book</vt:lpstr>
      <vt:lpstr>Franklin Gothic Demi</vt:lpstr>
      <vt:lpstr>Times New Roman</vt:lpstr>
      <vt:lpstr>Wingdings</vt:lpstr>
      <vt:lpstr>1_RetrospectVTI</vt:lpstr>
      <vt:lpstr>Theme1</vt:lpstr>
      <vt:lpstr>PowerPoint Presentation</vt:lpstr>
      <vt:lpstr>Full Stack Web Development (Natours) </vt:lpstr>
      <vt:lpstr>PowerPoint Presentation</vt:lpstr>
      <vt:lpstr>Process of Web Development</vt:lpstr>
      <vt:lpstr>Hardware Requirements</vt:lpstr>
      <vt:lpstr>Software Requirements</vt:lpstr>
      <vt:lpstr>Methodology</vt:lpstr>
      <vt:lpstr>PowerPoint Presentation</vt:lpstr>
      <vt:lpstr>Technologies</vt:lpstr>
      <vt:lpstr>Technology</vt:lpstr>
      <vt:lpstr>Project Natours</vt:lpstr>
      <vt:lpstr>Project Description</vt:lpstr>
      <vt:lpstr>Project Snippet.</vt:lpstr>
      <vt:lpstr>Conclusion And Scope for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Dr.Square</dc:title>
  <dc:creator>Diwakar Rai</dc:creator>
  <cp:lastModifiedBy>Devesh Gautam</cp:lastModifiedBy>
  <cp:revision>51</cp:revision>
  <dcterms:created xsi:type="dcterms:W3CDTF">2021-10-04T06:38:26Z</dcterms:created>
  <dcterms:modified xsi:type="dcterms:W3CDTF">2023-06-06T08:37:49Z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