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9" r:id="rId1"/>
  </p:sldMasterIdLst>
  <p:sldIdLst>
    <p:sldId id="262" r:id="rId2"/>
    <p:sldId id="275" r:id="rId3"/>
    <p:sldId id="451" r:id="rId4"/>
    <p:sldId id="482" r:id="rId5"/>
    <p:sldId id="416" r:id="rId6"/>
    <p:sldId id="484" r:id="rId7"/>
    <p:sldId id="467" r:id="rId8"/>
    <p:sldId id="470" r:id="rId9"/>
    <p:sldId id="457" r:id="rId10"/>
    <p:sldId id="469" r:id="rId11"/>
    <p:sldId id="476" r:id="rId12"/>
    <p:sldId id="478" r:id="rId13"/>
    <p:sldId id="479" r:id="rId14"/>
    <p:sldId id="415" r:id="rId15"/>
    <p:sldId id="481" r:id="rId16"/>
    <p:sldId id="487" r:id="rId17"/>
    <p:sldId id="485" r:id="rId18"/>
    <p:sldId id="462" r:id="rId19"/>
    <p:sldId id="488" r:id="rId20"/>
    <p:sldId id="486" r:id="rId21"/>
    <p:sldId id="483" r:id="rId22"/>
    <p:sldId id="41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24319B-A8DE-42E5-BC04-3C3E64D5AD9F}">
          <p14:sldIdLst>
            <p14:sldId id="262"/>
            <p14:sldId id="275"/>
            <p14:sldId id="451"/>
            <p14:sldId id="482"/>
            <p14:sldId id="416"/>
            <p14:sldId id="484"/>
            <p14:sldId id="467"/>
            <p14:sldId id="470"/>
            <p14:sldId id="457"/>
            <p14:sldId id="469"/>
            <p14:sldId id="476"/>
            <p14:sldId id="478"/>
            <p14:sldId id="479"/>
            <p14:sldId id="415"/>
            <p14:sldId id="481"/>
            <p14:sldId id="487"/>
            <p14:sldId id="485"/>
            <p14:sldId id="462"/>
            <p14:sldId id="488"/>
            <p14:sldId id="486"/>
            <p14:sldId id="483"/>
            <p14:sldId id="4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5DDA2-6A12-4372-A1F4-7066E2BA82B8}" v="1122" dt="2024-11-28T03:34:13.246"/>
    <p1510:client id="{10987222-E25B-4856-AFEE-E9F26A68079B}" v="1044" dt="2024-11-27T21:34:33.941"/>
    <p1510:client id="{40222D07-623F-4F7D-9654-BBC997ED79EA}" v="1" dt="2024-11-28T04:01:59.328"/>
    <p1510:client id="{4097DF26-DADE-4A3E-9D73-3C01AED8FA84}" v="254" dt="2024-11-27T17:14:12.117"/>
    <p1510:client id="{43D9339F-0682-4C7C-B9DB-0A4C164C3226}" v="10" dt="2024-11-27T16:57:42.249"/>
    <p1510:client id="{5CBA76D5-84C5-D450-7419-D7C429CFA2C0}" v="279" dt="2024-11-27T08:03:02.158"/>
    <p1510:client id="{6C7C3C49-E303-481E-A945-3DF276A004F2}" v="2489" dt="2024-11-27T10:56:16.003"/>
    <p1510:client id="{A914A996-04B4-9BCF-2917-9604B8686C98}" v="24" dt="2024-11-27T08:00:19.551"/>
    <p1510:client id="{CEE0C00B-C69F-4150-A29B-56603CF617F3}" v="494" dt="2024-11-27T11:18:43.472"/>
    <p1510:client id="{D936FE9C-D882-4E50-B1A8-278C7A895EFF}" v="4709" dt="2024-11-27T22:04:00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79998"/>
      </p:ext>
    </p:extLst>
  </p:cSld>
  <p:clrMapOvr>
    <a:masterClrMapping/>
  </p:clrMapOvr>
  <p:transition spd="slow">
    <p:wip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37308"/>
      </p:ext>
    </p:extLst>
  </p:cSld>
  <p:clrMapOvr>
    <a:masterClrMapping/>
  </p:clrMapOvr>
  <p:transition spd="slow">
    <p:wip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44066"/>
      </p:ext>
    </p:extLst>
  </p:cSld>
  <p:clrMapOvr>
    <a:masterClrMapping/>
  </p:clrMapOvr>
  <p:transition spd="slow">
    <p:wip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6781"/>
      </p:ext>
    </p:extLst>
  </p:cSld>
  <p:clrMapOvr>
    <a:masterClrMapping/>
  </p:clrMapOvr>
  <p:transition spd="slow">
    <p:wip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15916"/>
      </p:ext>
    </p:extLst>
  </p:cSld>
  <p:clrMapOvr>
    <a:masterClrMapping/>
  </p:clrMapOvr>
  <p:transition spd="slow">
    <p:wip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86794"/>
      </p:ext>
    </p:extLst>
  </p:cSld>
  <p:clrMapOvr>
    <a:masterClrMapping/>
  </p:clrMapOvr>
  <p:transition spd="slow">
    <p:wip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30119"/>
      </p:ext>
    </p:extLst>
  </p:cSld>
  <p:clrMapOvr>
    <a:masterClrMapping/>
  </p:clrMapOvr>
  <p:transition spd="slow">
    <p:wip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15908"/>
      </p:ext>
    </p:extLst>
  </p:cSld>
  <p:clrMapOvr>
    <a:masterClrMapping/>
  </p:clrMapOvr>
  <p:transition spd="slow">
    <p:wip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8478"/>
      </p:ext>
    </p:extLst>
  </p:cSld>
  <p:clrMapOvr>
    <a:masterClrMapping/>
  </p:clrMapOvr>
  <p:transition spd="slow">
    <p:wip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42605"/>
      </p:ext>
    </p:extLst>
  </p:cSld>
  <p:clrMapOvr>
    <a:masterClrMapping/>
  </p:clrMapOvr>
  <p:transition spd="slow">
    <p:wip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3533"/>
      </p:ext>
    </p:extLst>
  </p:cSld>
  <p:clrMapOvr>
    <a:masterClrMapping/>
  </p:clrMapOvr>
  <p:transition spd="slow">
    <p:wip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6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0061823041193?via%3Dihub" TargetMode="External"/><Relationship Id="rId2" Type="http://schemas.openxmlformats.org/officeDocument/2006/relationships/hyperlink" Target="https://www.sciencedirect.com/science/article/pii/S2352710218312828?via%3Dihu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6028/jres.121.004" TargetMode="External"/><Relationship Id="rId5" Type="http://schemas.openxmlformats.org/officeDocument/2006/relationships/hyperlink" Target="https://www.sciencedirect.com/science/article/pii/S0008884617308360?via%3Dihub" TargetMode="External"/><Relationship Id="rId4" Type="http://schemas.openxmlformats.org/officeDocument/2006/relationships/hyperlink" Target="https://www.sciencedirect.com/science/article/pii/S0950061820313313?via%3Dihub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wooden-tile/t/thank-you.html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00" y="0"/>
            <a:ext cx="12294972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834383" cy="68579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07317" y="1504717"/>
            <a:ext cx="3354704" cy="68993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u="heavy" spc="-4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CP302  </a:t>
            </a:r>
            <a:r>
              <a:rPr sz="4400" u="heavy" spc="-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P</a:t>
            </a:r>
            <a:r>
              <a:rPr sz="4400" u="heavy" spc="-1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r</a:t>
            </a:r>
            <a:r>
              <a:rPr sz="4400" u="heavy" spc="-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o</a:t>
            </a:r>
            <a:r>
              <a:rPr sz="4400" u="heavy" spc="-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j</a:t>
            </a:r>
            <a:r>
              <a:rPr sz="4400" u="heavy" spc="-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e</a:t>
            </a:r>
            <a:r>
              <a:rPr sz="4400" u="heavy" spc="-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c</a:t>
            </a:r>
            <a:r>
              <a:rPr sz="4400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t</a:t>
            </a:r>
            <a:endParaRPr lang="en-US" sz="4400" u="heavy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92361" y="1255839"/>
            <a:ext cx="725106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200" b="1" spc="-10">
                <a:solidFill>
                  <a:srgbClr val="0070C0"/>
                </a:solidFill>
                <a:latin typeface="Comic Sans MS"/>
                <a:cs typeface="Arial"/>
              </a:rPr>
              <a:t>Compressive strength of concrete using (LC3 + Nano-Bubble)</a:t>
            </a:r>
            <a:endParaRPr lang="en-US" b="1">
              <a:solidFill>
                <a:srgbClr val="0070C0"/>
              </a:solidFill>
              <a:latin typeface="Comic Sans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4791" y="3236976"/>
            <a:ext cx="772668" cy="97383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392118" y="3382106"/>
            <a:ext cx="4789805" cy="1731243"/>
          </a:xfrm>
          <a:prstGeom prst="rect">
            <a:avLst/>
          </a:prstGeom>
        </p:spPr>
        <p:txBody>
          <a:bodyPr vert="horz" wrap="square" lIns="0" tIns="76200" rIns="0" bIns="0" rtlCol="0" anchor="t">
            <a:spAutoFit/>
          </a:bodyPr>
          <a:lstStyle/>
          <a:p>
            <a:pPr marL="12065">
              <a:spcBef>
                <a:spcPts val="600"/>
              </a:spcBef>
              <a:tabLst>
                <a:tab pos="213995" algn="l"/>
              </a:tabLst>
            </a:pPr>
            <a:endParaRPr lang="en-US" b="1" spc="-15">
              <a:solidFill>
                <a:srgbClr val="00B0F0"/>
              </a:solidFill>
              <a:latin typeface="Comic Sans MS"/>
              <a:cs typeface="Comic Sans MS"/>
            </a:endParaRPr>
          </a:p>
          <a:p>
            <a:pPr marL="213360" indent="-201295">
              <a:spcBef>
                <a:spcPts val="505"/>
              </a:spcBef>
              <a:buFont typeface="Wingdings,Sans-Serif"/>
              <a:buChar char=""/>
              <a:tabLst>
                <a:tab pos="213995" algn="l"/>
              </a:tabLst>
            </a:pPr>
            <a:r>
              <a:rPr lang="en-US" b="1">
                <a:solidFill>
                  <a:srgbClr val="00B0F0"/>
                </a:solidFill>
                <a:latin typeface="Comic Sans MS"/>
                <a:cs typeface="Comic Sans MS"/>
              </a:rPr>
              <a:t>AYUSHI BHARADIA – 2021CEB1014</a:t>
            </a:r>
            <a:endParaRPr lang="en-US">
              <a:solidFill>
                <a:srgbClr val="00B0F0"/>
              </a:solidFill>
              <a:latin typeface="Comic Sans MS"/>
              <a:cs typeface="Comic Sans MS"/>
            </a:endParaRPr>
          </a:p>
          <a:p>
            <a:pPr marL="213360" indent="-201295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213995" algn="l"/>
              </a:tabLst>
            </a:pPr>
            <a:r>
              <a:rPr lang="en-US" sz="1800" b="1" spc="-30">
                <a:solidFill>
                  <a:srgbClr val="00B0F0"/>
                </a:solidFill>
                <a:latin typeface="Comic Sans MS"/>
                <a:cs typeface="Comic Sans MS"/>
              </a:rPr>
              <a:t>D</a:t>
            </a:r>
            <a:r>
              <a:rPr lang="en-US" sz="1800" b="1" spc="-25">
                <a:solidFill>
                  <a:srgbClr val="00B0F0"/>
                </a:solidFill>
                <a:latin typeface="Comic Sans MS"/>
                <a:cs typeface="Comic Sans MS"/>
              </a:rPr>
              <a:t>E</a:t>
            </a:r>
            <a:r>
              <a:rPr lang="en-US" sz="1800" b="1" spc="-30">
                <a:solidFill>
                  <a:srgbClr val="00B0F0"/>
                </a:solidFill>
                <a:latin typeface="Comic Sans MS"/>
                <a:cs typeface="Comic Sans MS"/>
              </a:rPr>
              <a:t>V</a:t>
            </a:r>
            <a:r>
              <a:rPr lang="en-US" sz="1800" b="1" spc="-25">
                <a:solidFill>
                  <a:srgbClr val="00B0F0"/>
                </a:solidFill>
                <a:latin typeface="Comic Sans MS"/>
                <a:cs typeface="Comic Sans MS"/>
              </a:rPr>
              <a:t>ES</a:t>
            </a:r>
            <a:r>
              <a:rPr lang="en-US" sz="1800" b="1">
                <a:solidFill>
                  <a:srgbClr val="00B0F0"/>
                </a:solidFill>
                <a:latin typeface="Comic Sans MS"/>
                <a:cs typeface="Comic Sans MS"/>
              </a:rPr>
              <a:t>H</a:t>
            </a:r>
            <a:r>
              <a:rPr lang="en-US" sz="1800" b="1" spc="-75">
                <a:solidFill>
                  <a:srgbClr val="00B0F0"/>
                </a:solidFill>
                <a:latin typeface="Comic Sans MS"/>
                <a:cs typeface="Comic Sans MS"/>
              </a:rPr>
              <a:t> </a:t>
            </a:r>
            <a:r>
              <a:rPr lang="en-US" sz="1800" b="1" spc="-20">
                <a:solidFill>
                  <a:srgbClr val="00B0F0"/>
                </a:solidFill>
                <a:latin typeface="Comic Sans MS"/>
                <a:cs typeface="Comic Sans MS"/>
              </a:rPr>
              <a:t>KU</a:t>
            </a:r>
            <a:r>
              <a:rPr lang="en-US" sz="1800" b="1" spc="-30">
                <a:solidFill>
                  <a:srgbClr val="00B0F0"/>
                </a:solidFill>
                <a:latin typeface="Comic Sans MS"/>
                <a:cs typeface="Comic Sans MS"/>
              </a:rPr>
              <a:t>M</a:t>
            </a:r>
            <a:r>
              <a:rPr lang="en-US" sz="1800" b="1" spc="-25">
                <a:solidFill>
                  <a:srgbClr val="00B0F0"/>
                </a:solidFill>
                <a:latin typeface="Comic Sans MS"/>
                <a:cs typeface="Comic Sans MS"/>
              </a:rPr>
              <a:t>A</a:t>
            </a:r>
            <a:r>
              <a:rPr lang="en-US" sz="1800" b="1">
                <a:solidFill>
                  <a:srgbClr val="00B0F0"/>
                </a:solidFill>
                <a:latin typeface="Comic Sans MS"/>
                <a:cs typeface="Comic Sans MS"/>
              </a:rPr>
              <a:t>R</a:t>
            </a:r>
            <a:r>
              <a:rPr lang="en-US" sz="1800" b="1" spc="-220">
                <a:solidFill>
                  <a:srgbClr val="00B0F0"/>
                </a:solidFill>
                <a:latin typeface="Comic Sans MS"/>
                <a:cs typeface="Comic Sans MS"/>
              </a:rPr>
              <a:t> </a:t>
            </a:r>
            <a:r>
              <a:rPr lang="en-US" sz="1800" b="1" spc="-20">
                <a:solidFill>
                  <a:srgbClr val="00B0F0"/>
                </a:solidFill>
                <a:latin typeface="Comic Sans MS"/>
                <a:cs typeface="Comic Sans MS"/>
              </a:rPr>
              <a:t>M</a:t>
            </a:r>
            <a:r>
              <a:rPr lang="en-US" sz="1800" b="1" spc="-10">
                <a:solidFill>
                  <a:srgbClr val="00B0F0"/>
                </a:solidFill>
                <a:latin typeface="Comic Sans MS"/>
                <a:cs typeface="Comic Sans MS"/>
              </a:rPr>
              <a:t>A</a:t>
            </a:r>
            <a:r>
              <a:rPr lang="en-US" sz="1800" b="1" spc="-15">
                <a:solidFill>
                  <a:srgbClr val="00B0F0"/>
                </a:solidFill>
                <a:latin typeface="Comic Sans MS"/>
                <a:cs typeface="Comic Sans MS"/>
              </a:rPr>
              <a:t>H</a:t>
            </a:r>
            <a:r>
              <a:rPr lang="en-US" sz="1800" b="1" spc="-10">
                <a:solidFill>
                  <a:srgbClr val="00B0F0"/>
                </a:solidFill>
                <a:latin typeface="Comic Sans MS"/>
                <a:cs typeface="Comic Sans MS"/>
              </a:rPr>
              <a:t>A</a:t>
            </a:r>
            <a:r>
              <a:rPr lang="en-US" sz="1800" b="1">
                <a:solidFill>
                  <a:srgbClr val="00B0F0"/>
                </a:solidFill>
                <a:latin typeface="Comic Sans MS"/>
                <a:cs typeface="Comic Sans MS"/>
              </a:rPr>
              <a:t>R</a:t>
            </a:r>
            <a:r>
              <a:rPr lang="en-US" sz="1800" b="1" spc="-110">
                <a:solidFill>
                  <a:srgbClr val="00B0F0"/>
                </a:solidFill>
                <a:latin typeface="Comic Sans MS"/>
                <a:cs typeface="Comic Sans MS"/>
              </a:rPr>
              <a:t> </a:t>
            </a:r>
            <a:r>
              <a:rPr lang="en-US" sz="1800" b="1">
                <a:solidFill>
                  <a:srgbClr val="00B0F0"/>
                </a:solidFill>
                <a:latin typeface="Comic Sans MS"/>
                <a:cs typeface="Comic Sans MS"/>
              </a:rPr>
              <a:t>–</a:t>
            </a:r>
            <a:r>
              <a:rPr lang="en-US" sz="1800" b="1" spc="-65">
                <a:solidFill>
                  <a:srgbClr val="00B0F0"/>
                </a:solidFill>
                <a:latin typeface="Comic Sans MS"/>
                <a:cs typeface="Comic Sans MS"/>
              </a:rPr>
              <a:t> </a:t>
            </a:r>
            <a:r>
              <a:rPr lang="en-US" sz="1800" b="1" spc="-10">
                <a:solidFill>
                  <a:srgbClr val="00B0F0"/>
                </a:solidFill>
                <a:latin typeface="Comic Sans MS"/>
                <a:cs typeface="Comic Sans MS"/>
              </a:rPr>
              <a:t>2021</a:t>
            </a:r>
            <a:r>
              <a:rPr lang="en-US" sz="1800" b="1" spc="-15">
                <a:solidFill>
                  <a:srgbClr val="00B0F0"/>
                </a:solidFill>
                <a:latin typeface="Comic Sans MS"/>
                <a:cs typeface="Comic Sans MS"/>
              </a:rPr>
              <a:t>C</a:t>
            </a:r>
            <a:r>
              <a:rPr lang="en-US" sz="1800" b="1" spc="-10">
                <a:solidFill>
                  <a:srgbClr val="00B0F0"/>
                </a:solidFill>
                <a:latin typeface="Comic Sans MS"/>
                <a:cs typeface="Comic Sans MS"/>
              </a:rPr>
              <a:t>EB101</a:t>
            </a:r>
            <a:r>
              <a:rPr lang="en-US" sz="1800" b="1">
                <a:solidFill>
                  <a:srgbClr val="00B0F0"/>
                </a:solidFill>
                <a:latin typeface="Comic Sans MS"/>
                <a:cs typeface="Comic Sans MS"/>
              </a:rPr>
              <a:t>8</a:t>
            </a:r>
            <a:endParaRPr lang="en-US" sz="1800">
              <a:solidFill>
                <a:srgbClr val="00B0F0"/>
              </a:solidFill>
              <a:latin typeface="Comic Sans MS"/>
              <a:cs typeface="Comic Sans MS"/>
            </a:endParaRPr>
          </a:p>
          <a:p>
            <a:pPr marL="213360" indent="-201295">
              <a:spcBef>
                <a:spcPts val="505"/>
              </a:spcBef>
              <a:buFont typeface="Wingdings"/>
              <a:buChar char=""/>
              <a:tabLst>
                <a:tab pos="213995" algn="l"/>
              </a:tabLst>
            </a:pPr>
            <a:r>
              <a:rPr lang="en-US" b="1">
                <a:solidFill>
                  <a:srgbClr val="00B0F0"/>
                </a:solidFill>
                <a:latin typeface="Comic Sans MS"/>
                <a:cs typeface="Comic Sans MS"/>
              </a:rPr>
              <a:t>PRIYA MEENA - 2021CEB1027</a:t>
            </a:r>
          </a:p>
          <a:p>
            <a:pPr marL="213360" indent="-201295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213995" algn="l"/>
              </a:tabLst>
            </a:pPr>
            <a:r>
              <a:rPr lang="en-US" sz="1800" b="1" spc="-20">
                <a:solidFill>
                  <a:srgbClr val="00B0F0"/>
                </a:solidFill>
                <a:latin typeface="Comic Sans MS"/>
                <a:cs typeface="Comic Sans MS"/>
              </a:rPr>
              <a:t>YASH</a:t>
            </a:r>
            <a:r>
              <a:rPr lang="en-US" sz="1800" b="1" spc="-120">
                <a:solidFill>
                  <a:srgbClr val="00B0F0"/>
                </a:solidFill>
                <a:latin typeface="Comic Sans MS"/>
                <a:cs typeface="Comic Sans MS"/>
              </a:rPr>
              <a:t> </a:t>
            </a:r>
            <a:r>
              <a:rPr lang="en-US" sz="1800" b="1" spc="-10">
                <a:solidFill>
                  <a:srgbClr val="00B0F0"/>
                </a:solidFill>
                <a:latin typeface="Comic Sans MS"/>
                <a:cs typeface="Comic Sans MS"/>
              </a:rPr>
              <a:t>KUMAR</a:t>
            </a:r>
            <a:r>
              <a:rPr lang="en-US" sz="1800" b="1" spc="-155">
                <a:solidFill>
                  <a:srgbClr val="00B0F0"/>
                </a:solidFill>
                <a:latin typeface="Comic Sans MS"/>
                <a:cs typeface="Comic Sans MS"/>
              </a:rPr>
              <a:t> </a:t>
            </a:r>
            <a:r>
              <a:rPr lang="en-US" sz="1800" b="1">
                <a:solidFill>
                  <a:srgbClr val="00B0F0"/>
                </a:solidFill>
                <a:latin typeface="Comic Sans MS"/>
                <a:cs typeface="Comic Sans MS"/>
              </a:rPr>
              <a:t>–</a:t>
            </a:r>
            <a:r>
              <a:rPr lang="en-US" sz="1800" b="1" spc="-105">
                <a:solidFill>
                  <a:srgbClr val="00B0F0"/>
                </a:solidFill>
                <a:latin typeface="Comic Sans MS"/>
                <a:cs typeface="Comic Sans MS"/>
              </a:rPr>
              <a:t> </a:t>
            </a:r>
            <a:r>
              <a:rPr lang="en-US" sz="1800" b="1" spc="-10">
                <a:solidFill>
                  <a:srgbClr val="00B0F0"/>
                </a:solidFill>
                <a:latin typeface="Comic Sans MS"/>
                <a:cs typeface="Comic Sans MS"/>
              </a:rPr>
              <a:t>2021CEB1035</a:t>
            </a:r>
            <a:endParaRPr lang="en-US" sz="1800">
              <a:solidFill>
                <a:srgbClr val="00B0F0"/>
              </a:solidFill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87554" y="5960874"/>
            <a:ext cx="5284012" cy="3206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b="1" spc="-50">
                <a:solidFill>
                  <a:schemeClr val="tx2">
                    <a:lumMod val="75000"/>
                  </a:schemeClr>
                </a:solidFill>
                <a:latin typeface="Comic Sans MS"/>
                <a:cs typeface="Comic Sans MS"/>
              </a:rPr>
              <a:t>Instructor – Dr</a:t>
            </a:r>
            <a:r>
              <a:rPr lang="en-US" sz="2000" b="1" spc="-50">
                <a:solidFill>
                  <a:schemeClr val="tx2">
                    <a:lumMod val="75000"/>
                  </a:schemeClr>
                </a:solidFill>
                <a:latin typeface="Comic Sans MS"/>
                <a:cs typeface="Arial"/>
              </a:rPr>
              <a:t>.</a:t>
            </a:r>
            <a:r>
              <a:rPr lang="en-US" sz="2000" b="1" spc="-50">
                <a:solidFill>
                  <a:srgbClr val="222222"/>
                </a:solidFill>
                <a:latin typeface="Comic Sans MS"/>
                <a:cs typeface="Arial"/>
              </a:rPr>
              <a:t> Muthulingam Subramaniyan</a:t>
            </a:r>
            <a:endParaRPr lang="en-US" sz="2000" b="1">
              <a:solidFill>
                <a:schemeClr val="tx2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F280B4-116F-7BD0-CAD3-8F0F297843DC}"/>
              </a:ext>
            </a:extLst>
          </p:cNvPr>
          <p:cNvSpPr txBox="1"/>
          <p:nvPr/>
        </p:nvSpPr>
        <p:spPr>
          <a:xfrm>
            <a:off x="120161" y="3489969"/>
            <a:ext cx="34453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u="sng">
                <a:solidFill>
                  <a:schemeClr val="bg1"/>
                </a:solidFill>
                <a:cs typeface="Calibri"/>
              </a:rPr>
              <a:t>Civil Department</a:t>
            </a:r>
            <a:endParaRPr lang="en-US" u="sng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0C022-1548-55B7-E9B0-EC20D8E8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7359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49DF-4C9A-1C58-161B-7ECEBD9F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7565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9F3B2-0C6C-D198-AED4-2BB5633A9021}"/>
              </a:ext>
            </a:extLst>
          </p:cNvPr>
          <p:cNvSpPr txBox="1"/>
          <p:nvPr/>
        </p:nvSpPr>
        <p:spPr>
          <a:xfrm>
            <a:off x="364469" y="445588"/>
            <a:ext cx="113711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  <a:ea typeface="+mn-lt"/>
                <a:cs typeface="+mn-lt"/>
              </a:rPr>
              <a:t>Compressive Strength Test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9BA21-D784-7A6A-8C40-687B19A0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D027B-D3AF-9646-8A83-783F43B14EF9}"/>
              </a:ext>
            </a:extLst>
          </p:cNvPr>
          <p:cNvSpPr txBox="1"/>
          <p:nvPr/>
        </p:nvSpPr>
        <p:spPr>
          <a:xfrm>
            <a:off x="61717" y="1712179"/>
            <a:ext cx="696679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ic Sans MS"/>
                <a:ea typeface="+mn-lt"/>
                <a:cs typeface="+mn-lt"/>
              </a:rPr>
              <a:t>It is a standard procedure used to determine the maximum compressive load a material can withstand before failure, typically in the form of crushing or collapsing</a:t>
            </a:r>
            <a:endParaRPr lang="en-US" sz="2000">
              <a:latin typeface="Comic Sans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6D4A1-08C6-6602-09DB-B3FF14FCDFF9}"/>
              </a:ext>
            </a:extLst>
          </p:cNvPr>
          <p:cNvSpPr txBox="1"/>
          <p:nvPr/>
        </p:nvSpPr>
        <p:spPr>
          <a:xfrm>
            <a:off x="2497383" y="2962708"/>
            <a:ext cx="44054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>
                <a:solidFill>
                  <a:srgbClr val="0070C0"/>
                </a:solidFill>
                <a:latin typeface="Comic Sans MS"/>
                <a:ea typeface="+mn-lt"/>
                <a:cs typeface="+mn-lt"/>
              </a:rPr>
              <a:t>Composition of mixture</a:t>
            </a:r>
            <a:endParaRPr lang="en-US" sz="2400" b="1" u="sng">
              <a:solidFill>
                <a:srgbClr val="0070C0"/>
              </a:solidFill>
              <a:latin typeface="Comic Sans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DC85C-3055-9890-8CDC-D3B49B8A3C7F}"/>
              </a:ext>
            </a:extLst>
          </p:cNvPr>
          <p:cNvSpPr txBox="1"/>
          <p:nvPr/>
        </p:nvSpPr>
        <p:spPr>
          <a:xfrm>
            <a:off x="3547534" y="3543298"/>
            <a:ext cx="23104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Comic Sans MS"/>
                <a:ea typeface="Calibri"/>
                <a:cs typeface="Calibri"/>
              </a:rPr>
              <a:t>1  :  3</a:t>
            </a:r>
            <a:r>
              <a:rPr lang="en-US" sz="2800" b="1">
                <a:ea typeface="Calibri"/>
                <a:cs typeface="Calibri"/>
              </a:rPr>
              <a:t> </a:t>
            </a:r>
            <a:endParaRPr lang="en-US" sz="28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C1409-AC38-C12C-0186-1DE63A139E4F}"/>
              </a:ext>
            </a:extLst>
          </p:cNvPr>
          <p:cNvSpPr txBox="1"/>
          <p:nvPr/>
        </p:nvSpPr>
        <p:spPr>
          <a:xfrm>
            <a:off x="4847811" y="4393722"/>
            <a:ext cx="303816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>
                <a:latin typeface="Comic Sans MS"/>
                <a:ea typeface="Calibri"/>
                <a:cs typeface="Calibri"/>
              </a:rPr>
              <a:t>Sand (600g)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3D3F3-EA83-8442-841E-E6885F701787}"/>
              </a:ext>
            </a:extLst>
          </p:cNvPr>
          <p:cNvSpPr txBox="1"/>
          <p:nvPr/>
        </p:nvSpPr>
        <p:spPr>
          <a:xfrm>
            <a:off x="1056799" y="4426991"/>
            <a:ext cx="24867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mic Sans MS"/>
                <a:ea typeface="Calibri"/>
                <a:cs typeface="Calibri"/>
              </a:rPr>
              <a:t>Cement (200g)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747C32-7B1F-14F6-C4D2-29ACB17A3A4E}"/>
              </a:ext>
            </a:extLst>
          </p:cNvPr>
          <p:cNvSpPr txBox="1"/>
          <p:nvPr/>
        </p:nvSpPr>
        <p:spPr>
          <a:xfrm>
            <a:off x="4329642" y="5319254"/>
            <a:ext cx="166610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mic Sans MS"/>
                <a:ea typeface="Calibri"/>
                <a:cs typeface="Calibri"/>
              </a:rPr>
              <a:t>I (200g)</a:t>
            </a:r>
            <a:endParaRPr lang="en-US" sz="2000" b="1">
              <a:latin typeface="Comic Sans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231E3-621C-C806-F366-F67184A476C8}"/>
              </a:ext>
            </a:extLst>
          </p:cNvPr>
          <p:cNvSpPr txBox="1"/>
          <p:nvPr/>
        </p:nvSpPr>
        <p:spPr>
          <a:xfrm>
            <a:off x="5855682" y="5315692"/>
            <a:ext cx="15681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mic Sans MS"/>
                <a:ea typeface="Calibri"/>
                <a:cs typeface="Calibri"/>
              </a:rPr>
              <a:t>II (200g)</a:t>
            </a:r>
            <a:endParaRPr lang="en-US" sz="2000" b="1">
              <a:latin typeface="Comic Sans M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53117-B96D-0B0E-A7FF-84CD43428A7C}"/>
              </a:ext>
            </a:extLst>
          </p:cNvPr>
          <p:cNvSpPr txBox="1"/>
          <p:nvPr/>
        </p:nvSpPr>
        <p:spPr>
          <a:xfrm>
            <a:off x="7507664" y="5315546"/>
            <a:ext cx="16699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mic Sans MS"/>
                <a:ea typeface="Calibri"/>
                <a:cs typeface="Calibri"/>
              </a:rPr>
              <a:t>III (200g)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5BDE90-FFCF-4680-F658-364A41BC536F}"/>
              </a:ext>
            </a:extLst>
          </p:cNvPr>
          <p:cNvSpPr txBox="1"/>
          <p:nvPr/>
        </p:nvSpPr>
        <p:spPr>
          <a:xfrm>
            <a:off x="-39" y="5351911"/>
            <a:ext cx="20140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mic Sans MS"/>
                <a:ea typeface="Calibri"/>
                <a:cs typeface="Calibri"/>
              </a:rPr>
              <a:t>OPC (150g)</a:t>
            </a:r>
            <a:endParaRPr lang="en-US" sz="2000" b="1">
              <a:latin typeface="Comic Sans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6C8D46-043B-64A1-07E3-12DE9A3E657E}"/>
              </a:ext>
            </a:extLst>
          </p:cNvPr>
          <p:cNvSpPr txBox="1"/>
          <p:nvPr/>
        </p:nvSpPr>
        <p:spPr>
          <a:xfrm>
            <a:off x="2136990" y="5350568"/>
            <a:ext cx="192736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mic Sans MS"/>
                <a:ea typeface="Calibri"/>
                <a:cs typeface="Calibri"/>
              </a:rPr>
              <a:t>LC-2 ( 50g)</a:t>
            </a:r>
            <a:endParaRPr lang="en-US" sz="2000" b="1">
              <a:latin typeface="Comic Sans M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B9DA80-43B5-DD44-AA4B-A524BC645C1C}"/>
              </a:ext>
            </a:extLst>
          </p:cNvPr>
          <p:cNvCxnSpPr/>
          <p:nvPr/>
        </p:nvCxnSpPr>
        <p:spPr>
          <a:xfrm flipH="1">
            <a:off x="1079515" y="4950275"/>
            <a:ext cx="590571" cy="335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805526-41F0-795B-3FAA-593523F95F09}"/>
              </a:ext>
            </a:extLst>
          </p:cNvPr>
          <p:cNvCxnSpPr/>
          <p:nvPr/>
        </p:nvCxnSpPr>
        <p:spPr>
          <a:xfrm>
            <a:off x="2766835" y="4963192"/>
            <a:ext cx="533214" cy="370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5A287C-A9A0-5F9B-B9A8-E96144BBDB64}"/>
              </a:ext>
            </a:extLst>
          </p:cNvPr>
          <p:cNvCxnSpPr/>
          <p:nvPr/>
        </p:nvCxnSpPr>
        <p:spPr>
          <a:xfrm>
            <a:off x="6170598" y="4837812"/>
            <a:ext cx="77014" cy="499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112F74-EEEC-827C-5249-7BA86855CED6}"/>
              </a:ext>
            </a:extLst>
          </p:cNvPr>
          <p:cNvCxnSpPr>
            <a:cxnSpLocks/>
          </p:cNvCxnSpPr>
          <p:nvPr/>
        </p:nvCxnSpPr>
        <p:spPr>
          <a:xfrm flipH="1">
            <a:off x="4886302" y="4880908"/>
            <a:ext cx="558828" cy="471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00E1F1-818B-02F1-03BF-6C7423FBF8A7}"/>
              </a:ext>
            </a:extLst>
          </p:cNvPr>
          <p:cNvCxnSpPr>
            <a:cxnSpLocks/>
          </p:cNvCxnSpPr>
          <p:nvPr/>
        </p:nvCxnSpPr>
        <p:spPr>
          <a:xfrm>
            <a:off x="6790339" y="4782489"/>
            <a:ext cx="1027799" cy="471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machine with a glass cover&#10;&#10;Description automatically generated">
            <a:extLst>
              <a:ext uri="{FF2B5EF4-FFF2-40B4-BE49-F238E27FC236}">
                <a16:creationId xmlns:a16="http://schemas.microsoft.com/office/drawing/2014/main" id="{555EF3D5-EA94-C791-3B35-661D17F9F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918" y="1596155"/>
            <a:ext cx="2912301" cy="2475717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089E69-6EAF-8863-A4FA-D824538A17CA}"/>
              </a:ext>
            </a:extLst>
          </p:cNvPr>
          <p:cNvCxnSpPr>
            <a:cxnSpLocks/>
          </p:cNvCxnSpPr>
          <p:nvPr/>
        </p:nvCxnSpPr>
        <p:spPr>
          <a:xfrm flipH="1">
            <a:off x="2977424" y="4044646"/>
            <a:ext cx="715405" cy="346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371AE9-B945-255F-5738-609B2EB7BF17}"/>
              </a:ext>
            </a:extLst>
          </p:cNvPr>
          <p:cNvCxnSpPr>
            <a:cxnSpLocks/>
          </p:cNvCxnSpPr>
          <p:nvPr/>
        </p:nvCxnSpPr>
        <p:spPr>
          <a:xfrm>
            <a:off x="4926639" y="4109960"/>
            <a:ext cx="523181" cy="277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concrete block on a circular object&#10;&#10;Description automatically generated">
            <a:extLst>
              <a:ext uri="{FF2B5EF4-FFF2-40B4-BE49-F238E27FC236}">
                <a16:creationId xmlns:a16="http://schemas.microsoft.com/office/drawing/2014/main" id="{73D29DEC-EBE6-1373-6365-243099835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481" y="4070305"/>
            <a:ext cx="2894570" cy="27151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5F7E8F-581A-23D6-68C6-B28B29303FCC}"/>
              </a:ext>
            </a:extLst>
          </p:cNvPr>
          <p:cNvSpPr txBox="1"/>
          <p:nvPr/>
        </p:nvSpPr>
        <p:spPr>
          <a:xfrm>
            <a:off x="456974" y="6089254"/>
            <a:ext cx="85795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70C0"/>
                </a:solidFill>
                <a:latin typeface="Comic Sans MS"/>
              </a:rPr>
              <a:t> { Amount of water = (0.25 C +3) % of Total wt. of mixture } </a:t>
            </a:r>
            <a:br>
              <a:rPr lang="en-US" sz="2000" b="1">
                <a:solidFill>
                  <a:srgbClr val="0070C0"/>
                </a:solidFill>
                <a:latin typeface="Comic Sans MS"/>
              </a:rPr>
            </a:br>
            <a:r>
              <a:rPr lang="en-US" sz="2000" b="1">
                <a:solidFill>
                  <a:srgbClr val="0070C0"/>
                </a:solidFill>
                <a:latin typeface="Comic Sans MS"/>
              </a:rPr>
              <a:t>                                             </a:t>
            </a:r>
            <a:r>
              <a:rPr lang="en-US" sz="2000" b="1">
                <a:solidFill>
                  <a:srgbClr val="00B0F0"/>
                </a:solidFill>
                <a:latin typeface="Comic Sans MS"/>
              </a:rPr>
              <a:t> where c=consistency</a:t>
            </a:r>
          </a:p>
        </p:txBody>
      </p:sp>
    </p:spTree>
    <p:extLst>
      <p:ext uri="{BB962C8B-B14F-4D97-AF65-F5344CB8AC3E}">
        <p14:creationId xmlns:p14="http://schemas.microsoft.com/office/powerpoint/2010/main" val="393510510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49DF-4C9A-1C58-161B-7ECEBD9F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7565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9F3B2-0C6C-D198-AED4-2BB5633A9021}"/>
              </a:ext>
            </a:extLst>
          </p:cNvPr>
          <p:cNvSpPr txBox="1"/>
          <p:nvPr/>
        </p:nvSpPr>
        <p:spPr>
          <a:xfrm>
            <a:off x="405658" y="507372"/>
            <a:ext cx="1137111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Data of Compressive strength </a:t>
            </a:r>
            <a:br>
              <a:rPr lang="en-US" sz="3200">
                <a:latin typeface="Calibri"/>
                <a:ea typeface="Calibri"/>
                <a:cs typeface="Calibri"/>
              </a:rPr>
            </a:b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(in MPa)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6F9201-051E-E5FD-7D11-2CB4A015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7EBEFF-4215-680D-C523-B95960905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17507"/>
              </p:ext>
            </p:extLst>
          </p:nvPr>
        </p:nvGraphicFramePr>
        <p:xfrm>
          <a:off x="407386" y="1716560"/>
          <a:ext cx="8143875" cy="3733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1632168535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1215246212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506626821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789119762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111594529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</a:rPr>
                        <a:t>Days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</a:rPr>
                        <a:t>Sample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</a:rPr>
                        <a:t>S-1 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</a:rPr>
                        <a:t>S-2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</a:rPr>
                        <a:t>S-3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67024"/>
                  </a:ext>
                </a:extLst>
              </a:tr>
              <a:tr h="533400">
                <a:tc rowSpan="2"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7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DW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32.91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40.05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34.32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37843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NBW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37.09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34.37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33.97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869453"/>
                  </a:ext>
                </a:extLst>
              </a:tr>
              <a:tr h="533400">
                <a:tc rowSpan="2"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14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DW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44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46.51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45.72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980379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NBW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43.48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47.25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45.13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23507"/>
                  </a:ext>
                </a:extLst>
              </a:tr>
              <a:tr h="533400">
                <a:tc rowSpan="2"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28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DW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46.10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49.12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38.59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97461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NBW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46.04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45.48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omic Sans MS" panose="030F0702030302020204" pitchFamily="66" charset="0"/>
                        </a:rPr>
                        <a:t>47.99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600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F9E4F7-9802-B857-6B24-716A06CA825C}"/>
              </a:ext>
            </a:extLst>
          </p:cNvPr>
          <p:cNvSpPr txBox="1"/>
          <p:nvPr/>
        </p:nvSpPr>
        <p:spPr>
          <a:xfrm>
            <a:off x="690503" y="5895065"/>
            <a:ext cx="39340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400">
                <a:solidFill>
                  <a:srgbClr val="FF0000"/>
                </a:solidFill>
                <a:latin typeface="Comic Sans MS"/>
                <a:ea typeface="Calibri"/>
                <a:cs typeface="Calibri"/>
              </a:rPr>
              <a:t>All Values are in MPa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403F5-3A6F-D44D-EE6C-F202422BBB88}"/>
              </a:ext>
            </a:extLst>
          </p:cNvPr>
          <p:cNvSpPr txBox="1"/>
          <p:nvPr/>
        </p:nvSpPr>
        <p:spPr>
          <a:xfrm>
            <a:off x="8726315" y="1883973"/>
            <a:ext cx="323591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ic Sans MS"/>
                <a:ea typeface="Calibri"/>
                <a:cs typeface="Calibri"/>
              </a:rPr>
              <a:t>DW= Distilled water</a:t>
            </a:r>
          </a:p>
          <a:p>
            <a:r>
              <a:rPr lang="en-US" sz="2000">
                <a:latin typeface="Comic Sans MS"/>
                <a:ea typeface="Calibri"/>
                <a:cs typeface="Calibri"/>
              </a:rPr>
              <a:t>NBW= Nanobubble water</a:t>
            </a:r>
            <a:r>
              <a:rPr lang="en-US">
                <a:ea typeface="Calibri"/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865476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49DF-4C9A-1C58-161B-7ECEBD9F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9F3B2-0C6C-D198-AED4-2BB5633A9021}"/>
              </a:ext>
            </a:extLst>
          </p:cNvPr>
          <p:cNvSpPr txBox="1"/>
          <p:nvPr/>
        </p:nvSpPr>
        <p:spPr>
          <a:xfrm>
            <a:off x="4452588" y="181278"/>
            <a:ext cx="3291839" cy="8304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200">
                <a:solidFill>
                  <a:srgbClr val="FFFFFF"/>
                </a:solidFill>
              </a:rPr>
              <a:t>Graphs</a:t>
            </a:r>
            <a:endParaRPr lang="en-US" sz="32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6F9201-051E-E5FD-7D11-2CB4A015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31079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F656CD8-3D9F-C21A-A084-74C158EC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492" y="2161916"/>
            <a:ext cx="6143368" cy="3646274"/>
          </a:xfrm>
          <a:prstGeom prst="rect">
            <a:avLst/>
          </a:prstGeom>
        </p:spPr>
      </p:pic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F7997BC-4A5F-DA6D-30BE-6DA6549CF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8" y="2151620"/>
            <a:ext cx="6080554" cy="3656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FDD5D4-EA8E-CA4B-9F60-5A73DB1FE9E7}"/>
              </a:ext>
            </a:extLst>
          </p:cNvPr>
          <p:cNvSpPr txBox="1"/>
          <p:nvPr/>
        </p:nvSpPr>
        <p:spPr>
          <a:xfrm>
            <a:off x="1159353" y="6061531"/>
            <a:ext cx="43421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/>
                <a:ea typeface="Calibri"/>
                <a:cs typeface="Calibri"/>
              </a:rPr>
              <a:t>OPC used for comparison is OPC 43</a:t>
            </a:r>
          </a:p>
        </p:txBody>
      </p:sp>
    </p:spTree>
    <p:extLst>
      <p:ext uri="{BB962C8B-B14F-4D97-AF65-F5344CB8AC3E}">
        <p14:creationId xmlns:p14="http://schemas.microsoft.com/office/powerpoint/2010/main" val="356016306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49DF-4C9A-1C58-161B-7ECEBD9F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9F3B2-0C6C-D198-AED4-2BB5633A9021}"/>
              </a:ext>
            </a:extLst>
          </p:cNvPr>
          <p:cNvSpPr txBox="1"/>
          <p:nvPr/>
        </p:nvSpPr>
        <p:spPr>
          <a:xfrm>
            <a:off x="4452588" y="181278"/>
            <a:ext cx="3291839" cy="8304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200">
                <a:solidFill>
                  <a:srgbClr val="FFFFFF"/>
                </a:solidFill>
              </a:rPr>
              <a:t>Graphs</a:t>
            </a:r>
            <a:endParaRPr lang="en-US" sz="32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6F9201-051E-E5FD-7D11-2CB4A015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31079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A graph of a number of samples&#10;&#10;Description automatically generated">
            <a:extLst>
              <a:ext uri="{FF2B5EF4-FFF2-40B4-BE49-F238E27FC236}">
                <a16:creationId xmlns:a16="http://schemas.microsoft.com/office/drawing/2014/main" id="{D0859A2E-20E6-0B0B-FC40-73037883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581" y="2171618"/>
            <a:ext cx="6102178" cy="36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2463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49DF-4C9A-1C58-161B-7ECEBD9F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275" y="448997"/>
            <a:ext cx="9895951" cy="7565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9F3B2-0C6C-D198-AED4-2BB5633A9021}"/>
              </a:ext>
            </a:extLst>
          </p:cNvPr>
          <p:cNvSpPr txBox="1"/>
          <p:nvPr/>
        </p:nvSpPr>
        <p:spPr>
          <a:xfrm>
            <a:off x="364469" y="445588"/>
            <a:ext cx="1137111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  <a:ea typeface="Calibri"/>
                <a:cs typeface="Calibri"/>
              </a:rPr>
              <a:t>Microstructure Properties </a:t>
            </a:r>
          </a:p>
          <a:p>
            <a:pPr algn="ctr"/>
            <a:endParaRPr lang="en-US" sz="320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688A8-6478-CF11-5E03-9CD038AEE12A}"/>
              </a:ext>
            </a:extLst>
          </p:cNvPr>
          <p:cNvSpPr txBox="1"/>
          <p:nvPr/>
        </p:nvSpPr>
        <p:spPr>
          <a:xfrm>
            <a:off x="325047" y="5590196"/>
            <a:ext cx="58199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  </a:t>
            </a:r>
            <a:endParaRPr lang="en-US" sz="2000" b="1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9BA21-D784-7A6A-8C40-687B19A0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A68B6-9698-85F0-66A4-BC90C4686849}"/>
              </a:ext>
            </a:extLst>
          </p:cNvPr>
          <p:cNvSpPr txBox="1"/>
          <p:nvPr/>
        </p:nvSpPr>
        <p:spPr>
          <a:xfrm>
            <a:off x="13103" y="2044134"/>
            <a:ext cx="1218174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1D35"/>
                </a:solidFill>
                <a:latin typeface="Comic Sans MS"/>
                <a:ea typeface="+mn-lt"/>
                <a:cs typeface="+mn-lt"/>
              </a:rPr>
              <a:t>1.) X-ray Diffraction (XRD)</a:t>
            </a:r>
            <a:r>
              <a:rPr lang="en-US" dirty="0">
                <a:solidFill>
                  <a:srgbClr val="001D35"/>
                </a:solidFill>
                <a:latin typeface="Comic Sans MS"/>
                <a:ea typeface="+mn-lt"/>
                <a:cs typeface="+mn-lt"/>
              </a:rPr>
              <a:t>: X-ray diffraction (XRD) is a technique used to study the crystalline phases of concrete and other construction materials. </a:t>
            </a:r>
            <a:endParaRPr lang="en-US" dirty="0">
              <a:solidFill>
                <a:srgbClr val="000000"/>
              </a:solidFill>
              <a:latin typeface="Comic Sans MS"/>
              <a:ea typeface="+mn-lt"/>
              <a:cs typeface="+mn-lt"/>
            </a:endParaRPr>
          </a:p>
          <a:p>
            <a:endParaRPr lang="en-US">
              <a:solidFill>
                <a:srgbClr val="001D35"/>
              </a:solidFill>
              <a:latin typeface="Comic Sans MS"/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dirty="0">
                <a:latin typeface="Comic Sans MS"/>
                <a:ea typeface="+mn-lt"/>
                <a:cs typeface="+mn-lt"/>
              </a:rPr>
              <a:t>Like in OPC the crystalline phases involved are alite (C3S), belite (C2S).</a:t>
            </a:r>
          </a:p>
          <a:p>
            <a:pPr marL="285750" indent="-285750">
              <a:buFont typeface="Wingdings"/>
              <a:buChar char="ü"/>
            </a:pPr>
            <a:r>
              <a:rPr lang="en-US" dirty="0">
                <a:latin typeface="Comic Sans MS"/>
                <a:ea typeface="+mn-lt"/>
                <a:cs typeface="+mn-lt"/>
              </a:rPr>
              <a:t>Like in LC3 the crystalline phases involved are </a:t>
            </a:r>
            <a:r>
              <a:rPr lang="en-US" b="1" dirty="0">
                <a:latin typeface="Comic Sans MS"/>
                <a:ea typeface="+mn-lt"/>
                <a:cs typeface="+mn-lt"/>
              </a:rPr>
              <a:t>quartz, kaolinite, or metakaolin,</a:t>
            </a:r>
            <a:r>
              <a:rPr lang="en-US" dirty="0">
                <a:latin typeface="Comic Sans MS"/>
                <a:ea typeface="+mn-lt"/>
                <a:cs typeface="+mn-lt"/>
              </a:rPr>
              <a:t> and sometimes </a:t>
            </a:r>
            <a:r>
              <a:rPr lang="en-US" b="1" dirty="0">
                <a:latin typeface="Comic Sans MS"/>
                <a:ea typeface="+mn-lt"/>
                <a:cs typeface="+mn-lt"/>
              </a:rPr>
              <a:t>calcite</a:t>
            </a:r>
            <a:r>
              <a:rPr lang="en-US" dirty="0">
                <a:latin typeface="Comic Sans MS"/>
                <a:ea typeface="+mn-lt"/>
                <a:cs typeface="+mn-lt"/>
              </a:rPr>
              <a:t>.</a:t>
            </a:r>
          </a:p>
          <a:p>
            <a:endParaRPr lang="en-US" dirty="0">
              <a:latin typeface="Comic Sans MS"/>
              <a:ea typeface="Calibri" panose="020F0502020204030204"/>
              <a:cs typeface="Calibri" panose="020F0502020204030204"/>
            </a:endParaRPr>
          </a:p>
          <a:p>
            <a:br>
              <a:rPr lang="en-US" dirty="0">
                <a:latin typeface="Comic Sans MS"/>
                <a:ea typeface="+mn-lt"/>
                <a:cs typeface="+mn-lt"/>
              </a:rPr>
            </a:br>
            <a:r>
              <a:rPr lang="en-US" dirty="0">
                <a:solidFill>
                  <a:srgbClr val="001D35"/>
                </a:solidFill>
                <a:latin typeface="Comic Sans MS"/>
                <a:ea typeface="+mn-lt"/>
                <a:cs typeface="+mn-lt"/>
              </a:rPr>
              <a:t> </a:t>
            </a:r>
            <a:endParaRPr lang="en-US" dirty="0">
              <a:latin typeface="Comic Sans MS"/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1D35"/>
                </a:solidFill>
                <a:latin typeface="Comic Sans MS"/>
                <a:ea typeface="+mn-lt"/>
                <a:cs typeface="+mn-lt"/>
              </a:rPr>
              <a:t>2.) Fourier-transform Infrared Spectroscopy (FTIR): </a:t>
            </a:r>
            <a:r>
              <a:rPr lang="en-US" dirty="0">
                <a:solidFill>
                  <a:srgbClr val="001D35"/>
                </a:solidFill>
                <a:latin typeface="Comic Sans MS"/>
                <a:ea typeface="+mn-lt"/>
                <a:cs typeface="+mn-lt"/>
              </a:rPr>
              <a:t>Identifying chemical bonds and functional groups within materials . </a:t>
            </a:r>
            <a:endParaRPr lang="en-US" dirty="0">
              <a:latin typeface="Comic Sans MS"/>
            </a:endParaRPr>
          </a:p>
          <a:p>
            <a:endParaRPr lang="en-US">
              <a:solidFill>
                <a:srgbClr val="001D35"/>
              </a:solidFill>
              <a:latin typeface="Comic Sans MS"/>
              <a:ea typeface="Calibri"/>
              <a:cs typeface="Calibri"/>
            </a:endParaRPr>
          </a:p>
          <a:p>
            <a:pPr marL="285750" indent="-285750">
              <a:buFont typeface="Wingdings"/>
              <a:buChar char="ü"/>
            </a:pPr>
            <a:r>
              <a:rPr lang="en-US" dirty="0">
                <a:latin typeface="Comic Sans MS"/>
                <a:ea typeface="Calibri"/>
                <a:cs typeface="Calibri"/>
              </a:rPr>
              <a:t> Like in LC3 limestone is present so this test will detect Carbonate groups (CO₃²⁻).</a:t>
            </a:r>
          </a:p>
          <a:p>
            <a:pPr marL="285750" indent="-285750">
              <a:buFont typeface="Wingdings"/>
              <a:buChar char="ü"/>
            </a:pPr>
            <a:r>
              <a:rPr lang="en-US" dirty="0">
                <a:latin typeface="Comic Sans MS"/>
                <a:ea typeface="Calibri"/>
                <a:cs typeface="Calibri"/>
              </a:rPr>
              <a:t>similarly in calcined clay , alumina-silicate are present so we detect these bonds.</a:t>
            </a:r>
          </a:p>
          <a:p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>
              <a:solidFill>
                <a:srgbClr val="001D35"/>
              </a:solidFill>
              <a:latin typeface="Comic Sans M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868604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49DF-4C9A-1C58-161B-7ECEBD9F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9F3B2-0C6C-D198-AED4-2BB5633A9021}"/>
              </a:ext>
            </a:extLst>
          </p:cNvPr>
          <p:cNvSpPr txBox="1"/>
          <p:nvPr/>
        </p:nvSpPr>
        <p:spPr>
          <a:xfrm>
            <a:off x="637955" y="-717176"/>
            <a:ext cx="2919738" cy="14941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>
                <a:solidFill>
                  <a:srgbClr val="FFFFFF"/>
                </a:solidFill>
                <a:ea typeface="Calibri"/>
                <a:cs typeface="Calibri"/>
              </a:rPr>
              <a:t>XRD Graph</a:t>
            </a:r>
            <a:endParaRPr lang="en-US" sz="3200" kern="1200">
              <a:solidFill>
                <a:srgbClr val="FFFFFF"/>
              </a:solidFill>
              <a:latin typeface="+mn-lt"/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52249-D780-2DDD-D0D3-02EEE8026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265" y="25983"/>
            <a:ext cx="8162802" cy="685751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6F9201-051E-E5FD-7D11-2CB4A015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BEC96-1D1C-AE4E-CE37-FB6959F431A3}"/>
              </a:ext>
            </a:extLst>
          </p:cNvPr>
          <p:cNvSpPr txBox="1"/>
          <p:nvPr/>
        </p:nvSpPr>
        <p:spPr>
          <a:xfrm>
            <a:off x="-2489842" y="2554"/>
            <a:ext cx="236514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endParaRPr lang="en-US"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21DFDA-B257-148C-B4CD-95C3C5435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15" y="774768"/>
            <a:ext cx="4029211" cy="612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4883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49DF-4C9A-1C58-161B-7ECEBD9F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9F3B2-0C6C-D198-AED4-2BB5633A9021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FTIR</a:t>
            </a:r>
            <a:r>
              <a:rPr lang="en-US" sz="3200">
                <a:solidFill>
                  <a:srgbClr val="FFFFFF"/>
                </a:solidFill>
              </a:rPr>
              <a:t> Graph</a:t>
            </a:r>
            <a:endParaRPr lang="en-US" sz="3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6F9201-051E-E5FD-7D11-2CB4A015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D709A9C-60D3-3D24-16B6-972434DCB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327" y="607540"/>
            <a:ext cx="7097670" cy="5653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8749BD-5EEA-BF16-71D5-F23C951ABA87}"/>
              </a:ext>
            </a:extLst>
          </p:cNvPr>
          <p:cNvSpPr txBox="1"/>
          <p:nvPr/>
        </p:nvSpPr>
        <p:spPr>
          <a:xfrm>
            <a:off x="5595010" y="6216027"/>
            <a:ext cx="56585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mic Sans MS"/>
                <a:ea typeface="Calibri"/>
                <a:cs typeface="Calibri"/>
              </a:rPr>
              <a:t>Fingerprint region            carbonates                    O-H</a:t>
            </a:r>
            <a:br>
              <a:rPr lang="en-US" sz="1600" dirty="0">
                <a:latin typeface="Comic Sans MS"/>
                <a:ea typeface="Calibri"/>
                <a:cs typeface="Calibri"/>
              </a:rPr>
            </a:br>
            <a:r>
              <a:rPr lang="en-US" sz="1600" dirty="0">
                <a:latin typeface="Comic Sans MS"/>
                <a:ea typeface="Calibri"/>
                <a:cs typeface="Calibri"/>
              </a:rPr>
              <a:t>(rep. Silicates) </a:t>
            </a:r>
            <a:endParaRPr lang="en-US" sz="1600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48144888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49DF-4C9A-1C58-161B-7ECEBD9F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7565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9F3B2-0C6C-D198-AED4-2BB5633A9021}"/>
              </a:ext>
            </a:extLst>
          </p:cNvPr>
          <p:cNvSpPr txBox="1"/>
          <p:nvPr/>
        </p:nvSpPr>
        <p:spPr>
          <a:xfrm>
            <a:off x="364469" y="445588"/>
            <a:ext cx="113711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Observations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688A8-6478-CF11-5E03-9CD038AEE12A}"/>
              </a:ext>
            </a:extLst>
          </p:cNvPr>
          <p:cNvSpPr txBox="1"/>
          <p:nvPr/>
        </p:nvSpPr>
        <p:spPr>
          <a:xfrm>
            <a:off x="325047" y="5590196"/>
            <a:ext cx="58199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  </a:t>
            </a:r>
            <a:endParaRPr lang="en-US" sz="2000" b="1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6F9201-051E-E5FD-7D11-2CB4A015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2E0F4-B333-8DD8-E8C2-AA4A5A5F7812}"/>
              </a:ext>
            </a:extLst>
          </p:cNvPr>
          <p:cNvSpPr txBox="1"/>
          <p:nvPr/>
        </p:nvSpPr>
        <p:spPr>
          <a:xfrm>
            <a:off x="319651" y="1451199"/>
            <a:ext cx="11417239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mic Sans MS"/>
              <a:ea typeface="+mn-lt"/>
              <a:cs typeface="+mn-lt"/>
            </a:endParaRPr>
          </a:p>
          <a:p>
            <a:r>
              <a:rPr lang="en-US" b="1">
                <a:latin typeface="Comic Sans MS"/>
                <a:ea typeface="+mn-lt"/>
                <a:cs typeface="+mn-lt"/>
              </a:rPr>
              <a:t>LC3 ?</a:t>
            </a:r>
          </a:p>
          <a:p>
            <a:endParaRPr lang="en-US" b="1">
              <a:latin typeface="Comic Sans MS"/>
              <a:ea typeface="+mn-lt"/>
              <a:cs typeface="+mn-lt"/>
            </a:endParaRPr>
          </a:p>
          <a:p>
            <a:r>
              <a:rPr lang="en-US">
                <a:latin typeface="Comic Sans MS"/>
                <a:ea typeface="+mn-lt"/>
                <a:cs typeface="+mn-lt"/>
              </a:rPr>
              <a:t>1.) Cost</a:t>
            </a:r>
            <a:br>
              <a:rPr lang="en-US">
                <a:latin typeface="Comic Sans MS"/>
                <a:ea typeface="+mn-lt"/>
                <a:cs typeface="+mn-lt"/>
              </a:rPr>
            </a:br>
            <a:r>
              <a:rPr lang="en-US">
                <a:latin typeface="Comic Sans MS"/>
                <a:ea typeface="+mn-lt"/>
                <a:cs typeface="+mn-lt"/>
              </a:rPr>
              <a:t>2.) environmentally sustainable {*low c emissions)</a:t>
            </a:r>
            <a:br>
              <a:rPr lang="en-US">
                <a:latin typeface="Comic Sans MS"/>
                <a:ea typeface="+mn-lt"/>
                <a:cs typeface="+mn-lt"/>
              </a:rPr>
            </a:br>
            <a:br>
              <a:rPr lang="en-US">
                <a:latin typeface="Comic Sans MS"/>
                <a:ea typeface="+mn-lt"/>
                <a:cs typeface="+mn-lt"/>
              </a:rPr>
            </a:br>
            <a:r>
              <a:rPr lang="en-US" b="1">
                <a:latin typeface="Comic Sans MS"/>
                <a:ea typeface="Calibri"/>
                <a:cs typeface="Calibri"/>
              </a:rPr>
              <a:t>Nano Bubble Water ?</a:t>
            </a:r>
          </a:p>
          <a:p>
            <a:endParaRPr lang="en-US" b="1">
              <a:latin typeface="Comic Sans MS"/>
              <a:ea typeface="+mn-lt"/>
              <a:cs typeface="+mn-lt"/>
            </a:endParaRPr>
          </a:p>
          <a:p>
            <a:r>
              <a:rPr lang="en-US">
                <a:latin typeface="Comic Sans MS"/>
                <a:ea typeface="+mn-lt"/>
                <a:cs typeface="+mn-lt"/>
              </a:rPr>
              <a:t>1.) The compressive strength results showed no significant improvement over distilled water, and further long-term studies are needed like 56 days testing </a:t>
            </a:r>
          </a:p>
          <a:p>
            <a:endParaRPr lang="en-US">
              <a:latin typeface="Comic Sans MS"/>
              <a:ea typeface="+mn-lt"/>
              <a:cs typeface="+mn-lt"/>
            </a:endParaRPr>
          </a:p>
          <a:p>
            <a:r>
              <a:rPr lang="en-US">
                <a:latin typeface="Comic Sans MS"/>
                <a:ea typeface="+mn-lt"/>
                <a:cs typeface="+mn-lt"/>
              </a:rPr>
              <a:t>The combination of LC3 cement and nanobubble water could represent a promising solution as this is cost-effective also provided that further research confirms the long-term performance. </a:t>
            </a:r>
          </a:p>
          <a:p>
            <a:endParaRPr lang="en-US">
              <a:latin typeface="Comic Sans MS"/>
              <a:ea typeface="+mn-lt"/>
              <a:cs typeface="+mn-lt"/>
            </a:endParaRPr>
          </a:p>
          <a:p>
            <a:endParaRPr lang="en-US">
              <a:solidFill>
                <a:srgbClr val="000000"/>
              </a:solidFill>
              <a:latin typeface="Comic Sans MS"/>
              <a:ea typeface="+mn-lt"/>
              <a:cs typeface="+mn-lt"/>
            </a:endParaRPr>
          </a:p>
          <a:p>
            <a:r>
              <a:rPr lang="en-US">
                <a:solidFill>
                  <a:srgbClr val="FF0000"/>
                </a:solidFill>
                <a:latin typeface="Comic Sans MS"/>
                <a:ea typeface="+mn-lt"/>
                <a:cs typeface="+mn-lt"/>
              </a:rPr>
              <a:t>** The main objective of determining whether compressive strength would increase with these innovations was achieved, while the immediate results did not show an increase, long-term gains with nanobubble water still warrants further investigation.</a:t>
            </a:r>
            <a:endParaRPr lang="en-US">
              <a:solidFill>
                <a:srgbClr val="FF0000"/>
              </a:solidFill>
              <a:ea typeface="Calibri"/>
              <a:cs typeface="Calibri"/>
            </a:endParaRPr>
          </a:p>
          <a:p>
            <a:pPr algn="l"/>
            <a:endParaRPr lang="en-US">
              <a:solidFill>
                <a:srgbClr val="FF0000"/>
              </a:solidFill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78440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49DF-4C9A-1C58-161B-7ECEBD9F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7565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9F3B2-0C6C-D198-AED4-2BB5633A9021}"/>
              </a:ext>
            </a:extLst>
          </p:cNvPr>
          <p:cNvSpPr txBox="1"/>
          <p:nvPr/>
        </p:nvSpPr>
        <p:spPr>
          <a:xfrm>
            <a:off x="364469" y="445588"/>
            <a:ext cx="113711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688A8-6478-CF11-5E03-9CD038AEE12A}"/>
              </a:ext>
            </a:extLst>
          </p:cNvPr>
          <p:cNvSpPr txBox="1"/>
          <p:nvPr/>
        </p:nvSpPr>
        <p:spPr>
          <a:xfrm>
            <a:off x="325047" y="5590196"/>
            <a:ext cx="58199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  </a:t>
            </a:r>
            <a:endParaRPr lang="en-US" sz="2000" b="1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6F9201-051E-E5FD-7D11-2CB4A015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460F4-B350-232D-8D87-C482CE7B7439}"/>
              </a:ext>
            </a:extLst>
          </p:cNvPr>
          <p:cNvSpPr txBox="1"/>
          <p:nvPr/>
        </p:nvSpPr>
        <p:spPr>
          <a:xfrm>
            <a:off x="303207" y="1723025"/>
            <a:ext cx="10654768" cy="42934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latin typeface="Comic Sans MS"/>
                <a:ea typeface="Calibri" panose="020F0502020204030204"/>
                <a:cs typeface="Calibri" panose="020F0502020204030204"/>
              </a:rPr>
              <a:t>Standard Consistency= </a:t>
            </a:r>
            <a:r>
              <a:rPr lang="en-US" b="1">
                <a:latin typeface="Comic Sans MS"/>
                <a:ea typeface="Calibri" panose="020F0502020204030204"/>
                <a:cs typeface="Calibri" panose="020F0502020204030204"/>
              </a:rPr>
              <a:t>36% </a:t>
            </a:r>
            <a:r>
              <a:rPr lang="en-US">
                <a:latin typeface="Comic Sans MS"/>
                <a:ea typeface="Calibri" panose="020F0502020204030204"/>
                <a:cs typeface="Calibri" panose="020F0502020204030204"/>
              </a:rPr>
              <a:t> (for Nano bubble water )</a:t>
            </a:r>
            <a:br>
              <a:rPr lang="en-US">
                <a:latin typeface="Comic Sans MS"/>
                <a:ea typeface="Calibri" panose="020F0502020204030204"/>
                <a:cs typeface="Calibri" panose="020F0502020204030204"/>
              </a:rPr>
            </a:br>
            <a:endParaRPr lang="en-US">
              <a:latin typeface="Comic Sans MS"/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>
                <a:latin typeface="Comic Sans MS"/>
                <a:ea typeface="Calibri" panose="020F0502020204030204"/>
                <a:cs typeface="Calibri" panose="020F0502020204030204"/>
              </a:rPr>
              <a:t>Initial &amp; Final setting time </a:t>
            </a:r>
          </a:p>
          <a:p>
            <a:pPr marL="342900" indent="-342900">
              <a:buAutoNum type="arabicPeriod"/>
            </a:pPr>
            <a:endParaRPr lang="en-US">
              <a:latin typeface="Comic Sans MS"/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>
              <a:latin typeface="Comic Sans MS"/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>
              <a:latin typeface="Comic Sans MS"/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>
              <a:latin typeface="Comic Sans MS"/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>
              <a:latin typeface="Comic Sans MS"/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>
              <a:latin typeface="Comic Sans MS"/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>
              <a:latin typeface="Comic Sans MS"/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>
                <a:latin typeface="Comic Sans MS"/>
                <a:ea typeface="Calibri" panose="020F0502020204030204"/>
                <a:cs typeface="Calibri" panose="020F0502020204030204"/>
              </a:rPr>
              <a:t>Compressive strength- strength is coming nearly same both the cases , after 56 days testing we will observe a change </a:t>
            </a:r>
            <a:r>
              <a:rPr lang="en-US">
                <a:solidFill>
                  <a:srgbClr val="001D35"/>
                </a:solidFill>
                <a:latin typeface="Comic Sans MS"/>
                <a:ea typeface="+mn-lt"/>
                <a:cs typeface="+mn-lt"/>
              </a:rPr>
              <a:t>preferably</a:t>
            </a:r>
            <a:r>
              <a:rPr lang="en-US">
                <a:latin typeface="Comic Sans MS"/>
                <a:ea typeface="Calibri" panose="020F0502020204030204"/>
                <a:cs typeface="Calibri" panose="020F0502020204030204"/>
              </a:rPr>
              <a:t> in Nanobubble case due to reaction of kaolinite with Nano bubble water.</a:t>
            </a:r>
          </a:p>
          <a:p>
            <a:br>
              <a:rPr lang="en-US">
                <a:ea typeface="Calibri" panose="020F0502020204030204"/>
                <a:cs typeface="Calibri" panose="020F0502020204030204"/>
              </a:rPr>
            </a:br>
            <a:endParaRPr lang="en-US"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8EEDC1-04A1-D35E-2491-BF1201AD5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11935"/>
              </p:ext>
            </p:extLst>
          </p:nvPr>
        </p:nvGraphicFramePr>
        <p:xfrm>
          <a:off x="1369540" y="2831757"/>
          <a:ext cx="7616541" cy="143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847">
                  <a:extLst>
                    <a:ext uri="{9D8B030D-6E8A-4147-A177-3AD203B41FA5}">
                      <a16:colId xmlns:a16="http://schemas.microsoft.com/office/drawing/2014/main" val="2606810445"/>
                    </a:ext>
                  </a:extLst>
                </a:gridCol>
                <a:gridCol w="2538847">
                  <a:extLst>
                    <a:ext uri="{9D8B030D-6E8A-4147-A177-3AD203B41FA5}">
                      <a16:colId xmlns:a16="http://schemas.microsoft.com/office/drawing/2014/main" val="1154684433"/>
                    </a:ext>
                  </a:extLst>
                </a:gridCol>
                <a:gridCol w="2538847">
                  <a:extLst>
                    <a:ext uri="{9D8B030D-6E8A-4147-A177-3AD203B41FA5}">
                      <a16:colId xmlns:a16="http://schemas.microsoft.com/office/drawing/2014/main" val="960782697"/>
                    </a:ext>
                  </a:extLst>
                </a:gridCol>
              </a:tblGrid>
              <a:tr h="53523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mic Sans MS"/>
                        </a:rPr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mic Sans MS"/>
                        </a:rPr>
                        <a:t>Initial Setting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mic Sans MS"/>
                        </a:rPr>
                        <a:t>Final Setting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4777"/>
                  </a:ext>
                </a:extLst>
              </a:tr>
              <a:tr h="32843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mic Sans MS"/>
                        </a:rPr>
                        <a:t>Distilled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mic Sans MS"/>
                        </a:rPr>
                        <a:t>1 </a:t>
                      </a:r>
                      <a:r>
                        <a:rPr lang="en-US" err="1">
                          <a:latin typeface="Comic Sans MS"/>
                        </a:rPr>
                        <a:t>hr</a:t>
                      </a:r>
                      <a:r>
                        <a:rPr lang="en-US">
                          <a:latin typeface="Comic Sans MS"/>
                        </a:rPr>
                        <a:t> 31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mic Sans MS"/>
                        </a:rPr>
                        <a:t>4 </a:t>
                      </a:r>
                      <a:r>
                        <a:rPr lang="en-US" err="1">
                          <a:latin typeface="Comic Sans MS"/>
                        </a:rPr>
                        <a:t>hr</a:t>
                      </a:r>
                      <a:r>
                        <a:rPr lang="en-US">
                          <a:latin typeface="Comic Sans MS"/>
                        </a:rPr>
                        <a:t> 27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039612"/>
                  </a:ext>
                </a:extLst>
              </a:tr>
              <a:tr h="53523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mic Sans MS"/>
                        </a:rPr>
                        <a:t>Nano-Bubble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mic Sans MS"/>
                        </a:rPr>
                        <a:t>88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mic Sans MS"/>
                        </a:rPr>
                        <a:t>4 </a:t>
                      </a:r>
                      <a:r>
                        <a:rPr lang="en-US" err="1">
                          <a:latin typeface="Comic Sans MS"/>
                        </a:rPr>
                        <a:t>hr</a:t>
                      </a:r>
                      <a:r>
                        <a:rPr lang="en-US">
                          <a:latin typeface="Comic Sans MS"/>
                        </a:rPr>
                        <a:t> 46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520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54199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49DF-4C9A-1C58-161B-7ECEBD9F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7565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9F3B2-0C6C-D198-AED4-2BB5633A9021}"/>
              </a:ext>
            </a:extLst>
          </p:cNvPr>
          <p:cNvSpPr txBox="1"/>
          <p:nvPr/>
        </p:nvSpPr>
        <p:spPr>
          <a:xfrm>
            <a:off x="364469" y="445588"/>
            <a:ext cx="113711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Future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688A8-6478-CF11-5E03-9CD038AEE12A}"/>
              </a:ext>
            </a:extLst>
          </p:cNvPr>
          <p:cNvSpPr txBox="1"/>
          <p:nvPr/>
        </p:nvSpPr>
        <p:spPr>
          <a:xfrm>
            <a:off x="325047" y="5590196"/>
            <a:ext cx="58199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  </a:t>
            </a:r>
            <a:endParaRPr lang="en-US" sz="2000" b="1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6F9201-051E-E5FD-7D11-2CB4A015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460F4-B350-232D-8D87-C482CE7B7439}"/>
              </a:ext>
            </a:extLst>
          </p:cNvPr>
          <p:cNvSpPr txBox="1"/>
          <p:nvPr/>
        </p:nvSpPr>
        <p:spPr>
          <a:xfrm>
            <a:off x="303207" y="1723025"/>
            <a:ext cx="1065476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>
                <a:latin typeface="Comic Sans MS"/>
                <a:ea typeface="Calibri" panose="020F0502020204030204"/>
                <a:cs typeface="Calibri" panose="020F0502020204030204"/>
              </a:rPr>
              <a:t>56 Days Testing</a:t>
            </a:r>
            <a:endParaRPr lang="en-US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>
                <a:latin typeface="Comic Sans MS"/>
                <a:ea typeface="Calibri" panose="020F0502020204030204"/>
                <a:cs typeface="Calibri" panose="020F0502020204030204"/>
              </a:rPr>
              <a:t>TGA analysis</a:t>
            </a:r>
          </a:p>
          <a:p>
            <a:br>
              <a:rPr lang="en-US">
                <a:ea typeface="Calibri" panose="020F0502020204030204"/>
                <a:cs typeface="Calibri" panose="020F0502020204030204"/>
              </a:rPr>
            </a:b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639257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37CCA-D172-BF61-3491-A934243B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803" y="687936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u="sng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Table of </a:t>
            </a:r>
            <a:r>
              <a:rPr lang="en-US" sz="4000" b="1" u="sng">
                <a:solidFill>
                  <a:schemeClr val="accent1">
                    <a:lumMod val="75000"/>
                  </a:schemeClr>
                </a:solidFill>
              </a:rPr>
              <a:t>Contents</a:t>
            </a:r>
            <a:br>
              <a:rPr lang="en-US" sz="3600" kern="1200"/>
            </a:b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FD845D19-6939-8546-A0D2-810835A86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B383AF7-954E-E26C-BDC0-85EE9C2AB961}"/>
              </a:ext>
            </a:extLst>
          </p:cNvPr>
          <p:cNvSpPr txBox="1"/>
          <p:nvPr/>
        </p:nvSpPr>
        <p:spPr>
          <a:xfrm>
            <a:off x="7010839" y="1713535"/>
            <a:ext cx="5185326" cy="46168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Comic Sans MS"/>
                <a:cs typeface="Calibri"/>
              </a:rPr>
              <a:t>Introduction </a:t>
            </a:r>
            <a:endParaRPr 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Comic Sans MS"/>
                <a:cs typeface="Calibri"/>
              </a:rPr>
              <a:t>Objective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Comic Sans MS"/>
                <a:cs typeface="Calibri"/>
              </a:rPr>
              <a:t>Methodologies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Comic Sans MS"/>
                <a:cs typeface="Calibri"/>
              </a:rPr>
              <a:t>Results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Comic Sans MS"/>
                <a:cs typeface="Calibri"/>
              </a:rPr>
              <a:t>Observations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Comic Sans MS"/>
                <a:cs typeface="Calibri"/>
              </a:rPr>
              <a:t>Conclusion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Comic Sans MS"/>
                <a:cs typeface="Calibri"/>
              </a:rPr>
              <a:t>Future Work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Comic Sans MS"/>
                <a:cs typeface="Calibri"/>
              </a:rPr>
              <a:t>Refrences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Comic Sans MS"/>
                <a:cs typeface="Calibri"/>
              </a:rPr>
              <a:t>Contribution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>
              <a:latin typeface="Comic Sans MS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61F41-AB74-3C88-BF81-3D9EA172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355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49DF-4C9A-1C58-161B-7ECEBD9F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7565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9F3B2-0C6C-D198-AED4-2BB5633A9021}"/>
              </a:ext>
            </a:extLst>
          </p:cNvPr>
          <p:cNvSpPr txBox="1"/>
          <p:nvPr/>
        </p:nvSpPr>
        <p:spPr>
          <a:xfrm>
            <a:off x="364469" y="445588"/>
            <a:ext cx="113711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688A8-6478-CF11-5E03-9CD038AEE12A}"/>
              </a:ext>
            </a:extLst>
          </p:cNvPr>
          <p:cNvSpPr txBox="1"/>
          <p:nvPr/>
        </p:nvSpPr>
        <p:spPr>
          <a:xfrm>
            <a:off x="325047" y="5590196"/>
            <a:ext cx="58199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  </a:t>
            </a:r>
            <a:endParaRPr lang="en-US" sz="2000" b="1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6F9201-051E-E5FD-7D11-2CB4A015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33380-3AC3-7EDD-C024-0DCCDD21BE0E}"/>
              </a:ext>
            </a:extLst>
          </p:cNvPr>
          <p:cNvSpPr txBox="1"/>
          <p:nvPr/>
        </p:nvSpPr>
        <p:spPr>
          <a:xfrm>
            <a:off x="295082" y="1824146"/>
            <a:ext cx="11105831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omic Sans MS"/>
                <a:ea typeface="Calibri"/>
                <a:cs typeface="Calibri"/>
              </a:rPr>
              <a:t> </a:t>
            </a:r>
            <a:r>
              <a:rPr lang="en-US" dirty="0">
                <a:latin typeface="Comic Sans MS"/>
                <a:ea typeface="+mn-lt"/>
                <a:cs typeface="+mn-lt"/>
                <a:hlinkClick r:id="rId2"/>
              </a:rPr>
              <a:t>https://www.sciencedirect.com/science/article/pii/S2352710218312828?via%3Dihub</a:t>
            </a:r>
            <a:r>
              <a:rPr lang="en-US" dirty="0">
                <a:latin typeface="Comic Sans MS"/>
                <a:ea typeface="+mn-lt"/>
                <a:cs typeface="+mn-lt"/>
              </a:rPr>
              <a:t> </a:t>
            </a:r>
            <a:endParaRPr lang="en-US">
              <a:latin typeface="Comic Sans MS"/>
            </a:endParaRPr>
          </a:p>
          <a:p>
            <a:pPr marL="342900" indent="-342900">
              <a:buAutoNum type="arabicPeriod"/>
            </a:pPr>
            <a:endParaRPr lang="en-US" dirty="0">
              <a:latin typeface="Comic Sans MS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mic Sans MS"/>
                <a:ea typeface="+mn-lt"/>
                <a:cs typeface="+mn-lt"/>
                <a:hlinkClick r:id="rId3"/>
              </a:rPr>
              <a:t>https://www.sciencedirect.com/science/article/pii/S0950061823041193?via%3Dihub</a:t>
            </a:r>
            <a:r>
              <a:rPr lang="en-US" dirty="0">
                <a:latin typeface="Comic Sans MS"/>
                <a:ea typeface="+mn-lt"/>
                <a:cs typeface="+mn-lt"/>
              </a:rPr>
              <a:t> </a:t>
            </a:r>
          </a:p>
          <a:p>
            <a:pPr marL="342900" indent="-342900">
              <a:buAutoNum type="arabicPeriod"/>
            </a:pPr>
            <a:endParaRPr lang="en-US" dirty="0">
              <a:latin typeface="Comic Sans MS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mic Sans MS"/>
                <a:ea typeface="+mn-lt"/>
                <a:cs typeface="+mn-lt"/>
                <a:hlinkClick r:id="rId4"/>
              </a:rPr>
              <a:t>https://www.sciencedirect.com/science/article/pii/S0950061820313313?via%3Dihub</a:t>
            </a:r>
            <a:endParaRPr lang="en-US">
              <a:latin typeface="Comic Sans MS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dirty="0">
              <a:latin typeface="Comic Sans MS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mic Sans MS"/>
                <a:ea typeface="+mn-lt"/>
                <a:cs typeface="+mn-lt"/>
                <a:hlinkClick r:id="rId5"/>
              </a:rPr>
              <a:t>https://www.sciencedirect.com/science/article/pii/S0008884617308360?via%3Dihub</a:t>
            </a:r>
            <a:endParaRPr lang="en-US">
              <a:latin typeface="Comic Sans MS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dirty="0">
              <a:latin typeface="Comic Sans MS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mic Sans MS"/>
                <a:ea typeface="+mn-lt"/>
                <a:cs typeface="+mn-lt"/>
              </a:rPr>
              <a:t>Google</a:t>
            </a:r>
          </a:p>
          <a:p>
            <a:pPr marL="342900" indent="-342900">
              <a:buAutoNum type="arabicPeriod"/>
            </a:pPr>
            <a:endParaRPr lang="en-US" dirty="0">
              <a:latin typeface="Comic Sans MS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dirty="0">
              <a:latin typeface="Comic Sans MS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dirty="0">
              <a:latin typeface="Comic Sans MS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dirty="0">
              <a:latin typeface="Comic Sans MS"/>
              <a:ea typeface="+mn-lt"/>
              <a:cs typeface="+mn-lt"/>
            </a:endParaRPr>
          </a:p>
          <a:p>
            <a:r>
              <a:rPr lang="en-US" dirty="0">
                <a:latin typeface="Comic Sans MS"/>
                <a:ea typeface="+mn-lt"/>
                <a:cs typeface="+mn-lt"/>
              </a:rPr>
              <a:t>For XRD &amp; FTIR- </a:t>
            </a:r>
            <a:r>
              <a:rPr lang="en-US" dirty="0">
                <a:latin typeface="Comic Sans MS"/>
                <a:ea typeface="+mn-lt"/>
                <a:cs typeface="+mn-lt"/>
                <a:hlinkClick r:id="rId6"/>
              </a:rPr>
              <a:t>http://dx.doi.org/10.6028/jres.121.004</a:t>
            </a:r>
            <a:br>
              <a:rPr lang="en-US" dirty="0">
                <a:latin typeface="Comic Sans MS"/>
                <a:ea typeface="+mn-lt"/>
                <a:cs typeface="+mn-lt"/>
              </a:rPr>
            </a:br>
            <a:r>
              <a:rPr lang="en-US" dirty="0">
                <a:latin typeface="Comic Sans MS"/>
                <a:ea typeface="+mn-lt"/>
                <a:cs typeface="+mn-lt"/>
              </a:rPr>
              <a:t>For Nanobubble </a:t>
            </a:r>
            <a:r>
              <a:rPr lang="en-US" err="1">
                <a:latin typeface="Comic Sans MS"/>
                <a:ea typeface="+mn-lt"/>
                <a:cs typeface="+mn-lt"/>
              </a:rPr>
              <a:t>porperties</a:t>
            </a:r>
            <a:r>
              <a:rPr lang="en-US" dirty="0">
                <a:latin typeface="Comic Sans MS"/>
                <a:ea typeface="+mn-lt"/>
                <a:cs typeface="+mn-lt"/>
              </a:rPr>
              <a:t>- https://docs.google.com/spreadsheets/d/1D62y6aHWBLVROjTLcCyZybRb4PyVr9e0c-bDtWodyCo/edit?usp=sharing </a:t>
            </a:r>
          </a:p>
          <a:p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707779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49DF-4C9A-1C58-161B-7ECEBD9F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9F3B2-0C6C-D198-AED4-2BB5633A9021}"/>
              </a:ext>
            </a:extLst>
          </p:cNvPr>
          <p:cNvSpPr txBox="1"/>
          <p:nvPr/>
        </p:nvSpPr>
        <p:spPr>
          <a:xfrm>
            <a:off x="4452588" y="181278"/>
            <a:ext cx="3291839" cy="8304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200">
                <a:solidFill>
                  <a:srgbClr val="FFFFFF"/>
                </a:solidFill>
              </a:rPr>
              <a:t>Contributions</a:t>
            </a:r>
            <a:endParaRPr lang="en-US" sz="32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6F9201-051E-E5FD-7D11-2CB4A015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31079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BEC96-1D1C-AE4E-CE37-FB6959F431A3}"/>
              </a:ext>
            </a:extLst>
          </p:cNvPr>
          <p:cNvSpPr txBox="1"/>
          <p:nvPr/>
        </p:nvSpPr>
        <p:spPr>
          <a:xfrm>
            <a:off x="-2489842" y="2554"/>
            <a:ext cx="236514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endParaRPr lang="en-US"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endParaRPr lang="en-US">
              <a:ea typeface="Calibri"/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6D97B4-0996-8E44-497F-9EF85B293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49341"/>
              </p:ext>
            </p:extLst>
          </p:nvPr>
        </p:nvGraphicFramePr>
        <p:xfrm>
          <a:off x="0" y="1575486"/>
          <a:ext cx="12191875" cy="5246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934">
                  <a:extLst>
                    <a:ext uri="{9D8B030D-6E8A-4147-A177-3AD203B41FA5}">
                      <a16:colId xmlns:a16="http://schemas.microsoft.com/office/drawing/2014/main" val="3965976893"/>
                    </a:ext>
                  </a:extLst>
                </a:gridCol>
                <a:gridCol w="6048941">
                  <a:extLst>
                    <a:ext uri="{9D8B030D-6E8A-4147-A177-3AD203B41FA5}">
                      <a16:colId xmlns:a16="http://schemas.microsoft.com/office/drawing/2014/main" val="2584553937"/>
                    </a:ext>
                  </a:extLst>
                </a:gridCol>
              </a:tblGrid>
              <a:tr h="6986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omic Sans MS"/>
                        </a:rPr>
                        <a:t>     </a:t>
                      </a:r>
                      <a:r>
                        <a:rPr lang="en-US" sz="2400" b="0" i="0" u="none" strike="noStrike" noProof="0">
                          <a:latin typeface="Comic Sans MS"/>
                        </a:rPr>
                        <a:t>Group Members</a:t>
                      </a:r>
                      <a:endParaRPr lang="en-US" sz="2400" b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Comic Sans MS"/>
                        </a:rPr>
                        <a:t>     </a:t>
                      </a:r>
                      <a:r>
                        <a:rPr lang="en-US" sz="2400" b="0" i="0" u="none" strike="noStrike" noProof="0">
                          <a:latin typeface="Comic Sans MS"/>
                        </a:rPr>
                        <a:t>Contribution </a:t>
                      </a:r>
                      <a:endParaRPr lang="en-US" sz="2400" b="0">
                        <a:latin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168905"/>
                  </a:ext>
                </a:extLst>
              </a:tr>
              <a:tr h="1137059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Comic Sans MS"/>
                        </a:rPr>
                        <a:t>      Ayushi </a:t>
                      </a:r>
                      <a:r>
                        <a:rPr lang="en-US" b="0" err="1">
                          <a:latin typeface="Comic Sans MS"/>
                        </a:rPr>
                        <a:t>Bharadia</a:t>
                      </a:r>
                      <a:r>
                        <a:rPr lang="en-US" b="0">
                          <a:latin typeface="Comic Sans MS"/>
                        </a:rPr>
                        <a:t>  (2021CEB1014)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mic Sans MS"/>
                        </a:rPr>
                        <a:t>Testing </a:t>
                      </a:r>
                      <a:endParaRPr lang="en-US" b="0">
                        <a:latin typeface="Comic Sans MS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b="0">
                          <a:latin typeface="Comic Sans MS"/>
                        </a:rPr>
                        <a:t>Casting of Cubes</a:t>
                      </a:r>
                      <a:br>
                        <a:rPr lang="en-US" b="0">
                          <a:latin typeface="Comic Sans MS"/>
                        </a:rPr>
                      </a:br>
                      <a:endParaRPr lang="en-US" b="0">
                        <a:latin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202788"/>
                  </a:ext>
                </a:extLst>
              </a:tr>
              <a:tr h="11370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mic Sans MS"/>
                        </a:rPr>
                        <a:t>       Devesh Kumar (2021CEB1018)</a:t>
                      </a:r>
                      <a:endParaRPr lang="en-US" b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mic Sans MS"/>
                        </a:rPr>
                        <a:t>Testing 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mic Sans MS"/>
                        </a:rPr>
                        <a:t>Casting of Cubes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mic Sans MS"/>
                        </a:rPr>
                        <a:t>Software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67655"/>
                  </a:ext>
                </a:extLst>
              </a:tr>
              <a:tr h="11370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mic Sans MS"/>
                        </a:rPr>
                        <a:t>        Priya Meena  (2021CEB1027) </a:t>
                      </a:r>
                      <a:endParaRPr lang="en-US" b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mic Sans MS"/>
                        </a:rPr>
                        <a:t>Testing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mic Sans MS"/>
                        </a:rPr>
                        <a:t>Casting of Cubes</a:t>
                      </a:r>
                    </a:p>
                    <a:p>
                      <a:pPr lvl="0" algn="ctr">
                        <a:buNone/>
                      </a:pP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Comic Sans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516133"/>
                  </a:ext>
                </a:extLst>
              </a:tr>
              <a:tr h="11370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mic Sans MS"/>
                        </a:rPr>
                        <a:t>      Yash Kumar Azan (2021CEB1035)</a:t>
                      </a:r>
                      <a:endParaRPr lang="en-US" b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mic Sans MS"/>
                        </a:rPr>
                        <a:t>Testing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mic Sans MS"/>
                        </a:rPr>
                        <a:t>Casting of Cubes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mic Sans MS"/>
                        </a:rPr>
                        <a:t>Software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04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06638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wooden letters on a wood stand&#10;&#10;Description automatically generated">
            <a:extLst>
              <a:ext uri="{FF2B5EF4-FFF2-40B4-BE49-F238E27FC236}">
                <a16:creationId xmlns:a16="http://schemas.microsoft.com/office/drawing/2014/main" id="{51581D43-0CC4-954F-F049-DD0EA2663F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335" b="5395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49DF-4C9A-1C58-161B-7ECEBD9F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5200">
                <a:solidFill>
                  <a:srgbClr val="FFFFFF"/>
                </a:solidFill>
              </a:rPr>
            </a:b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639ADF-A89B-BFCE-3443-5CD227AB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9541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49DF-4C9A-1C58-161B-7ECEBD9F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559E6-8D23-56E5-62D8-99343299BDB5}"/>
              </a:ext>
            </a:extLst>
          </p:cNvPr>
          <p:cNvSpPr txBox="1"/>
          <p:nvPr/>
        </p:nvSpPr>
        <p:spPr>
          <a:xfrm>
            <a:off x="2533" y="414099"/>
            <a:ext cx="1216492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Calibri"/>
                <a:cs typeface="Calibri"/>
              </a:rPr>
              <a:t>Objective</a:t>
            </a:r>
            <a:endParaRPr lang="en-US" sz="4400">
              <a:solidFill>
                <a:schemeClr val="bg1"/>
              </a:solidFill>
              <a:latin typeface="Comic Sans MS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9171B-A550-551B-A312-9C03039EDCA5}"/>
              </a:ext>
            </a:extLst>
          </p:cNvPr>
          <p:cNvSpPr txBox="1"/>
          <p:nvPr/>
        </p:nvSpPr>
        <p:spPr>
          <a:xfrm>
            <a:off x="-62" y="1713415"/>
            <a:ext cx="1219214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/>
                <a:ea typeface="+mn-lt"/>
                <a:cs typeface="+mn-lt"/>
              </a:rPr>
              <a:t>•</a:t>
            </a:r>
            <a:r>
              <a:rPr lang="en-US" sz="2000">
                <a:latin typeface="Comic Sans MS"/>
                <a:ea typeface="+mn-lt"/>
                <a:cs typeface="+mn-lt"/>
              </a:rPr>
              <a:t> </a:t>
            </a:r>
            <a:r>
              <a:rPr lang="en-US" sz="2000" baseline="0">
                <a:latin typeface="Comic Sans MS"/>
                <a:ea typeface="+mn-lt"/>
                <a:cs typeface="+mn-lt"/>
              </a:rPr>
              <a:t>To </a:t>
            </a:r>
            <a:r>
              <a:rPr lang="en-US" sz="2000">
                <a:latin typeface="Comic Sans MS"/>
                <a:ea typeface="+mn-lt"/>
                <a:cs typeface="+mn-lt"/>
              </a:rPr>
              <a:t>evaluate the compressive strength of concrete made with LC3 (limestone calcined clay cement) using nanobubble water.</a:t>
            </a:r>
            <a:endParaRPr lang="en-US" sz="2000">
              <a:latin typeface="Comic Sans MS"/>
              <a:ea typeface="Calibri"/>
              <a:cs typeface="Calibri"/>
            </a:endParaRPr>
          </a:p>
          <a:p>
            <a:br>
              <a:rPr lang="en-US" sz="2000">
                <a:latin typeface="Comic Sans MS"/>
                <a:ea typeface="+mn-lt"/>
                <a:cs typeface="+mn-lt"/>
              </a:rPr>
            </a:br>
            <a:r>
              <a:rPr lang="en-US" sz="2000">
                <a:latin typeface="Comic Sans MS"/>
                <a:ea typeface="+mn-lt"/>
                <a:cs typeface="+mn-lt"/>
              </a:rPr>
              <a:t>• To compare the compressive strength of concrete made with LC3 and distilled water.</a:t>
            </a:r>
          </a:p>
          <a:p>
            <a:br>
              <a:rPr lang="en-US" sz="2000">
                <a:latin typeface="Comic Sans MS"/>
                <a:ea typeface="+mn-lt"/>
                <a:cs typeface="+mn-lt"/>
              </a:rPr>
            </a:br>
            <a:br>
              <a:rPr lang="en-US" sz="2400">
                <a:latin typeface="Comic Sans MS"/>
                <a:ea typeface="+mn-lt"/>
                <a:cs typeface="+mn-lt"/>
              </a:rPr>
            </a:br>
            <a:endParaRPr lang="en-US" sz="2400">
              <a:latin typeface="Comic Sans MS"/>
              <a:ea typeface="+mn-lt"/>
              <a:cs typeface="+mn-lt"/>
            </a:endParaRPr>
          </a:p>
          <a:p>
            <a:endParaRPr lang="en-US" sz="2400">
              <a:latin typeface="Comic Sans MS"/>
              <a:ea typeface="+mn-lt"/>
              <a:cs typeface="+mn-lt"/>
            </a:endParaRPr>
          </a:p>
          <a:p>
            <a:r>
              <a:rPr lang="en-US" sz="2000">
                <a:latin typeface="Comic Sans MS"/>
                <a:ea typeface="+mn-lt"/>
                <a:cs typeface="+mn-lt"/>
              </a:rPr>
              <a:t>** To analyze the performance variations between LC3 and OPC concrete with nanobubble and distilled water.   {from previous batch data)</a:t>
            </a:r>
            <a:endParaRPr lang="en-US" sz="2000">
              <a:latin typeface="Comic Sans MS"/>
              <a:ea typeface="Calibri"/>
              <a:cs typeface="Calibri"/>
            </a:endParaRPr>
          </a:p>
          <a:p>
            <a:endParaRPr lang="en-US">
              <a:latin typeface="Comic Sans MS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F5A45-59B8-5EA6-9BC4-69EB4BA0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4181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49DF-4C9A-1C58-161B-7ECEBD9F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9F3B2-0C6C-D198-AED4-2BB5633A9021}"/>
              </a:ext>
            </a:extLst>
          </p:cNvPr>
          <p:cNvSpPr txBox="1"/>
          <p:nvPr/>
        </p:nvSpPr>
        <p:spPr>
          <a:xfrm>
            <a:off x="364469" y="445588"/>
            <a:ext cx="113711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 panose="020F0502020204030204"/>
              </a:rPr>
              <a:t>Introduction of Nano Bubble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69627-4D3A-E7B3-86DE-E29042B24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253" y="2234652"/>
            <a:ext cx="5289286" cy="24458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A28C98-01E6-DC47-FB64-405DC1BD2681}"/>
              </a:ext>
            </a:extLst>
          </p:cNvPr>
          <p:cNvSpPr txBox="1"/>
          <p:nvPr/>
        </p:nvSpPr>
        <p:spPr>
          <a:xfrm>
            <a:off x="-3504" y="1158157"/>
            <a:ext cx="6894268" cy="61433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>
              <a:latin typeface="Calibri" panose="020F0502020204030204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Comic Sans MS"/>
                <a:ea typeface="+mn-lt"/>
                <a:cs typeface="+mn-lt"/>
              </a:rPr>
              <a:t>Nanobubble water which are tiny air bubbles (less than 200 nanometers in diameter).</a:t>
            </a:r>
            <a:endParaRPr lang="en-US">
              <a:latin typeface="Comic Sans MS"/>
              <a:ea typeface="Calibri"/>
              <a:cs typeface="Calibri"/>
            </a:endParaRPr>
          </a:p>
          <a:p>
            <a:endParaRPr lang="en-US">
              <a:latin typeface="Comic Sans MS"/>
              <a:ea typeface="+mn-lt"/>
              <a:cs typeface="+mn-lt"/>
            </a:endParaRPr>
          </a:p>
          <a:p>
            <a:endParaRPr lang="en-US">
              <a:latin typeface="Comic Sans M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Comic Sans MS"/>
                <a:ea typeface="+mn-lt"/>
                <a:cs typeface="+mn-lt"/>
              </a:rPr>
              <a:t>Nano bubbles penetrates the concrete, increasing the available water for cement hydration at the microscopic level, resulting in chemical reaction between water and cement particles. 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Comic Sans M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Comic Sans M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Comic Sans MS"/>
                <a:ea typeface="+mn-lt"/>
                <a:cs typeface="+mn-lt"/>
              </a:rPr>
              <a:t>In LC3, kaolinite, when combined with lime from cement, undergoes a reaction to produce calcium silicate hydrates (C-S-H), and the presence of nanobubbles enhances this reaction, leading to a denser microstructure, stronger, and more durable concrete.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99B5F-BCBD-93DF-26C8-2464D79C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73661-4D71-76B4-B293-A77BB9696C51}"/>
              </a:ext>
            </a:extLst>
          </p:cNvPr>
          <p:cNvSpPr txBox="1"/>
          <p:nvPr/>
        </p:nvSpPr>
        <p:spPr>
          <a:xfrm>
            <a:off x="10449340" y="4816282"/>
            <a:ext cx="21191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latin typeface="Comic Sans MS"/>
                <a:ea typeface="Calibri"/>
                <a:cs typeface="Calibri"/>
              </a:rPr>
              <a:t>Sources-google</a:t>
            </a:r>
          </a:p>
        </p:txBody>
      </p:sp>
    </p:spTree>
    <p:extLst>
      <p:ext uri="{BB962C8B-B14F-4D97-AF65-F5344CB8AC3E}">
        <p14:creationId xmlns:p14="http://schemas.microsoft.com/office/powerpoint/2010/main" val="278904814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49DF-4C9A-1C58-161B-7ECEBD9F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9F3B2-0C6C-D198-AED4-2BB5633A9021}"/>
              </a:ext>
            </a:extLst>
          </p:cNvPr>
          <p:cNvSpPr txBox="1"/>
          <p:nvPr/>
        </p:nvSpPr>
        <p:spPr>
          <a:xfrm>
            <a:off x="364469" y="445588"/>
            <a:ext cx="113711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latin typeface="Calibri"/>
                <a:cs typeface="Calibri" panose="020F0502020204030204"/>
              </a:rPr>
              <a:t> LC-3 Cement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0B00F-4ECB-FF47-4E20-23797744D19D}"/>
              </a:ext>
            </a:extLst>
          </p:cNvPr>
          <p:cNvSpPr txBox="1"/>
          <p:nvPr/>
        </p:nvSpPr>
        <p:spPr>
          <a:xfrm>
            <a:off x="199284" y="1596669"/>
            <a:ext cx="8740556" cy="1723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>
                <a:latin typeface="Comic Sans MS"/>
              </a:rPr>
              <a:t>LC3 = Calcined clay + clinker + Limestone + Gypsum</a:t>
            </a:r>
            <a:br>
              <a:rPr lang="en-US" sz="2000" b="1">
                <a:latin typeface="Comic Sans MS"/>
              </a:rPr>
            </a:br>
            <a:r>
              <a:rPr lang="en-US" sz="2000" b="1">
                <a:latin typeface="Comic Sans MS"/>
                <a:cs typeface="Calibri" panose="020F0502020204030204"/>
              </a:rPr>
              <a:t>Here we are using combination LC2 (25%) + OPC (75%)</a:t>
            </a:r>
            <a:endParaRPr lang="en-US"/>
          </a:p>
          <a:p>
            <a:pPr algn="ctr">
              <a:lnSpc>
                <a:spcPct val="150000"/>
              </a:lnSpc>
            </a:pPr>
            <a:endParaRPr lang="en-US" sz="2000" b="1">
              <a:latin typeface="Comic Sans MS"/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D0250-0B7F-AD4C-EA73-C85FEFB425C4}"/>
              </a:ext>
            </a:extLst>
          </p:cNvPr>
          <p:cNvSpPr txBox="1"/>
          <p:nvPr/>
        </p:nvSpPr>
        <p:spPr>
          <a:xfrm>
            <a:off x="201491" y="3061468"/>
            <a:ext cx="10050904" cy="32778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>
              <a:solidFill>
                <a:srgbClr val="111111"/>
              </a:solidFill>
              <a:latin typeface="Comic Sans MS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111111"/>
                </a:solidFill>
                <a:latin typeface="Comic Sans MS"/>
              </a:rPr>
              <a:t>We have preferred Limestone Calcined Clay Cement (LC3) over other cement due to following perks:-</a:t>
            </a:r>
            <a:endParaRPr lang="en-US">
              <a:cs typeface="Calibri"/>
            </a:endParaRPr>
          </a:p>
          <a:p>
            <a:endParaRPr lang="en-US">
              <a:solidFill>
                <a:srgbClr val="000000"/>
              </a:solidFill>
              <a:latin typeface="Comic Sans MS"/>
            </a:endParaRPr>
          </a:p>
          <a:p>
            <a:pPr marL="285750" indent="-285750">
              <a:buFont typeface="Wingdings"/>
              <a:buChar char="ü"/>
            </a:pPr>
            <a:r>
              <a:rPr lang="en-US" b="1">
                <a:latin typeface="Comic Sans MS"/>
              </a:rPr>
              <a:t>LC3 significantly reduces CO2 emissions compared to traditional Portland cement.</a:t>
            </a:r>
            <a:endParaRPr lang="en-US" b="1">
              <a:solidFill>
                <a:srgbClr val="000000"/>
              </a:solidFill>
              <a:latin typeface="Comic Sans MS"/>
            </a:endParaRPr>
          </a:p>
          <a:p>
            <a:pPr>
              <a:buFont typeface="Wingdings"/>
              <a:buChar char="ü"/>
            </a:pPr>
            <a:endParaRPr lang="en-US" u="sng">
              <a:solidFill>
                <a:srgbClr val="000000"/>
              </a:solidFill>
              <a:latin typeface="Comic Sans MS"/>
            </a:endParaRPr>
          </a:p>
          <a:p>
            <a:pPr>
              <a:buFont typeface="Wingdings"/>
              <a:buChar char="ü"/>
            </a:pPr>
            <a:r>
              <a:rPr lang="en-US">
                <a:solidFill>
                  <a:srgbClr val="111111"/>
                </a:solidFill>
                <a:latin typeface="Comic Sans MS"/>
              </a:rPr>
              <a:t> </a:t>
            </a:r>
            <a:r>
              <a:rPr lang="en-US" b="1">
                <a:solidFill>
                  <a:srgbClr val="111111"/>
                </a:solidFill>
                <a:latin typeface="Comic Sans MS"/>
              </a:rPr>
              <a:t>Limestone and calcined clay combination in LC3 improves the mechanical properties and durability of the cement.</a:t>
            </a:r>
          </a:p>
          <a:p>
            <a:pPr>
              <a:buFont typeface="Wingdings"/>
              <a:buChar char="ü"/>
            </a:pPr>
            <a:endParaRPr lang="en-US" b="1">
              <a:solidFill>
                <a:srgbClr val="111111"/>
              </a:solidFill>
              <a:latin typeface="Comic Sans MS"/>
            </a:endParaRPr>
          </a:p>
          <a:p>
            <a:pPr>
              <a:buFont typeface="Wingdings"/>
              <a:buChar char="ü"/>
            </a:pPr>
            <a:r>
              <a:rPr lang="en-US" b="1">
                <a:solidFill>
                  <a:schemeClr val="bg2">
                    <a:lumMod val="10000"/>
                  </a:schemeClr>
                </a:solidFill>
                <a:latin typeface="Comic Sans MS"/>
              </a:rPr>
              <a:t> Cost-effective as it uses abundant and low-grade raw materials.</a:t>
            </a:r>
          </a:p>
        </p:txBody>
      </p:sp>
      <p:pic>
        <p:nvPicPr>
          <p:cNvPr id="5" name="Picture 4" descr="A colorful pie chart with text&#10;&#10;Description automatically generated">
            <a:extLst>
              <a:ext uri="{FF2B5EF4-FFF2-40B4-BE49-F238E27FC236}">
                <a16:creationId xmlns:a16="http://schemas.microsoft.com/office/drawing/2014/main" id="{32FE63A9-FA6B-16ED-B984-02E509DE3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869" y="1594408"/>
            <a:ext cx="2751180" cy="292777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B7701-A09E-FE72-35B0-EB31EB49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6841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49DF-4C9A-1C58-161B-7ECEBD9F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275" y="448997"/>
            <a:ext cx="9895951" cy="7565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9F3B2-0C6C-D198-AED4-2BB5633A9021}"/>
              </a:ext>
            </a:extLst>
          </p:cNvPr>
          <p:cNvSpPr txBox="1"/>
          <p:nvPr/>
        </p:nvSpPr>
        <p:spPr>
          <a:xfrm>
            <a:off x="364469" y="445588"/>
            <a:ext cx="1137111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  <a:ea typeface="Calibri"/>
                <a:cs typeface="Calibri"/>
              </a:rPr>
              <a:t>Methodology </a:t>
            </a:r>
            <a:endParaRPr lang="en-US"/>
          </a:p>
          <a:p>
            <a:pPr algn="ctr"/>
            <a:endParaRPr lang="en-US" sz="320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688A8-6478-CF11-5E03-9CD038AEE12A}"/>
              </a:ext>
            </a:extLst>
          </p:cNvPr>
          <p:cNvSpPr txBox="1"/>
          <p:nvPr/>
        </p:nvSpPr>
        <p:spPr>
          <a:xfrm>
            <a:off x="325047" y="5590196"/>
            <a:ext cx="58199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  </a:t>
            </a:r>
            <a:endParaRPr lang="en-US" sz="2000" b="1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9BA21-D784-7A6A-8C40-687B19A0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1D06D-83AD-602B-E609-3931538C4060}"/>
              </a:ext>
            </a:extLst>
          </p:cNvPr>
          <p:cNvSpPr txBox="1"/>
          <p:nvPr/>
        </p:nvSpPr>
        <p:spPr>
          <a:xfrm>
            <a:off x="3115" y="1579554"/>
            <a:ext cx="1216916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latin typeface="Comic Sans MS"/>
              <a:ea typeface="Arial"/>
              <a:cs typeface="Arial"/>
            </a:endParaRPr>
          </a:p>
          <a:p>
            <a:r>
              <a:rPr lang="en-US" b="1">
                <a:latin typeface="Comic Sans MS"/>
                <a:ea typeface="Arial"/>
                <a:cs typeface="Arial"/>
              </a:rPr>
              <a:t>1.) CONSISTENCY</a:t>
            </a:r>
            <a:r>
              <a:rPr lang="en-US" sz="1800" b="1" baseline="0">
                <a:latin typeface="Comic Sans MS"/>
                <a:ea typeface="Arial"/>
                <a:cs typeface="Arial"/>
              </a:rPr>
              <a:t> TEST</a:t>
            </a:r>
            <a:r>
              <a:rPr lang="en-US" sz="1800" b="1">
                <a:latin typeface="Comic Sans MS"/>
                <a:ea typeface="Arial"/>
                <a:cs typeface="Arial"/>
              </a:rPr>
              <a:t>​</a:t>
            </a:r>
            <a:endParaRPr lang="en-US" b="1">
              <a:latin typeface="Comic Sans MS"/>
            </a:endParaRPr>
          </a:p>
          <a:p>
            <a:endParaRPr lang="en-US">
              <a:latin typeface="Comic Sans MS"/>
              <a:ea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>
                <a:latin typeface="Comic Sans MS"/>
                <a:ea typeface="+mn-lt"/>
                <a:cs typeface="+mn-lt"/>
              </a:rPr>
              <a:t>This test helps us to determine the amount of water needed to create a cement paste with a specific consistency. </a:t>
            </a:r>
            <a:endParaRPr lang="en-US">
              <a:latin typeface="Comic Sans MS"/>
              <a:ea typeface="Calibri" panose="020F0502020204030204"/>
              <a:cs typeface="Arial"/>
            </a:endParaRPr>
          </a:p>
          <a:p>
            <a:endParaRPr lang="en-US" sz="1800">
              <a:latin typeface="Comic Sans MS"/>
              <a:ea typeface="Arial"/>
              <a:cs typeface="Arial"/>
            </a:endParaRPr>
          </a:p>
          <a:p>
            <a:endParaRPr lang="en-US">
              <a:latin typeface="Comic Sans MS"/>
              <a:ea typeface="Arial"/>
              <a:cs typeface="Arial"/>
            </a:endParaRPr>
          </a:p>
          <a:p>
            <a:pPr marL="228600" indent="-228600">
              <a:buFont typeface="Wingdings"/>
              <a:buChar char="Ø"/>
            </a:pPr>
            <a:endParaRPr lang="en-US">
              <a:latin typeface="Comic Sans MS"/>
              <a:ea typeface="Arial"/>
              <a:cs typeface="Arial"/>
            </a:endParaRPr>
          </a:p>
          <a:p>
            <a:r>
              <a:rPr lang="en-US" b="1">
                <a:latin typeface="Comic Sans MS"/>
                <a:ea typeface="Arial"/>
                <a:cs typeface="Arial"/>
              </a:rPr>
              <a:t>2.) INITIAL &amp; FINAL SETTING TIME </a:t>
            </a:r>
          </a:p>
          <a:p>
            <a:endParaRPr lang="en-US">
              <a:latin typeface="Comic Sans MS"/>
              <a:ea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baseline="0">
                <a:latin typeface="Comic Sans MS"/>
                <a:ea typeface="Arial"/>
                <a:cs typeface="Arial"/>
              </a:rPr>
              <a:t> Initial Setting </a:t>
            </a:r>
            <a:r>
              <a:rPr lang="en-US">
                <a:latin typeface="Comic Sans MS"/>
                <a:ea typeface="Arial"/>
                <a:cs typeface="Arial"/>
              </a:rPr>
              <a:t>Time - The</a:t>
            </a:r>
            <a:r>
              <a:rPr lang="en-US" baseline="0">
                <a:latin typeface="Comic Sans MS"/>
                <a:ea typeface="Arial"/>
                <a:cs typeface="Arial"/>
              </a:rPr>
              <a:t> time from adding water to the cement until it begins to lose plasticity and starts hardening.</a:t>
            </a:r>
            <a:r>
              <a:rPr lang="en-US">
                <a:latin typeface="Comic Sans MS"/>
                <a:ea typeface="Arial"/>
                <a:cs typeface="Arial"/>
              </a:rPr>
              <a:t>​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latin typeface="Comic Sans MS"/>
              <a:ea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baseline="0">
                <a:latin typeface="Comic Sans MS"/>
                <a:ea typeface="Arial"/>
                <a:cs typeface="Arial"/>
              </a:rPr>
              <a:t>Final Setting </a:t>
            </a:r>
            <a:r>
              <a:rPr lang="en-US">
                <a:latin typeface="Comic Sans MS"/>
                <a:ea typeface="Arial"/>
                <a:cs typeface="Arial"/>
              </a:rPr>
              <a:t>Time - The</a:t>
            </a:r>
            <a:r>
              <a:rPr lang="en-US" baseline="0">
                <a:latin typeface="Comic Sans MS"/>
                <a:ea typeface="Arial"/>
                <a:cs typeface="Arial"/>
              </a:rPr>
              <a:t> time from adding water until the cement has completely lost plasticity and has achieved its initial hard form.</a:t>
            </a:r>
            <a:r>
              <a:rPr lang="en-US">
                <a:latin typeface="Comic Sans MS"/>
                <a:ea typeface="Arial"/>
                <a:cs typeface="Arial"/>
              </a:rPr>
              <a:t>​</a:t>
            </a:r>
          </a:p>
          <a:p>
            <a:endParaRPr lang="en-US">
              <a:latin typeface="Comic Sans MS"/>
              <a:ea typeface="Arial"/>
              <a:cs typeface="Arial"/>
            </a:endParaRPr>
          </a:p>
          <a:p>
            <a:pPr lvl="0"/>
            <a:br>
              <a:rPr lang="en-US">
                <a:latin typeface="Comic Sans MS"/>
                <a:ea typeface="Arial"/>
                <a:cs typeface="Arial"/>
              </a:rPr>
            </a:br>
            <a:r>
              <a:rPr lang="en-US">
                <a:latin typeface="Comic Sans MS"/>
                <a:ea typeface="Arial"/>
                <a:cs typeface="Arial"/>
              </a:rPr>
              <a:t>​</a:t>
            </a:r>
            <a:endParaRPr lang="en-US"/>
          </a:p>
          <a:p>
            <a:pPr lvl="0" rtl="0"/>
            <a:endParaRPr lang="en-US">
              <a:latin typeface="Comic Sans MS"/>
              <a:ea typeface="Calibri" panose="020F050202020403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443503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49DF-4C9A-1C58-161B-7ECEBD9F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7565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9F3B2-0C6C-D198-AED4-2BB5633A9021}"/>
              </a:ext>
            </a:extLst>
          </p:cNvPr>
          <p:cNvSpPr txBox="1"/>
          <p:nvPr/>
        </p:nvSpPr>
        <p:spPr>
          <a:xfrm>
            <a:off x="364469" y="445588"/>
            <a:ext cx="113711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Standard Consistency Test (NBW)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688A8-6478-CF11-5E03-9CD038AEE12A}"/>
              </a:ext>
            </a:extLst>
          </p:cNvPr>
          <p:cNvSpPr txBox="1"/>
          <p:nvPr/>
        </p:nvSpPr>
        <p:spPr>
          <a:xfrm>
            <a:off x="366235" y="5384251"/>
            <a:ext cx="573758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When the plunger penetrate the paste to a distance of 5 to 7 mm from the bottom of the 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mould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that is standard consistency</a:t>
            </a:r>
            <a:endParaRPr lang="en-US" sz="2000" b="1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6F9201-051E-E5FD-7D11-2CB4A015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285CDA-86E5-7070-D331-74D21FE19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028786"/>
              </p:ext>
            </p:extLst>
          </p:nvPr>
        </p:nvGraphicFramePr>
        <p:xfrm>
          <a:off x="223891" y="1710234"/>
          <a:ext cx="6018024" cy="344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08">
                  <a:extLst>
                    <a:ext uri="{9D8B030D-6E8A-4147-A177-3AD203B41FA5}">
                      <a16:colId xmlns:a16="http://schemas.microsoft.com/office/drawing/2014/main" val="3411233171"/>
                    </a:ext>
                  </a:extLst>
                </a:gridCol>
                <a:gridCol w="2006008">
                  <a:extLst>
                    <a:ext uri="{9D8B030D-6E8A-4147-A177-3AD203B41FA5}">
                      <a16:colId xmlns:a16="http://schemas.microsoft.com/office/drawing/2014/main" val="992465006"/>
                    </a:ext>
                  </a:extLst>
                </a:gridCol>
                <a:gridCol w="2006008">
                  <a:extLst>
                    <a:ext uri="{9D8B030D-6E8A-4147-A177-3AD203B41FA5}">
                      <a16:colId xmlns:a16="http://schemas.microsoft.com/office/drawing/2014/main" val="326687038"/>
                    </a:ext>
                  </a:extLst>
                </a:gridCol>
              </a:tblGrid>
              <a:tr h="75778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Amount of Water (in 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Depth of penetration (mm)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54634"/>
                  </a:ext>
                </a:extLst>
              </a:tr>
              <a:tr h="67240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45578"/>
                  </a:ext>
                </a:extLst>
              </a:tr>
              <a:tr h="67240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45685"/>
                  </a:ext>
                </a:extLst>
              </a:tr>
              <a:tr h="67240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09945"/>
                  </a:ext>
                </a:extLst>
              </a:tr>
              <a:tr h="6724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094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19122DF-A580-4267-DE29-B6FF02E04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626" y="1906361"/>
            <a:ext cx="3512004" cy="42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3385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49DF-4C9A-1C58-161B-7ECEBD9F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7565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9F3B2-0C6C-D198-AED4-2BB5633A9021}"/>
              </a:ext>
            </a:extLst>
          </p:cNvPr>
          <p:cNvSpPr txBox="1"/>
          <p:nvPr/>
        </p:nvSpPr>
        <p:spPr>
          <a:xfrm>
            <a:off x="405658" y="507372"/>
            <a:ext cx="113711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Initial and Final Setting Time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6F9201-051E-E5FD-7D11-2CB4A015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F9FCE7-F78F-ACF4-B56B-E51005CDB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269216"/>
              </p:ext>
            </p:extLst>
          </p:nvPr>
        </p:nvGraphicFramePr>
        <p:xfrm>
          <a:off x="185351" y="1709351"/>
          <a:ext cx="5227830" cy="2871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610">
                  <a:extLst>
                    <a:ext uri="{9D8B030D-6E8A-4147-A177-3AD203B41FA5}">
                      <a16:colId xmlns:a16="http://schemas.microsoft.com/office/drawing/2014/main" val="2606810445"/>
                    </a:ext>
                  </a:extLst>
                </a:gridCol>
                <a:gridCol w="1742610">
                  <a:extLst>
                    <a:ext uri="{9D8B030D-6E8A-4147-A177-3AD203B41FA5}">
                      <a16:colId xmlns:a16="http://schemas.microsoft.com/office/drawing/2014/main" val="1154684433"/>
                    </a:ext>
                  </a:extLst>
                </a:gridCol>
                <a:gridCol w="1742610">
                  <a:extLst>
                    <a:ext uri="{9D8B030D-6E8A-4147-A177-3AD203B41FA5}">
                      <a16:colId xmlns:a16="http://schemas.microsoft.com/office/drawing/2014/main" val="960782697"/>
                    </a:ext>
                  </a:extLst>
                </a:gridCol>
              </a:tblGrid>
              <a:tr h="111578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mic Sans MS"/>
                        </a:rPr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mic Sans MS"/>
                        </a:rPr>
                        <a:t>Initial Setting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mic Sans MS"/>
                        </a:rPr>
                        <a:t>Final Setting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4777"/>
                  </a:ext>
                </a:extLst>
              </a:tr>
              <a:tr h="62942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mic Sans MS"/>
                        </a:rPr>
                        <a:t>Distilled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mic Sans MS"/>
                        </a:rPr>
                        <a:t>1 </a:t>
                      </a:r>
                      <a:r>
                        <a:rPr lang="en-US" err="1">
                          <a:latin typeface="Comic Sans MS"/>
                        </a:rPr>
                        <a:t>hr</a:t>
                      </a:r>
                      <a:r>
                        <a:rPr lang="en-US">
                          <a:latin typeface="Comic Sans MS"/>
                        </a:rPr>
                        <a:t> 31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mic Sans MS"/>
                        </a:rPr>
                        <a:t>4 </a:t>
                      </a:r>
                      <a:r>
                        <a:rPr lang="en-US" err="1">
                          <a:latin typeface="Comic Sans MS"/>
                        </a:rPr>
                        <a:t>hr</a:t>
                      </a:r>
                      <a:r>
                        <a:rPr lang="en-US">
                          <a:latin typeface="Comic Sans MS"/>
                        </a:rPr>
                        <a:t> 27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039612"/>
                  </a:ext>
                </a:extLst>
              </a:tr>
              <a:tr h="111578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mic Sans MS"/>
                        </a:rPr>
                        <a:t>Nano-Bubble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mic Sans MS"/>
                        </a:rPr>
                        <a:t>88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mic Sans MS"/>
                        </a:rPr>
                        <a:t>4 </a:t>
                      </a:r>
                      <a:r>
                        <a:rPr lang="en-US" err="1">
                          <a:latin typeface="Comic Sans MS"/>
                        </a:rPr>
                        <a:t>hr</a:t>
                      </a:r>
                      <a:r>
                        <a:rPr lang="en-US">
                          <a:latin typeface="Comic Sans MS"/>
                        </a:rPr>
                        <a:t> 46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5209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D4478A0-04DA-F26A-E34F-2C794789760D}"/>
              </a:ext>
            </a:extLst>
          </p:cNvPr>
          <p:cNvSpPr txBox="1"/>
          <p:nvPr/>
        </p:nvSpPr>
        <p:spPr>
          <a:xfrm>
            <a:off x="5474476" y="1704540"/>
            <a:ext cx="628525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mic Sans MS"/>
                <a:ea typeface="+mn-lt"/>
                <a:cs typeface="+mn-lt"/>
              </a:rPr>
              <a:t>Initial setting time</a:t>
            </a:r>
            <a:r>
              <a:rPr lang="en-US">
                <a:latin typeface="Comic Sans MS"/>
                <a:ea typeface="+mn-lt"/>
                <a:cs typeface="+mn-lt"/>
              </a:rPr>
              <a:t> - the time between adding water to the cement when a 1 mm needle can't penetrate the cement paste by 5 + 0.5 mm.</a:t>
            </a:r>
            <a:endParaRPr lang="en-US">
              <a:latin typeface="Comic Sans MS"/>
            </a:endParaRPr>
          </a:p>
          <a:p>
            <a:endParaRPr lang="en-US">
              <a:latin typeface="Comic Sans MS"/>
              <a:ea typeface="+mn-lt"/>
              <a:cs typeface="+mn-lt"/>
            </a:endParaRPr>
          </a:p>
          <a:p>
            <a:r>
              <a:rPr lang="en-US" b="1">
                <a:latin typeface="Comic Sans MS"/>
                <a:ea typeface="+mn-lt"/>
                <a:cs typeface="+mn-lt"/>
              </a:rPr>
              <a:t>Final setting time</a:t>
            </a:r>
            <a:r>
              <a:rPr lang="en-US">
                <a:latin typeface="Comic Sans MS"/>
                <a:ea typeface="+mn-lt"/>
                <a:cs typeface="+mn-lt"/>
              </a:rPr>
              <a:t> - the time between adding water and when a 5 mm hollow circular needle can't make an impression on the mold</a:t>
            </a:r>
            <a:endParaRPr lang="en-US">
              <a:latin typeface="Comic Sans MS"/>
            </a:endParaRPr>
          </a:p>
          <a:p>
            <a:endParaRPr lang="en-US">
              <a:latin typeface="Comic Sans MS"/>
              <a:ea typeface="Calibri" panose="020F0502020204030204"/>
              <a:cs typeface="Calibri" panose="020F0502020204030204"/>
            </a:endParaRPr>
          </a:p>
          <a:p>
            <a:endParaRPr lang="en-US">
              <a:latin typeface="Comic Sans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65457-F0FE-812B-FD55-CFD99C969E6E}"/>
              </a:ext>
            </a:extLst>
          </p:cNvPr>
          <p:cNvSpPr txBox="1"/>
          <p:nvPr/>
        </p:nvSpPr>
        <p:spPr>
          <a:xfrm>
            <a:off x="234583" y="4961641"/>
            <a:ext cx="72122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aseline="0">
                <a:solidFill>
                  <a:srgbClr val="00B050"/>
                </a:solidFill>
                <a:latin typeface="Comic Sans MS"/>
              </a:rPr>
              <a:t> </a:t>
            </a:r>
            <a:r>
              <a:rPr lang="en-US" sz="2400">
                <a:solidFill>
                  <a:srgbClr val="00B050"/>
                </a:solidFill>
                <a:latin typeface="Comic Sans MS"/>
                <a:ea typeface="Comic Sans MS"/>
                <a:cs typeface="Comic Sans MS"/>
              </a:rPr>
              <a:t>​</a:t>
            </a:r>
            <a:endParaRPr lang="en-US" sz="240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Picture 5" descr="A metal device with a black handle&#10;&#10;Description automatically generated">
            <a:extLst>
              <a:ext uri="{FF2B5EF4-FFF2-40B4-BE49-F238E27FC236}">
                <a16:creationId xmlns:a16="http://schemas.microsoft.com/office/drawing/2014/main" id="{97DDDB44-CF66-0CB5-20E1-E3DB5E457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52" y="3544329"/>
            <a:ext cx="2385885" cy="317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8249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249DF-4C9A-1C58-161B-7ECEBD9F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7565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9F3B2-0C6C-D198-AED4-2BB5633A9021}"/>
              </a:ext>
            </a:extLst>
          </p:cNvPr>
          <p:cNvSpPr txBox="1"/>
          <p:nvPr/>
        </p:nvSpPr>
        <p:spPr>
          <a:xfrm>
            <a:off x="364469" y="445588"/>
            <a:ext cx="113711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  <a:latin typeface="Calibri"/>
                <a:cs typeface="Calibri"/>
              </a:rPr>
              <a:t>Methodology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688A8-6478-CF11-5E03-9CD038AEE12A}"/>
              </a:ext>
            </a:extLst>
          </p:cNvPr>
          <p:cNvSpPr txBox="1"/>
          <p:nvPr/>
        </p:nvSpPr>
        <p:spPr>
          <a:xfrm>
            <a:off x="325047" y="5590196"/>
            <a:ext cx="58199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  </a:t>
            </a:r>
            <a:endParaRPr lang="en-US" sz="2000" b="1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E380C-BAAE-7A08-C3AC-E8F58797BC8A}"/>
              </a:ext>
            </a:extLst>
          </p:cNvPr>
          <p:cNvSpPr txBox="1"/>
          <p:nvPr/>
        </p:nvSpPr>
        <p:spPr>
          <a:xfrm>
            <a:off x="214184" y="1717591"/>
            <a:ext cx="11681253" cy="5478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b="1">
                <a:solidFill>
                  <a:srgbClr val="111111"/>
                </a:solidFill>
                <a:latin typeface="Comic Sans MS"/>
                <a:cs typeface="Arial"/>
              </a:rPr>
              <a:t>Material Selection</a:t>
            </a:r>
            <a:r>
              <a:rPr lang="en-US" sz="2000">
                <a:solidFill>
                  <a:srgbClr val="111111"/>
                </a:solidFill>
                <a:latin typeface="Comic Sans MS"/>
                <a:cs typeface="Arial"/>
              </a:rPr>
              <a:t>: We have collected Nanobubble from chemical Department. </a:t>
            </a:r>
            <a:endParaRPr lang="en-US" sz="2000">
              <a:solidFill>
                <a:srgbClr val="000000"/>
              </a:solidFill>
              <a:latin typeface="Comic Sans MS"/>
              <a:cs typeface="Arial"/>
            </a:endParaRPr>
          </a:p>
          <a:p>
            <a:pPr marL="342900" indent="-342900" algn="just">
              <a:buAutoNum type="arabicPeriod"/>
            </a:pPr>
            <a:endParaRPr lang="en-US" sz="2000">
              <a:solidFill>
                <a:srgbClr val="000000"/>
              </a:solidFill>
              <a:latin typeface="Comic Sans MS"/>
              <a:cs typeface="Arial"/>
            </a:endParaRPr>
          </a:p>
          <a:p>
            <a:pPr marL="342900" indent="-342900" algn="just">
              <a:buAutoNum type="arabicPeriod"/>
            </a:pPr>
            <a:r>
              <a:rPr lang="en-US" sz="2000" b="1">
                <a:solidFill>
                  <a:srgbClr val="111111"/>
                </a:solidFill>
                <a:latin typeface="Comic Sans MS"/>
                <a:cs typeface="Arial"/>
              </a:rPr>
              <a:t>Mix Design</a:t>
            </a:r>
            <a:r>
              <a:rPr lang="en-US" sz="2000">
                <a:solidFill>
                  <a:srgbClr val="111111"/>
                </a:solidFill>
                <a:latin typeface="Comic Sans MS"/>
                <a:cs typeface="Arial"/>
              </a:rPr>
              <a:t>: Developed concrete mix using LC3 cement and Nanobubble water. This involves proportions of cement, aggregates, and Nanobubble water. </a:t>
            </a:r>
            <a:endParaRPr lang="en-US" sz="2000">
              <a:solidFill>
                <a:srgbClr val="000000"/>
              </a:solidFill>
              <a:latin typeface="Comic Sans MS"/>
              <a:cs typeface="Arial"/>
            </a:endParaRPr>
          </a:p>
          <a:p>
            <a:pPr marL="342900" indent="-342900" algn="just">
              <a:buAutoNum type="arabicPeriod"/>
            </a:pPr>
            <a:endParaRPr lang="en-US" sz="2000">
              <a:solidFill>
                <a:srgbClr val="000000"/>
              </a:solidFill>
              <a:latin typeface="Comic Sans MS"/>
              <a:cs typeface="Arial"/>
            </a:endParaRPr>
          </a:p>
          <a:p>
            <a:pPr marL="342900" indent="-342900" algn="just">
              <a:buAutoNum type="arabicPeriod"/>
            </a:pPr>
            <a:r>
              <a:rPr lang="en-US" sz="2000" b="1">
                <a:solidFill>
                  <a:srgbClr val="111111"/>
                </a:solidFill>
                <a:latin typeface="Comic Sans MS"/>
                <a:cs typeface="Arial"/>
              </a:rPr>
              <a:t>Preparation and Mixing</a:t>
            </a:r>
            <a:r>
              <a:rPr lang="en-US" sz="2000">
                <a:solidFill>
                  <a:srgbClr val="111111"/>
                </a:solidFill>
                <a:latin typeface="Comic Sans MS"/>
                <a:cs typeface="Arial"/>
              </a:rPr>
              <a:t>: Prepared the concrete mix by thoroughly blending the components. Ensure uniform dispersion of nanoparticles to avoid clustering, which can negatively impact the concrete’s properties.</a:t>
            </a:r>
            <a:r>
              <a:rPr lang="en-US" sz="2000">
                <a:solidFill>
                  <a:srgbClr val="000000"/>
                </a:solidFill>
                <a:latin typeface="Comic Sans MS"/>
                <a:cs typeface="Arial"/>
              </a:rPr>
              <a:t> </a:t>
            </a:r>
          </a:p>
          <a:p>
            <a:pPr marL="342900" indent="-342900" algn="just">
              <a:buAutoNum type="arabicPeriod"/>
            </a:pPr>
            <a:endParaRPr lang="en-US" sz="2000">
              <a:solidFill>
                <a:srgbClr val="000000"/>
              </a:solidFill>
              <a:latin typeface="Comic Sans MS"/>
              <a:cs typeface="Arial"/>
            </a:endParaRPr>
          </a:p>
          <a:p>
            <a:pPr marL="342900" indent="-342900" algn="just">
              <a:buAutoNum type="arabicPeriod"/>
            </a:pPr>
            <a:r>
              <a:rPr lang="en-US" sz="2000" b="1">
                <a:solidFill>
                  <a:srgbClr val="111111"/>
                </a:solidFill>
                <a:latin typeface="Comic Sans MS"/>
                <a:cs typeface="Arial"/>
              </a:rPr>
              <a:t>Casting :</a:t>
            </a:r>
            <a:r>
              <a:rPr lang="en-US" sz="2000">
                <a:solidFill>
                  <a:srgbClr val="111111"/>
                </a:solidFill>
                <a:latin typeface="Comic Sans MS"/>
                <a:cs typeface="Arial"/>
              </a:rPr>
              <a:t> Casted the concrete into </a:t>
            </a:r>
            <a:r>
              <a:rPr lang="en-US" sz="2000" err="1">
                <a:solidFill>
                  <a:srgbClr val="111111"/>
                </a:solidFill>
                <a:latin typeface="Comic Sans MS"/>
                <a:cs typeface="Arial"/>
              </a:rPr>
              <a:t>moulds</a:t>
            </a:r>
            <a:r>
              <a:rPr lang="en-US" sz="2000">
                <a:solidFill>
                  <a:srgbClr val="111111"/>
                </a:solidFill>
                <a:latin typeface="Comic Sans MS"/>
                <a:cs typeface="Arial"/>
              </a:rPr>
              <a:t> under controlled conditions. </a:t>
            </a:r>
          </a:p>
          <a:p>
            <a:pPr marL="342900" indent="-342900" algn="just">
              <a:buAutoNum type="arabicPeriod"/>
            </a:pPr>
            <a:endParaRPr lang="en-US" sz="2000">
              <a:solidFill>
                <a:srgbClr val="111111"/>
              </a:solidFill>
              <a:latin typeface="Comic Sans MS"/>
              <a:cs typeface="Arial"/>
            </a:endParaRPr>
          </a:p>
          <a:p>
            <a:pPr algn="just"/>
            <a:r>
              <a:rPr lang="en-US" sz="2000" b="1">
                <a:solidFill>
                  <a:srgbClr val="111111"/>
                </a:solidFill>
                <a:latin typeface="Arial"/>
                <a:cs typeface="Arial"/>
              </a:rPr>
              <a:t>5</a:t>
            </a:r>
            <a:r>
              <a:rPr lang="en-US" sz="2000" b="1">
                <a:solidFill>
                  <a:srgbClr val="111111"/>
                </a:solidFill>
                <a:latin typeface="Comic Sans MS"/>
                <a:cs typeface="Arial"/>
              </a:rPr>
              <a:t>.Testing</a:t>
            </a:r>
            <a:r>
              <a:rPr lang="en-US" sz="2000">
                <a:solidFill>
                  <a:srgbClr val="111111"/>
                </a:solidFill>
                <a:latin typeface="Comic Sans MS"/>
                <a:cs typeface="Arial"/>
              </a:rPr>
              <a:t>: Conduct compressive strength tests on the cured concrete specimens.</a:t>
            </a:r>
            <a:r>
              <a:rPr lang="en-US">
                <a:solidFill>
                  <a:srgbClr val="111111"/>
                </a:solidFill>
                <a:latin typeface="Comic Sans MS"/>
                <a:cs typeface="Arial"/>
              </a:rPr>
              <a:t> </a:t>
            </a:r>
          </a:p>
          <a:p>
            <a:pPr algn="just"/>
            <a:endParaRPr lang="en-US">
              <a:solidFill>
                <a:srgbClr val="111111"/>
              </a:solidFill>
              <a:latin typeface="Comic Sans MS"/>
              <a:cs typeface="Arial"/>
            </a:endParaRPr>
          </a:p>
          <a:p>
            <a:pPr algn="just"/>
            <a:endParaRPr lang="en-US">
              <a:solidFill>
                <a:srgbClr val="111111"/>
              </a:solidFill>
              <a:latin typeface="Comic Sans MS"/>
              <a:cs typeface="Arial"/>
            </a:endParaRPr>
          </a:p>
          <a:p>
            <a:pPr algn="ctr"/>
            <a:r>
              <a:rPr lang="en-US" b="1" u="sng">
                <a:solidFill>
                  <a:srgbClr val="FF0000"/>
                </a:solidFill>
                <a:latin typeface="Comic Sans MS"/>
                <a:cs typeface="Arial"/>
              </a:rPr>
              <a:t>Cubes will be tested in format of time span of 7days, 14 days, 28 days, 56 days for taken concentration.</a:t>
            </a:r>
            <a:endParaRPr lang="en-US" b="1" u="sng">
              <a:solidFill>
                <a:srgbClr val="FF0000"/>
              </a:solidFill>
              <a:cs typeface="Calibri" panose="020F0502020204030204"/>
            </a:endParaRPr>
          </a:p>
          <a:p>
            <a:pPr algn="just"/>
            <a:endParaRPr lang="en-US">
              <a:solidFill>
                <a:srgbClr val="000000"/>
              </a:solidFill>
              <a:latin typeface="Comic Sans MS"/>
              <a:cs typeface="Arial"/>
            </a:endParaRPr>
          </a:p>
          <a:p>
            <a:pPr algn="just"/>
            <a:endParaRPr lang="en-US" sz="2000">
              <a:solidFill>
                <a:srgbClr val="111111"/>
              </a:solidFill>
              <a:latin typeface="Comic Sans MS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6F9201-051E-E5FD-7D11-2CB4A015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7930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Compressive strength of concrete using (LC3 + Nano-Bubble)</vt:lpstr>
      <vt:lpstr>Table of Contents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49</cp:revision>
  <dcterms:created xsi:type="dcterms:W3CDTF">2024-03-03T05:31:08Z</dcterms:created>
  <dcterms:modified xsi:type="dcterms:W3CDTF">2024-11-28T19:59:47Z</dcterms:modified>
</cp:coreProperties>
</file>