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5" r:id="rId9"/>
    <p:sldId id="264" r:id="rId10"/>
    <p:sldId id="281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EEEE-8D82-4DAF-B83A-A1C816940902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1FB61-AADF-4BB0-B62E-951AC5F589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FB61-AADF-4BB0-B62E-951AC5F5892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9520-4F90-4755-8475-6115199B12DB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5D9-F82D-4951-BA95-722D97CE1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9520-4F90-4755-8475-6115199B12DB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5D9-F82D-4951-BA95-722D97CE1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9520-4F90-4755-8475-6115199B12DB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5D9-F82D-4951-BA95-722D97CE1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AC7EE-D30E-492C-9063-B45057C3F1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9520-4F90-4755-8475-6115199B12DB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5D9-F82D-4951-BA95-722D97CE1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9520-4F90-4755-8475-6115199B12DB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5D9-F82D-4951-BA95-722D97CE1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9520-4F90-4755-8475-6115199B12DB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5D9-F82D-4951-BA95-722D97CE1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9520-4F90-4755-8475-6115199B12DB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5D9-F82D-4951-BA95-722D97CE1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9520-4F90-4755-8475-6115199B12DB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5D9-F82D-4951-BA95-722D97CE1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9520-4F90-4755-8475-6115199B12DB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5D9-F82D-4951-BA95-722D97CE1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9520-4F90-4755-8475-6115199B12DB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5D9-F82D-4951-BA95-722D97CE1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9520-4F90-4755-8475-6115199B12DB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5D9-F82D-4951-BA95-722D97CE1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C9520-4F90-4755-8475-6115199B12DB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75D9-F82D-4951-BA95-722D97CE1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Drug Development and Discovery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History of Clinical Trials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/>
          <a:lstStyle/>
          <a:p>
            <a:r>
              <a:rPr lang="en-US" dirty="0" smtClean="0"/>
              <a:t>International Clinical Trial 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2895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en-US" b="1" baseline="30000" dirty="0" smtClean="0">
                <a:solidFill>
                  <a:srgbClr val="FF0000"/>
                </a:solidFill>
              </a:rPr>
              <a:t>th</a:t>
            </a:r>
            <a:r>
              <a:rPr lang="en-US" b="1" dirty="0" smtClean="0">
                <a:solidFill>
                  <a:srgbClr val="FF0000"/>
                </a:solidFill>
              </a:rPr>
              <a:t>  May </a:t>
            </a:r>
          </a:p>
          <a:p>
            <a:endParaRPr lang="en-US" dirty="0" smtClean="0"/>
          </a:p>
          <a:p>
            <a:r>
              <a:rPr lang="en-US" dirty="0" smtClean="0"/>
              <a:t>Cause</a:t>
            </a:r>
          </a:p>
          <a:p>
            <a:r>
              <a:rPr lang="en-US" dirty="0" smtClean="0"/>
              <a:t>James Lind’s controlled trial began on that day in 1747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 century : experiments were done by Nazi doctors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Experiment </a:t>
            </a:r>
            <a:r>
              <a:rPr lang="en-US" sz="2400" dirty="0"/>
              <a:t>1: Prisoners were put in to </a:t>
            </a:r>
            <a:r>
              <a:rPr lang="en-US" sz="2400" b="1" dirty="0"/>
              <a:t>low pressure tank </a:t>
            </a:r>
            <a:r>
              <a:rPr lang="en-US" sz="2400" dirty="0"/>
              <a:t>to see </a:t>
            </a:r>
            <a:r>
              <a:rPr lang="en-US" sz="2400" b="1" dirty="0"/>
              <a:t>how long they could survive </a:t>
            </a:r>
            <a:r>
              <a:rPr lang="en-US" sz="2400" dirty="0"/>
              <a:t>with </a:t>
            </a:r>
            <a:r>
              <a:rPr lang="en-US" sz="2400" dirty="0" smtClean="0"/>
              <a:t>little oxygen</a:t>
            </a:r>
            <a:r>
              <a:rPr lang="en-US" sz="2400" dirty="0"/>
              <a:t>. Many of them died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Experiment 2: </a:t>
            </a:r>
            <a:r>
              <a:rPr lang="en-US" sz="2400" b="1" dirty="0"/>
              <a:t>High altitude experiments</a:t>
            </a:r>
            <a:r>
              <a:rPr lang="en-US" sz="2400" dirty="0"/>
              <a:t>: Prisoners were </a:t>
            </a:r>
            <a:r>
              <a:rPr lang="en-US" sz="2400" dirty="0" smtClean="0"/>
              <a:t>kept hanging </a:t>
            </a:r>
            <a:r>
              <a:rPr lang="en-US" sz="2400" dirty="0"/>
              <a:t>to see how long they could </a:t>
            </a:r>
            <a:r>
              <a:rPr lang="en-US" sz="2400" dirty="0" smtClean="0"/>
              <a:t>survive in </a:t>
            </a:r>
            <a:r>
              <a:rPr lang="en-US" sz="2400" dirty="0"/>
              <a:t>high altitude. Many of them </a:t>
            </a:r>
            <a:r>
              <a:rPr lang="en-US" sz="2400" b="1" dirty="0"/>
              <a:t>died and then autopsied</a:t>
            </a:r>
            <a:r>
              <a:rPr lang="en-US" sz="2400" dirty="0"/>
              <a:t>. Those who did not die immediately </a:t>
            </a:r>
            <a:r>
              <a:rPr lang="en-US" sz="2400" b="1" dirty="0"/>
              <a:t>were </a:t>
            </a:r>
            <a:r>
              <a:rPr lang="en-US" sz="2400" b="1" dirty="0" smtClean="0"/>
              <a:t>put under </a:t>
            </a:r>
            <a:r>
              <a:rPr lang="en-US" sz="2400" b="1" dirty="0"/>
              <a:t>water until they died </a:t>
            </a:r>
            <a:r>
              <a:rPr lang="en-US" sz="2400" dirty="0"/>
              <a:t>and autopsy followed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r>
              <a:rPr lang="en-US" sz="2400" dirty="0" smtClean="0"/>
              <a:t>Experiment 3: </a:t>
            </a:r>
            <a:r>
              <a:rPr lang="en-US" sz="2400" b="1" dirty="0" smtClean="0"/>
              <a:t>Cold experiment: </a:t>
            </a:r>
            <a:r>
              <a:rPr lang="en-US" sz="2400" dirty="0" smtClean="0"/>
              <a:t>Prisoners were forced to remain </a:t>
            </a:r>
            <a:r>
              <a:rPr lang="en-US" sz="2400" b="1" dirty="0" smtClean="0"/>
              <a:t>outdoor during winter of -20 temperature </a:t>
            </a:r>
            <a:r>
              <a:rPr lang="en-US" sz="2400" dirty="0" smtClean="0"/>
              <a:t>without cloth for </a:t>
            </a:r>
            <a:r>
              <a:rPr lang="en-US" sz="2400" b="1" dirty="0" smtClean="0"/>
              <a:t>9 to 14 hours </a:t>
            </a:r>
            <a:r>
              <a:rPr lang="en-US" sz="2400" dirty="0" smtClean="0"/>
              <a:t>or force to </a:t>
            </a:r>
            <a:r>
              <a:rPr lang="en-US" sz="2400" b="1" dirty="0" smtClean="0"/>
              <a:t>remain in a bath of freezing water till death to </a:t>
            </a:r>
            <a:r>
              <a:rPr lang="en-US" sz="2400" dirty="0" smtClean="0"/>
              <a:t>see how long a man can bear cold or what are the consequences of cold till death.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Experiment 6: </a:t>
            </a:r>
            <a:r>
              <a:rPr lang="en-US" sz="2400" b="1" dirty="0" smtClean="0"/>
              <a:t>Malaria Experimentation</a:t>
            </a:r>
            <a:r>
              <a:rPr lang="en-US" sz="2400" dirty="0" smtClean="0"/>
              <a:t>: </a:t>
            </a:r>
            <a:r>
              <a:rPr lang="en-US" sz="2400" b="1" dirty="0" smtClean="0"/>
              <a:t>Dr Klaus Karl Schilling</a:t>
            </a:r>
            <a:r>
              <a:rPr lang="en-US" sz="2400" dirty="0" smtClean="0"/>
              <a:t>, an eminent malaria expert, </a:t>
            </a:r>
            <a:r>
              <a:rPr lang="en-US" sz="2400" b="1" dirty="0" smtClean="0"/>
              <a:t>infected more than 1000 </a:t>
            </a:r>
            <a:r>
              <a:rPr lang="en-US" sz="2400" dirty="0" smtClean="0"/>
              <a:t>prisoners with malaria at Dachau and </a:t>
            </a:r>
            <a:r>
              <a:rPr lang="en-US" sz="2400" b="1" dirty="0" smtClean="0"/>
              <a:t>treated with his experimental anti-malarial drug.</a:t>
            </a:r>
          </a:p>
          <a:p>
            <a:r>
              <a:rPr lang="en-US" sz="2400" b="1" dirty="0" smtClean="0"/>
              <a:t>More than 400 died </a:t>
            </a:r>
            <a:r>
              <a:rPr lang="en-US" sz="2400" dirty="0" smtClean="0"/>
              <a:t>from complications of treatment with experimental malaria drugs.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25000" lnSpcReduction="20000"/>
          </a:bodyPr>
          <a:lstStyle/>
          <a:p>
            <a:endParaRPr lang="en-US" sz="9600" dirty="0" smtClean="0"/>
          </a:p>
          <a:p>
            <a:r>
              <a:rPr lang="en-US" sz="9600" dirty="0" smtClean="0"/>
              <a:t>Experiment 7: </a:t>
            </a:r>
            <a:r>
              <a:rPr lang="en-US" sz="9600" b="1" dirty="0" smtClean="0"/>
              <a:t>Twins experiment</a:t>
            </a:r>
            <a:r>
              <a:rPr lang="en-US" sz="9600" dirty="0" smtClean="0"/>
              <a:t>: where, </a:t>
            </a:r>
            <a:r>
              <a:rPr lang="en-US" sz="9600" b="1" dirty="0" smtClean="0"/>
              <a:t>one baby was exposed to a pathogen and killed</a:t>
            </a:r>
            <a:r>
              <a:rPr lang="en-US" sz="9600" dirty="0" smtClean="0"/>
              <a:t> and then </a:t>
            </a:r>
            <a:r>
              <a:rPr lang="en-US" sz="9600" b="1" dirty="0" smtClean="0"/>
              <a:t>autopsied</a:t>
            </a:r>
            <a:r>
              <a:rPr lang="en-US" sz="9600" dirty="0" smtClean="0"/>
              <a:t> to determine the natural progression of disease. </a:t>
            </a:r>
            <a:r>
              <a:rPr lang="en-US" sz="9600" b="1" dirty="0" smtClean="0"/>
              <a:t>The other control twin was then sacrificed </a:t>
            </a:r>
            <a:r>
              <a:rPr lang="en-US" sz="9600" dirty="0" smtClean="0"/>
              <a:t>to see what the differences were. It may constitute a very interesting comparison for a scientific perspective but such an experiment was not only </a:t>
            </a:r>
            <a:r>
              <a:rPr lang="en-US" sz="9600" b="1" dirty="0" smtClean="0"/>
              <a:t>unethical but inhuman.</a:t>
            </a:r>
          </a:p>
          <a:p>
            <a:pPr>
              <a:buNone/>
            </a:pPr>
            <a:endParaRPr lang="en-US" sz="9600" b="1" dirty="0" smtClean="0"/>
          </a:p>
          <a:p>
            <a:r>
              <a:rPr lang="en-US" sz="9600" dirty="0" smtClean="0"/>
              <a:t>Experiment 9: Hundred of prisoners were killed for </a:t>
            </a:r>
            <a:r>
              <a:rPr lang="en-US" sz="9600" b="1" dirty="0" smtClean="0"/>
              <a:t>accumulation of skeleton for anthropological investigation. </a:t>
            </a:r>
            <a:r>
              <a:rPr lang="en-US" sz="9600" dirty="0" smtClean="0"/>
              <a:t>Those killed were considered prototype of what the Nazi called characteristic subhuman.</a:t>
            </a:r>
            <a:endParaRPr lang="en-US" sz="9600" dirty="0"/>
          </a:p>
          <a:p>
            <a:endParaRPr lang="en-US" sz="9600" dirty="0" smtClean="0"/>
          </a:p>
          <a:p>
            <a:r>
              <a:rPr lang="en-US" sz="9600" dirty="0" smtClean="0"/>
              <a:t>Experiment 10: To create a </a:t>
            </a:r>
            <a:r>
              <a:rPr lang="en-US" sz="9600" b="1" dirty="0" smtClean="0"/>
              <a:t>genetically pure population (eugenics)</a:t>
            </a:r>
            <a:r>
              <a:rPr lang="en-US" sz="9600" dirty="0" smtClean="0"/>
              <a:t> the </a:t>
            </a:r>
            <a:r>
              <a:rPr lang="en-US" sz="9600" b="1" dirty="0" smtClean="0"/>
              <a:t>“Law for the Prevention of Genetically Diseased Descendants” </a:t>
            </a:r>
            <a:r>
              <a:rPr lang="en-US" sz="9600" dirty="0" smtClean="0"/>
              <a:t>was </a:t>
            </a:r>
            <a:r>
              <a:rPr lang="en-US" sz="9600" b="1" dirty="0" smtClean="0"/>
              <a:t>passed and sterilization </a:t>
            </a:r>
            <a:r>
              <a:rPr lang="en-US" sz="9600" dirty="0" smtClean="0"/>
              <a:t>was enforced. Within four years, 3,00,000 people had been sterilized.</a:t>
            </a:r>
          </a:p>
          <a:p>
            <a:endParaRPr lang="en-US" sz="9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32500" lnSpcReduction="20000"/>
          </a:bodyPr>
          <a:lstStyle/>
          <a:p>
            <a:r>
              <a:rPr lang="en-US" sz="7400" dirty="0" smtClean="0"/>
              <a:t>following world war II, </a:t>
            </a:r>
            <a:r>
              <a:rPr lang="en-US" sz="7400" b="1" dirty="0" smtClean="0"/>
              <a:t>America military tribunal </a:t>
            </a:r>
            <a:r>
              <a:rPr lang="en-US" sz="7400" dirty="0" smtClean="0"/>
              <a:t>opened criminal proceedings against </a:t>
            </a:r>
            <a:r>
              <a:rPr lang="en-US" sz="7400" b="1" dirty="0" smtClean="0"/>
              <a:t>23 German physician </a:t>
            </a:r>
            <a:r>
              <a:rPr lang="en-US" sz="7400" dirty="0" smtClean="0"/>
              <a:t>and </a:t>
            </a:r>
            <a:r>
              <a:rPr lang="en-US" sz="7400" b="1" dirty="0" smtClean="0"/>
              <a:t>administrator for their willing participation of cruelty against humanity in the name of research</a:t>
            </a:r>
            <a:r>
              <a:rPr lang="en-US" sz="7400" dirty="0" smtClean="0"/>
              <a:t>. </a:t>
            </a:r>
          </a:p>
          <a:p>
            <a:endParaRPr lang="en-US" sz="7400" dirty="0"/>
          </a:p>
          <a:p>
            <a:r>
              <a:rPr lang="en-US" sz="7400" dirty="0" smtClean="0"/>
              <a:t>Nuremberg Code has </a:t>
            </a:r>
            <a:r>
              <a:rPr lang="en-US" sz="7400" b="1" dirty="0" smtClean="0"/>
              <a:t>10 basic principal </a:t>
            </a:r>
            <a:r>
              <a:rPr lang="en-US" sz="7400" dirty="0" smtClean="0"/>
              <a:t>of moral, ethical and legal concept</a:t>
            </a:r>
          </a:p>
          <a:p>
            <a:endParaRPr lang="en-US" sz="7400" dirty="0" smtClean="0"/>
          </a:p>
          <a:p>
            <a:r>
              <a:rPr lang="en-US" sz="7400" dirty="0" smtClean="0"/>
              <a:t>1. </a:t>
            </a:r>
            <a:r>
              <a:rPr lang="en-US" sz="7400" b="1" dirty="0" smtClean="0"/>
              <a:t>Voluntary consent is essential. </a:t>
            </a:r>
            <a:r>
              <a:rPr lang="en-US" sz="7400" dirty="0" smtClean="0"/>
              <a:t>German physicians conducted medical experiments on thousands of prisoners of concentration camp without their consent. Most of the subjects of these experiments died or were crippled permanently.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381000"/>
            <a:ext cx="5867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Nuremberg Code. In December 1946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/>
          </a:bodyPr>
          <a:lstStyle/>
          <a:p>
            <a:r>
              <a:rPr lang="en-US" sz="2400" dirty="0"/>
              <a:t>2. Research must </a:t>
            </a:r>
            <a:r>
              <a:rPr lang="en-US" sz="2400" b="1" dirty="0"/>
              <a:t>benefit to the society</a:t>
            </a:r>
            <a:r>
              <a:rPr lang="en-US" sz="2400" dirty="0"/>
              <a:t>. It is unethical to needless endanger the well being of </a:t>
            </a:r>
            <a:r>
              <a:rPr lang="en-US" sz="2400" dirty="0" smtClean="0"/>
              <a:t>human volunteers </a:t>
            </a:r>
            <a:r>
              <a:rPr lang="en-US" sz="2400" dirty="0"/>
              <a:t>if other methods of investigation exist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3. Research </a:t>
            </a:r>
            <a:r>
              <a:rPr lang="en-US" sz="2400" b="1" dirty="0"/>
              <a:t>must be based on preclinical study on animal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4. </a:t>
            </a:r>
            <a:r>
              <a:rPr lang="en-US" sz="2400" b="1" dirty="0"/>
              <a:t>Avoidance of all unnecessary physical and mental suffering and injury</a:t>
            </a:r>
            <a:r>
              <a:rPr lang="en-US" sz="2400" b="1" dirty="0" smtClean="0"/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5. </a:t>
            </a:r>
            <a:r>
              <a:rPr lang="en-US" sz="2400" b="1" dirty="0"/>
              <a:t>Avoidance of the death and disability</a:t>
            </a:r>
            <a:r>
              <a:rPr lang="en-US" sz="2400" b="1" dirty="0" smtClean="0"/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6. </a:t>
            </a:r>
            <a:r>
              <a:rPr lang="en-US" sz="2400" b="1" dirty="0"/>
              <a:t>Subjects must have the right to end their participation in research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7</a:t>
            </a:r>
            <a:r>
              <a:rPr lang="en-US" sz="2800" dirty="0" smtClean="0"/>
              <a:t>. Preparedness and </a:t>
            </a:r>
            <a:r>
              <a:rPr lang="en-US" sz="2800" b="1" dirty="0" smtClean="0"/>
              <a:t>adequate facilities </a:t>
            </a:r>
            <a:r>
              <a:rPr lang="en-US" sz="2800" dirty="0" smtClean="0"/>
              <a:t>should ensure to </a:t>
            </a:r>
            <a:r>
              <a:rPr lang="en-US" sz="2800" b="1" dirty="0" smtClean="0"/>
              <a:t>protect the subjects </a:t>
            </a:r>
            <a:r>
              <a:rPr lang="en-US" sz="2800" dirty="0" smtClean="0"/>
              <a:t>against even remote possibility of </a:t>
            </a:r>
            <a:r>
              <a:rPr lang="en-US" sz="2800" b="1" dirty="0" smtClean="0"/>
              <a:t>injury, disability and death.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8. Preparedness for </a:t>
            </a:r>
            <a:r>
              <a:rPr lang="en-US" sz="2800" b="1" dirty="0" smtClean="0"/>
              <a:t>termination of experiment </a:t>
            </a:r>
            <a:r>
              <a:rPr lang="en-US" sz="2800" dirty="0" smtClean="0"/>
              <a:t>at </a:t>
            </a:r>
            <a:r>
              <a:rPr lang="en-US" sz="2800" b="1" dirty="0" smtClean="0"/>
              <a:t>any stage of research if continuation of experiment is likely to result in injury, disability or death of subjects.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9. Experiment should be </a:t>
            </a:r>
            <a:r>
              <a:rPr lang="en-US" sz="2800" b="1" dirty="0" smtClean="0"/>
              <a:t>conducted only by </a:t>
            </a:r>
            <a:r>
              <a:rPr lang="en-US" sz="2800" b="1" dirty="0" smtClean="0"/>
              <a:t>scientifically </a:t>
            </a:r>
            <a:r>
              <a:rPr lang="en-US" sz="2800" b="1" dirty="0" smtClean="0"/>
              <a:t>qualified persons.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10. Research </a:t>
            </a:r>
            <a:r>
              <a:rPr lang="en-US" sz="2800" b="1" dirty="0" smtClean="0"/>
              <a:t>risk must be minimized and relative to the anticipated benefit of research.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1962</a:t>
            </a:r>
            <a:r>
              <a:rPr lang="en-US" dirty="0" smtClean="0"/>
              <a:t>, </a:t>
            </a:r>
            <a:r>
              <a:rPr lang="en-US" b="1" dirty="0" smtClean="0"/>
              <a:t>Food, Drug and Cosmetic 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Before </a:t>
            </a:r>
            <a:r>
              <a:rPr lang="en-US" b="1" dirty="0"/>
              <a:t>mid ninetieth</a:t>
            </a:r>
            <a:r>
              <a:rPr lang="en-US" dirty="0"/>
              <a:t>, US government had </a:t>
            </a:r>
            <a:r>
              <a:rPr lang="en-US" b="1" dirty="0"/>
              <a:t>no control over manufacturing and dispensing of drug.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In the </a:t>
            </a:r>
            <a:r>
              <a:rPr lang="en-US" b="1" dirty="0" smtClean="0"/>
              <a:t>late </a:t>
            </a:r>
            <a:r>
              <a:rPr lang="en-US" b="1" dirty="0"/>
              <a:t>50s</a:t>
            </a:r>
            <a:r>
              <a:rPr lang="en-US" dirty="0"/>
              <a:t>, </a:t>
            </a:r>
            <a:r>
              <a:rPr lang="en-US" b="1" dirty="0"/>
              <a:t>thalidomide</a:t>
            </a:r>
            <a:r>
              <a:rPr lang="en-US" dirty="0"/>
              <a:t> was </a:t>
            </a:r>
            <a:r>
              <a:rPr lang="en-US" b="1" dirty="0"/>
              <a:t>sold as a sedative to control sleep and nausea through out pregnancy </a:t>
            </a:r>
            <a:r>
              <a:rPr lang="en-US" b="1" dirty="0" smtClean="0"/>
              <a:t>in </a:t>
            </a:r>
            <a:r>
              <a:rPr lang="en-US" dirty="0" smtClean="0"/>
              <a:t>Europe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it was found that taking this drug during pregnancy caused </a:t>
            </a:r>
            <a:r>
              <a:rPr lang="en-US" b="1" dirty="0"/>
              <a:t>sever deformities in the baby</a:t>
            </a:r>
            <a:r>
              <a:rPr lang="en-US" b="1" dirty="0" smtClean="0"/>
              <a:t>. (</a:t>
            </a:r>
            <a:r>
              <a:rPr lang="en-US" b="1" dirty="0" err="1" smtClean="0"/>
              <a:t>Phocomelia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Many patients did not know that they are taking a drug that was not approved by FDA nor </a:t>
            </a:r>
            <a:r>
              <a:rPr lang="en-US" b="1" dirty="0" smtClean="0"/>
              <a:t>did they gave </a:t>
            </a:r>
            <a:r>
              <a:rPr lang="en-US" b="1" dirty="0" smtClean="0"/>
              <a:t>informed </a:t>
            </a:r>
            <a:r>
              <a:rPr lang="en-US" b="1" dirty="0"/>
              <a:t>consent. 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Some </a:t>
            </a:r>
            <a:r>
              <a:rPr lang="en-US" b="1" dirty="0"/>
              <a:t>12,000 babies were born with sever deformities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b="1" dirty="0"/>
              <a:t>1962</a:t>
            </a:r>
            <a:r>
              <a:rPr lang="en-US" dirty="0"/>
              <a:t>, </a:t>
            </a:r>
            <a:r>
              <a:rPr lang="en-US" b="1" dirty="0"/>
              <a:t>Food, Drug </a:t>
            </a:r>
            <a:r>
              <a:rPr lang="en-US" b="1" dirty="0" smtClean="0"/>
              <a:t>and Cosmetic Act </a:t>
            </a:r>
            <a:r>
              <a:rPr lang="en-US" dirty="0" smtClean="0"/>
              <a:t>was </a:t>
            </a:r>
            <a:r>
              <a:rPr lang="en-US" dirty="0"/>
              <a:t>passed into law to ensure drug efficacy and greater drug </a:t>
            </a:r>
            <a:r>
              <a:rPr lang="en-US" dirty="0" smtClean="0"/>
              <a:t>safety. </a:t>
            </a:r>
          </a:p>
          <a:p>
            <a:endParaRPr lang="en-US" dirty="0"/>
          </a:p>
          <a:p>
            <a:r>
              <a:rPr lang="en-US" dirty="0" smtClean="0"/>
              <a:t>Under </a:t>
            </a:r>
            <a:r>
              <a:rPr lang="en-US" dirty="0"/>
              <a:t>this law, for </a:t>
            </a:r>
            <a:r>
              <a:rPr lang="en-US" b="1" dirty="0"/>
              <a:t>1st time drug manufacturers were required </a:t>
            </a:r>
            <a:r>
              <a:rPr lang="en-US" b="1" dirty="0" smtClean="0"/>
              <a:t>to take endorsement from  </a:t>
            </a:r>
            <a:r>
              <a:rPr lang="en-US" b="1" dirty="0"/>
              <a:t>FDA </a:t>
            </a:r>
            <a:r>
              <a:rPr lang="en-US" b="1" dirty="0" smtClean="0"/>
              <a:t>for the </a:t>
            </a:r>
            <a:r>
              <a:rPr lang="en-US" b="1" dirty="0"/>
              <a:t>effectiveness of their products before marketing.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1964 :Helsinki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1964, the </a:t>
            </a:r>
            <a:r>
              <a:rPr lang="en-US" sz="2400" b="1" dirty="0"/>
              <a:t>World Medical Association</a:t>
            </a:r>
            <a:r>
              <a:rPr lang="en-US" sz="2400" dirty="0"/>
              <a:t> established &amp; recommended the </a:t>
            </a:r>
            <a:r>
              <a:rPr lang="en-US" sz="2400" b="1" dirty="0"/>
              <a:t>guidelines for </a:t>
            </a:r>
            <a:r>
              <a:rPr lang="en-US" sz="2400" b="1" dirty="0" smtClean="0"/>
              <a:t>medical doctors </a:t>
            </a:r>
            <a:r>
              <a:rPr lang="en-US" sz="2400" dirty="0"/>
              <a:t>in biomedical research involving </a:t>
            </a:r>
            <a:r>
              <a:rPr lang="en-US" sz="2400" dirty="0" smtClean="0"/>
              <a:t>human, that </a:t>
            </a:r>
            <a:r>
              <a:rPr lang="en-US" sz="2400" dirty="0"/>
              <a:t>is known as Helsinki declaration.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declaration delaminate </a:t>
            </a:r>
            <a:r>
              <a:rPr lang="en-US" sz="2400" dirty="0"/>
              <a:t>the </a:t>
            </a:r>
            <a:r>
              <a:rPr lang="en-US" sz="2400" b="1" dirty="0"/>
              <a:t>therapeutic research </a:t>
            </a:r>
            <a:r>
              <a:rPr lang="en-US" sz="2400" dirty="0"/>
              <a:t>from </a:t>
            </a:r>
            <a:r>
              <a:rPr lang="en-US" sz="2400" b="1" dirty="0"/>
              <a:t>non-therapeutic research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Issues </a:t>
            </a:r>
            <a:r>
              <a:rPr lang="en-US" sz="2400" dirty="0"/>
              <a:t>addressed in </a:t>
            </a:r>
            <a:r>
              <a:rPr lang="en-US" sz="2400" dirty="0" smtClean="0"/>
              <a:t>the declaration </a:t>
            </a:r>
            <a:r>
              <a:rPr lang="en-US" sz="2400" dirty="0"/>
              <a:t>are </a:t>
            </a:r>
            <a:r>
              <a:rPr lang="en-US" sz="2400" dirty="0" smtClean="0"/>
              <a:t>includes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1. Delaminate </a:t>
            </a:r>
            <a:r>
              <a:rPr lang="en-US" dirty="0"/>
              <a:t>practices from </a:t>
            </a:r>
            <a:r>
              <a:rPr lang="en-US" dirty="0" smtClean="0"/>
              <a:t>research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2. Research </a:t>
            </a:r>
            <a:r>
              <a:rPr lang="en-US" b="1" dirty="0"/>
              <a:t>protocol should be reviewed </a:t>
            </a:r>
            <a:r>
              <a:rPr lang="en-US" dirty="0"/>
              <a:t>by an </a:t>
            </a:r>
            <a:r>
              <a:rPr lang="en-US" b="1" dirty="0"/>
              <a:t>independent committee </a:t>
            </a:r>
            <a:r>
              <a:rPr lang="en-US" dirty="0"/>
              <a:t>(IRB, ERB etc) prior </a:t>
            </a:r>
            <a:r>
              <a:rPr lang="en-US" dirty="0" smtClean="0"/>
              <a:t>to initiation.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3. </a:t>
            </a:r>
            <a:r>
              <a:rPr lang="en-US" b="1" dirty="0"/>
              <a:t>Informed consent </a:t>
            </a:r>
            <a:r>
              <a:rPr lang="en-US" dirty="0"/>
              <a:t>is </a:t>
            </a:r>
            <a:r>
              <a:rPr lang="en-US" dirty="0" smtClean="0"/>
              <a:t>necessary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4. </a:t>
            </a:r>
            <a:r>
              <a:rPr lang="en-US" b="1" dirty="0"/>
              <a:t>Risk should not exceed from benefit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5. Allow </a:t>
            </a:r>
            <a:r>
              <a:rPr lang="en-US" b="1" dirty="0"/>
              <a:t>subject representative to consent </a:t>
            </a:r>
            <a:r>
              <a:rPr lang="en-US" dirty="0"/>
              <a:t>who cannot consent but willing to take part in research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6</a:t>
            </a:r>
            <a:r>
              <a:rPr lang="en-US" b="1" dirty="0"/>
              <a:t>. Research with human should be based on the results from laboratory and animal experimentation</a:t>
            </a:r>
            <a:r>
              <a:rPr lang="en-US" b="1" dirty="0" smtClean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7. </a:t>
            </a:r>
            <a:r>
              <a:rPr lang="en-US" b="1" dirty="0"/>
              <a:t>Well being of subjects </a:t>
            </a:r>
            <a:r>
              <a:rPr lang="en-US" b="1" dirty="0" smtClean="0"/>
              <a:t>should </a:t>
            </a:r>
            <a:r>
              <a:rPr lang="en-US" b="1" dirty="0"/>
              <a:t>take precedence over the interest of science and society.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029" y="0"/>
            <a:ext cx="9194057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Helsinki Declaration was revised in 1975, 1983, 1996, 2000 and it is the basis for Good </a:t>
            </a:r>
            <a:r>
              <a:rPr lang="en-US" dirty="0" smtClean="0"/>
              <a:t>clinical practices </a:t>
            </a:r>
            <a:r>
              <a:rPr lang="en-US" dirty="0"/>
              <a:t>used today.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Tuskegee Syphilis Study (1932-1972).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most unethical research </a:t>
            </a:r>
            <a:r>
              <a:rPr lang="en-US" dirty="0"/>
              <a:t>in history was </a:t>
            </a:r>
            <a:r>
              <a:rPr lang="en-US" b="1" dirty="0"/>
              <a:t>Tuskegee Syphilis Study (1932-1972).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A </a:t>
            </a:r>
            <a:r>
              <a:rPr lang="en-US" dirty="0"/>
              <a:t>research </a:t>
            </a:r>
            <a:r>
              <a:rPr lang="en-US" dirty="0" smtClean="0"/>
              <a:t>was conducted </a:t>
            </a:r>
            <a:r>
              <a:rPr lang="en-US" dirty="0"/>
              <a:t>in </a:t>
            </a:r>
            <a:r>
              <a:rPr lang="en-US" b="1" dirty="0"/>
              <a:t>Tuskegee, Alabama, USA in 1932 on 600 low income African American male. </a:t>
            </a:r>
            <a:r>
              <a:rPr lang="en-US" b="1" dirty="0" smtClean="0"/>
              <a:t>400 </a:t>
            </a:r>
            <a:r>
              <a:rPr lang="en-US" b="1" dirty="0" smtClean="0"/>
              <a:t>of </a:t>
            </a:r>
            <a:r>
              <a:rPr lang="en-US" dirty="0" smtClean="0"/>
              <a:t>who </a:t>
            </a:r>
            <a:r>
              <a:rPr lang="en-US" dirty="0"/>
              <a:t>were </a:t>
            </a:r>
            <a:r>
              <a:rPr lang="en-US" b="1" dirty="0"/>
              <a:t>infected with syphilis and 200 were </a:t>
            </a:r>
            <a:r>
              <a:rPr lang="en-US" b="1" dirty="0" smtClean="0"/>
              <a:t>considered as </a:t>
            </a:r>
            <a:r>
              <a:rPr lang="en-US" b="1" dirty="0"/>
              <a:t>control</a:t>
            </a:r>
            <a:r>
              <a:rPr lang="en-US" dirty="0"/>
              <a:t> and monitored for </a:t>
            </a:r>
            <a:r>
              <a:rPr lang="en-US" b="1" dirty="0"/>
              <a:t>40 years to asses </a:t>
            </a:r>
            <a:r>
              <a:rPr lang="en-US" b="1" dirty="0" smtClean="0"/>
              <a:t>the natural history of syphilis. </a:t>
            </a:r>
          </a:p>
          <a:p>
            <a:endParaRPr lang="en-US" b="1" dirty="0"/>
          </a:p>
          <a:p>
            <a:r>
              <a:rPr lang="en-US" b="1" dirty="0" smtClean="0"/>
              <a:t>Subjects </a:t>
            </a:r>
            <a:r>
              <a:rPr lang="en-US" b="1" dirty="0"/>
              <a:t>were not told about the disease and denied any treatment </a:t>
            </a:r>
            <a:r>
              <a:rPr lang="en-US" b="1" dirty="0" smtClean="0"/>
              <a:t>even </a:t>
            </a:r>
            <a:r>
              <a:rPr lang="en-US" dirty="0" smtClean="0"/>
              <a:t>though </a:t>
            </a:r>
            <a:r>
              <a:rPr lang="en-US" dirty="0"/>
              <a:t>a proven cure </a:t>
            </a:r>
            <a:r>
              <a:rPr lang="en-US" b="1" dirty="0"/>
              <a:t>(penicillin) was publicly available in the 1940s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was </a:t>
            </a:r>
            <a:r>
              <a:rPr lang="en-US" b="1" dirty="0"/>
              <a:t>no </a:t>
            </a:r>
            <a:r>
              <a:rPr lang="en-US" b="1" dirty="0" smtClean="0"/>
              <a:t>scientific rationale </a:t>
            </a:r>
            <a:r>
              <a:rPr lang="en-US" dirty="0"/>
              <a:t>for this study </a:t>
            </a:r>
            <a:r>
              <a:rPr lang="en-US" b="1" dirty="0"/>
              <a:t>because the natural history of syphilis had already been elicited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Many subjects died </a:t>
            </a:r>
            <a:r>
              <a:rPr lang="en-US" b="1" dirty="0"/>
              <a:t>of syphilis during the study.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study was </a:t>
            </a:r>
            <a:r>
              <a:rPr lang="en-US" b="1" dirty="0"/>
              <a:t>stopped in 1972 </a:t>
            </a:r>
            <a:r>
              <a:rPr lang="en-US" dirty="0"/>
              <a:t>by the US department of </a:t>
            </a:r>
            <a:r>
              <a:rPr lang="en-US" dirty="0" smtClean="0"/>
              <a:t>health education </a:t>
            </a:r>
            <a:r>
              <a:rPr lang="en-US" dirty="0"/>
              <a:t>and welfare only after existence of this research was publicized in media.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It became a political embarrassment. But by the time </a:t>
            </a:r>
            <a:r>
              <a:rPr lang="en-US" b="1" dirty="0" smtClean="0"/>
              <a:t>74 of the subjects were still alive</a:t>
            </a:r>
            <a:r>
              <a:rPr lang="en-US" dirty="0" smtClean="0"/>
              <a:t>, Of </a:t>
            </a:r>
            <a:r>
              <a:rPr lang="en-US" b="1" dirty="0" smtClean="0"/>
              <a:t>40 wives had contracted </a:t>
            </a:r>
            <a:r>
              <a:rPr lang="en-US" dirty="0" smtClean="0"/>
              <a:t>syphilis, </a:t>
            </a:r>
            <a:r>
              <a:rPr lang="en-US" b="1" dirty="0" smtClean="0"/>
              <a:t>19 babies were born with congenital syphilis.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b="1" dirty="0" smtClean="0"/>
              <a:t>1970</a:t>
            </a:r>
            <a:r>
              <a:rPr lang="en-US" dirty="0" smtClean="0"/>
              <a:t>, </a:t>
            </a:r>
            <a:r>
              <a:rPr lang="en-US" b="1" dirty="0" smtClean="0"/>
              <a:t>compensations</a:t>
            </a:r>
            <a:r>
              <a:rPr lang="en-US" dirty="0" smtClean="0"/>
              <a:t> were given for the</a:t>
            </a:r>
          </a:p>
          <a:p>
            <a:r>
              <a:rPr lang="en-US" dirty="0" smtClean="0"/>
              <a:t>survival and for the families of those who died from this study .</a:t>
            </a:r>
          </a:p>
          <a:p>
            <a:endParaRPr lang="en-US" dirty="0"/>
          </a:p>
          <a:p>
            <a:r>
              <a:rPr lang="en-US" dirty="0" smtClean="0"/>
              <a:t>1997, under mounting pressures; </a:t>
            </a:r>
            <a:r>
              <a:rPr lang="en-US" b="1" dirty="0" smtClean="0"/>
              <a:t>President Clinton apologized to the study subjects</a:t>
            </a:r>
            <a:r>
              <a:rPr lang="en-US" dirty="0" smtClean="0"/>
              <a:t> and their families and granted </a:t>
            </a:r>
            <a:r>
              <a:rPr lang="en-US" b="1" dirty="0" smtClean="0"/>
              <a:t>$ 200,000 </a:t>
            </a:r>
            <a:r>
              <a:rPr lang="en-US" dirty="0" smtClean="0"/>
              <a:t>for creation of </a:t>
            </a:r>
            <a:r>
              <a:rPr lang="en-US" b="1" dirty="0" smtClean="0"/>
              <a:t>Tuskegee University National Center for Bioethics in Research and Health.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The </a:t>
            </a:r>
            <a:r>
              <a:rPr lang="en-US" sz="3600" b="1" dirty="0" err="1" smtClean="0"/>
              <a:t>Clilnic</a:t>
            </a:r>
            <a:r>
              <a:rPr lang="en-US" sz="3600" b="1" dirty="0" smtClean="0"/>
              <a:t> Drug Development Process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143000"/>
            <a:ext cx="7391400" cy="4724400"/>
          </a:xfrm>
        </p:spPr>
        <p:txBody>
          <a:bodyPr/>
          <a:lstStyle/>
          <a:p>
            <a:r>
              <a:rPr lang="en-US" sz="2800" dirty="0" smtClean="0"/>
              <a:t>Each country has a drug regulatory body which governs the approval process</a:t>
            </a:r>
          </a:p>
          <a:p>
            <a:r>
              <a:rPr lang="en-US" sz="2800" dirty="0" smtClean="0"/>
              <a:t>India-  CDSCO</a:t>
            </a:r>
            <a:r>
              <a:rPr lang="en-US" sz="2000" dirty="0" smtClean="0"/>
              <a:t> (central drugs standards and control organization)</a:t>
            </a:r>
          </a:p>
          <a:p>
            <a:r>
              <a:rPr lang="en-US" sz="2800" dirty="0" smtClean="0"/>
              <a:t>US- FDA </a:t>
            </a:r>
            <a:r>
              <a:rPr lang="en-US" sz="2000" dirty="0" smtClean="0"/>
              <a:t>(food and drug administration)</a:t>
            </a:r>
            <a:endParaRPr lang="en-US" sz="2800" dirty="0" smtClean="0"/>
          </a:p>
          <a:p>
            <a:r>
              <a:rPr lang="en-US" sz="2800" dirty="0" smtClean="0"/>
              <a:t>UK- MHRA </a:t>
            </a:r>
            <a:r>
              <a:rPr lang="en-US" sz="2000" dirty="0" smtClean="0"/>
              <a:t>(medical and healthcare products regulatory agency)</a:t>
            </a:r>
          </a:p>
          <a:p>
            <a:r>
              <a:rPr lang="en-US" sz="2800" dirty="0" smtClean="0"/>
              <a:t>European Union- EMEA </a:t>
            </a:r>
            <a:r>
              <a:rPr lang="en-US" sz="2000" dirty="0" smtClean="0"/>
              <a:t>(</a:t>
            </a:r>
            <a:r>
              <a:rPr lang="en-US" sz="2000" dirty="0" err="1" smtClean="0"/>
              <a:t>european</a:t>
            </a:r>
            <a:r>
              <a:rPr lang="en-US" sz="2000" dirty="0" smtClean="0"/>
              <a:t> medicines agency)</a:t>
            </a:r>
          </a:p>
          <a:p>
            <a:r>
              <a:rPr lang="en-US" sz="2800" dirty="0" smtClean="0"/>
              <a:t>Drug must be proved to be </a:t>
            </a:r>
            <a:r>
              <a:rPr lang="en-US" sz="2800" b="1" u="sng" dirty="0" smtClean="0"/>
              <a:t>safe and effective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1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342" y="1"/>
            <a:ext cx="9152342" cy="685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391400" y="838200"/>
            <a:ext cx="1676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 </a:t>
            </a:r>
            <a:r>
              <a:rPr lang="en-US" sz="1600" b="1" dirty="0" smtClean="0"/>
              <a:t>Ames test</a:t>
            </a:r>
            <a:r>
              <a:rPr lang="en-US" sz="1600" dirty="0" smtClean="0"/>
              <a:t> is a widely employed method that uses bacteria to </a:t>
            </a:r>
            <a:r>
              <a:rPr lang="en-US" sz="1600" b="1" dirty="0" smtClean="0"/>
              <a:t>test</a:t>
            </a:r>
            <a:r>
              <a:rPr lang="en-US" sz="1600" dirty="0" smtClean="0"/>
              <a:t> whether a given chemical can cause mutations in the DNA of the </a:t>
            </a:r>
            <a:r>
              <a:rPr lang="en-US" sz="1600" b="1" dirty="0" smtClean="0"/>
              <a:t>test</a:t>
            </a:r>
            <a:r>
              <a:rPr lang="en-US" sz="1600" dirty="0" smtClean="0"/>
              <a:t> </a:t>
            </a:r>
            <a:r>
              <a:rPr lang="en-US" sz="1600" dirty="0" smtClean="0"/>
              <a:t>organism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hERG</a:t>
            </a:r>
            <a:r>
              <a:rPr lang="en-US" b="1" dirty="0" smtClean="0"/>
              <a:t> (</a:t>
            </a:r>
            <a:r>
              <a:rPr lang="en-US" b="1" dirty="0" err="1" smtClean="0"/>
              <a:t>pottasium</a:t>
            </a:r>
            <a:r>
              <a:rPr lang="en-US" b="1" dirty="0" smtClean="0"/>
              <a:t> channel)</a:t>
            </a:r>
            <a:r>
              <a:rPr lang="en-US" dirty="0" smtClean="0"/>
              <a:t>, </a:t>
            </a:r>
            <a:r>
              <a:rPr lang="en-US" dirty="0" err="1" smtClean="0"/>
              <a:t>Torsades</a:t>
            </a:r>
            <a:r>
              <a:rPr lang="en-US" dirty="0" smtClean="0"/>
              <a:t> de </a:t>
            </a:r>
            <a:r>
              <a:rPr lang="en-US" dirty="0" smtClean="0"/>
              <a:t>Pointes : </a:t>
            </a:r>
            <a:r>
              <a:rPr lang="en-US" dirty="0" err="1" smtClean="0"/>
              <a:t>cardiotoxicity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43246"/>
            <a:ext cx="91439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Torsades</a:t>
            </a:r>
            <a:r>
              <a:rPr lang="en-US" sz="1600" b="1" dirty="0" smtClean="0"/>
              <a:t> de pointes</a:t>
            </a:r>
            <a:r>
              <a:rPr lang="en-US" sz="1600" dirty="0" smtClean="0"/>
              <a:t> :</a:t>
            </a:r>
            <a:r>
              <a:rPr lang="en-US" sz="1600" dirty="0" smtClean="0"/>
              <a:t> </a:t>
            </a:r>
            <a:r>
              <a:rPr lang="en-US" sz="1600" dirty="0" smtClean="0"/>
              <a:t>specific form of polymorphic ventricular tachycardia in patients with a long QT interval.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44" y="0"/>
            <a:ext cx="9105255" cy="688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2342" cy="685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0" y="6324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TK : </a:t>
            </a:r>
            <a:r>
              <a:rPr lang="en-US" b="1" dirty="0" err="1" smtClean="0"/>
              <a:t>Toxicokinetics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6" y="-1"/>
            <a:ext cx="9141224" cy="686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4044" y="0"/>
            <a:ext cx="93120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60960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1st recorded clinical research</a:t>
            </a:r>
            <a:endParaRPr lang="en-US" sz="2400" dirty="0"/>
          </a:p>
          <a:p>
            <a:r>
              <a:rPr lang="en-US" sz="2400" b="1" dirty="0"/>
              <a:t>eighteen century</a:t>
            </a:r>
            <a:r>
              <a:rPr lang="en-US" sz="2400" dirty="0"/>
              <a:t>. </a:t>
            </a:r>
            <a:r>
              <a:rPr lang="en-US" sz="2400" dirty="0" smtClean="0">
                <a:solidFill>
                  <a:srgbClr val="FF0000"/>
                </a:solidFill>
              </a:rPr>
              <a:t>(1747)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Scurvy</a:t>
            </a:r>
            <a:r>
              <a:rPr lang="en-US" sz="2400" dirty="0" smtClean="0"/>
              <a:t>  : tolled </a:t>
            </a:r>
            <a:r>
              <a:rPr lang="en-US" sz="2400" dirty="0"/>
              <a:t>the life of British </a:t>
            </a:r>
            <a:r>
              <a:rPr lang="en-US" sz="2400" dirty="0" smtClean="0"/>
              <a:t>sailors</a:t>
            </a:r>
          </a:p>
          <a:p>
            <a:r>
              <a:rPr lang="en-US" sz="2400" dirty="0" smtClean="0"/>
              <a:t>A number of common treatments, including cider, elixir of </a:t>
            </a:r>
            <a:r>
              <a:rPr lang="en-US" sz="2400" dirty="0" err="1" smtClean="0"/>
              <a:t>vitrol</a:t>
            </a:r>
            <a:r>
              <a:rPr lang="en-US" sz="2400" dirty="0" smtClean="0"/>
              <a:t>, vinegar, leaf past and sea water </a:t>
            </a:r>
            <a:r>
              <a:rPr lang="en-US" sz="2400" dirty="0" smtClean="0"/>
              <a:t>were in </a:t>
            </a:r>
            <a:r>
              <a:rPr lang="en-US" sz="2400" dirty="0" smtClean="0"/>
              <a:t>use to treat scurvy at that time.</a:t>
            </a:r>
          </a:p>
          <a:p>
            <a:endParaRPr lang="en-US" sz="2400" dirty="0"/>
          </a:p>
          <a:p>
            <a:r>
              <a:rPr lang="en-US" sz="2400" dirty="0" smtClean="0"/>
              <a:t>In </a:t>
            </a:r>
            <a:r>
              <a:rPr lang="en-US" sz="2400" b="1" dirty="0"/>
              <a:t>1740</a:t>
            </a:r>
            <a:r>
              <a:rPr lang="en-US" sz="2400" dirty="0"/>
              <a:t> </a:t>
            </a:r>
            <a:r>
              <a:rPr lang="en-US" sz="2400" b="1" dirty="0"/>
              <a:t>James Lind</a:t>
            </a:r>
            <a:r>
              <a:rPr lang="en-US" sz="2400" dirty="0"/>
              <a:t>, a surgeon in the Royal Navy of Salisbury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designed </a:t>
            </a:r>
            <a:r>
              <a:rPr lang="en-US" sz="2400" dirty="0"/>
              <a:t>a study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(20</a:t>
            </a:r>
            <a:r>
              <a:rPr lang="en-US" sz="2400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dirty="0" smtClean="0">
                <a:solidFill>
                  <a:srgbClr val="FF0000"/>
                </a:solidFill>
              </a:rPr>
              <a:t> May 1747)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Chose </a:t>
            </a:r>
            <a:r>
              <a:rPr lang="en-US" sz="2400" b="1" dirty="0" smtClean="0"/>
              <a:t>12 </a:t>
            </a:r>
            <a:r>
              <a:rPr lang="en-US" sz="2400" b="1" dirty="0"/>
              <a:t>sailors </a:t>
            </a:r>
            <a:r>
              <a:rPr lang="en-US" sz="2400" dirty="0"/>
              <a:t>and divided into </a:t>
            </a:r>
            <a:r>
              <a:rPr lang="en-US" sz="2400" b="1" dirty="0"/>
              <a:t>six groups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b="1" dirty="0" smtClean="0"/>
              <a:t>Five </a:t>
            </a:r>
            <a:r>
              <a:rPr lang="en-US" sz="2400" b="1" dirty="0"/>
              <a:t>groups </a:t>
            </a:r>
            <a:r>
              <a:rPr lang="en-US" sz="2400" dirty="0"/>
              <a:t>received </a:t>
            </a:r>
            <a:r>
              <a:rPr lang="en-US" sz="2400" b="1" dirty="0"/>
              <a:t>exiting treatments </a:t>
            </a:r>
            <a:r>
              <a:rPr lang="en-US" sz="2400" dirty="0"/>
              <a:t>and </a:t>
            </a:r>
            <a:endParaRPr lang="en-US" sz="2400" dirty="0" smtClean="0"/>
          </a:p>
          <a:p>
            <a:r>
              <a:rPr lang="en-US" sz="2400" b="1" dirty="0" smtClean="0"/>
              <a:t>sixth </a:t>
            </a:r>
            <a:r>
              <a:rPr lang="en-US" sz="2400" b="1" dirty="0"/>
              <a:t>group </a:t>
            </a:r>
            <a:r>
              <a:rPr lang="en-US" sz="2400" dirty="0" smtClean="0"/>
              <a:t>who received </a:t>
            </a:r>
            <a:r>
              <a:rPr lang="en-US" sz="2400" b="1" dirty="0"/>
              <a:t>two orange and a lemon each day. 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dirty="0" smtClean="0"/>
              <a:t>Within </a:t>
            </a:r>
            <a:r>
              <a:rPr lang="en-US" sz="2400" dirty="0"/>
              <a:t>a </a:t>
            </a:r>
            <a:r>
              <a:rPr lang="en-US" sz="2400" b="1" dirty="0"/>
              <a:t>week</a:t>
            </a:r>
            <a:r>
              <a:rPr lang="en-US" sz="2400" dirty="0"/>
              <a:t>, sailors of </a:t>
            </a:r>
            <a:r>
              <a:rPr lang="en-US" sz="2400" b="1" dirty="0"/>
              <a:t>group sixth </a:t>
            </a:r>
            <a:r>
              <a:rPr lang="en-US" sz="2400" dirty="0"/>
              <a:t>were </a:t>
            </a:r>
            <a:r>
              <a:rPr lang="en-US" sz="2400" b="1" dirty="0"/>
              <a:t>nearly </a:t>
            </a:r>
            <a:r>
              <a:rPr lang="en-US" sz="2400" b="1" dirty="0" smtClean="0"/>
              <a:t>healthy again</a:t>
            </a:r>
            <a:r>
              <a:rPr lang="en-US" sz="2400" dirty="0"/>
              <a:t>, while the health of the </a:t>
            </a:r>
            <a:r>
              <a:rPr lang="en-US" sz="2400" b="1" dirty="0"/>
              <a:t>other subjects </a:t>
            </a:r>
            <a:r>
              <a:rPr lang="en-US" sz="2400" dirty="0"/>
              <a:t>had </a:t>
            </a:r>
            <a:r>
              <a:rPr lang="en-US" sz="2400" b="1" dirty="0"/>
              <a:t>declined</a:t>
            </a:r>
            <a:r>
              <a:rPr lang="en-US" sz="2400" dirty="0"/>
              <a:t> significantly.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1331</Words>
  <Application>Microsoft Office PowerPoint</Application>
  <PresentationFormat>On-screen Show (4:3)</PresentationFormat>
  <Paragraphs>120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Drug Development and Discovery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International Clinical Trial Day</vt:lpstr>
      <vt:lpstr>20th century : experiments were done by Nazi doctors</vt:lpstr>
      <vt:lpstr>Slide 12</vt:lpstr>
      <vt:lpstr>Slide 13</vt:lpstr>
      <vt:lpstr>Slide 14</vt:lpstr>
      <vt:lpstr>Slide 15</vt:lpstr>
      <vt:lpstr>Slide 16</vt:lpstr>
      <vt:lpstr>1962, Food, Drug and Cosmetic Act</vt:lpstr>
      <vt:lpstr>1964 :Helsinki declaration</vt:lpstr>
      <vt:lpstr>Slide 19</vt:lpstr>
      <vt:lpstr>Slide 20</vt:lpstr>
      <vt:lpstr>Tuskegee Syphilis Study (1932-1972).</vt:lpstr>
      <vt:lpstr>Slide 22</vt:lpstr>
      <vt:lpstr>The Clilnic Drug Development 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Development and Discovery</dc:title>
  <dc:creator>Priti</dc:creator>
  <cp:lastModifiedBy>Priti</cp:lastModifiedBy>
  <cp:revision>15</cp:revision>
  <dcterms:created xsi:type="dcterms:W3CDTF">2017-01-02T07:29:27Z</dcterms:created>
  <dcterms:modified xsi:type="dcterms:W3CDTF">2017-12-26T07:18:23Z</dcterms:modified>
</cp:coreProperties>
</file>