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06" r:id="rId3"/>
    <p:sldId id="308" r:id="rId4"/>
    <p:sldId id="280" r:id="rId5"/>
    <p:sldId id="307" r:id="rId6"/>
    <p:sldId id="285" r:id="rId7"/>
    <p:sldId id="258" r:id="rId8"/>
    <p:sldId id="309" r:id="rId9"/>
    <p:sldId id="260" r:id="rId10"/>
    <p:sldId id="264" r:id="rId11"/>
    <p:sldId id="265" r:id="rId12"/>
    <p:sldId id="266" r:id="rId13"/>
    <p:sldId id="267" r:id="rId14"/>
    <p:sldId id="268" r:id="rId15"/>
    <p:sldId id="310" r:id="rId16"/>
    <p:sldId id="311" r:id="rId17"/>
    <p:sldId id="312" r:id="rId18"/>
    <p:sldId id="314" r:id="rId19"/>
    <p:sldId id="315" r:id="rId20"/>
    <p:sldId id="269" r:id="rId21"/>
    <p:sldId id="270" r:id="rId22"/>
    <p:sldId id="276" r:id="rId23"/>
    <p:sldId id="277" r:id="rId24"/>
    <p:sldId id="278" r:id="rId25"/>
    <p:sldId id="279" r:id="rId26"/>
    <p:sldId id="281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82" r:id="rId47"/>
    <p:sldId id="283" r:id="rId48"/>
    <p:sldId id="28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95400" y="1219200"/>
            <a:ext cx="9144000" cy="25146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Algerian" pitchFamily="82" charset="0"/>
              </a:rPr>
              <a:t>Patient Compliance</a:t>
            </a:r>
            <a:endParaRPr lang="en-US" sz="88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5486400"/>
            <a:ext cx="21000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latin typeface="Arial Rounded MT Bold" pitchFamily="34" charset="0"/>
              </a:rPr>
              <a:t>Priti</a:t>
            </a:r>
            <a:r>
              <a:rPr lang="en-US" sz="3200" dirty="0" smtClean="0">
                <a:latin typeface="Arial Rounded MT Bold" pitchFamily="34" charset="0"/>
              </a:rPr>
              <a:t> Patel</a:t>
            </a:r>
          </a:p>
          <a:p>
            <a:pPr algn="ctr"/>
            <a:endParaRPr lang="en-US" sz="32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990600" y="990600"/>
            <a:ext cx="7696200" cy="4953000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Arial Rounded MT Bold" pitchFamily="34" charset="0"/>
              </a:rPr>
              <a:t>Factors that influence compliance with the therapy - </a:t>
            </a:r>
            <a:endParaRPr lang="en-US" sz="54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rial Rounded MT Bold" pitchFamily="34" charset="0"/>
              </a:rPr>
              <a:t>1. Disease –</a:t>
            </a:r>
            <a:endParaRPr lang="en-US" sz="54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8486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Chronicity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and severity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of the disease and presence or absence of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complications</a:t>
            </a:r>
          </a:p>
          <a:p>
            <a:pPr algn="just"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For example, in a patient with a chronic disease with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few or no symptoms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adherence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to a certain regimen is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very poor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Attitude towards the disease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acceptance of the sick role</a:t>
            </a:r>
          </a:p>
          <a:p>
            <a:pPr algn="just"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Mental disorders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severely disabling diseases interfere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with the ability to comply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Arial Rounded MT Bold" pitchFamily="34" charset="0"/>
              </a:rPr>
              <a:t>2. Therapeutic regimen - </a:t>
            </a:r>
            <a:endParaRPr lang="en-US" sz="48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39140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Longer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more f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requent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administration – l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patient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compliance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Multiple drug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therapy and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complex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treatments that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interfere with the daily life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Disabling and intolerable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adverse effects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the therapy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01000" cy="15541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3. Interaction between patient and healthcare professional - </a:t>
            </a:r>
            <a:endParaRPr lang="en-US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33600"/>
            <a:ext cx="7162800" cy="32766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Caring, concerned and supportive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healthcare professional will increase the patient compliance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Good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communication and counseling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increase in patient’s understanding of the therapy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4. Socio-economic factors - </a:t>
            </a:r>
            <a:endParaRPr lang="en-US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239000" cy="3992563"/>
          </a:xfrm>
        </p:spPr>
        <p:txBody>
          <a:bodyPr>
            <a:normAutofit/>
          </a:bodyPr>
          <a:lstStyle/>
          <a:p>
            <a:pPr marL="712788" indent="-355600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Age extremes, </a:t>
            </a:r>
          </a:p>
          <a:p>
            <a:pPr marL="712788" indent="-355600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lack of material resources, </a:t>
            </a:r>
          </a:p>
          <a:p>
            <a:pPr marL="712788" indent="-355600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interference with work schedule and </a:t>
            </a:r>
          </a:p>
          <a:p>
            <a:pPr marL="712788" indent="-355600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lack of family support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Old people living alone, with limited finances and requiring multiple drugs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3000" y="685800"/>
            <a:ext cx="7696200" cy="480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Factors affecting compliance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300" b="1" dirty="0" smtClean="0">
              <a:solidFill>
                <a:srgbClr val="FF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The primary factors affecting patient compliance fall into one of two groups, which 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1) external influencers, 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2) patient experience.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361" y="228600"/>
            <a:ext cx="878703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42833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8382000" cy="62484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5F0-508B-4AD1-99AE-C1FE6F59AB67}" type="datetime1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673D-6B4C-42D4-889F-A7245C6C010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Kiran Sharma, Assistant Professor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247888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Obstacles to Patient Compliance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omd1109_a16_fig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47361"/>
            <a:ext cx="8839524" cy="520583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"/>
            <a:ext cx="73914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unched Tape 3"/>
          <p:cNvSpPr/>
          <p:nvPr/>
        </p:nvSpPr>
        <p:spPr>
          <a:xfrm>
            <a:off x="381000" y="457200"/>
            <a:ext cx="8229600" cy="5867400"/>
          </a:xfrm>
          <a:prstGeom prst="flowChartPunchedTap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latin typeface="Arial Rounded MT Bold" pitchFamily="34" charset="0"/>
              </a:rPr>
              <a:t>Methods to assess patient compliance- </a:t>
            </a:r>
            <a:endParaRPr lang="en-US" sz="72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685800"/>
            <a:ext cx="7467600" cy="5287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Many ways to evaluate –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no “Gold standard”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method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Information reported by patients – 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orally or in writing – 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unreliable due to – 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inability to remember or 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false reporting 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please or avoid disapproval of the physician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Arial Rounded MT Bold" pitchFamily="34" charset="0"/>
              </a:rPr>
              <a:t>Indirect methods - </a:t>
            </a:r>
            <a:endParaRPr lang="en-US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620000" cy="4678363"/>
          </a:xfrm>
        </p:spPr>
        <p:txBody>
          <a:bodyPr/>
          <a:lstStyle/>
          <a:p>
            <a:r>
              <a:rPr lang="en-US" b="1" dirty="0" smtClean="0">
                <a:latin typeface="Arial Rounded MT Bold" pitchFamily="34" charset="0"/>
              </a:rPr>
              <a:t>1. Interrogation – </a:t>
            </a:r>
          </a:p>
          <a:p>
            <a:pPr lvl="1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Use of standard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questionnaires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to assess compliance level  and </a:t>
            </a:r>
          </a:p>
          <a:p>
            <a:pPr lvl="1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inconvenience of the regimen, </a:t>
            </a:r>
          </a:p>
          <a:p>
            <a:pPr lvl="1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incidence of side effects and </a:t>
            </a:r>
          </a:p>
          <a:p>
            <a:pPr lvl="1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overall level of comprehension</a:t>
            </a:r>
          </a:p>
          <a:p>
            <a:pPr lvl="1"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Too subjective – not always reliable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304800"/>
            <a:ext cx="7391400" cy="4800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2. Pill count  (Residual tablet counting) 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At every visit, according to requirements, the patients received a supply sufficient for the interval to the next appointment plus extra tablets for a week. They were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asked to return the remaining tablets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at the time of the next clinic visit.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Compliance was assessed as the percentage of pills prescribed which were taken: </a:t>
            </a:r>
          </a:p>
          <a:p>
            <a:pPr lvl="1"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Compliance (%)</a:t>
            </a:r>
          </a:p>
          <a:p>
            <a:pPr lvl="1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=(Number of pills taken)/(Number of pills prescribed )x 100</a:t>
            </a:r>
          </a:p>
          <a:p>
            <a:pPr lvl="1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=(# of tabs prescribed-#of tabs returned)/(# of tabs prescribed)x100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228600"/>
            <a:ext cx="7848600" cy="6248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3. MEMS devices – 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Medication Event Monitoring System</a:t>
            </a:r>
          </a:p>
          <a:p>
            <a:pPr lvl="1"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Standard pill containers with microprocessors to record timing and frequency of bottle openings</a:t>
            </a:r>
          </a:p>
          <a:p>
            <a:pPr lvl="1"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Major limitation –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opening of the bottle is recorded as an event whether or not patient actually took the drug</a:t>
            </a:r>
          </a:p>
          <a:p>
            <a:pPr lvl="1"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At every visit, patient had a MEMS reading,  data showed as a calendar plot with information regarding no. of bottle openings each day and exact time when the bottle was opened</a:t>
            </a:r>
          </a:p>
          <a:p>
            <a:pPr lvl="1"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Compliance – assessed as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ratio of no. of opening to no. of doses prescribed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52578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Direct methods - </a:t>
            </a:r>
            <a:endParaRPr lang="en-US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305800" cy="5410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rial Rounded MT Bold" pitchFamily="34" charset="0"/>
              </a:rPr>
              <a:t>1. Drug Analysis – </a:t>
            </a:r>
          </a:p>
          <a:p>
            <a:pPr lvl="1"/>
            <a:r>
              <a:rPr lang="en-US" dirty="0" smtClean="0">
                <a:latin typeface="Arial Rounded MT Bold" pitchFamily="34" charset="0"/>
              </a:rPr>
              <a:t>Specific and sensitive methods of analysis to </a:t>
            </a:r>
            <a:r>
              <a:rPr lang="en-US" b="1" dirty="0" smtClean="0">
                <a:latin typeface="Arial Rounded MT Bold" pitchFamily="34" charset="0"/>
              </a:rPr>
              <a:t>detect potent agents in body fluids</a:t>
            </a:r>
          </a:p>
          <a:p>
            <a:pPr lvl="1"/>
            <a:r>
              <a:rPr lang="en-US" b="1" dirty="0" smtClean="0">
                <a:latin typeface="Arial Rounded MT Bold" pitchFamily="34" charset="0"/>
              </a:rPr>
              <a:t>Bioavailability (F) and clearance (CL) </a:t>
            </a:r>
            <a:r>
              <a:rPr lang="en-US" dirty="0" smtClean="0">
                <a:latin typeface="Arial Rounded MT Bold" pitchFamily="34" charset="0"/>
              </a:rPr>
              <a:t>– assumed to remain constant, average steady state concentration (C</a:t>
            </a:r>
            <a:r>
              <a:rPr lang="en-US" baseline="-25000" dirty="0" smtClean="0">
                <a:latin typeface="Arial Rounded MT Bold" pitchFamily="34" charset="0"/>
              </a:rPr>
              <a:t>PSS</a:t>
            </a:r>
            <a:r>
              <a:rPr lang="en-US" dirty="0" smtClean="0">
                <a:latin typeface="Arial Rounded MT Bold" pitchFamily="34" charset="0"/>
              </a:rPr>
              <a:t>) for a dose (D) administered at dosage interval (T) is expressed as – </a:t>
            </a:r>
          </a:p>
          <a:p>
            <a:pPr lvl="2"/>
            <a:r>
              <a:rPr lang="en-US" b="1" dirty="0" smtClean="0">
                <a:latin typeface="Arial Rounded MT Bold" pitchFamily="34" charset="0"/>
              </a:rPr>
              <a:t>C</a:t>
            </a:r>
            <a:r>
              <a:rPr lang="en-US" b="1" baseline="-25000" dirty="0" smtClean="0">
                <a:latin typeface="Arial Rounded MT Bold" pitchFamily="34" charset="0"/>
              </a:rPr>
              <a:t>PSS</a:t>
            </a:r>
            <a:r>
              <a:rPr lang="en-US" b="1" dirty="0" smtClean="0">
                <a:latin typeface="Arial Rounded MT Bold" pitchFamily="34" charset="0"/>
              </a:rPr>
              <a:t> = (FD)/(CL*T)</a:t>
            </a:r>
          </a:p>
          <a:p>
            <a:pPr lvl="2"/>
            <a:endParaRPr lang="en-US" b="1" dirty="0" smtClean="0">
              <a:latin typeface="Arial Rounded MT Bold" pitchFamily="34" charset="0"/>
            </a:endParaRPr>
          </a:p>
          <a:p>
            <a:pPr lvl="1"/>
            <a:r>
              <a:rPr lang="en-US" b="1" dirty="0" smtClean="0">
                <a:latin typeface="Arial Rounded MT Bold" pitchFamily="34" charset="0"/>
              </a:rPr>
              <a:t>Dose input rate is calculated as – </a:t>
            </a:r>
          </a:p>
          <a:p>
            <a:pPr lvl="2"/>
            <a:r>
              <a:rPr lang="en-US" b="1" dirty="0" smtClean="0">
                <a:latin typeface="Arial Rounded MT Bold" pitchFamily="34" charset="0"/>
              </a:rPr>
              <a:t>FD/T = C</a:t>
            </a:r>
            <a:r>
              <a:rPr lang="en-US" b="1" baseline="-25000" dirty="0" smtClean="0">
                <a:latin typeface="Arial Rounded MT Bold" pitchFamily="34" charset="0"/>
              </a:rPr>
              <a:t>PSS</a:t>
            </a:r>
            <a:r>
              <a:rPr lang="en-US" b="1" dirty="0" smtClean="0">
                <a:latin typeface="Arial Rounded MT Bold" pitchFamily="34" charset="0"/>
              </a:rPr>
              <a:t>*CL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447800"/>
            <a:ext cx="8001000" cy="44958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rial Rounded MT Bold" pitchFamily="34" charset="0"/>
              </a:rPr>
              <a:t> 2. Urine markers –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pPr lvl="1" algn="just"/>
            <a:r>
              <a:rPr lang="en-US" b="1" dirty="0" smtClean="0">
                <a:latin typeface="Arial" pitchFamily="34" charset="0"/>
                <a:cs typeface="Arial" pitchFamily="34" charset="0"/>
              </a:rPr>
              <a:t>Urine marker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Riboflavin : added to dosage regimen and its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presence in the urine is noted for more accurate assessment of compliance</a:t>
            </a:r>
          </a:p>
          <a:p>
            <a:pPr lvl="1"/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ss.jpg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457200" y="304800"/>
            <a:ext cx="8229600" cy="6324600"/>
          </a:xfrm>
          <a:prstGeom prst="rect">
            <a:avLst/>
          </a:prstGeom>
          <a:noFill/>
          <a:effectLst>
            <a:outerShdw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76600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105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FF33"/>
                </a:solidFill>
                <a:latin typeface="Arial Rounded MT Bold" pitchFamily="34" charset="0"/>
              </a:rPr>
              <a:t>Reasons for noncompliance</a:t>
            </a:r>
            <a:endParaRPr lang="en-US" sz="4800" b="1" dirty="0">
              <a:solidFill>
                <a:srgbClr val="66FF33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4176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1. Poor standards of labeling - 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4876800" cy="4724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Labels –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must be clear and specific (no ambiguity)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Instructions such as “take as required” or “use as directed” are not specific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Poorly written labels with bad handwriting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 major source of medication errors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pooo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600" y="1905000"/>
            <a:ext cx="1847850" cy="246697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630362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Arial Rounded MT Bold" pitchFamily="34" charset="0"/>
              </a:rPr>
              <a:t>2. Inappropriate packing - </a:t>
            </a:r>
            <a:endParaRPr lang="en-US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05000"/>
            <a:ext cx="7239000" cy="4221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Elderly patients –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difficulty in opening container, specially if size is too small or cap is difficult to twist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Blister pack – too rigid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Glass bottle – fragile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Thus difficulty in handling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patient-retention-shar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0" y="609600"/>
            <a:ext cx="8039110" cy="584676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Arial Rounded MT Bold" pitchFamily="34" charset="0"/>
              </a:rPr>
              <a:t>3. Complex Therapeutic Regimen </a:t>
            </a:r>
            <a:endParaRPr lang="en-US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620000" cy="5257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Rounded MT Bold" pitchFamily="34" charset="0"/>
              </a:rPr>
              <a:t>Difficult to memorize and thus unintentional noncompliance</a:t>
            </a:r>
            <a:endParaRPr lang="en-US" sz="2800" b="1" dirty="0">
              <a:latin typeface="Arial Rounded MT Bold" pitchFamily="34" charset="0"/>
            </a:endParaRPr>
          </a:p>
        </p:txBody>
      </p:sp>
      <p:pic>
        <p:nvPicPr>
          <p:cNvPr id="4" name="Picture 3" descr="v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19400"/>
            <a:ext cx="60198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5240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Arial Rounded MT Bold" pitchFamily="34" charset="0"/>
              </a:rPr>
              <a:t>4. Nature of Medication - </a:t>
            </a:r>
            <a:endParaRPr lang="en-US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4676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Unpleasant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taste, color or odor – noncompliance within patients (particularly children)</a:t>
            </a: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Extremely small tablets –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difficult to handle or identify</a:t>
            </a:r>
          </a:p>
          <a:p>
            <a:pPr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Large tablets – difficult to swallow</a:t>
            </a:r>
          </a:p>
          <a:p>
            <a:pPr algn="just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Occurrence of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irritating side effects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– precipitate in noncompliance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Arial Rounded MT Bold" pitchFamily="34" charset="0"/>
              </a:rPr>
              <a:t>5. Deliberate deviation - </a:t>
            </a:r>
            <a:endParaRPr lang="en-US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80772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Some patients believe that once they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begin to feel better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treatment may be stopped</a:t>
            </a: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Mental frailty – may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forget to take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occasional dose</a:t>
            </a: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Forgetfulness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– complete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omission of doses or duplication of doses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 more common with socially isolated geriatric patients</a:t>
            </a: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Lack of proper physician – pharmacist – patient rapport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 Rounded MT Bold" pitchFamily="34" charset="0"/>
              </a:rPr>
              <a:t>Strategies for improving compliance </a:t>
            </a:r>
            <a:endParaRPr lang="en-US" sz="40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6" name="Content Placeholder 5" descr="co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846580"/>
            <a:ext cx="3797300" cy="493522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r>
              <a:rPr lang="en-US" sz="3600" u="sng" dirty="0" smtClean="0">
                <a:solidFill>
                  <a:srgbClr val="FF0000"/>
                </a:solidFill>
                <a:latin typeface="Arial Rounded MT Bold" pitchFamily="34" charset="0"/>
              </a:rPr>
              <a:t>1. Simplification of therapeutic regimen </a:t>
            </a:r>
            <a:endParaRPr lang="en-US" sz="3600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924800" cy="6019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Minimizing the complexity –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minimum number of drugs with well defined dosage schedule</a:t>
            </a:r>
          </a:p>
          <a:p>
            <a:pPr algn="just"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Use of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sustained release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long acting oral preparations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Single dose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drugs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phenytoin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propranolol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 antidepressants) promote compliance by reducing adverse effects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Fixed dose combinations for-</a:t>
            </a:r>
          </a:p>
          <a:p>
            <a:pPr lvl="1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Synergism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Cotrimoxazole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Improved efficacy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oestrogen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-progesterone contraceptives)</a:t>
            </a:r>
          </a:p>
          <a:p>
            <a:pPr lvl="1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Reduction in side effects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levodopa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decarboxylase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inhibitor)</a:t>
            </a:r>
          </a:p>
          <a:p>
            <a:pPr lvl="1" algn="just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FF0000"/>
                </a:solidFill>
                <a:latin typeface="Arial Rounded MT Bold" pitchFamily="34" charset="0"/>
              </a:rPr>
              <a:t>2. Development of suitable medication packing -</a:t>
            </a:r>
            <a:endParaRPr lang="en-US" sz="3600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5334000" cy="4876800"/>
          </a:xfrm>
        </p:spPr>
        <p:txBody>
          <a:bodyPr/>
          <a:lstStyle/>
          <a:p>
            <a:r>
              <a:rPr lang="en-US" sz="2400" b="1" dirty="0" smtClean="0">
                <a:latin typeface="Arial Rounded MT Bold" pitchFamily="34" charset="0"/>
              </a:rPr>
              <a:t>Unit dose package </a:t>
            </a:r>
            <a:r>
              <a:rPr lang="en-US" sz="2400" dirty="0" smtClean="0">
                <a:latin typeface="Arial Rounded MT Bold" pitchFamily="34" charset="0"/>
              </a:rPr>
              <a:t>– blister pack – </a:t>
            </a:r>
            <a:r>
              <a:rPr lang="en-US" sz="2400" b="1" dirty="0" smtClean="0">
                <a:latin typeface="Arial Rounded MT Bold" pitchFamily="34" charset="0"/>
              </a:rPr>
              <a:t>encourage degree of self monitoring</a:t>
            </a:r>
            <a:r>
              <a:rPr lang="en-US" sz="2400" dirty="0" smtClean="0">
                <a:latin typeface="Arial Rounded MT Bold" pitchFamily="34" charset="0"/>
              </a:rPr>
              <a:t> – improved compliance in intelligent and motivated patients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b="1" dirty="0" smtClean="0">
                <a:latin typeface="Arial Rounded MT Bold" pitchFamily="34" charset="0"/>
              </a:rPr>
              <a:t>Medication box </a:t>
            </a:r>
            <a:r>
              <a:rPr lang="en-US" sz="2400" dirty="0" smtClean="0">
                <a:latin typeface="Arial Rounded MT Bold" pitchFamily="34" charset="0"/>
              </a:rPr>
              <a:t>– all the different drugs to be taken at a specific time are grouped together in one compartment</a:t>
            </a:r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886200"/>
            <a:ext cx="25812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371600"/>
            <a:ext cx="266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Arial Rounded MT Bold" pitchFamily="34" charset="0"/>
              </a:rPr>
              <a:t>3. Supplementary labeling - </a:t>
            </a:r>
            <a:endParaRPr lang="en-US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371600"/>
            <a:ext cx="57912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latin typeface="Arial Rounded MT Bold" pitchFamily="34" charset="0"/>
              </a:rPr>
              <a:t>Precautions or recommendations </a:t>
            </a:r>
            <a:r>
              <a:rPr lang="en-US" sz="2800" dirty="0" smtClean="0">
                <a:latin typeface="Arial Rounded MT Bold" pitchFamily="34" charset="0"/>
              </a:rPr>
              <a:t>that enhance the advice of the prescriber</a:t>
            </a:r>
          </a:p>
          <a:p>
            <a:r>
              <a:rPr lang="en-US" sz="2800" dirty="0" smtClean="0">
                <a:latin typeface="Arial Rounded MT Bold" pitchFamily="34" charset="0"/>
              </a:rPr>
              <a:t>Based on potential clinical significance for the benefit of patients</a:t>
            </a:r>
          </a:p>
          <a:p>
            <a:r>
              <a:rPr lang="en-US" sz="2800" dirty="0" smtClean="0">
                <a:latin typeface="Arial Rounded MT Bold" pitchFamily="34" charset="0"/>
              </a:rPr>
              <a:t>Should be </a:t>
            </a:r>
            <a:r>
              <a:rPr lang="en-US" sz="2800" b="1" dirty="0" smtClean="0">
                <a:latin typeface="Arial Rounded MT Bold" pitchFamily="34" charset="0"/>
              </a:rPr>
              <a:t>concise, uncomplicated and foolproof</a:t>
            </a:r>
          </a:p>
          <a:p>
            <a:pPr lvl="1"/>
            <a:r>
              <a:rPr lang="en-US" b="1" dirty="0" smtClean="0">
                <a:latin typeface="Arial Rounded MT Bold" pitchFamily="34" charset="0"/>
              </a:rPr>
              <a:t>Description of drug action given in lay terminology</a:t>
            </a:r>
          </a:p>
          <a:p>
            <a:pPr lvl="1"/>
            <a:r>
              <a:rPr lang="en-US" b="1" dirty="0" smtClean="0">
                <a:latin typeface="Arial Rounded MT Bold" pitchFamily="34" charset="0"/>
              </a:rPr>
              <a:t>Symbols and graphics to emphasize correct time of administration</a:t>
            </a:r>
          </a:p>
          <a:p>
            <a:pPr lvl="1"/>
            <a:r>
              <a:rPr lang="en-US" b="1" dirty="0" smtClean="0">
                <a:latin typeface="Arial Rounded MT Bold" pitchFamily="34" charset="0"/>
              </a:rPr>
              <a:t>‘Daily calendar’ or ‘Tablet identification card’ bearing details of administration schedule</a:t>
            </a:r>
          </a:p>
          <a:p>
            <a:pPr lvl="1"/>
            <a:endParaRPr lang="en-US" dirty="0">
              <a:latin typeface="Arial Rounded MT Bold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66675" y="2295525"/>
            <a:ext cx="32956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28800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FF0000"/>
                </a:solidFill>
                <a:latin typeface="Arial Rounded MT Bold" pitchFamily="34" charset="0"/>
              </a:rPr>
              <a:t>4. Patient counseling and education</a:t>
            </a:r>
            <a:endParaRPr lang="en-US" sz="4000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239000" cy="4648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Pharmacist should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inform, educate and counsel patients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about following items about each medication in the dosage regimen – 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Name (trade name, generic name and common name)</a:t>
            </a:r>
          </a:p>
          <a:p>
            <a:pPr lvl="1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Intended use and expected action</a:t>
            </a:r>
          </a:p>
          <a:p>
            <a:pPr lvl="1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Route, dosage form, dosage and administration schedule</a:t>
            </a:r>
          </a:p>
          <a:p>
            <a:pPr lvl="1" algn="just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381000"/>
            <a:ext cx="7010400" cy="6096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Special directions</a:t>
            </a:r>
          </a:p>
          <a:p>
            <a:pPr lvl="1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Common side effects</a:t>
            </a:r>
          </a:p>
          <a:p>
            <a:pPr lvl="1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Techniques for self-monitoring</a:t>
            </a:r>
          </a:p>
          <a:p>
            <a:pPr lvl="1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Proper storage</a:t>
            </a:r>
          </a:p>
          <a:p>
            <a:pPr lvl="1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Drug-drug or drug-food interactions</a:t>
            </a:r>
          </a:p>
          <a:p>
            <a:pPr lvl="1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Prescription refill information</a:t>
            </a:r>
          </a:p>
          <a:p>
            <a:pPr lvl="1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Action to be taken in event of a missed dose</a:t>
            </a:r>
          </a:p>
          <a:p>
            <a:pPr lvl="1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Selection of OTC drugs and their use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533400"/>
            <a:ext cx="8229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Methods for imparting patient education depend on type and extent of advice needed : 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Verbal counseling</a:t>
            </a:r>
          </a:p>
          <a:p>
            <a:pPr lvl="1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Printed information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Warning cards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Medication instruction sheet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Leaflets and booklets describing drugs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Patient package inserts</a:t>
            </a:r>
          </a:p>
          <a:p>
            <a:pPr lvl="2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In-patient medication training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programmes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Compliance clinics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838200"/>
            <a:ext cx="7696200" cy="5562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Compliance is defined as “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adherence to a prescribed therapeutic regimen”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because of a perceived self-benefit and a positive outcome. 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Patient compliance describes the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degree to which a patient correctly follows medical advice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Most commonly, it refers to medication or drug compliance, but it can also apply to other situations such as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medical device use, self care, self-directed exercises, or therapy sessions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19200" y="609600"/>
            <a:ext cx="7391400" cy="5791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 Rounded MT Bold" pitchFamily="34" charset="0"/>
              </a:rPr>
              <a:t>Routine counseling is both undesirable and impractical.</a:t>
            </a:r>
          </a:p>
          <a:p>
            <a:pPr>
              <a:buNone/>
            </a:pPr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Priority should be given to cases where – </a:t>
            </a:r>
          </a:p>
          <a:p>
            <a:pPr lvl="1" algn="just"/>
            <a:r>
              <a:rPr lang="en-US" dirty="0" smtClean="0">
                <a:latin typeface="Arial Rounded MT Bold" pitchFamily="34" charset="0"/>
              </a:rPr>
              <a:t>Prophylactic treatment is required in absence of symptoms (tuberculosis)</a:t>
            </a:r>
          </a:p>
          <a:p>
            <a:pPr lvl="1" algn="just">
              <a:buNone/>
            </a:pPr>
            <a:endParaRPr lang="en-US" dirty="0" smtClean="0">
              <a:latin typeface="Arial Rounded MT Bold" pitchFamily="34" charset="0"/>
            </a:endParaRPr>
          </a:p>
          <a:p>
            <a:pPr lvl="1" algn="just"/>
            <a:r>
              <a:rPr lang="en-US" dirty="0" smtClean="0">
                <a:latin typeface="Arial Rounded MT Bold" pitchFamily="34" charset="0"/>
              </a:rPr>
              <a:t>Drugs having low safety margin (</a:t>
            </a:r>
            <a:r>
              <a:rPr lang="en-US" dirty="0" err="1" smtClean="0">
                <a:latin typeface="Arial Rounded MT Bold" pitchFamily="34" charset="0"/>
              </a:rPr>
              <a:t>warfarin</a:t>
            </a:r>
            <a:r>
              <a:rPr lang="en-US" dirty="0" smtClean="0">
                <a:latin typeface="Arial Rounded MT Bold" pitchFamily="34" charset="0"/>
              </a:rPr>
              <a:t>)</a:t>
            </a:r>
          </a:p>
          <a:p>
            <a:pPr lvl="1" algn="just">
              <a:buNone/>
            </a:pPr>
            <a:endParaRPr lang="en-US" dirty="0" smtClean="0">
              <a:latin typeface="Arial Rounded MT Bold" pitchFamily="34" charset="0"/>
            </a:endParaRPr>
          </a:p>
          <a:p>
            <a:pPr lvl="1" algn="just"/>
            <a:r>
              <a:rPr lang="en-US" dirty="0" smtClean="0">
                <a:latin typeface="Arial Rounded MT Bold" pitchFamily="34" charset="0"/>
              </a:rPr>
              <a:t>Premature withdrawal may have serious consequences (corticosteroids)</a:t>
            </a:r>
          </a:p>
          <a:p>
            <a:pPr lvl="1" algn="just">
              <a:buNone/>
            </a:pPr>
            <a:endParaRPr lang="en-US" dirty="0" smtClean="0">
              <a:latin typeface="Arial Rounded MT Bold" pitchFamily="34" charset="0"/>
            </a:endParaRPr>
          </a:p>
          <a:p>
            <a:pPr lvl="1" algn="just"/>
            <a:r>
              <a:rPr lang="en-US" dirty="0" smtClean="0">
                <a:latin typeface="Arial Rounded MT Bold" pitchFamily="34" charset="0"/>
              </a:rPr>
              <a:t>Long term therapy for chronic conditions (epilepsy)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4176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Advisory and precautionary instructions 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763000" cy="4467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1500"/>
                <a:gridCol w="4381500"/>
              </a:tblGrid>
              <a:tr h="4258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itchFamily="34" charset="0"/>
                        </a:rPr>
                        <a:t>Instructions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itchFamily="34" charset="0"/>
                        </a:rPr>
                        <a:t>Examples of drugs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0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Do not take aspirin with this medication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Arial Rounded MT Bold" pitchFamily="34" charset="0"/>
                        </a:rPr>
                        <a:t>Warfarin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0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Take medication with plenty of water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All </a:t>
                      </a:r>
                      <a:r>
                        <a:rPr lang="en-US" b="1" dirty="0" err="1" smtClean="0">
                          <a:latin typeface="Arial Rounded MT Bold" pitchFamily="34" charset="0"/>
                        </a:rPr>
                        <a:t>sulpha</a:t>
                      </a:r>
                      <a:r>
                        <a:rPr lang="en-US" b="1" dirty="0" smtClean="0">
                          <a:latin typeface="Arial Rounded MT Bold" pitchFamily="34" charset="0"/>
                        </a:rPr>
                        <a:t> drugs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0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Don’t drink milk while taking this medication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Tetracycline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Take medication with milk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Iodine</a:t>
                      </a:r>
                      <a:r>
                        <a:rPr lang="en-US" b="1" baseline="0" dirty="0" smtClean="0">
                          <a:latin typeface="Arial Rounded MT Bold" pitchFamily="34" charset="0"/>
                        </a:rPr>
                        <a:t> preparations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0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Avoid contact with skin</a:t>
                      </a:r>
                      <a:r>
                        <a:rPr lang="en-US" b="1" baseline="0" dirty="0" smtClean="0">
                          <a:latin typeface="Arial Rounded MT Bold" pitchFamily="34" charset="0"/>
                        </a:rPr>
                        <a:t> and clothing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Non staining</a:t>
                      </a:r>
                      <a:r>
                        <a:rPr lang="en-US" b="1" baseline="0" dirty="0" smtClean="0">
                          <a:latin typeface="Arial Rounded MT Bold" pitchFamily="34" charset="0"/>
                        </a:rPr>
                        <a:t> iodine ointment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0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Avoid contact with teeth, use straw to drink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Syrup of ferrous iodide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914400" y="533400"/>
          <a:ext cx="8229600" cy="58673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/>
                <a:gridCol w="4114800"/>
              </a:tblGrid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Avoid undue exposure to sunlight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Arial Rounded MT Bold" pitchFamily="34" charset="0"/>
                        </a:rPr>
                        <a:t>Sulphasalazine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Shake well</a:t>
                      </a:r>
                      <a:r>
                        <a:rPr lang="en-US" b="1" baseline="0" dirty="0" smtClean="0">
                          <a:latin typeface="Arial Rounded MT Bold" pitchFamily="34" charset="0"/>
                        </a:rPr>
                        <a:t> before use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Oral emulsions and suspensions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Take medication on empty</a:t>
                      </a:r>
                      <a:r>
                        <a:rPr lang="en-US" b="1" baseline="0" dirty="0" smtClean="0">
                          <a:latin typeface="Arial Rounded MT Bold" pitchFamily="34" charset="0"/>
                        </a:rPr>
                        <a:t> stomach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Penicillin, </a:t>
                      </a:r>
                      <a:r>
                        <a:rPr lang="en-US" b="1" dirty="0" err="1" smtClean="0">
                          <a:latin typeface="Arial Rounded MT Bold" pitchFamily="34" charset="0"/>
                        </a:rPr>
                        <a:t>cloxacillin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83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Take medication half an hour before meal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Arial Rounded MT Bold" pitchFamily="34" charset="0"/>
                        </a:rPr>
                        <a:t>Ampicillin</a:t>
                      </a:r>
                      <a:r>
                        <a:rPr lang="en-US" b="1" dirty="0" smtClean="0">
                          <a:latin typeface="Arial Rounded MT Bold" pitchFamily="34" charset="0"/>
                        </a:rPr>
                        <a:t>, erythromycin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Take with meals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Arial Rounded MT Bold" pitchFamily="34" charset="0"/>
                        </a:rPr>
                        <a:t>Reserpine</a:t>
                      </a:r>
                      <a:r>
                        <a:rPr lang="en-US" b="1" dirty="0" smtClean="0">
                          <a:latin typeface="Arial Rounded MT Bold" pitchFamily="34" charset="0"/>
                        </a:rPr>
                        <a:t>,</a:t>
                      </a:r>
                      <a:r>
                        <a:rPr lang="en-US" b="1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Arial Rounded MT Bold" pitchFamily="34" charset="0"/>
                        </a:rPr>
                        <a:t>Tolbutamide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Take after meals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Arial Rounded MT Bold" pitchFamily="34" charset="0"/>
                        </a:rPr>
                        <a:t>Isoniazid</a:t>
                      </a:r>
                      <a:r>
                        <a:rPr lang="en-US" b="1" dirty="0" smtClean="0">
                          <a:latin typeface="Arial Rounded MT Bold" pitchFamily="34" charset="0"/>
                        </a:rPr>
                        <a:t>, hydrocortisone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Medication may </a:t>
                      </a:r>
                      <a:r>
                        <a:rPr lang="en-US" b="1" dirty="0" err="1" smtClean="0">
                          <a:latin typeface="Arial Rounded MT Bold" pitchFamily="34" charset="0"/>
                        </a:rPr>
                        <a:t>colour</a:t>
                      </a:r>
                      <a:r>
                        <a:rPr lang="en-US" b="1" dirty="0" smtClean="0">
                          <a:latin typeface="Arial Rounded MT Bold" pitchFamily="34" charset="0"/>
                        </a:rPr>
                        <a:t> the urine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Arial Rounded MT Bold" pitchFamily="34" charset="0"/>
                        </a:rPr>
                        <a:t>Rifampicin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0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Complete the course of treatment</a:t>
                      </a:r>
                      <a:r>
                        <a:rPr lang="en-US" b="1" baseline="0" dirty="0" smtClean="0">
                          <a:latin typeface="Arial Rounded MT Bold" pitchFamily="34" charset="0"/>
                        </a:rPr>
                        <a:t> unless otherwise directed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Rounded MT Bold" pitchFamily="34" charset="0"/>
                        </a:rPr>
                        <a:t>Antibiotics</a:t>
                      </a:r>
                      <a:endParaRPr lang="en-US" b="1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smtClean="0">
                <a:solidFill>
                  <a:srgbClr val="FF0000"/>
                </a:solidFill>
                <a:latin typeface="Arial Rounded MT Bold" pitchFamily="34" charset="0"/>
              </a:rPr>
              <a:t>Instructions for specific dosage forms</a:t>
            </a:r>
            <a:endParaRPr lang="en-US" sz="3600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828800" y="990600"/>
          <a:ext cx="6934200" cy="57704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5600"/>
                <a:gridCol w="4038600"/>
              </a:tblGrid>
              <a:tr h="3103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itchFamily="34" charset="0"/>
                        </a:rPr>
                        <a:t>Dosage form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itchFamily="34" charset="0"/>
                        </a:rPr>
                        <a:t>Instruction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1887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Rounded MT Bold" pitchFamily="34" charset="0"/>
                        </a:rPr>
                        <a:t>Oral liquids</a:t>
                      </a:r>
                      <a:endParaRPr lang="en-US" sz="2000" b="1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600" b="1" dirty="0" smtClean="0">
                          <a:latin typeface="Arial Rounded MT Bold" pitchFamily="34" charset="0"/>
                        </a:rPr>
                        <a:t>Shake well before use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600" b="1" dirty="0" smtClean="0">
                          <a:latin typeface="Arial Rounded MT Bold" pitchFamily="34" charset="0"/>
                        </a:rPr>
                        <a:t>Use standard measuring device for uniform</a:t>
                      </a:r>
                      <a:r>
                        <a:rPr lang="en-US" sz="1600" b="1" baseline="0" dirty="0" smtClean="0">
                          <a:latin typeface="Arial Rounded MT Bold" pitchFamily="34" charset="0"/>
                        </a:rPr>
                        <a:t> dosage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600" b="1" baseline="0" dirty="0" smtClean="0">
                          <a:latin typeface="Arial Rounded MT Bold" pitchFamily="34" charset="0"/>
                        </a:rPr>
                        <a:t>Store in cool and dark place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600" b="1" baseline="0" dirty="0" smtClean="0">
                          <a:latin typeface="Arial Rounded MT Bold" pitchFamily="34" charset="0"/>
                        </a:rPr>
                        <a:t>Replace the cap tightly after use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600" b="1" baseline="0" dirty="0" smtClean="0">
                          <a:latin typeface="Arial Rounded MT Bold" pitchFamily="34" charset="0"/>
                        </a:rPr>
                        <a:t>Expiry date</a:t>
                      </a:r>
                      <a:endParaRPr lang="en-US" sz="1600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162916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Rounded MT Bold" pitchFamily="34" charset="0"/>
                        </a:rPr>
                        <a:t>Capsules</a:t>
                      </a:r>
                      <a:endParaRPr lang="en-US" sz="2000" b="1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600" b="1" dirty="0" smtClean="0">
                          <a:latin typeface="Arial Rounded MT Bold" pitchFamily="34" charset="0"/>
                        </a:rPr>
                        <a:t>To be swallowed</a:t>
                      </a:r>
                      <a:r>
                        <a:rPr lang="en-US" sz="1600" b="1" baseline="0" dirty="0" smtClean="0">
                          <a:latin typeface="Arial Rounded MT Bold" pitchFamily="34" charset="0"/>
                        </a:rPr>
                        <a:t> whole without breaking the shell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600" b="1" dirty="0" smtClean="0">
                          <a:latin typeface="Arial Rounded MT Bold" pitchFamily="34" charset="0"/>
                        </a:rPr>
                        <a:t>To be swallowed</a:t>
                      </a:r>
                      <a:r>
                        <a:rPr lang="en-US" sz="1600" b="1" baseline="0" dirty="0" smtClean="0">
                          <a:latin typeface="Arial Rounded MT Bold" pitchFamily="34" charset="0"/>
                        </a:rPr>
                        <a:t> with full glass of water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600" b="1" baseline="0" dirty="0" smtClean="0">
                          <a:latin typeface="Arial Rounded MT Bold" pitchFamily="34" charset="0"/>
                        </a:rPr>
                        <a:t>Hot drinks could affect timed release capsules</a:t>
                      </a:r>
                      <a:endParaRPr lang="en-US" sz="1600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1887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Rounded MT Bold" pitchFamily="34" charset="0"/>
                        </a:rPr>
                        <a:t>Tablets</a:t>
                      </a:r>
                      <a:endParaRPr lang="en-US" sz="2000" b="1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600" b="1" dirty="0" smtClean="0">
                          <a:latin typeface="Arial Rounded MT Bold" pitchFamily="34" charset="0"/>
                        </a:rPr>
                        <a:t>Store in cool and dry place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600" b="1" dirty="0" smtClean="0">
                          <a:latin typeface="Arial Rounded MT Bold" pitchFamily="34" charset="0"/>
                        </a:rPr>
                        <a:t>Sublingual tablets – place below the tongue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600" b="1" dirty="0" smtClean="0">
                          <a:latin typeface="Arial Rounded MT Bold" pitchFamily="34" charset="0"/>
                        </a:rPr>
                        <a:t>Chewable tablets – to be chewed, not to be crushed or swallowed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en-US" sz="1600" b="1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04800"/>
          <a:ext cx="7696200" cy="6248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/>
                <a:gridCol w="4724400"/>
              </a:tblGrid>
              <a:tr h="2431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Rounded MT Bold" pitchFamily="34" charset="0"/>
                        </a:rPr>
                        <a:t>Eye and ear drops</a:t>
                      </a:r>
                      <a:endParaRPr lang="en-US" sz="24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 Rounded MT Bold" pitchFamily="34" charset="0"/>
                        </a:rPr>
                        <a:t>Method of inserting without touching head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 Rounded MT Bold" pitchFamily="34" charset="0"/>
                        </a:rPr>
                        <a:t>Explain position of head while</a:t>
                      </a:r>
                      <a:r>
                        <a:rPr lang="en-US" sz="1800" baseline="0" dirty="0" smtClean="0">
                          <a:latin typeface="Arial Rounded MT Bold" pitchFamily="34" charset="0"/>
                        </a:rPr>
                        <a:t> administering eye drops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>
                          <a:latin typeface="Arial Rounded MT Bold" pitchFamily="34" charset="0"/>
                        </a:rPr>
                        <a:t>Importance of keeping the dropper clean and sterile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>
                          <a:latin typeface="Arial Rounded MT Bold" pitchFamily="34" charset="0"/>
                        </a:rPr>
                        <a:t>Use may cause temporary discomfort</a:t>
                      </a:r>
                      <a:endParaRPr lang="en-US" sz="180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19691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Rounded MT Bold" pitchFamily="34" charset="0"/>
                        </a:rPr>
                        <a:t>Injections</a:t>
                      </a:r>
                      <a:endParaRPr lang="en-US" sz="24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 Rounded MT Bold" pitchFamily="34" charset="0"/>
                        </a:rPr>
                        <a:t>Watch for infiltration or oozing of medication from injection site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 Rounded MT Bold" pitchFamily="34" charset="0"/>
                        </a:rPr>
                        <a:t>If there is localized swelling, pain or inflammation</a:t>
                      </a:r>
                      <a:r>
                        <a:rPr lang="en-US" sz="1800" baseline="0" dirty="0" smtClean="0">
                          <a:latin typeface="Arial Rounded MT Bold" pitchFamily="34" charset="0"/>
                        </a:rPr>
                        <a:t> at injection site, inform physician</a:t>
                      </a:r>
                      <a:endParaRPr lang="en-US" sz="180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18478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Rounded MT Bold" pitchFamily="34" charset="0"/>
                        </a:rPr>
                        <a:t>Inhalation </a:t>
                      </a:r>
                      <a:r>
                        <a:rPr lang="en-US" sz="2400" dirty="0" err="1" smtClean="0">
                          <a:latin typeface="Arial Rounded MT Bold" pitchFamily="34" charset="0"/>
                        </a:rPr>
                        <a:t>aerosole</a:t>
                      </a:r>
                      <a:endParaRPr lang="en-US" sz="24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 Rounded MT Bold" pitchFamily="34" charset="0"/>
                        </a:rPr>
                        <a:t>Check the mouth piece and actuator for cleanliness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 Rounded MT Bold" pitchFamily="34" charset="0"/>
                        </a:rPr>
                        <a:t>Shake the inhaler vigorously before action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 Rounded MT Bold" pitchFamily="34" charset="0"/>
                        </a:rPr>
                        <a:t>Hold you breath for few seconds,</a:t>
                      </a:r>
                      <a:r>
                        <a:rPr lang="en-US" sz="1800" baseline="0" dirty="0" smtClean="0">
                          <a:latin typeface="Arial Rounded MT Bold" pitchFamily="34" charset="0"/>
                        </a:rPr>
                        <a:t> before breathing out slowly</a:t>
                      </a:r>
                      <a:endParaRPr lang="en-US" sz="180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 Rounded MT Bold" pitchFamily="34" charset="0"/>
              </a:rPr>
              <a:t>Drug information sheet for patient counseling</a:t>
            </a:r>
            <a:endParaRPr lang="en-US" sz="32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6" descr="clini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" y="838200"/>
            <a:ext cx="4343400" cy="5943600"/>
          </a:xfrm>
        </p:spPr>
      </p:pic>
      <p:pic>
        <p:nvPicPr>
          <p:cNvPr id="8" name="Content Placeholder 7" descr="clini1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400" y="822325"/>
            <a:ext cx="4187653" cy="5426075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Overall rates of noncompliance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8001000" cy="4495800"/>
          </a:xfrm>
        </p:spPr>
        <p:txBody>
          <a:bodyPr>
            <a:normAutofit fontScale="92500"/>
          </a:bodyPr>
          <a:lstStyle/>
          <a:p>
            <a:r>
              <a:rPr lang="en-US" sz="3000" dirty="0" smtClean="0">
                <a:latin typeface="Arial Rounded MT Bold" pitchFamily="34" charset="0"/>
              </a:rPr>
              <a:t>90% of </a:t>
            </a:r>
            <a:r>
              <a:rPr lang="en-US" sz="3000" b="1" dirty="0" smtClean="0">
                <a:latin typeface="Arial Rounded MT Bold" pitchFamily="34" charset="0"/>
              </a:rPr>
              <a:t>elderly </a:t>
            </a:r>
            <a:r>
              <a:rPr lang="en-US" sz="3000" dirty="0" smtClean="0">
                <a:latin typeface="Arial Rounded MT Bold" pitchFamily="34" charset="0"/>
              </a:rPr>
              <a:t>patients make some medication errors</a:t>
            </a:r>
          </a:p>
          <a:p>
            <a:r>
              <a:rPr lang="en-US" sz="3000" dirty="0" smtClean="0">
                <a:latin typeface="Arial Rounded MT Bold" pitchFamily="34" charset="0"/>
              </a:rPr>
              <a:t>35% of elderly patients make potentially serious medication errors</a:t>
            </a:r>
          </a:p>
          <a:p>
            <a:r>
              <a:rPr lang="en-US" sz="3000" dirty="0" smtClean="0">
                <a:latin typeface="Arial Rounded MT Bold" pitchFamily="34" charset="0"/>
              </a:rPr>
              <a:t>75% of </a:t>
            </a:r>
            <a:r>
              <a:rPr lang="en-US" sz="3000" b="1" dirty="0" smtClean="0">
                <a:latin typeface="Arial Rounded MT Bold" pitchFamily="34" charset="0"/>
              </a:rPr>
              <a:t>chronic care patients </a:t>
            </a:r>
            <a:r>
              <a:rPr lang="en-US" sz="3000" dirty="0" smtClean="0">
                <a:latin typeface="Arial Rounded MT Bold" pitchFamily="34" charset="0"/>
              </a:rPr>
              <a:t>prescribed drugs either stop taking their medication at some point or don’t take them as directed</a:t>
            </a:r>
          </a:p>
          <a:p>
            <a:r>
              <a:rPr lang="en-US" sz="3000" dirty="0" smtClean="0">
                <a:latin typeface="Arial Rounded MT Bold" pitchFamily="34" charset="0"/>
              </a:rPr>
              <a:t>Only 75% of the patients who </a:t>
            </a:r>
            <a:r>
              <a:rPr lang="en-US" sz="3000" b="1" dirty="0" smtClean="0">
                <a:latin typeface="Arial Rounded MT Bold" pitchFamily="34" charset="0"/>
              </a:rPr>
              <a:t>understand and agree with the treatment are compliant </a:t>
            </a:r>
            <a:endParaRPr lang="en-US" sz="3000" b="1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Health effects of noncompliance – </a:t>
            </a:r>
            <a:endParaRPr lang="en-US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5715000" cy="52578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b="1" dirty="0" smtClean="0">
                <a:latin typeface="Arial Rounded MT Bold" pitchFamily="34" charset="0"/>
              </a:rPr>
              <a:t>Increased morbidity</a:t>
            </a:r>
          </a:p>
          <a:p>
            <a:pPr lvl="1">
              <a:buNone/>
            </a:pPr>
            <a:endParaRPr lang="en-US" b="1" dirty="0" smtClean="0">
              <a:latin typeface="Arial Rounded MT Bold" pitchFamily="34" charset="0"/>
            </a:endParaRPr>
          </a:p>
          <a:p>
            <a:pPr lvl="1"/>
            <a:r>
              <a:rPr lang="en-US" b="1" dirty="0" smtClean="0">
                <a:latin typeface="Arial Rounded MT Bold" pitchFamily="34" charset="0"/>
              </a:rPr>
              <a:t>Treatment failure</a:t>
            </a:r>
          </a:p>
          <a:p>
            <a:pPr lvl="1">
              <a:buNone/>
            </a:pPr>
            <a:endParaRPr lang="en-US" b="1" dirty="0" smtClean="0">
              <a:latin typeface="Arial Rounded MT Bold" pitchFamily="34" charset="0"/>
            </a:endParaRPr>
          </a:p>
          <a:p>
            <a:pPr lvl="1"/>
            <a:r>
              <a:rPr lang="en-US" b="1" dirty="0" smtClean="0">
                <a:latin typeface="Arial Rounded MT Bold" pitchFamily="34" charset="0"/>
              </a:rPr>
              <a:t>Exacerbation of disease</a:t>
            </a:r>
          </a:p>
          <a:p>
            <a:pPr lvl="1">
              <a:buNone/>
            </a:pPr>
            <a:endParaRPr lang="en-US" b="1" dirty="0" smtClean="0">
              <a:latin typeface="Arial Rounded MT Bold" pitchFamily="34" charset="0"/>
            </a:endParaRPr>
          </a:p>
          <a:p>
            <a:pPr lvl="1"/>
            <a:r>
              <a:rPr lang="en-US" b="1" dirty="0" smtClean="0">
                <a:latin typeface="Arial Rounded MT Bold" pitchFamily="34" charset="0"/>
              </a:rPr>
              <a:t>Increase in frequency of physician visit</a:t>
            </a:r>
          </a:p>
          <a:p>
            <a:pPr lvl="1">
              <a:buNone/>
            </a:pPr>
            <a:endParaRPr lang="en-US" b="1" dirty="0" smtClean="0">
              <a:latin typeface="Arial Rounded MT Bold" pitchFamily="34" charset="0"/>
            </a:endParaRPr>
          </a:p>
          <a:p>
            <a:pPr lvl="1"/>
            <a:r>
              <a:rPr lang="en-US" b="1" dirty="0" smtClean="0">
                <a:latin typeface="Arial Rounded MT Bold" pitchFamily="34" charset="0"/>
              </a:rPr>
              <a:t>Increased hospitalization</a:t>
            </a:r>
          </a:p>
          <a:p>
            <a:pPr lvl="1">
              <a:buNone/>
            </a:pPr>
            <a:endParaRPr lang="en-US" b="1" dirty="0" smtClean="0">
              <a:latin typeface="Arial Rounded MT Bold" pitchFamily="34" charset="0"/>
            </a:endParaRPr>
          </a:p>
          <a:p>
            <a:pPr lvl="1"/>
            <a:r>
              <a:rPr lang="en-US" b="1" dirty="0" smtClean="0">
                <a:latin typeface="Arial Rounded MT Bold" pitchFamily="34" charset="0"/>
              </a:rPr>
              <a:t>Death</a:t>
            </a:r>
            <a:endParaRPr lang="en-US" b="1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y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05000" y="533400"/>
            <a:ext cx="7239000" cy="5867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81000"/>
            <a:ext cx="746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Noncompliance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: patient does not follow the treatment schedule suggested by the physician for the management of illness.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also encompasses failure to obey instructions on other aspects of health care, such as</a:t>
            </a:r>
          </a:p>
          <a:p>
            <a:pPr marL="712788" indent="-355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Diet</a:t>
            </a:r>
          </a:p>
          <a:p>
            <a:pPr marL="712788" indent="-355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Exercise</a:t>
            </a:r>
          </a:p>
          <a:p>
            <a:pPr marL="712788" indent="-355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Smoking and drinking habits etc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239000" cy="1828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Degree of non-compliance is expressed as a percentage of the deal compliance</a:t>
            </a:r>
            <a:endParaRPr lang="en-US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514600"/>
            <a:ext cx="7924800" cy="39624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rial Rounded MT Bold" pitchFamily="34" charset="0"/>
              </a:rPr>
              <a:t>% compliance = [(NDP-NME) / NDP] * 100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pPr lvl="1"/>
            <a:r>
              <a:rPr lang="en-US" dirty="0" smtClean="0">
                <a:latin typeface="Arial Rounded MT Bold" pitchFamily="34" charset="0"/>
              </a:rPr>
              <a:t>NDP = number of doses prescribed</a:t>
            </a:r>
          </a:p>
          <a:p>
            <a:pPr lvl="1"/>
            <a:r>
              <a:rPr lang="en-US" dirty="0" smtClean="0">
                <a:latin typeface="Arial Rounded MT Bold" pitchFamily="34" charset="0"/>
              </a:rPr>
              <a:t>NME = number of medication errors</a:t>
            </a:r>
          </a:p>
          <a:p>
            <a:pPr lvl="1"/>
            <a:endParaRPr lang="en-US" dirty="0" smtClean="0">
              <a:latin typeface="Arial Rounded MT Bold" pitchFamily="34" charset="0"/>
            </a:endParaRPr>
          </a:p>
          <a:p>
            <a:pPr lvl="1"/>
            <a:r>
              <a:rPr lang="en-US" dirty="0" smtClean="0">
                <a:latin typeface="Arial Rounded MT Bold" pitchFamily="34" charset="0"/>
              </a:rPr>
              <a:t>Any arbitrary value </a:t>
            </a:r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less than 90% </a:t>
            </a:r>
            <a:r>
              <a:rPr lang="en-US" dirty="0" smtClean="0">
                <a:latin typeface="Arial Rounded MT Bold" pitchFamily="34" charset="0"/>
              </a:rPr>
              <a:t>indicates suboptimal use of medication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rial Rounded MT Bold" pitchFamily="34" charset="0"/>
              </a:rPr>
              <a:t>Adherence </a:t>
            </a:r>
            <a:r>
              <a:rPr lang="en-US" sz="5400" dirty="0" err="1" smtClean="0">
                <a:solidFill>
                  <a:srgbClr val="FF0000"/>
                </a:solidFill>
                <a:latin typeface="Arial Rounded MT Bold" pitchFamily="34" charset="0"/>
              </a:rPr>
              <a:t>vs</a:t>
            </a:r>
            <a:r>
              <a:rPr lang="en-US" sz="5400" dirty="0" smtClean="0">
                <a:solidFill>
                  <a:srgbClr val="FF0000"/>
                </a:solidFill>
                <a:latin typeface="Arial Rounded MT Bold" pitchFamily="34" charset="0"/>
              </a:rPr>
              <a:t> compliance</a:t>
            </a:r>
            <a:endParaRPr lang="en-US" sz="54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5438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 smtClean="0">
                <a:latin typeface="Arial Rounded MT Bold" pitchFamily="34" charset="0"/>
              </a:rPr>
              <a:t>Compliance </a:t>
            </a:r>
            <a:r>
              <a:rPr lang="en-US" sz="3000" dirty="0" smtClean="0">
                <a:latin typeface="Arial Rounded MT Bold" pitchFamily="34" charset="0"/>
              </a:rPr>
              <a:t>suggests a process in which </a:t>
            </a:r>
            <a:r>
              <a:rPr lang="en-US" sz="3000" dirty="0" smtClean="0">
                <a:solidFill>
                  <a:srgbClr val="FF0000"/>
                </a:solidFill>
                <a:latin typeface="Arial Rounded MT Bold" pitchFamily="34" charset="0"/>
              </a:rPr>
              <a:t>dutiful patients passively follow the advice </a:t>
            </a:r>
            <a:r>
              <a:rPr lang="en-US" sz="3000" dirty="0" smtClean="0">
                <a:latin typeface="Arial Rounded MT Bold" pitchFamily="34" charset="0"/>
              </a:rPr>
              <a:t>of their physicians.</a:t>
            </a:r>
          </a:p>
          <a:p>
            <a:endParaRPr lang="en-US" sz="3000" dirty="0" smtClean="0">
              <a:latin typeface="Arial Rounded MT Bold" pitchFamily="34" charset="0"/>
            </a:endParaRPr>
          </a:p>
          <a:p>
            <a:r>
              <a:rPr lang="en-US" sz="3000" b="1" dirty="0" smtClean="0">
                <a:latin typeface="Arial Rounded MT Bold" pitchFamily="34" charset="0"/>
              </a:rPr>
              <a:t>Adherence</a:t>
            </a:r>
            <a:r>
              <a:rPr lang="en-US" sz="3000" dirty="0" smtClean="0">
                <a:latin typeface="Arial Rounded MT Bold" pitchFamily="34" charset="0"/>
              </a:rPr>
              <a:t> suggests how </a:t>
            </a:r>
            <a:r>
              <a:rPr lang="en-US" sz="3000" b="1" dirty="0" smtClean="0">
                <a:latin typeface="Arial Rounded MT Bold" pitchFamily="34" charset="0"/>
              </a:rPr>
              <a:t>most of the patients actively participate in their care </a:t>
            </a:r>
            <a:r>
              <a:rPr lang="en-US" sz="3000" dirty="0" smtClean="0">
                <a:latin typeface="Arial Rounded MT Bold" pitchFamily="34" charset="0"/>
              </a:rPr>
              <a:t>and decide themselves when and whether to follow their doctor’s advice.</a:t>
            </a:r>
            <a:endParaRPr lang="en-US" sz="3000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2286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When is Adherence important?</a:t>
            </a:r>
            <a:endParaRPr lang="en-IN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866888" cy="60198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Replacement therapy – insulin,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thyroxine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Asymptomatic patients / Maintenance of pharmacological effect – antihypertensive drugs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Maintenance of serum drug concentration to control a particular disorder – anticonvulsants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To control diseases of public health – HIV, TB 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In chronic, progressive diseases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Contraceptive pills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Overdose which causes serious health hazards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858000" cy="2239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Conditions necessary for adherence :</a:t>
            </a:r>
            <a:b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 The patient must - </a:t>
            </a:r>
            <a:endParaRPr lang="en-US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72390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 Rounded MT Bold" pitchFamily="34" charset="0"/>
              </a:rPr>
              <a:t>Understand and </a:t>
            </a:r>
            <a:r>
              <a:rPr lang="en-US" b="1" dirty="0" smtClean="0">
                <a:latin typeface="Arial Rounded MT Bold" pitchFamily="34" charset="0"/>
              </a:rPr>
              <a:t>believe the diagnosis</a:t>
            </a:r>
          </a:p>
          <a:p>
            <a:pPr>
              <a:buNone/>
            </a:pPr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Be </a:t>
            </a:r>
            <a:r>
              <a:rPr lang="en-US" b="1" dirty="0" smtClean="0">
                <a:latin typeface="Arial Rounded MT Bold" pitchFamily="34" charset="0"/>
              </a:rPr>
              <a:t>interested in their health</a:t>
            </a:r>
          </a:p>
          <a:p>
            <a:pPr>
              <a:buNone/>
            </a:pPr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Correctly </a:t>
            </a:r>
            <a:r>
              <a:rPr lang="en-US" b="1" dirty="0" smtClean="0">
                <a:latin typeface="Arial Rounded MT Bold" pitchFamily="34" charset="0"/>
              </a:rPr>
              <a:t>assess the impact of the diagnosis</a:t>
            </a:r>
          </a:p>
          <a:p>
            <a:pPr>
              <a:buNone/>
            </a:pPr>
            <a:endParaRPr lang="en-US" dirty="0" smtClean="0">
              <a:latin typeface="Arial Rounded MT Bold" pitchFamily="34" charset="0"/>
            </a:endParaRPr>
          </a:p>
          <a:p>
            <a:r>
              <a:rPr lang="en-US" b="1" dirty="0" smtClean="0">
                <a:latin typeface="Arial Rounded MT Bold" pitchFamily="34" charset="0"/>
              </a:rPr>
              <a:t>Believe in the efficacy </a:t>
            </a:r>
            <a:r>
              <a:rPr lang="en-US" dirty="0" smtClean="0">
                <a:latin typeface="Arial Rounded MT Bold" pitchFamily="34" charset="0"/>
              </a:rPr>
              <a:t>of the prescribed treatment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390</TotalTime>
  <Words>1749</Words>
  <Application>Microsoft Office PowerPoint</Application>
  <PresentationFormat>On-screen Show (4:3)</PresentationFormat>
  <Paragraphs>307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Solstice</vt:lpstr>
      <vt:lpstr>Patient Compliance</vt:lpstr>
      <vt:lpstr>Slide 2</vt:lpstr>
      <vt:lpstr>Slide 3</vt:lpstr>
      <vt:lpstr>Slide 4</vt:lpstr>
      <vt:lpstr>Slide 5</vt:lpstr>
      <vt:lpstr>Degree of non-compliance is expressed as a percentage of the deal compliance</vt:lpstr>
      <vt:lpstr>Adherence vs compliance</vt:lpstr>
      <vt:lpstr>When is Adherence important?</vt:lpstr>
      <vt:lpstr>Conditions necessary for adherence :  The patient must - </vt:lpstr>
      <vt:lpstr>Slide 10</vt:lpstr>
      <vt:lpstr>1. Disease –</vt:lpstr>
      <vt:lpstr>2. Therapeutic regimen - </vt:lpstr>
      <vt:lpstr>3. Interaction between patient and healthcare professional - </vt:lpstr>
      <vt:lpstr>4. Socio-economic factors - </vt:lpstr>
      <vt:lpstr>Slide 15</vt:lpstr>
      <vt:lpstr>Slide 16</vt:lpstr>
      <vt:lpstr>Slide 17</vt:lpstr>
      <vt:lpstr>Slide 18</vt:lpstr>
      <vt:lpstr>Obstacles to Patient Compliance</vt:lpstr>
      <vt:lpstr>Slide 20</vt:lpstr>
      <vt:lpstr>Slide 21</vt:lpstr>
      <vt:lpstr>Indirect methods - </vt:lpstr>
      <vt:lpstr>Slide 23</vt:lpstr>
      <vt:lpstr>Slide 24</vt:lpstr>
      <vt:lpstr>Direct methods - </vt:lpstr>
      <vt:lpstr>Slide 26</vt:lpstr>
      <vt:lpstr>Slide 27</vt:lpstr>
      <vt:lpstr>1. Poor standards of labeling - </vt:lpstr>
      <vt:lpstr>2. Inappropriate packing - </vt:lpstr>
      <vt:lpstr>3. Complex Therapeutic Regimen </vt:lpstr>
      <vt:lpstr>4. Nature of Medication - </vt:lpstr>
      <vt:lpstr>5. Deliberate deviation - </vt:lpstr>
      <vt:lpstr>Strategies for improving compliance </vt:lpstr>
      <vt:lpstr>1. Simplification of therapeutic regimen </vt:lpstr>
      <vt:lpstr>2. Development of suitable medication packing -</vt:lpstr>
      <vt:lpstr>3. Supplementary labeling - </vt:lpstr>
      <vt:lpstr>4. Patient counseling and education</vt:lpstr>
      <vt:lpstr>Slide 38</vt:lpstr>
      <vt:lpstr>Slide 39</vt:lpstr>
      <vt:lpstr>Slide 40</vt:lpstr>
      <vt:lpstr>Advisory and precautionary instructions </vt:lpstr>
      <vt:lpstr>Slide 42</vt:lpstr>
      <vt:lpstr>Instructions for specific dosage forms</vt:lpstr>
      <vt:lpstr>Slide 44</vt:lpstr>
      <vt:lpstr>Drug information sheet for patient counseling</vt:lpstr>
      <vt:lpstr>Overall rates of noncompliance</vt:lpstr>
      <vt:lpstr>Health effects of noncompliance – </vt:lpstr>
      <vt:lpstr>Slide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Compliance</dc:title>
  <dc:creator/>
  <cp:lastModifiedBy>Priti</cp:lastModifiedBy>
  <cp:revision>45</cp:revision>
  <dcterms:created xsi:type="dcterms:W3CDTF">2006-08-16T00:00:00Z</dcterms:created>
  <dcterms:modified xsi:type="dcterms:W3CDTF">2017-12-08T08:09:08Z</dcterms:modified>
</cp:coreProperties>
</file>