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sldIdLst>
    <p:sldId id="287" r:id="rId2"/>
    <p:sldId id="258" r:id="rId3"/>
    <p:sldId id="259" r:id="rId4"/>
    <p:sldId id="261" r:id="rId5"/>
    <p:sldId id="260" r:id="rId6"/>
    <p:sldId id="257" r:id="rId7"/>
    <p:sldId id="262" r:id="rId8"/>
    <p:sldId id="256" r:id="rId9"/>
    <p:sldId id="264" r:id="rId10"/>
    <p:sldId id="263" r:id="rId11"/>
    <p:sldId id="265" r:id="rId12"/>
    <p:sldId id="266" r:id="rId13"/>
    <p:sldId id="267" r:id="rId14"/>
    <p:sldId id="268" r:id="rId15"/>
    <p:sldId id="269" r:id="rId16"/>
    <p:sldId id="270" r:id="rId17"/>
    <p:sldId id="271" r:id="rId18"/>
    <p:sldId id="272" r:id="rId19"/>
    <p:sldId id="273" r:id="rId20"/>
    <p:sldId id="276" r:id="rId21"/>
    <p:sldId id="274" r:id="rId22"/>
    <p:sldId id="277" r:id="rId23"/>
    <p:sldId id="304" r:id="rId24"/>
    <p:sldId id="278" r:id="rId25"/>
    <p:sldId id="303" r:id="rId26"/>
    <p:sldId id="279" r:id="rId27"/>
    <p:sldId id="299" r:id="rId28"/>
    <p:sldId id="280" r:id="rId29"/>
    <p:sldId id="281" r:id="rId30"/>
    <p:sldId id="300" r:id="rId31"/>
    <p:sldId id="282" r:id="rId32"/>
    <p:sldId id="283" r:id="rId33"/>
    <p:sldId id="284" r:id="rId34"/>
    <p:sldId id="285" r:id="rId35"/>
    <p:sldId id="286" r:id="rId36"/>
    <p:sldId id="288" r:id="rId37"/>
    <p:sldId id="289" r:id="rId38"/>
    <p:sldId id="290" r:id="rId39"/>
    <p:sldId id="291" r:id="rId40"/>
    <p:sldId id="292" r:id="rId41"/>
    <p:sldId id="293" r:id="rId42"/>
    <p:sldId id="294" r:id="rId43"/>
    <p:sldId id="295" r:id="rId44"/>
    <p:sldId id="296" r:id="rId45"/>
    <p:sldId id="298" r:id="rId46"/>
    <p:sldId id="297" r:id="rId47"/>
    <p:sldId id="301" r:id="rId48"/>
    <p:sldId id="302" r:id="rId49"/>
    <p:sldId id="305" r:id="rId50"/>
    <p:sldId id="306" r:id="rId51"/>
    <p:sldId id="307" r:id="rId52"/>
    <p:sldId id="317" r:id="rId53"/>
    <p:sldId id="308" r:id="rId54"/>
    <p:sldId id="309" r:id="rId55"/>
    <p:sldId id="319" r:id="rId56"/>
    <p:sldId id="320" r:id="rId57"/>
    <p:sldId id="321" r:id="rId58"/>
    <p:sldId id="322" r:id="rId59"/>
    <p:sldId id="323" r:id="rId60"/>
    <p:sldId id="324" r:id="rId61"/>
    <p:sldId id="318" r:id="rId62"/>
    <p:sldId id="310" r:id="rId63"/>
    <p:sldId id="311" r:id="rId64"/>
    <p:sldId id="312" r:id="rId65"/>
    <p:sldId id="325" r:id="rId66"/>
    <p:sldId id="313" r:id="rId67"/>
    <p:sldId id="326" r:id="rId68"/>
    <p:sldId id="327" r:id="rId69"/>
    <p:sldId id="314" r:id="rId70"/>
    <p:sldId id="329" r:id="rId71"/>
    <p:sldId id="328" r:id="rId72"/>
    <p:sldId id="31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varScale="1">
        <p:scale>
          <a:sx n="64" d="100"/>
          <a:sy n="64" d="100"/>
        </p:scale>
        <p:origin x="-15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3DF683-7575-409E-AACD-532116BAEA93}" type="datetimeFigureOut">
              <a:rPr lang="en-US" smtClean="0"/>
              <a:pPr/>
              <a:t>12/28/2017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AEDA5A-9F26-4213-A44A-6A371A483E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AEDA5A-9F26-4213-A44A-6A371A483E85}" type="slidenum">
              <a:rPr lang="en-US" smtClean="0"/>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EBB0638-6CDC-49EF-96D1-452A584ADA68}" type="slidenum">
              <a:rPr lang="en-US" smtClean="0"/>
              <a:pPr/>
              <a:t>63</a:t>
            </a:fld>
            <a:endParaRPr lang="en-US" smtClean="0"/>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CB65E5C-C263-4CEE-BE1E-FE4D757B2CE1}" type="slidenum">
              <a:rPr lang="en-US" smtClean="0"/>
              <a:pPr/>
              <a:t>64</a:t>
            </a:fld>
            <a:endParaRPr lang="en-US" smtClean="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A82B1-E2B6-4C6C-A300-674802365329}" type="slidenum">
              <a:rPr lang="en-US"/>
              <a:pPr/>
              <a:t>65</a:t>
            </a:fld>
            <a:endParaRPr lang="en-US"/>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F072510-E571-488F-B731-C1D0F05FF8B4}" type="slidenum">
              <a:rPr lang="en-US" smtClean="0"/>
              <a:pPr/>
              <a:t>66</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C4CAD-B798-4CC5-9AA7-E616C55EB28C}" type="slidenum">
              <a:rPr lang="en-US"/>
              <a:pPr/>
              <a:t>67</a:t>
            </a:fld>
            <a:endParaRPr lang="en-US"/>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C76494-C7BA-403E-93DB-E56261C613E5}" type="slidenum">
              <a:rPr lang="en-US"/>
              <a:pPr/>
              <a:t>68</a:t>
            </a:fld>
            <a:endParaRPr lang="en-US"/>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BF6A2AF-C67F-41BA-89A0-C2106D4316E0}" type="slidenum">
              <a:rPr lang="en-US" smtClean="0"/>
              <a:pPr/>
              <a:t>69</a:t>
            </a:fld>
            <a:endParaRPr lang="en-US" smtClean="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3C88A-5A14-4D52-B032-2063817943E7}" type="slidenum">
              <a:rPr lang="en-US"/>
              <a:pPr/>
              <a:t>70</a:t>
            </a:fld>
            <a:endParaRPr lang="en-US"/>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5F86C-4309-435D-AC74-87F4DDCD31FE}" type="slidenum">
              <a:rPr lang="en-US"/>
              <a:pPr/>
              <a:t>71</a:t>
            </a:fld>
            <a:endParaRPr lang="en-US"/>
          </a:p>
        </p:txBody>
      </p:sp>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C36017C-7960-4FD9-A57E-BC6C9B1BFC7B}" type="slidenum">
              <a:rPr lang="en-US" smtClean="0"/>
              <a:pPr/>
              <a:t>54</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1AECD-3F7F-49E9-8AE9-FD36D397F6D3}" type="slidenum">
              <a:rPr lang="en-US"/>
              <a:pPr/>
              <a:t>55</a:t>
            </a:fld>
            <a:endParaRPr 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D77EC-83D5-4F7E-B638-9B97D7468845}" type="slidenum">
              <a:rPr lang="en-US"/>
              <a:pPr/>
              <a:t>56</a:t>
            </a:fld>
            <a:endParaRPr 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50996-61C4-4E3E-9B1C-B0532441A3C5}" type="slidenum">
              <a:rPr lang="en-US"/>
              <a:pPr/>
              <a:t>57</a:t>
            </a:fld>
            <a:endParaRPr 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1DC6E-3710-4CD1-97AF-0C09167FF4B2}" type="slidenum">
              <a:rPr lang="en-US"/>
              <a:pPr/>
              <a:t>58</a:t>
            </a:fld>
            <a:endParaRPr 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1E18AD-B5D7-4F10-8487-04A17088FD3A}" type="slidenum">
              <a:rPr lang="en-US"/>
              <a:pPr/>
              <a:t>59</a:t>
            </a:fld>
            <a:endParaRPr 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DF89C-5F6C-4BB1-839C-D9BE255932BB}" type="slidenum">
              <a:rPr lang="en-US"/>
              <a:pPr/>
              <a:t>60</a:t>
            </a:fld>
            <a:endParaRPr 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5C4A8D7-917F-4EFE-8CDA-FF1B03D49474}" type="slidenum">
              <a:rPr lang="en-US" smtClean="0"/>
              <a:pPr/>
              <a:t>62</a:t>
            </a:fld>
            <a:endParaRPr lang="en-US" smtClean="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64510C1-A79D-4CB2-99AB-C45077C5F9E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4510C1-A79D-4CB2-99AB-C45077C5F9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4510C1-A79D-4CB2-99AB-C45077C5F9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4510C1-A79D-4CB2-99AB-C45077C5F9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4510C1-A79D-4CB2-99AB-C45077C5F9E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64510C1-A79D-4CB2-99AB-C45077C5F9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64510C1-A79D-4CB2-99AB-C45077C5F9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64510C1-A79D-4CB2-99AB-C45077C5F9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64510C1-A79D-4CB2-99AB-C45077C5F9E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64510C1-A79D-4CB2-99AB-C45077C5F9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9525473-3254-479C-A070-D614A2EFAB60}" type="datetimeFigureOut">
              <a:rPr lang="en-US" smtClean="0"/>
              <a:pPr/>
              <a:t>12/28/2017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64510C1-A79D-4CB2-99AB-C45077C5F9E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9525473-3254-479C-A070-D614A2EFAB60}" type="datetimeFigureOut">
              <a:rPr lang="en-US" smtClean="0"/>
              <a:pPr/>
              <a:t>12/28/2017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64510C1-A79D-4CB2-99AB-C45077C5F9E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google.co.in/url?sa=t&amp;rct=j&amp;q=&amp;esrc=s&amp;source=web&amp;cd=1&amp;cad=rja&amp;uact=8&amp;ved=0CB0QFjAA&amp;url=http://www.cdsco.nic.in/&amp;ei=QDrKU9fXEcq7uASlxoDoCw&amp;usg=AFQjCNEWNESlrz_0e8YX1Twib3dMXC5Hsg&amp;bvm=bv.71198958,d.c2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90600"/>
            <a:ext cx="7498080" cy="1143000"/>
          </a:xfrm>
        </p:spPr>
        <p:txBody>
          <a:bodyPr/>
          <a:lstStyle/>
          <a:p>
            <a:r>
              <a:rPr lang="en-US" dirty="0" smtClean="0"/>
              <a:t>Clinical Trial : Terminology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762000"/>
            <a:ext cx="6781800" cy="2492990"/>
          </a:xfrm>
          <a:prstGeom prst="rect">
            <a:avLst/>
          </a:prstGeom>
        </p:spPr>
        <p:txBody>
          <a:bodyPr wrap="square">
            <a:spAutoFit/>
          </a:bodyPr>
          <a:lstStyle/>
          <a:p>
            <a:pPr marL="448056" indent="-384048">
              <a:defRPr/>
            </a:pPr>
            <a:r>
              <a:rPr lang="en-GB" sz="3600" b="1" dirty="0" smtClean="0">
                <a:solidFill>
                  <a:schemeClr val="tx2"/>
                </a:solidFill>
              </a:rPr>
              <a:t>Subject/Trial Subject</a:t>
            </a:r>
          </a:p>
          <a:p>
            <a:pPr marL="448056" indent="-384048">
              <a:buFont typeface="Wingdings 2"/>
              <a:buChar char=""/>
              <a:defRPr/>
            </a:pPr>
            <a:endParaRPr lang="en-GB" sz="2400" b="1" dirty="0"/>
          </a:p>
          <a:p>
            <a:pPr marL="448056" indent="-384048">
              <a:buFont typeface="Wingdings 2"/>
              <a:buChar char=""/>
              <a:defRPr/>
            </a:pPr>
            <a:endParaRPr lang="en-US" sz="2400" b="1" dirty="0"/>
          </a:p>
          <a:p>
            <a:pPr marL="822960" lvl="1">
              <a:defRPr/>
            </a:pPr>
            <a:r>
              <a:rPr lang="en-GB" sz="2400" dirty="0"/>
              <a:t>An individual who participates in a clinical trial, either as a recipient of the investigational product(s) or as a control.</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1143000" y="762000"/>
            <a:ext cx="7498080" cy="4800600"/>
          </a:xfrm>
        </p:spPr>
        <p:txBody>
          <a:bodyPr/>
          <a:lstStyle/>
          <a:p>
            <a:pPr eaLnBrk="1" hangingPunct="1">
              <a:buNone/>
            </a:pPr>
            <a:r>
              <a:rPr lang="en-GB" sz="3600" b="1" dirty="0" smtClean="0">
                <a:solidFill>
                  <a:schemeClr val="tx2"/>
                </a:solidFill>
              </a:rPr>
              <a:t>Subject Identification Code</a:t>
            </a:r>
          </a:p>
          <a:p>
            <a:pPr eaLnBrk="1" hangingPunct="1"/>
            <a:endParaRPr lang="en-GB" sz="2800" b="1" dirty="0" smtClean="0"/>
          </a:p>
          <a:p>
            <a:pPr eaLnBrk="1" hangingPunct="1">
              <a:buNone/>
            </a:pPr>
            <a:endParaRPr lang="en-US" sz="2800" b="1" dirty="0" smtClean="0"/>
          </a:p>
          <a:p>
            <a:pPr lvl="1" eaLnBrk="1" hangingPunct="1"/>
            <a:r>
              <a:rPr lang="en-GB" sz="2400" dirty="0" smtClean="0"/>
              <a:t>A unique identifier assigned by the investigator to each trial subject to </a:t>
            </a:r>
            <a:r>
              <a:rPr lang="en-GB" sz="2400" b="1" dirty="0" smtClean="0"/>
              <a:t>protect the subject's identity and used in lieu of the subject's name </a:t>
            </a:r>
            <a:r>
              <a:rPr lang="en-GB" sz="2400" dirty="0" smtClean="0"/>
              <a:t>when the investigator reports adverse events and/or other trial related data.</a:t>
            </a:r>
          </a:p>
          <a:p>
            <a:pPr eaLnBrk="1" hangingPunct="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4864" eaLnBrk="1" fontAlgn="auto" hangingPunct="1">
              <a:spcAft>
                <a:spcPts val="0"/>
              </a:spcAft>
              <a:defRPr/>
            </a:pPr>
            <a:r>
              <a:rPr lang="en-GB" b="1" dirty="0" smtClean="0">
                <a:solidFill>
                  <a:schemeClr val="tx2">
                    <a:tint val="100000"/>
                    <a:shade val="90000"/>
                    <a:satMod val="250000"/>
                    <a:alpha val="100000"/>
                  </a:schemeClr>
                </a:solidFill>
              </a:rPr>
              <a:t>Case Report Form (CRF)</a:t>
            </a: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endParaRPr lang="en-US" dirty="0">
              <a:solidFill>
                <a:schemeClr val="tx2">
                  <a:tint val="100000"/>
                  <a:shade val="90000"/>
                  <a:satMod val="250000"/>
                  <a:alpha val="100000"/>
                </a:schemeClr>
              </a:solidFill>
            </a:endParaRPr>
          </a:p>
        </p:txBody>
      </p:sp>
      <p:sp>
        <p:nvSpPr>
          <p:cNvPr id="16387" name="Content Placeholder 2"/>
          <p:cNvSpPr>
            <a:spLocks noGrp="1"/>
          </p:cNvSpPr>
          <p:nvPr>
            <p:ph idx="1"/>
          </p:nvPr>
        </p:nvSpPr>
        <p:spPr/>
        <p:txBody>
          <a:bodyPr/>
          <a:lstStyle/>
          <a:p>
            <a:pPr eaLnBrk="1" hangingPunct="1"/>
            <a:r>
              <a:rPr lang="en-GB" dirty="0" smtClean="0"/>
              <a:t>A </a:t>
            </a:r>
            <a:r>
              <a:rPr lang="en-GB" b="1" dirty="0" smtClean="0"/>
              <a:t>printed, optical, or electronic document </a:t>
            </a:r>
            <a:r>
              <a:rPr lang="en-GB" dirty="0" smtClean="0"/>
              <a:t>designed to record all of the protocol required information to be reported to the </a:t>
            </a:r>
            <a:r>
              <a:rPr lang="en-GB" b="1" dirty="0" smtClean="0"/>
              <a:t>sponsor</a:t>
            </a:r>
            <a:r>
              <a:rPr lang="en-GB" dirty="0" smtClean="0"/>
              <a:t> on each trial subject.</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eaLnBrk="1" fontAlgn="auto" hangingPunct="1">
              <a:spcAft>
                <a:spcPts val="0"/>
              </a:spcAft>
              <a:defRPr/>
            </a:pPr>
            <a:r>
              <a:rPr lang="en-GB" b="1" dirty="0" smtClean="0">
                <a:solidFill>
                  <a:schemeClr val="tx2"/>
                </a:solidFill>
              </a:rPr>
              <a:t>Source Data</a:t>
            </a:r>
            <a:r>
              <a:rPr lang="en-US" b="1" dirty="0" smtClean="0">
                <a:solidFill>
                  <a:schemeClr val="accent1">
                    <a:tint val="83000"/>
                    <a:satMod val="150000"/>
                  </a:schemeClr>
                </a:solidFill>
              </a:rPr>
              <a:t/>
            </a:r>
            <a:br>
              <a:rPr lang="en-US" b="1" dirty="0" smtClean="0">
                <a:solidFill>
                  <a:schemeClr val="accent1">
                    <a:tint val="83000"/>
                    <a:satMod val="150000"/>
                  </a:schemeClr>
                </a:solidFill>
              </a:rPr>
            </a:br>
            <a:endParaRPr lang="en-US" dirty="0">
              <a:solidFill>
                <a:schemeClr val="accent1">
                  <a:tint val="83000"/>
                  <a:satMod val="150000"/>
                </a:schemeClr>
              </a:solidFill>
            </a:endParaRPr>
          </a:p>
        </p:txBody>
      </p:sp>
      <p:sp>
        <p:nvSpPr>
          <p:cNvPr id="32771" name="Content Placeholder 2"/>
          <p:cNvSpPr>
            <a:spLocks noGrp="1"/>
          </p:cNvSpPr>
          <p:nvPr>
            <p:ph idx="1"/>
          </p:nvPr>
        </p:nvSpPr>
        <p:spPr/>
        <p:txBody>
          <a:bodyPr>
            <a:normAutofit lnSpcReduction="10000"/>
          </a:bodyPr>
          <a:lstStyle/>
          <a:p>
            <a:pPr eaLnBrk="1" hangingPunct="1"/>
            <a:r>
              <a:rPr lang="en-GB" dirty="0" smtClean="0"/>
              <a:t>All information in original records and certified copies of original records of </a:t>
            </a:r>
            <a:r>
              <a:rPr lang="en-GB" b="1" dirty="0" smtClean="0"/>
              <a:t>clinical findings, observations, or other activities </a:t>
            </a:r>
            <a:r>
              <a:rPr lang="en-GB" dirty="0" smtClean="0"/>
              <a:t>in a clinical trial necessary for the reconstruction and evaluation of the trial. </a:t>
            </a:r>
          </a:p>
          <a:p>
            <a:pPr eaLnBrk="1" hangingPunct="1"/>
            <a:endParaRPr lang="en-GB" dirty="0" smtClean="0"/>
          </a:p>
          <a:p>
            <a:pPr eaLnBrk="1" hangingPunct="1"/>
            <a:r>
              <a:rPr lang="en-GB" dirty="0" smtClean="0"/>
              <a:t>Source data are contained in source documents (original records or certified copies).</a:t>
            </a:r>
            <a:endParaRPr lang="en-US" dirty="0" smtClean="0"/>
          </a:p>
          <a:p>
            <a:pPr eaLnBrk="1" hangingPunct="1"/>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0"/>
            <a:ext cx="7498080" cy="1143000"/>
          </a:xfrm>
        </p:spPr>
        <p:txBody>
          <a:bodyPr>
            <a:normAutofit fontScale="90000"/>
          </a:bodyPr>
          <a:lstStyle/>
          <a:p>
            <a:pPr marL="484632" eaLnBrk="1" fontAlgn="auto" hangingPunct="1">
              <a:spcAft>
                <a:spcPts val="0"/>
              </a:spcAft>
              <a:defRPr/>
            </a:pPr>
            <a:r>
              <a:rPr lang="en-GB" b="1" dirty="0" smtClean="0">
                <a:solidFill>
                  <a:schemeClr val="accent5"/>
                </a:solidFill>
              </a:rPr>
              <a:t>Source Documents</a:t>
            </a:r>
            <a:r>
              <a:rPr lang="en-US" b="1" dirty="0" smtClean="0">
                <a:solidFill>
                  <a:schemeClr val="accent1">
                    <a:tint val="83000"/>
                    <a:satMod val="150000"/>
                  </a:schemeClr>
                </a:solidFill>
              </a:rPr>
              <a:t/>
            </a:r>
            <a:br>
              <a:rPr lang="en-US" b="1" dirty="0" smtClean="0">
                <a:solidFill>
                  <a:schemeClr val="accent1">
                    <a:tint val="83000"/>
                    <a:satMod val="150000"/>
                  </a:schemeClr>
                </a:solidFill>
              </a:rPr>
            </a:br>
            <a:endParaRPr lang="en-US" dirty="0">
              <a:solidFill>
                <a:schemeClr val="accent1">
                  <a:tint val="83000"/>
                  <a:satMod val="150000"/>
                </a:schemeClr>
              </a:solidFill>
            </a:endParaRPr>
          </a:p>
        </p:txBody>
      </p:sp>
      <p:sp>
        <p:nvSpPr>
          <p:cNvPr id="33795" name="Content Placeholder 2"/>
          <p:cNvSpPr>
            <a:spLocks noGrp="1"/>
          </p:cNvSpPr>
          <p:nvPr>
            <p:ph idx="1"/>
          </p:nvPr>
        </p:nvSpPr>
        <p:spPr>
          <a:xfrm>
            <a:off x="762000" y="914400"/>
            <a:ext cx="8382000" cy="5715000"/>
          </a:xfrm>
        </p:spPr>
        <p:txBody>
          <a:bodyPr>
            <a:normAutofit fontScale="85000" lnSpcReduction="20000"/>
          </a:bodyPr>
          <a:lstStyle/>
          <a:p>
            <a:r>
              <a:rPr lang="en-GB" sz="2400" b="1" dirty="0" smtClean="0"/>
              <a:t>Original documents, data, and records </a:t>
            </a:r>
            <a:endParaRPr lang="en-GB" sz="2400" b="1" dirty="0" smtClean="0"/>
          </a:p>
          <a:p>
            <a:pPr>
              <a:buNone/>
            </a:pPr>
            <a:r>
              <a:rPr lang="en-GB" sz="2400" b="1" dirty="0" smtClean="0"/>
              <a:t> </a:t>
            </a:r>
            <a:r>
              <a:rPr lang="en-GB" sz="2400" b="1" dirty="0" smtClean="0"/>
              <a:t>   </a:t>
            </a:r>
            <a:r>
              <a:rPr lang="en-GB" sz="2400" dirty="0" smtClean="0"/>
              <a:t>(</a:t>
            </a:r>
            <a:r>
              <a:rPr lang="en-GB" sz="2400" dirty="0" smtClean="0"/>
              <a:t>e.g., hospital records, </a:t>
            </a:r>
            <a:endParaRPr lang="en-GB" sz="2400" dirty="0" smtClean="0"/>
          </a:p>
          <a:p>
            <a:pPr>
              <a:buNone/>
            </a:pPr>
            <a:r>
              <a:rPr lang="en-GB" sz="2400" dirty="0" smtClean="0"/>
              <a:t> </a:t>
            </a:r>
            <a:r>
              <a:rPr lang="en-GB" sz="2400" dirty="0" smtClean="0"/>
              <a:t>     </a:t>
            </a:r>
            <a:r>
              <a:rPr lang="en-GB" sz="2400" dirty="0" smtClean="0"/>
              <a:t>clinical </a:t>
            </a:r>
            <a:r>
              <a:rPr lang="en-GB" sz="2400" dirty="0" smtClean="0"/>
              <a:t>and office charts, </a:t>
            </a:r>
            <a:endParaRPr lang="en-GB" sz="2400" dirty="0" smtClean="0"/>
          </a:p>
          <a:p>
            <a:pPr>
              <a:buNone/>
            </a:pPr>
            <a:r>
              <a:rPr lang="en-GB" sz="2400" dirty="0" smtClean="0"/>
              <a:t> </a:t>
            </a:r>
            <a:r>
              <a:rPr lang="en-GB" sz="2400" dirty="0" smtClean="0"/>
              <a:t>     </a:t>
            </a:r>
            <a:r>
              <a:rPr lang="en-GB" sz="2400" dirty="0" smtClean="0"/>
              <a:t>laboratory </a:t>
            </a:r>
            <a:r>
              <a:rPr lang="en-GB" sz="2400" dirty="0" smtClean="0"/>
              <a:t>notes, </a:t>
            </a:r>
            <a:endParaRPr lang="en-GB" sz="2400" dirty="0" smtClean="0"/>
          </a:p>
          <a:p>
            <a:pPr>
              <a:buNone/>
            </a:pPr>
            <a:r>
              <a:rPr lang="en-GB" sz="2400" dirty="0" smtClean="0"/>
              <a:t> </a:t>
            </a:r>
            <a:r>
              <a:rPr lang="en-GB" sz="2400" dirty="0" smtClean="0"/>
              <a:t>     </a:t>
            </a:r>
            <a:r>
              <a:rPr lang="en-GB" sz="2400" dirty="0" smtClean="0"/>
              <a:t>memoranda(</a:t>
            </a:r>
            <a:r>
              <a:rPr lang="en-US" sz="2400" dirty="0" smtClean="0"/>
              <a:t>a note recording something for future </a:t>
            </a:r>
            <a:r>
              <a:rPr lang="en-US" sz="2400" dirty="0" smtClean="0"/>
              <a:t>use)</a:t>
            </a:r>
            <a:r>
              <a:rPr lang="en-GB" sz="2400" dirty="0" smtClean="0"/>
              <a:t>, </a:t>
            </a:r>
          </a:p>
          <a:p>
            <a:pPr>
              <a:buNone/>
            </a:pPr>
            <a:r>
              <a:rPr lang="en-GB" sz="2400" dirty="0" smtClean="0"/>
              <a:t> </a:t>
            </a:r>
            <a:r>
              <a:rPr lang="en-GB" sz="2400" dirty="0" smtClean="0"/>
              <a:t>     </a:t>
            </a:r>
            <a:r>
              <a:rPr lang="en-GB" sz="2400" dirty="0" smtClean="0"/>
              <a:t>subjects</a:t>
            </a:r>
            <a:r>
              <a:rPr lang="en-GB" sz="2400" dirty="0" smtClean="0"/>
              <a:t>' diaries or evaluation checklists, </a:t>
            </a:r>
            <a:endParaRPr lang="en-GB" sz="2400" dirty="0" smtClean="0"/>
          </a:p>
          <a:p>
            <a:pPr>
              <a:buNone/>
            </a:pPr>
            <a:r>
              <a:rPr lang="en-GB" sz="2400" dirty="0" smtClean="0"/>
              <a:t> </a:t>
            </a:r>
            <a:r>
              <a:rPr lang="en-GB" sz="2400" dirty="0" smtClean="0"/>
              <a:t>     </a:t>
            </a:r>
            <a:r>
              <a:rPr lang="en-GB" sz="2400" dirty="0" smtClean="0"/>
              <a:t>pharmacy </a:t>
            </a:r>
            <a:r>
              <a:rPr lang="en-GB" sz="2400" dirty="0" smtClean="0"/>
              <a:t>dispensing records, </a:t>
            </a:r>
            <a:endParaRPr lang="en-GB" sz="2400" dirty="0" smtClean="0"/>
          </a:p>
          <a:p>
            <a:pPr>
              <a:buNone/>
            </a:pPr>
            <a:r>
              <a:rPr lang="en-GB" sz="2400" dirty="0" smtClean="0"/>
              <a:t> </a:t>
            </a:r>
            <a:r>
              <a:rPr lang="en-GB" sz="2400" dirty="0" smtClean="0"/>
              <a:t>     </a:t>
            </a:r>
            <a:r>
              <a:rPr lang="en-GB" sz="2400" dirty="0" smtClean="0"/>
              <a:t>recorded </a:t>
            </a:r>
            <a:r>
              <a:rPr lang="en-GB" sz="2400" dirty="0" smtClean="0"/>
              <a:t>data from automated instruments, </a:t>
            </a:r>
            <a:endParaRPr lang="en-GB" sz="2400" dirty="0" smtClean="0"/>
          </a:p>
          <a:p>
            <a:pPr>
              <a:buNone/>
            </a:pPr>
            <a:r>
              <a:rPr lang="en-GB" sz="2400" dirty="0" smtClean="0"/>
              <a:t> </a:t>
            </a:r>
            <a:r>
              <a:rPr lang="en-GB" sz="2400" dirty="0" smtClean="0"/>
              <a:t>     </a:t>
            </a:r>
            <a:r>
              <a:rPr lang="en-GB" sz="2400" dirty="0" smtClean="0"/>
              <a:t>copies </a:t>
            </a:r>
            <a:r>
              <a:rPr lang="en-GB" sz="2400" dirty="0" smtClean="0"/>
              <a:t>or transcriptions certified after verification as being accurate copies, </a:t>
            </a:r>
            <a:endParaRPr lang="en-GB" sz="2400" dirty="0" smtClean="0"/>
          </a:p>
          <a:p>
            <a:pPr>
              <a:buNone/>
            </a:pPr>
            <a:r>
              <a:rPr lang="en-GB" sz="2400" dirty="0" smtClean="0"/>
              <a:t> </a:t>
            </a:r>
            <a:r>
              <a:rPr lang="en-GB" sz="2400" dirty="0" smtClean="0"/>
              <a:t>    </a:t>
            </a:r>
            <a:r>
              <a:rPr lang="en-GB" sz="2400" dirty="0" smtClean="0"/>
              <a:t>microfiches, (</a:t>
            </a:r>
            <a:r>
              <a:rPr lang="en-US" sz="2400" dirty="0" smtClean="0"/>
              <a:t>a flat piece of film containing microphotographs of the pages of </a:t>
            </a:r>
            <a:r>
              <a:rPr lang="en-US" sz="2400" dirty="0" smtClean="0"/>
              <a:t>a document.)</a:t>
            </a:r>
            <a:r>
              <a:rPr lang="en-GB" sz="2400" dirty="0" smtClean="0"/>
              <a:t> </a:t>
            </a:r>
          </a:p>
          <a:p>
            <a:pPr>
              <a:buNone/>
            </a:pPr>
            <a:r>
              <a:rPr lang="en-GB" sz="2400" dirty="0" smtClean="0"/>
              <a:t> </a:t>
            </a:r>
            <a:r>
              <a:rPr lang="en-GB" sz="2400" dirty="0" smtClean="0"/>
              <a:t>    </a:t>
            </a:r>
            <a:r>
              <a:rPr lang="en-GB" sz="2400" dirty="0" smtClean="0"/>
              <a:t>photographic </a:t>
            </a:r>
            <a:r>
              <a:rPr lang="en-GB" sz="2400" dirty="0" smtClean="0"/>
              <a:t>negatives, </a:t>
            </a:r>
            <a:endParaRPr lang="en-GB" sz="2400" dirty="0" smtClean="0"/>
          </a:p>
          <a:p>
            <a:pPr>
              <a:buNone/>
            </a:pPr>
            <a:r>
              <a:rPr lang="en-GB" sz="2400" dirty="0" smtClean="0"/>
              <a:t> </a:t>
            </a:r>
            <a:r>
              <a:rPr lang="en-GB" sz="2400" dirty="0" smtClean="0"/>
              <a:t>    </a:t>
            </a:r>
            <a:r>
              <a:rPr lang="en-GB" sz="2400" dirty="0" smtClean="0"/>
              <a:t>microfilm </a:t>
            </a:r>
            <a:r>
              <a:rPr lang="en-GB" sz="2400" dirty="0" smtClean="0"/>
              <a:t>or magnetic media, x-rays, </a:t>
            </a:r>
            <a:endParaRPr lang="en-GB" sz="2400" dirty="0" smtClean="0"/>
          </a:p>
          <a:p>
            <a:pPr>
              <a:buNone/>
            </a:pPr>
            <a:r>
              <a:rPr lang="en-GB" sz="2400" dirty="0" smtClean="0"/>
              <a:t> </a:t>
            </a:r>
            <a:r>
              <a:rPr lang="en-GB" sz="2400" dirty="0" smtClean="0"/>
              <a:t>    </a:t>
            </a:r>
            <a:r>
              <a:rPr lang="en-GB" sz="2400" dirty="0" smtClean="0"/>
              <a:t>subject </a:t>
            </a:r>
            <a:r>
              <a:rPr lang="en-GB" sz="2400" dirty="0" smtClean="0"/>
              <a:t>files, and </a:t>
            </a:r>
            <a:endParaRPr lang="en-GB" sz="2400" dirty="0" smtClean="0"/>
          </a:p>
          <a:p>
            <a:pPr>
              <a:buNone/>
            </a:pPr>
            <a:endParaRPr lang="en-GB" sz="2400" b="1" dirty="0" smtClean="0"/>
          </a:p>
          <a:p>
            <a:pPr>
              <a:buNone/>
            </a:pPr>
            <a:r>
              <a:rPr lang="en-GB" sz="2400" b="1" dirty="0" smtClean="0"/>
              <a:t>     records </a:t>
            </a:r>
            <a:r>
              <a:rPr lang="en-GB" sz="2400" b="1" dirty="0" smtClean="0"/>
              <a:t>kept at the pharmacy, at the laboratories and at medico-technical departments involved in the clinical trial).</a:t>
            </a:r>
            <a:endParaRPr lang="en-US" sz="2400" b="1" dirty="0" smtClean="0"/>
          </a:p>
          <a:p>
            <a:pPr eaLnBrk="1" hangingPunct="1"/>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eaLnBrk="1" fontAlgn="auto" hangingPunct="1">
              <a:spcAft>
                <a:spcPts val="0"/>
              </a:spcAft>
              <a:defRPr/>
            </a:pPr>
            <a:r>
              <a:rPr lang="en-GB" b="1" dirty="0" smtClean="0">
                <a:solidFill>
                  <a:schemeClr val="accent5"/>
                </a:solidFill>
              </a:rPr>
              <a:t>Vulnerable Subjects</a:t>
            </a:r>
            <a:r>
              <a:rPr lang="en-US" b="1" dirty="0" smtClean="0">
                <a:solidFill>
                  <a:schemeClr val="accent5"/>
                </a:solidFill>
              </a:rPr>
              <a:t/>
            </a:r>
            <a:br>
              <a:rPr lang="en-US" b="1" dirty="0" smtClean="0">
                <a:solidFill>
                  <a:schemeClr val="accent5"/>
                </a:solidFill>
              </a:rPr>
            </a:br>
            <a:endParaRPr lang="en-US" dirty="0">
              <a:solidFill>
                <a:schemeClr val="accent5"/>
              </a:solidFill>
            </a:endParaRPr>
          </a:p>
        </p:txBody>
      </p:sp>
      <p:sp>
        <p:nvSpPr>
          <p:cNvPr id="54275" name="Content Placeholder 2"/>
          <p:cNvSpPr>
            <a:spLocks noGrp="1"/>
          </p:cNvSpPr>
          <p:nvPr>
            <p:ph idx="1"/>
          </p:nvPr>
        </p:nvSpPr>
        <p:spPr/>
        <p:txBody>
          <a:bodyPr/>
          <a:lstStyle/>
          <a:p>
            <a:r>
              <a:rPr lang="en-GB" dirty="0" smtClean="0"/>
              <a:t>Individuals whose </a:t>
            </a:r>
            <a:r>
              <a:rPr lang="en-GB" b="1" dirty="0" smtClean="0"/>
              <a:t>willingness</a:t>
            </a:r>
            <a:r>
              <a:rPr lang="en-GB" dirty="0" smtClean="0"/>
              <a:t> to volunteer in a clinical trial </a:t>
            </a:r>
            <a:r>
              <a:rPr lang="en-GB" b="1" dirty="0" smtClean="0"/>
              <a:t>may be unduly influenced </a:t>
            </a:r>
            <a:r>
              <a:rPr lang="en-GB" dirty="0" smtClean="0"/>
              <a:t>by the expectation, whether justified or not, of benefits associated with participation, or of a </a:t>
            </a:r>
            <a:r>
              <a:rPr lang="en-GB" dirty="0" smtClean="0"/>
              <a:t>retaliatory(</a:t>
            </a:r>
            <a:r>
              <a:rPr lang="en-US" sz="1600" dirty="0" smtClean="0"/>
              <a:t>characterized by a desire for </a:t>
            </a:r>
            <a:r>
              <a:rPr lang="en-US" sz="1600" dirty="0" smtClean="0"/>
              <a:t>revenge</a:t>
            </a:r>
            <a:r>
              <a:rPr lang="en-US" dirty="0" smtClean="0"/>
              <a:t>)</a:t>
            </a:r>
            <a:r>
              <a:rPr lang="en-GB" dirty="0" smtClean="0"/>
              <a:t> </a:t>
            </a:r>
            <a:r>
              <a:rPr lang="en-GB" dirty="0" smtClean="0"/>
              <a:t>response from senior members of a hierarchy in case of refusal to participate.</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4864" eaLnBrk="1" fontAlgn="auto" hangingPunct="1">
              <a:spcAft>
                <a:spcPts val="0"/>
              </a:spcAft>
              <a:defRPr/>
            </a:pPr>
            <a:r>
              <a:rPr lang="en-GB" b="1" dirty="0" smtClean="0">
                <a:solidFill>
                  <a:schemeClr val="tx2">
                    <a:tint val="100000"/>
                    <a:shade val="90000"/>
                    <a:satMod val="250000"/>
                    <a:alpha val="100000"/>
                  </a:schemeClr>
                </a:solidFill>
              </a:rPr>
              <a:t>Impartial Witness</a:t>
            </a: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endParaRPr lang="en-US" dirty="0">
              <a:solidFill>
                <a:schemeClr val="tx2">
                  <a:tint val="100000"/>
                  <a:shade val="90000"/>
                  <a:satMod val="250000"/>
                  <a:alpha val="100000"/>
                </a:schemeClr>
              </a:solidFill>
            </a:endParaRPr>
          </a:p>
        </p:txBody>
      </p:sp>
      <p:sp>
        <p:nvSpPr>
          <p:cNvPr id="24579" name="Content Placeholder 2"/>
          <p:cNvSpPr>
            <a:spLocks noGrp="1"/>
          </p:cNvSpPr>
          <p:nvPr>
            <p:ph idx="1"/>
          </p:nvPr>
        </p:nvSpPr>
        <p:spPr/>
        <p:txBody>
          <a:bodyPr/>
          <a:lstStyle/>
          <a:p>
            <a:pPr eaLnBrk="1" hangingPunct="1"/>
            <a:r>
              <a:rPr lang="en-GB" dirty="0" smtClean="0"/>
              <a:t>A person, who is </a:t>
            </a:r>
            <a:r>
              <a:rPr lang="en-GB" b="1" dirty="0" smtClean="0"/>
              <a:t>independent</a:t>
            </a:r>
            <a:r>
              <a:rPr lang="en-GB" dirty="0" smtClean="0"/>
              <a:t> of the trial, who cannot be </a:t>
            </a:r>
            <a:r>
              <a:rPr lang="en-GB" b="1" dirty="0" smtClean="0"/>
              <a:t>unfairly</a:t>
            </a:r>
            <a:r>
              <a:rPr lang="en-GB" dirty="0" smtClean="0"/>
              <a:t> </a:t>
            </a:r>
            <a:r>
              <a:rPr lang="en-GB" b="1" dirty="0" smtClean="0"/>
              <a:t>influenced</a:t>
            </a:r>
            <a:r>
              <a:rPr lang="en-GB" dirty="0" smtClean="0"/>
              <a:t> by people involved with the trial, who </a:t>
            </a:r>
            <a:r>
              <a:rPr lang="en-GB" b="1" dirty="0" smtClean="0"/>
              <a:t>attends the informed consent process </a:t>
            </a:r>
            <a:r>
              <a:rPr lang="en-GB" dirty="0" smtClean="0"/>
              <a:t>if the subject or the subject’s legally acceptable representative cannot read, and </a:t>
            </a:r>
            <a:r>
              <a:rPr lang="en-GB" b="1" dirty="0" smtClean="0"/>
              <a:t>who reads the informed consent form and any other written information supplied to the subject.</a:t>
            </a:r>
            <a:endParaRPr lang="en-US" b="1" dirty="0" smtClean="0"/>
          </a:p>
          <a:p>
            <a:pPr eaLnBrk="1" hangingPunct="1"/>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676400"/>
            <a:ext cx="7543800" cy="3108543"/>
          </a:xfrm>
          <a:prstGeom prst="rect">
            <a:avLst/>
          </a:prstGeom>
        </p:spPr>
        <p:txBody>
          <a:bodyPr wrap="square">
            <a:spAutoFit/>
          </a:bodyPr>
          <a:lstStyle/>
          <a:p>
            <a:r>
              <a:rPr lang="en-GB" sz="3600" b="1" dirty="0" smtClean="0">
                <a:solidFill>
                  <a:schemeClr val="accent5"/>
                </a:solidFill>
              </a:rPr>
              <a:t>Legally Acceptable Representative</a:t>
            </a:r>
          </a:p>
          <a:p>
            <a:endParaRPr lang="en-GB" sz="2400" b="1" dirty="0"/>
          </a:p>
          <a:p>
            <a:endParaRPr lang="en-US" sz="2400" b="1" dirty="0" smtClean="0"/>
          </a:p>
          <a:p>
            <a:pPr lvl="1"/>
            <a:r>
              <a:rPr lang="en-GB" sz="2800" dirty="0" smtClean="0"/>
              <a:t>An </a:t>
            </a:r>
            <a:r>
              <a:rPr lang="en-GB" sz="2800" b="1" dirty="0" smtClean="0"/>
              <a:t>individual or juridical </a:t>
            </a:r>
            <a:r>
              <a:rPr lang="en-GB" sz="2800" dirty="0" smtClean="0"/>
              <a:t>or other body authorized under applicable law to consent, </a:t>
            </a:r>
            <a:r>
              <a:rPr lang="en-GB" sz="2800" b="1" dirty="0" smtClean="0"/>
              <a:t>on behalf of a prospective subject</a:t>
            </a:r>
            <a:r>
              <a:rPr lang="en-GB" sz="2800" dirty="0" smtClean="0"/>
              <a:t>, to the subject's participation in the clinical trial.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38200"/>
            <a:ext cx="7543800" cy="5786199"/>
          </a:xfrm>
          <a:prstGeom prst="rect">
            <a:avLst/>
          </a:prstGeom>
        </p:spPr>
        <p:txBody>
          <a:bodyPr wrap="square">
            <a:spAutoFit/>
          </a:bodyPr>
          <a:lstStyle/>
          <a:p>
            <a:pPr marL="448056" indent="-384048">
              <a:defRPr/>
            </a:pPr>
            <a:r>
              <a:rPr lang="en-GB" sz="3600" b="1" dirty="0">
                <a:solidFill>
                  <a:schemeClr val="accent5"/>
                </a:solidFill>
              </a:rPr>
              <a:t>Informed </a:t>
            </a:r>
            <a:r>
              <a:rPr lang="en-GB" sz="3600" b="1" dirty="0" smtClean="0">
                <a:solidFill>
                  <a:schemeClr val="accent5"/>
                </a:solidFill>
              </a:rPr>
              <a:t>Consent</a:t>
            </a:r>
          </a:p>
          <a:p>
            <a:pPr marL="448056" indent="-384048">
              <a:buFont typeface="Wingdings 2"/>
              <a:buChar char=""/>
              <a:defRPr/>
            </a:pPr>
            <a:endParaRPr lang="en-GB" b="1" dirty="0"/>
          </a:p>
          <a:p>
            <a:pPr marL="448056" indent="-384048">
              <a:buFont typeface="Wingdings 2"/>
              <a:buChar char=""/>
              <a:defRPr/>
            </a:pPr>
            <a:endParaRPr lang="en-GB" b="1" dirty="0" smtClean="0"/>
          </a:p>
          <a:p>
            <a:pPr marL="448056" indent="-384048">
              <a:defRPr/>
            </a:pPr>
            <a:endParaRPr lang="en-US" b="1" dirty="0"/>
          </a:p>
          <a:p>
            <a:pPr marL="640080" lvl="1">
              <a:defRPr/>
            </a:pPr>
            <a:r>
              <a:rPr lang="en-GB" sz="2800" dirty="0"/>
              <a:t>A process by which a subject </a:t>
            </a:r>
            <a:r>
              <a:rPr lang="en-GB" sz="2800" b="1" dirty="0"/>
              <a:t>voluntarily</a:t>
            </a:r>
            <a:r>
              <a:rPr lang="en-GB" sz="2800" dirty="0"/>
              <a:t> confirms his or her willingness to participate in a particular trial, </a:t>
            </a:r>
            <a:r>
              <a:rPr lang="en-GB" sz="2800" b="1" dirty="0"/>
              <a:t>after having been informed </a:t>
            </a:r>
            <a:r>
              <a:rPr lang="en-GB" sz="2800" dirty="0"/>
              <a:t>of </a:t>
            </a:r>
            <a:r>
              <a:rPr lang="en-GB" sz="2800" b="1" dirty="0"/>
              <a:t>all aspects </a:t>
            </a:r>
            <a:r>
              <a:rPr lang="en-GB" sz="2800" dirty="0"/>
              <a:t>of the trial that are relevant to the subject's decision to participate. </a:t>
            </a:r>
            <a:endParaRPr lang="en-GB" sz="2800" dirty="0" smtClean="0"/>
          </a:p>
          <a:p>
            <a:pPr marL="640080" lvl="1">
              <a:defRPr/>
            </a:pPr>
            <a:endParaRPr lang="en-GB" sz="2800" dirty="0" smtClean="0"/>
          </a:p>
          <a:p>
            <a:pPr marL="640080" lvl="1">
              <a:defRPr/>
            </a:pPr>
            <a:r>
              <a:rPr lang="en-GB" sz="2800" dirty="0" smtClean="0"/>
              <a:t>Informed </a:t>
            </a:r>
            <a:r>
              <a:rPr lang="en-GB" sz="2800" dirty="0"/>
              <a:t>consent is documented by means of a </a:t>
            </a:r>
            <a:r>
              <a:rPr lang="en-GB" sz="2800" b="1" dirty="0"/>
              <a:t>written, signed and dated </a:t>
            </a:r>
            <a:r>
              <a:rPr lang="en-GB" sz="2800" dirty="0"/>
              <a:t>informed consent form.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19288" cy="1143000"/>
          </a:xfrm>
        </p:spPr>
        <p:txBody>
          <a:bodyPr>
            <a:noAutofit/>
          </a:bodyPr>
          <a:lstStyle/>
          <a:p>
            <a:pPr marL="54864" eaLnBrk="1" fontAlgn="auto" hangingPunct="1">
              <a:spcAft>
                <a:spcPts val="0"/>
              </a:spcAft>
              <a:defRPr/>
            </a:pPr>
            <a:r>
              <a:rPr lang="en-GB" sz="3600" b="1" dirty="0" smtClean="0">
                <a:solidFill>
                  <a:schemeClr val="tx2">
                    <a:tint val="100000"/>
                    <a:shade val="90000"/>
                    <a:satMod val="250000"/>
                    <a:alpha val="100000"/>
                  </a:schemeClr>
                </a:solidFill>
                <a:latin typeface="Times New Roman" pitchFamily="18" charset="0"/>
                <a:cs typeface="Times New Roman" pitchFamily="18" charset="0"/>
              </a:rPr>
              <a:t>Independent Ethics Committee (IEC)</a:t>
            </a:r>
            <a:r>
              <a:rPr lang="en-US" sz="3600" b="1" dirty="0" smtClean="0">
                <a:solidFill>
                  <a:schemeClr val="tx2">
                    <a:tint val="100000"/>
                    <a:shade val="90000"/>
                    <a:satMod val="250000"/>
                    <a:alpha val="100000"/>
                  </a:schemeClr>
                </a:solidFill>
                <a:latin typeface="Times New Roman" pitchFamily="18" charset="0"/>
                <a:cs typeface="Times New Roman" pitchFamily="18" charset="0"/>
              </a:rPr>
              <a:t/>
            </a:r>
            <a:br>
              <a:rPr lang="en-US" sz="3600" b="1" dirty="0" smtClean="0">
                <a:solidFill>
                  <a:schemeClr val="tx2">
                    <a:tint val="100000"/>
                    <a:shade val="90000"/>
                    <a:satMod val="250000"/>
                    <a:alpha val="100000"/>
                  </a:schemeClr>
                </a:solidFill>
                <a:latin typeface="Times New Roman" pitchFamily="18" charset="0"/>
                <a:cs typeface="Times New Roman" pitchFamily="18" charset="0"/>
              </a:rPr>
            </a:br>
            <a:endParaRPr lang="en-US" sz="3600" dirty="0">
              <a:solidFill>
                <a:schemeClr val="tx2">
                  <a:tint val="100000"/>
                  <a:shade val="90000"/>
                  <a:satMod val="250000"/>
                  <a:alpha val="10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447800"/>
            <a:ext cx="8382000" cy="4800600"/>
          </a:xfrm>
        </p:spPr>
        <p:txBody>
          <a:bodyPr>
            <a:normAutofit lnSpcReduction="10000"/>
          </a:bodyPr>
          <a:lstStyle/>
          <a:p>
            <a:pPr marL="448056" indent="-384048" eaLnBrk="1" fontAlgn="auto" hangingPunct="1">
              <a:spcBef>
                <a:spcPts val="0"/>
              </a:spcBef>
              <a:spcAft>
                <a:spcPts val="0"/>
              </a:spcAft>
              <a:buFont typeface="Wingdings 2"/>
              <a:buChar char=""/>
              <a:defRPr/>
            </a:pPr>
            <a:r>
              <a:rPr lang="en-GB" sz="2600" dirty="0" smtClean="0"/>
              <a:t>An independent body (a review board or a committee, institutional, regional, national, or supranational), constituted of medical professionals and non-medical members, whose responsibility it is </a:t>
            </a:r>
            <a:r>
              <a:rPr lang="en-GB" sz="2600" b="1" dirty="0" smtClean="0"/>
              <a:t>to ensure the protection of the rights, safety and well-being of human subjects </a:t>
            </a:r>
            <a:r>
              <a:rPr lang="en-GB" sz="2600" dirty="0" smtClean="0"/>
              <a:t>involved in a trial and to provide public assurance of that protection, by, among other things, </a:t>
            </a:r>
            <a:r>
              <a:rPr lang="en-GB" sz="2600" b="1" dirty="0" smtClean="0"/>
              <a:t>reviewing and approving / providing favourable opinion on, the trial protocol, the suitability of the investigator(s), facilities, and the methods and material to be used in obtaining and documenting informed consent </a:t>
            </a:r>
            <a:r>
              <a:rPr lang="en-GB" sz="2600" dirty="0" smtClean="0"/>
              <a:t>of the trial subjects.</a:t>
            </a:r>
            <a:endParaRPr lang="en-US" sz="2600" dirty="0" smtClean="0"/>
          </a:p>
          <a:p>
            <a:pPr marL="448056" indent="-384048" eaLnBrk="1" fontAlgn="auto" hangingPunct="1">
              <a:spcBef>
                <a:spcPts val="0"/>
              </a:spcBef>
              <a:spcAft>
                <a:spcPts val="0"/>
              </a:spcAft>
              <a:buFont typeface="Wingdings 2"/>
              <a:buChar cha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7"/>
          <p:cNvSpPr>
            <a:spLocks noChangeArrowheads="1"/>
          </p:cNvSpPr>
          <p:nvPr/>
        </p:nvSpPr>
        <p:spPr bwMode="auto">
          <a:xfrm>
            <a:off x="1187450" y="2300288"/>
            <a:ext cx="7021513" cy="1200150"/>
          </a:xfrm>
          <a:prstGeom prst="rect">
            <a:avLst/>
          </a:prstGeom>
          <a:noFill/>
          <a:ln w="9525">
            <a:noFill/>
            <a:miter lim="800000"/>
            <a:headEnd/>
            <a:tailEnd/>
          </a:ln>
        </p:spPr>
        <p:txBody>
          <a:bodyPr>
            <a:spAutoFit/>
          </a:bodyPr>
          <a:lstStyle/>
          <a:p>
            <a:pPr algn="just"/>
            <a:r>
              <a:rPr lang="en-IN" sz="2400" dirty="0">
                <a:latin typeface="Calibri" pitchFamily="34" charset="0"/>
                <a:ea typeface="Calibri" pitchFamily="34" charset="0"/>
                <a:cs typeface="Calibri" pitchFamily="34" charset="0"/>
              </a:rPr>
              <a:t>A person or an organization (commercial, academic, or other) </a:t>
            </a:r>
            <a:r>
              <a:rPr lang="en-IN" sz="2400" b="1" dirty="0">
                <a:latin typeface="Calibri" pitchFamily="34" charset="0"/>
                <a:ea typeface="Calibri" pitchFamily="34" charset="0"/>
                <a:cs typeface="Calibri" pitchFamily="34" charset="0"/>
              </a:rPr>
              <a:t>contracted by the sponsor </a:t>
            </a:r>
            <a:r>
              <a:rPr lang="en-IN" sz="2400" dirty="0">
                <a:latin typeface="Calibri" pitchFamily="34" charset="0"/>
                <a:ea typeface="Calibri" pitchFamily="34" charset="0"/>
                <a:cs typeface="Calibri" pitchFamily="34" charset="0"/>
              </a:rPr>
              <a:t>to perform one or more of a </a:t>
            </a:r>
            <a:r>
              <a:rPr lang="en-IN" sz="2400" b="1" dirty="0">
                <a:latin typeface="Calibri" pitchFamily="34" charset="0"/>
                <a:ea typeface="Calibri" pitchFamily="34" charset="0"/>
                <a:cs typeface="Calibri" pitchFamily="34" charset="0"/>
              </a:rPr>
              <a:t>sponsor’s trial related duties and functions</a:t>
            </a:r>
            <a:r>
              <a:rPr lang="en-IN" sz="2400" dirty="0">
                <a:latin typeface="Calibri" pitchFamily="34" charset="0"/>
                <a:ea typeface="Calibri" pitchFamily="34" charset="0"/>
                <a:cs typeface="Calibri" pitchFamily="34" charset="0"/>
              </a:rPr>
              <a:t>.</a:t>
            </a:r>
            <a:endParaRPr lang="en-US" sz="2400" dirty="0">
              <a:latin typeface="Calibri" pitchFamily="34" charset="0"/>
              <a:ea typeface="Calibri" pitchFamily="34" charset="0"/>
              <a:cs typeface="Calibri" pitchFamily="34" charset="0"/>
            </a:endParaRPr>
          </a:p>
        </p:txBody>
      </p:sp>
      <p:sp>
        <p:nvSpPr>
          <p:cNvPr id="5" name="TextBox 4"/>
          <p:cNvSpPr txBox="1"/>
          <p:nvPr/>
        </p:nvSpPr>
        <p:spPr>
          <a:xfrm>
            <a:off x="1368425" y="668338"/>
            <a:ext cx="6403975" cy="584775"/>
          </a:xfrm>
          <a:prstGeom prst="rect">
            <a:avLst/>
          </a:prstGeom>
          <a:noFill/>
        </p:spPr>
        <p:txBody>
          <a:bodyPr wrap="square">
            <a:spAutoFit/>
          </a:bodyPr>
          <a:lstStyle/>
          <a:p>
            <a:pPr>
              <a:defRPr/>
            </a:pPr>
            <a:r>
              <a:rPr lang="en-US" sz="3200" b="1" dirty="0" smtClean="0">
                <a:solidFill>
                  <a:schemeClr val="tx2"/>
                </a:solidFill>
                <a:effectLst>
                  <a:outerShdw blurRad="38100" dist="38100" dir="2700000" algn="tl">
                    <a:srgbClr val="000000">
                      <a:alpha val="43137"/>
                    </a:srgbClr>
                  </a:outerShdw>
                </a:effectLst>
                <a:latin typeface="Calibri" pitchFamily="34" charset="0"/>
                <a:cs typeface="Calibri" pitchFamily="34" charset="0"/>
              </a:rPr>
              <a:t>CRO : Clinical Research Organization</a:t>
            </a:r>
            <a:endParaRPr lang="en-IN" sz="2800" dirty="0">
              <a:solidFill>
                <a:schemeClr val="tx2"/>
              </a:solidFill>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3"/>
          <p:cNvSpPr txBox="1">
            <a:spLocks noChangeArrowheads="1"/>
          </p:cNvSpPr>
          <p:nvPr/>
        </p:nvSpPr>
        <p:spPr bwMode="auto">
          <a:xfrm>
            <a:off x="1079500" y="1704975"/>
            <a:ext cx="7759700" cy="3970318"/>
          </a:xfrm>
          <a:prstGeom prst="rect">
            <a:avLst/>
          </a:prstGeom>
          <a:noFill/>
          <a:ln w="9525">
            <a:noFill/>
            <a:miter lim="800000"/>
            <a:headEnd/>
            <a:tailEnd/>
          </a:ln>
        </p:spPr>
        <p:txBody>
          <a:bodyPr wrap="square">
            <a:spAutoFit/>
          </a:bodyPr>
          <a:lstStyle/>
          <a:p>
            <a:pPr algn="just"/>
            <a:r>
              <a:rPr lang="en-IN" sz="2800" dirty="0">
                <a:latin typeface="Calibri" pitchFamily="34" charset="0"/>
                <a:ea typeface="Calibri" pitchFamily="34" charset="0"/>
                <a:cs typeface="Calibri" pitchFamily="34" charset="0"/>
              </a:rPr>
              <a:t>An independent body constituted of medical, scientific, and non-scientific members, whose responsibility it is to ensure the </a:t>
            </a:r>
            <a:r>
              <a:rPr lang="en-IN" sz="2800" b="1" dirty="0">
                <a:latin typeface="Calibri" pitchFamily="34" charset="0"/>
                <a:ea typeface="Calibri" pitchFamily="34" charset="0"/>
                <a:cs typeface="Calibri" pitchFamily="34" charset="0"/>
              </a:rPr>
              <a:t>protection of the rights, safety, and well-being of human subjects involved in a trial by</a:t>
            </a:r>
            <a:r>
              <a:rPr lang="en-IN" sz="2800" dirty="0">
                <a:latin typeface="Calibri" pitchFamily="34" charset="0"/>
                <a:ea typeface="Calibri" pitchFamily="34" charset="0"/>
                <a:cs typeface="Calibri" pitchFamily="34" charset="0"/>
              </a:rPr>
              <a:t>, among other things, </a:t>
            </a:r>
            <a:r>
              <a:rPr lang="en-IN" sz="2800" b="1" dirty="0">
                <a:latin typeface="Calibri" pitchFamily="34" charset="0"/>
                <a:ea typeface="Calibri" pitchFamily="34" charset="0"/>
                <a:cs typeface="Calibri" pitchFamily="34" charset="0"/>
              </a:rPr>
              <a:t>reviewing, approving, and providing continuing review of trial protocol and of the methods and material to be used in obtaining and documenting informed consent </a:t>
            </a:r>
            <a:r>
              <a:rPr lang="en-IN" sz="2800" dirty="0">
                <a:latin typeface="Calibri" pitchFamily="34" charset="0"/>
                <a:ea typeface="Calibri" pitchFamily="34" charset="0"/>
                <a:cs typeface="Calibri" pitchFamily="34" charset="0"/>
              </a:rPr>
              <a:t>of the trial subjects.</a:t>
            </a:r>
            <a:endParaRPr lang="en-US" sz="2800" dirty="0">
              <a:latin typeface="Calibri" pitchFamily="34" charset="0"/>
              <a:ea typeface="Calibri" pitchFamily="34" charset="0"/>
              <a:cs typeface="Calibri" pitchFamily="34" charset="0"/>
            </a:endParaRPr>
          </a:p>
        </p:txBody>
      </p:sp>
      <p:sp>
        <p:nvSpPr>
          <p:cNvPr id="5" name="TextBox 4"/>
          <p:cNvSpPr txBox="1"/>
          <p:nvPr/>
        </p:nvSpPr>
        <p:spPr>
          <a:xfrm>
            <a:off x="1150938" y="704850"/>
            <a:ext cx="5329237" cy="584200"/>
          </a:xfrm>
          <a:prstGeom prst="rect">
            <a:avLst/>
          </a:prstGeom>
          <a:noFill/>
        </p:spPr>
        <p:txBody>
          <a:bodyPr>
            <a:spAutoFit/>
          </a:bodyPr>
          <a:lstStyle/>
          <a:p>
            <a:pPr>
              <a:defRPr/>
            </a:pPr>
            <a:r>
              <a:rPr lang="en-US" sz="3200" b="1" dirty="0">
                <a:solidFill>
                  <a:schemeClr val="accent5"/>
                </a:solidFill>
                <a:effectLst>
                  <a:outerShdw blurRad="38100" dist="38100" dir="2700000" algn="tl">
                    <a:srgbClr val="000000">
                      <a:alpha val="43137"/>
                    </a:srgbClr>
                  </a:outerShdw>
                </a:effectLst>
                <a:latin typeface="Calibri" pitchFamily="34" charset="0"/>
                <a:cs typeface="Calibri" pitchFamily="34" charset="0"/>
              </a:rPr>
              <a:t>Institutional Review Board</a:t>
            </a:r>
            <a:endParaRPr lang="en-IN" sz="3200" b="1" dirty="0">
              <a:solidFill>
                <a:schemeClr val="accent5"/>
              </a:solidFill>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7"/>
          <p:cNvSpPr>
            <a:spLocks noChangeArrowheads="1"/>
          </p:cNvSpPr>
          <p:nvPr/>
        </p:nvSpPr>
        <p:spPr bwMode="auto">
          <a:xfrm>
            <a:off x="1187450" y="1773238"/>
            <a:ext cx="7021513" cy="3416320"/>
          </a:xfrm>
          <a:prstGeom prst="rect">
            <a:avLst/>
          </a:prstGeom>
          <a:noFill/>
          <a:ln w="9525">
            <a:noFill/>
            <a:miter lim="800000"/>
            <a:headEnd/>
            <a:tailEnd/>
          </a:ln>
        </p:spPr>
        <p:txBody>
          <a:bodyPr>
            <a:spAutoFit/>
          </a:bodyPr>
          <a:lstStyle/>
          <a:p>
            <a:pPr algn="just"/>
            <a:r>
              <a:rPr lang="en-US" sz="2400" b="1" dirty="0">
                <a:solidFill>
                  <a:schemeClr val="tx2"/>
                </a:solidFill>
                <a:latin typeface="Calibri" pitchFamily="34" charset="0"/>
                <a:ea typeface="Calibri" pitchFamily="34" charset="0"/>
                <a:cs typeface="Calibri" pitchFamily="34" charset="0"/>
              </a:rPr>
              <a:t>Independent Data-Monitoring Committee (IDMC)</a:t>
            </a:r>
            <a:endParaRPr lang="en-IN" sz="2400" b="1" dirty="0">
              <a:solidFill>
                <a:schemeClr val="tx2"/>
              </a:solidFill>
              <a:latin typeface="Calibri" pitchFamily="34" charset="0"/>
              <a:ea typeface="Calibri" pitchFamily="34" charset="0"/>
              <a:cs typeface="Calibri" pitchFamily="34" charset="0"/>
            </a:endParaRPr>
          </a:p>
          <a:p>
            <a:pPr algn="just"/>
            <a:endParaRPr lang="en-IN" sz="2400" dirty="0">
              <a:latin typeface="Calibri" pitchFamily="34" charset="0"/>
              <a:ea typeface="Calibri" pitchFamily="34" charset="0"/>
              <a:cs typeface="Calibri" pitchFamily="34" charset="0"/>
            </a:endParaRPr>
          </a:p>
          <a:p>
            <a:pPr algn="just"/>
            <a:r>
              <a:rPr lang="en-IN" sz="2800" dirty="0">
                <a:latin typeface="Calibri" pitchFamily="34" charset="0"/>
                <a:ea typeface="Calibri" pitchFamily="34" charset="0"/>
                <a:cs typeface="Calibri" pitchFamily="34" charset="0"/>
              </a:rPr>
              <a:t>A committee that may be </a:t>
            </a:r>
            <a:r>
              <a:rPr lang="en-IN" sz="2800" b="1" dirty="0">
                <a:latin typeface="Calibri" pitchFamily="34" charset="0"/>
                <a:ea typeface="Calibri" pitchFamily="34" charset="0"/>
                <a:cs typeface="Calibri" pitchFamily="34" charset="0"/>
              </a:rPr>
              <a:t>established by the sponsor to assess at intervals the progress of a clinical trial, the safety data, and the critical efficacy endpoints,</a:t>
            </a:r>
            <a:r>
              <a:rPr lang="en-IN" sz="2800" dirty="0">
                <a:latin typeface="Calibri" pitchFamily="34" charset="0"/>
                <a:ea typeface="Calibri" pitchFamily="34" charset="0"/>
                <a:cs typeface="Calibri" pitchFamily="34" charset="0"/>
              </a:rPr>
              <a:t> and to recommend to the sponsor whether to </a:t>
            </a:r>
            <a:r>
              <a:rPr lang="en-IN" sz="2800" b="1" dirty="0">
                <a:latin typeface="Calibri" pitchFamily="34" charset="0"/>
                <a:ea typeface="Calibri" pitchFamily="34" charset="0"/>
                <a:cs typeface="Calibri" pitchFamily="34" charset="0"/>
              </a:rPr>
              <a:t>continue, modify, or stop a trial.</a:t>
            </a:r>
            <a:endParaRPr lang="en-US" sz="2800" b="1" dirty="0">
              <a:latin typeface="Calibri" pitchFamily="34" charset="0"/>
              <a:ea typeface="Calibri" pitchFamily="34" charset="0"/>
              <a:cs typeface="Calibri" pitchFamily="34" charset="0"/>
            </a:endParaRPr>
          </a:p>
        </p:txBody>
      </p:sp>
      <p:sp>
        <p:nvSpPr>
          <p:cNvPr id="5" name="TextBox 4"/>
          <p:cNvSpPr txBox="1"/>
          <p:nvPr/>
        </p:nvSpPr>
        <p:spPr>
          <a:xfrm>
            <a:off x="1368425" y="668338"/>
            <a:ext cx="5565775" cy="585787"/>
          </a:xfrm>
          <a:prstGeom prst="rect">
            <a:avLst/>
          </a:prstGeom>
          <a:noFill/>
        </p:spPr>
        <p:txBody>
          <a:bodyPr>
            <a:spAutoFit/>
          </a:bodyPr>
          <a:lstStyle/>
          <a:p>
            <a:pPr>
              <a:defRPr/>
            </a:pPr>
            <a:r>
              <a:rPr lang="en-US" sz="3200" b="1" dirty="0">
                <a:solidFill>
                  <a:schemeClr val="accent5"/>
                </a:solidFill>
                <a:effectLst>
                  <a:outerShdw blurRad="38100" dist="38100" dir="2700000" algn="tl">
                    <a:srgbClr val="000000">
                      <a:alpha val="43137"/>
                    </a:srgbClr>
                  </a:outerShdw>
                </a:effectLst>
                <a:latin typeface="Calibri" pitchFamily="34" charset="0"/>
                <a:cs typeface="Calibri" pitchFamily="34" charset="0"/>
              </a:rPr>
              <a:t>IDMC</a:t>
            </a:r>
            <a:endParaRPr lang="en-IN" sz="2800" dirty="0">
              <a:solidFill>
                <a:schemeClr val="accent5"/>
              </a:solidFill>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7"/>
          <p:cNvSpPr>
            <a:spLocks noChangeArrowheads="1"/>
          </p:cNvSpPr>
          <p:nvPr/>
        </p:nvSpPr>
        <p:spPr bwMode="auto">
          <a:xfrm>
            <a:off x="1187450" y="1773238"/>
            <a:ext cx="7021513" cy="3046988"/>
          </a:xfrm>
          <a:prstGeom prst="rect">
            <a:avLst/>
          </a:prstGeom>
          <a:noFill/>
          <a:ln w="9525">
            <a:noFill/>
            <a:miter lim="800000"/>
            <a:headEnd/>
            <a:tailEnd/>
          </a:ln>
        </p:spPr>
        <p:txBody>
          <a:bodyPr>
            <a:spAutoFit/>
          </a:bodyPr>
          <a:lstStyle/>
          <a:p>
            <a:pPr algn="just"/>
            <a:r>
              <a:rPr lang="en-IN" sz="2400" dirty="0">
                <a:latin typeface="Calibri" pitchFamily="34" charset="0"/>
                <a:ea typeface="Calibri" pitchFamily="34" charset="0"/>
                <a:cs typeface="Calibri" pitchFamily="34" charset="0"/>
              </a:rPr>
              <a:t>A document that describes the </a:t>
            </a:r>
            <a:r>
              <a:rPr lang="en-IN" sz="2400" b="1" dirty="0">
                <a:latin typeface="Calibri" pitchFamily="34" charset="0"/>
                <a:ea typeface="Calibri" pitchFamily="34" charset="0"/>
                <a:cs typeface="Calibri" pitchFamily="34" charset="0"/>
              </a:rPr>
              <a:t>objective(s), design, methodology, statistical considerations, and organization</a:t>
            </a:r>
            <a:r>
              <a:rPr lang="en-IN" sz="2400" dirty="0">
                <a:latin typeface="Calibri" pitchFamily="34" charset="0"/>
                <a:ea typeface="Calibri" pitchFamily="34" charset="0"/>
                <a:cs typeface="Calibri" pitchFamily="34" charset="0"/>
              </a:rPr>
              <a:t> of a trial. </a:t>
            </a:r>
            <a:endParaRPr lang="en-IN" sz="2400" dirty="0" smtClean="0">
              <a:latin typeface="Calibri" pitchFamily="34" charset="0"/>
              <a:ea typeface="Calibri" pitchFamily="34" charset="0"/>
              <a:cs typeface="Calibri" pitchFamily="34" charset="0"/>
            </a:endParaRPr>
          </a:p>
          <a:p>
            <a:pPr algn="just"/>
            <a:endParaRPr lang="en-IN" sz="2400" dirty="0">
              <a:latin typeface="Calibri" pitchFamily="34" charset="0"/>
              <a:ea typeface="Calibri" pitchFamily="34" charset="0"/>
              <a:cs typeface="Calibri" pitchFamily="34" charset="0"/>
            </a:endParaRPr>
          </a:p>
          <a:p>
            <a:pPr algn="just"/>
            <a:r>
              <a:rPr lang="en-IN" sz="2400" dirty="0" smtClean="0">
                <a:latin typeface="Calibri" pitchFamily="34" charset="0"/>
                <a:ea typeface="Calibri" pitchFamily="34" charset="0"/>
                <a:cs typeface="Calibri" pitchFamily="34" charset="0"/>
              </a:rPr>
              <a:t>The </a:t>
            </a:r>
            <a:r>
              <a:rPr lang="en-IN" sz="2400" dirty="0">
                <a:latin typeface="Calibri" pitchFamily="34" charset="0"/>
                <a:ea typeface="Calibri" pitchFamily="34" charset="0"/>
                <a:cs typeface="Calibri" pitchFamily="34" charset="0"/>
              </a:rPr>
              <a:t>protocol usually also gives the </a:t>
            </a:r>
            <a:r>
              <a:rPr lang="en-IN" sz="2400" b="1" dirty="0">
                <a:latin typeface="Calibri" pitchFamily="34" charset="0"/>
                <a:ea typeface="Calibri" pitchFamily="34" charset="0"/>
                <a:cs typeface="Calibri" pitchFamily="34" charset="0"/>
              </a:rPr>
              <a:t>background and rationale for the trial,</a:t>
            </a:r>
            <a:r>
              <a:rPr lang="en-IN" sz="2400" dirty="0">
                <a:latin typeface="Calibri" pitchFamily="34" charset="0"/>
                <a:ea typeface="Calibri" pitchFamily="34" charset="0"/>
                <a:cs typeface="Calibri" pitchFamily="34" charset="0"/>
              </a:rPr>
              <a:t> but these could be provided in other protocol referenced documents. </a:t>
            </a:r>
            <a:endParaRPr lang="en-IN" sz="2400" dirty="0" smtClean="0">
              <a:latin typeface="Calibri" pitchFamily="34" charset="0"/>
              <a:ea typeface="Calibri" pitchFamily="34" charset="0"/>
              <a:cs typeface="Calibri" pitchFamily="34" charset="0"/>
            </a:endParaRPr>
          </a:p>
          <a:p>
            <a:pPr algn="just"/>
            <a:endParaRPr lang="en-IN" sz="2400" dirty="0">
              <a:latin typeface="Calibri" pitchFamily="34" charset="0"/>
              <a:ea typeface="Calibri" pitchFamily="34" charset="0"/>
              <a:cs typeface="Calibri" pitchFamily="34" charset="0"/>
            </a:endParaRPr>
          </a:p>
        </p:txBody>
      </p:sp>
      <p:sp>
        <p:nvSpPr>
          <p:cNvPr id="3" name="TextBox 2"/>
          <p:cNvSpPr txBox="1"/>
          <p:nvPr/>
        </p:nvSpPr>
        <p:spPr>
          <a:xfrm>
            <a:off x="1368425" y="668338"/>
            <a:ext cx="5565775" cy="585787"/>
          </a:xfrm>
          <a:prstGeom prst="rect">
            <a:avLst/>
          </a:prstGeom>
          <a:noFill/>
        </p:spPr>
        <p:txBody>
          <a:bodyPr>
            <a:spAutoFit/>
          </a:bodyPr>
          <a:lstStyle/>
          <a:p>
            <a:pPr>
              <a:defRPr/>
            </a:pPr>
            <a:r>
              <a:rPr lang="en-US" sz="3200" b="1" dirty="0">
                <a:solidFill>
                  <a:schemeClr val="accent5"/>
                </a:solidFill>
                <a:effectLst>
                  <a:outerShdw blurRad="38100" dist="38100" dir="2700000" algn="tl">
                    <a:srgbClr val="000000">
                      <a:alpha val="43137"/>
                    </a:srgbClr>
                  </a:outerShdw>
                </a:effectLst>
                <a:latin typeface="Calibri" pitchFamily="34" charset="0"/>
                <a:cs typeface="Calibri" pitchFamily="34" charset="0"/>
              </a:rPr>
              <a:t>Protocol</a:t>
            </a:r>
            <a:endParaRPr lang="en-IN" sz="2800" dirty="0">
              <a:solidFill>
                <a:schemeClr val="accent5"/>
              </a:solidFill>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762000"/>
            <a:ext cx="7086600" cy="3477875"/>
          </a:xfrm>
          <a:prstGeom prst="rect">
            <a:avLst/>
          </a:prstGeom>
        </p:spPr>
        <p:txBody>
          <a:bodyPr wrap="square">
            <a:spAutoFit/>
          </a:bodyPr>
          <a:lstStyle/>
          <a:p>
            <a:r>
              <a:rPr lang="en-GB" sz="3200" b="1" dirty="0" smtClean="0">
                <a:solidFill>
                  <a:schemeClr val="accent5"/>
                </a:solidFill>
              </a:rPr>
              <a:t>Investigator's Brochure</a:t>
            </a:r>
          </a:p>
          <a:p>
            <a:endParaRPr lang="en-GB" sz="2400" b="1" dirty="0"/>
          </a:p>
          <a:p>
            <a:endParaRPr lang="en-US" sz="2400" b="1" dirty="0" smtClean="0"/>
          </a:p>
          <a:p>
            <a:pPr lvl="1"/>
            <a:r>
              <a:rPr lang="en-GB" sz="2800" dirty="0" smtClean="0"/>
              <a:t>A compilation of the </a:t>
            </a:r>
            <a:r>
              <a:rPr lang="en-GB" sz="2800" b="1" dirty="0" smtClean="0"/>
              <a:t>clinical and nonclinical data on the investigational product(s) </a:t>
            </a:r>
            <a:r>
              <a:rPr lang="en-GB" sz="2800" dirty="0" smtClean="0"/>
              <a:t>which is relevant to the study of the investigational product(s) in human subjects</a:t>
            </a:r>
            <a:endParaRPr lang="en-US" sz="28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chemeClr val="tx2">
                    <a:tint val="100000"/>
                    <a:shade val="90000"/>
                    <a:satMod val="250000"/>
                    <a:alpha val="100000"/>
                  </a:schemeClr>
                </a:solidFill>
              </a:rPr>
              <a:t>Applicable Regulatory</a:t>
            </a:r>
            <a:endParaRPr lang="en-US" dirty="0">
              <a:solidFill>
                <a:schemeClr val="tx2">
                  <a:tint val="100000"/>
                  <a:shade val="90000"/>
                  <a:satMod val="250000"/>
                  <a:alpha val="100000"/>
                </a:schemeClr>
              </a:solidFill>
            </a:endParaRPr>
          </a:p>
        </p:txBody>
      </p:sp>
      <p:sp>
        <p:nvSpPr>
          <p:cNvPr id="12291" name="Content Placeholder 2"/>
          <p:cNvSpPr>
            <a:spLocks noGrp="1"/>
          </p:cNvSpPr>
          <p:nvPr>
            <p:ph idx="1"/>
          </p:nvPr>
        </p:nvSpPr>
        <p:spPr/>
        <p:txBody>
          <a:bodyPr/>
          <a:lstStyle/>
          <a:p>
            <a:pPr eaLnBrk="1" hangingPunct="1"/>
            <a:r>
              <a:rPr lang="en-GB" dirty="0" smtClean="0"/>
              <a:t>Any </a:t>
            </a:r>
            <a:r>
              <a:rPr lang="en-GB" b="1" dirty="0" smtClean="0"/>
              <a:t>law(s) and regulation(s) </a:t>
            </a:r>
            <a:r>
              <a:rPr lang="en-GB" dirty="0" smtClean="0"/>
              <a:t>addressing the conduct of clinical trials of investigational products.</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eaLnBrk="1" fontAlgn="auto" hangingPunct="1">
              <a:spcAft>
                <a:spcPts val="0"/>
              </a:spcAft>
              <a:defRPr/>
            </a:pPr>
            <a:r>
              <a:rPr lang="en-GB" b="1" dirty="0" smtClean="0">
                <a:solidFill>
                  <a:schemeClr val="accent5"/>
                </a:solidFill>
              </a:rPr>
              <a:t>Regulatory Authorities </a:t>
            </a:r>
            <a:r>
              <a:rPr lang="en-US" b="1" dirty="0" smtClean="0">
                <a:solidFill>
                  <a:schemeClr val="accent5"/>
                </a:solidFill>
              </a:rPr>
              <a:t/>
            </a:r>
            <a:br>
              <a:rPr lang="en-US" b="1" dirty="0" smtClean="0">
                <a:solidFill>
                  <a:schemeClr val="accent5"/>
                </a:solidFill>
              </a:rPr>
            </a:br>
            <a:endParaRPr lang="en-US" dirty="0">
              <a:solidFill>
                <a:schemeClr val="accent5"/>
              </a:solidFill>
            </a:endParaRPr>
          </a:p>
        </p:txBody>
      </p:sp>
      <p:sp>
        <p:nvSpPr>
          <p:cNvPr id="46083" name="Content Placeholder 2"/>
          <p:cNvSpPr>
            <a:spLocks noGrp="1"/>
          </p:cNvSpPr>
          <p:nvPr>
            <p:ph idx="1"/>
          </p:nvPr>
        </p:nvSpPr>
        <p:spPr/>
        <p:txBody>
          <a:bodyPr>
            <a:normAutofit lnSpcReduction="10000"/>
          </a:bodyPr>
          <a:lstStyle/>
          <a:p>
            <a:pPr eaLnBrk="1" hangingPunct="1"/>
            <a:r>
              <a:rPr lang="en-GB" dirty="0" smtClean="0"/>
              <a:t>Bodies having the power to regulate. </a:t>
            </a:r>
            <a:endParaRPr lang="en-GB" dirty="0" smtClean="0"/>
          </a:p>
          <a:p>
            <a:pPr eaLnBrk="1" hangingPunct="1"/>
            <a:endParaRPr lang="en-GB" dirty="0" smtClean="0"/>
          </a:p>
          <a:p>
            <a:pPr eaLnBrk="1" hangingPunct="1"/>
            <a:r>
              <a:rPr lang="en-GB" dirty="0" smtClean="0"/>
              <a:t>In </a:t>
            </a:r>
            <a:r>
              <a:rPr lang="en-GB" dirty="0" smtClean="0"/>
              <a:t>the ICH GCP guideline the expression Regulatory Authorities includes the </a:t>
            </a:r>
            <a:r>
              <a:rPr lang="en-GB" b="1" dirty="0" smtClean="0"/>
              <a:t>authorities that review submitted clinical data </a:t>
            </a:r>
            <a:r>
              <a:rPr lang="en-GB" dirty="0" smtClean="0"/>
              <a:t>and those that </a:t>
            </a:r>
            <a:r>
              <a:rPr lang="en-GB" b="1" dirty="0" smtClean="0"/>
              <a:t>conduct inspections. </a:t>
            </a:r>
          </a:p>
          <a:p>
            <a:pPr eaLnBrk="1" hangingPunct="1"/>
            <a:endParaRPr lang="en-GB" dirty="0" smtClean="0"/>
          </a:p>
          <a:p>
            <a:pPr eaLnBrk="1" hangingPunct="1"/>
            <a:r>
              <a:rPr lang="en-GB" dirty="0" smtClean="0"/>
              <a:t>These bodies are sometimes referred to as </a:t>
            </a:r>
            <a:r>
              <a:rPr lang="en-GB" b="1" dirty="0" smtClean="0"/>
              <a:t>competent authorities.</a:t>
            </a:r>
            <a:endParaRPr lang="en-US" b="1" dirty="0" smtClean="0"/>
          </a:p>
          <a:p>
            <a:pPr eaLnBrk="1" hangingPunct="1"/>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3"/>
          <p:cNvSpPr txBox="1">
            <a:spLocks noChangeArrowheads="1"/>
          </p:cNvSpPr>
          <p:nvPr/>
        </p:nvSpPr>
        <p:spPr bwMode="auto">
          <a:xfrm>
            <a:off x="1066800" y="914400"/>
            <a:ext cx="7467600" cy="5693866"/>
          </a:xfrm>
          <a:prstGeom prst="rect">
            <a:avLst/>
          </a:prstGeom>
          <a:noFill/>
          <a:ln w="9525">
            <a:noFill/>
            <a:miter lim="800000"/>
            <a:headEnd/>
            <a:tailEnd/>
          </a:ln>
        </p:spPr>
        <p:txBody>
          <a:bodyPr wrap="square">
            <a:spAutoFit/>
          </a:bodyPr>
          <a:lstStyle/>
          <a:p>
            <a:pPr algn="just"/>
            <a:r>
              <a:rPr lang="en-IN" sz="2800" dirty="0">
                <a:latin typeface="Calibri" pitchFamily="34" charset="0"/>
                <a:ea typeface="Calibri" pitchFamily="34" charset="0"/>
                <a:cs typeface="Calibri" pitchFamily="34" charset="0"/>
              </a:rPr>
              <a:t>A </a:t>
            </a:r>
            <a:r>
              <a:rPr lang="en-IN" sz="2800" b="1" dirty="0">
                <a:latin typeface="Calibri" pitchFamily="34" charset="0"/>
                <a:ea typeface="Calibri" pitchFamily="34" charset="0"/>
                <a:cs typeface="Calibri" pitchFamily="34" charset="0"/>
              </a:rPr>
              <a:t>standard for the design, conduct, performance, monitoring, auditing, recording, analyses, and reporting of clinical trials </a:t>
            </a:r>
            <a:endParaRPr lang="en-IN" sz="2800" b="1" dirty="0" smtClean="0">
              <a:latin typeface="Calibri" pitchFamily="34" charset="0"/>
              <a:ea typeface="Calibri" pitchFamily="34" charset="0"/>
              <a:cs typeface="Calibri" pitchFamily="34" charset="0"/>
            </a:endParaRPr>
          </a:p>
          <a:p>
            <a:pPr algn="just"/>
            <a:endParaRPr lang="en-IN" sz="2800" dirty="0" smtClean="0">
              <a:latin typeface="Calibri" pitchFamily="34" charset="0"/>
              <a:ea typeface="Calibri" pitchFamily="34" charset="0"/>
              <a:cs typeface="Calibri" pitchFamily="34" charset="0"/>
            </a:endParaRPr>
          </a:p>
          <a:p>
            <a:pPr algn="just"/>
            <a:r>
              <a:rPr lang="en-IN" sz="2800" dirty="0" smtClean="0">
                <a:latin typeface="Calibri" pitchFamily="34" charset="0"/>
                <a:ea typeface="Calibri" pitchFamily="34" charset="0"/>
                <a:cs typeface="Calibri" pitchFamily="34" charset="0"/>
              </a:rPr>
              <a:t>that </a:t>
            </a:r>
            <a:r>
              <a:rPr lang="en-IN" sz="2800" dirty="0">
                <a:latin typeface="Calibri" pitchFamily="34" charset="0"/>
                <a:ea typeface="Calibri" pitchFamily="34" charset="0"/>
                <a:cs typeface="Calibri" pitchFamily="34" charset="0"/>
              </a:rPr>
              <a:t>provides </a:t>
            </a:r>
            <a:endParaRPr lang="en-IN" sz="2800" dirty="0" smtClean="0">
              <a:latin typeface="Calibri" pitchFamily="34" charset="0"/>
              <a:ea typeface="Calibri" pitchFamily="34" charset="0"/>
              <a:cs typeface="Calibri" pitchFamily="34" charset="0"/>
            </a:endParaRPr>
          </a:p>
          <a:p>
            <a:pPr algn="just"/>
            <a:endParaRPr lang="en-IN" sz="2800" b="1" dirty="0" smtClean="0">
              <a:latin typeface="Calibri" pitchFamily="34" charset="0"/>
              <a:ea typeface="Calibri" pitchFamily="34" charset="0"/>
              <a:cs typeface="Calibri" pitchFamily="34" charset="0"/>
            </a:endParaRPr>
          </a:p>
          <a:p>
            <a:pPr algn="just"/>
            <a:r>
              <a:rPr lang="en-IN" sz="2800" b="1" dirty="0" smtClean="0">
                <a:latin typeface="Calibri" pitchFamily="34" charset="0"/>
                <a:ea typeface="Calibri" pitchFamily="34" charset="0"/>
                <a:cs typeface="Calibri" pitchFamily="34" charset="0"/>
              </a:rPr>
              <a:t>assurance </a:t>
            </a:r>
            <a:r>
              <a:rPr lang="en-IN" sz="2800" b="1" dirty="0">
                <a:latin typeface="Calibri" pitchFamily="34" charset="0"/>
                <a:ea typeface="Calibri" pitchFamily="34" charset="0"/>
                <a:cs typeface="Calibri" pitchFamily="34" charset="0"/>
              </a:rPr>
              <a:t>that the data and reported results are credible and accurate</a:t>
            </a:r>
            <a:r>
              <a:rPr lang="en-IN" sz="2800" dirty="0">
                <a:latin typeface="Calibri" pitchFamily="34" charset="0"/>
                <a:ea typeface="Calibri" pitchFamily="34" charset="0"/>
                <a:cs typeface="Calibri" pitchFamily="34" charset="0"/>
              </a:rPr>
              <a:t>, </a:t>
            </a:r>
            <a:endParaRPr lang="en-IN" sz="2800" dirty="0" smtClean="0">
              <a:latin typeface="Calibri" pitchFamily="34" charset="0"/>
              <a:ea typeface="Calibri" pitchFamily="34" charset="0"/>
              <a:cs typeface="Calibri" pitchFamily="34" charset="0"/>
            </a:endParaRPr>
          </a:p>
          <a:p>
            <a:pPr algn="just"/>
            <a:endParaRPr lang="en-IN" sz="2800" dirty="0" smtClean="0">
              <a:latin typeface="Calibri" pitchFamily="34" charset="0"/>
              <a:ea typeface="Calibri" pitchFamily="34" charset="0"/>
              <a:cs typeface="Calibri" pitchFamily="34" charset="0"/>
            </a:endParaRPr>
          </a:p>
          <a:p>
            <a:pPr algn="just"/>
            <a:r>
              <a:rPr lang="en-IN" sz="2800" dirty="0" smtClean="0">
                <a:latin typeface="Calibri" pitchFamily="34" charset="0"/>
                <a:ea typeface="Calibri" pitchFamily="34" charset="0"/>
                <a:cs typeface="Calibri" pitchFamily="34" charset="0"/>
              </a:rPr>
              <a:t>and that the </a:t>
            </a:r>
          </a:p>
          <a:p>
            <a:pPr algn="just"/>
            <a:endParaRPr lang="en-IN" sz="2800" b="1" dirty="0" smtClean="0">
              <a:latin typeface="Calibri" pitchFamily="34" charset="0"/>
              <a:ea typeface="Calibri" pitchFamily="34" charset="0"/>
              <a:cs typeface="Calibri" pitchFamily="34" charset="0"/>
            </a:endParaRPr>
          </a:p>
          <a:p>
            <a:pPr algn="just"/>
            <a:r>
              <a:rPr lang="en-IN" sz="2800" b="1" dirty="0" smtClean="0">
                <a:latin typeface="Calibri" pitchFamily="34" charset="0"/>
                <a:ea typeface="Calibri" pitchFamily="34" charset="0"/>
                <a:cs typeface="Calibri" pitchFamily="34" charset="0"/>
              </a:rPr>
              <a:t>rights</a:t>
            </a:r>
            <a:r>
              <a:rPr lang="en-IN" sz="2800" b="1" dirty="0">
                <a:latin typeface="Calibri" pitchFamily="34" charset="0"/>
                <a:ea typeface="Calibri" pitchFamily="34" charset="0"/>
                <a:cs typeface="Calibri" pitchFamily="34" charset="0"/>
              </a:rPr>
              <a:t>, integrity, and confidentiality of trial subjects are protected.</a:t>
            </a:r>
            <a:endParaRPr lang="en-US" sz="2800" b="1" dirty="0">
              <a:latin typeface="Calibri" pitchFamily="34" charset="0"/>
              <a:ea typeface="Calibri" pitchFamily="34" charset="0"/>
              <a:cs typeface="Calibri" pitchFamily="34" charset="0"/>
            </a:endParaRPr>
          </a:p>
        </p:txBody>
      </p:sp>
      <p:sp>
        <p:nvSpPr>
          <p:cNvPr id="5" name="TextBox 4"/>
          <p:cNvSpPr txBox="1"/>
          <p:nvPr/>
        </p:nvSpPr>
        <p:spPr>
          <a:xfrm>
            <a:off x="1150938" y="0"/>
            <a:ext cx="5329237" cy="584200"/>
          </a:xfrm>
          <a:prstGeom prst="rect">
            <a:avLst/>
          </a:prstGeom>
          <a:noFill/>
        </p:spPr>
        <p:txBody>
          <a:bodyPr>
            <a:spAutoFit/>
          </a:bodyPr>
          <a:lstStyle/>
          <a:p>
            <a:pPr>
              <a:defRPr/>
            </a:pPr>
            <a:r>
              <a:rPr lang="en-US" sz="3200" b="1" dirty="0">
                <a:solidFill>
                  <a:schemeClr val="tx2"/>
                </a:solidFill>
                <a:effectLst>
                  <a:outerShdw blurRad="38100" dist="38100" dir="2700000" algn="tl">
                    <a:srgbClr val="000000">
                      <a:alpha val="43137"/>
                    </a:srgbClr>
                  </a:outerShdw>
                </a:effectLst>
                <a:latin typeface="Calibri" pitchFamily="34" charset="0"/>
                <a:cs typeface="Calibri" pitchFamily="34" charset="0"/>
              </a:rPr>
              <a:t>Good Clinical Practice (GCP)</a:t>
            </a:r>
            <a:endParaRPr lang="en-IN" sz="3200" b="1" dirty="0">
              <a:solidFill>
                <a:schemeClr val="tx2"/>
              </a:solidFill>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9863" y="620713"/>
            <a:ext cx="5435600" cy="584200"/>
          </a:xfrm>
          <a:prstGeom prst="rect">
            <a:avLst/>
          </a:prstGeom>
          <a:noFill/>
        </p:spPr>
        <p:txBody>
          <a:bodyPr>
            <a:spAutoFit/>
          </a:bodyPr>
          <a:lstStyle/>
          <a:p>
            <a:pPr>
              <a:defRPr/>
            </a:pPr>
            <a:r>
              <a:rPr lang="en-US" sz="3200" b="1" dirty="0">
                <a:solidFill>
                  <a:schemeClr val="tx2"/>
                </a:solidFill>
                <a:effectLst>
                  <a:outerShdw blurRad="38100" dist="38100" dir="2700000" algn="tl">
                    <a:srgbClr val="000000">
                      <a:alpha val="43137"/>
                    </a:srgbClr>
                  </a:outerShdw>
                </a:effectLst>
                <a:latin typeface="Calibri" pitchFamily="34" charset="0"/>
                <a:cs typeface="Calibri" pitchFamily="34" charset="0"/>
              </a:rPr>
              <a:t>SOP’s</a:t>
            </a:r>
            <a:endParaRPr lang="en-IN" sz="3200" b="1" dirty="0">
              <a:solidFill>
                <a:schemeClr val="tx2"/>
              </a:solidFill>
              <a:effectLst>
                <a:outerShdw blurRad="38100" dist="38100" dir="2700000" algn="tl">
                  <a:srgbClr val="000000">
                    <a:alpha val="43137"/>
                  </a:srgbClr>
                </a:outerShdw>
              </a:effectLst>
              <a:latin typeface="Calibri" pitchFamily="34" charset="0"/>
              <a:cs typeface="Calibri" pitchFamily="34" charset="0"/>
            </a:endParaRPr>
          </a:p>
        </p:txBody>
      </p:sp>
      <p:sp>
        <p:nvSpPr>
          <p:cNvPr id="3" name="TextBox 2"/>
          <p:cNvSpPr txBox="1"/>
          <p:nvPr/>
        </p:nvSpPr>
        <p:spPr>
          <a:xfrm>
            <a:off x="1638300" y="1844675"/>
            <a:ext cx="7037388" cy="2123658"/>
          </a:xfrm>
          <a:prstGeom prst="rect">
            <a:avLst/>
          </a:prstGeom>
          <a:noFill/>
        </p:spPr>
        <p:txBody>
          <a:bodyPr>
            <a:spAutoFit/>
          </a:bodyPr>
          <a:lstStyle/>
          <a:p>
            <a:pPr algn="just">
              <a:defRPr/>
            </a:pPr>
            <a:r>
              <a:rPr lang="en-IN" sz="2400" dirty="0">
                <a:effectLst>
                  <a:outerShdw blurRad="38100" dist="38100" dir="2700000" algn="tl">
                    <a:srgbClr val="000000">
                      <a:alpha val="43137"/>
                    </a:srgbClr>
                  </a:outerShdw>
                </a:effectLst>
                <a:latin typeface="Calibri" pitchFamily="34" charset="0"/>
                <a:cs typeface="Calibri" pitchFamily="34" charset="0"/>
              </a:rPr>
              <a:t>Standard Operating Procedures (SOP’s)</a:t>
            </a:r>
          </a:p>
          <a:p>
            <a:pPr algn="just">
              <a:defRPr/>
            </a:pPr>
            <a:endParaRPr lang="en-IN" sz="2400" dirty="0">
              <a:latin typeface="Calibri" pitchFamily="34" charset="0"/>
              <a:cs typeface="Calibri" pitchFamily="34" charset="0"/>
            </a:endParaRPr>
          </a:p>
          <a:p>
            <a:pPr algn="just">
              <a:defRPr/>
            </a:pPr>
            <a:r>
              <a:rPr lang="en-IN" sz="2800" dirty="0">
                <a:latin typeface="Calibri" pitchFamily="34" charset="0"/>
                <a:cs typeface="Calibri" pitchFamily="34" charset="0"/>
              </a:rPr>
              <a:t>Detailed, written instructions to achieve </a:t>
            </a:r>
            <a:r>
              <a:rPr lang="en-IN" sz="2800" b="1" dirty="0">
                <a:latin typeface="Calibri" pitchFamily="34" charset="0"/>
                <a:cs typeface="Calibri" pitchFamily="34" charset="0"/>
              </a:rPr>
              <a:t>uniformity of the performance </a:t>
            </a:r>
            <a:r>
              <a:rPr lang="en-IN" sz="2800" dirty="0">
                <a:latin typeface="Calibri" pitchFamily="34" charset="0"/>
                <a:cs typeface="Calibri" pitchFamily="34" charset="0"/>
              </a:rPr>
              <a:t>of a specific function.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85000" lnSpcReduction="20000"/>
          </a:bodyPr>
          <a:lstStyle/>
          <a:p>
            <a:pPr marL="448056" indent="-384048" eaLnBrk="1" fontAlgn="auto" hangingPunct="1">
              <a:spcBef>
                <a:spcPts val="0"/>
              </a:spcBef>
              <a:spcAft>
                <a:spcPts val="0"/>
              </a:spcAft>
              <a:buFont typeface="Wingdings 2"/>
              <a:buChar char=""/>
              <a:defRPr/>
            </a:pPr>
            <a:r>
              <a:rPr lang="en-GB" b="1" dirty="0" smtClean="0">
                <a:solidFill>
                  <a:schemeClr val="tx2"/>
                </a:solidFill>
              </a:rPr>
              <a:t>Documentation</a:t>
            </a:r>
            <a:endParaRPr lang="en-US" b="1" dirty="0" smtClean="0">
              <a:solidFill>
                <a:schemeClr val="tx2"/>
              </a:solidFill>
            </a:endParaRPr>
          </a:p>
          <a:p>
            <a:pPr marL="640080" lvl="1" eaLnBrk="1" fontAlgn="auto" hangingPunct="1">
              <a:spcAft>
                <a:spcPts val="0"/>
              </a:spcAft>
              <a:buFont typeface="Verdana"/>
              <a:buChar char="›"/>
              <a:defRPr/>
            </a:pPr>
            <a:r>
              <a:rPr lang="en-GB" dirty="0" smtClean="0"/>
              <a:t>All records, in any form (including, but not limited to, written, electronic, magnetic, and optical records, and scans, x-rays, and electrocardiograms) that </a:t>
            </a:r>
            <a:r>
              <a:rPr lang="en-GB" b="1" dirty="0" smtClean="0"/>
              <a:t>describe or record the methods, conduct, and/or results of a trial, the factors affecting a trial, and the actions taken.</a:t>
            </a:r>
          </a:p>
          <a:p>
            <a:pPr marL="640080" lvl="1" eaLnBrk="1" fontAlgn="auto" hangingPunct="1">
              <a:spcAft>
                <a:spcPts val="0"/>
              </a:spcAft>
              <a:buNone/>
              <a:defRPr/>
            </a:pPr>
            <a:endParaRPr lang="en-US" dirty="0" smtClean="0">
              <a:solidFill>
                <a:schemeClr val="tx2"/>
              </a:solidFill>
            </a:endParaRPr>
          </a:p>
          <a:p>
            <a:pPr marL="448056" indent="-384048" eaLnBrk="1" fontAlgn="auto" hangingPunct="1">
              <a:spcBef>
                <a:spcPts val="0"/>
              </a:spcBef>
              <a:spcAft>
                <a:spcPts val="0"/>
              </a:spcAft>
              <a:buFont typeface="Wingdings 2"/>
              <a:buChar char=""/>
              <a:defRPr/>
            </a:pPr>
            <a:r>
              <a:rPr lang="en-GB" b="1" dirty="0" smtClean="0">
                <a:solidFill>
                  <a:schemeClr val="tx2"/>
                </a:solidFill>
              </a:rPr>
              <a:t>Essential Documents</a:t>
            </a:r>
            <a:endParaRPr lang="en-US" b="1" dirty="0" smtClean="0">
              <a:solidFill>
                <a:schemeClr val="tx2"/>
              </a:solidFill>
            </a:endParaRPr>
          </a:p>
          <a:p>
            <a:pPr marL="640080" lvl="1" eaLnBrk="1" fontAlgn="auto" hangingPunct="1">
              <a:spcAft>
                <a:spcPts val="0"/>
              </a:spcAft>
              <a:buFont typeface="Verdana"/>
              <a:buChar char="›"/>
              <a:defRPr/>
            </a:pPr>
            <a:r>
              <a:rPr lang="en-GB" dirty="0" smtClean="0"/>
              <a:t>Documents which individually and collectively </a:t>
            </a:r>
            <a:r>
              <a:rPr lang="en-GB" b="1" dirty="0" smtClean="0"/>
              <a:t>permit evaluation of the conduct of a study and the quality of the data produced</a:t>
            </a:r>
            <a:r>
              <a:rPr lang="en-GB" dirty="0" smtClean="0"/>
              <a:t> </a:t>
            </a:r>
          </a:p>
          <a:p>
            <a:pPr algn="just">
              <a:buNone/>
            </a:pPr>
            <a:endParaRPr lang="en-US" sz="2400" dirty="0" smtClean="0">
              <a:latin typeface="Calibri" pitchFamily="34" charset="0"/>
              <a:ea typeface="Calibri" pitchFamily="34" charset="0"/>
              <a:cs typeface="Calibri" pitchFamily="34" charset="0"/>
            </a:endParaRPr>
          </a:p>
          <a:p>
            <a:pPr algn="just">
              <a:buNone/>
            </a:pPr>
            <a:r>
              <a:rPr lang="en-US" sz="2400" dirty="0" smtClean="0">
                <a:latin typeface="Calibri" pitchFamily="34" charset="0"/>
                <a:ea typeface="Calibri" pitchFamily="34" charset="0"/>
                <a:cs typeface="Calibri" pitchFamily="34" charset="0"/>
              </a:rPr>
              <a:t>Grouped into </a:t>
            </a:r>
          </a:p>
          <a:p>
            <a:pPr algn="just"/>
            <a:r>
              <a:rPr lang="en-US" sz="2400" dirty="0" smtClean="0">
                <a:latin typeface="Calibri" pitchFamily="34" charset="0"/>
                <a:ea typeface="Calibri" pitchFamily="34" charset="0"/>
                <a:cs typeface="Calibri" pitchFamily="34" charset="0"/>
              </a:rPr>
              <a:t>	</a:t>
            </a:r>
            <a:r>
              <a:rPr lang="en-US" sz="2400" b="1" dirty="0" smtClean="0">
                <a:latin typeface="Calibri" pitchFamily="34" charset="0"/>
                <a:ea typeface="Calibri" pitchFamily="34" charset="0"/>
                <a:cs typeface="Calibri" pitchFamily="34" charset="0"/>
              </a:rPr>
              <a:t>1. Before Starting of a Trial</a:t>
            </a:r>
          </a:p>
          <a:p>
            <a:pPr algn="just"/>
            <a:r>
              <a:rPr lang="en-US" sz="2400" b="1" dirty="0" smtClean="0">
                <a:latin typeface="Calibri" pitchFamily="34" charset="0"/>
                <a:ea typeface="Calibri" pitchFamily="34" charset="0"/>
                <a:cs typeface="Calibri" pitchFamily="34" charset="0"/>
              </a:rPr>
              <a:t>	2. During the Clinical conduct of the trial</a:t>
            </a:r>
          </a:p>
          <a:p>
            <a:pPr algn="just"/>
            <a:r>
              <a:rPr lang="en-US" sz="2400" b="1" dirty="0" smtClean="0">
                <a:latin typeface="Calibri" pitchFamily="34" charset="0"/>
                <a:ea typeface="Calibri" pitchFamily="34" charset="0"/>
                <a:cs typeface="Calibri" pitchFamily="34" charset="0"/>
              </a:rPr>
              <a:t>	3. After completion or Termination of a trial</a:t>
            </a:r>
          </a:p>
          <a:p>
            <a:pPr marL="640080" lvl="1" eaLnBrk="1" fontAlgn="auto" hangingPunct="1">
              <a:spcAft>
                <a:spcPts val="0"/>
              </a:spcAft>
              <a:buFont typeface="Verdana"/>
              <a:buChar char="›"/>
              <a:defRPr/>
            </a:pPr>
            <a:endParaRPr lang="en-US" dirty="0" smtClean="0"/>
          </a:p>
          <a:p>
            <a:pPr marL="448056" indent="-384048" eaLnBrk="1" fontAlgn="auto" hangingPunct="1">
              <a:spcBef>
                <a:spcPts val="0"/>
              </a:spcBef>
              <a:spcAft>
                <a:spcPts val="0"/>
              </a:spcAft>
              <a:buFont typeface="Wingdings 2"/>
              <a:buChar char=""/>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1371600" y="762000"/>
            <a:ext cx="7498080" cy="4800600"/>
          </a:xfrm>
        </p:spPr>
        <p:txBody>
          <a:bodyPr>
            <a:normAutofit/>
          </a:bodyPr>
          <a:lstStyle/>
          <a:p>
            <a:pPr eaLnBrk="1" hangingPunct="1"/>
            <a:endParaRPr lang="en-US" sz="2400" dirty="0" smtClean="0"/>
          </a:p>
          <a:p>
            <a:pPr eaLnBrk="1" hangingPunct="1"/>
            <a:r>
              <a:rPr lang="en-GB" sz="3600" b="1" dirty="0" smtClean="0">
                <a:solidFill>
                  <a:schemeClr val="tx2"/>
                </a:solidFill>
              </a:rPr>
              <a:t>Monitoring</a:t>
            </a:r>
          </a:p>
          <a:p>
            <a:pPr eaLnBrk="1" hangingPunct="1">
              <a:buNone/>
            </a:pPr>
            <a:endParaRPr lang="en-US" sz="2400" b="1" dirty="0" smtClean="0">
              <a:solidFill>
                <a:schemeClr val="tx2"/>
              </a:solidFill>
            </a:endParaRPr>
          </a:p>
          <a:p>
            <a:pPr lvl="1" eaLnBrk="1" hangingPunct="1"/>
            <a:r>
              <a:rPr lang="en-GB" dirty="0" smtClean="0"/>
              <a:t>The act of </a:t>
            </a:r>
            <a:r>
              <a:rPr lang="en-GB" b="1" dirty="0" smtClean="0"/>
              <a:t>overseeing the progress of a clinical trial,</a:t>
            </a:r>
            <a:r>
              <a:rPr lang="en-GB" dirty="0" smtClean="0"/>
              <a:t> and of ensuring that it is conducted, recorded, and reported in </a:t>
            </a:r>
            <a:r>
              <a:rPr lang="en-GB" b="1" dirty="0" smtClean="0"/>
              <a:t>accordance with the protocol</a:t>
            </a:r>
            <a:r>
              <a:rPr lang="en-GB" dirty="0" smtClean="0"/>
              <a:t>, </a:t>
            </a:r>
            <a:r>
              <a:rPr lang="en-GB" b="1" dirty="0" smtClean="0"/>
              <a:t>Standard Operating Procedures (SOPs), Good Clinical Practice (GCP), and the applicable regulatory requirement(s). </a:t>
            </a:r>
            <a:endParaRPr lang="en-US" b="1" dirty="0" smtClean="0"/>
          </a:p>
          <a:p>
            <a:pPr eaLnBrk="1" hangingPunct="1"/>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eaLnBrk="1" fontAlgn="auto" hangingPunct="1">
              <a:spcAft>
                <a:spcPts val="0"/>
              </a:spcAft>
              <a:defRPr/>
            </a:pPr>
            <a:r>
              <a:rPr lang="en-GB" b="1" dirty="0" smtClean="0">
                <a:solidFill>
                  <a:schemeClr val="tx2"/>
                </a:solidFill>
              </a:rPr>
              <a:t>Sponsor</a:t>
            </a:r>
            <a:r>
              <a:rPr lang="en-US" b="1" dirty="0" smtClean="0">
                <a:solidFill>
                  <a:schemeClr val="tx2"/>
                </a:solidFill>
              </a:rPr>
              <a:t/>
            </a:r>
            <a:br>
              <a:rPr lang="en-US" b="1" dirty="0" smtClean="0">
                <a:solidFill>
                  <a:schemeClr val="tx2"/>
                </a:solidFill>
              </a:rPr>
            </a:br>
            <a:endParaRPr lang="en-US" dirty="0">
              <a:solidFill>
                <a:schemeClr val="tx2"/>
              </a:solidFill>
            </a:endParaRPr>
          </a:p>
        </p:txBody>
      </p:sp>
      <p:sp>
        <p:nvSpPr>
          <p:cNvPr id="50179" name="Content Placeholder 2"/>
          <p:cNvSpPr>
            <a:spLocks noGrp="1"/>
          </p:cNvSpPr>
          <p:nvPr>
            <p:ph idx="1"/>
          </p:nvPr>
        </p:nvSpPr>
        <p:spPr/>
        <p:txBody>
          <a:bodyPr/>
          <a:lstStyle/>
          <a:p>
            <a:pPr eaLnBrk="1" hangingPunct="1"/>
            <a:r>
              <a:rPr lang="en-GB" dirty="0" smtClean="0"/>
              <a:t>An individual, company, institution, or organization which takes </a:t>
            </a:r>
            <a:r>
              <a:rPr lang="en-GB" b="1" dirty="0" smtClean="0"/>
              <a:t>responsibility for the initiation, management, and/or financing of a clinical trial.</a:t>
            </a:r>
          </a:p>
          <a:p>
            <a:pPr lvl="1" eaLnBrk="1" hangingPunct="1">
              <a:buFontTx/>
              <a:buNone/>
            </a:pPr>
            <a:endParaRPr lang="en-GB" dirty="0" smtClean="0"/>
          </a:p>
          <a:p>
            <a:pPr lvl="1" eaLnBrk="1" hangingPunct="1">
              <a:buFontTx/>
              <a:buNone/>
            </a:pPr>
            <a:endParaRPr lang="en-US" dirty="0" smtClean="0"/>
          </a:p>
          <a:p>
            <a:pPr eaLnBrk="1" hangingPunct="1"/>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1219200" y="1447800"/>
            <a:ext cx="7498080" cy="4800600"/>
          </a:xfrm>
        </p:spPr>
        <p:txBody>
          <a:bodyPr/>
          <a:lstStyle/>
          <a:p>
            <a:pPr eaLnBrk="1" hangingPunct="1"/>
            <a:r>
              <a:rPr lang="en-GB" sz="3600" b="1" dirty="0" smtClean="0">
                <a:solidFill>
                  <a:schemeClr val="accent5"/>
                </a:solidFill>
              </a:rPr>
              <a:t>Monitoring Report</a:t>
            </a:r>
          </a:p>
          <a:p>
            <a:pPr eaLnBrk="1" hangingPunct="1">
              <a:buNone/>
            </a:pPr>
            <a:endParaRPr lang="en-US" sz="3600" b="1" dirty="0" smtClean="0">
              <a:solidFill>
                <a:schemeClr val="tx2"/>
              </a:solidFill>
            </a:endParaRPr>
          </a:p>
          <a:p>
            <a:pPr lvl="1" eaLnBrk="1" hangingPunct="1"/>
            <a:r>
              <a:rPr lang="en-GB" sz="3200" dirty="0" smtClean="0"/>
              <a:t>A </a:t>
            </a:r>
            <a:r>
              <a:rPr lang="en-GB" sz="3200" b="1" dirty="0" smtClean="0"/>
              <a:t>written report from the monitor </a:t>
            </a:r>
            <a:r>
              <a:rPr lang="en-GB" sz="3200" dirty="0" smtClean="0"/>
              <a:t>to the sponsor after each site visit and/or other trial-related communication according to the sponsor’s SOPs.</a:t>
            </a:r>
          </a:p>
          <a:p>
            <a:pPr eaLnBrk="1" hangingPunct="1"/>
            <a:endParaRPr lang="en-US" dirty="0" smtClean="0"/>
          </a:p>
          <a:p>
            <a:pPr eaLnBrk="1" hangingPunct="1"/>
            <a:endParaRPr lang="en-US" dirty="0" smtClean="0"/>
          </a:p>
          <a:p>
            <a:pPr eaLnBrk="1" hangingPunct="1">
              <a:buFont typeface="Wingdings 2" pitchFamily="18" charset="2"/>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4864" eaLnBrk="1" fontAlgn="auto" hangingPunct="1">
              <a:spcAft>
                <a:spcPts val="0"/>
              </a:spcAft>
              <a:defRPr/>
            </a:pPr>
            <a:r>
              <a:rPr lang="en-GB" b="1" dirty="0" smtClean="0">
                <a:solidFill>
                  <a:schemeClr val="tx2">
                    <a:tint val="100000"/>
                    <a:shade val="90000"/>
                    <a:satMod val="250000"/>
                    <a:alpha val="100000"/>
                  </a:schemeClr>
                </a:solidFill>
              </a:rPr>
              <a:t>Clinical Trial/Study Report</a:t>
            </a: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endParaRPr lang="en-US" dirty="0">
              <a:solidFill>
                <a:schemeClr val="tx2">
                  <a:tint val="100000"/>
                  <a:shade val="90000"/>
                  <a:satMod val="250000"/>
                  <a:alpha val="100000"/>
                </a:schemeClr>
              </a:solidFill>
            </a:endParaRPr>
          </a:p>
        </p:txBody>
      </p:sp>
      <p:sp>
        <p:nvSpPr>
          <p:cNvPr id="17411" name="Content Placeholder 2"/>
          <p:cNvSpPr>
            <a:spLocks noGrp="1"/>
          </p:cNvSpPr>
          <p:nvPr>
            <p:ph idx="1"/>
          </p:nvPr>
        </p:nvSpPr>
        <p:spPr/>
        <p:txBody>
          <a:bodyPr/>
          <a:lstStyle/>
          <a:p>
            <a:pPr eaLnBrk="1" hangingPunct="1"/>
            <a:r>
              <a:rPr lang="en-GB" dirty="0" smtClean="0"/>
              <a:t>A written description of a trial/study of any therapeutic, prophylactic, or diagnostic agent conducted in human subjects, in which the </a:t>
            </a:r>
            <a:r>
              <a:rPr lang="en-GB" b="1" dirty="0" smtClean="0"/>
              <a:t>clinical and statistical description, presentations, and analyses are fully integrated into a single report</a:t>
            </a:r>
            <a:endParaRPr lang="en-US" dirty="0" smtClean="0"/>
          </a:p>
          <a:p>
            <a:pPr eaLnBrk="1" hangingPunct="1"/>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chemeClr val="accent5"/>
                </a:solidFill>
              </a:rPr>
              <a:t>Audit</a:t>
            </a:r>
            <a:endParaRPr lang="en-US" dirty="0">
              <a:solidFill>
                <a:schemeClr val="accent5"/>
              </a:solidFill>
            </a:endParaRPr>
          </a:p>
        </p:txBody>
      </p:sp>
      <p:sp>
        <p:nvSpPr>
          <p:cNvPr id="3" name="Content Placeholder 2"/>
          <p:cNvSpPr>
            <a:spLocks noGrp="1"/>
          </p:cNvSpPr>
          <p:nvPr>
            <p:ph idx="1"/>
          </p:nvPr>
        </p:nvSpPr>
        <p:spPr/>
        <p:txBody>
          <a:bodyPr>
            <a:normAutofit fontScale="92500"/>
          </a:bodyPr>
          <a:lstStyle/>
          <a:p>
            <a:pPr marL="448056" indent="-384048" eaLnBrk="1" fontAlgn="auto" hangingPunct="1">
              <a:spcBef>
                <a:spcPts val="0"/>
              </a:spcBef>
              <a:spcAft>
                <a:spcPts val="0"/>
              </a:spcAft>
              <a:buFont typeface="Wingdings 2"/>
              <a:buChar char=""/>
              <a:defRPr/>
            </a:pPr>
            <a:r>
              <a:rPr lang="en-GB" dirty="0" smtClean="0"/>
              <a:t>A </a:t>
            </a:r>
            <a:r>
              <a:rPr lang="en-GB" b="1" dirty="0" smtClean="0"/>
              <a:t>systematic and independent examination of trial related activities </a:t>
            </a:r>
            <a:r>
              <a:rPr lang="en-GB" dirty="0" smtClean="0"/>
              <a:t>and documents to determine whether the evaluated trial related activities were conducted, and the data were recorded, analyzed and accurately reported according to the protocol, sponsor's standard operating procedures (SOPs), Good Clinical Practice (GCP), and the applicable regulatory requirement(s).</a:t>
            </a:r>
            <a:endParaRPr lang="en-US" dirty="0" smtClean="0"/>
          </a:p>
          <a:p>
            <a:pPr marL="448056" indent="-384048" eaLnBrk="1" fontAlgn="auto" hangingPunct="1">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fontScale="92500" lnSpcReduction="20000"/>
          </a:bodyPr>
          <a:lstStyle/>
          <a:p>
            <a:pPr marL="448056" indent="-384048" eaLnBrk="1" fontAlgn="auto" hangingPunct="1">
              <a:spcAft>
                <a:spcPts val="0"/>
              </a:spcAft>
              <a:buFont typeface="Wingdings 2"/>
              <a:buChar char=""/>
              <a:defRPr/>
            </a:pPr>
            <a:r>
              <a:rPr lang="en-GB" b="1" dirty="0" smtClean="0"/>
              <a:t>	</a:t>
            </a:r>
            <a:r>
              <a:rPr lang="en-GB" b="1" dirty="0" smtClean="0">
                <a:solidFill>
                  <a:schemeClr val="accent5"/>
                </a:solidFill>
              </a:rPr>
              <a:t>Audit Certificate</a:t>
            </a:r>
            <a:endParaRPr lang="en-US" b="1" dirty="0" smtClean="0">
              <a:solidFill>
                <a:schemeClr val="accent5"/>
              </a:solidFill>
            </a:endParaRPr>
          </a:p>
          <a:p>
            <a:pPr marL="448056" indent="-384048" eaLnBrk="1" fontAlgn="auto" hangingPunct="1">
              <a:spcAft>
                <a:spcPts val="0"/>
              </a:spcAft>
              <a:buFont typeface="Wingdings 2" pitchFamily="18" charset="2"/>
              <a:buNone/>
              <a:defRPr/>
            </a:pPr>
            <a:r>
              <a:rPr lang="en-GB" dirty="0" smtClean="0"/>
              <a:t>A declaration of confirmation by the auditor that an audit has taken place.</a:t>
            </a:r>
          </a:p>
          <a:p>
            <a:pPr marL="448056" indent="-384048" eaLnBrk="1" fontAlgn="auto" hangingPunct="1">
              <a:spcAft>
                <a:spcPts val="0"/>
              </a:spcAft>
              <a:buFont typeface="Wingdings 2" pitchFamily="18" charset="2"/>
              <a:buNone/>
              <a:defRPr/>
            </a:pPr>
            <a:endParaRPr lang="en-US" dirty="0" smtClean="0"/>
          </a:p>
          <a:p>
            <a:pPr marL="448056" indent="-384048" eaLnBrk="1" fontAlgn="auto" hangingPunct="1">
              <a:spcAft>
                <a:spcPts val="0"/>
              </a:spcAft>
              <a:buFont typeface="Wingdings 2"/>
              <a:buChar char=""/>
              <a:defRPr/>
            </a:pPr>
            <a:r>
              <a:rPr lang="en-GB" b="1" dirty="0" smtClean="0">
                <a:solidFill>
                  <a:schemeClr val="tx2"/>
                </a:solidFill>
              </a:rPr>
              <a:t>    </a:t>
            </a:r>
            <a:r>
              <a:rPr lang="en-GB" b="1" dirty="0" smtClean="0">
                <a:solidFill>
                  <a:schemeClr val="accent5"/>
                </a:solidFill>
              </a:rPr>
              <a:t>Audit Report</a:t>
            </a:r>
            <a:endParaRPr lang="en-US" b="1" dirty="0" smtClean="0">
              <a:solidFill>
                <a:schemeClr val="accent5"/>
              </a:solidFill>
            </a:endParaRPr>
          </a:p>
          <a:p>
            <a:pPr marL="448056" indent="-384048" eaLnBrk="1" fontAlgn="auto" hangingPunct="1">
              <a:spcAft>
                <a:spcPts val="0"/>
              </a:spcAft>
              <a:buFont typeface="Wingdings 2" pitchFamily="18" charset="2"/>
              <a:buNone/>
              <a:defRPr/>
            </a:pPr>
            <a:r>
              <a:rPr lang="en-GB" dirty="0" smtClean="0"/>
              <a:t>A written evaluation by the sponsor's auditor of the results of the audit.</a:t>
            </a:r>
          </a:p>
          <a:p>
            <a:pPr marL="448056" indent="-384048" eaLnBrk="1" fontAlgn="auto" hangingPunct="1">
              <a:spcAft>
                <a:spcPts val="0"/>
              </a:spcAft>
              <a:buFont typeface="Wingdings 2" pitchFamily="18" charset="2"/>
              <a:buNone/>
              <a:defRPr/>
            </a:pPr>
            <a:endParaRPr lang="en-GB" dirty="0" smtClean="0"/>
          </a:p>
          <a:p>
            <a:pPr marL="448056" indent="-384048" eaLnBrk="1" fontAlgn="auto" hangingPunct="1">
              <a:spcAft>
                <a:spcPts val="0"/>
              </a:spcAft>
              <a:buFont typeface="Wingdings 2"/>
              <a:buChar char=""/>
              <a:defRPr/>
            </a:pPr>
            <a:r>
              <a:rPr lang="en-GB" b="1" dirty="0" smtClean="0">
                <a:solidFill>
                  <a:schemeClr val="tx2"/>
                </a:solidFill>
              </a:rPr>
              <a:t>    </a:t>
            </a:r>
            <a:r>
              <a:rPr lang="en-GB" b="1" dirty="0" smtClean="0">
                <a:solidFill>
                  <a:schemeClr val="accent5"/>
                </a:solidFill>
              </a:rPr>
              <a:t>Audit Trail</a:t>
            </a:r>
            <a:endParaRPr lang="en-US" b="1" dirty="0" smtClean="0">
              <a:solidFill>
                <a:schemeClr val="accent5"/>
              </a:solidFill>
            </a:endParaRPr>
          </a:p>
          <a:p>
            <a:pPr marL="448056" indent="-384048" eaLnBrk="1" fontAlgn="auto" hangingPunct="1">
              <a:spcAft>
                <a:spcPts val="0"/>
              </a:spcAft>
              <a:buFont typeface="Wingdings 2" pitchFamily="18" charset="2"/>
              <a:buNone/>
              <a:defRPr/>
            </a:pPr>
            <a:r>
              <a:rPr lang="en-GB" dirty="0" smtClean="0"/>
              <a:t>Documentation that allows reconstruction of the course of events.</a:t>
            </a:r>
            <a:endParaRPr lang="en-US" dirty="0" smtClean="0"/>
          </a:p>
          <a:p>
            <a:pPr marL="448056" indent="-384048" eaLnBrk="1" fontAlgn="auto" hangingPunct="1">
              <a:spcAft>
                <a:spcPts val="0"/>
              </a:spcAft>
              <a:buFont typeface="Wingdings 2" pitchFamily="18" charset="2"/>
              <a:buNone/>
              <a:defRPr/>
            </a:pPr>
            <a:endParaRPr lang="en-US" dirty="0" smtClean="0"/>
          </a:p>
          <a:p>
            <a:pPr marL="448056" indent="-384048" eaLnBrk="1" fontAlgn="auto" hangingPunct="1">
              <a:spcAft>
                <a:spcPts val="0"/>
              </a:spcAft>
              <a:buNone/>
              <a:defRPr/>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09600"/>
            <a:ext cx="7498080" cy="5638800"/>
          </a:xfrm>
        </p:spPr>
        <p:txBody>
          <a:bodyPr>
            <a:normAutofit lnSpcReduction="10000"/>
          </a:bodyPr>
          <a:lstStyle/>
          <a:p>
            <a:pPr marL="640080" lvl="1" eaLnBrk="1" fontAlgn="auto" hangingPunct="1">
              <a:spcAft>
                <a:spcPts val="0"/>
              </a:spcAft>
              <a:buNone/>
              <a:defRPr/>
            </a:pPr>
            <a:endParaRPr lang="en-US" dirty="0" smtClean="0"/>
          </a:p>
          <a:p>
            <a:pPr marL="448056" indent="-384048" eaLnBrk="1" fontAlgn="auto" hangingPunct="1">
              <a:spcBef>
                <a:spcPts val="0"/>
              </a:spcBef>
              <a:spcAft>
                <a:spcPts val="0"/>
              </a:spcAft>
              <a:buFont typeface="Wingdings 2"/>
              <a:buChar char=""/>
              <a:defRPr/>
            </a:pPr>
            <a:r>
              <a:rPr lang="en-GB" b="1" dirty="0" smtClean="0">
                <a:solidFill>
                  <a:schemeClr val="accent5"/>
                </a:solidFill>
              </a:rPr>
              <a:t>Inspection</a:t>
            </a:r>
          </a:p>
          <a:p>
            <a:pPr marL="448056" indent="-384048" eaLnBrk="1" fontAlgn="auto" hangingPunct="1">
              <a:spcBef>
                <a:spcPts val="0"/>
              </a:spcBef>
              <a:spcAft>
                <a:spcPts val="0"/>
              </a:spcAft>
              <a:buNone/>
              <a:defRPr/>
            </a:pPr>
            <a:endParaRPr lang="en-US" b="1" dirty="0" smtClean="0">
              <a:solidFill>
                <a:schemeClr val="tx2"/>
              </a:solidFill>
            </a:endParaRPr>
          </a:p>
          <a:p>
            <a:pPr marL="640080" lvl="1" eaLnBrk="1" fontAlgn="auto" hangingPunct="1">
              <a:spcAft>
                <a:spcPts val="0"/>
              </a:spcAft>
              <a:buNone/>
              <a:defRPr/>
            </a:pPr>
            <a:r>
              <a:rPr lang="en-GB" dirty="0" smtClean="0"/>
              <a:t>  The </a:t>
            </a:r>
            <a:r>
              <a:rPr lang="en-GB" dirty="0" smtClean="0"/>
              <a:t>act by a regulatory authority(</a:t>
            </a:r>
            <a:r>
              <a:rPr lang="en-GB" dirty="0" err="1" smtClean="0"/>
              <a:t>ies</a:t>
            </a:r>
            <a:r>
              <a:rPr lang="en-GB" dirty="0" smtClean="0"/>
              <a:t>) of </a:t>
            </a:r>
            <a:r>
              <a:rPr lang="en-GB" b="1" dirty="0" smtClean="0"/>
              <a:t>conducting an official review of documents, facilities, records, and any other resources </a:t>
            </a:r>
            <a:r>
              <a:rPr lang="en-GB" dirty="0" smtClean="0"/>
              <a:t>that are deemed by the authority(</a:t>
            </a:r>
            <a:r>
              <a:rPr lang="en-GB" dirty="0" err="1" smtClean="0"/>
              <a:t>ies</a:t>
            </a:r>
            <a:r>
              <a:rPr lang="en-GB" dirty="0" smtClean="0"/>
              <a:t>) to be </a:t>
            </a:r>
            <a:r>
              <a:rPr lang="en-GB" b="1" dirty="0" smtClean="0"/>
              <a:t>related to the clinical trial </a:t>
            </a:r>
            <a:r>
              <a:rPr lang="en-GB" dirty="0" smtClean="0"/>
              <a:t>and that may be located at the site of the trial, at the sponsor's and/or contract research organization’s (CRO’s) facilities, or at other establishments deemed appropriate by the regulatory authority(</a:t>
            </a:r>
            <a:r>
              <a:rPr lang="en-GB" dirty="0" err="1" smtClean="0"/>
              <a:t>ies</a:t>
            </a:r>
            <a:r>
              <a:rPr lang="en-GB" dirty="0" smtClean="0"/>
              <a:t>).</a:t>
            </a:r>
            <a:endParaRPr lang="en-US" dirty="0" smtClean="0"/>
          </a:p>
          <a:p>
            <a:pPr marL="448056" indent="-384048" eaLnBrk="1" fontAlgn="auto" hangingPunct="1">
              <a:spcBef>
                <a:spcPts val="0"/>
              </a:spcBef>
              <a:spcAft>
                <a:spcPts val="0"/>
              </a:spcAft>
              <a:buFont typeface="Wingdings 2"/>
              <a:buChar cha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chemeClr val="tx2">
                    <a:tint val="100000"/>
                    <a:shade val="90000"/>
                    <a:satMod val="250000"/>
                    <a:alpha val="100000"/>
                  </a:schemeClr>
                </a:solidFill>
              </a:rPr>
              <a:t>Direct Access</a:t>
            </a:r>
            <a:endParaRPr lang="en-US" dirty="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fontScale="85000" lnSpcReduction="10000"/>
          </a:bodyPr>
          <a:lstStyle/>
          <a:p>
            <a:pPr marL="448056" indent="-384048" eaLnBrk="1" fontAlgn="auto" hangingPunct="1">
              <a:spcBef>
                <a:spcPts val="0"/>
              </a:spcBef>
              <a:spcAft>
                <a:spcPts val="0"/>
              </a:spcAft>
              <a:buFont typeface="Wingdings 2"/>
              <a:buChar char=""/>
              <a:defRPr/>
            </a:pPr>
            <a:r>
              <a:rPr lang="en-GB" dirty="0" smtClean="0"/>
              <a:t>Permission to </a:t>
            </a:r>
            <a:r>
              <a:rPr lang="en-GB" b="1" dirty="0" smtClean="0"/>
              <a:t>examine, analyze, verify, and reproduce any records </a:t>
            </a:r>
            <a:r>
              <a:rPr lang="en-GB" dirty="0" smtClean="0"/>
              <a:t>and reports that are important to evaluation of a clinical trial. </a:t>
            </a:r>
          </a:p>
          <a:p>
            <a:pPr marL="448056" indent="-384048" eaLnBrk="1" fontAlgn="auto" hangingPunct="1">
              <a:spcBef>
                <a:spcPts val="0"/>
              </a:spcBef>
              <a:spcAft>
                <a:spcPts val="0"/>
              </a:spcAft>
              <a:buFont typeface="Wingdings 2"/>
              <a:buChar char=""/>
              <a:defRPr/>
            </a:pPr>
            <a:endParaRPr lang="en-GB" dirty="0" smtClean="0"/>
          </a:p>
          <a:p>
            <a:pPr marL="448056" indent="-384048" eaLnBrk="1" fontAlgn="auto" hangingPunct="1">
              <a:spcBef>
                <a:spcPts val="0"/>
              </a:spcBef>
              <a:spcAft>
                <a:spcPts val="0"/>
              </a:spcAft>
              <a:buFont typeface="Wingdings 2"/>
              <a:buChar char=""/>
              <a:defRPr/>
            </a:pPr>
            <a:r>
              <a:rPr lang="en-GB" dirty="0" smtClean="0"/>
              <a:t>Any party (e.g., domestic and foreign regulatory authorities, sponsor's monitors and auditors) with direct access should take all reasonable precautions within the constraints of the applicable regulatory requirement(s) to </a:t>
            </a:r>
            <a:r>
              <a:rPr lang="en-GB" b="1" dirty="0" smtClean="0"/>
              <a:t>maintain the confidentiality of subjects' identities and sponsor’s proprietary information</a:t>
            </a:r>
            <a:r>
              <a:rPr lang="en-GB" dirty="0" smtClean="0"/>
              <a:t>.</a:t>
            </a:r>
            <a:endParaRPr lang="en-US" dirty="0" smtClean="0"/>
          </a:p>
          <a:p>
            <a:pPr marL="448056" indent="-384048" eaLnBrk="1" fontAlgn="auto" hangingPunct="1">
              <a:spcBef>
                <a:spcPts val="0"/>
              </a:spcBef>
              <a:spcAft>
                <a:spcPts val="0"/>
              </a:spcAft>
              <a:buFont typeface="Wingdings 2"/>
              <a:buChar cha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chemeClr val="tx2">
                    <a:tint val="100000"/>
                    <a:shade val="90000"/>
                    <a:satMod val="250000"/>
                    <a:alpha val="100000"/>
                  </a:schemeClr>
                </a:solidFill>
              </a:rPr>
              <a:t>Adverse Drug Reaction</a:t>
            </a:r>
            <a:endParaRPr lang="en-US" dirty="0">
              <a:solidFill>
                <a:schemeClr val="tx2">
                  <a:tint val="100000"/>
                  <a:shade val="90000"/>
                  <a:satMod val="250000"/>
                  <a:alpha val="100000"/>
                </a:schemeClr>
              </a:solidFill>
            </a:endParaRPr>
          </a:p>
        </p:txBody>
      </p:sp>
      <p:sp>
        <p:nvSpPr>
          <p:cNvPr id="9219" name="Content Placeholder 2"/>
          <p:cNvSpPr>
            <a:spLocks noGrp="1"/>
          </p:cNvSpPr>
          <p:nvPr>
            <p:ph idx="1"/>
          </p:nvPr>
        </p:nvSpPr>
        <p:spPr/>
        <p:txBody>
          <a:bodyPr>
            <a:normAutofit fontScale="92500" lnSpcReduction="10000"/>
          </a:bodyPr>
          <a:lstStyle/>
          <a:p>
            <a:pPr eaLnBrk="1" hangingPunct="1"/>
            <a:r>
              <a:rPr lang="en-GB" b="1" dirty="0" smtClean="0"/>
              <a:t>all noxious and unintended responses to a medicinal product related to any dose should be considered adverse drug reactions</a:t>
            </a:r>
            <a:r>
              <a:rPr lang="en-GB" dirty="0" smtClean="0"/>
              <a:t>. </a:t>
            </a:r>
          </a:p>
          <a:p>
            <a:pPr eaLnBrk="1" hangingPunct="1"/>
            <a:endParaRPr lang="en-GB" dirty="0" smtClean="0"/>
          </a:p>
          <a:p>
            <a:pPr eaLnBrk="1" hangingPunct="1"/>
            <a:r>
              <a:rPr lang="en-GB" dirty="0" smtClean="0"/>
              <a:t>The phrase responses to a medicinal product means that a </a:t>
            </a:r>
            <a:r>
              <a:rPr lang="en-GB" b="1" dirty="0" smtClean="0"/>
              <a:t>causal relationship between a medicinal product and an adverse event is at least a reasonable possibility</a:t>
            </a:r>
            <a:r>
              <a:rPr lang="en-GB" dirty="0" smtClean="0"/>
              <a:t>, i.e. the relationship cannot be ruled out.</a:t>
            </a:r>
            <a:endParaRPr lang="en-US" dirty="0" smtClean="0"/>
          </a:p>
          <a:p>
            <a:pPr eaLnBrk="1" hangingPunct="1">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eaLnBrk="1" fontAlgn="auto" hangingPunct="1">
              <a:spcAft>
                <a:spcPts val="0"/>
              </a:spcAft>
              <a:defRPr/>
            </a:pPr>
            <a:r>
              <a:rPr lang="en-US" dirty="0" smtClean="0">
                <a:solidFill>
                  <a:schemeClr val="accent5"/>
                </a:solidFill>
              </a:rPr>
              <a:t>Adverse Event</a:t>
            </a:r>
            <a:endParaRPr lang="en-US" dirty="0">
              <a:solidFill>
                <a:schemeClr val="accent5"/>
              </a:solidFill>
            </a:endParaRPr>
          </a:p>
        </p:txBody>
      </p:sp>
      <p:sp>
        <p:nvSpPr>
          <p:cNvPr id="3" name="Content Placeholder 2"/>
          <p:cNvSpPr>
            <a:spLocks noGrp="1"/>
          </p:cNvSpPr>
          <p:nvPr>
            <p:ph idx="1"/>
          </p:nvPr>
        </p:nvSpPr>
        <p:spPr/>
        <p:txBody>
          <a:bodyPr>
            <a:normAutofit fontScale="85000" lnSpcReduction="20000"/>
          </a:bodyPr>
          <a:lstStyle/>
          <a:p>
            <a:pPr marL="448056" indent="-384048" eaLnBrk="1" fontAlgn="auto" hangingPunct="1">
              <a:spcBef>
                <a:spcPts val="0"/>
              </a:spcBef>
              <a:spcAft>
                <a:spcPts val="0"/>
              </a:spcAft>
              <a:buFont typeface="Wingdings 2"/>
              <a:buChar char=""/>
              <a:defRPr/>
            </a:pPr>
            <a:r>
              <a:rPr lang="en-GB" b="1" dirty="0" smtClean="0"/>
              <a:t>Any untoward medical occurrence in a patient or clinical investigation subject administered a pharmaceutical product and which does not necessarily have a causal relationship with this treatment</a:t>
            </a:r>
            <a:r>
              <a:rPr lang="en-GB" dirty="0" smtClean="0"/>
              <a:t>. </a:t>
            </a:r>
          </a:p>
          <a:p>
            <a:pPr marL="448056" indent="-384048" eaLnBrk="1" fontAlgn="auto" hangingPunct="1">
              <a:spcBef>
                <a:spcPts val="0"/>
              </a:spcBef>
              <a:spcAft>
                <a:spcPts val="0"/>
              </a:spcAft>
              <a:buFont typeface="Wingdings 2"/>
              <a:buChar char=""/>
              <a:defRPr/>
            </a:pPr>
            <a:endParaRPr lang="en-GB" dirty="0" smtClean="0"/>
          </a:p>
          <a:p>
            <a:pPr marL="448056" indent="-384048" eaLnBrk="1" fontAlgn="auto" hangingPunct="1">
              <a:spcBef>
                <a:spcPts val="0"/>
              </a:spcBef>
              <a:spcAft>
                <a:spcPts val="0"/>
              </a:spcAft>
              <a:buFont typeface="Wingdings 2"/>
              <a:buChar char=""/>
              <a:defRPr/>
            </a:pPr>
            <a:r>
              <a:rPr lang="en-GB" dirty="0" smtClean="0"/>
              <a:t>An adverse event (AE) can therefore be any </a:t>
            </a:r>
            <a:r>
              <a:rPr lang="en-GB" b="1" dirty="0" smtClean="0"/>
              <a:t>unfavourable and unintended sign </a:t>
            </a:r>
            <a:r>
              <a:rPr lang="en-GB" dirty="0" smtClean="0"/>
              <a:t>(including an abnormal laboratory finding), </a:t>
            </a:r>
            <a:r>
              <a:rPr lang="en-GB" b="1" dirty="0" smtClean="0"/>
              <a:t>symptom, or disease temporally associated with the use of a medicinal</a:t>
            </a:r>
            <a:r>
              <a:rPr lang="en-GB" dirty="0" smtClean="0"/>
              <a:t> (investigational) product, whether or not related to the medicinal (investigational) product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eaLnBrk="1" fontAlgn="auto" hangingPunct="1">
              <a:spcAft>
                <a:spcPts val="0"/>
              </a:spcAft>
              <a:defRPr/>
            </a:pPr>
            <a:r>
              <a:rPr lang="en-US" b="1" dirty="0" smtClean="0">
                <a:solidFill>
                  <a:schemeClr val="accent5"/>
                </a:solidFill>
              </a:rPr>
              <a:t>Adverse Device Effect</a:t>
            </a:r>
            <a:endParaRPr lang="en-US" dirty="0">
              <a:solidFill>
                <a:schemeClr val="accent5"/>
              </a:solidFill>
            </a:endParaRPr>
          </a:p>
        </p:txBody>
      </p:sp>
      <p:sp>
        <p:nvSpPr>
          <p:cNvPr id="11267" name="Content Placeholder 2"/>
          <p:cNvSpPr>
            <a:spLocks noGrp="1"/>
          </p:cNvSpPr>
          <p:nvPr>
            <p:ph idx="1"/>
          </p:nvPr>
        </p:nvSpPr>
        <p:spPr/>
        <p:txBody>
          <a:bodyPr/>
          <a:lstStyle/>
          <a:p>
            <a:pPr eaLnBrk="1" hangingPunct="1"/>
            <a:r>
              <a:rPr lang="en-US" smtClean="0"/>
              <a:t>AE related to the use of an Investigational Medical Device.</a:t>
            </a:r>
          </a:p>
          <a:p>
            <a:pPr eaLnBrk="1" hangingPunct="1"/>
            <a:endParaRPr lang="en-US" smtClean="0"/>
          </a:p>
          <a:p>
            <a:pPr lvl="1" eaLnBrk="1" hangingPunct="1"/>
            <a:r>
              <a:rPr lang="en-US" i="1" smtClean="0"/>
              <a:t>Resulting from insufficient or inadequate instructions for use, deployment, implantation, installation or operation, or any malfunction of Investigational Medical Device.</a:t>
            </a:r>
          </a:p>
          <a:p>
            <a:pPr lvl="1" eaLnBrk="1" hangingPunct="1"/>
            <a:r>
              <a:rPr lang="en-US" i="1" smtClean="0"/>
              <a:t>Related usage error or from intentional misuse of the Investigational Medical Device.</a:t>
            </a:r>
          </a:p>
          <a:p>
            <a:pPr eaLnBrk="1" hangingPunct="1"/>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eaLnBrk="1" fontAlgn="auto" hangingPunct="1">
              <a:spcAft>
                <a:spcPts val="0"/>
              </a:spcAft>
              <a:defRPr/>
            </a:pPr>
            <a:r>
              <a:rPr lang="en-US" dirty="0" smtClean="0">
                <a:solidFill>
                  <a:schemeClr val="accent5"/>
                </a:solidFill>
              </a:rPr>
              <a:t>Serious Adverse Events : SAEs</a:t>
            </a:r>
            <a:endParaRPr lang="en-US" dirty="0">
              <a:solidFill>
                <a:schemeClr val="accent5"/>
              </a:solidFill>
            </a:endParaRPr>
          </a:p>
        </p:txBody>
      </p:sp>
      <p:sp>
        <p:nvSpPr>
          <p:cNvPr id="49155" name="Content Placeholder 2"/>
          <p:cNvSpPr>
            <a:spLocks noGrp="1"/>
          </p:cNvSpPr>
          <p:nvPr>
            <p:ph idx="1"/>
          </p:nvPr>
        </p:nvSpPr>
        <p:spPr/>
        <p:txBody>
          <a:bodyPr>
            <a:normAutofit lnSpcReduction="10000"/>
          </a:bodyPr>
          <a:lstStyle/>
          <a:p>
            <a:pPr marL="448056" indent="-384048" eaLnBrk="1" fontAlgn="auto" hangingPunct="1">
              <a:spcAft>
                <a:spcPts val="0"/>
              </a:spcAft>
              <a:buFont typeface="Wingdings 2" pitchFamily="18" charset="2"/>
              <a:buNone/>
              <a:defRPr/>
            </a:pPr>
            <a:r>
              <a:rPr lang="en-GB" smtClean="0"/>
              <a:t>Any untoward medical occurrence that at any dose:</a:t>
            </a:r>
            <a:endParaRPr lang="en-US" smtClean="0"/>
          </a:p>
          <a:p>
            <a:pPr marL="448056" indent="-384048" eaLnBrk="1" fontAlgn="auto" hangingPunct="1">
              <a:spcAft>
                <a:spcPts val="0"/>
              </a:spcAft>
              <a:buFont typeface="Wingdings 2"/>
              <a:buChar char=""/>
              <a:defRPr/>
            </a:pPr>
            <a:r>
              <a:rPr lang="en-GB" smtClean="0"/>
              <a:t>- results in death,</a:t>
            </a:r>
            <a:endParaRPr lang="en-US" smtClean="0"/>
          </a:p>
          <a:p>
            <a:pPr marL="448056" indent="-384048" eaLnBrk="1" fontAlgn="auto" hangingPunct="1">
              <a:spcAft>
                <a:spcPts val="0"/>
              </a:spcAft>
              <a:buFont typeface="Wingdings 2"/>
              <a:buChar char=""/>
              <a:defRPr/>
            </a:pPr>
            <a:r>
              <a:rPr lang="en-GB" smtClean="0"/>
              <a:t>- is life-threatening,</a:t>
            </a:r>
            <a:endParaRPr lang="en-US" smtClean="0"/>
          </a:p>
          <a:p>
            <a:pPr marL="448056" indent="-384048" eaLnBrk="1" fontAlgn="auto" hangingPunct="1">
              <a:spcAft>
                <a:spcPts val="0"/>
              </a:spcAft>
              <a:buFont typeface="Wingdings 2"/>
              <a:buChar char=""/>
              <a:defRPr/>
            </a:pPr>
            <a:r>
              <a:rPr lang="en-GB" smtClean="0"/>
              <a:t>- requires inpatient hospitalization or prolongation of existing hospitalization,</a:t>
            </a:r>
            <a:endParaRPr lang="en-US" smtClean="0"/>
          </a:p>
          <a:p>
            <a:pPr marL="448056" indent="-384048" eaLnBrk="1" fontAlgn="auto" hangingPunct="1">
              <a:spcAft>
                <a:spcPts val="0"/>
              </a:spcAft>
              <a:buFont typeface="Wingdings 2"/>
              <a:buChar char=""/>
              <a:defRPr/>
            </a:pPr>
            <a:r>
              <a:rPr lang="en-GB" smtClean="0"/>
              <a:t>- results in persistent or significant disability/incapacity, </a:t>
            </a:r>
            <a:endParaRPr lang="en-US" smtClean="0"/>
          </a:p>
          <a:p>
            <a:pPr marL="448056" indent="-384048" eaLnBrk="1" fontAlgn="auto" hangingPunct="1">
              <a:spcAft>
                <a:spcPts val="0"/>
              </a:spcAft>
              <a:buFont typeface="Wingdings 2"/>
              <a:buChar char=""/>
              <a:defRPr/>
            </a:pPr>
            <a:r>
              <a:rPr lang="en-GB" smtClean="0"/>
              <a:t>- is a congenital anomaly/birth defect </a:t>
            </a:r>
            <a:endParaRPr lang="en-US" smtClean="0"/>
          </a:p>
          <a:p>
            <a:pPr marL="448056" indent="-384048" eaLnBrk="1" fontAlgn="auto" hangingPunct="1">
              <a:spcAft>
                <a:spcPts val="0"/>
              </a:spcAft>
              <a:buFont typeface="Wingdings 2"/>
              <a:buChar char=""/>
              <a:defRPr/>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eaLnBrk="1" fontAlgn="auto" hangingPunct="1">
              <a:spcAft>
                <a:spcPts val="0"/>
              </a:spcAft>
              <a:defRPr/>
            </a:pPr>
            <a:r>
              <a:rPr lang="en-GB" b="1" dirty="0" smtClean="0">
                <a:solidFill>
                  <a:schemeClr val="tx2"/>
                </a:solidFill>
              </a:rPr>
              <a:t>Investigator</a:t>
            </a:r>
            <a:r>
              <a:rPr lang="en-US" b="1" dirty="0" smtClean="0">
                <a:solidFill>
                  <a:schemeClr val="tx2"/>
                </a:solidFill>
              </a:rPr>
              <a:t/>
            </a:r>
            <a:br>
              <a:rPr lang="en-US" b="1" dirty="0" smtClean="0">
                <a:solidFill>
                  <a:schemeClr val="tx2"/>
                </a:solidFill>
              </a:rPr>
            </a:br>
            <a:endParaRPr lang="en-US" dirty="0">
              <a:solidFill>
                <a:schemeClr val="tx2"/>
              </a:solidFill>
            </a:endParaRPr>
          </a:p>
        </p:txBody>
      </p:sp>
      <p:sp>
        <p:nvSpPr>
          <p:cNvPr id="27651" name="Content Placeholder 2"/>
          <p:cNvSpPr>
            <a:spLocks noGrp="1"/>
          </p:cNvSpPr>
          <p:nvPr>
            <p:ph idx="1"/>
          </p:nvPr>
        </p:nvSpPr>
        <p:spPr/>
        <p:txBody>
          <a:bodyPr/>
          <a:lstStyle/>
          <a:p>
            <a:pPr eaLnBrk="1" hangingPunct="1"/>
            <a:r>
              <a:rPr lang="en-GB" dirty="0" smtClean="0"/>
              <a:t>A person responsible for the </a:t>
            </a:r>
            <a:r>
              <a:rPr lang="en-GB" b="1" dirty="0" smtClean="0"/>
              <a:t>conduct of the clinical trial at a trial site</a:t>
            </a:r>
            <a:r>
              <a:rPr lang="en-GB" dirty="0" smtClean="0"/>
              <a:t>. </a:t>
            </a:r>
            <a:endParaRPr lang="en-GB" dirty="0" smtClean="0"/>
          </a:p>
          <a:p>
            <a:pPr eaLnBrk="1" hangingPunct="1"/>
            <a:endParaRPr lang="en-GB" dirty="0" smtClean="0"/>
          </a:p>
          <a:p>
            <a:pPr eaLnBrk="1" hangingPunct="1"/>
            <a:r>
              <a:rPr lang="en-GB" dirty="0" smtClean="0"/>
              <a:t>If </a:t>
            </a:r>
            <a:r>
              <a:rPr lang="en-GB" dirty="0" smtClean="0"/>
              <a:t>a trial is conducted by a team of individuals at a trial site, </a:t>
            </a:r>
            <a:r>
              <a:rPr lang="en-GB" b="1" dirty="0" smtClean="0"/>
              <a:t>the investigator is the responsible leader of the team </a:t>
            </a:r>
            <a:r>
              <a:rPr lang="en-GB" dirty="0" smtClean="0"/>
              <a:t>and may be called the </a:t>
            </a:r>
            <a:r>
              <a:rPr lang="en-GB" b="1" dirty="0" smtClean="0"/>
              <a:t>principal investigator</a:t>
            </a:r>
            <a:r>
              <a:rPr lang="en-GB" dirty="0" smtClean="0"/>
              <a:t>. </a:t>
            </a:r>
            <a:endParaRPr lang="en-US" dirty="0" smtClean="0"/>
          </a:p>
          <a:p>
            <a:pPr eaLnBrk="1" hangingPunct="1"/>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68400"/>
          </a:xfrm>
        </p:spPr>
        <p:txBody>
          <a:bodyPr>
            <a:normAutofit fontScale="90000"/>
          </a:bodyPr>
          <a:lstStyle/>
          <a:p>
            <a:pPr marL="484632" algn="ctr" eaLnBrk="1" fontAlgn="auto" hangingPunct="1">
              <a:spcAft>
                <a:spcPts val="0"/>
              </a:spcAft>
              <a:defRPr/>
            </a:pPr>
            <a:r>
              <a:rPr lang="en-US" b="1" dirty="0" smtClean="0">
                <a:solidFill>
                  <a:schemeClr val="accent1">
                    <a:tint val="83000"/>
                    <a:satMod val="150000"/>
                  </a:schemeClr>
                </a:solidFill>
              </a:rPr>
              <a:t/>
            </a:r>
            <a:br>
              <a:rPr lang="en-US" b="1" dirty="0" smtClean="0">
                <a:solidFill>
                  <a:schemeClr val="accent1">
                    <a:tint val="83000"/>
                    <a:satMod val="150000"/>
                  </a:schemeClr>
                </a:solidFill>
              </a:rPr>
            </a:br>
            <a:r>
              <a:rPr lang="en-US" b="1" dirty="0" smtClean="0">
                <a:solidFill>
                  <a:schemeClr val="accent5"/>
                </a:solidFill>
              </a:rPr>
              <a:t>Serious Adverse Device Effect</a:t>
            </a:r>
            <a:br>
              <a:rPr lang="en-US" b="1" dirty="0" smtClean="0">
                <a:solidFill>
                  <a:schemeClr val="accent5"/>
                </a:solidFill>
              </a:rPr>
            </a:br>
            <a:endParaRPr lang="en-US" dirty="0">
              <a:solidFill>
                <a:schemeClr val="accent5"/>
              </a:solidFill>
            </a:endParaRPr>
          </a:p>
        </p:txBody>
      </p:sp>
      <p:sp>
        <p:nvSpPr>
          <p:cNvPr id="48131" name="Content Placeholder 2"/>
          <p:cNvSpPr>
            <a:spLocks noGrp="1"/>
          </p:cNvSpPr>
          <p:nvPr>
            <p:ph idx="1"/>
          </p:nvPr>
        </p:nvSpPr>
        <p:spPr>
          <a:xfrm>
            <a:off x="1435608" y="2362200"/>
            <a:ext cx="7174992" cy="3886200"/>
          </a:xfrm>
        </p:spPr>
        <p:txBody>
          <a:bodyPr/>
          <a:lstStyle/>
          <a:p>
            <a:pPr lvl="1" algn="just" eaLnBrk="1" hangingPunct="1"/>
            <a:r>
              <a:rPr lang="en-US" dirty="0" smtClean="0"/>
              <a:t>Adverse device effect that has resulted in any of the consequences characteristic of a serious adverse event </a:t>
            </a:r>
          </a:p>
          <a:p>
            <a:pPr eaLnBrk="1" hangingPunct="1"/>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914400"/>
          </a:xfrm>
          <a:solidFill>
            <a:schemeClr val="tx2">
              <a:lumMod val="20000"/>
              <a:lumOff val="80000"/>
            </a:schemeClr>
          </a:solidFill>
        </p:spPr>
        <p:txBody>
          <a:bodyPr/>
          <a:lstStyle/>
          <a:p>
            <a:pPr marL="484632" eaLnBrk="1" fontAlgn="auto" hangingPunct="1">
              <a:spcAft>
                <a:spcPts val="0"/>
              </a:spcAft>
              <a:defRPr/>
            </a:pPr>
            <a:r>
              <a:rPr lang="en-US" dirty="0" smtClean="0">
                <a:solidFill>
                  <a:schemeClr val="accent5"/>
                </a:solidFill>
              </a:rPr>
              <a:t>Categorization</a:t>
            </a:r>
            <a:endParaRPr lang="en-US" dirty="0">
              <a:solidFill>
                <a:schemeClr val="accent5"/>
              </a:solidFill>
            </a:endParaRPr>
          </a:p>
        </p:txBody>
      </p:sp>
      <p:graphicFrame>
        <p:nvGraphicFramePr>
          <p:cNvPr id="8" name="Content Placeholder 7"/>
          <p:cNvGraphicFramePr>
            <a:graphicFrameLocks noGrp="1"/>
          </p:cNvGraphicFramePr>
          <p:nvPr>
            <p:ph idx="1"/>
          </p:nvPr>
        </p:nvGraphicFramePr>
        <p:xfrm>
          <a:off x="304800" y="990600"/>
          <a:ext cx="8458200" cy="5239463"/>
        </p:xfrm>
        <a:graphic>
          <a:graphicData uri="http://schemas.openxmlformats.org/drawingml/2006/table">
            <a:tbl>
              <a:tblPr firstRow="1" bandRow="1">
                <a:tableStyleId>{5C22544A-7EE6-4342-B048-85BDC9FD1C3A}</a:tableStyleId>
              </a:tblPr>
              <a:tblGrid>
                <a:gridCol w="1957916"/>
                <a:gridCol w="2271184"/>
                <a:gridCol w="2114550"/>
                <a:gridCol w="2114550"/>
              </a:tblGrid>
              <a:tr h="890542">
                <a:tc>
                  <a:txBody>
                    <a:bodyPr/>
                    <a:lstStyle/>
                    <a:p>
                      <a:pPr algn="ctr"/>
                      <a:r>
                        <a:rPr lang="en-US" dirty="0" smtClean="0"/>
                        <a:t>Adverse Events</a:t>
                      </a:r>
                      <a:endParaRPr lang="en-US" dirty="0"/>
                    </a:p>
                  </a:txBody>
                  <a:tcPr/>
                </a:tc>
                <a:tc>
                  <a:txBody>
                    <a:bodyPr/>
                    <a:lstStyle/>
                    <a:p>
                      <a:pPr algn="ctr"/>
                      <a:r>
                        <a:rPr lang="en-US" dirty="0" smtClean="0"/>
                        <a:t>Non -Device –related</a:t>
                      </a:r>
                      <a:endParaRPr lang="en-US" dirty="0"/>
                    </a:p>
                  </a:txBody>
                  <a:tcPr/>
                </a:tc>
                <a:tc gridSpan="2">
                  <a:txBody>
                    <a:bodyPr/>
                    <a:lstStyle/>
                    <a:p>
                      <a:pPr algn="ctr"/>
                      <a:r>
                        <a:rPr lang="en-US" dirty="0" smtClean="0"/>
                        <a:t>Device-or Procedure related</a:t>
                      </a:r>
                      <a:endParaRPr lang="en-US" dirty="0"/>
                    </a:p>
                  </a:txBody>
                  <a:tcPr/>
                </a:tc>
                <a:tc hMerge="1">
                  <a:txBody>
                    <a:bodyPr/>
                    <a:lstStyle/>
                    <a:p>
                      <a:endParaRPr lang="en-US" dirty="0"/>
                    </a:p>
                  </a:txBody>
                  <a:tcPr/>
                </a:tc>
              </a:tr>
              <a:tr h="582218">
                <a:tc>
                  <a:txBody>
                    <a:bodyPr/>
                    <a:lstStyle/>
                    <a:p>
                      <a:pPr algn="ctr"/>
                      <a:r>
                        <a:rPr lang="en-US" dirty="0" smtClean="0"/>
                        <a:t>Non Serious</a:t>
                      </a:r>
                      <a:endParaRPr lang="en-US" dirty="0"/>
                    </a:p>
                  </a:txBody>
                  <a:tcPr anchor="ctr"/>
                </a:tc>
                <a:tc>
                  <a:txBody>
                    <a:bodyPr/>
                    <a:lstStyle/>
                    <a:p>
                      <a:pPr algn="ctr"/>
                      <a:r>
                        <a:rPr lang="en-US" dirty="0" smtClean="0"/>
                        <a:t>Adverse </a:t>
                      </a:r>
                      <a:r>
                        <a:rPr lang="en-US" dirty="0" err="1" smtClean="0"/>
                        <a:t>Event</a:t>
                      </a:r>
                      <a:r>
                        <a:rPr lang="en-US" baseline="50000" dirty="0" err="1" smtClean="0"/>
                        <a:t>a</a:t>
                      </a:r>
                      <a:endParaRPr lang="en-US" baseline="50000" dirty="0"/>
                    </a:p>
                  </a:txBody>
                  <a:tcPr anchor="ctr"/>
                </a:tc>
                <a:tc gridSpan="2">
                  <a:txBody>
                    <a:bodyPr/>
                    <a:lstStyle/>
                    <a:p>
                      <a:pPr algn="ctr"/>
                      <a:r>
                        <a:rPr lang="en-US" dirty="0" smtClean="0"/>
                        <a:t>Adverse Device Effect (ADE)</a:t>
                      </a:r>
                      <a:endParaRPr lang="en-US" dirty="0"/>
                    </a:p>
                  </a:txBody>
                  <a:tcPr anchor="ctr"/>
                </a:tc>
                <a:tc hMerge="1">
                  <a:txBody>
                    <a:bodyPr/>
                    <a:lstStyle/>
                    <a:p>
                      <a:endParaRPr lang="en-US" dirty="0"/>
                    </a:p>
                  </a:txBody>
                  <a:tcPr/>
                </a:tc>
              </a:tr>
              <a:tr h="890542">
                <a:tc>
                  <a:txBody>
                    <a:bodyPr/>
                    <a:lstStyle/>
                    <a:p>
                      <a:pPr algn="ctr"/>
                      <a:r>
                        <a:rPr lang="en-US" dirty="0" smtClean="0"/>
                        <a:t>Serious</a:t>
                      </a:r>
                      <a:endParaRPr lang="en-US" dirty="0"/>
                    </a:p>
                  </a:txBody>
                  <a:tcPr anchor="ctr"/>
                </a:tc>
                <a:tc>
                  <a:txBody>
                    <a:bodyPr/>
                    <a:lstStyle/>
                    <a:p>
                      <a:pPr algn="ctr"/>
                      <a:r>
                        <a:rPr lang="en-US" dirty="0" smtClean="0"/>
                        <a:t>Serious Adverse </a:t>
                      </a:r>
                      <a:r>
                        <a:rPr lang="en-US" dirty="0" err="1" smtClean="0"/>
                        <a:t>Event</a:t>
                      </a:r>
                      <a:r>
                        <a:rPr lang="en-US" baseline="50000" dirty="0" err="1" smtClean="0"/>
                        <a:t>b</a:t>
                      </a:r>
                      <a:endParaRPr lang="en-US" baseline="50000" dirty="0"/>
                    </a:p>
                  </a:txBody>
                  <a:tcPr anchor="ctr"/>
                </a:tc>
                <a:tc gridSpan="2">
                  <a:txBody>
                    <a:bodyPr/>
                    <a:lstStyle/>
                    <a:p>
                      <a:pPr algn="ctr"/>
                      <a:r>
                        <a:rPr lang="en-US" dirty="0" smtClean="0"/>
                        <a:t>Serious Adverse Device Effect (SADE)</a:t>
                      </a:r>
                      <a:endParaRPr lang="en-US" dirty="0"/>
                    </a:p>
                  </a:txBody>
                  <a:tcPr anchor="ctr"/>
                </a:tc>
                <a:tc hMerge="1">
                  <a:txBody>
                    <a:bodyPr/>
                    <a:lstStyle/>
                    <a:p>
                      <a:endParaRPr lang="en-US" dirty="0"/>
                    </a:p>
                  </a:txBody>
                  <a:tcPr/>
                </a:tc>
              </a:tr>
              <a:tr h="582218">
                <a:tc>
                  <a:txBody>
                    <a:bodyPr/>
                    <a:lstStyle/>
                    <a:p>
                      <a:pPr algn="ctr"/>
                      <a:endParaRPr lang="en-US"/>
                    </a:p>
                  </a:txBody>
                  <a:tcPr anchor="ctr"/>
                </a:tc>
                <a:tc>
                  <a:txBody>
                    <a:bodyPr/>
                    <a:lstStyle/>
                    <a:p>
                      <a:pPr algn="ctr"/>
                      <a:endParaRPr lang="en-US" dirty="0"/>
                    </a:p>
                  </a:txBody>
                  <a:tcPr anchor="ctr"/>
                </a:tc>
                <a:tc>
                  <a:txBody>
                    <a:bodyPr/>
                    <a:lstStyle/>
                    <a:p>
                      <a:pPr algn="ctr"/>
                      <a:r>
                        <a:rPr lang="en-US" dirty="0" smtClean="0"/>
                        <a:t>Anticipated</a:t>
                      </a:r>
                      <a:endParaRPr lang="en-US" dirty="0"/>
                    </a:p>
                  </a:txBody>
                  <a:tcPr anchor="ctr"/>
                </a:tc>
                <a:tc>
                  <a:txBody>
                    <a:bodyPr/>
                    <a:lstStyle/>
                    <a:p>
                      <a:pPr algn="ctr"/>
                      <a:r>
                        <a:rPr lang="en-US" dirty="0" smtClean="0"/>
                        <a:t>Unanticipated</a:t>
                      </a:r>
                      <a:endParaRPr lang="en-US" dirty="0"/>
                    </a:p>
                  </a:txBody>
                  <a:tcPr anchor="ctr"/>
                </a:tc>
              </a:tr>
              <a:tr h="1653863">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Anticipated Serious Adverse Device Effect</a:t>
                      </a:r>
                    </a:p>
                    <a:p>
                      <a:pPr algn="ctr"/>
                      <a:r>
                        <a:rPr lang="en-US" dirty="0" smtClean="0"/>
                        <a:t>(ASADE)</a:t>
                      </a:r>
                      <a:endParaRPr lang="en-US" dirty="0"/>
                    </a:p>
                  </a:txBody>
                  <a:tcPr anchor="ctr"/>
                </a:tc>
                <a:tc>
                  <a:txBody>
                    <a:bodyPr/>
                    <a:lstStyle/>
                    <a:p>
                      <a:pPr algn="ctr"/>
                      <a:r>
                        <a:rPr lang="en-US" dirty="0" smtClean="0"/>
                        <a:t>Unanticipated Serious Adverse</a:t>
                      </a:r>
                      <a:r>
                        <a:rPr lang="en-US" baseline="0" dirty="0" smtClean="0"/>
                        <a:t> Device Effect (USADE)</a:t>
                      </a:r>
                      <a:endParaRPr lang="en-US" dirty="0"/>
                    </a:p>
                  </a:txBody>
                  <a:tcPr anchor="ctr"/>
                </a:tc>
              </a:tr>
              <a:tr h="582218">
                <a:tc gridSpan="4">
                  <a:txBody>
                    <a:bodyPr/>
                    <a:lstStyle/>
                    <a:p>
                      <a:pPr algn="l"/>
                      <a:r>
                        <a:rPr lang="en-US" dirty="0" smtClean="0"/>
                        <a:t>a:</a:t>
                      </a:r>
                      <a:r>
                        <a:rPr lang="en-US" baseline="0" dirty="0" smtClean="0"/>
                        <a:t> Includes all categories; </a:t>
                      </a:r>
                    </a:p>
                    <a:p>
                      <a:pPr algn="l"/>
                      <a:r>
                        <a:rPr lang="en-US" dirty="0" smtClean="0"/>
                        <a:t>b:</a:t>
                      </a:r>
                      <a:r>
                        <a:rPr lang="en-US" baseline="0" dirty="0" smtClean="0"/>
                        <a:t> Includes categories that are serious</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
        <p:nvSpPr>
          <p:cNvPr id="4918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4DD9A2A-C95D-41DE-8A5A-F0B551B2C478}" type="slidenum">
              <a:rPr lang="en-US" smtClean="0"/>
              <a:pPr/>
              <a:t>41</a:t>
            </a:fld>
            <a:endParaRPr lang="en-US" smtClean="0"/>
          </a:p>
        </p:txBody>
      </p:sp>
      <p:pic>
        <p:nvPicPr>
          <p:cNvPr id="49187" name="Picture 2"/>
          <p:cNvPicPr>
            <a:picLocks noChangeAspect="1" noChangeArrowheads="1"/>
          </p:cNvPicPr>
          <p:nvPr/>
        </p:nvPicPr>
        <p:blipFill>
          <a:blip r:embed="rId2"/>
          <a:srcRect/>
          <a:stretch>
            <a:fillRect/>
          </a:stretch>
        </p:blipFill>
        <p:spPr bwMode="auto">
          <a:xfrm>
            <a:off x="0" y="0"/>
            <a:ext cx="995363"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620000" cy="914400"/>
          </a:xfrm>
        </p:spPr>
        <p:txBody>
          <a:bodyPr>
            <a:normAutofit fontScale="90000"/>
          </a:bodyPr>
          <a:lstStyle/>
          <a:p>
            <a:pPr marL="484632" eaLnBrk="1" fontAlgn="auto" hangingPunct="1">
              <a:spcAft>
                <a:spcPts val="0"/>
              </a:spcAft>
              <a:defRPr/>
            </a:pPr>
            <a:r>
              <a:rPr lang="en-GB" sz="3600" b="1" dirty="0" smtClean="0">
                <a:solidFill>
                  <a:schemeClr val="accent1">
                    <a:tint val="83000"/>
                    <a:satMod val="150000"/>
                  </a:schemeClr>
                </a:solidFill>
              </a:rPr>
              <a:t/>
            </a:r>
            <a:br>
              <a:rPr lang="en-GB" sz="3600" b="1" dirty="0" smtClean="0">
                <a:solidFill>
                  <a:schemeClr val="accent1">
                    <a:tint val="83000"/>
                    <a:satMod val="150000"/>
                  </a:schemeClr>
                </a:solidFill>
              </a:rPr>
            </a:br>
            <a:r>
              <a:rPr lang="en-GB" sz="3600" b="1" dirty="0" smtClean="0">
                <a:solidFill>
                  <a:schemeClr val="accent5"/>
                </a:solidFill>
              </a:rPr>
              <a:t>Unexpected Adverse Drug Reaction</a:t>
            </a:r>
            <a:r>
              <a:rPr lang="en-US" b="1" dirty="0" smtClean="0">
                <a:solidFill>
                  <a:schemeClr val="accent1">
                    <a:tint val="83000"/>
                    <a:satMod val="150000"/>
                  </a:schemeClr>
                </a:solidFill>
              </a:rPr>
              <a:t/>
            </a:r>
            <a:br>
              <a:rPr lang="en-US" b="1" dirty="0" smtClean="0">
                <a:solidFill>
                  <a:schemeClr val="accent1">
                    <a:tint val="83000"/>
                    <a:satMod val="150000"/>
                  </a:schemeClr>
                </a:solidFill>
              </a:rPr>
            </a:br>
            <a:endParaRPr lang="en-US" dirty="0">
              <a:solidFill>
                <a:schemeClr val="accent1">
                  <a:tint val="83000"/>
                  <a:satMod val="150000"/>
                </a:schemeClr>
              </a:solidFill>
            </a:endParaRPr>
          </a:p>
        </p:txBody>
      </p:sp>
      <p:sp>
        <p:nvSpPr>
          <p:cNvPr id="53251" name="Content Placeholder 2"/>
          <p:cNvSpPr>
            <a:spLocks noGrp="1"/>
          </p:cNvSpPr>
          <p:nvPr>
            <p:ph idx="1"/>
          </p:nvPr>
        </p:nvSpPr>
        <p:spPr/>
        <p:txBody>
          <a:bodyPr/>
          <a:lstStyle/>
          <a:p>
            <a:pPr eaLnBrk="1" hangingPunct="1"/>
            <a:r>
              <a:rPr lang="en-GB" sz="2800" dirty="0" smtClean="0"/>
              <a:t>An adverse reaction, the </a:t>
            </a:r>
            <a:r>
              <a:rPr lang="en-GB" sz="2800" b="1" dirty="0" smtClean="0"/>
              <a:t>nature or severity of which is not consistent with the applicable product information </a:t>
            </a:r>
            <a:r>
              <a:rPr lang="en-GB" sz="2800" dirty="0" smtClean="0"/>
              <a:t>(e.g., Investigator's Brochure for an unapproved investigational product or package insert/summary of product characteristics for an approved product)</a:t>
            </a:r>
            <a:endParaRPr lang="en-US" sz="2800" dirty="0" smtClean="0"/>
          </a:p>
          <a:p>
            <a:pPr eaLnBrk="1" hangingPunct="1"/>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3"/>
          <p:cNvSpPr txBox="1">
            <a:spLocks noChangeArrowheads="1"/>
          </p:cNvSpPr>
          <p:nvPr/>
        </p:nvSpPr>
        <p:spPr bwMode="auto">
          <a:xfrm>
            <a:off x="1079500" y="1704975"/>
            <a:ext cx="7607300" cy="4524315"/>
          </a:xfrm>
          <a:prstGeom prst="rect">
            <a:avLst/>
          </a:prstGeom>
          <a:noFill/>
          <a:ln w="9525">
            <a:noFill/>
            <a:miter lim="800000"/>
            <a:headEnd/>
            <a:tailEnd/>
          </a:ln>
        </p:spPr>
        <p:txBody>
          <a:bodyPr wrap="square">
            <a:spAutoFit/>
          </a:bodyPr>
          <a:lstStyle/>
          <a:p>
            <a:pPr algn="just"/>
            <a:r>
              <a:rPr lang="en-IN" sz="2400" b="1" dirty="0">
                <a:latin typeface="Calibri" pitchFamily="34" charset="0"/>
                <a:ea typeface="Calibri" pitchFamily="34" charset="0"/>
                <a:cs typeface="Calibri" pitchFamily="34" charset="0"/>
              </a:rPr>
              <a:t>Animal studies </a:t>
            </a:r>
            <a:r>
              <a:rPr lang="en-IN" sz="2400" dirty="0">
                <a:latin typeface="Calibri" pitchFamily="34" charset="0"/>
                <a:ea typeface="Calibri" pitchFamily="34" charset="0"/>
                <a:cs typeface="Calibri" pitchFamily="34" charset="0"/>
              </a:rPr>
              <a:t>that support Phase 1 </a:t>
            </a:r>
            <a:r>
              <a:rPr lang="en-IN" sz="2400" b="1" dirty="0">
                <a:latin typeface="Calibri" pitchFamily="34" charset="0"/>
                <a:ea typeface="Calibri" pitchFamily="34" charset="0"/>
                <a:cs typeface="Calibri" pitchFamily="34" charset="0"/>
              </a:rPr>
              <a:t>safety and tolerance </a:t>
            </a:r>
            <a:r>
              <a:rPr lang="en-IN" sz="2400" dirty="0">
                <a:latin typeface="Calibri" pitchFamily="34" charset="0"/>
                <a:ea typeface="Calibri" pitchFamily="34" charset="0"/>
                <a:cs typeface="Calibri" pitchFamily="34" charset="0"/>
              </a:rPr>
              <a:t>studies and must comply with good laboratory practice (GLP). </a:t>
            </a:r>
            <a:endParaRPr lang="en-IN" sz="2400" dirty="0" smtClean="0">
              <a:latin typeface="Calibri" pitchFamily="34" charset="0"/>
              <a:ea typeface="Calibri" pitchFamily="34" charset="0"/>
              <a:cs typeface="Calibri" pitchFamily="34" charset="0"/>
            </a:endParaRPr>
          </a:p>
          <a:p>
            <a:pPr algn="just"/>
            <a:endParaRPr lang="en-IN" sz="2400" dirty="0" smtClean="0">
              <a:latin typeface="Calibri" pitchFamily="34" charset="0"/>
              <a:ea typeface="Calibri" pitchFamily="34" charset="0"/>
              <a:cs typeface="Calibri" pitchFamily="34" charset="0"/>
            </a:endParaRPr>
          </a:p>
          <a:p>
            <a:pPr algn="just"/>
            <a:r>
              <a:rPr lang="en-IN" sz="2400" dirty="0" smtClean="0">
                <a:latin typeface="Calibri" pitchFamily="34" charset="0"/>
                <a:ea typeface="Calibri" pitchFamily="34" charset="0"/>
                <a:cs typeface="Calibri" pitchFamily="34" charset="0"/>
              </a:rPr>
              <a:t>Data </a:t>
            </a:r>
            <a:r>
              <a:rPr lang="en-IN" sz="2400" dirty="0">
                <a:latin typeface="Calibri" pitchFamily="34" charset="0"/>
                <a:ea typeface="Calibri" pitchFamily="34" charset="0"/>
                <a:cs typeface="Calibri" pitchFamily="34" charset="0"/>
              </a:rPr>
              <a:t>about a drug’s activities and effects in animals help establish boundaries for safe use of the drug in subsequent human testing (clinical studies or trials). </a:t>
            </a:r>
            <a:endParaRPr lang="en-IN" sz="2400" dirty="0" smtClean="0">
              <a:latin typeface="Calibri" pitchFamily="34" charset="0"/>
              <a:ea typeface="Calibri" pitchFamily="34" charset="0"/>
              <a:cs typeface="Calibri" pitchFamily="34" charset="0"/>
            </a:endParaRPr>
          </a:p>
          <a:p>
            <a:pPr algn="just"/>
            <a:endParaRPr lang="en-IN" sz="2400" dirty="0" smtClean="0">
              <a:latin typeface="Calibri" pitchFamily="34" charset="0"/>
              <a:ea typeface="Calibri" pitchFamily="34" charset="0"/>
              <a:cs typeface="Calibri" pitchFamily="34" charset="0"/>
            </a:endParaRPr>
          </a:p>
          <a:p>
            <a:pPr algn="just"/>
            <a:r>
              <a:rPr lang="en-IN" sz="2400" dirty="0" smtClean="0">
                <a:latin typeface="Calibri" pitchFamily="34" charset="0"/>
                <a:ea typeface="Calibri" pitchFamily="34" charset="0"/>
                <a:cs typeface="Calibri" pitchFamily="34" charset="0"/>
              </a:rPr>
              <a:t>Because </a:t>
            </a:r>
            <a:r>
              <a:rPr lang="en-IN" sz="2400" dirty="0">
                <a:latin typeface="Calibri" pitchFamily="34" charset="0"/>
                <a:ea typeface="Calibri" pitchFamily="34" charset="0"/>
                <a:cs typeface="Calibri" pitchFamily="34" charset="0"/>
              </a:rPr>
              <a:t>many animals have much shorter life spans than humans, preclinical studies can provide valuable information about a </a:t>
            </a:r>
            <a:r>
              <a:rPr lang="en-IN" sz="2400" b="1" dirty="0">
                <a:latin typeface="Calibri" pitchFamily="34" charset="0"/>
                <a:ea typeface="Calibri" pitchFamily="34" charset="0"/>
                <a:cs typeface="Calibri" pitchFamily="34" charset="0"/>
              </a:rPr>
              <a:t>drug’s possible toxic effects over an animal’s life cycle and on its offspring</a:t>
            </a:r>
            <a:r>
              <a:rPr lang="en-IN" sz="2400" dirty="0">
                <a:latin typeface="Calibri" pitchFamily="34" charset="0"/>
                <a:ea typeface="Calibri" pitchFamily="34" charset="0"/>
                <a:cs typeface="Calibri" pitchFamily="34" charset="0"/>
              </a:rPr>
              <a:t>.</a:t>
            </a:r>
            <a:endParaRPr lang="en-US" sz="2400" dirty="0">
              <a:latin typeface="Calibri" pitchFamily="34" charset="0"/>
              <a:ea typeface="Calibri" pitchFamily="34" charset="0"/>
              <a:cs typeface="Calibri" pitchFamily="34" charset="0"/>
            </a:endParaRPr>
          </a:p>
        </p:txBody>
      </p:sp>
      <p:sp>
        <p:nvSpPr>
          <p:cNvPr id="5" name="TextBox 4"/>
          <p:cNvSpPr txBox="1"/>
          <p:nvPr/>
        </p:nvSpPr>
        <p:spPr>
          <a:xfrm>
            <a:off x="1150938" y="704850"/>
            <a:ext cx="5329237" cy="584200"/>
          </a:xfrm>
          <a:prstGeom prst="rect">
            <a:avLst/>
          </a:prstGeom>
          <a:noFill/>
        </p:spPr>
        <p:txBody>
          <a:bodyPr>
            <a:spAutoFit/>
          </a:bodyPr>
          <a:lstStyle/>
          <a:p>
            <a:pPr>
              <a:defRPr/>
            </a:pPr>
            <a:r>
              <a:rPr lang="en-US" sz="3200" b="1" dirty="0">
                <a:solidFill>
                  <a:schemeClr val="accent5"/>
                </a:solidFill>
                <a:effectLst>
                  <a:outerShdw blurRad="38100" dist="38100" dir="2700000" algn="tl">
                    <a:srgbClr val="000000">
                      <a:alpha val="43137"/>
                    </a:srgbClr>
                  </a:outerShdw>
                </a:effectLst>
                <a:latin typeface="Calibri" pitchFamily="34" charset="0"/>
                <a:cs typeface="Calibri" pitchFamily="34" charset="0"/>
              </a:rPr>
              <a:t>Pre Clinical Study</a:t>
            </a:r>
            <a:endParaRPr lang="en-IN" sz="3200" b="1" dirty="0">
              <a:solidFill>
                <a:schemeClr val="accent5"/>
              </a:solidFill>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4864" eaLnBrk="1" fontAlgn="auto" hangingPunct="1">
              <a:spcAft>
                <a:spcPts val="0"/>
              </a:spcAft>
              <a:defRPr/>
            </a:pPr>
            <a:r>
              <a:rPr lang="en-GB" b="1" dirty="0" smtClean="0">
                <a:solidFill>
                  <a:schemeClr val="tx2">
                    <a:tint val="100000"/>
                    <a:shade val="90000"/>
                    <a:satMod val="250000"/>
                    <a:alpha val="100000"/>
                  </a:schemeClr>
                </a:solidFill>
              </a:rPr>
              <a:t>Investigational Product</a:t>
            </a: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endParaRPr lang="en-US" dirty="0">
              <a:solidFill>
                <a:schemeClr val="tx2">
                  <a:tint val="100000"/>
                  <a:shade val="90000"/>
                  <a:satMod val="250000"/>
                  <a:alpha val="100000"/>
                </a:schemeClr>
              </a:solidFill>
            </a:endParaRPr>
          </a:p>
        </p:txBody>
      </p:sp>
      <p:sp>
        <p:nvSpPr>
          <p:cNvPr id="3" name="Content Placeholder 2"/>
          <p:cNvSpPr>
            <a:spLocks noGrp="1"/>
          </p:cNvSpPr>
          <p:nvPr>
            <p:ph idx="1"/>
          </p:nvPr>
        </p:nvSpPr>
        <p:spPr>
          <a:xfrm>
            <a:off x="990600" y="1066800"/>
            <a:ext cx="7943088" cy="5410200"/>
          </a:xfrm>
        </p:spPr>
        <p:txBody>
          <a:bodyPr>
            <a:normAutofit lnSpcReduction="10000"/>
          </a:bodyPr>
          <a:lstStyle/>
          <a:p>
            <a:pPr marL="448056" indent="-384048" eaLnBrk="1" fontAlgn="auto" hangingPunct="1">
              <a:spcBef>
                <a:spcPts val="0"/>
              </a:spcBef>
              <a:spcAft>
                <a:spcPts val="0"/>
              </a:spcAft>
              <a:buFont typeface="Wingdings 2"/>
              <a:buChar char=""/>
              <a:defRPr/>
            </a:pPr>
            <a:r>
              <a:rPr lang="en-GB" dirty="0" smtClean="0"/>
              <a:t>A </a:t>
            </a:r>
            <a:r>
              <a:rPr lang="en-GB" b="1" dirty="0" smtClean="0"/>
              <a:t>pharmaceutical form </a:t>
            </a:r>
            <a:r>
              <a:rPr lang="en-GB" dirty="0" smtClean="0"/>
              <a:t>of an active ingredient or placebo </a:t>
            </a:r>
            <a:r>
              <a:rPr lang="en-GB" b="1" dirty="0" smtClean="0"/>
              <a:t>being tested or used as a reference in a clinical trial</a:t>
            </a:r>
            <a:r>
              <a:rPr lang="en-GB" dirty="0" smtClean="0"/>
              <a:t>, including a product with a marketing authorization </a:t>
            </a:r>
            <a:endParaRPr lang="en-GB" dirty="0" smtClean="0"/>
          </a:p>
          <a:p>
            <a:pPr marL="448056" indent="-384048" eaLnBrk="1" fontAlgn="auto" hangingPunct="1">
              <a:spcBef>
                <a:spcPts val="0"/>
              </a:spcBef>
              <a:spcAft>
                <a:spcPts val="0"/>
              </a:spcAft>
              <a:buNone/>
              <a:defRPr/>
            </a:pPr>
            <a:r>
              <a:rPr lang="en-GB" dirty="0" smtClean="0"/>
              <a:t> </a:t>
            </a:r>
            <a:r>
              <a:rPr lang="en-GB" dirty="0" smtClean="0"/>
              <a:t>   </a:t>
            </a:r>
            <a:r>
              <a:rPr lang="en-GB" dirty="0" smtClean="0"/>
              <a:t>when </a:t>
            </a:r>
            <a:r>
              <a:rPr lang="en-GB" dirty="0" smtClean="0"/>
              <a:t>used or assembled (formulated or packaged) </a:t>
            </a:r>
            <a:r>
              <a:rPr lang="en-GB" dirty="0" smtClean="0"/>
              <a:t>in </a:t>
            </a:r>
            <a:r>
              <a:rPr lang="en-GB" dirty="0" smtClean="0"/>
              <a:t>a </a:t>
            </a:r>
            <a:r>
              <a:rPr lang="en-GB" b="1" dirty="0" smtClean="0"/>
              <a:t>way different from the approved form</a:t>
            </a:r>
            <a:r>
              <a:rPr lang="en-GB" dirty="0" smtClean="0"/>
              <a:t>, or </a:t>
            </a:r>
            <a:endParaRPr lang="en-GB" dirty="0" smtClean="0"/>
          </a:p>
          <a:p>
            <a:pPr marL="448056" indent="-384048" eaLnBrk="1" fontAlgn="auto" hangingPunct="1">
              <a:spcBef>
                <a:spcPts val="0"/>
              </a:spcBef>
              <a:spcAft>
                <a:spcPts val="0"/>
              </a:spcAft>
              <a:buNone/>
              <a:defRPr/>
            </a:pPr>
            <a:r>
              <a:rPr lang="en-GB" dirty="0" smtClean="0"/>
              <a:t> </a:t>
            </a:r>
            <a:r>
              <a:rPr lang="en-GB" dirty="0" smtClean="0"/>
              <a:t>  </a:t>
            </a:r>
            <a:r>
              <a:rPr lang="en-GB" dirty="0" smtClean="0"/>
              <a:t>when </a:t>
            </a:r>
            <a:r>
              <a:rPr lang="en-GB" dirty="0" smtClean="0"/>
              <a:t>used for an </a:t>
            </a:r>
            <a:r>
              <a:rPr lang="en-GB" b="1" dirty="0" smtClean="0"/>
              <a:t>unapproved indication</a:t>
            </a:r>
            <a:r>
              <a:rPr lang="en-GB" dirty="0" smtClean="0"/>
              <a:t>, or </a:t>
            </a:r>
            <a:endParaRPr lang="en-GB" dirty="0" smtClean="0"/>
          </a:p>
          <a:p>
            <a:pPr marL="448056" indent="-384048" eaLnBrk="1" fontAlgn="auto" hangingPunct="1">
              <a:spcBef>
                <a:spcPts val="0"/>
              </a:spcBef>
              <a:spcAft>
                <a:spcPts val="0"/>
              </a:spcAft>
              <a:buNone/>
              <a:defRPr/>
            </a:pPr>
            <a:r>
              <a:rPr lang="en-GB" dirty="0" smtClean="0"/>
              <a:t> </a:t>
            </a:r>
            <a:r>
              <a:rPr lang="en-GB" dirty="0" smtClean="0"/>
              <a:t>  </a:t>
            </a:r>
            <a:r>
              <a:rPr lang="en-GB" dirty="0" smtClean="0"/>
              <a:t>when </a:t>
            </a:r>
            <a:r>
              <a:rPr lang="en-GB" dirty="0" smtClean="0"/>
              <a:t>used to </a:t>
            </a:r>
            <a:r>
              <a:rPr lang="en-GB" b="1" dirty="0" smtClean="0"/>
              <a:t>gain further information about an approved </a:t>
            </a:r>
            <a:r>
              <a:rPr lang="en-GB" dirty="0" smtClean="0"/>
              <a:t>use.</a:t>
            </a:r>
            <a:endParaRPr lang="en-US" dirty="0" smtClean="0"/>
          </a:p>
          <a:p>
            <a:pPr marL="448056" indent="-384048" eaLnBrk="1" fontAlgn="auto" hangingPunct="1">
              <a:spcBef>
                <a:spcPts val="0"/>
              </a:spcBef>
              <a:spcAft>
                <a:spcPts val="0"/>
              </a:spcAft>
              <a:buFont typeface="Wingdings 2"/>
              <a:buChar char=""/>
              <a:defRPr/>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solidFill>
                  <a:schemeClr val="accent5"/>
                </a:solidFill>
              </a:rPr>
              <a:t>Medical Device	</a:t>
            </a:r>
            <a:endParaRPr lang="en-US" dirty="0">
              <a:solidFill>
                <a:schemeClr val="accent5"/>
              </a:solidFill>
            </a:endParaRPr>
          </a:p>
        </p:txBody>
      </p:sp>
      <p:sp>
        <p:nvSpPr>
          <p:cNvPr id="31747" name="Content Placeholder 2"/>
          <p:cNvSpPr>
            <a:spLocks noGrp="1"/>
          </p:cNvSpPr>
          <p:nvPr>
            <p:ph idx="1"/>
          </p:nvPr>
        </p:nvSpPr>
        <p:spPr/>
        <p:txBody>
          <a:bodyPr/>
          <a:lstStyle/>
          <a:p>
            <a:pPr eaLnBrk="1" hangingPunct="1"/>
            <a:r>
              <a:rPr lang="en-US" dirty="0" smtClean="0"/>
              <a:t>A </a:t>
            </a:r>
            <a:r>
              <a:rPr lang="en-US" b="1" dirty="0" smtClean="0"/>
              <a:t>medical device</a:t>
            </a:r>
            <a:r>
              <a:rPr lang="en-US" dirty="0" smtClean="0"/>
              <a:t> is an</a:t>
            </a:r>
            <a:r>
              <a:rPr lang="en-US" b="1" dirty="0" smtClean="0"/>
              <a:t> instrument, apparatus, implant, in vitro reagent</a:t>
            </a:r>
            <a:r>
              <a:rPr lang="en-US" dirty="0" smtClean="0"/>
              <a:t>, or similar or related article that is used to </a:t>
            </a:r>
            <a:r>
              <a:rPr lang="en-US" b="1" dirty="0" smtClean="0"/>
              <a:t>diagnose, prevent, or treat disease </a:t>
            </a:r>
            <a:r>
              <a:rPr lang="en-US" dirty="0" smtClean="0"/>
              <a:t>or other conditions, and does not achieve its purposes through </a:t>
            </a:r>
            <a:r>
              <a:rPr lang="en-US" b="1" dirty="0" smtClean="0"/>
              <a:t>chemical action within or on the body</a:t>
            </a:r>
            <a:r>
              <a:rPr lang="en-US" dirty="0" smtClean="0"/>
              <a:t> (which would make it a drug).</a:t>
            </a:r>
          </a:p>
          <a:p>
            <a:pPr eaLnBrk="1" hangingPunct="1">
              <a:buFont typeface="Wingdings 2" pitchFamily="18" charset="2"/>
              <a:buNone/>
            </a:pP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5486400"/>
          </a:xfrm>
        </p:spPr>
        <p:txBody>
          <a:bodyPr>
            <a:normAutofit fontScale="92500" lnSpcReduction="20000"/>
          </a:bodyPr>
          <a:lstStyle/>
          <a:p>
            <a:pPr marL="448056" indent="-384048" eaLnBrk="1" fontAlgn="auto" hangingPunct="1">
              <a:spcBef>
                <a:spcPts val="0"/>
              </a:spcBef>
              <a:spcAft>
                <a:spcPts val="0"/>
              </a:spcAft>
              <a:buFont typeface="Wingdings 2"/>
              <a:buChar char=""/>
              <a:defRPr/>
            </a:pPr>
            <a:r>
              <a:rPr lang="en-GB" b="1" dirty="0" smtClean="0">
                <a:solidFill>
                  <a:schemeClr val="accent5"/>
                </a:solidFill>
              </a:rPr>
              <a:t>Comparator (Product)</a:t>
            </a:r>
            <a:endParaRPr lang="en-US" b="1" dirty="0" smtClean="0">
              <a:solidFill>
                <a:schemeClr val="accent5"/>
              </a:solidFill>
            </a:endParaRPr>
          </a:p>
          <a:p>
            <a:pPr marL="640080" lvl="1" eaLnBrk="1" fontAlgn="auto" hangingPunct="1">
              <a:spcAft>
                <a:spcPts val="0"/>
              </a:spcAft>
              <a:buFont typeface="Verdana"/>
              <a:buChar char="›"/>
              <a:defRPr/>
            </a:pPr>
            <a:r>
              <a:rPr lang="en-GB" dirty="0" smtClean="0"/>
              <a:t>An investigational or marketed product (i.e., active control), or placebo, used as a reference in a clinical trial.</a:t>
            </a:r>
          </a:p>
          <a:p>
            <a:pPr marL="640080" lvl="1" eaLnBrk="1" fontAlgn="auto" hangingPunct="1">
              <a:spcAft>
                <a:spcPts val="0"/>
              </a:spcAft>
              <a:buNone/>
              <a:defRPr/>
            </a:pPr>
            <a:endParaRPr lang="en-US" dirty="0" smtClean="0"/>
          </a:p>
          <a:p>
            <a:pPr marL="448056" indent="-384048" eaLnBrk="1" fontAlgn="auto" hangingPunct="1">
              <a:spcBef>
                <a:spcPts val="0"/>
              </a:spcBef>
              <a:spcAft>
                <a:spcPts val="0"/>
              </a:spcAft>
              <a:buFont typeface="Wingdings 2"/>
              <a:buChar char=""/>
              <a:defRPr/>
            </a:pPr>
            <a:r>
              <a:rPr lang="en-GB" b="1" dirty="0" smtClean="0">
                <a:solidFill>
                  <a:schemeClr val="accent5"/>
                </a:solidFill>
              </a:rPr>
              <a:t>Compliance (in relation to trials)</a:t>
            </a:r>
            <a:endParaRPr lang="en-US" b="1" dirty="0" smtClean="0">
              <a:solidFill>
                <a:schemeClr val="accent5"/>
              </a:solidFill>
            </a:endParaRPr>
          </a:p>
          <a:p>
            <a:pPr marL="640080" lvl="1" eaLnBrk="1" fontAlgn="auto" hangingPunct="1">
              <a:spcAft>
                <a:spcPts val="0"/>
              </a:spcAft>
              <a:buFont typeface="Verdana"/>
              <a:buChar char="›"/>
              <a:defRPr/>
            </a:pPr>
            <a:r>
              <a:rPr lang="en-GB" dirty="0" smtClean="0"/>
              <a:t>Adherence to all the trial-related requirements, Good Clinical Practice (GCP) requirements, and the applicable regulatory requirements.</a:t>
            </a:r>
          </a:p>
          <a:p>
            <a:pPr marL="640080" lvl="1" eaLnBrk="1" fontAlgn="auto" hangingPunct="1">
              <a:spcAft>
                <a:spcPts val="0"/>
              </a:spcAft>
              <a:buNone/>
              <a:defRPr/>
            </a:pPr>
            <a:endParaRPr lang="en-US" dirty="0" smtClean="0"/>
          </a:p>
          <a:p>
            <a:pPr marL="448056" indent="-384048" eaLnBrk="1" fontAlgn="auto" hangingPunct="1">
              <a:spcBef>
                <a:spcPts val="0"/>
              </a:spcBef>
              <a:spcAft>
                <a:spcPts val="0"/>
              </a:spcAft>
              <a:buFont typeface="Wingdings 2"/>
              <a:buChar char=""/>
              <a:defRPr/>
            </a:pPr>
            <a:r>
              <a:rPr lang="en-GB" b="1" dirty="0" smtClean="0">
                <a:solidFill>
                  <a:schemeClr val="accent5"/>
                </a:solidFill>
              </a:rPr>
              <a:t>Confidentiality</a:t>
            </a:r>
            <a:endParaRPr lang="en-US" b="1" dirty="0" smtClean="0">
              <a:solidFill>
                <a:schemeClr val="accent5"/>
              </a:solidFill>
            </a:endParaRPr>
          </a:p>
          <a:p>
            <a:pPr marL="640080" lvl="1" eaLnBrk="1" fontAlgn="auto" hangingPunct="1">
              <a:spcAft>
                <a:spcPts val="0"/>
              </a:spcAft>
              <a:buFont typeface="Verdana"/>
              <a:buChar char="›"/>
              <a:defRPr/>
            </a:pPr>
            <a:r>
              <a:rPr lang="en-GB" dirty="0" smtClean="0"/>
              <a:t>Prevention of disclosure, to other than authorized individuals, of a sponsor's proprietary information or of a subject's identity.</a:t>
            </a:r>
            <a:endParaRPr lang="en-US" dirty="0" smtClean="0"/>
          </a:p>
          <a:p>
            <a:pPr marL="448056" indent="-384048" eaLnBrk="1" fontAlgn="auto" hangingPunct="1">
              <a:spcBef>
                <a:spcPts val="0"/>
              </a:spcBef>
              <a:spcAft>
                <a:spcPts val="0"/>
              </a:spcAft>
              <a:buFont typeface="Wingdings 2"/>
              <a:buChar char=""/>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84632" eaLnBrk="1" fontAlgn="auto" hangingPunct="1">
              <a:spcAft>
                <a:spcPts val="0"/>
              </a:spcAft>
              <a:defRPr/>
            </a:pPr>
            <a:r>
              <a:rPr lang="en-GB" b="1" dirty="0" smtClean="0">
                <a:solidFill>
                  <a:schemeClr val="accent5"/>
                </a:solidFill>
              </a:rPr>
              <a:t>Quality Assurance (QA)</a:t>
            </a:r>
            <a:r>
              <a:rPr lang="en-US" b="1" dirty="0" smtClean="0">
                <a:solidFill>
                  <a:schemeClr val="tx2"/>
                </a:solidFill>
              </a:rPr>
              <a:t/>
            </a:r>
            <a:br>
              <a:rPr lang="en-US" b="1" dirty="0" smtClean="0">
                <a:solidFill>
                  <a:schemeClr val="tx2"/>
                </a:solidFill>
              </a:rPr>
            </a:br>
            <a:endParaRPr lang="en-US" dirty="0">
              <a:solidFill>
                <a:schemeClr val="tx2"/>
              </a:solidFill>
            </a:endParaRPr>
          </a:p>
        </p:txBody>
      </p:sp>
      <p:sp>
        <p:nvSpPr>
          <p:cNvPr id="35843" name="Content Placeholder 2"/>
          <p:cNvSpPr>
            <a:spLocks noGrp="1"/>
          </p:cNvSpPr>
          <p:nvPr>
            <p:ph idx="1"/>
          </p:nvPr>
        </p:nvSpPr>
        <p:spPr/>
        <p:txBody>
          <a:bodyPr/>
          <a:lstStyle/>
          <a:p>
            <a:pPr eaLnBrk="1" hangingPunct="1"/>
            <a:r>
              <a:rPr lang="en-GB" dirty="0" smtClean="0"/>
              <a:t>All those </a:t>
            </a:r>
            <a:r>
              <a:rPr lang="en-GB" b="1" dirty="0" smtClean="0"/>
              <a:t>planned and systematic actions </a:t>
            </a:r>
            <a:r>
              <a:rPr lang="en-GB" dirty="0" smtClean="0"/>
              <a:t>that are established to ensure that the trial is performed and the </a:t>
            </a:r>
            <a:r>
              <a:rPr lang="en-GB" b="1" dirty="0" smtClean="0"/>
              <a:t>data are generated, documented (recorded), and reported</a:t>
            </a:r>
            <a:r>
              <a:rPr lang="en-GB" dirty="0" smtClean="0"/>
              <a:t> in compliance with Good Clinical Practice (GCP) and the applicable regulatory requirement(s). </a:t>
            </a:r>
            <a:endParaRPr lang="en-US" dirty="0" smtClean="0"/>
          </a:p>
          <a:p>
            <a:pPr eaLnBrk="1" hangingPunct="1"/>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84632" eaLnBrk="1" fontAlgn="auto" hangingPunct="1">
              <a:spcAft>
                <a:spcPts val="0"/>
              </a:spcAft>
              <a:defRPr/>
            </a:pPr>
            <a:r>
              <a:rPr lang="en-GB" sz="3600" b="1" dirty="0" smtClean="0">
                <a:solidFill>
                  <a:schemeClr val="accent5"/>
                </a:solidFill>
                <a:latin typeface="Times New Roman" pitchFamily="18" charset="0"/>
                <a:cs typeface="Times New Roman" pitchFamily="18" charset="0"/>
              </a:rPr>
              <a:t>Quality Control (QC)</a:t>
            </a:r>
            <a:r>
              <a:rPr lang="en-US" sz="3600" b="1" dirty="0" smtClean="0">
                <a:solidFill>
                  <a:schemeClr val="tx2"/>
                </a:solidFill>
                <a:latin typeface="Times New Roman" pitchFamily="18" charset="0"/>
                <a:cs typeface="Times New Roman" pitchFamily="18" charset="0"/>
              </a:rPr>
              <a:t/>
            </a:r>
            <a:br>
              <a:rPr lang="en-US" sz="3600" b="1" dirty="0" smtClean="0">
                <a:solidFill>
                  <a:schemeClr val="tx2"/>
                </a:solidFill>
                <a:latin typeface="Times New Roman" pitchFamily="18" charset="0"/>
                <a:cs typeface="Times New Roman" pitchFamily="18" charset="0"/>
              </a:rPr>
            </a:br>
            <a:endParaRPr lang="en-US" sz="3600" dirty="0">
              <a:solidFill>
                <a:schemeClr val="tx2"/>
              </a:solidFill>
              <a:latin typeface="Times New Roman" pitchFamily="18" charset="0"/>
              <a:cs typeface="Times New Roman" pitchFamily="18" charset="0"/>
            </a:endParaRPr>
          </a:p>
        </p:txBody>
      </p:sp>
      <p:sp>
        <p:nvSpPr>
          <p:cNvPr id="36867" name="Content Placeholder 2"/>
          <p:cNvSpPr>
            <a:spLocks noGrp="1"/>
          </p:cNvSpPr>
          <p:nvPr>
            <p:ph idx="1"/>
          </p:nvPr>
        </p:nvSpPr>
        <p:spPr/>
        <p:txBody>
          <a:bodyPr/>
          <a:lstStyle/>
          <a:p>
            <a:pPr lvl="1" eaLnBrk="1" hangingPunct="1"/>
            <a:r>
              <a:rPr lang="en-GB" dirty="0" smtClean="0"/>
              <a:t>The </a:t>
            </a:r>
            <a:r>
              <a:rPr lang="en-GB" b="1" dirty="0" smtClean="0"/>
              <a:t>operational techniques and activities undertaken within the quality assurance system </a:t>
            </a:r>
            <a:r>
              <a:rPr lang="en-GB" dirty="0" smtClean="0"/>
              <a:t>to verify that the requirements for quality of the trial-related activities have been fulfilled.</a:t>
            </a:r>
          </a:p>
          <a:p>
            <a:pPr lvl="1" eaLnBrk="1" hangingPunct="1">
              <a:buFontTx/>
              <a:buNone/>
            </a:pPr>
            <a:endParaRPr lang="en-US" sz="2200" dirty="0" smtClean="0"/>
          </a:p>
          <a:p>
            <a:pPr eaLnBrk="1" hangingPunct="1">
              <a:buFont typeface="Wingdings 2" pitchFamily="18" charset="2"/>
              <a:buNone/>
            </a:pPr>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5"/>
                </a:solidFill>
              </a:rPr>
              <a:t>Common Abbreviations</a:t>
            </a:r>
            <a:r>
              <a:rPr lang="en-US" dirty="0" smtClean="0"/>
              <a:t>	</a:t>
            </a:r>
            <a:endParaRPr lang="en-US" dirty="0"/>
          </a:p>
        </p:txBody>
      </p:sp>
      <p:sp>
        <p:nvSpPr>
          <p:cNvPr id="56323" name="Content Placeholder 2"/>
          <p:cNvSpPr>
            <a:spLocks noGrp="1"/>
          </p:cNvSpPr>
          <p:nvPr>
            <p:ph idx="1"/>
          </p:nvPr>
        </p:nvSpPr>
        <p:spPr/>
        <p:txBody>
          <a:bodyPr>
            <a:normAutofit fontScale="85000" lnSpcReduction="20000"/>
          </a:bodyPr>
          <a:lstStyle/>
          <a:p>
            <a:r>
              <a:rPr lang="en-US" dirty="0" smtClean="0"/>
              <a:t>IMPD- Investigational Medicinal Product Dossier</a:t>
            </a:r>
          </a:p>
          <a:p>
            <a:endParaRPr lang="en-US" dirty="0" smtClean="0"/>
          </a:p>
          <a:p>
            <a:r>
              <a:rPr lang="en-US" dirty="0" smtClean="0"/>
              <a:t>ATMP- Advanced Therapy Medicinal Product</a:t>
            </a:r>
          </a:p>
          <a:p>
            <a:endParaRPr lang="en-US" dirty="0" smtClean="0"/>
          </a:p>
          <a:p>
            <a:r>
              <a:rPr lang="en-US" dirty="0" smtClean="0"/>
              <a:t>EBM- Evidence Based Medicine</a:t>
            </a:r>
          </a:p>
          <a:p>
            <a:endParaRPr lang="en-US" dirty="0" smtClean="0"/>
          </a:p>
          <a:p>
            <a:r>
              <a:rPr lang="en-US" dirty="0" smtClean="0"/>
              <a:t>ITT- Intention to Treat</a:t>
            </a:r>
          </a:p>
          <a:p>
            <a:endParaRPr lang="en-US" dirty="0" smtClean="0"/>
          </a:p>
          <a:p>
            <a:r>
              <a:rPr lang="en-US" dirty="0" smtClean="0"/>
              <a:t>NIMP- Non Investigational Medicinal Product</a:t>
            </a:r>
          </a:p>
          <a:p>
            <a:endParaRPr lang="en-US" dirty="0" smtClean="0"/>
          </a:p>
          <a:p>
            <a:r>
              <a:rPr lang="en-US" dirty="0" smtClean="0"/>
              <a:t>PSUR- Periodic Safety Update Reports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1143000" y="838200"/>
            <a:ext cx="7498080" cy="5334000"/>
          </a:xfrm>
        </p:spPr>
        <p:txBody>
          <a:bodyPr>
            <a:normAutofit fontScale="92500"/>
          </a:bodyPr>
          <a:lstStyle/>
          <a:p>
            <a:pPr marL="448056" indent="-384048" eaLnBrk="1" fontAlgn="auto" hangingPunct="1">
              <a:spcAft>
                <a:spcPts val="0"/>
              </a:spcAft>
              <a:buNone/>
              <a:defRPr/>
            </a:pPr>
            <a:r>
              <a:rPr lang="en-GB" sz="4000" b="1" dirty="0" smtClean="0">
                <a:solidFill>
                  <a:schemeClr val="tx2"/>
                </a:solidFill>
              </a:rPr>
              <a:t>Sub-investigator</a:t>
            </a:r>
            <a:endParaRPr lang="en-US" sz="4000" b="1" dirty="0" smtClean="0">
              <a:solidFill>
                <a:schemeClr val="tx2"/>
              </a:solidFill>
            </a:endParaRPr>
          </a:p>
          <a:p>
            <a:pPr marL="822960" lvl="1" eaLnBrk="1" fontAlgn="auto" hangingPunct="1">
              <a:spcAft>
                <a:spcPts val="0"/>
              </a:spcAft>
              <a:buFont typeface="Verdana"/>
              <a:buChar char="›"/>
              <a:defRPr/>
            </a:pPr>
            <a:r>
              <a:rPr lang="en-GB" dirty="0" smtClean="0"/>
              <a:t>Any individual member of the clinical trial team </a:t>
            </a:r>
            <a:r>
              <a:rPr lang="en-GB" b="1" dirty="0" smtClean="0"/>
              <a:t>designated and supervised by the investigator </a:t>
            </a:r>
            <a:r>
              <a:rPr lang="en-GB" dirty="0" smtClean="0"/>
              <a:t>at a trial site to </a:t>
            </a:r>
            <a:r>
              <a:rPr lang="en-GB" b="1" dirty="0" smtClean="0"/>
              <a:t>perform critical trial-related procedures and/or to make important trial-related decisions </a:t>
            </a:r>
            <a:r>
              <a:rPr lang="en-GB" dirty="0" smtClean="0"/>
              <a:t>(e.g., associates, residents, research fellows). </a:t>
            </a:r>
          </a:p>
          <a:p>
            <a:pPr marL="822960" lvl="1" eaLnBrk="1" fontAlgn="auto" hangingPunct="1">
              <a:spcAft>
                <a:spcPts val="0"/>
              </a:spcAft>
              <a:buFont typeface="Verdana"/>
              <a:buChar char="›"/>
              <a:defRPr/>
            </a:pPr>
            <a:endParaRPr lang="en-GB" sz="2400" dirty="0" smtClean="0"/>
          </a:p>
          <a:p>
            <a:pPr>
              <a:buNone/>
            </a:pPr>
            <a:r>
              <a:rPr lang="en-GB" b="1" dirty="0" smtClean="0">
                <a:solidFill>
                  <a:schemeClr val="tx2"/>
                </a:solidFill>
              </a:rPr>
              <a:t>Coordinating Investigator</a:t>
            </a:r>
            <a:endParaRPr lang="en-US" b="1" dirty="0" smtClean="0">
              <a:solidFill>
                <a:schemeClr val="tx2"/>
              </a:solidFill>
            </a:endParaRPr>
          </a:p>
          <a:p>
            <a:pPr lvl="1"/>
            <a:r>
              <a:rPr lang="en-GB" dirty="0" smtClean="0"/>
              <a:t>An investigator assigned the </a:t>
            </a:r>
            <a:r>
              <a:rPr lang="en-GB" b="1" dirty="0" smtClean="0"/>
              <a:t>responsibility for the coordination of investigators </a:t>
            </a:r>
            <a:r>
              <a:rPr lang="en-GB" dirty="0" smtClean="0"/>
              <a:t>at different centres participating in a multicentre trial.</a:t>
            </a:r>
          </a:p>
          <a:p>
            <a:pPr marL="822960" lvl="1" eaLnBrk="1" fontAlgn="auto" hangingPunct="1">
              <a:spcAft>
                <a:spcPts val="0"/>
              </a:spcAft>
              <a:buFont typeface="Verdana"/>
              <a:buChar char="›"/>
              <a:defRPr/>
            </a:pPr>
            <a:endParaRPr lang="en-GB" sz="2400" dirty="0" smtClean="0"/>
          </a:p>
          <a:p>
            <a:pPr marL="448056" indent="-384048" eaLnBrk="1" fontAlgn="auto" hangingPunct="1">
              <a:spcAft>
                <a:spcPts val="0"/>
              </a:spcAft>
              <a:buFont typeface="Wingdings 2"/>
              <a:buChar char=""/>
              <a:defRPr/>
            </a:pPr>
            <a:endParaRPr lang="en-US" sz="2400" dirty="0" smtClean="0"/>
          </a:p>
          <a:p>
            <a:pPr marL="448056" indent="-384048" eaLnBrk="1" fontAlgn="auto" hangingPunct="1">
              <a:spcAft>
                <a:spcPts val="0"/>
              </a:spcAft>
              <a:buFont typeface="Wingdings 2"/>
              <a:buChar char=""/>
              <a:defRPr/>
            </a:pPr>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5"/>
                </a:solidFill>
              </a:rPr>
              <a:t>Contd</a:t>
            </a:r>
            <a:r>
              <a:rPr lang="en-US" dirty="0" smtClean="0">
                <a:solidFill>
                  <a:schemeClr val="accent5"/>
                </a:solidFill>
              </a:rPr>
              <a:t>….</a:t>
            </a:r>
            <a:endParaRPr lang="en-US" dirty="0">
              <a:solidFill>
                <a:schemeClr val="accent5"/>
              </a:solidFill>
            </a:endParaRPr>
          </a:p>
        </p:txBody>
      </p:sp>
      <p:sp>
        <p:nvSpPr>
          <p:cNvPr id="57347" name="Content Placeholder 2"/>
          <p:cNvSpPr>
            <a:spLocks noGrp="1"/>
          </p:cNvSpPr>
          <p:nvPr>
            <p:ph idx="1"/>
          </p:nvPr>
        </p:nvSpPr>
        <p:spPr/>
        <p:txBody>
          <a:bodyPr>
            <a:normAutofit fontScale="85000" lnSpcReduction="20000"/>
          </a:bodyPr>
          <a:lstStyle/>
          <a:p>
            <a:r>
              <a:rPr lang="en-US" dirty="0" err="1" smtClean="0"/>
              <a:t>MedDRA</a:t>
            </a:r>
            <a:r>
              <a:rPr lang="en-US" dirty="0" smtClean="0"/>
              <a:t>- Medical Dictionary for Regulatory Activities</a:t>
            </a:r>
          </a:p>
          <a:p>
            <a:endParaRPr lang="en-US" dirty="0" smtClean="0"/>
          </a:p>
          <a:p>
            <a:r>
              <a:rPr lang="en-US" dirty="0" smtClean="0"/>
              <a:t>MDR- Medical Device Reporting</a:t>
            </a:r>
          </a:p>
          <a:p>
            <a:endParaRPr lang="en-US" dirty="0" smtClean="0"/>
          </a:p>
          <a:p>
            <a:r>
              <a:rPr lang="en-US" dirty="0" smtClean="0"/>
              <a:t>SUSAR- Suspected Unexpected Serious Adverse Reactions</a:t>
            </a:r>
          </a:p>
          <a:p>
            <a:endParaRPr lang="en-US" dirty="0" smtClean="0"/>
          </a:p>
          <a:p>
            <a:r>
              <a:rPr lang="en-US" dirty="0" smtClean="0"/>
              <a:t>CIOMS- Council for International Organizations of Medical Sciences</a:t>
            </a:r>
          </a:p>
          <a:p>
            <a:endParaRPr lang="en-US" dirty="0" smtClean="0"/>
          </a:p>
          <a:p>
            <a:r>
              <a:rPr lang="en-US" dirty="0" smtClean="0"/>
              <a:t>ICH- International Conference on Harmonization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5"/>
                </a:solidFill>
              </a:rPr>
              <a:t>Contd</a:t>
            </a:r>
            <a:r>
              <a:rPr lang="en-US" dirty="0" smtClean="0">
                <a:solidFill>
                  <a:schemeClr val="accent5"/>
                </a:solidFill>
              </a:rPr>
              <a:t>…</a:t>
            </a:r>
            <a:endParaRPr lang="en-US" dirty="0">
              <a:solidFill>
                <a:schemeClr val="accent5"/>
              </a:solidFill>
            </a:endParaRPr>
          </a:p>
        </p:txBody>
      </p:sp>
      <p:sp>
        <p:nvSpPr>
          <p:cNvPr id="58371" name="Content Placeholder 2"/>
          <p:cNvSpPr>
            <a:spLocks noGrp="1"/>
          </p:cNvSpPr>
          <p:nvPr>
            <p:ph idx="1"/>
          </p:nvPr>
        </p:nvSpPr>
        <p:spPr/>
        <p:txBody>
          <a:bodyPr>
            <a:normAutofit fontScale="70000" lnSpcReduction="20000"/>
          </a:bodyPr>
          <a:lstStyle/>
          <a:p>
            <a:r>
              <a:rPr lang="en-US" dirty="0" smtClean="0"/>
              <a:t>CDSCO- </a:t>
            </a:r>
            <a:r>
              <a:rPr lang="en-US" dirty="0" smtClean="0">
                <a:hlinkClick r:id="rId2"/>
              </a:rPr>
              <a:t>Central Drugs Standard Control Organization</a:t>
            </a:r>
            <a:endParaRPr lang="en-US" dirty="0" smtClean="0"/>
          </a:p>
          <a:p>
            <a:pPr>
              <a:buNone/>
            </a:pPr>
            <a:endParaRPr lang="en-US" dirty="0" smtClean="0"/>
          </a:p>
          <a:p>
            <a:r>
              <a:rPr lang="en-US" dirty="0" smtClean="0"/>
              <a:t>DCGI- Drug Controller General of India</a:t>
            </a:r>
          </a:p>
          <a:p>
            <a:endParaRPr lang="en-US" dirty="0" smtClean="0"/>
          </a:p>
          <a:p>
            <a:r>
              <a:rPr lang="en-US" dirty="0" smtClean="0"/>
              <a:t>IND- Investigational New Drug</a:t>
            </a:r>
          </a:p>
          <a:p>
            <a:endParaRPr lang="en-US" dirty="0" smtClean="0"/>
          </a:p>
          <a:p>
            <a:r>
              <a:rPr lang="en-US" dirty="0" smtClean="0"/>
              <a:t>NDA- New Drug Application</a:t>
            </a:r>
          </a:p>
          <a:p>
            <a:endParaRPr lang="en-US" dirty="0" smtClean="0"/>
          </a:p>
          <a:p>
            <a:r>
              <a:rPr lang="en-US" dirty="0" smtClean="0"/>
              <a:t>PIC- Patient Informed Consent</a:t>
            </a:r>
          </a:p>
          <a:p>
            <a:endParaRPr lang="en-US" dirty="0" smtClean="0"/>
          </a:p>
          <a:p>
            <a:r>
              <a:rPr lang="en-US" dirty="0" smtClean="0"/>
              <a:t>CIP- Clinical Investigational Plan</a:t>
            </a:r>
          </a:p>
          <a:p>
            <a:endParaRPr lang="en-US" dirty="0" smtClean="0"/>
          </a:p>
          <a:p>
            <a:r>
              <a:rPr lang="en-US" dirty="0" smtClean="0"/>
              <a:t>SME- Subject Matter Expert</a:t>
            </a:r>
          </a:p>
          <a:p>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0"/>
            <a:ext cx="7498080" cy="1143000"/>
          </a:xfrm>
        </p:spPr>
        <p:txBody>
          <a:bodyPr/>
          <a:lstStyle/>
          <a:p>
            <a:pPr algn="ctr"/>
            <a:r>
              <a:rPr lang="en-US" dirty="0" smtClean="0"/>
              <a:t>Methodology</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84632" indent="53975" eaLnBrk="1" fontAlgn="auto" hangingPunct="1">
              <a:spcAft>
                <a:spcPts val="0"/>
              </a:spcAft>
              <a:defRPr/>
            </a:pPr>
            <a:r>
              <a:rPr lang="en-GB" sz="3600" b="1" dirty="0" smtClean="0">
                <a:solidFill>
                  <a:schemeClr val="accent1">
                    <a:tint val="83000"/>
                    <a:satMod val="150000"/>
                  </a:schemeClr>
                </a:solidFill>
                <a:latin typeface="Times New Roman" pitchFamily="18" charset="0"/>
                <a:cs typeface="Times New Roman" pitchFamily="18" charset="0"/>
              </a:rPr>
              <a:t/>
            </a:r>
            <a:br>
              <a:rPr lang="en-GB" sz="3600" b="1" dirty="0" smtClean="0">
                <a:solidFill>
                  <a:schemeClr val="accent1">
                    <a:tint val="83000"/>
                    <a:satMod val="150000"/>
                  </a:schemeClr>
                </a:solidFill>
                <a:latin typeface="Times New Roman" pitchFamily="18" charset="0"/>
                <a:cs typeface="Times New Roman" pitchFamily="18" charset="0"/>
              </a:rPr>
            </a:br>
            <a:r>
              <a:rPr lang="en-GB" sz="3600" b="1" dirty="0" smtClean="0">
                <a:solidFill>
                  <a:schemeClr val="accent1">
                    <a:tint val="83000"/>
                    <a:satMod val="150000"/>
                  </a:schemeClr>
                </a:solidFill>
                <a:latin typeface="Times New Roman" pitchFamily="18" charset="0"/>
                <a:cs typeface="Times New Roman" pitchFamily="18" charset="0"/>
              </a:rPr>
              <a:t/>
            </a:r>
            <a:br>
              <a:rPr lang="en-GB" sz="3600" b="1" dirty="0" smtClean="0">
                <a:solidFill>
                  <a:schemeClr val="accent1">
                    <a:tint val="83000"/>
                    <a:satMod val="150000"/>
                  </a:schemeClr>
                </a:solidFill>
                <a:latin typeface="Times New Roman" pitchFamily="18" charset="0"/>
                <a:cs typeface="Times New Roman" pitchFamily="18" charset="0"/>
              </a:rPr>
            </a:br>
            <a:r>
              <a:rPr lang="en-GB" sz="3600" b="1" dirty="0" smtClean="0">
                <a:solidFill>
                  <a:schemeClr val="accent1">
                    <a:tint val="83000"/>
                    <a:satMod val="150000"/>
                  </a:schemeClr>
                </a:solidFill>
                <a:latin typeface="Times New Roman" pitchFamily="18" charset="0"/>
                <a:cs typeface="Times New Roman" pitchFamily="18" charset="0"/>
              </a:rPr>
              <a:t/>
            </a:r>
            <a:br>
              <a:rPr lang="en-GB" sz="3600" b="1" dirty="0" smtClean="0">
                <a:solidFill>
                  <a:schemeClr val="accent1">
                    <a:tint val="83000"/>
                    <a:satMod val="150000"/>
                  </a:schemeClr>
                </a:solidFill>
                <a:latin typeface="Times New Roman" pitchFamily="18" charset="0"/>
                <a:cs typeface="Times New Roman" pitchFamily="18" charset="0"/>
              </a:rPr>
            </a:br>
            <a:r>
              <a:rPr lang="en-GB" sz="3600" b="1" dirty="0" smtClean="0">
                <a:solidFill>
                  <a:schemeClr val="accent1">
                    <a:tint val="83000"/>
                    <a:satMod val="150000"/>
                  </a:schemeClr>
                </a:solidFill>
                <a:latin typeface="Times New Roman" pitchFamily="18" charset="0"/>
                <a:cs typeface="Times New Roman" pitchFamily="18" charset="0"/>
              </a:rPr>
              <a:t/>
            </a:r>
            <a:br>
              <a:rPr lang="en-GB" sz="3600" b="1" dirty="0" smtClean="0">
                <a:solidFill>
                  <a:schemeClr val="accent1">
                    <a:tint val="83000"/>
                    <a:satMod val="150000"/>
                  </a:schemeClr>
                </a:solidFill>
                <a:latin typeface="Times New Roman" pitchFamily="18" charset="0"/>
                <a:cs typeface="Times New Roman" pitchFamily="18" charset="0"/>
              </a:rPr>
            </a:br>
            <a:r>
              <a:rPr lang="en-GB" sz="3600" b="1" dirty="0" smtClean="0">
                <a:solidFill>
                  <a:schemeClr val="accent5"/>
                </a:solidFill>
                <a:latin typeface="Times New Roman" pitchFamily="18" charset="0"/>
                <a:cs typeface="Times New Roman" pitchFamily="18" charset="0"/>
              </a:rPr>
              <a:t/>
            </a:r>
            <a:br>
              <a:rPr lang="en-GB" sz="3600" b="1" dirty="0" smtClean="0">
                <a:solidFill>
                  <a:schemeClr val="accent5"/>
                </a:solidFill>
                <a:latin typeface="Times New Roman" pitchFamily="18" charset="0"/>
                <a:cs typeface="Times New Roman" pitchFamily="18" charset="0"/>
              </a:rPr>
            </a:br>
            <a:r>
              <a:rPr lang="en-GB" sz="3600" b="1" dirty="0" smtClean="0">
                <a:solidFill>
                  <a:schemeClr val="accent5"/>
                </a:solidFill>
                <a:latin typeface="Times New Roman" pitchFamily="18" charset="0"/>
                <a:cs typeface="Times New Roman" pitchFamily="18" charset="0"/>
              </a:rPr>
              <a:t>Randomization</a:t>
            </a:r>
            <a:r>
              <a:rPr lang="en-US" sz="3600" b="1" dirty="0" smtClean="0">
                <a:solidFill>
                  <a:schemeClr val="accent5"/>
                </a:solidFill>
                <a:latin typeface="Times New Roman" pitchFamily="18" charset="0"/>
                <a:cs typeface="Times New Roman" pitchFamily="18" charset="0"/>
              </a:rPr>
              <a:t/>
            </a:r>
            <a:br>
              <a:rPr lang="en-US" sz="3600" b="1" dirty="0" smtClean="0">
                <a:solidFill>
                  <a:schemeClr val="accent5"/>
                </a:solidFill>
                <a:latin typeface="Times New Roman" pitchFamily="18" charset="0"/>
                <a:cs typeface="Times New Roman" pitchFamily="18" charset="0"/>
              </a:rPr>
            </a:br>
            <a:r>
              <a:rPr lang="en-GB" sz="3600" b="1" dirty="0" smtClean="0">
                <a:solidFill>
                  <a:schemeClr val="accent1">
                    <a:tint val="83000"/>
                    <a:satMod val="150000"/>
                  </a:schemeClr>
                </a:solidFill>
                <a:latin typeface="Times New Roman" pitchFamily="18" charset="0"/>
                <a:cs typeface="Times New Roman" pitchFamily="18" charset="0"/>
              </a:rPr>
              <a:t/>
            </a:r>
            <a:br>
              <a:rPr lang="en-GB" sz="3600" b="1" dirty="0" smtClean="0">
                <a:solidFill>
                  <a:schemeClr val="accent1">
                    <a:tint val="83000"/>
                    <a:satMod val="150000"/>
                  </a:schemeClr>
                </a:solidFill>
                <a:latin typeface="Times New Roman" pitchFamily="18" charset="0"/>
                <a:cs typeface="Times New Roman" pitchFamily="18" charset="0"/>
              </a:rPr>
            </a:br>
            <a:r>
              <a:rPr lang="en-GB" sz="3600" b="1" dirty="0" smtClean="0">
                <a:solidFill>
                  <a:schemeClr val="accent1">
                    <a:tint val="83000"/>
                    <a:satMod val="150000"/>
                  </a:schemeClr>
                </a:solidFill>
                <a:latin typeface="Times New Roman" pitchFamily="18" charset="0"/>
                <a:cs typeface="Times New Roman" pitchFamily="18" charset="0"/>
              </a:rPr>
              <a:t/>
            </a:r>
            <a:br>
              <a:rPr lang="en-GB" sz="3600" b="1" dirty="0" smtClean="0">
                <a:solidFill>
                  <a:schemeClr val="accent1">
                    <a:tint val="83000"/>
                    <a:satMod val="150000"/>
                  </a:schemeClr>
                </a:solidFill>
                <a:latin typeface="Times New Roman" pitchFamily="18" charset="0"/>
                <a:cs typeface="Times New Roman" pitchFamily="18" charset="0"/>
              </a:rPr>
            </a:br>
            <a:r>
              <a:rPr lang="en-US" sz="3600" b="1" dirty="0" smtClean="0">
                <a:solidFill>
                  <a:schemeClr val="accent1">
                    <a:tint val="83000"/>
                    <a:satMod val="150000"/>
                  </a:schemeClr>
                </a:solidFill>
                <a:latin typeface="Times New Roman" pitchFamily="18" charset="0"/>
                <a:cs typeface="Times New Roman" pitchFamily="18" charset="0"/>
              </a:rPr>
              <a:t/>
            </a:r>
            <a:br>
              <a:rPr lang="en-US" sz="3600" b="1" dirty="0" smtClean="0">
                <a:solidFill>
                  <a:schemeClr val="accent1">
                    <a:tint val="83000"/>
                    <a:satMod val="150000"/>
                  </a:schemeClr>
                </a:solidFill>
                <a:latin typeface="Times New Roman" pitchFamily="18" charset="0"/>
                <a:cs typeface="Times New Roman" pitchFamily="18" charset="0"/>
              </a:rPr>
            </a:br>
            <a:endParaRPr lang="en-US" sz="3600" dirty="0">
              <a:solidFill>
                <a:schemeClr val="accent1">
                  <a:tint val="83000"/>
                  <a:satMod val="150000"/>
                </a:schemeClr>
              </a:solidFill>
              <a:latin typeface="Times New Roman" pitchFamily="18" charset="0"/>
              <a:cs typeface="Times New Roman" pitchFamily="18" charset="0"/>
            </a:endParaRPr>
          </a:p>
        </p:txBody>
      </p:sp>
      <p:sp>
        <p:nvSpPr>
          <p:cNvPr id="37891" name="Content Placeholder 2"/>
          <p:cNvSpPr>
            <a:spLocks noGrp="1"/>
          </p:cNvSpPr>
          <p:nvPr>
            <p:ph idx="1"/>
          </p:nvPr>
        </p:nvSpPr>
        <p:spPr>
          <a:xfrm>
            <a:off x="457200" y="2514600"/>
            <a:ext cx="8229600" cy="1905000"/>
          </a:xfrm>
        </p:spPr>
        <p:txBody>
          <a:bodyPr>
            <a:normAutofit/>
          </a:bodyPr>
          <a:lstStyle/>
          <a:p>
            <a:pPr lvl="1" eaLnBrk="1" hangingPunct="1"/>
            <a:r>
              <a:rPr lang="en-GB" dirty="0" smtClean="0"/>
              <a:t>The process of assigning trial subjects to treatment or control groups </a:t>
            </a:r>
            <a:r>
              <a:rPr lang="en-GB" b="1" dirty="0" smtClean="0"/>
              <a:t>using an element of chance </a:t>
            </a:r>
            <a:r>
              <a:rPr lang="en-GB" dirty="0" smtClean="0"/>
              <a:t>to determine the assignments in order to reduce bias.</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7772400" cy="685800"/>
          </a:xfrm>
        </p:spPr>
        <p:txBody>
          <a:bodyPr/>
          <a:lstStyle/>
          <a:p>
            <a:pPr marL="484632" eaLnBrk="1" fontAlgn="auto" hangingPunct="1">
              <a:spcAft>
                <a:spcPts val="0"/>
              </a:spcAft>
              <a:defRPr/>
            </a:pPr>
            <a:r>
              <a:rPr lang="en-US" sz="3200" dirty="0">
                <a:solidFill>
                  <a:schemeClr val="accent5"/>
                </a:solidFill>
                <a:latin typeface="Arial" charset="0"/>
              </a:rPr>
              <a:t>Simple Randomization</a:t>
            </a:r>
            <a:endParaRPr lang="en-US" dirty="0">
              <a:solidFill>
                <a:schemeClr val="accent5"/>
              </a:solidFill>
            </a:endParaRPr>
          </a:p>
        </p:txBody>
      </p:sp>
      <p:sp>
        <p:nvSpPr>
          <p:cNvPr id="38915" name="Rectangle 3"/>
          <p:cNvSpPr>
            <a:spLocks noGrp="1" noChangeArrowheads="1"/>
          </p:cNvSpPr>
          <p:nvPr>
            <p:ph idx="1"/>
          </p:nvPr>
        </p:nvSpPr>
        <p:spPr>
          <a:xfrm>
            <a:off x="990600" y="1447800"/>
            <a:ext cx="7772400" cy="4724400"/>
          </a:xfrm>
        </p:spPr>
        <p:txBody>
          <a:bodyPr>
            <a:normAutofit fontScale="92500" lnSpcReduction="10000"/>
          </a:bodyPr>
          <a:lstStyle/>
          <a:p>
            <a:pPr eaLnBrk="1" hangingPunct="1">
              <a:buFont typeface="Symbol" pitchFamily="18" charset="2"/>
              <a:buChar char="·"/>
            </a:pPr>
            <a:r>
              <a:rPr lang="en-US" sz="2800" dirty="0" smtClean="0">
                <a:latin typeface="Arial" charset="0"/>
              </a:rPr>
              <a:t>Think of tossing a coin each time a subject is eligible to be randomized</a:t>
            </a:r>
          </a:p>
          <a:p>
            <a:pPr lvl="1" eaLnBrk="1" hangingPunct="1">
              <a:buFont typeface="Symbol" pitchFamily="18" charset="2"/>
              <a:buChar char=" "/>
            </a:pPr>
            <a:r>
              <a:rPr lang="en-US" dirty="0" smtClean="0">
                <a:latin typeface="Arial" charset="0"/>
              </a:rPr>
              <a:t>HEADS:	Treatment A</a:t>
            </a:r>
          </a:p>
          <a:p>
            <a:pPr lvl="1" eaLnBrk="1" hangingPunct="1">
              <a:buFont typeface="Symbol" pitchFamily="18" charset="2"/>
              <a:buChar char=" "/>
            </a:pPr>
            <a:r>
              <a:rPr lang="en-US" dirty="0" smtClean="0">
                <a:latin typeface="Arial" charset="0"/>
              </a:rPr>
              <a:t>TAILS:    	Treatment B</a:t>
            </a:r>
          </a:p>
          <a:p>
            <a:pPr lvl="1" eaLnBrk="1" hangingPunct="1">
              <a:buNone/>
            </a:pPr>
            <a:endParaRPr lang="en-US" dirty="0" smtClean="0">
              <a:latin typeface="Arial" charset="0"/>
            </a:endParaRPr>
          </a:p>
          <a:p>
            <a:pPr eaLnBrk="1" hangingPunct="1">
              <a:buFont typeface="Symbol" pitchFamily="18" charset="2"/>
              <a:buChar char="·"/>
            </a:pPr>
            <a:r>
              <a:rPr lang="en-US" sz="2800" dirty="0" smtClean="0">
                <a:latin typeface="Arial" charset="0"/>
              </a:rPr>
              <a:t>Approximately ½ will be assigned to treatments A and B</a:t>
            </a:r>
          </a:p>
          <a:p>
            <a:pPr eaLnBrk="1" hangingPunct="1">
              <a:buNone/>
            </a:pPr>
            <a:endParaRPr lang="en-US" sz="2800" dirty="0" smtClean="0">
              <a:latin typeface="Arial" charset="0"/>
            </a:endParaRPr>
          </a:p>
          <a:p>
            <a:pPr eaLnBrk="1" hangingPunct="1">
              <a:buFont typeface="Symbol" pitchFamily="18" charset="2"/>
              <a:buChar char="·"/>
            </a:pPr>
            <a:r>
              <a:rPr lang="en-US" sz="2800" dirty="0" smtClean="0">
                <a:latin typeface="Arial" charset="0"/>
              </a:rPr>
              <a:t>Randomization usually done using a randomization schedule or a computerized random number generator-IVRS/IWRS</a:t>
            </a:r>
            <a:endParaRPr lang="en-US" sz="2800" b="1" dirty="0" smtClean="0">
              <a:latin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29000" y="228600"/>
            <a:ext cx="5029200" cy="1143000"/>
          </a:xfrm>
        </p:spPr>
        <p:txBody>
          <a:bodyPr/>
          <a:lstStyle/>
          <a:p>
            <a:r>
              <a:rPr lang="en-US" sz="3200" dirty="0">
                <a:latin typeface="Arial" charset="0"/>
              </a:rPr>
              <a:t>Blinding</a:t>
            </a:r>
            <a:endParaRPr lang="en-US" sz="2800" dirty="0">
              <a:latin typeface="Arial" charset="0"/>
            </a:endParaRPr>
          </a:p>
        </p:txBody>
      </p:sp>
      <p:sp>
        <p:nvSpPr>
          <p:cNvPr id="17411" name="Rectangle 3"/>
          <p:cNvSpPr>
            <a:spLocks noGrp="1" noChangeArrowheads="1"/>
          </p:cNvSpPr>
          <p:nvPr>
            <p:ph type="body" idx="1"/>
          </p:nvPr>
        </p:nvSpPr>
        <p:spPr>
          <a:xfrm>
            <a:off x="1295400" y="1295400"/>
            <a:ext cx="7543800" cy="4800600"/>
          </a:xfrm>
        </p:spPr>
        <p:txBody>
          <a:bodyPr>
            <a:normAutofit/>
          </a:bodyPr>
          <a:lstStyle/>
          <a:p>
            <a:r>
              <a:rPr lang="en-US" sz="2800" dirty="0">
                <a:latin typeface="Arial" charset="0"/>
              </a:rPr>
              <a:t>Masking the identity of the assigned interventions</a:t>
            </a:r>
          </a:p>
          <a:p>
            <a:r>
              <a:rPr lang="en-US" sz="2800" dirty="0">
                <a:latin typeface="Arial" charset="0"/>
              </a:rPr>
              <a:t>Main goal: avoid potential bias caused by conscious or subconscious factors</a:t>
            </a:r>
          </a:p>
          <a:p>
            <a:r>
              <a:rPr lang="en-US" sz="2800" b="1" i="1" dirty="0">
                <a:latin typeface="Arial" charset="0"/>
              </a:rPr>
              <a:t>Single blind</a:t>
            </a:r>
            <a:r>
              <a:rPr lang="en-US" sz="2800" dirty="0">
                <a:latin typeface="Arial" charset="0"/>
              </a:rPr>
              <a:t>:   </a:t>
            </a:r>
            <a:r>
              <a:rPr lang="en-US" sz="2800" dirty="0" smtClean="0">
                <a:latin typeface="Arial" charset="0"/>
              </a:rPr>
              <a:t>patient </a:t>
            </a:r>
            <a:r>
              <a:rPr lang="en-US" sz="2800" dirty="0">
                <a:latin typeface="Arial" charset="0"/>
              </a:rPr>
              <a:t>is blinded</a:t>
            </a:r>
          </a:p>
          <a:p>
            <a:r>
              <a:rPr lang="en-US" sz="2800" b="1" i="1" dirty="0">
                <a:latin typeface="Arial" charset="0"/>
              </a:rPr>
              <a:t>Double</a:t>
            </a:r>
            <a:r>
              <a:rPr lang="en-US" sz="2800" b="1" dirty="0">
                <a:latin typeface="Arial" charset="0"/>
              </a:rPr>
              <a:t> </a:t>
            </a:r>
            <a:r>
              <a:rPr lang="en-US" sz="2800" b="1" i="1" dirty="0">
                <a:latin typeface="Arial" charset="0"/>
              </a:rPr>
              <a:t>blind</a:t>
            </a:r>
            <a:r>
              <a:rPr lang="en-US" sz="2800" dirty="0">
                <a:latin typeface="Arial" charset="0"/>
              </a:rPr>
              <a:t>:  </a:t>
            </a:r>
            <a:r>
              <a:rPr lang="en-US" sz="2800" dirty="0" smtClean="0">
                <a:latin typeface="Arial" charset="0"/>
              </a:rPr>
              <a:t>patient </a:t>
            </a:r>
            <a:r>
              <a:rPr lang="en-US" sz="2800" dirty="0">
                <a:latin typeface="Arial" charset="0"/>
              </a:rPr>
              <a:t>and assessing 					investigator are blinded</a:t>
            </a:r>
          </a:p>
          <a:p>
            <a:r>
              <a:rPr lang="en-US" sz="2800" b="1" i="1" dirty="0">
                <a:latin typeface="Arial" charset="0"/>
              </a:rPr>
              <a:t>Triple</a:t>
            </a:r>
            <a:r>
              <a:rPr lang="en-US" sz="2800" b="1" dirty="0">
                <a:latin typeface="Arial" charset="0"/>
              </a:rPr>
              <a:t> </a:t>
            </a:r>
            <a:r>
              <a:rPr lang="en-US" sz="2800" b="1" i="1" dirty="0">
                <a:latin typeface="Arial" charset="0"/>
              </a:rPr>
              <a:t>blind</a:t>
            </a:r>
            <a:r>
              <a:rPr lang="en-US" sz="2800" dirty="0">
                <a:latin typeface="Arial" charset="0"/>
              </a:rPr>
              <a:t>: 	</a:t>
            </a:r>
            <a:r>
              <a:rPr lang="en-US" sz="2800" dirty="0" smtClean="0">
                <a:latin typeface="Arial" charset="0"/>
              </a:rPr>
              <a:t>committee </a:t>
            </a:r>
            <a:r>
              <a:rPr lang="en-US" sz="2800" dirty="0">
                <a:latin typeface="Arial" charset="0"/>
              </a:rPr>
              <a:t>monitoring 					response variables (e.g. 				statistician) is also blinded</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a:latin typeface="Arial" charset="0"/>
              </a:rPr>
              <a:t>How to Blind</a:t>
            </a:r>
            <a:endParaRPr lang="en-US"/>
          </a:p>
        </p:txBody>
      </p:sp>
      <p:sp>
        <p:nvSpPr>
          <p:cNvPr id="18435" name="Rectangle 3"/>
          <p:cNvSpPr>
            <a:spLocks noGrp="1" noChangeArrowheads="1"/>
          </p:cNvSpPr>
          <p:nvPr>
            <p:ph type="body" idx="1"/>
          </p:nvPr>
        </p:nvSpPr>
        <p:spPr/>
        <p:txBody>
          <a:bodyPr/>
          <a:lstStyle/>
          <a:p>
            <a:r>
              <a:rPr lang="en-US" sz="2800">
                <a:latin typeface="Arial" charset="0"/>
              </a:rPr>
              <a:t>To “blind” patients, can use a placebo </a:t>
            </a:r>
          </a:p>
          <a:p>
            <a:endParaRPr lang="en-US" sz="2800">
              <a:latin typeface="Arial" charset="0"/>
            </a:endParaRPr>
          </a:p>
          <a:p>
            <a:pPr>
              <a:buFontTx/>
              <a:buChar char=" "/>
            </a:pPr>
            <a:r>
              <a:rPr lang="en-US" sz="2800">
                <a:latin typeface="Arial" charset="0"/>
              </a:rPr>
              <a:t>Examples</a:t>
            </a:r>
          </a:p>
          <a:p>
            <a:pPr lvl="1"/>
            <a:r>
              <a:rPr lang="en-US">
                <a:latin typeface="Arial" charset="0"/>
              </a:rPr>
              <a:t>pill of same size, color, shape as treatment</a:t>
            </a:r>
          </a:p>
          <a:p>
            <a:pPr lvl="1"/>
            <a:r>
              <a:rPr lang="en-US">
                <a:latin typeface="Arial" charset="0"/>
              </a:rPr>
              <a:t>sham operation (anesthesia and incision) for angina relief</a:t>
            </a:r>
          </a:p>
          <a:p>
            <a:pPr lvl="1"/>
            <a:r>
              <a:rPr lang="en-US">
                <a:latin typeface="Arial" charset="0"/>
              </a:rPr>
              <a:t>sham device such as sham acupuncture</a:t>
            </a:r>
            <a:r>
              <a:rPr lang="en-US" sz="2400">
                <a:latin typeface="Arial" charset="0"/>
              </a:rPr>
              <a:t> </a:t>
            </a:r>
          </a:p>
          <a:p>
            <a:endParaRPr lang="en-US" sz="2800">
              <a:latin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a:latin typeface="Arial" charset="0"/>
              </a:rPr>
              <a:t>Why Should Patients be Blinded?</a:t>
            </a:r>
            <a:endParaRPr lang="en-US" sz="2800">
              <a:latin typeface="Arial" charset="0"/>
            </a:endParaRPr>
          </a:p>
        </p:txBody>
      </p:sp>
      <p:sp>
        <p:nvSpPr>
          <p:cNvPr id="19459" name="Rectangle 3"/>
          <p:cNvSpPr>
            <a:spLocks noGrp="1" noChangeArrowheads="1"/>
          </p:cNvSpPr>
          <p:nvPr>
            <p:ph type="body" idx="1"/>
          </p:nvPr>
        </p:nvSpPr>
        <p:spPr>
          <a:xfrm>
            <a:off x="1219200" y="1447800"/>
            <a:ext cx="7498080" cy="4800600"/>
          </a:xfrm>
        </p:spPr>
        <p:txBody>
          <a:bodyPr>
            <a:normAutofit lnSpcReduction="10000"/>
          </a:bodyPr>
          <a:lstStyle/>
          <a:p>
            <a:pPr>
              <a:lnSpc>
                <a:spcPct val="90000"/>
              </a:lnSpc>
            </a:pPr>
            <a:r>
              <a:rPr lang="en-US" sz="2800" dirty="0">
                <a:latin typeface="Arial" charset="0"/>
              </a:rPr>
              <a:t>Patients who know they are receiving a new or experimental intervention </a:t>
            </a:r>
            <a:r>
              <a:rPr lang="en-US" sz="2800" b="1" dirty="0">
                <a:latin typeface="Arial" charset="0"/>
              </a:rPr>
              <a:t>may report more (or less) side </a:t>
            </a:r>
            <a:r>
              <a:rPr lang="en-US" sz="2800" b="1" dirty="0" smtClean="0">
                <a:latin typeface="Arial" charset="0"/>
              </a:rPr>
              <a:t>effects</a:t>
            </a:r>
          </a:p>
          <a:p>
            <a:pPr>
              <a:lnSpc>
                <a:spcPct val="90000"/>
              </a:lnSpc>
            </a:pPr>
            <a:endParaRPr lang="en-US" sz="2800" b="1" dirty="0">
              <a:latin typeface="Arial" charset="0"/>
            </a:endParaRPr>
          </a:p>
          <a:p>
            <a:pPr>
              <a:lnSpc>
                <a:spcPct val="90000"/>
              </a:lnSpc>
              <a:buFont typeface="Symbol" pitchFamily="18" charset="2"/>
              <a:buChar char="·"/>
            </a:pPr>
            <a:r>
              <a:rPr lang="en-US" sz="2800" dirty="0">
                <a:latin typeface="Arial" charset="0"/>
              </a:rPr>
              <a:t>Patients not on new or experimental treatment </a:t>
            </a:r>
            <a:r>
              <a:rPr lang="en-US" sz="2800" b="1" dirty="0">
                <a:latin typeface="Arial" charset="0"/>
              </a:rPr>
              <a:t>may be more (or less) likely to drop out of the </a:t>
            </a:r>
            <a:r>
              <a:rPr lang="en-US" sz="2800" b="1" dirty="0" smtClean="0">
                <a:latin typeface="Arial" charset="0"/>
              </a:rPr>
              <a:t>study</a:t>
            </a:r>
          </a:p>
          <a:p>
            <a:pPr>
              <a:lnSpc>
                <a:spcPct val="90000"/>
              </a:lnSpc>
              <a:buFont typeface="Symbol" pitchFamily="18" charset="2"/>
              <a:buChar char="·"/>
            </a:pPr>
            <a:endParaRPr lang="en-US" sz="2800" b="1" dirty="0">
              <a:latin typeface="Arial" charset="0"/>
            </a:endParaRPr>
          </a:p>
          <a:p>
            <a:pPr>
              <a:lnSpc>
                <a:spcPct val="90000"/>
              </a:lnSpc>
              <a:buFont typeface="Symbol" pitchFamily="18" charset="2"/>
              <a:buChar char="·"/>
            </a:pPr>
            <a:r>
              <a:rPr lang="en-US" sz="2800" dirty="0">
                <a:latin typeface="Arial" charset="0"/>
              </a:rPr>
              <a:t>Patient </a:t>
            </a:r>
            <a:r>
              <a:rPr lang="en-US" sz="2800" b="1" dirty="0">
                <a:latin typeface="Arial" charset="0"/>
              </a:rPr>
              <a:t>may have preconceived notions about the benefits of </a:t>
            </a:r>
            <a:r>
              <a:rPr lang="en-US" sz="2800" b="1" dirty="0" smtClean="0">
                <a:latin typeface="Arial" charset="0"/>
              </a:rPr>
              <a:t>therapy</a:t>
            </a:r>
          </a:p>
          <a:p>
            <a:pPr>
              <a:lnSpc>
                <a:spcPct val="90000"/>
              </a:lnSpc>
              <a:buFont typeface="Symbol" pitchFamily="18" charset="2"/>
              <a:buChar char="·"/>
            </a:pPr>
            <a:endParaRPr lang="en-US" sz="2800" b="1" dirty="0">
              <a:latin typeface="Arial" charset="0"/>
            </a:endParaRPr>
          </a:p>
          <a:p>
            <a:pPr>
              <a:lnSpc>
                <a:spcPct val="90000"/>
              </a:lnSpc>
              <a:buFont typeface="Symbol" pitchFamily="18" charset="2"/>
              <a:buChar char="·"/>
            </a:pPr>
            <a:r>
              <a:rPr lang="en-US" sz="2800" dirty="0">
                <a:latin typeface="Arial" charset="0"/>
              </a:rPr>
              <a:t>Patients </a:t>
            </a:r>
            <a:r>
              <a:rPr lang="en-US" sz="2800" b="1" dirty="0">
                <a:latin typeface="Arial" charset="0"/>
              </a:rPr>
              <a:t>try to get well/please physicians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1066800" y="381000"/>
            <a:ext cx="7391400" cy="6096000"/>
          </a:xfrm>
        </p:spPr>
        <p:txBody>
          <a:bodyPr>
            <a:normAutofit lnSpcReduction="10000"/>
          </a:bodyPr>
          <a:lstStyle/>
          <a:p>
            <a:r>
              <a:rPr lang="en-US" sz="2800" u="sng" dirty="0">
                <a:latin typeface="Arial" charset="0"/>
              </a:rPr>
              <a:t>Placebo effect</a:t>
            </a:r>
            <a:r>
              <a:rPr lang="en-US" sz="2800" dirty="0">
                <a:latin typeface="Arial" charset="0"/>
              </a:rPr>
              <a:t> – response to medical intervention which results from the intervention itself, not from the specific mechanism of action of the intervention</a:t>
            </a:r>
          </a:p>
          <a:p>
            <a:pPr>
              <a:buFontTx/>
              <a:buChar char=" "/>
            </a:pPr>
            <a:endParaRPr lang="en-US" sz="2800" dirty="0" smtClean="0">
              <a:latin typeface="Arial" charset="0"/>
            </a:endParaRPr>
          </a:p>
          <a:p>
            <a:pPr>
              <a:buFontTx/>
              <a:buChar char=" "/>
            </a:pPr>
            <a:r>
              <a:rPr lang="en-US" sz="2800" dirty="0" smtClean="0">
                <a:latin typeface="Arial" charset="0"/>
              </a:rPr>
              <a:t>Example</a:t>
            </a:r>
            <a:r>
              <a:rPr lang="en-US" sz="2800" dirty="0">
                <a:latin typeface="Arial" charset="0"/>
              </a:rPr>
              <a:t>:  </a:t>
            </a:r>
            <a:r>
              <a:rPr lang="en-US" sz="2400" dirty="0">
                <a:latin typeface="Arial" charset="0"/>
              </a:rPr>
              <a:t>Fisher R.W. JAMA 1968; 203: 418-419</a:t>
            </a:r>
          </a:p>
          <a:p>
            <a:pPr lvl="2">
              <a:buFontTx/>
              <a:buChar char="–"/>
            </a:pPr>
            <a:r>
              <a:rPr lang="en-US" sz="2800" dirty="0">
                <a:latin typeface="Arial" charset="0"/>
              </a:rPr>
              <a:t> </a:t>
            </a:r>
            <a:r>
              <a:rPr lang="en-US" dirty="0">
                <a:latin typeface="Arial" charset="0"/>
              </a:rPr>
              <a:t>46 patients with chronic severe itching randomly given one of four treatments</a:t>
            </a:r>
          </a:p>
          <a:p>
            <a:pPr lvl="2">
              <a:buFontTx/>
              <a:buChar char="–"/>
            </a:pPr>
            <a:r>
              <a:rPr lang="en-US" dirty="0">
                <a:latin typeface="Arial" charset="0"/>
              </a:rPr>
              <a:t> High itching score = more itching</a:t>
            </a:r>
            <a:endParaRPr lang="en-US" sz="2800" dirty="0">
              <a:latin typeface="Arial" charset="0"/>
            </a:endParaRPr>
          </a:p>
          <a:p>
            <a:pPr lvl="2">
              <a:buFontTx/>
              <a:buChar char=" "/>
            </a:pPr>
            <a:r>
              <a:rPr lang="en-US" u="sng" dirty="0">
                <a:latin typeface="Arial" charset="0"/>
              </a:rPr>
              <a:t>Treatment			Itching Score	</a:t>
            </a:r>
            <a:endParaRPr lang="en-US" b="1" dirty="0">
              <a:latin typeface="Arial" charset="0"/>
            </a:endParaRPr>
          </a:p>
          <a:p>
            <a:pPr lvl="2">
              <a:buFontTx/>
              <a:buChar char=" "/>
            </a:pPr>
            <a:r>
              <a:rPr lang="en-US" dirty="0" err="1">
                <a:latin typeface="Arial" charset="0"/>
              </a:rPr>
              <a:t>cyproheptadine</a:t>
            </a:r>
            <a:r>
              <a:rPr lang="en-US" dirty="0">
                <a:latin typeface="Arial" charset="0"/>
              </a:rPr>
              <a:t> HCI	</a:t>
            </a:r>
            <a:r>
              <a:rPr lang="en-US" dirty="0" smtClean="0">
                <a:latin typeface="Arial" charset="0"/>
              </a:rPr>
              <a:t>(</a:t>
            </a:r>
            <a:r>
              <a:rPr lang="en-US" sz="1300" dirty="0" smtClean="0"/>
              <a:t>antihistamine</a:t>
            </a:r>
            <a:r>
              <a:rPr lang="en-US" dirty="0" smtClean="0"/>
              <a:t> </a:t>
            </a:r>
            <a:r>
              <a:rPr lang="en-US" dirty="0" smtClean="0"/>
              <a:t>)</a:t>
            </a:r>
            <a:r>
              <a:rPr lang="en-US" dirty="0" smtClean="0">
                <a:latin typeface="Arial" charset="0"/>
              </a:rPr>
              <a:t>        27.6</a:t>
            </a:r>
            <a:r>
              <a:rPr lang="en-US" dirty="0">
                <a:latin typeface="Arial" charset="0"/>
              </a:rPr>
              <a:t>	</a:t>
            </a:r>
            <a:endParaRPr lang="en-US" b="1" dirty="0">
              <a:latin typeface="Arial" charset="0"/>
            </a:endParaRPr>
          </a:p>
          <a:p>
            <a:pPr lvl="2">
              <a:buFontTx/>
              <a:buChar char=" "/>
            </a:pPr>
            <a:r>
              <a:rPr lang="en-US" dirty="0" err="1">
                <a:latin typeface="Arial" charset="0"/>
              </a:rPr>
              <a:t>trimeprazine</a:t>
            </a:r>
            <a:r>
              <a:rPr lang="en-US" dirty="0">
                <a:latin typeface="Arial" charset="0"/>
              </a:rPr>
              <a:t> </a:t>
            </a:r>
            <a:r>
              <a:rPr lang="en-US" dirty="0" err="1">
                <a:latin typeface="Arial" charset="0"/>
              </a:rPr>
              <a:t>tartrate</a:t>
            </a:r>
            <a:r>
              <a:rPr lang="en-US" dirty="0">
                <a:latin typeface="Arial" charset="0"/>
              </a:rPr>
              <a:t>	</a:t>
            </a:r>
            <a:r>
              <a:rPr lang="en-US" sz="1500" dirty="0" smtClean="0">
                <a:latin typeface="Arial" charset="0"/>
              </a:rPr>
              <a:t>(</a:t>
            </a:r>
            <a:r>
              <a:rPr lang="en-US" sz="1500" dirty="0" err="1" smtClean="0"/>
              <a:t>antipruritic</a:t>
            </a:r>
            <a:r>
              <a:rPr lang="en-US" sz="1500" dirty="0" smtClean="0"/>
              <a:t> </a:t>
            </a:r>
            <a:r>
              <a:rPr lang="en-US" sz="1500" dirty="0" smtClean="0"/>
              <a:t>) </a:t>
            </a:r>
            <a:r>
              <a:rPr lang="en-US" dirty="0" smtClean="0">
                <a:latin typeface="Arial" charset="0"/>
              </a:rPr>
              <a:t>         34.6</a:t>
            </a:r>
            <a:r>
              <a:rPr lang="en-US" dirty="0">
                <a:latin typeface="Arial" charset="0"/>
              </a:rPr>
              <a:t>	</a:t>
            </a:r>
            <a:endParaRPr lang="en-US" b="1" dirty="0">
              <a:latin typeface="Arial" charset="0"/>
            </a:endParaRPr>
          </a:p>
          <a:p>
            <a:pPr lvl="2">
              <a:buFontTx/>
              <a:buChar char=" "/>
            </a:pPr>
            <a:r>
              <a:rPr lang="en-US" dirty="0">
                <a:latin typeface="Arial" charset="0"/>
              </a:rPr>
              <a:t>placebo				30.4	</a:t>
            </a:r>
            <a:endParaRPr lang="en-US" b="1" dirty="0">
              <a:latin typeface="Arial" charset="0"/>
            </a:endParaRPr>
          </a:p>
          <a:p>
            <a:pPr lvl="2">
              <a:buFontTx/>
              <a:buChar char=" "/>
            </a:pPr>
            <a:r>
              <a:rPr lang="en-US" dirty="0">
                <a:latin typeface="Arial" charset="0"/>
              </a:rPr>
              <a:t>nothing				49.6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04800"/>
            <a:ext cx="7772400" cy="762000"/>
          </a:xfrm>
        </p:spPr>
        <p:txBody>
          <a:bodyPr/>
          <a:lstStyle/>
          <a:p>
            <a:r>
              <a:rPr lang="en-US" sz="3200">
                <a:latin typeface="Arial" charset="0"/>
              </a:rPr>
              <a:t>Why Should Investigators be Blinded?</a:t>
            </a:r>
            <a:endParaRPr lang="en-US" sz="2800">
              <a:latin typeface="Arial" charset="0"/>
            </a:endParaRPr>
          </a:p>
        </p:txBody>
      </p:sp>
      <p:sp>
        <p:nvSpPr>
          <p:cNvPr id="21507" name="Rectangle 3"/>
          <p:cNvSpPr>
            <a:spLocks noGrp="1" noChangeArrowheads="1"/>
          </p:cNvSpPr>
          <p:nvPr>
            <p:ph type="body" idx="1"/>
          </p:nvPr>
        </p:nvSpPr>
        <p:spPr>
          <a:xfrm>
            <a:off x="990600" y="1143000"/>
            <a:ext cx="7467600" cy="4953000"/>
          </a:xfrm>
        </p:spPr>
        <p:txBody>
          <a:bodyPr>
            <a:normAutofit fontScale="92500"/>
          </a:bodyPr>
          <a:lstStyle/>
          <a:p>
            <a:pPr>
              <a:buFont typeface="Symbol" pitchFamily="18" charset="2"/>
              <a:buChar char="·"/>
            </a:pPr>
            <a:r>
              <a:rPr lang="en-US" sz="2800" dirty="0">
                <a:latin typeface="Arial" charset="0"/>
              </a:rPr>
              <a:t>Treating physicians and outcome assessing investigators are often the same people</a:t>
            </a:r>
          </a:p>
          <a:p>
            <a:pPr>
              <a:buFont typeface="Symbol" pitchFamily="18" charset="2"/>
              <a:buChar char=" "/>
            </a:pPr>
            <a:r>
              <a:rPr lang="en-US" sz="2800" dirty="0">
                <a:latin typeface="Arial" charset="0"/>
                <a:sym typeface="Symbol" pitchFamily="18" charset="2"/>
              </a:rPr>
              <a:t>  </a:t>
            </a:r>
            <a:r>
              <a:rPr lang="en-US" sz="2800" dirty="0">
                <a:latin typeface="Arial" charset="0"/>
              </a:rPr>
              <a:t> Possibility of </a:t>
            </a:r>
            <a:r>
              <a:rPr lang="en-US" sz="2800" b="1" dirty="0">
                <a:latin typeface="Arial" charset="0"/>
              </a:rPr>
              <a:t>unconscious bias in assessing outcome</a:t>
            </a:r>
            <a:r>
              <a:rPr lang="en-US" sz="2800" dirty="0">
                <a:latin typeface="Arial" charset="0"/>
              </a:rPr>
              <a:t> is difficult to rule out</a:t>
            </a:r>
          </a:p>
          <a:p>
            <a:pPr>
              <a:buFont typeface="Symbol" pitchFamily="18" charset="2"/>
              <a:buChar char=" "/>
            </a:pPr>
            <a:endParaRPr lang="en-US" dirty="0"/>
          </a:p>
          <a:p>
            <a:pPr>
              <a:buFont typeface="Symbol" pitchFamily="18" charset="2"/>
              <a:buChar char="·"/>
            </a:pPr>
            <a:r>
              <a:rPr lang="en-US" sz="2800" dirty="0">
                <a:latin typeface="Arial" charset="0"/>
              </a:rPr>
              <a:t>Decisions about </a:t>
            </a:r>
            <a:r>
              <a:rPr lang="en-US" sz="2800" b="1" dirty="0">
                <a:latin typeface="Arial" charset="0"/>
              </a:rPr>
              <a:t>concomitant/compensatory treatment </a:t>
            </a:r>
            <a:r>
              <a:rPr lang="en-US" sz="2800" dirty="0">
                <a:latin typeface="Arial" charset="0"/>
              </a:rPr>
              <a:t>are often made by someone who knows the treatment assignment</a:t>
            </a:r>
          </a:p>
          <a:p>
            <a:pPr>
              <a:buFont typeface="Symbol" pitchFamily="18" charset="2"/>
              <a:buChar char=" "/>
            </a:pPr>
            <a:r>
              <a:rPr lang="en-US" sz="2800" dirty="0">
                <a:latin typeface="Arial" charset="0"/>
                <a:sym typeface="Symbol" pitchFamily="18" charset="2"/>
              </a:rPr>
              <a:t>  </a:t>
            </a:r>
            <a:r>
              <a:rPr lang="en-US" sz="2800" dirty="0">
                <a:latin typeface="Arial" charset="0"/>
              </a:rPr>
              <a:t> “Compensatory” treatment may be given more often to patients on the protocol arm perceived to be less effective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3"/>
          <p:cNvSpPr txBox="1">
            <a:spLocks noChangeArrowheads="1"/>
          </p:cNvSpPr>
          <p:nvPr/>
        </p:nvSpPr>
        <p:spPr bwMode="auto">
          <a:xfrm>
            <a:off x="1079500" y="2092325"/>
            <a:ext cx="7092950" cy="2677656"/>
          </a:xfrm>
          <a:prstGeom prst="rect">
            <a:avLst/>
          </a:prstGeom>
          <a:noFill/>
          <a:ln w="9525">
            <a:noFill/>
            <a:miter lim="800000"/>
            <a:headEnd/>
            <a:tailEnd/>
          </a:ln>
        </p:spPr>
        <p:txBody>
          <a:bodyPr>
            <a:spAutoFit/>
          </a:bodyPr>
          <a:lstStyle/>
          <a:p>
            <a:pPr algn="just"/>
            <a:r>
              <a:rPr lang="en-IN" sz="2800" dirty="0">
                <a:latin typeface="Calibri" pitchFamily="34" charset="0"/>
                <a:ea typeface="Calibri" pitchFamily="34" charset="0"/>
                <a:cs typeface="Calibri" pitchFamily="34" charset="0"/>
              </a:rPr>
              <a:t>A </a:t>
            </a:r>
            <a:r>
              <a:rPr lang="en-IN" sz="2800" b="1" dirty="0">
                <a:latin typeface="Calibri" pitchFamily="34" charset="0"/>
                <a:ea typeface="Calibri" pitchFamily="34" charset="0"/>
                <a:cs typeface="Calibri" pitchFamily="34" charset="0"/>
              </a:rPr>
              <a:t>written, dated, and signed agreement </a:t>
            </a:r>
            <a:r>
              <a:rPr lang="en-IN" sz="2800" dirty="0">
                <a:latin typeface="Calibri" pitchFamily="34" charset="0"/>
                <a:ea typeface="Calibri" pitchFamily="34" charset="0"/>
                <a:cs typeface="Calibri" pitchFamily="34" charset="0"/>
              </a:rPr>
              <a:t>between two or more involved parties that sets out any </a:t>
            </a:r>
            <a:r>
              <a:rPr lang="en-IN" sz="2800" b="1" dirty="0">
                <a:latin typeface="Calibri" pitchFamily="34" charset="0"/>
                <a:ea typeface="Calibri" pitchFamily="34" charset="0"/>
                <a:cs typeface="Calibri" pitchFamily="34" charset="0"/>
              </a:rPr>
              <a:t>arrangements on delegation and distribution of tasks and obligations </a:t>
            </a:r>
            <a:r>
              <a:rPr lang="en-IN" sz="2800" dirty="0">
                <a:latin typeface="Calibri" pitchFamily="34" charset="0"/>
                <a:ea typeface="Calibri" pitchFamily="34" charset="0"/>
                <a:cs typeface="Calibri" pitchFamily="34" charset="0"/>
              </a:rPr>
              <a:t>and, if appropriate, on financial matters. The protocol may serve as the basis </a:t>
            </a:r>
            <a:r>
              <a:rPr lang="en-IN" sz="2800" dirty="0" smtClean="0">
                <a:latin typeface="Calibri" pitchFamily="34" charset="0"/>
                <a:ea typeface="Calibri" pitchFamily="34" charset="0"/>
                <a:cs typeface="Calibri" pitchFamily="34" charset="0"/>
              </a:rPr>
              <a:t>of a </a:t>
            </a:r>
            <a:r>
              <a:rPr lang="en-IN" sz="2800" dirty="0">
                <a:latin typeface="Calibri" pitchFamily="34" charset="0"/>
                <a:ea typeface="Calibri" pitchFamily="34" charset="0"/>
                <a:cs typeface="Calibri" pitchFamily="34" charset="0"/>
              </a:rPr>
              <a:t>contract. </a:t>
            </a:r>
            <a:endParaRPr lang="en-US" sz="2800" dirty="0">
              <a:latin typeface="Calibri" pitchFamily="34" charset="0"/>
              <a:ea typeface="Calibri" pitchFamily="34" charset="0"/>
              <a:cs typeface="Calibri" pitchFamily="34" charset="0"/>
            </a:endParaRPr>
          </a:p>
        </p:txBody>
      </p:sp>
      <p:sp>
        <p:nvSpPr>
          <p:cNvPr id="7" name="TextBox 6"/>
          <p:cNvSpPr txBox="1"/>
          <p:nvPr/>
        </p:nvSpPr>
        <p:spPr>
          <a:xfrm>
            <a:off x="1150938" y="704850"/>
            <a:ext cx="5329237" cy="769441"/>
          </a:xfrm>
          <a:prstGeom prst="rect">
            <a:avLst/>
          </a:prstGeom>
          <a:noFill/>
        </p:spPr>
        <p:txBody>
          <a:bodyPr>
            <a:spAutoFit/>
          </a:bodyPr>
          <a:lstStyle/>
          <a:p>
            <a:pPr>
              <a:defRPr/>
            </a:pPr>
            <a:r>
              <a:rPr lang="en-US" sz="4400" b="1" dirty="0">
                <a:solidFill>
                  <a:schemeClr val="tx2"/>
                </a:solidFill>
                <a:effectLst>
                  <a:outerShdw blurRad="38100" dist="38100" dir="2700000" algn="tl">
                    <a:srgbClr val="000000">
                      <a:alpha val="43137"/>
                    </a:srgbClr>
                  </a:outerShdw>
                </a:effectLst>
                <a:latin typeface="Calibri" pitchFamily="34" charset="0"/>
                <a:cs typeface="Calibri" pitchFamily="34" charset="0"/>
              </a:rPr>
              <a:t>Contract</a:t>
            </a:r>
            <a:endParaRPr lang="en-IN" sz="4400" b="1" dirty="0">
              <a:solidFill>
                <a:schemeClr val="tx2"/>
              </a:solidFill>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200">
                <a:latin typeface="Arial" charset="0"/>
              </a:rPr>
              <a:t>Can Blinding Always be Done?</a:t>
            </a:r>
            <a:endParaRPr lang="en-US"/>
          </a:p>
        </p:txBody>
      </p:sp>
      <p:sp>
        <p:nvSpPr>
          <p:cNvPr id="22531" name="Rectangle 3"/>
          <p:cNvSpPr>
            <a:spLocks noGrp="1" noChangeArrowheads="1"/>
          </p:cNvSpPr>
          <p:nvPr>
            <p:ph type="body" idx="1"/>
          </p:nvPr>
        </p:nvSpPr>
        <p:spPr/>
        <p:txBody>
          <a:bodyPr/>
          <a:lstStyle/>
          <a:p>
            <a:r>
              <a:rPr lang="en-US" sz="2800" dirty="0">
                <a:latin typeface="Arial" charset="0"/>
              </a:rPr>
              <a:t>In some studies it may be impossible (or unethical) to blind</a:t>
            </a:r>
          </a:p>
          <a:p>
            <a:pPr lvl="1"/>
            <a:r>
              <a:rPr lang="en-US" dirty="0">
                <a:latin typeface="Arial" charset="0"/>
              </a:rPr>
              <a:t>a treatment may have characteristic side effects</a:t>
            </a:r>
          </a:p>
          <a:p>
            <a:pPr lvl="1"/>
            <a:r>
              <a:rPr lang="en-US" dirty="0">
                <a:latin typeface="Arial" charset="0"/>
              </a:rPr>
              <a:t>it may be difficult to blind the physician in a surgery or device </a:t>
            </a:r>
            <a:r>
              <a:rPr lang="en-US" dirty="0" smtClean="0">
                <a:latin typeface="Arial" charset="0"/>
              </a:rPr>
              <a:t>study</a:t>
            </a:r>
          </a:p>
          <a:p>
            <a:pPr lvl="1"/>
            <a:endParaRPr lang="en-US" dirty="0">
              <a:latin typeface="Arial" charset="0"/>
            </a:endParaRPr>
          </a:p>
          <a:p>
            <a:r>
              <a:rPr lang="en-US" sz="2800" dirty="0">
                <a:latin typeface="Arial" charset="0"/>
              </a:rPr>
              <a:t>Sources of bias in an un-blinded study must be considered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438400"/>
            <a:ext cx="3733800" cy="1143000"/>
          </a:xfrm>
        </p:spPr>
        <p:txBody>
          <a:bodyPr/>
          <a:lstStyle/>
          <a:p>
            <a:r>
              <a:rPr lang="en-US" dirty="0" smtClean="0"/>
              <a:t>Study Design</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marL="484632" eaLnBrk="1" fontAlgn="auto" hangingPunct="1">
              <a:spcAft>
                <a:spcPts val="0"/>
              </a:spcAft>
              <a:defRPr/>
            </a:pPr>
            <a:r>
              <a:rPr lang="en-US" sz="3600" dirty="0">
                <a:solidFill>
                  <a:schemeClr val="accent5"/>
                </a:solidFill>
                <a:latin typeface="Arial" charset="0"/>
              </a:rPr>
              <a:t>General Study Designs</a:t>
            </a:r>
          </a:p>
        </p:txBody>
      </p:sp>
      <p:sp>
        <p:nvSpPr>
          <p:cNvPr id="39939" name="Rectangle 3"/>
          <p:cNvSpPr>
            <a:spLocks noGrp="1" noChangeArrowheads="1"/>
          </p:cNvSpPr>
          <p:nvPr>
            <p:ph idx="1"/>
          </p:nvPr>
        </p:nvSpPr>
        <p:spPr/>
        <p:txBody>
          <a:bodyPr/>
          <a:lstStyle/>
          <a:p>
            <a:pPr eaLnBrk="1" hangingPunct="1"/>
            <a:r>
              <a:rPr lang="en-US" sz="2800" smtClean="0">
                <a:latin typeface="Arial" charset="0"/>
              </a:rPr>
              <a:t>Parallel group designs</a:t>
            </a:r>
          </a:p>
          <a:p>
            <a:pPr eaLnBrk="1" hangingPunct="1"/>
            <a:endParaRPr lang="en-US" smtClean="0"/>
          </a:p>
          <a:p>
            <a:pPr eaLnBrk="1" hangingPunct="1"/>
            <a:endParaRPr lang="en-US" smtClean="0"/>
          </a:p>
        </p:txBody>
      </p:sp>
      <p:pic>
        <p:nvPicPr>
          <p:cNvPr id="39940" name="Picture 4"/>
          <p:cNvPicPr>
            <a:picLocks noChangeAspect="1" noChangeArrowheads="1"/>
          </p:cNvPicPr>
          <p:nvPr/>
        </p:nvPicPr>
        <p:blipFill>
          <a:blip r:embed="rId3"/>
          <a:srcRect/>
          <a:stretch>
            <a:fillRect/>
          </a:stretch>
        </p:blipFill>
        <p:spPr bwMode="auto">
          <a:xfrm>
            <a:off x="1905000" y="2405063"/>
            <a:ext cx="6096000" cy="3690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marL="484632" eaLnBrk="1" fontAlgn="auto" hangingPunct="1">
              <a:spcAft>
                <a:spcPts val="0"/>
              </a:spcAft>
              <a:defRPr/>
            </a:pPr>
            <a:r>
              <a:rPr lang="en-US" sz="3200" dirty="0">
                <a:solidFill>
                  <a:schemeClr val="accent5"/>
                </a:solidFill>
                <a:latin typeface="Arial" charset="0"/>
              </a:rPr>
              <a:t>General Study Designs</a:t>
            </a:r>
            <a:endParaRPr lang="en-US" sz="2800" dirty="0">
              <a:solidFill>
                <a:schemeClr val="accent5"/>
              </a:solidFill>
              <a:latin typeface="Arial" charset="0"/>
            </a:endParaRPr>
          </a:p>
        </p:txBody>
      </p:sp>
      <p:sp>
        <p:nvSpPr>
          <p:cNvPr id="40963" name="Rectangle 3"/>
          <p:cNvSpPr>
            <a:spLocks noGrp="1" noChangeArrowheads="1"/>
          </p:cNvSpPr>
          <p:nvPr>
            <p:ph idx="1"/>
          </p:nvPr>
        </p:nvSpPr>
        <p:spPr/>
        <p:txBody>
          <a:bodyPr/>
          <a:lstStyle/>
          <a:p>
            <a:pPr eaLnBrk="1" hangingPunct="1"/>
            <a:r>
              <a:rPr lang="en-US" sz="2800" smtClean="0">
                <a:latin typeface="Arial" charset="0"/>
              </a:rPr>
              <a:t>Dose-Ranging Studies</a:t>
            </a:r>
          </a:p>
          <a:p>
            <a:pPr eaLnBrk="1" hangingPunct="1"/>
            <a:endParaRPr lang="en-US" smtClean="0"/>
          </a:p>
        </p:txBody>
      </p:sp>
      <p:pic>
        <p:nvPicPr>
          <p:cNvPr id="40964" name="Picture 4"/>
          <p:cNvPicPr>
            <a:picLocks noChangeAspect="1" noChangeArrowheads="1"/>
          </p:cNvPicPr>
          <p:nvPr/>
        </p:nvPicPr>
        <p:blipFill>
          <a:blip r:embed="rId3"/>
          <a:srcRect/>
          <a:stretch>
            <a:fillRect/>
          </a:stretch>
        </p:blipFill>
        <p:spPr bwMode="auto">
          <a:xfrm>
            <a:off x="1143000" y="2443163"/>
            <a:ext cx="7010400" cy="3652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484632" eaLnBrk="1" fontAlgn="auto" hangingPunct="1">
              <a:spcAft>
                <a:spcPts val="0"/>
              </a:spcAft>
              <a:defRPr/>
            </a:pPr>
            <a:r>
              <a:rPr lang="en-US" sz="3200" dirty="0">
                <a:solidFill>
                  <a:schemeClr val="accent5"/>
                </a:solidFill>
                <a:latin typeface="Arial" charset="0"/>
              </a:rPr>
              <a:t>General Study Designs</a:t>
            </a:r>
          </a:p>
        </p:txBody>
      </p:sp>
      <p:sp>
        <p:nvSpPr>
          <p:cNvPr id="41987" name="Rectangle 3"/>
          <p:cNvSpPr>
            <a:spLocks noGrp="1" noChangeArrowheads="1"/>
          </p:cNvSpPr>
          <p:nvPr>
            <p:ph idx="1"/>
          </p:nvPr>
        </p:nvSpPr>
        <p:spPr/>
        <p:txBody>
          <a:bodyPr/>
          <a:lstStyle/>
          <a:p>
            <a:pPr eaLnBrk="1" hangingPunct="1"/>
            <a:r>
              <a:rPr lang="en-US" sz="2800" smtClean="0">
                <a:latin typeface="Arial" charset="0"/>
              </a:rPr>
              <a:t>Cross-Over Designs :- Subjects are randomized to sequences of treatments (A then B or B then A)</a:t>
            </a:r>
          </a:p>
          <a:p>
            <a:pPr eaLnBrk="1" hangingPunct="1">
              <a:buFont typeface="Wingdings 2" pitchFamily="18" charset="2"/>
              <a:buNone/>
            </a:pPr>
            <a:endParaRPr lang="en-US" sz="2800" smtClean="0">
              <a:latin typeface="Arial" charset="0"/>
            </a:endParaRPr>
          </a:p>
          <a:p>
            <a:pPr eaLnBrk="1" hangingPunct="1"/>
            <a:endParaRPr lang="en-US" sz="2800" smtClean="0">
              <a:latin typeface="Arial" charset="0"/>
            </a:endParaRPr>
          </a:p>
          <a:p>
            <a:pPr eaLnBrk="1" hangingPunct="1"/>
            <a:endParaRPr lang="en-US" sz="2800" smtClean="0">
              <a:latin typeface="Arial" charset="0"/>
            </a:endParaRPr>
          </a:p>
        </p:txBody>
      </p:sp>
      <p:pic>
        <p:nvPicPr>
          <p:cNvPr id="41988" name="Picture 4"/>
          <p:cNvPicPr>
            <a:picLocks noChangeAspect="1" noChangeArrowheads="1"/>
          </p:cNvPicPr>
          <p:nvPr/>
        </p:nvPicPr>
        <p:blipFill>
          <a:blip r:embed="rId3"/>
          <a:srcRect/>
          <a:stretch>
            <a:fillRect/>
          </a:stretch>
        </p:blipFill>
        <p:spPr bwMode="auto">
          <a:xfrm>
            <a:off x="762000" y="2586038"/>
            <a:ext cx="7162800" cy="343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9800" y="228600"/>
            <a:ext cx="4191000" cy="1143000"/>
          </a:xfrm>
        </p:spPr>
        <p:txBody>
          <a:bodyPr/>
          <a:lstStyle/>
          <a:p>
            <a:r>
              <a:rPr lang="en-US" sz="3200" dirty="0">
                <a:latin typeface="Arial" charset="0"/>
              </a:rPr>
              <a:t>Cross-Over Designs</a:t>
            </a:r>
          </a:p>
        </p:txBody>
      </p:sp>
      <p:sp>
        <p:nvSpPr>
          <p:cNvPr id="27651" name="Rectangle 3"/>
          <p:cNvSpPr>
            <a:spLocks noGrp="1" noChangeArrowheads="1"/>
          </p:cNvSpPr>
          <p:nvPr>
            <p:ph type="body" idx="1"/>
          </p:nvPr>
        </p:nvSpPr>
        <p:spPr>
          <a:xfrm>
            <a:off x="1371600" y="1524000"/>
            <a:ext cx="7086600" cy="4572000"/>
          </a:xfrm>
        </p:spPr>
        <p:txBody>
          <a:bodyPr>
            <a:normAutofit lnSpcReduction="10000"/>
          </a:bodyPr>
          <a:lstStyle/>
          <a:p>
            <a:r>
              <a:rPr lang="en-US" sz="2800" dirty="0">
                <a:latin typeface="Arial" charset="0"/>
              </a:rPr>
              <a:t>Subjects are randomized to sequences of treatments (A then B or B then A)</a:t>
            </a:r>
          </a:p>
          <a:p>
            <a:r>
              <a:rPr lang="en-US" sz="2800" dirty="0">
                <a:latin typeface="Arial" charset="0"/>
              </a:rPr>
              <a:t>Uses the patient as his/her own control</a:t>
            </a:r>
          </a:p>
          <a:p>
            <a:r>
              <a:rPr lang="en-US" sz="2800" dirty="0">
                <a:latin typeface="Arial" charset="0"/>
              </a:rPr>
              <a:t>Often a “wash-out” period (time between treatment periods) is used to avoid a “carry over” effect (the effect of treatment in the first period affecting outcomes in the second period)</a:t>
            </a:r>
          </a:p>
          <a:p>
            <a:r>
              <a:rPr lang="en-US" sz="2800" dirty="0">
                <a:latin typeface="Arial" charset="0"/>
              </a:rPr>
              <a:t>Can have a cross-over design with more than 2 periods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pPr marL="484632" eaLnBrk="1" fontAlgn="auto" hangingPunct="1">
              <a:spcAft>
                <a:spcPts val="0"/>
              </a:spcAft>
              <a:defRPr/>
            </a:pPr>
            <a:r>
              <a:rPr lang="en-US" sz="3200" dirty="0">
                <a:solidFill>
                  <a:schemeClr val="accent5"/>
                </a:solidFill>
                <a:latin typeface="Arial" charset="0"/>
              </a:rPr>
              <a:t>Cross-Over Designs</a:t>
            </a:r>
          </a:p>
        </p:txBody>
      </p:sp>
      <p:sp>
        <p:nvSpPr>
          <p:cNvPr id="43011" name="Rectangle 3"/>
          <p:cNvSpPr>
            <a:spLocks noGrp="1" noChangeArrowheads="1"/>
          </p:cNvSpPr>
          <p:nvPr>
            <p:ph idx="1"/>
          </p:nvPr>
        </p:nvSpPr>
        <p:spPr>
          <a:xfrm>
            <a:off x="1143000" y="1371600"/>
            <a:ext cx="7315200" cy="4724400"/>
          </a:xfrm>
        </p:spPr>
        <p:txBody>
          <a:bodyPr>
            <a:normAutofit fontScale="92500" lnSpcReduction="10000"/>
          </a:bodyPr>
          <a:lstStyle/>
          <a:p>
            <a:pPr eaLnBrk="1" hangingPunct="1"/>
            <a:r>
              <a:rPr lang="en-US" sz="2800" b="1" dirty="0" smtClean="0">
                <a:latin typeface="Arial" charset="0"/>
              </a:rPr>
              <a:t>Advantage: </a:t>
            </a:r>
            <a:r>
              <a:rPr lang="en-US" sz="2800" dirty="0" smtClean="0">
                <a:latin typeface="Arial" charset="0"/>
              </a:rPr>
              <a:t>treatment comparison is only subject to within-subject variability not between-subject variability</a:t>
            </a:r>
          </a:p>
          <a:p>
            <a:pPr eaLnBrk="1" hangingPunct="1">
              <a:buFontTx/>
              <a:buChar char=" "/>
            </a:pPr>
            <a:r>
              <a:rPr lang="en-US" sz="2800" dirty="0" smtClean="0">
                <a:latin typeface="Arial" charset="0"/>
                <a:sym typeface="Symbol" pitchFamily="18" charset="2"/>
              </a:rPr>
              <a:t> reduced sample sizes</a:t>
            </a:r>
          </a:p>
          <a:p>
            <a:pPr eaLnBrk="1" hangingPunct="1">
              <a:buFontTx/>
              <a:buChar char=" "/>
            </a:pPr>
            <a:endParaRPr lang="en-US" sz="2800" dirty="0" smtClean="0">
              <a:latin typeface="Arial" charset="0"/>
              <a:sym typeface="Symbol" pitchFamily="18" charset="2"/>
            </a:endParaRPr>
          </a:p>
          <a:p>
            <a:pPr eaLnBrk="1" hangingPunct="1"/>
            <a:r>
              <a:rPr lang="en-US" sz="2800" b="1" dirty="0" smtClean="0">
                <a:latin typeface="Arial" charset="0"/>
              </a:rPr>
              <a:t>Disadvantages:</a:t>
            </a:r>
          </a:p>
          <a:p>
            <a:pPr lvl="1" eaLnBrk="1" hangingPunct="1"/>
            <a:r>
              <a:rPr lang="en-US" dirty="0" smtClean="0">
                <a:latin typeface="Arial" charset="0"/>
              </a:rPr>
              <a:t>strict assumption about carry-over effects</a:t>
            </a:r>
          </a:p>
          <a:p>
            <a:pPr lvl="1" eaLnBrk="1" hangingPunct="1"/>
            <a:r>
              <a:rPr lang="en-US" dirty="0" smtClean="0">
                <a:latin typeface="Arial" charset="0"/>
              </a:rPr>
              <a:t>inappropriate for certain acute diseases (where a condition may be cured during the first period)</a:t>
            </a:r>
          </a:p>
          <a:p>
            <a:pPr lvl="1" eaLnBrk="1" hangingPunct="1"/>
            <a:r>
              <a:rPr lang="en-US" dirty="0" smtClean="0">
                <a:latin typeface="Arial" charset="0"/>
              </a:rPr>
              <a:t>drop outs before second period</a:t>
            </a:r>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US" sz="3200">
                <a:latin typeface="Arial" charset="0"/>
              </a:rPr>
              <a:t>Cross-Over Designs</a:t>
            </a:r>
          </a:p>
        </p:txBody>
      </p:sp>
      <p:sp>
        <p:nvSpPr>
          <p:cNvPr id="63491" name="Rectangle 1027"/>
          <p:cNvSpPr>
            <a:spLocks noGrp="1" noChangeArrowheads="1"/>
          </p:cNvSpPr>
          <p:nvPr>
            <p:ph type="body" idx="1"/>
          </p:nvPr>
        </p:nvSpPr>
        <p:spPr/>
        <p:txBody>
          <a:bodyPr/>
          <a:lstStyle/>
          <a:p>
            <a:r>
              <a:rPr lang="en-US" sz="2800">
                <a:latin typeface="Arial" charset="0"/>
              </a:rPr>
              <a:t>Appropriate for conditions that are expected to return to baseline levels at the beginning of the second period</a:t>
            </a:r>
          </a:p>
          <a:p>
            <a:pPr>
              <a:buFontTx/>
              <a:buChar char=" "/>
            </a:pPr>
            <a:r>
              <a:rPr lang="en-US" sz="2800">
                <a:latin typeface="Arial" charset="0"/>
              </a:rPr>
              <a:t>Examples:</a:t>
            </a:r>
          </a:p>
          <a:p>
            <a:pPr lvl="1"/>
            <a:r>
              <a:rPr lang="en-US">
                <a:latin typeface="Arial" charset="0"/>
              </a:rPr>
              <a:t>Treatment of chronic pain</a:t>
            </a:r>
          </a:p>
          <a:p>
            <a:pPr lvl="1"/>
            <a:r>
              <a:rPr lang="en-US">
                <a:latin typeface="Arial" charset="0"/>
              </a:rPr>
              <a:t>Comparison of hearing aids for hearing loss</a:t>
            </a:r>
          </a:p>
          <a:p>
            <a:pPr lvl="1"/>
            <a:r>
              <a:rPr lang="en-US">
                <a:latin typeface="Arial" charset="0"/>
              </a:rPr>
              <a:t>Mouth wash treatment for gingivitis</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200">
                <a:latin typeface="Arial" charset="0"/>
              </a:rPr>
              <a:t>Factorial Designs</a:t>
            </a:r>
          </a:p>
        </p:txBody>
      </p:sp>
      <p:sp>
        <p:nvSpPr>
          <p:cNvPr id="29699" name="Rectangle 3"/>
          <p:cNvSpPr>
            <a:spLocks noGrp="1" noChangeArrowheads="1"/>
          </p:cNvSpPr>
          <p:nvPr>
            <p:ph type="body" idx="1"/>
          </p:nvPr>
        </p:nvSpPr>
        <p:spPr/>
        <p:txBody>
          <a:bodyPr>
            <a:normAutofit lnSpcReduction="10000"/>
          </a:bodyPr>
          <a:lstStyle/>
          <a:p>
            <a:pPr>
              <a:buFont typeface="Symbol" pitchFamily="18" charset="2"/>
              <a:buChar char="·"/>
            </a:pPr>
            <a:r>
              <a:rPr lang="en-US" sz="2800" dirty="0">
                <a:latin typeface="Arial" charset="0"/>
              </a:rPr>
              <a:t>Attempts to evaluate two interventions compared to a control in a single experiment (simplest case</a:t>
            </a:r>
            <a:r>
              <a:rPr lang="en-US" sz="2800" dirty="0" smtClean="0">
                <a:latin typeface="Arial" charset="0"/>
              </a:rPr>
              <a:t>)</a:t>
            </a:r>
          </a:p>
          <a:p>
            <a:pPr>
              <a:buFont typeface="Symbol" pitchFamily="18" charset="2"/>
              <a:buChar char="·"/>
            </a:pPr>
            <a:endParaRPr lang="en-US" sz="2800" dirty="0">
              <a:latin typeface="Arial" charset="0"/>
            </a:endParaRPr>
          </a:p>
          <a:p>
            <a:pPr>
              <a:buFont typeface="Symbol" pitchFamily="18" charset="2"/>
              <a:buChar char="·"/>
            </a:pPr>
            <a:r>
              <a:rPr lang="en-US" sz="2800" dirty="0">
                <a:latin typeface="Arial" charset="0"/>
              </a:rPr>
              <a:t>An important concept for these designs is </a:t>
            </a:r>
            <a:r>
              <a:rPr lang="en-US" sz="2800" i="1" dirty="0">
                <a:latin typeface="Arial" charset="0"/>
              </a:rPr>
              <a:t>interaction</a:t>
            </a:r>
            <a:r>
              <a:rPr lang="en-US" sz="2800" dirty="0">
                <a:latin typeface="Arial" charset="0"/>
              </a:rPr>
              <a:t> (sometimes called </a:t>
            </a:r>
            <a:r>
              <a:rPr lang="en-US" sz="2800" i="1" dirty="0">
                <a:latin typeface="Arial" charset="0"/>
              </a:rPr>
              <a:t>effect modification</a:t>
            </a:r>
            <a:r>
              <a:rPr lang="en-US" sz="2800" dirty="0" smtClean="0">
                <a:latin typeface="Arial" charset="0"/>
              </a:rPr>
              <a:t>)</a:t>
            </a:r>
          </a:p>
          <a:p>
            <a:pPr>
              <a:buFont typeface="Symbol" pitchFamily="18" charset="2"/>
              <a:buChar char="·"/>
            </a:pPr>
            <a:endParaRPr lang="en-US" sz="2800" dirty="0">
              <a:latin typeface="Arial" charset="0"/>
            </a:endParaRPr>
          </a:p>
          <a:p>
            <a:pPr>
              <a:buFont typeface="Symbol" pitchFamily="18" charset="2"/>
              <a:buChar char=" "/>
            </a:pPr>
            <a:r>
              <a:rPr lang="en-US" sz="2800" i="1" dirty="0">
                <a:latin typeface="Arial" charset="0"/>
              </a:rPr>
              <a:t>Interaction</a:t>
            </a:r>
            <a:r>
              <a:rPr lang="en-US" sz="2800" dirty="0">
                <a:latin typeface="Arial" charset="0"/>
              </a:rPr>
              <a:t>:  The effect of treatment A differs depending upon the presence or absence of intervention B and vice-versa.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marL="484632" eaLnBrk="1" fontAlgn="auto" hangingPunct="1">
              <a:spcAft>
                <a:spcPts val="0"/>
              </a:spcAft>
              <a:defRPr/>
            </a:pPr>
            <a:r>
              <a:rPr lang="en-US" sz="3200" dirty="0">
                <a:solidFill>
                  <a:schemeClr val="accent5"/>
                </a:solidFill>
                <a:latin typeface="Arial" charset="0"/>
              </a:rPr>
              <a:t>General Study Designs</a:t>
            </a:r>
          </a:p>
        </p:txBody>
      </p:sp>
      <p:sp>
        <p:nvSpPr>
          <p:cNvPr id="44035" name="Rectangle 3"/>
          <p:cNvSpPr>
            <a:spLocks noGrp="1" noChangeArrowheads="1"/>
          </p:cNvSpPr>
          <p:nvPr>
            <p:ph idx="1"/>
          </p:nvPr>
        </p:nvSpPr>
        <p:spPr/>
        <p:txBody>
          <a:bodyPr/>
          <a:lstStyle/>
          <a:p>
            <a:pPr eaLnBrk="1" hangingPunct="1">
              <a:buNone/>
            </a:pPr>
            <a:endParaRPr lang="en-US" sz="2800" dirty="0" smtClean="0">
              <a:latin typeface="Arial" charset="0"/>
            </a:endParaRPr>
          </a:p>
          <a:p>
            <a:pPr eaLnBrk="1" hangingPunct="1">
              <a:buFont typeface="Wingdings 2" pitchFamily="18" charset="2"/>
              <a:buNone/>
            </a:pPr>
            <a:endParaRPr lang="en-US" sz="2800" dirty="0" smtClean="0">
              <a:latin typeface="Arial" charset="0"/>
            </a:endParaRPr>
          </a:p>
          <a:p>
            <a:pPr eaLnBrk="1" hangingPunct="1"/>
            <a:endParaRPr lang="en-US" sz="2800" dirty="0" smtClean="0">
              <a:latin typeface="Arial" charset="0"/>
            </a:endParaRPr>
          </a:p>
        </p:txBody>
      </p:sp>
      <p:pic>
        <p:nvPicPr>
          <p:cNvPr id="44036" name="Picture 4"/>
          <p:cNvPicPr>
            <a:picLocks noChangeAspect="1" noChangeArrowheads="1"/>
          </p:cNvPicPr>
          <p:nvPr/>
        </p:nvPicPr>
        <p:blipFill>
          <a:blip r:embed="rId3"/>
          <a:srcRect/>
          <a:stretch>
            <a:fillRect/>
          </a:stretch>
        </p:blipFill>
        <p:spPr bwMode="auto">
          <a:xfrm>
            <a:off x="838200" y="2608263"/>
            <a:ext cx="7620000" cy="3792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7"/>
          <p:cNvSpPr>
            <a:spLocks noChangeArrowheads="1"/>
          </p:cNvSpPr>
          <p:nvPr/>
        </p:nvSpPr>
        <p:spPr bwMode="auto">
          <a:xfrm>
            <a:off x="1547812" y="1952625"/>
            <a:ext cx="6757987" cy="831850"/>
          </a:xfrm>
          <a:prstGeom prst="rect">
            <a:avLst/>
          </a:prstGeom>
          <a:noFill/>
          <a:ln w="9525">
            <a:noFill/>
            <a:miter lim="800000"/>
            <a:headEnd/>
            <a:tailEnd/>
          </a:ln>
        </p:spPr>
        <p:txBody>
          <a:bodyPr wrap="square">
            <a:spAutoFit/>
          </a:bodyPr>
          <a:lstStyle/>
          <a:p>
            <a:pPr algn="just"/>
            <a:r>
              <a:rPr lang="en-IN" sz="2400" dirty="0">
                <a:latin typeface="Calibri" pitchFamily="34" charset="0"/>
                <a:ea typeface="Calibri" pitchFamily="34" charset="0"/>
                <a:cs typeface="Calibri" pitchFamily="34" charset="0"/>
              </a:rPr>
              <a:t>The location(s) where </a:t>
            </a:r>
            <a:r>
              <a:rPr lang="en-IN" sz="2400" b="1" dirty="0">
                <a:latin typeface="Calibri" pitchFamily="34" charset="0"/>
                <a:ea typeface="Calibri" pitchFamily="34" charset="0"/>
                <a:cs typeface="Calibri" pitchFamily="34" charset="0"/>
              </a:rPr>
              <a:t>trial-related activities are actually conducted.</a:t>
            </a:r>
            <a:endParaRPr lang="en-US" sz="2400" b="1" dirty="0">
              <a:latin typeface="Calibri" pitchFamily="34" charset="0"/>
              <a:ea typeface="Calibri" pitchFamily="34" charset="0"/>
              <a:cs typeface="Calibri" pitchFamily="34" charset="0"/>
            </a:endParaRPr>
          </a:p>
        </p:txBody>
      </p:sp>
      <p:sp>
        <p:nvSpPr>
          <p:cNvPr id="3" name="TextBox 2"/>
          <p:cNvSpPr txBox="1"/>
          <p:nvPr/>
        </p:nvSpPr>
        <p:spPr>
          <a:xfrm>
            <a:off x="1368425" y="668338"/>
            <a:ext cx="5565775" cy="646331"/>
          </a:xfrm>
          <a:prstGeom prst="rect">
            <a:avLst/>
          </a:prstGeom>
          <a:noFill/>
        </p:spPr>
        <p:txBody>
          <a:bodyPr>
            <a:spAutoFit/>
          </a:bodyPr>
          <a:lstStyle/>
          <a:p>
            <a:pPr>
              <a:defRPr/>
            </a:pPr>
            <a:r>
              <a:rPr lang="en-US" sz="3600" b="1" dirty="0">
                <a:solidFill>
                  <a:schemeClr val="tx2"/>
                </a:solidFill>
                <a:effectLst>
                  <a:outerShdw blurRad="38100" dist="38100" dir="2700000" algn="tl">
                    <a:srgbClr val="000000">
                      <a:alpha val="43137"/>
                    </a:srgbClr>
                  </a:outerShdw>
                </a:effectLst>
                <a:latin typeface="Calibri" pitchFamily="34" charset="0"/>
                <a:cs typeface="Calibri" pitchFamily="34" charset="0"/>
              </a:rPr>
              <a:t>Trial Site</a:t>
            </a:r>
            <a:endParaRPr lang="en-IN" sz="3600" dirty="0">
              <a:solidFill>
                <a:schemeClr val="tx2"/>
              </a:solidFill>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381000"/>
            <a:ext cx="6477000" cy="1066800"/>
          </a:xfrm>
        </p:spPr>
        <p:txBody>
          <a:bodyPr/>
          <a:lstStyle/>
          <a:p>
            <a:r>
              <a:rPr lang="en-US" sz="3200" dirty="0">
                <a:latin typeface="Arial" charset="0"/>
              </a:rPr>
              <a:t>Factorial Designs</a:t>
            </a:r>
          </a:p>
        </p:txBody>
      </p:sp>
      <p:sp>
        <p:nvSpPr>
          <p:cNvPr id="31747" name="Rectangle 3"/>
          <p:cNvSpPr>
            <a:spLocks noGrp="1" noChangeArrowheads="1"/>
          </p:cNvSpPr>
          <p:nvPr>
            <p:ph type="body" idx="1"/>
          </p:nvPr>
        </p:nvSpPr>
        <p:spPr>
          <a:xfrm>
            <a:off x="1219200" y="1524000"/>
            <a:ext cx="7620000" cy="4572000"/>
          </a:xfrm>
        </p:spPr>
        <p:txBody>
          <a:bodyPr>
            <a:normAutofit/>
          </a:bodyPr>
          <a:lstStyle/>
          <a:p>
            <a:pPr>
              <a:lnSpc>
                <a:spcPct val="90000"/>
              </a:lnSpc>
            </a:pPr>
            <a:r>
              <a:rPr lang="en-US" sz="2800" i="1" dirty="0">
                <a:latin typeface="Arial" charset="0"/>
              </a:rPr>
              <a:t>Example:</a:t>
            </a:r>
            <a:r>
              <a:rPr lang="en-US" sz="2800" dirty="0">
                <a:latin typeface="Arial" charset="0"/>
              </a:rPr>
              <a:t>  Physician’s Health Study</a:t>
            </a:r>
          </a:p>
          <a:p>
            <a:pPr>
              <a:lnSpc>
                <a:spcPct val="90000"/>
              </a:lnSpc>
            </a:pPr>
            <a:r>
              <a:rPr lang="en-US" sz="2800" dirty="0">
                <a:latin typeface="Arial" charset="0"/>
              </a:rPr>
              <a:t>Physicians randomized to:</a:t>
            </a:r>
            <a:endParaRPr lang="en-US" sz="2800" b="1" dirty="0">
              <a:latin typeface="Arial" charset="0"/>
            </a:endParaRPr>
          </a:p>
          <a:p>
            <a:pPr lvl="1">
              <a:lnSpc>
                <a:spcPct val="90000"/>
              </a:lnSpc>
              <a:buFontTx/>
              <a:buChar char=" "/>
            </a:pPr>
            <a:r>
              <a:rPr lang="en-US" dirty="0">
                <a:latin typeface="Arial" charset="0"/>
              </a:rPr>
              <a:t>aspirin (to prevent cardiovascular disease)</a:t>
            </a:r>
          </a:p>
          <a:p>
            <a:pPr lvl="1">
              <a:lnSpc>
                <a:spcPct val="90000"/>
              </a:lnSpc>
              <a:buFontTx/>
              <a:buChar char=" "/>
            </a:pPr>
            <a:r>
              <a:rPr lang="en-US" dirty="0">
                <a:latin typeface="Arial" charset="0"/>
              </a:rPr>
              <a:t>beta-carotene (to prevent cancer)</a:t>
            </a:r>
            <a:endParaRPr lang="en-US" b="1" dirty="0">
              <a:latin typeface="Arial" charset="0"/>
            </a:endParaRPr>
          </a:p>
          <a:p>
            <a:pPr lvl="1">
              <a:lnSpc>
                <a:spcPct val="90000"/>
              </a:lnSpc>
              <a:buFontTx/>
              <a:buChar char=" "/>
            </a:pPr>
            <a:r>
              <a:rPr lang="en-US" dirty="0">
                <a:latin typeface="Arial" charset="0"/>
              </a:rPr>
              <a:t>aspirin and beta-carotene</a:t>
            </a:r>
            <a:endParaRPr lang="en-US" b="1" dirty="0">
              <a:latin typeface="Arial" charset="0"/>
            </a:endParaRPr>
          </a:p>
          <a:p>
            <a:pPr lvl="1">
              <a:lnSpc>
                <a:spcPct val="90000"/>
              </a:lnSpc>
              <a:buFontTx/>
              <a:buChar char=" "/>
            </a:pPr>
            <a:r>
              <a:rPr lang="en-US" dirty="0">
                <a:latin typeface="Arial" charset="0"/>
              </a:rPr>
              <a:t>neither (placebo)</a:t>
            </a:r>
          </a:p>
          <a:p>
            <a:pPr>
              <a:lnSpc>
                <a:spcPct val="90000"/>
              </a:lnSpc>
              <a:buFontTx/>
              <a:buChar char=" "/>
            </a:pPr>
            <a:endParaRPr lang="en-US" sz="2800" b="1" dirty="0">
              <a:latin typeface="Arial" charset="0"/>
            </a:endParaRPr>
          </a:p>
          <a:p>
            <a:pPr>
              <a:lnSpc>
                <a:spcPct val="90000"/>
              </a:lnSpc>
              <a:buFontTx/>
              <a:buChar char=" "/>
            </a:pPr>
            <a:r>
              <a:rPr lang="en-US" sz="2000" dirty="0" err="1">
                <a:latin typeface="Arial" charset="0"/>
              </a:rPr>
              <a:t>Stampfer</a:t>
            </a:r>
            <a:r>
              <a:rPr lang="en-US" sz="2000" dirty="0">
                <a:latin typeface="Arial" charset="0"/>
              </a:rPr>
              <a:t>, </a:t>
            </a:r>
            <a:r>
              <a:rPr lang="en-US" sz="2000" dirty="0" err="1">
                <a:latin typeface="Arial" charset="0"/>
              </a:rPr>
              <a:t>Buring</a:t>
            </a:r>
            <a:r>
              <a:rPr lang="en-US" sz="2000" dirty="0">
                <a:latin typeface="Arial" charset="0"/>
              </a:rPr>
              <a:t>, Willett, </a:t>
            </a:r>
            <a:r>
              <a:rPr lang="en-US" sz="2000" dirty="0" err="1">
                <a:latin typeface="Arial" charset="0"/>
              </a:rPr>
              <a:t>Rosner</a:t>
            </a:r>
            <a:r>
              <a:rPr lang="en-US" sz="2000" dirty="0">
                <a:latin typeface="Arial" charset="0"/>
              </a:rPr>
              <a:t>, </a:t>
            </a:r>
            <a:r>
              <a:rPr lang="en-US" sz="2000" dirty="0" err="1">
                <a:latin typeface="Arial" charset="0"/>
              </a:rPr>
              <a:t>Eberlein</a:t>
            </a:r>
            <a:r>
              <a:rPr lang="en-US" sz="2000" dirty="0">
                <a:latin typeface="Arial" charset="0"/>
              </a:rPr>
              <a:t> and </a:t>
            </a:r>
            <a:r>
              <a:rPr lang="en-US" sz="2000" dirty="0" err="1">
                <a:latin typeface="Arial" charset="0"/>
              </a:rPr>
              <a:t>Hennekens</a:t>
            </a:r>
            <a:r>
              <a:rPr lang="en-US" sz="2000" dirty="0">
                <a:latin typeface="Arial" charset="0"/>
              </a:rPr>
              <a:t> (1985) The 2x2 factorial design: it’s application to a randomized trial of aspirin and carotene in U.S. physicians. </a:t>
            </a:r>
            <a:r>
              <a:rPr lang="en-US" sz="2000" i="1" dirty="0">
                <a:latin typeface="Arial" charset="0"/>
              </a:rPr>
              <a:t>Stat. in Med</a:t>
            </a:r>
            <a:r>
              <a:rPr lang="en-US" sz="2000" dirty="0">
                <a:latin typeface="Arial" charset="0"/>
              </a:rPr>
              <a:t>.  9:111-116.</a:t>
            </a:r>
            <a:endParaRPr lang="en-US" sz="2800" dirty="0">
              <a:latin typeface="Arial"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381000"/>
            <a:ext cx="7315200" cy="1143000"/>
          </a:xfrm>
        </p:spPr>
        <p:txBody>
          <a:bodyPr/>
          <a:lstStyle/>
          <a:p>
            <a:r>
              <a:rPr lang="en-US" sz="3200" dirty="0">
                <a:latin typeface="Arial" charset="0"/>
              </a:rPr>
              <a:t>Factorial Designs</a:t>
            </a:r>
            <a:endParaRPr lang="en-US" dirty="0"/>
          </a:p>
        </p:txBody>
      </p:sp>
      <p:sp>
        <p:nvSpPr>
          <p:cNvPr id="30723" name="Rectangle 3"/>
          <p:cNvSpPr>
            <a:spLocks noGrp="1" noChangeArrowheads="1"/>
          </p:cNvSpPr>
          <p:nvPr>
            <p:ph type="body" idx="1"/>
          </p:nvPr>
        </p:nvSpPr>
        <p:spPr>
          <a:xfrm>
            <a:off x="1143000" y="1371600"/>
            <a:ext cx="7315200" cy="4724400"/>
          </a:xfrm>
        </p:spPr>
        <p:txBody>
          <a:bodyPr>
            <a:normAutofit fontScale="92500"/>
          </a:bodyPr>
          <a:lstStyle/>
          <a:p>
            <a:r>
              <a:rPr lang="en-US" sz="2800" b="1" dirty="0">
                <a:latin typeface="Arial" charset="0"/>
              </a:rPr>
              <a:t>Advantages</a:t>
            </a:r>
            <a:r>
              <a:rPr lang="en-US" sz="2800" dirty="0">
                <a:latin typeface="Arial" charset="0"/>
              </a:rPr>
              <a:t>:</a:t>
            </a:r>
            <a:endParaRPr lang="en-US" sz="2800" u="sng" dirty="0">
              <a:latin typeface="Arial" charset="0"/>
            </a:endParaRPr>
          </a:p>
          <a:p>
            <a:pPr lvl="1"/>
            <a:r>
              <a:rPr lang="en-US" dirty="0">
                <a:latin typeface="Arial" charset="0"/>
              </a:rPr>
              <a:t>If no interaction, can perform two experiments with less patients than performing two separate experiments</a:t>
            </a:r>
          </a:p>
          <a:p>
            <a:pPr lvl="1"/>
            <a:r>
              <a:rPr lang="en-US" dirty="0">
                <a:latin typeface="Arial" charset="0"/>
              </a:rPr>
              <a:t>Can examine interactions if this is of </a:t>
            </a:r>
            <a:r>
              <a:rPr lang="en-US" dirty="0" smtClean="0">
                <a:latin typeface="Arial" charset="0"/>
              </a:rPr>
              <a:t>interest</a:t>
            </a:r>
          </a:p>
          <a:p>
            <a:pPr lvl="1">
              <a:buNone/>
            </a:pPr>
            <a:endParaRPr lang="en-US" dirty="0">
              <a:latin typeface="Arial" charset="0"/>
            </a:endParaRPr>
          </a:p>
          <a:p>
            <a:r>
              <a:rPr lang="en-US" sz="2800" b="1" dirty="0">
                <a:latin typeface="Arial" charset="0"/>
              </a:rPr>
              <a:t>Disadvantages:</a:t>
            </a:r>
          </a:p>
          <a:p>
            <a:pPr lvl="1"/>
            <a:r>
              <a:rPr lang="en-US" dirty="0">
                <a:latin typeface="Arial" charset="0"/>
              </a:rPr>
              <a:t>Added complexity</a:t>
            </a:r>
          </a:p>
          <a:p>
            <a:pPr lvl="1"/>
            <a:r>
              <a:rPr lang="en-US" dirty="0">
                <a:latin typeface="Arial" charset="0"/>
              </a:rPr>
              <a:t>potential for adverse effects due to “poly-pharmacy”</a:t>
            </a:r>
            <a:endParaRPr lang="en-US" b="1" dirty="0">
              <a:latin typeface="Arial"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a:xfrm>
            <a:off x="1143000" y="1447800"/>
            <a:ext cx="7790688" cy="4800600"/>
          </a:xfrm>
        </p:spPr>
        <p:txBody>
          <a:bodyPr/>
          <a:lstStyle/>
          <a:p>
            <a:pPr eaLnBrk="1" hangingPunct="1">
              <a:buFont typeface="Wingdings 2" pitchFamily="18" charset="2"/>
              <a:buNone/>
            </a:pPr>
            <a:endParaRPr lang="en-US" dirty="0" smtClean="0"/>
          </a:p>
          <a:p>
            <a:pPr eaLnBrk="1" hangingPunct="1">
              <a:buFont typeface="Wingdings 2" pitchFamily="18" charset="2"/>
              <a:buNone/>
            </a:pPr>
            <a:endParaRPr lang="en-US" dirty="0" smtClean="0"/>
          </a:p>
          <a:p>
            <a:pPr eaLnBrk="1" hangingPunct="1">
              <a:buFont typeface="Wingdings 2" pitchFamily="18" charset="2"/>
              <a:buNone/>
            </a:pPr>
            <a:endParaRPr lang="en-US" dirty="0" smtClean="0"/>
          </a:p>
          <a:p>
            <a:pPr eaLnBrk="1" hangingPunct="1">
              <a:buFont typeface="Wingdings 2" pitchFamily="18" charset="2"/>
              <a:buNone/>
            </a:pPr>
            <a:r>
              <a:rPr lang="en-US" dirty="0" smtClean="0"/>
              <a:t>                           Thanks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990600"/>
            <a:ext cx="6629400" cy="3108543"/>
          </a:xfrm>
          <a:prstGeom prst="rect">
            <a:avLst/>
          </a:prstGeom>
        </p:spPr>
        <p:txBody>
          <a:bodyPr wrap="square">
            <a:spAutoFit/>
          </a:bodyPr>
          <a:lstStyle/>
          <a:p>
            <a:r>
              <a:rPr lang="en-GB" sz="3600" b="1" dirty="0" smtClean="0">
                <a:solidFill>
                  <a:schemeClr val="tx2"/>
                </a:solidFill>
              </a:rPr>
              <a:t>Multicentre Trial</a:t>
            </a:r>
          </a:p>
          <a:p>
            <a:endParaRPr lang="en-GB" sz="2400" b="1" dirty="0"/>
          </a:p>
          <a:p>
            <a:endParaRPr lang="en-US" sz="2400" b="1" dirty="0" smtClean="0"/>
          </a:p>
          <a:p>
            <a:pPr lvl="1"/>
            <a:r>
              <a:rPr lang="en-GB" sz="2800" dirty="0" smtClean="0"/>
              <a:t>A clinical trial conducted according to a </a:t>
            </a:r>
            <a:r>
              <a:rPr lang="en-GB" sz="2800" b="1" dirty="0" smtClean="0"/>
              <a:t>single protocol but at more than one site</a:t>
            </a:r>
            <a:r>
              <a:rPr lang="en-GB" sz="2800" dirty="0" smtClean="0"/>
              <a:t>, and therefore, carried out by more than one investigator.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smtClean="0"/>
              <a:t>Patients vs. Subjects</a:t>
            </a:r>
          </a:p>
        </p:txBody>
      </p:sp>
      <p:sp>
        <p:nvSpPr>
          <p:cNvPr id="55299"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smtClean="0"/>
              <a:t>When a person volunteers to participate in a research trial, his or her status changes from patient to subject</a:t>
            </a:r>
          </a:p>
          <a:p>
            <a:pPr eaLnBrk="1" hangingPunct="1">
              <a:lnSpc>
                <a:spcPct val="90000"/>
              </a:lnSpc>
              <a:buNone/>
            </a:pPr>
            <a:endParaRPr lang="en-US" sz="2800" dirty="0" smtClean="0"/>
          </a:p>
          <a:p>
            <a:pPr eaLnBrk="1" hangingPunct="1">
              <a:lnSpc>
                <a:spcPct val="90000"/>
              </a:lnSpc>
            </a:pPr>
            <a:r>
              <a:rPr lang="en-US" sz="2800" dirty="0" smtClean="0"/>
              <a:t>Subjects may not be receiving “standard  of care”.  The risks may be higher</a:t>
            </a:r>
          </a:p>
          <a:p>
            <a:pPr eaLnBrk="1" hangingPunct="1">
              <a:lnSpc>
                <a:spcPct val="90000"/>
              </a:lnSpc>
              <a:buNone/>
            </a:pPr>
            <a:endParaRPr lang="en-US" sz="2800" dirty="0" smtClean="0"/>
          </a:p>
          <a:p>
            <a:pPr eaLnBrk="1" hangingPunct="1">
              <a:lnSpc>
                <a:spcPct val="90000"/>
              </a:lnSpc>
            </a:pPr>
            <a:r>
              <a:rPr lang="en-US" sz="2800" dirty="0" smtClean="0"/>
              <a:t>Documentation for subjects is MORE  EXTENSIVE than regular clinical documentation</a:t>
            </a:r>
          </a:p>
          <a:p>
            <a:pPr eaLnBrk="1" hangingPunct="1">
              <a:lnSpc>
                <a:spcPct val="90000"/>
              </a:lnSpc>
              <a:buNone/>
            </a:pPr>
            <a:endParaRPr lang="en-US" sz="2800" dirty="0" smtClean="0"/>
          </a:p>
          <a:p>
            <a:pPr eaLnBrk="1" hangingPunct="1">
              <a:lnSpc>
                <a:spcPct val="90000"/>
              </a:lnSpc>
            </a:pPr>
            <a:r>
              <a:rPr lang="en-US" sz="2800" dirty="0" smtClean="0"/>
              <a:t>The subject is the ultimate decision maker and must have complete information to assure his participation remains voluntary</a:t>
            </a:r>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160</TotalTime>
  <Words>3166</Words>
  <Application>Microsoft Office PowerPoint</Application>
  <PresentationFormat>On-screen Show (4:3)</PresentationFormat>
  <Paragraphs>384</Paragraphs>
  <Slides>72</Slides>
  <Notes>18</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Solstice</vt:lpstr>
      <vt:lpstr>Clinical Trial : Terminology</vt:lpstr>
      <vt:lpstr>Slide 2</vt:lpstr>
      <vt:lpstr>Sponsor </vt:lpstr>
      <vt:lpstr>Investigator </vt:lpstr>
      <vt:lpstr>Slide 5</vt:lpstr>
      <vt:lpstr>Slide 6</vt:lpstr>
      <vt:lpstr>Slide 7</vt:lpstr>
      <vt:lpstr>Slide 8</vt:lpstr>
      <vt:lpstr>Patients vs. Subjects</vt:lpstr>
      <vt:lpstr>Slide 10</vt:lpstr>
      <vt:lpstr>Slide 11</vt:lpstr>
      <vt:lpstr>Case Report Form (CRF) </vt:lpstr>
      <vt:lpstr>Source Data </vt:lpstr>
      <vt:lpstr>Source Documents </vt:lpstr>
      <vt:lpstr>Vulnerable Subjects </vt:lpstr>
      <vt:lpstr>Impartial Witness </vt:lpstr>
      <vt:lpstr>Slide 17</vt:lpstr>
      <vt:lpstr>Slide 18</vt:lpstr>
      <vt:lpstr>Independent Ethics Committee (IEC) </vt:lpstr>
      <vt:lpstr>Slide 20</vt:lpstr>
      <vt:lpstr>Slide 21</vt:lpstr>
      <vt:lpstr>Slide 22</vt:lpstr>
      <vt:lpstr>Slide 23</vt:lpstr>
      <vt:lpstr>Applicable Regulatory</vt:lpstr>
      <vt:lpstr>Regulatory Authorities  </vt:lpstr>
      <vt:lpstr>Slide 26</vt:lpstr>
      <vt:lpstr>Slide 27</vt:lpstr>
      <vt:lpstr>Slide 28</vt:lpstr>
      <vt:lpstr>Slide 29</vt:lpstr>
      <vt:lpstr>Slide 30</vt:lpstr>
      <vt:lpstr>Clinical Trial/Study Report </vt:lpstr>
      <vt:lpstr>Audit</vt:lpstr>
      <vt:lpstr>Slide 33</vt:lpstr>
      <vt:lpstr>Slide 34</vt:lpstr>
      <vt:lpstr>Direct Access</vt:lpstr>
      <vt:lpstr>Adverse Drug Reaction</vt:lpstr>
      <vt:lpstr>Adverse Event</vt:lpstr>
      <vt:lpstr>Adverse Device Effect</vt:lpstr>
      <vt:lpstr>Serious Adverse Events : SAEs</vt:lpstr>
      <vt:lpstr> Serious Adverse Device Effect </vt:lpstr>
      <vt:lpstr>Categorization</vt:lpstr>
      <vt:lpstr> Unexpected Adverse Drug Reaction </vt:lpstr>
      <vt:lpstr>Slide 43</vt:lpstr>
      <vt:lpstr>Investigational Product </vt:lpstr>
      <vt:lpstr>Medical Device </vt:lpstr>
      <vt:lpstr>Slide 46</vt:lpstr>
      <vt:lpstr>Quality Assurance (QA) </vt:lpstr>
      <vt:lpstr>Quality Control (QC) </vt:lpstr>
      <vt:lpstr>Common Abbreviations </vt:lpstr>
      <vt:lpstr>Contd….</vt:lpstr>
      <vt:lpstr>Contd…</vt:lpstr>
      <vt:lpstr>Methodology</vt:lpstr>
      <vt:lpstr>     Randomization    </vt:lpstr>
      <vt:lpstr>Simple Randomization</vt:lpstr>
      <vt:lpstr>Blinding</vt:lpstr>
      <vt:lpstr>How to Blind</vt:lpstr>
      <vt:lpstr>Why Should Patients be Blinded?</vt:lpstr>
      <vt:lpstr>Slide 58</vt:lpstr>
      <vt:lpstr>Why Should Investigators be Blinded?</vt:lpstr>
      <vt:lpstr>Can Blinding Always be Done?</vt:lpstr>
      <vt:lpstr>Study Design</vt:lpstr>
      <vt:lpstr>General Study Designs</vt:lpstr>
      <vt:lpstr>General Study Designs</vt:lpstr>
      <vt:lpstr>General Study Designs</vt:lpstr>
      <vt:lpstr>Cross-Over Designs</vt:lpstr>
      <vt:lpstr>Cross-Over Designs</vt:lpstr>
      <vt:lpstr>Cross-Over Designs</vt:lpstr>
      <vt:lpstr>Factorial Designs</vt:lpstr>
      <vt:lpstr>General Study Designs</vt:lpstr>
      <vt:lpstr>Factorial Designs</vt:lpstr>
      <vt:lpstr>Factorial Designs</vt:lpstr>
      <vt:lpstr>Slide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Trial : Terminology</dc:title>
  <dc:creator>Priti</dc:creator>
  <cp:lastModifiedBy>Priti</cp:lastModifiedBy>
  <cp:revision>9</cp:revision>
  <dcterms:created xsi:type="dcterms:W3CDTF">2017-01-09T06:13:01Z</dcterms:created>
  <dcterms:modified xsi:type="dcterms:W3CDTF">2017-12-28T06:13:19Z</dcterms:modified>
</cp:coreProperties>
</file>