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9" r:id="rId3"/>
    <p:sldId id="257" r:id="rId4"/>
    <p:sldId id="291" r:id="rId5"/>
    <p:sldId id="290" r:id="rId6"/>
    <p:sldId id="277" r:id="rId7"/>
    <p:sldId id="286" r:id="rId8"/>
    <p:sldId id="279" r:id="rId9"/>
    <p:sldId id="281" r:id="rId10"/>
    <p:sldId id="283" r:id="rId11"/>
    <p:sldId id="285" r:id="rId12"/>
    <p:sldId id="267" r:id="rId13"/>
    <p:sldId id="268" r:id="rId14"/>
    <p:sldId id="259" r:id="rId15"/>
    <p:sldId id="260" r:id="rId16"/>
    <p:sldId id="270" r:id="rId17"/>
    <p:sldId id="271" r:id="rId18"/>
    <p:sldId id="292" r:id="rId19"/>
    <p:sldId id="293" r:id="rId20"/>
    <p:sldId id="294" r:id="rId21"/>
    <p:sldId id="295" r:id="rId22"/>
    <p:sldId id="296" r:id="rId23"/>
    <p:sldId id="297" r:id="rId24"/>
    <p:sldId id="300" r:id="rId25"/>
    <p:sldId id="301" r:id="rId26"/>
    <p:sldId id="298" r:id="rId27"/>
    <p:sldId id="299" r:id="rId28"/>
    <p:sldId id="304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2430E-B56D-4713-B327-2AF484B8DF69}" type="datetimeFigureOut">
              <a:rPr lang="en-US" smtClean="0"/>
              <a:pPr/>
              <a:t>12/28/2017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06098-4F3B-48DA-9199-515681FDDAF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28E5-FC00-49AD-9FA0-F743AC207CC7}" type="datetimeFigureOut">
              <a:rPr lang="en-US" smtClean="0"/>
              <a:pPr/>
              <a:t>12/28/2017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06DF-960C-4B96-A3F6-1904F14F39C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9BE2593-DE32-49E5-AA9D-6F01C7CE3AF9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15B6F4-0379-4F37-8651-66E6AB167D8E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BD2FD30-6744-4158-A059-F48A9841C2CD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DD048B-18DB-4DF4-945E-87FE494866C7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85AC06C-29B1-43F1-93BF-FC36396B4A93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005469-5EEF-4BEF-9C0E-DB93CCFE06A4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BE9EE4-152A-4F7E-9370-E5F352B36CB8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C6A4A-70B3-42B4-9AB9-2F1EB8D1AF1F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CE3653F-3112-41D8-AC4E-9658ADE15F96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22D37-3DBE-4636-8F84-7AC33F898B92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99BCD9-B354-44E4-A099-1DD436DD7BDE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3786A21-37E5-47B7-B4AC-115E58AA1E56}" type="datetime1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2AE0830-6E5D-4034-84C5-D4C60470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14478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0B0F0"/>
                </a:solidFill>
              </a:rPr>
              <a:t>Patient counselling</a:t>
            </a:r>
            <a:endParaRPr lang="en-US" sz="80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3200" y="52578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/>
                </a:solidFill>
              </a:rPr>
              <a:t>Dr.Priti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2"/>
                </a:solidFill>
              </a:rPr>
              <a:t>Patel</a:t>
            </a:r>
          </a:p>
          <a:p>
            <a:endParaRPr lang="en-US" sz="2800" b="1" dirty="0" smtClean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Issues regarding Manner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/>
              <a:t>language that the patient </a:t>
            </a:r>
            <a:r>
              <a:rPr lang="en-US" dirty="0" smtClean="0"/>
              <a:t>understands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Use </a:t>
            </a:r>
            <a:r>
              <a:rPr lang="en-US" dirty="0"/>
              <a:t>appropriate counseling </a:t>
            </a:r>
            <a:r>
              <a:rPr lang="en-US" dirty="0" smtClean="0"/>
              <a:t>aids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Present </a:t>
            </a:r>
            <a:r>
              <a:rPr lang="en-US" dirty="0"/>
              <a:t>facts and concepts in simple words and in logical </a:t>
            </a:r>
            <a:r>
              <a:rPr lang="en-US" dirty="0" smtClean="0"/>
              <a:t>order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 Use </a:t>
            </a:r>
            <a:r>
              <a:rPr lang="en-US" dirty="0"/>
              <a:t>open ended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Verify </a:t>
            </a:r>
            <a:r>
              <a:rPr lang="en-US" dirty="0"/>
              <a:t>the patient's understanding by means of feedback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</a:t>
            </a:r>
            <a:r>
              <a:rPr lang="en-US" dirty="0"/>
              <a:t>. Summarize by emphasizing key points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</a:t>
            </a:r>
            <a:r>
              <a:rPr lang="en-US" dirty="0"/>
              <a:t>. Give an opportunity to the patient to put forward any concerns.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4</a:t>
            </a:r>
            <a:r>
              <a:rPr lang="en-US" dirty="0"/>
              <a:t>. Help the patient to </a:t>
            </a:r>
            <a:r>
              <a:rPr lang="en-US" dirty="0" smtClean="0"/>
              <a:t>plan </a:t>
            </a:r>
            <a:r>
              <a:rPr lang="en-US" dirty="0"/>
              <a:t>follow-up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143000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Who and When to counsel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The amount and type of information provided to the patient will vary based on the </a:t>
            </a:r>
            <a:r>
              <a:rPr lang="en-US" b="1" dirty="0"/>
              <a:t>patient’s </a:t>
            </a:r>
            <a:r>
              <a:rPr lang="en-US" b="1" dirty="0" smtClean="0"/>
              <a:t>needs,and </a:t>
            </a:r>
            <a:r>
              <a:rPr lang="en-US" b="1" dirty="0"/>
              <a:t>practice setting. </a:t>
            </a:r>
            <a:endParaRPr lang="en-US" b="1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Ideally</a:t>
            </a:r>
            <a:r>
              <a:rPr lang="en-US" dirty="0"/>
              <a:t>, the pharmacist counsels patients on all </a:t>
            </a:r>
            <a:r>
              <a:rPr lang="en-US" b="1" dirty="0"/>
              <a:t>new and refill prescriptions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If the pharmacist </a:t>
            </a:r>
            <a:r>
              <a:rPr lang="en-US" dirty="0"/>
              <a:t>cannot counsel to this extent, it should be defined </a:t>
            </a:r>
            <a:r>
              <a:rPr lang="en-US" b="1" dirty="0"/>
              <a:t>which patient types, or </a:t>
            </a:r>
            <a:r>
              <a:rPr lang="en-US" b="1" dirty="0" smtClean="0"/>
              <a:t>which medications</a:t>
            </a:r>
            <a:r>
              <a:rPr lang="en-US" dirty="0" smtClean="0"/>
              <a:t> </a:t>
            </a:r>
            <a:r>
              <a:rPr lang="en-US" dirty="0"/>
              <a:t>pharmacists will routinely counsel patients. This will vary depending on the </a:t>
            </a:r>
            <a:r>
              <a:rPr lang="en-US" dirty="0" smtClean="0"/>
              <a:t>pharmacy clientele </a:t>
            </a:r>
            <a:r>
              <a:rPr lang="en-US" dirty="0"/>
              <a:t>and may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924800" cy="5715000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Patients receiving </a:t>
            </a:r>
            <a:r>
              <a:rPr lang="en-US" b="1" dirty="0" smtClean="0"/>
              <a:t>more</a:t>
            </a:r>
            <a:r>
              <a:rPr lang="en-US" dirty="0" smtClean="0"/>
              <a:t> than a specified number of medications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Patients known to have </a:t>
            </a:r>
            <a:r>
              <a:rPr lang="en-US" b="1" dirty="0" smtClean="0"/>
              <a:t>visual, hearing or literacy </a:t>
            </a:r>
            <a:r>
              <a:rPr lang="en-US" dirty="0" smtClean="0"/>
              <a:t>problems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b="1" dirty="0" err="1" smtClean="0"/>
              <a:t>Paediatric</a:t>
            </a:r>
            <a:r>
              <a:rPr lang="en-US" dirty="0" smtClean="0"/>
              <a:t> patients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Patients on </a:t>
            </a:r>
            <a:r>
              <a:rPr lang="en-US" b="1" dirty="0" smtClean="0"/>
              <a:t>anticoagulants</a:t>
            </a:r>
          </a:p>
          <a:p>
            <a:pPr algn="just">
              <a:buFontTx/>
              <a:buChar char="-"/>
            </a:pP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Appendix B provides additional types and groups of patients to counsel. Pharmacists should counsel on </a:t>
            </a:r>
            <a:r>
              <a:rPr lang="en-US" b="1" dirty="0" smtClean="0"/>
              <a:t>all new prescriptions,</a:t>
            </a:r>
            <a:r>
              <a:rPr lang="en-US" dirty="0" smtClean="0"/>
              <a:t> including transferred prescriptions.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01000" cy="59436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Functions of patient counselling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5438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Effective patients counselling aims to produce the following results: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Better patients </a:t>
            </a:r>
            <a:r>
              <a:rPr lang="en-US" b="1" dirty="0" smtClean="0"/>
              <a:t>understanding of their illness </a:t>
            </a:r>
            <a:r>
              <a:rPr lang="en-US" dirty="0" smtClean="0"/>
              <a:t>and the </a:t>
            </a:r>
            <a:r>
              <a:rPr lang="en-US" b="1" dirty="0" smtClean="0"/>
              <a:t>role of medication </a:t>
            </a:r>
            <a:r>
              <a:rPr lang="en-US" dirty="0" smtClean="0"/>
              <a:t>in its treatment.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Improved </a:t>
            </a:r>
            <a:r>
              <a:rPr lang="en-US" b="1" dirty="0" smtClean="0"/>
              <a:t>medication adherence.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More </a:t>
            </a:r>
            <a:r>
              <a:rPr lang="en-US" b="1" dirty="0" smtClean="0"/>
              <a:t>effective drug treatment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Reduced incidence of </a:t>
            </a:r>
            <a:r>
              <a:rPr lang="en-US" b="1" dirty="0" smtClean="0"/>
              <a:t>adverse effects </a:t>
            </a:r>
            <a:r>
              <a:rPr lang="en-US" dirty="0" smtClean="0"/>
              <a:t>and unnecessary </a:t>
            </a:r>
            <a:r>
              <a:rPr lang="en-US" b="1" dirty="0" smtClean="0"/>
              <a:t>healthcare costs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b="1" dirty="0" smtClean="0"/>
              <a:t>Improved quality of life </a:t>
            </a:r>
            <a:r>
              <a:rPr lang="en-US" dirty="0" smtClean="0"/>
              <a:t>for the patient.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b="1" dirty="0" smtClean="0"/>
              <a:t>coping strategies </a:t>
            </a:r>
            <a:r>
              <a:rPr lang="en-US" dirty="0" smtClean="0"/>
              <a:t>to deal with medication related adverse effects.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Improved professional rapport between the patient and pharmacist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5486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Patients who should always be </a:t>
            </a:r>
            <a:r>
              <a:rPr lang="en-US" sz="2800" dirty="0" smtClean="0">
                <a:solidFill>
                  <a:srgbClr val="FF0000"/>
                </a:solidFill>
              </a:rPr>
              <a:t>counseled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664"/>
            <a:ext cx="7543800" cy="50079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dirty="0" smtClean="0"/>
              <a:t>Confused </a:t>
            </a:r>
            <a:r>
              <a:rPr lang="en-US" b="1" dirty="0"/>
              <a:t>patients</a:t>
            </a:r>
            <a:r>
              <a:rPr lang="en-US" dirty="0"/>
              <a:t>, and their </a:t>
            </a:r>
            <a:r>
              <a:rPr lang="en-US" dirty="0" smtClean="0"/>
              <a:t>caregivers</a:t>
            </a:r>
            <a:endParaRPr lang="en-US" dirty="0"/>
          </a:p>
          <a:p>
            <a:pPr>
              <a:buNone/>
            </a:pPr>
            <a:r>
              <a:rPr lang="en-US" dirty="0"/>
              <a:t>- Patients who are </a:t>
            </a:r>
            <a:r>
              <a:rPr lang="en-US" b="1" dirty="0"/>
              <a:t>sight or hearing impaired</a:t>
            </a:r>
          </a:p>
          <a:p>
            <a:pPr>
              <a:buNone/>
            </a:pPr>
            <a:r>
              <a:rPr lang="en-US" dirty="0"/>
              <a:t>- Patients with </a:t>
            </a:r>
            <a:r>
              <a:rPr lang="en-US" b="1" dirty="0"/>
              <a:t>poor literacy</a:t>
            </a:r>
          </a:p>
          <a:p>
            <a:pPr>
              <a:buNone/>
            </a:pPr>
            <a:r>
              <a:rPr lang="en-US" dirty="0"/>
              <a:t>- Patients whose profile shows a </a:t>
            </a:r>
            <a:r>
              <a:rPr lang="en-US" b="1" dirty="0"/>
              <a:t>change in medications or dosing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b="1" dirty="0"/>
              <a:t>New patients</a:t>
            </a:r>
            <a:r>
              <a:rPr lang="en-US" dirty="0"/>
              <a:t>, or those receiving a medication for the first time (transfer prescription)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b="1" dirty="0"/>
              <a:t>Children, and parents </a:t>
            </a:r>
            <a:r>
              <a:rPr lang="en-US" dirty="0"/>
              <a:t>receiving medication</a:t>
            </a:r>
          </a:p>
          <a:p>
            <a:pPr>
              <a:buNone/>
            </a:pPr>
            <a:r>
              <a:rPr lang="en-US" dirty="0"/>
              <a:t>- Patients receiving medication with </a:t>
            </a:r>
            <a:r>
              <a:rPr lang="en-US" b="1" dirty="0"/>
              <a:t>special storage requirements, complicated </a:t>
            </a:r>
            <a:r>
              <a:rPr lang="en-US" b="1" dirty="0" smtClean="0"/>
              <a:t>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Patients who should be counseled at certain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Asthmatic patients</a:t>
            </a:r>
          </a:p>
          <a:p>
            <a:pPr>
              <a:buNone/>
            </a:pPr>
            <a:r>
              <a:rPr lang="en-US" dirty="0"/>
              <a:t>- </a:t>
            </a:r>
            <a:r>
              <a:rPr lang="en-US" dirty="0" smtClean="0"/>
              <a:t> Diabetic </a:t>
            </a:r>
            <a:r>
              <a:rPr lang="en-US" dirty="0"/>
              <a:t>patients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Patients taking 4 or more prescribed medications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Patients who are mentally ill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Patients using appliances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Epileptic patients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Patients with skin complaints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Patients misusing drugs</a:t>
            </a:r>
          </a:p>
          <a:p>
            <a:pPr>
              <a:buNone/>
            </a:pPr>
            <a:r>
              <a:rPr lang="en-US" dirty="0" smtClean="0"/>
              <a:t>-  </a:t>
            </a:r>
            <a:r>
              <a:rPr lang="en-US" dirty="0"/>
              <a:t>Patients who are terminally 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54864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WHAT TO COUNSEL ABOUT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96200" cy="56175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following items for each medication in the patients drug regimen.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Name generic name, common synonyms or other descriptive names)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Intended use and expected action.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Route, dosage form, dosage and administration schedule.</a:t>
            </a:r>
          </a:p>
          <a:p>
            <a:endParaRPr lang="en-IN" dirty="0" smtClean="0"/>
          </a:p>
          <a:p>
            <a:r>
              <a:rPr lang="en-IN" dirty="0" smtClean="0"/>
              <a:t>Special directions for preparation if any.</a:t>
            </a:r>
          </a:p>
          <a:p>
            <a:endParaRPr lang="en-IN" dirty="0" smtClean="0"/>
          </a:p>
          <a:p>
            <a:r>
              <a:rPr lang="en-IN" dirty="0" smtClean="0"/>
              <a:t>Special directions for administration.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5052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sz="2400" dirty="0" smtClean="0"/>
          </a:p>
          <a:p>
            <a:endParaRPr lang="en-IN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838200"/>
            <a:ext cx="76962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Precautions to be observed during administration.</a:t>
            </a:r>
            <a:br>
              <a:rPr lang="en-IN" sz="2400" dirty="0" smtClean="0"/>
            </a:br>
            <a:r>
              <a:rPr lang="en-IN" sz="2400" dirty="0" smtClean="0"/>
              <a:t>Required common side effects may be encountered including their avoidance and action that </a:t>
            </a:r>
            <a:br>
              <a:rPr lang="en-IN" sz="2400" dirty="0" smtClean="0"/>
            </a:br>
            <a:r>
              <a:rPr lang="en-IN" sz="2400" dirty="0" smtClean="0"/>
              <a:t>if they recur.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Techniques for self-monitoring of drug therapy.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Proper storage.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Potential drug </a:t>
            </a:r>
            <a:r>
              <a:rPr lang="en-IN" sz="2400" dirty="0" err="1" smtClean="0"/>
              <a:t>drug</a:t>
            </a:r>
            <a:r>
              <a:rPr lang="en-IN" sz="2400" dirty="0" smtClean="0"/>
              <a:t> or drug- food interactions or other therapeutic contraindications.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Learning Objectives</a:t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IN" dirty="0" smtClean="0"/>
              <a:t>Patient Counselling: </a:t>
            </a:r>
          </a:p>
          <a:p>
            <a:pPr>
              <a:buNone/>
            </a:pPr>
            <a:endParaRPr lang="en-IN" dirty="0" smtClean="0"/>
          </a:p>
          <a:p>
            <a:pPr algn="just"/>
            <a:r>
              <a:rPr lang="en-IN" dirty="0" smtClean="0"/>
              <a:t>Role of Pharmacist in patient counselling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questions to be asked during counselling of patient, at the time of admission and discharge of patient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28600" y="0"/>
            <a:ext cx="7696200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50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Prescription refill information.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Action to be taken in the event of a missed dose.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Any other information peculiar to the specific patient or drug.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lang="en-IN" sz="24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lang="en-IN" sz="2400" dirty="0" smtClean="0"/>
              <a:t>Selection of non-prescription drugs (OTC drugs and their use)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62484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Method of counselling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715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 </a:t>
            </a:r>
            <a:r>
              <a:rPr lang="en-IN" dirty="0" smtClean="0">
                <a:solidFill>
                  <a:srgbClr val="FF0000"/>
                </a:solidFill>
              </a:rPr>
              <a:t>Verbal counselling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2 </a:t>
            </a:r>
            <a:r>
              <a:rPr lang="en-IN" dirty="0" smtClean="0">
                <a:solidFill>
                  <a:srgbClr val="FF0000"/>
                </a:solidFill>
              </a:rPr>
              <a:t>Printed information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Printed information may include:</a:t>
            </a:r>
          </a:p>
          <a:p>
            <a:pPr lvl="2"/>
            <a:r>
              <a:rPr lang="en-IN" dirty="0" smtClean="0"/>
              <a:t>Warming cards</a:t>
            </a:r>
          </a:p>
          <a:p>
            <a:pPr lvl="2"/>
            <a:r>
              <a:rPr lang="en-IN" dirty="0" smtClean="0"/>
              <a:t>Individualized medication instruction sheets,</a:t>
            </a:r>
          </a:p>
          <a:p>
            <a:pPr lvl="2"/>
            <a:r>
              <a:rPr lang="en-IN" dirty="0" smtClean="0"/>
              <a:t>Leaflets and booklets describing drugs and disease conditions,</a:t>
            </a:r>
          </a:p>
          <a:p>
            <a:pPr lvl="2"/>
            <a:r>
              <a:rPr lang="en-IN" dirty="0" smtClean="0"/>
              <a:t>Patient package inserts given by pharmaceutical manufacturer.</a:t>
            </a:r>
          </a:p>
          <a:p>
            <a:pPr lvl="2"/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3 </a:t>
            </a:r>
            <a:r>
              <a:rPr lang="en-IN" dirty="0" smtClean="0">
                <a:solidFill>
                  <a:srgbClr val="FF0000"/>
                </a:solidFill>
              </a:rPr>
              <a:t>In patient medication training programmes</a:t>
            </a:r>
          </a:p>
          <a:p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 smtClean="0">
                <a:solidFill>
                  <a:srgbClr val="FF0000"/>
                </a:solidFill>
              </a:rPr>
              <a:t> Compliance clinics</a:t>
            </a:r>
          </a:p>
          <a:p>
            <a:pPr lvl="2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391400" cy="6400800"/>
          </a:xfrm>
        </p:spPr>
        <p:txBody>
          <a:bodyPr>
            <a:normAutofit fontScale="92500" lnSpcReduction="10000"/>
          </a:bodyPr>
          <a:lstStyle/>
          <a:p>
            <a:pPr lvl="2"/>
            <a:endParaRPr lang="en-IN" dirty="0" smtClean="0"/>
          </a:p>
          <a:p>
            <a:pPr algn="just"/>
            <a:r>
              <a:rPr lang="en-IN" sz="2200" dirty="0" smtClean="0"/>
              <a:t>The pharmacist with good communication skills and practical experience in wards can counsel the patients and thereby significantly improve their compliance.</a:t>
            </a:r>
          </a:p>
          <a:p>
            <a:pPr algn="just">
              <a:buNone/>
            </a:pPr>
            <a:r>
              <a:rPr lang="en-IN" sz="2200" dirty="0" smtClean="0"/>
              <a:t> </a:t>
            </a:r>
          </a:p>
          <a:p>
            <a:pPr algn="just"/>
            <a:r>
              <a:rPr lang="en-IN" sz="2200" dirty="0" smtClean="0"/>
              <a:t>Routine counselling of all patients is both </a:t>
            </a:r>
            <a:r>
              <a:rPr lang="en-IN" sz="2200" dirty="0" err="1" smtClean="0"/>
              <a:t>undersirable</a:t>
            </a:r>
            <a:r>
              <a:rPr lang="en-IN" sz="2200" dirty="0" smtClean="0"/>
              <a:t> and impractical. </a:t>
            </a:r>
          </a:p>
          <a:p>
            <a:pPr algn="just">
              <a:buNone/>
            </a:pPr>
            <a:endParaRPr lang="en-IN" sz="2200" dirty="0" smtClean="0"/>
          </a:p>
          <a:p>
            <a:pPr algn="just"/>
            <a:r>
              <a:rPr lang="en-IN" sz="2200" dirty="0" smtClean="0"/>
              <a:t>Priority should be given to cases 	</a:t>
            </a:r>
          </a:p>
          <a:p>
            <a:pPr lvl="2" algn="just"/>
            <a:r>
              <a:rPr lang="en-IN" sz="2200" b="1" dirty="0" smtClean="0"/>
              <a:t>where prophylactic treatment is required in the absence of symptoms (example tuberculosis);</a:t>
            </a:r>
          </a:p>
          <a:p>
            <a:pPr lvl="2" algn="just"/>
            <a:endParaRPr lang="en-IN" sz="2200" b="1" dirty="0" smtClean="0"/>
          </a:p>
          <a:p>
            <a:pPr lvl="2" algn="just"/>
            <a:r>
              <a:rPr lang="en-IN" sz="2200" b="1" dirty="0" smtClean="0"/>
              <a:t>the drugs in use have a low margin of safety (example: </a:t>
            </a:r>
            <a:r>
              <a:rPr lang="en-IN" sz="2200" b="1" dirty="0" err="1" smtClean="0"/>
              <a:t>warfarin</a:t>
            </a:r>
            <a:r>
              <a:rPr lang="en-IN" sz="2200" b="1" dirty="0" smtClean="0"/>
              <a:t>);</a:t>
            </a:r>
          </a:p>
          <a:p>
            <a:pPr lvl="2" algn="just"/>
            <a:endParaRPr lang="en-IN" sz="2200" b="1" dirty="0" smtClean="0"/>
          </a:p>
          <a:p>
            <a:pPr lvl="2" algn="just"/>
            <a:r>
              <a:rPr lang="en-IN" sz="2200" b="1" dirty="0" smtClean="0"/>
              <a:t>premature withdrawal from treatment will have serious consequences(example </a:t>
            </a:r>
            <a:r>
              <a:rPr lang="en-IN" sz="2200" b="1" dirty="0" err="1" smtClean="0"/>
              <a:t>corticosteriods</a:t>
            </a:r>
            <a:r>
              <a:rPr lang="en-IN" sz="2200" b="1" dirty="0" smtClean="0"/>
              <a:t>)</a:t>
            </a:r>
          </a:p>
          <a:p>
            <a:pPr lvl="2" algn="just"/>
            <a:endParaRPr lang="en-IN" sz="2200" b="1" dirty="0" smtClean="0"/>
          </a:p>
          <a:p>
            <a:pPr lvl="2" algn="just"/>
            <a:r>
              <a:rPr lang="en-IN" sz="2200" b="1" dirty="0" smtClean="0"/>
              <a:t>long term therapy is indicated for a chronic condition (example epilepsy).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"/>
            <a:ext cx="7696200" cy="615093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758952" marR="0" lvl="2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60000"/>
              <a:buFont typeface="Wingdings"/>
              <a:buChar char="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During patient counselling information should be conveyed in a manner which the patient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 and comprehend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lang="en-IN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I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language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familiar terms should be used in a style which is </a:t>
            </a:r>
            <a:r>
              <a:rPr kumimoji="0" lang="en-I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reassuring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rather than threatening.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lang="en-IN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patient oriented information should include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purpose of the medication,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dirty="0" smtClean="0"/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of administration,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dirty="0" smtClean="0">
                <a:solidFill>
                  <a:srgbClr val="FF0000"/>
                </a:solidFill>
              </a:rPr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of drug intake,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dirty="0" smtClean="0">
                <a:solidFill>
                  <a:srgbClr val="FF0000"/>
                </a:solidFill>
              </a:rPr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 side effects,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dirty="0" smtClean="0">
                <a:solidFill>
                  <a:srgbClr val="FF0000"/>
                </a:solidFill>
              </a:rPr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 advice,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dirty="0" smtClean="0">
                <a:solidFill>
                  <a:srgbClr val="FF0000"/>
                </a:solidFill>
              </a:rPr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 activities to be avoided and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dirty="0" smtClean="0">
                <a:solidFill>
                  <a:srgbClr val="FF0000"/>
                </a:solidFill>
              </a:rPr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warnings, where appropriate about</a:t>
            </a:r>
            <a:r>
              <a:rPr kumimoji="0" lang="en-IN" sz="2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IN" sz="2600" baseline="0" dirty="0" smtClean="0">
                <a:solidFill>
                  <a:srgbClr val="FF0000"/>
                </a:solidFill>
              </a:rPr>
              <a:t>		</a:t>
            </a: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effects of food, alcohol or non-prescription 	preparations.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624840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Admission Counselling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522732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1) What prescription drugs were being used prior to being admitted to the hospital ?Do you know names, doses and duration etc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2) What other drugs have been taken in the last six months OTC, laxatives, sedatives,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3) Are there any known allergies or reactions to any drug in the past?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4) Were there any chemical poisonings or exposure to noxious or environmental factors (household products, industrial chemicals)</a:t>
            </a:r>
          </a:p>
          <a:p>
            <a:endParaRPr lang="en-IN" dirty="0" smtClean="0"/>
          </a:p>
          <a:p>
            <a:r>
              <a:rPr lang="en-IN" dirty="0" smtClean="0"/>
              <a:t>5) is there any dependence on drugs?</a:t>
            </a:r>
          </a:p>
          <a:p>
            <a:endParaRPr lang="en-IN" dirty="0" smtClean="0"/>
          </a:p>
          <a:p>
            <a:r>
              <a:rPr lang="en-IN" dirty="0" smtClean="0"/>
              <a:t>6) Did patient take prescription drugs regularly or as directed by the physician? If not why?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81000" y="609600"/>
            <a:ext cx="7543800" cy="57607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7) are large amount of alcohol, tea, coffee or cigarette consumed?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8) Have there been any particular problems with drugs, like difficulty in swallowing, bad taste Etc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9) Is there any family history of disease or any congenital disorder?</a:t>
            </a:r>
            <a:b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10) Have any prophylactic measures or preventive medicine been administered like vaccination etc.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239000" cy="381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Discharge Counselling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7848600" cy="624840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dirty="0" smtClean="0"/>
              <a:t>1) Do you know the names of the drugs that you have to take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2) Why are you taking a particular medication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3) How often do you have to take this medication</a:t>
            </a:r>
            <a:br>
              <a:rPr lang="en-IN" dirty="0" smtClean="0"/>
            </a:br>
            <a:r>
              <a:rPr lang="en-IN" dirty="0" smtClean="0"/>
              <a:t>your medication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4) At what time and how many times a day do you take why How often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5) Are you in the habit of taking any other </a:t>
            </a:r>
            <a:r>
              <a:rPr lang="en-IN" dirty="0" err="1" smtClean="0"/>
              <a:t>OTc</a:t>
            </a:r>
            <a:r>
              <a:rPr lang="en-IN" dirty="0" smtClean="0"/>
              <a:t> medication 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6858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6) How do you carry your medication to work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7) Are you on a restricted diet (low salt, sugar free)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8) Are you allergic to any foods, drugs, fabric, smoke, etc</a:t>
            </a:r>
          </a:p>
          <a:p>
            <a:endParaRPr lang="en-IN" dirty="0" smtClean="0"/>
          </a:p>
          <a:p>
            <a:r>
              <a:rPr lang="en-IN" dirty="0" smtClean="0"/>
              <a:t>9) Have you ever taken anyone else's medicine or given yours to others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10) Do you have a system to help you remember to take your medication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11) Do you have any difficulty in administering or getting your medication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12) Who is your local physician and how often do you see him?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13) Is the cost of medication any problem for you? Are you getting any financial assistance or </a:t>
            </a:r>
            <a:br>
              <a:rPr lang="en-IN" dirty="0" smtClean="0"/>
            </a:br>
            <a:r>
              <a:rPr lang="en-IN" dirty="0" smtClean="0"/>
              <a:t>have medical insurance for your medication therapy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14) When will you come back for prescription refill or re-examination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15) Do you have any questions or doubts about your medication programme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239000" cy="1066800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chemeClr val="tx2"/>
                </a:solidFill>
              </a:rPr>
              <a:t>conclusion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239000" cy="2514600"/>
          </a:xfrm>
        </p:spPr>
        <p:txBody>
          <a:bodyPr/>
          <a:lstStyle/>
          <a:p>
            <a:r>
              <a:rPr lang="en-US" dirty="0" smtClean="0"/>
              <a:t>At last we can say that patient counselling is a part and parcel of good medication. </a:t>
            </a:r>
          </a:p>
          <a:p>
            <a:endParaRPr lang="en-US" dirty="0" smtClean="0"/>
          </a:p>
          <a:p>
            <a:r>
              <a:rPr lang="en-US" dirty="0" smtClean="0"/>
              <a:t>A good counselling can provide a patient to take his medication.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4676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848600" cy="5388936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 smtClean="0"/>
              <a:t>	It is refers to the process of </a:t>
            </a:r>
            <a:r>
              <a:rPr lang="en-US" sz="2800" b="1" dirty="0" smtClean="0">
                <a:solidFill>
                  <a:srgbClr val="FF0000"/>
                </a:solidFill>
              </a:rPr>
              <a:t>providing information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advise and assistance </a:t>
            </a:r>
            <a:r>
              <a:rPr lang="en-US" sz="2800" dirty="0" smtClean="0"/>
              <a:t>to help patient to use their medication appropriately.</a:t>
            </a:r>
            <a:endParaRPr lang="en-IN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Patient counseling is defined as </a:t>
            </a:r>
          </a:p>
          <a:p>
            <a:pPr>
              <a:buNone/>
            </a:pPr>
            <a:r>
              <a:rPr lang="en-US" b="1" dirty="0" smtClean="0"/>
              <a:t>		providing medication information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orally</a:t>
            </a:r>
            <a:r>
              <a:rPr lang="en-US" dirty="0" smtClean="0"/>
              <a:t> or in </a:t>
            </a:r>
            <a:r>
              <a:rPr lang="en-US" b="1" dirty="0" smtClean="0"/>
              <a:t>written</a:t>
            </a:r>
            <a:r>
              <a:rPr lang="en-US" dirty="0" smtClean="0"/>
              <a:t> form or using </a:t>
            </a:r>
            <a:r>
              <a:rPr lang="en-US" b="1" dirty="0" smtClean="0"/>
              <a:t>audio-visual aid</a:t>
            </a:r>
          </a:p>
          <a:p>
            <a:pPr>
              <a:buNone/>
            </a:pPr>
            <a:r>
              <a:rPr lang="en-US" dirty="0" smtClean="0"/>
              <a:t>		to the </a:t>
            </a:r>
            <a:r>
              <a:rPr lang="en-US" b="1" dirty="0" smtClean="0"/>
              <a:t>patients</a:t>
            </a:r>
            <a:r>
              <a:rPr lang="en-US" dirty="0" smtClean="0"/>
              <a:t> or their </a:t>
            </a:r>
            <a:r>
              <a:rPr lang="en-US" b="1" dirty="0" smtClean="0"/>
              <a:t>representatives</a:t>
            </a:r>
            <a:r>
              <a:rPr lang="en-US" dirty="0" smtClean="0"/>
              <a:t> or </a:t>
            </a:r>
            <a:r>
              <a:rPr lang="en-US" b="1" dirty="0" smtClean="0"/>
              <a:t>guardian</a:t>
            </a:r>
          </a:p>
          <a:p>
            <a:pPr>
              <a:buNone/>
            </a:pPr>
            <a:r>
              <a:rPr lang="en-US" dirty="0" smtClean="0"/>
              <a:t>on </a:t>
            </a:r>
          </a:p>
          <a:p>
            <a:r>
              <a:rPr lang="en-US" dirty="0" smtClean="0"/>
              <a:t>directions of use, </a:t>
            </a:r>
          </a:p>
          <a:p>
            <a:r>
              <a:rPr lang="en-US" dirty="0" smtClean="0"/>
              <a:t>advice on side effects, </a:t>
            </a:r>
          </a:p>
          <a:p>
            <a:r>
              <a:rPr lang="en-US" dirty="0" smtClean="0"/>
              <a:t>precautions, </a:t>
            </a:r>
          </a:p>
          <a:p>
            <a:r>
              <a:rPr lang="en-US" dirty="0" smtClean="0"/>
              <a:t>storage, </a:t>
            </a:r>
          </a:p>
          <a:p>
            <a:r>
              <a:rPr lang="en-US" dirty="0" smtClean="0"/>
              <a:t>diet and life style modifications.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295400"/>
            <a:ext cx="701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patient counseling is an </a:t>
            </a:r>
            <a:r>
              <a:rPr lang="en-US" sz="2400" b="1" dirty="0" smtClean="0"/>
              <a:t>approach</a:t>
            </a:r>
            <a:r>
              <a:rPr lang="en-US" sz="2400" dirty="0" smtClean="0"/>
              <a:t> that </a:t>
            </a:r>
            <a:r>
              <a:rPr lang="en-US" sz="2400" b="1" dirty="0" smtClean="0"/>
              <a:t>focuses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dirty="0" smtClean="0"/>
              <a:t>on </a:t>
            </a:r>
            <a:r>
              <a:rPr lang="en-US" sz="2400" b="1" dirty="0" smtClean="0"/>
              <a:t>enhancing the problem solving skill </a:t>
            </a:r>
            <a:r>
              <a:rPr lang="en-US" sz="2400" dirty="0" smtClean="0"/>
              <a:t>of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patient for the purpose to </a:t>
            </a:r>
            <a:r>
              <a:rPr lang="en-US" sz="2400" b="1" dirty="0" smtClean="0"/>
              <a:t>improve or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maintain the quality of health and  life.</a:t>
            </a:r>
            <a:endParaRPr lang="en-IN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Why Counseling ?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239000" cy="523653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To </a:t>
            </a:r>
            <a:r>
              <a:rPr lang="en-US" sz="2800" b="1" dirty="0" smtClean="0"/>
              <a:t>promote adherence to medications </a:t>
            </a:r>
            <a:r>
              <a:rPr lang="en-US" sz="2800" dirty="0" smtClean="0"/>
              <a:t>and avoid treatment failure and future hospital admissions</a:t>
            </a:r>
          </a:p>
          <a:p>
            <a:pPr algn="just">
              <a:lnSpc>
                <a:spcPct val="90000"/>
              </a:lnSpc>
              <a:buNone/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Helps </a:t>
            </a:r>
            <a:r>
              <a:rPr lang="en-US" sz="2800" b="1" dirty="0" smtClean="0"/>
              <a:t>patients cope with their disease </a:t>
            </a:r>
            <a:r>
              <a:rPr lang="en-US" sz="2800" dirty="0" smtClean="0"/>
              <a:t>and any  medication side effects that might occur</a:t>
            </a:r>
          </a:p>
          <a:p>
            <a:pPr algn="just">
              <a:lnSpc>
                <a:spcPct val="90000"/>
              </a:lnSpc>
              <a:buNone/>
            </a:pPr>
            <a:endParaRPr lang="en-US" sz="2800" dirty="0" smtClean="0"/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Important to </a:t>
            </a:r>
            <a:r>
              <a:rPr lang="en-US" sz="2800" b="1" dirty="0" smtClean="0"/>
              <a:t>avoid potential drug interactions</a:t>
            </a:r>
            <a:r>
              <a:rPr lang="en-US" sz="2800" dirty="0" smtClean="0"/>
              <a:t> with OTC, herbal, and prescription medications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Objectives of patient counseling</a:t>
            </a:r>
            <a:br>
              <a:rPr lang="en-US" b="1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772400" cy="5084136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 1.Patient should </a:t>
            </a:r>
            <a:r>
              <a:rPr lang="en-US" b="1" dirty="0" smtClean="0"/>
              <a:t>recognize the importance </a:t>
            </a:r>
            <a:r>
              <a:rPr lang="en-US" dirty="0" smtClean="0"/>
              <a:t>of medication for his well being.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2. A </a:t>
            </a:r>
            <a:r>
              <a:rPr lang="en-US" b="1" dirty="0" smtClean="0"/>
              <a:t>working relationship </a:t>
            </a:r>
            <a:r>
              <a:rPr lang="en-US" dirty="0" smtClean="0"/>
              <a:t>and a foundation for </a:t>
            </a:r>
            <a:r>
              <a:rPr lang="en-US" b="1" dirty="0" smtClean="0"/>
              <a:t>continuous interaction </a:t>
            </a:r>
            <a:r>
              <a:rPr lang="en-US" dirty="0" smtClean="0"/>
              <a:t>and consultation should be established.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3.Patient's understanding of </a:t>
            </a:r>
            <a:r>
              <a:rPr lang="en-US" b="1" dirty="0" smtClean="0"/>
              <a:t>strategies to deal with medication side effects</a:t>
            </a:r>
            <a:r>
              <a:rPr lang="en-US" dirty="0" smtClean="0"/>
              <a:t> and drug interactions should be improved.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4.Should </a:t>
            </a:r>
            <a:r>
              <a:rPr lang="en-US" b="1" dirty="0" smtClean="0"/>
              <a:t>ensure better patient compliance.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5 .Patient becomes an </a:t>
            </a:r>
            <a:r>
              <a:rPr lang="en-US" b="1" dirty="0" smtClean="0"/>
              <a:t>informed, efficient and active participant</a:t>
            </a:r>
            <a:r>
              <a:rPr lang="en-US" dirty="0" smtClean="0"/>
              <a:t> in disease treatment and self care management. 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6. The pharmacist should be perceived as a </a:t>
            </a:r>
            <a:r>
              <a:rPr lang="en-US" b="1" dirty="0" smtClean="0"/>
              <a:t>professional who offers pharmaceutical care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7. </a:t>
            </a:r>
            <a:r>
              <a:rPr lang="en-US" b="1" dirty="0" smtClean="0"/>
              <a:t>Drug interactions and adverse drug reactions </a:t>
            </a:r>
            <a:r>
              <a:rPr lang="en-US" dirty="0" smtClean="0"/>
              <a:t>should be </a:t>
            </a:r>
            <a:r>
              <a:rPr lang="en-US" b="1" dirty="0" smtClean="0"/>
              <a:t>prevented.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Patient counseling consists of three stages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1.Introduction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2.Process Content and Issues regarding </a:t>
            </a:r>
            <a:r>
              <a:rPr lang="en-US" dirty="0" smtClean="0"/>
              <a:t>manner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3.Conclusion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239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b="1" dirty="0"/>
              <a:t>Review the patient's </a:t>
            </a:r>
            <a:r>
              <a:rPr lang="en-US" b="1" dirty="0" smtClean="0"/>
              <a:t>record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</a:t>
            </a:r>
            <a:r>
              <a:rPr lang="en-US" dirty="0"/>
              <a:t>Introduce your </a:t>
            </a:r>
            <a:r>
              <a:rPr lang="en-US" dirty="0" smtClean="0"/>
              <a:t>self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* Explain purpose of </a:t>
            </a:r>
            <a:r>
              <a:rPr lang="en-US" dirty="0" smtClean="0"/>
              <a:t>counseling</a:t>
            </a:r>
          </a:p>
          <a:p>
            <a:pPr marL="263525" indent="279400">
              <a:buNone/>
              <a:tabLst>
                <a:tab pos="542925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* Obtain drug related information such as allergies, </a:t>
            </a:r>
            <a:r>
              <a:rPr lang="en-US" dirty="0" smtClean="0"/>
              <a:t> </a:t>
            </a:r>
          </a:p>
          <a:p>
            <a:pPr marL="263525" indent="279400">
              <a:buNone/>
              <a:tabLst>
                <a:tab pos="542925" algn="l"/>
              </a:tabLst>
            </a:pPr>
            <a:r>
              <a:rPr lang="en-US" dirty="0" smtClean="0"/>
              <a:t>use </a:t>
            </a:r>
            <a:r>
              <a:rPr lang="en-US" dirty="0"/>
              <a:t>of herbals etc</a:t>
            </a:r>
            <a:r>
              <a:rPr lang="en-US" dirty="0" smtClean="0"/>
              <a:t>.</a:t>
            </a:r>
          </a:p>
          <a:p>
            <a:pPr marL="263525" indent="279400">
              <a:buNone/>
              <a:tabLst>
                <a:tab pos="542925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* Assess the patients understanding of the reasons </a:t>
            </a:r>
            <a:endParaRPr lang="en-US" dirty="0" smtClean="0"/>
          </a:p>
          <a:p>
            <a:pPr marL="263525" indent="279400">
              <a:buNone/>
              <a:tabLst>
                <a:tab pos="542925" algn="l"/>
              </a:tabLst>
            </a:pPr>
            <a:r>
              <a:rPr lang="en-US" dirty="0" smtClean="0"/>
              <a:t>for therapy</a:t>
            </a:r>
          </a:p>
          <a:p>
            <a:pPr marL="263525" indent="279400">
              <a:buNone/>
              <a:tabLst>
                <a:tab pos="542925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* Assess any actual and / or potential concerns or </a:t>
            </a:r>
            <a:endParaRPr lang="en-US" dirty="0" smtClean="0"/>
          </a:p>
          <a:p>
            <a:pPr marL="263525" indent="279400">
              <a:buNone/>
              <a:tabLst>
                <a:tab pos="542925" algn="l"/>
              </a:tabLst>
            </a:pPr>
            <a:r>
              <a:rPr lang="en-US" dirty="0" smtClean="0"/>
              <a:t>problems </a:t>
            </a:r>
            <a:r>
              <a:rPr lang="en-US" dirty="0"/>
              <a:t>of importance to the 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830-6E5D-4034-84C5-D4C60470A1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390</TotalTime>
  <Words>1118</Words>
  <Application>Microsoft Office PowerPoint</Application>
  <PresentationFormat>On-screen Show (4:3)</PresentationFormat>
  <Paragraphs>270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Opulent</vt:lpstr>
      <vt:lpstr>Slide 1</vt:lpstr>
      <vt:lpstr>Learning Objectives </vt:lpstr>
      <vt:lpstr>Definition:</vt:lpstr>
      <vt:lpstr>Slide 4</vt:lpstr>
      <vt:lpstr>Why Counseling ? </vt:lpstr>
      <vt:lpstr>Objectives of patient counseling </vt:lpstr>
      <vt:lpstr>Slide 7</vt:lpstr>
      <vt:lpstr>Slide 8</vt:lpstr>
      <vt:lpstr>Introduction</vt:lpstr>
      <vt:lpstr>Issues regarding Manner</vt:lpstr>
      <vt:lpstr>Conclusion</vt:lpstr>
      <vt:lpstr>Who and When to counsel</vt:lpstr>
      <vt:lpstr>Slide 13</vt:lpstr>
      <vt:lpstr>Functions of patient counselling</vt:lpstr>
      <vt:lpstr>Slide 15</vt:lpstr>
      <vt:lpstr>Patients who should always be counseled</vt:lpstr>
      <vt:lpstr>Patients who should be counseled at certain intervals</vt:lpstr>
      <vt:lpstr>WHAT TO COUNSEL ABOUT</vt:lpstr>
      <vt:lpstr>Slide 19</vt:lpstr>
      <vt:lpstr>Slide 20</vt:lpstr>
      <vt:lpstr>Method of counselling</vt:lpstr>
      <vt:lpstr>Slide 22</vt:lpstr>
      <vt:lpstr>Slide 23</vt:lpstr>
      <vt:lpstr>Admission Counselling</vt:lpstr>
      <vt:lpstr>Slide 25</vt:lpstr>
      <vt:lpstr>Discharge Counselling</vt:lpstr>
      <vt:lpstr>Slide 27</vt:lpstr>
      <vt:lpstr>Slide 28</vt:lpstr>
      <vt:lpstr>   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Priti</cp:lastModifiedBy>
  <cp:revision>28</cp:revision>
  <dcterms:created xsi:type="dcterms:W3CDTF">2014-07-19T12:25:17Z</dcterms:created>
  <dcterms:modified xsi:type="dcterms:W3CDTF">2017-12-28T04:13:08Z</dcterms:modified>
</cp:coreProperties>
</file>