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321" r:id="rId2"/>
    <p:sldId id="322" r:id="rId3"/>
    <p:sldId id="324" r:id="rId4"/>
    <p:sldId id="325" r:id="rId5"/>
    <p:sldId id="326" r:id="rId6"/>
    <p:sldId id="327" r:id="rId7"/>
    <p:sldId id="328" r:id="rId8"/>
    <p:sldId id="329" r:id="rId9"/>
    <p:sldId id="330" r:id="rId10"/>
    <p:sldId id="331" r:id="rId11"/>
    <p:sldId id="333" r:id="rId12"/>
    <p:sldId id="347" r:id="rId13"/>
    <p:sldId id="334" r:id="rId14"/>
    <p:sldId id="371" r:id="rId15"/>
    <p:sldId id="335" r:id="rId16"/>
    <p:sldId id="336" r:id="rId17"/>
    <p:sldId id="337" r:id="rId18"/>
    <p:sldId id="338" r:id="rId19"/>
    <p:sldId id="339" r:id="rId20"/>
    <p:sldId id="348" r:id="rId21"/>
    <p:sldId id="372" r:id="rId22"/>
    <p:sldId id="341" r:id="rId23"/>
    <p:sldId id="342" r:id="rId24"/>
    <p:sldId id="349" r:id="rId25"/>
    <p:sldId id="343" r:id="rId26"/>
    <p:sldId id="344" r:id="rId27"/>
    <p:sldId id="345" r:id="rId28"/>
    <p:sldId id="346" r:id="rId29"/>
    <p:sldId id="308" r:id="rId30"/>
    <p:sldId id="260" r:id="rId31"/>
    <p:sldId id="312" r:id="rId32"/>
    <p:sldId id="274" r:id="rId33"/>
    <p:sldId id="305" r:id="rId34"/>
    <p:sldId id="275" r:id="rId35"/>
    <p:sldId id="276" r:id="rId36"/>
    <p:sldId id="309" r:id="rId37"/>
    <p:sldId id="311" r:id="rId38"/>
    <p:sldId id="355" r:id="rId39"/>
    <p:sldId id="358" r:id="rId40"/>
    <p:sldId id="359" r:id="rId41"/>
    <p:sldId id="360" r:id="rId42"/>
    <p:sldId id="362" r:id="rId43"/>
    <p:sldId id="363" r:id="rId44"/>
    <p:sldId id="364" r:id="rId45"/>
    <p:sldId id="365" r:id="rId46"/>
    <p:sldId id="366" r:id="rId47"/>
    <p:sldId id="367" r:id="rId48"/>
    <p:sldId id="368" r:id="rId49"/>
    <p:sldId id="369" r:id="rId50"/>
    <p:sldId id="370" r:id="rId51"/>
    <p:sldId id="313" r:id="rId52"/>
    <p:sldId id="373" r:id="rId53"/>
    <p:sldId id="374" r:id="rId54"/>
    <p:sldId id="37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70377" autoAdjust="0"/>
  </p:normalViewPr>
  <p:slideViewPr>
    <p:cSldViewPr snapToGrid="0">
      <p:cViewPr varScale="1">
        <p:scale>
          <a:sx n="46" d="100"/>
          <a:sy n="46" d="100"/>
        </p:scale>
        <p:origin x="-198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432D7-9A22-474E-8557-693930DBCB3E}" type="doc">
      <dgm:prSet loTypeId="urn:microsoft.com/office/officeart/2005/8/layout/chevron1" loCatId="process" qsTypeId="urn:microsoft.com/office/officeart/2005/8/quickstyle/simple1" qsCatId="simple" csTypeId="urn:microsoft.com/office/officeart/2005/8/colors/accent1_2" csCatId="accent1" phldr="1"/>
      <dgm:spPr/>
    </dgm:pt>
    <dgm:pt modelId="{F687288C-BB0F-481A-B376-1126D680EBA5}">
      <dgm:prSet phldrT="[Text]"/>
      <dgm:spPr/>
      <dgm:t>
        <a:bodyPr/>
        <a:lstStyle/>
        <a:p>
          <a:r>
            <a:rPr lang="en-IN" dirty="0" smtClean="0"/>
            <a:t>Phase I</a:t>
          </a:r>
          <a:endParaRPr lang="en-IN" dirty="0"/>
        </a:p>
      </dgm:t>
    </dgm:pt>
    <dgm:pt modelId="{10D4CE05-1AF5-4050-B714-4AF1E0D44CCC}" type="parTrans" cxnId="{EBA773EB-202B-4D4C-8C39-DA5878428E6A}">
      <dgm:prSet/>
      <dgm:spPr/>
      <dgm:t>
        <a:bodyPr/>
        <a:lstStyle/>
        <a:p>
          <a:endParaRPr lang="en-IN"/>
        </a:p>
      </dgm:t>
    </dgm:pt>
    <dgm:pt modelId="{15DCD76E-BA7A-400B-82F6-AF9652FB5CE1}" type="sibTrans" cxnId="{EBA773EB-202B-4D4C-8C39-DA5878428E6A}">
      <dgm:prSet/>
      <dgm:spPr/>
      <dgm:t>
        <a:bodyPr/>
        <a:lstStyle/>
        <a:p>
          <a:endParaRPr lang="en-IN"/>
        </a:p>
      </dgm:t>
    </dgm:pt>
    <dgm:pt modelId="{E13FAAC5-C371-4E95-AF9F-62CA09C531A1}">
      <dgm:prSet phldrT="[Text]"/>
      <dgm:spPr/>
      <dgm:t>
        <a:bodyPr/>
        <a:lstStyle/>
        <a:p>
          <a:r>
            <a:rPr lang="en-IN" dirty="0" smtClean="0"/>
            <a:t>Phase II</a:t>
          </a:r>
          <a:endParaRPr lang="en-IN" dirty="0"/>
        </a:p>
      </dgm:t>
    </dgm:pt>
    <dgm:pt modelId="{EB2F4ACE-ED02-422D-89EA-A01593902AF4}" type="parTrans" cxnId="{688AE40C-BCDD-409A-8521-794645C3ABBE}">
      <dgm:prSet/>
      <dgm:spPr/>
      <dgm:t>
        <a:bodyPr/>
        <a:lstStyle/>
        <a:p>
          <a:endParaRPr lang="en-IN"/>
        </a:p>
      </dgm:t>
    </dgm:pt>
    <dgm:pt modelId="{5A165CA1-C470-4A79-8B5B-451E73687E8C}" type="sibTrans" cxnId="{688AE40C-BCDD-409A-8521-794645C3ABBE}">
      <dgm:prSet/>
      <dgm:spPr/>
      <dgm:t>
        <a:bodyPr/>
        <a:lstStyle/>
        <a:p>
          <a:endParaRPr lang="en-IN"/>
        </a:p>
      </dgm:t>
    </dgm:pt>
    <dgm:pt modelId="{531F1A1C-FD75-4722-BF97-4EEB6DAC7E76}">
      <dgm:prSet phldrT="[Text]"/>
      <dgm:spPr/>
      <dgm:t>
        <a:bodyPr/>
        <a:lstStyle/>
        <a:p>
          <a:r>
            <a:rPr lang="en-IN" dirty="0" smtClean="0"/>
            <a:t>Phase III</a:t>
          </a:r>
          <a:endParaRPr lang="en-IN" dirty="0"/>
        </a:p>
      </dgm:t>
    </dgm:pt>
    <dgm:pt modelId="{040A13AD-9442-42E1-BA72-0129C188025B}" type="parTrans" cxnId="{835FF290-D02A-48B5-A05D-61B17C22E729}">
      <dgm:prSet/>
      <dgm:spPr/>
      <dgm:t>
        <a:bodyPr/>
        <a:lstStyle/>
        <a:p>
          <a:endParaRPr lang="en-IN"/>
        </a:p>
      </dgm:t>
    </dgm:pt>
    <dgm:pt modelId="{2106D2A9-888B-4A89-9D0F-75785549320D}" type="sibTrans" cxnId="{835FF290-D02A-48B5-A05D-61B17C22E729}">
      <dgm:prSet/>
      <dgm:spPr/>
      <dgm:t>
        <a:bodyPr/>
        <a:lstStyle/>
        <a:p>
          <a:endParaRPr lang="en-IN"/>
        </a:p>
      </dgm:t>
    </dgm:pt>
    <dgm:pt modelId="{C4ACFF43-A856-4C46-8D8B-42F8EF9238D5}">
      <dgm:prSet phldrT="[Text]"/>
      <dgm:spPr/>
      <dgm:t>
        <a:bodyPr/>
        <a:lstStyle/>
        <a:p>
          <a:r>
            <a:rPr lang="en-IN" dirty="0" smtClean="0"/>
            <a:t>Phase IV</a:t>
          </a:r>
          <a:endParaRPr lang="en-IN" dirty="0"/>
        </a:p>
      </dgm:t>
    </dgm:pt>
    <dgm:pt modelId="{1AB515AD-434E-482F-9D03-5C9F17CE8535}" type="parTrans" cxnId="{E71BA457-0061-4C70-ACB1-0391D232AFD6}">
      <dgm:prSet/>
      <dgm:spPr/>
      <dgm:t>
        <a:bodyPr/>
        <a:lstStyle/>
        <a:p>
          <a:endParaRPr lang="en-IN"/>
        </a:p>
      </dgm:t>
    </dgm:pt>
    <dgm:pt modelId="{067001C4-B20B-4D1D-9279-278E2F8E9E26}" type="sibTrans" cxnId="{E71BA457-0061-4C70-ACB1-0391D232AFD6}">
      <dgm:prSet/>
      <dgm:spPr/>
      <dgm:t>
        <a:bodyPr/>
        <a:lstStyle/>
        <a:p>
          <a:endParaRPr lang="en-IN"/>
        </a:p>
      </dgm:t>
    </dgm:pt>
    <dgm:pt modelId="{A69DC61B-E4A8-459B-93F1-521DF139AAC0}" type="pres">
      <dgm:prSet presAssocID="{493432D7-9A22-474E-8557-693930DBCB3E}" presName="Name0" presStyleCnt="0">
        <dgm:presLayoutVars>
          <dgm:dir/>
          <dgm:animLvl val="lvl"/>
          <dgm:resizeHandles val="exact"/>
        </dgm:presLayoutVars>
      </dgm:prSet>
      <dgm:spPr/>
    </dgm:pt>
    <dgm:pt modelId="{C3614095-87A8-4FBF-A195-A61F7514E234}" type="pres">
      <dgm:prSet presAssocID="{F687288C-BB0F-481A-B376-1126D680EBA5}" presName="parTxOnly" presStyleLbl="node1" presStyleIdx="0" presStyleCnt="4">
        <dgm:presLayoutVars>
          <dgm:chMax val="0"/>
          <dgm:chPref val="0"/>
          <dgm:bulletEnabled val="1"/>
        </dgm:presLayoutVars>
      </dgm:prSet>
      <dgm:spPr/>
      <dgm:t>
        <a:bodyPr/>
        <a:lstStyle/>
        <a:p>
          <a:endParaRPr lang="en-IN"/>
        </a:p>
      </dgm:t>
    </dgm:pt>
    <dgm:pt modelId="{B6CDC603-1B08-4B51-83E1-6348D5DA9B24}" type="pres">
      <dgm:prSet presAssocID="{15DCD76E-BA7A-400B-82F6-AF9652FB5CE1}" presName="parTxOnlySpace" presStyleCnt="0"/>
      <dgm:spPr/>
    </dgm:pt>
    <dgm:pt modelId="{DEC9C49E-CD71-44FB-815F-A1FD728E8454}" type="pres">
      <dgm:prSet presAssocID="{E13FAAC5-C371-4E95-AF9F-62CA09C531A1}" presName="parTxOnly" presStyleLbl="node1" presStyleIdx="1" presStyleCnt="4">
        <dgm:presLayoutVars>
          <dgm:chMax val="0"/>
          <dgm:chPref val="0"/>
          <dgm:bulletEnabled val="1"/>
        </dgm:presLayoutVars>
      </dgm:prSet>
      <dgm:spPr/>
      <dgm:t>
        <a:bodyPr/>
        <a:lstStyle/>
        <a:p>
          <a:endParaRPr lang="en-IN"/>
        </a:p>
      </dgm:t>
    </dgm:pt>
    <dgm:pt modelId="{8518B9F3-81D4-4C40-9C7A-DEEBD17E0EFC}" type="pres">
      <dgm:prSet presAssocID="{5A165CA1-C470-4A79-8B5B-451E73687E8C}" presName="parTxOnlySpace" presStyleCnt="0"/>
      <dgm:spPr/>
    </dgm:pt>
    <dgm:pt modelId="{DCBC5956-06C6-4EC1-B40E-9534DF36CB5C}" type="pres">
      <dgm:prSet presAssocID="{531F1A1C-FD75-4722-BF97-4EEB6DAC7E76}" presName="parTxOnly" presStyleLbl="node1" presStyleIdx="2" presStyleCnt="4">
        <dgm:presLayoutVars>
          <dgm:chMax val="0"/>
          <dgm:chPref val="0"/>
          <dgm:bulletEnabled val="1"/>
        </dgm:presLayoutVars>
      </dgm:prSet>
      <dgm:spPr/>
      <dgm:t>
        <a:bodyPr/>
        <a:lstStyle/>
        <a:p>
          <a:endParaRPr lang="en-IN"/>
        </a:p>
      </dgm:t>
    </dgm:pt>
    <dgm:pt modelId="{04589E99-CCB4-4807-ADCE-C6FFC0ACE205}" type="pres">
      <dgm:prSet presAssocID="{2106D2A9-888B-4A89-9D0F-75785549320D}" presName="parTxOnlySpace" presStyleCnt="0"/>
      <dgm:spPr/>
    </dgm:pt>
    <dgm:pt modelId="{804A56B3-67F5-4BC7-9F35-57C59059ACB8}" type="pres">
      <dgm:prSet presAssocID="{C4ACFF43-A856-4C46-8D8B-42F8EF9238D5}" presName="parTxOnly" presStyleLbl="node1" presStyleIdx="3" presStyleCnt="4" custLinFactX="5365" custLinFactNeighborX="100000" custLinFactNeighborY="4550">
        <dgm:presLayoutVars>
          <dgm:chMax val="0"/>
          <dgm:chPref val="0"/>
          <dgm:bulletEnabled val="1"/>
        </dgm:presLayoutVars>
      </dgm:prSet>
      <dgm:spPr/>
      <dgm:t>
        <a:bodyPr/>
        <a:lstStyle/>
        <a:p>
          <a:endParaRPr lang="en-IN"/>
        </a:p>
      </dgm:t>
    </dgm:pt>
  </dgm:ptLst>
  <dgm:cxnLst>
    <dgm:cxn modelId="{4353F430-A671-4C83-BAFB-14E780463136}" type="presOf" srcId="{531F1A1C-FD75-4722-BF97-4EEB6DAC7E76}" destId="{DCBC5956-06C6-4EC1-B40E-9534DF36CB5C}" srcOrd="0" destOrd="0" presId="urn:microsoft.com/office/officeart/2005/8/layout/chevron1"/>
    <dgm:cxn modelId="{688AE40C-BCDD-409A-8521-794645C3ABBE}" srcId="{493432D7-9A22-474E-8557-693930DBCB3E}" destId="{E13FAAC5-C371-4E95-AF9F-62CA09C531A1}" srcOrd="1" destOrd="0" parTransId="{EB2F4ACE-ED02-422D-89EA-A01593902AF4}" sibTransId="{5A165CA1-C470-4A79-8B5B-451E73687E8C}"/>
    <dgm:cxn modelId="{DC3AF5F2-34FC-44ED-8A66-C24C16C30E2A}" type="presOf" srcId="{493432D7-9A22-474E-8557-693930DBCB3E}" destId="{A69DC61B-E4A8-459B-93F1-521DF139AAC0}" srcOrd="0" destOrd="0" presId="urn:microsoft.com/office/officeart/2005/8/layout/chevron1"/>
    <dgm:cxn modelId="{EBA773EB-202B-4D4C-8C39-DA5878428E6A}" srcId="{493432D7-9A22-474E-8557-693930DBCB3E}" destId="{F687288C-BB0F-481A-B376-1126D680EBA5}" srcOrd="0" destOrd="0" parTransId="{10D4CE05-1AF5-4050-B714-4AF1E0D44CCC}" sibTransId="{15DCD76E-BA7A-400B-82F6-AF9652FB5CE1}"/>
    <dgm:cxn modelId="{F0114969-3913-4938-B2BC-2B1874181976}" type="presOf" srcId="{E13FAAC5-C371-4E95-AF9F-62CA09C531A1}" destId="{DEC9C49E-CD71-44FB-815F-A1FD728E8454}" srcOrd="0" destOrd="0" presId="urn:microsoft.com/office/officeart/2005/8/layout/chevron1"/>
    <dgm:cxn modelId="{4C538D99-3B6F-4789-8192-994314B12599}" type="presOf" srcId="{C4ACFF43-A856-4C46-8D8B-42F8EF9238D5}" destId="{804A56B3-67F5-4BC7-9F35-57C59059ACB8}" srcOrd="0" destOrd="0" presId="urn:microsoft.com/office/officeart/2005/8/layout/chevron1"/>
    <dgm:cxn modelId="{835FF290-D02A-48B5-A05D-61B17C22E729}" srcId="{493432D7-9A22-474E-8557-693930DBCB3E}" destId="{531F1A1C-FD75-4722-BF97-4EEB6DAC7E76}" srcOrd="2" destOrd="0" parTransId="{040A13AD-9442-42E1-BA72-0129C188025B}" sibTransId="{2106D2A9-888B-4A89-9D0F-75785549320D}"/>
    <dgm:cxn modelId="{1BCA42C4-B9C0-4DF3-939A-486547F8261B}" type="presOf" srcId="{F687288C-BB0F-481A-B376-1126D680EBA5}" destId="{C3614095-87A8-4FBF-A195-A61F7514E234}" srcOrd="0" destOrd="0" presId="urn:microsoft.com/office/officeart/2005/8/layout/chevron1"/>
    <dgm:cxn modelId="{E71BA457-0061-4C70-ACB1-0391D232AFD6}" srcId="{493432D7-9A22-474E-8557-693930DBCB3E}" destId="{C4ACFF43-A856-4C46-8D8B-42F8EF9238D5}" srcOrd="3" destOrd="0" parTransId="{1AB515AD-434E-482F-9D03-5C9F17CE8535}" sibTransId="{067001C4-B20B-4D1D-9279-278E2F8E9E26}"/>
    <dgm:cxn modelId="{71042937-9277-4337-8754-DFEE16AC9C54}" type="presParOf" srcId="{A69DC61B-E4A8-459B-93F1-521DF139AAC0}" destId="{C3614095-87A8-4FBF-A195-A61F7514E234}" srcOrd="0" destOrd="0" presId="urn:microsoft.com/office/officeart/2005/8/layout/chevron1"/>
    <dgm:cxn modelId="{7B2106F4-DD7F-4B8A-916F-354514D85F3A}" type="presParOf" srcId="{A69DC61B-E4A8-459B-93F1-521DF139AAC0}" destId="{B6CDC603-1B08-4B51-83E1-6348D5DA9B24}" srcOrd="1" destOrd="0" presId="urn:microsoft.com/office/officeart/2005/8/layout/chevron1"/>
    <dgm:cxn modelId="{0F573D5C-89F4-4E20-B4D3-079384DD8A80}" type="presParOf" srcId="{A69DC61B-E4A8-459B-93F1-521DF139AAC0}" destId="{DEC9C49E-CD71-44FB-815F-A1FD728E8454}" srcOrd="2" destOrd="0" presId="urn:microsoft.com/office/officeart/2005/8/layout/chevron1"/>
    <dgm:cxn modelId="{3E7DD55F-988D-4F06-9E57-96D712A244F4}" type="presParOf" srcId="{A69DC61B-E4A8-459B-93F1-521DF139AAC0}" destId="{8518B9F3-81D4-4C40-9C7A-DEEBD17E0EFC}" srcOrd="3" destOrd="0" presId="urn:microsoft.com/office/officeart/2005/8/layout/chevron1"/>
    <dgm:cxn modelId="{A5A3CAF5-8079-46FC-AFEB-374BB69B7AEC}" type="presParOf" srcId="{A69DC61B-E4A8-459B-93F1-521DF139AAC0}" destId="{DCBC5956-06C6-4EC1-B40E-9534DF36CB5C}" srcOrd="4" destOrd="0" presId="urn:microsoft.com/office/officeart/2005/8/layout/chevron1"/>
    <dgm:cxn modelId="{D663B292-DA94-45F5-AF5E-88DB50A94206}" type="presParOf" srcId="{A69DC61B-E4A8-459B-93F1-521DF139AAC0}" destId="{04589E99-CCB4-4807-ADCE-C6FFC0ACE205}" srcOrd="5" destOrd="0" presId="urn:microsoft.com/office/officeart/2005/8/layout/chevron1"/>
    <dgm:cxn modelId="{79ADDECE-5D1A-4868-99EA-2CAE85D3E61A}" type="presParOf" srcId="{A69DC61B-E4A8-459B-93F1-521DF139AAC0}" destId="{804A56B3-67F5-4BC7-9F35-57C59059ACB8}" srcOrd="6" destOrd="0" presId="urn:microsoft.com/office/officeart/2005/8/layout/chevron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14095-87A8-4FBF-A195-A61F7514E234}">
      <dsp:nvSpPr>
        <dsp:cNvPr id="0" name=""/>
        <dsp:cNvSpPr/>
      </dsp:nvSpPr>
      <dsp:spPr>
        <a:xfrm>
          <a:off x="3938" y="428645"/>
          <a:ext cx="2292697" cy="91707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IN" sz="2900" kern="1200" dirty="0" smtClean="0"/>
            <a:t>Phase I</a:t>
          </a:r>
          <a:endParaRPr lang="en-IN" sz="2900" kern="1200" dirty="0"/>
        </a:p>
      </dsp:txBody>
      <dsp:txXfrm>
        <a:off x="462477" y="428645"/>
        <a:ext cx="1375619" cy="917078"/>
      </dsp:txXfrm>
    </dsp:sp>
    <dsp:sp modelId="{DEC9C49E-CD71-44FB-815F-A1FD728E8454}">
      <dsp:nvSpPr>
        <dsp:cNvPr id="0" name=""/>
        <dsp:cNvSpPr/>
      </dsp:nvSpPr>
      <dsp:spPr>
        <a:xfrm>
          <a:off x="2067366" y="428645"/>
          <a:ext cx="2292697" cy="91707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IN" sz="2900" kern="1200" dirty="0" smtClean="0"/>
            <a:t>Phase II</a:t>
          </a:r>
          <a:endParaRPr lang="en-IN" sz="2900" kern="1200" dirty="0"/>
        </a:p>
      </dsp:txBody>
      <dsp:txXfrm>
        <a:off x="2525905" y="428645"/>
        <a:ext cx="1375619" cy="917078"/>
      </dsp:txXfrm>
    </dsp:sp>
    <dsp:sp modelId="{DCBC5956-06C6-4EC1-B40E-9534DF36CB5C}">
      <dsp:nvSpPr>
        <dsp:cNvPr id="0" name=""/>
        <dsp:cNvSpPr/>
      </dsp:nvSpPr>
      <dsp:spPr>
        <a:xfrm>
          <a:off x="4130793" y="428645"/>
          <a:ext cx="2292697" cy="91707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IN" sz="2900" kern="1200" dirty="0" smtClean="0"/>
            <a:t>Phase III</a:t>
          </a:r>
          <a:endParaRPr lang="en-IN" sz="2900" kern="1200" dirty="0"/>
        </a:p>
      </dsp:txBody>
      <dsp:txXfrm>
        <a:off x="4589332" y="428645"/>
        <a:ext cx="1375619" cy="917078"/>
      </dsp:txXfrm>
    </dsp:sp>
    <dsp:sp modelId="{804A56B3-67F5-4BC7-9F35-57C59059ACB8}">
      <dsp:nvSpPr>
        <dsp:cNvPr id="0" name=""/>
        <dsp:cNvSpPr/>
      </dsp:nvSpPr>
      <dsp:spPr>
        <a:xfrm>
          <a:off x="6198159" y="470372"/>
          <a:ext cx="2292697" cy="91707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IN" sz="2900" kern="1200" dirty="0" smtClean="0"/>
            <a:t>Phase IV</a:t>
          </a:r>
          <a:endParaRPr lang="en-IN" sz="2900" kern="1200" dirty="0"/>
        </a:p>
      </dsp:txBody>
      <dsp:txXfrm>
        <a:off x="6656698" y="470372"/>
        <a:ext cx="1375619" cy="9170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30432-531D-4A1D-95D8-FF82EE796EF0}" type="datetimeFigureOut">
              <a:rPr lang="en-GB" smtClean="0"/>
              <a:pPr/>
              <a:t>02/01/2018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1FD03-B454-44E4-9527-EEB68AFEC7B8}" type="slidenum">
              <a:rPr lang="en-GB" smtClean="0"/>
              <a:pPr/>
              <a:t>‹#›</a:t>
            </a:fld>
            <a:endParaRPr lang="en-GB"/>
          </a:p>
        </p:txBody>
      </p:sp>
    </p:spTree>
    <p:extLst>
      <p:ext uri="{BB962C8B-B14F-4D97-AF65-F5344CB8AC3E}">
        <p14:creationId xmlns="" xmlns:p14="http://schemas.microsoft.com/office/powerpoint/2010/main" val="3756134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verywell.com/is-there-radiation-exposure-during-an-mri-2440708"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verywell.com/multiple-sclerosis-relapses-2440715" TargetMode="External"/><Relationship Id="rId4" Type="http://schemas.openxmlformats.org/officeDocument/2006/relationships/hyperlink" Target="https://www.verywell.com/what-is-the-blood-brain-barrier-3980707"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6D1FD03-B454-44E4-9527-EEB68AFEC7B8}" type="slidenum">
              <a:rPr lang="en-GB" smtClean="0"/>
              <a:pPr/>
              <a:t>1</a:t>
            </a:fld>
            <a:endParaRPr lang="en-GB"/>
          </a:p>
        </p:txBody>
      </p:sp>
    </p:spTree>
    <p:extLst>
      <p:ext uri="{BB962C8B-B14F-4D97-AF65-F5344CB8AC3E}">
        <p14:creationId xmlns="" xmlns:p14="http://schemas.microsoft.com/office/powerpoint/2010/main" val="29213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FF"/>
                </a:solidFill>
                <a:latin typeface="Palatino" pitchFamily="125" charset="0"/>
                <a:ea typeface="ＭＳ Ｐゴシック" panose="020B0600070205080204" pitchFamily="34" charset="-128"/>
                <a:cs typeface="Palatino" pitchFamily="125" charset="0"/>
              </a:rPr>
              <a:t>Pharmacogenomics</a:t>
            </a:r>
            <a:r>
              <a:rPr lang="en-US" sz="1200" dirty="0" smtClean="0">
                <a:latin typeface="Palatino" pitchFamily="125" charset="0"/>
                <a:ea typeface="ＭＳ Ｐゴシック" panose="020B0600070205080204" pitchFamily="34" charset="-128"/>
                <a:cs typeface="Palatino" pitchFamily="125" charset="0"/>
              </a:rPr>
              <a:t>: study of genomic influence on drug response. </a:t>
            </a:r>
            <a:endParaRPr lang="en-IN"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11</a:t>
            </a:fld>
            <a:endParaRPr lang="en-GB"/>
          </a:p>
        </p:txBody>
      </p:sp>
    </p:spTree>
    <p:extLst>
      <p:ext uri="{BB962C8B-B14F-4D97-AF65-F5344CB8AC3E}">
        <p14:creationId xmlns="" xmlns:p14="http://schemas.microsoft.com/office/powerpoint/2010/main" val="279894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Gadolinium, also called "contrast," is a large, chemical compound that is injected into a person's vein during an </a:t>
            </a:r>
            <a:r>
              <a:rPr lang="en-US" sz="1200" b="0" i="0" u="sng" kern="1200" dirty="0" smtClean="0">
                <a:solidFill>
                  <a:schemeClr val="tx1"/>
                </a:solidFill>
                <a:latin typeface="+mn-lt"/>
                <a:ea typeface="+mn-ea"/>
                <a:cs typeface="+mn-cs"/>
                <a:hlinkClick r:id="rId3"/>
              </a:rPr>
              <a:t>MRI scan</a:t>
            </a:r>
            <a:r>
              <a:rPr lang="en-US" sz="1200" b="0" i="0" kern="1200" dirty="0" smtClean="0">
                <a:solidFill>
                  <a:schemeClr val="tx1"/>
                </a:solidFill>
                <a:latin typeface="+mn-lt"/>
                <a:ea typeface="+mn-ea"/>
                <a:cs typeface="+mn-cs"/>
              </a:rPr>
              <a:t> by a technician.</a:t>
            </a:r>
          </a:p>
          <a:p>
            <a:r>
              <a:rPr lang="en-US" sz="1200" b="0" i="0" kern="1200" dirty="0" smtClean="0">
                <a:solidFill>
                  <a:schemeClr val="tx1"/>
                </a:solidFill>
                <a:latin typeface="+mn-lt"/>
                <a:ea typeface="+mn-ea"/>
                <a:cs typeface="+mn-cs"/>
              </a:rPr>
              <a:t>Gadolinium normally cannot pass from the bloodstream into the brain or spinal cord due to a layer of protection in a person's body called the </a:t>
            </a:r>
            <a:r>
              <a:rPr lang="en-US" sz="1200" b="0" i="0" u="sng" kern="1200" dirty="0" smtClean="0">
                <a:solidFill>
                  <a:schemeClr val="tx1"/>
                </a:solidFill>
                <a:latin typeface="+mn-lt"/>
                <a:ea typeface="+mn-ea"/>
                <a:cs typeface="+mn-cs"/>
                <a:hlinkClick r:id="rId4"/>
              </a:rPr>
              <a:t>blood-brain barrier.</a:t>
            </a:r>
            <a:r>
              <a:rPr lang="en-US" sz="1200" b="0" i="0" kern="1200" dirty="0" smtClean="0">
                <a:solidFill>
                  <a:schemeClr val="tx1"/>
                </a:solidFill>
                <a:latin typeface="+mn-lt"/>
                <a:ea typeface="+mn-ea"/>
                <a:cs typeface="+mn-cs"/>
              </a:rPr>
              <a:t> But during active inflammation within the brain or spinal cord, as during an </a:t>
            </a:r>
            <a:r>
              <a:rPr lang="en-US" sz="1200" b="0" i="0" u="sng" kern="1200" dirty="0" smtClean="0">
                <a:solidFill>
                  <a:schemeClr val="tx1"/>
                </a:solidFill>
                <a:latin typeface="+mn-lt"/>
                <a:ea typeface="+mn-ea"/>
                <a:cs typeface="+mn-cs"/>
                <a:hlinkClick r:id="rId5"/>
              </a:rPr>
              <a:t>MS relapse, </a:t>
            </a:r>
            <a:r>
              <a:rPr lang="en-US" sz="1200" b="0" i="0" kern="1200" dirty="0" smtClean="0">
                <a:solidFill>
                  <a:schemeClr val="tx1"/>
                </a:solidFill>
                <a:latin typeface="+mn-lt"/>
                <a:ea typeface="+mn-ea"/>
                <a:cs typeface="+mn-cs"/>
              </a:rPr>
              <a:t>the blood-brain barrier is disrupted, allowing gadolinium to pass through.</a:t>
            </a:r>
          </a:p>
          <a:p>
            <a:r>
              <a:rPr lang="en-US" sz="1200" b="0" i="0" kern="1200" dirty="0" smtClean="0">
                <a:solidFill>
                  <a:schemeClr val="tx1"/>
                </a:solidFill>
                <a:latin typeface="+mn-lt"/>
                <a:ea typeface="+mn-ea"/>
                <a:cs typeface="+mn-cs"/>
              </a:rPr>
              <a:t>Gadolinium can then enter the brain or spinal cord and leak into an MS lesion, lighting it up and creating a highlighted spot on an MRI. </a:t>
            </a:r>
          </a:p>
          <a:p>
            <a:endParaRPr lang="en-US"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16</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Surrogate ( not preferred</a:t>
            </a:r>
            <a:r>
              <a:rPr lang="en-GB" baseline="0" dirty="0" smtClean="0"/>
              <a:t> as this will not give definitive answer)</a:t>
            </a:r>
            <a:endParaRPr lang="en-GB" dirty="0" smtClean="0"/>
          </a:p>
          <a:p>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19</a:t>
            </a:fld>
            <a:endParaRPr lang="en-GB"/>
          </a:p>
        </p:txBody>
      </p:sp>
    </p:spTree>
    <p:extLst>
      <p:ext uri="{BB962C8B-B14F-4D97-AF65-F5344CB8AC3E}">
        <p14:creationId xmlns="" xmlns:p14="http://schemas.microsoft.com/office/powerpoint/2010/main" val="331437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20</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Objectives Further explore dose-response relationship </a:t>
            </a:r>
          </a:p>
          <a:p>
            <a:r>
              <a:rPr lang="en-GB" dirty="0" err="1" smtClean="0"/>
              <a:t>Eg</a:t>
            </a:r>
            <a:r>
              <a:rPr lang="en-GB" dirty="0" smtClean="0"/>
              <a:t> drug developed for severe </a:t>
            </a:r>
            <a:r>
              <a:rPr lang="en-GB" dirty="0" err="1" smtClean="0"/>
              <a:t>diarrhea</a:t>
            </a:r>
            <a:r>
              <a:rPr lang="en-GB" dirty="0" smtClean="0"/>
              <a:t> can</a:t>
            </a:r>
            <a:r>
              <a:rPr lang="en-GB" baseline="0" dirty="0" smtClean="0"/>
              <a:t> </a:t>
            </a:r>
            <a:r>
              <a:rPr lang="en-GB" baseline="0" dirty="0" smtClean="0"/>
              <a:t>be </a:t>
            </a:r>
            <a:r>
              <a:rPr lang="en-GB" baseline="0" dirty="0" smtClean="0"/>
              <a:t>further used for mild and moderate </a:t>
            </a:r>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25</a:t>
            </a:fld>
            <a:endParaRPr lang="en-GB"/>
          </a:p>
        </p:txBody>
      </p:sp>
    </p:spTree>
    <p:extLst>
      <p:ext uri="{BB962C8B-B14F-4D97-AF65-F5344CB8AC3E}">
        <p14:creationId xmlns="" xmlns:p14="http://schemas.microsoft.com/office/powerpoint/2010/main" val="300242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29</a:t>
            </a:fld>
            <a:endParaRPr lang="en-GB"/>
          </a:p>
        </p:txBody>
      </p:sp>
    </p:spTree>
    <p:extLst>
      <p:ext uri="{BB962C8B-B14F-4D97-AF65-F5344CB8AC3E}">
        <p14:creationId xmlns="" xmlns:p14="http://schemas.microsoft.com/office/powerpoint/2010/main" val="1963071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Newborns most vulnerable, undeserved more work needs to be done.</a:t>
            </a:r>
          </a:p>
          <a:p>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35</a:t>
            </a:fld>
            <a:endParaRPr lang="en-GB"/>
          </a:p>
        </p:txBody>
      </p:sp>
    </p:spTree>
    <p:extLst>
      <p:ext uri="{BB962C8B-B14F-4D97-AF65-F5344CB8AC3E}">
        <p14:creationId xmlns="" xmlns:p14="http://schemas.microsoft.com/office/powerpoint/2010/main" val="1516286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organs (&gt;20% or if narrow therapeutic index)</a:t>
            </a:r>
          </a:p>
          <a:p>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37</a:t>
            </a:fld>
            <a:endParaRPr lang="en-GB"/>
          </a:p>
        </p:txBody>
      </p:sp>
    </p:spTree>
    <p:extLst>
      <p:ext uri="{BB962C8B-B14F-4D97-AF65-F5344CB8AC3E}">
        <p14:creationId xmlns="" xmlns:p14="http://schemas.microsoft.com/office/powerpoint/2010/main" val="34038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smtClean="0"/>
              <a:t>If some one</a:t>
            </a:r>
            <a:r>
              <a:rPr lang="en-GB" baseline="0" dirty="0" smtClean="0"/>
              <a:t> asks you to name greatest medical invention of 20</a:t>
            </a:r>
            <a:r>
              <a:rPr lang="en-GB" baseline="30000" dirty="0" smtClean="0"/>
              <a:t>th</a:t>
            </a:r>
            <a:r>
              <a:rPr lang="en-GB" baseline="0" dirty="0" smtClean="0"/>
              <a:t> century polio, </a:t>
            </a:r>
            <a:r>
              <a:rPr lang="en-GB" baseline="0" dirty="0" err="1" smtClean="0"/>
              <a:t>peniciilin</a:t>
            </a:r>
            <a:r>
              <a:rPr lang="en-GB" baseline="0" dirty="0" smtClean="0"/>
              <a:t>, first anticancer drug, </a:t>
            </a:r>
            <a:r>
              <a:rPr lang="en-GB" baseline="0" dirty="0" err="1" smtClean="0"/>
              <a:t>clilincal</a:t>
            </a:r>
            <a:r>
              <a:rPr lang="en-GB" baseline="0" dirty="0" smtClean="0"/>
              <a:t> trial is medical invention that has contributed to nearly all life saving drug we know today organ transplant ,treat diabetes ,added 20 years for AIDS patient, prolongs the life of million cancer </a:t>
            </a:r>
            <a:r>
              <a:rPr lang="en-GB" baseline="0" dirty="0" err="1" smtClean="0"/>
              <a:t>pateints</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2</a:t>
            </a:fld>
            <a:endParaRPr lang="en-GB"/>
          </a:p>
        </p:txBody>
      </p:sp>
    </p:spTree>
    <p:extLst>
      <p:ext uri="{BB962C8B-B14F-4D97-AF65-F5344CB8AC3E}">
        <p14:creationId xmlns="" xmlns:p14="http://schemas.microsoft.com/office/powerpoint/2010/main" val="418058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ctr"/>
            <a:r>
              <a:rPr lang="en-GB" sz="1200" dirty="0" smtClean="0"/>
              <a:t>In 1754 James </a:t>
            </a:r>
            <a:r>
              <a:rPr lang="en-GB" sz="1200" dirty="0" err="1" smtClean="0"/>
              <a:t>lind</a:t>
            </a:r>
            <a:r>
              <a:rPr lang="en-GB" sz="1200" dirty="0" smtClean="0"/>
              <a:t> did first documented clinical trial on 20th May which is celebrated every year to give tribute for the day.</a:t>
            </a:r>
            <a:r>
              <a:rPr lang="en-GB" sz="12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				</a:t>
            </a:r>
            <a:r>
              <a:rPr lang="en-GB" sz="1200" i="1" dirty="0" smtClean="0">
                <a:solidFill>
                  <a:srgbClr val="C00000"/>
                </a:solidFill>
                <a:cs typeface="Times New Roman" panose="02020603050405020304" pitchFamily="18" charset="0"/>
              </a:rPr>
              <a:t>	</a:t>
            </a:r>
            <a:endParaRPr lang="en-IN" sz="1200" i="1" dirty="0" smtClean="0">
              <a:solidFill>
                <a:srgbClr val="C00000"/>
              </a:solidFill>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3</a:t>
            </a:fld>
            <a:endParaRPr lang="en-GB"/>
          </a:p>
        </p:txBody>
      </p:sp>
    </p:spTree>
    <p:extLst>
      <p:ext uri="{BB962C8B-B14F-4D97-AF65-F5344CB8AC3E}">
        <p14:creationId xmlns="" xmlns:p14="http://schemas.microsoft.com/office/powerpoint/2010/main" val="1015975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Clinical trials</a:t>
            </a:r>
            <a:r>
              <a:rPr lang="en-IN" baseline="0" dirty="0" smtClean="0"/>
              <a:t> answer 2 important questions..</a:t>
            </a:r>
          </a:p>
          <a:p>
            <a:r>
              <a:rPr lang="en-IN" sz="1200" b="1" i="0" kern="1200" dirty="0" smtClean="0">
                <a:solidFill>
                  <a:schemeClr val="tx1"/>
                </a:solidFill>
                <a:effectLst/>
                <a:latin typeface="+mn-lt"/>
                <a:ea typeface="+mn-ea"/>
                <a:cs typeface="+mn-cs"/>
              </a:rPr>
              <a:t>Does the new treatment work in humans? </a:t>
            </a:r>
            <a:r>
              <a:rPr lang="en-IN" sz="1200" b="0" i="0" kern="1200" dirty="0" smtClean="0">
                <a:solidFill>
                  <a:schemeClr val="tx1"/>
                </a:solidFill>
                <a:effectLst/>
                <a:latin typeface="+mn-lt"/>
                <a:ea typeface="+mn-ea"/>
                <a:cs typeface="+mn-cs"/>
              </a:rPr>
              <a:t>If it does how well it works.</a:t>
            </a:r>
          </a:p>
          <a:p>
            <a:r>
              <a:rPr lang="en-IN" sz="1200" b="1" i="0" kern="1200" dirty="0" smtClean="0">
                <a:solidFill>
                  <a:schemeClr val="tx1"/>
                </a:solidFill>
                <a:effectLst/>
                <a:latin typeface="+mn-lt"/>
                <a:ea typeface="+mn-ea"/>
                <a:cs typeface="+mn-cs"/>
              </a:rPr>
              <a:t>Is the new treatment safe? </a:t>
            </a:r>
            <a:r>
              <a:rPr lang="en-IN" sz="1200" b="0" i="0" kern="1200" dirty="0" smtClean="0">
                <a:solidFill>
                  <a:schemeClr val="tx1"/>
                </a:solidFill>
                <a:effectLst/>
                <a:latin typeface="+mn-lt"/>
                <a:ea typeface="+mn-ea"/>
                <a:cs typeface="+mn-cs"/>
              </a:rPr>
              <a:t>This must be answered while realizing that no treatment or procedure – even one already in common use – is entirely without risk. But do the benefits of the new treatment outweigh the possible risks?</a:t>
            </a:r>
            <a:endParaRPr lang="en-IN" baseline="0" dirty="0" smtClean="0"/>
          </a:p>
          <a:p>
            <a:endParaRPr lang="en-IN"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4</a:t>
            </a:fld>
            <a:endParaRPr lang="en-GB"/>
          </a:p>
        </p:txBody>
      </p:sp>
    </p:spTree>
    <p:extLst>
      <p:ext uri="{BB962C8B-B14F-4D97-AF65-F5344CB8AC3E}">
        <p14:creationId xmlns="" xmlns:p14="http://schemas.microsoft.com/office/powerpoint/2010/main" val="377505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IND: Investigational new drug</a:t>
            </a:r>
          </a:p>
          <a:p>
            <a:r>
              <a:rPr lang="en-IN" b="1" dirty="0" smtClean="0"/>
              <a:t>NDA: </a:t>
            </a:r>
            <a:r>
              <a:rPr lang="en-IN" dirty="0" smtClean="0"/>
              <a:t>New drug application</a:t>
            </a:r>
            <a:endParaRPr lang="en-IN"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5</a:t>
            </a:fld>
            <a:endParaRPr lang="en-GB"/>
          </a:p>
        </p:txBody>
      </p:sp>
    </p:spTree>
    <p:extLst>
      <p:ext uri="{BB962C8B-B14F-4D97-AF65-F5344CB8AC3E}">
        <p14:creationId xmlns="" xmlns:p14="http://schemas.microsoft.com/office/powerpoint/2010/main" val="288091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EMEA: </a:t>
            </a:r>
            <a:r>
              <a:rPr lang="en-IN" dirty="0" smtClean="0"/>
              <a:t>European medical agency</a:t>
            </a:r>
            <a:endParaRPr lang="en-IN"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6</a:t>
            </a:fld>
            <a:endParaRPr lang="en-GB"/>
          </a:p>
        </p:txBody>
      </p:sp>
    </p:spTree>
    <p:extLst>
      <p:ext uri="{BB962C8B-B14F-4D97-AF65-F5344CB8AC3E}">
        <p14:creationId xmlns="" xmlns:p14="http://schemas.microsoft.com/office/powerpoint/2010/main" val="11393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t>Saves time – Advance lead candidates to clinical development in months and not years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t>Saves money – Significantly reduced IND submission and cost</a:t>
            </a:r>
          </a:p>
          <a:p>
            <a:endParaRPr lang="en-IN"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8</a:t>
            </a:fld>
            <a:endParaRPr lang="en-GB"/>
          </a:p>
        </p:txBody>
      </p:sp>
    </p:spTree>
    <p:extLst>
      <p:ext uri="{BB962C8B-B14F-4D97-AF65-F5344CB8AC3E}">
        <p14:creationId xmlns="" xmlns:p14="http://schemas.microsoft.com/office/powerpoint/2010/main" val="350328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smtClean="0">
              <a:solidFill>
                <a:schemeClr val="tx1"/>
              </a:solidFill>
              <a:effectLst/>
              <a:latin typeface="+mn-lt"/>
              <a:ea typeface="+mn-ea"/>
              <a:cs typeface="+mn-cs"/>
            </a:endParaRPr>
          </a:p>
          <a:p>
            <a:r>
              <a:rPr lang="en-IN" b="1" dirty="0" smtClean="0">
                <a:solidFill>
                  <a:srgbClr val="FF0000"/>
                </a:solidFill>
              </a:rPr>
              <a:t>Pharmacogenomics (</a:t>
            </a:r>
            <a:r>
              <a:rPr lang="en-IN" b="1" dirty="0" err="1" smtClean="0">
                <a:solidFill>
                  <a:srgbClr val="FF0000"/>
                </a:solidFill>
              </a:rPr>
              <a:t>PGx</a:t>
            </a:r>
            <a:r>
              <a:rPr lang="en-IN" b="1" dirty="0" smtClean="0">
                <a:solidFill>
                  <a:srgbClr val="FF0000"/>
                </a:solidFill>
              </a:rPr>
              <a:t>) </a:t>
            </a:r>
            <a:r>
              <a:rPr lang="en-IN" dirty="0" smtClean="0"/>
              <a:t>refers broadly to the study of drug exposure and/or response as related to variations in DNA and RNA characteristics.</a:t>
            </a:r>
            <a:r>
              <a:rPr lang="en-IN" baseline="0" dirty="0" smtClean="0"/>
              <a:t> </a:t>
            </a:r>
            <a:r>
              <a:rPr lang="en-IN" baseline="0" dirty="0" err="1" smtClean="0"/>
              <a:t>PGx</a:t>
            </a:r>
            <a:r>
              <a:rPr lang="en-IN" baseline="0" dirty="0" smtClean="0"/>
              <a:t> studies can contribute to a greater understanding of </a:t>
            </a:r>
            <a:r>
              <a:rPr lang="en-IN" baseline="0" dirty="0" err="1" smtClean="0"/>
              <a:t>interindividual</a:t>
            </a:r>
            <a:r>
              <a:rPr lang="en-IN" baseline="0" dirty="0" smtClean="0"/>
              <a:t> differences in the efficacy and safety of investigational drugs</a:t>
            </a:r>
          </a:p>
          <a:p>
            <a:endParaRPr lang="en-IN" baseline="0" dirty="0" smtClean="0"/>
          </a:p>
          <a:p>
            <a:r>
              <a:rPr lang="en-IN" b="1" baseline="0" dirty="0" smtClean="0"/>
              <a:t>BA/BE: </a:t>
            </a:r>
            <a:r>
              <a:rPr lang="en-IN" baseline="0" dirty="0" err="1" smtClean="0"/>
              <a:t>Bioavailabilty</a:t>
            </a:r>
            <a:r>
              <a:rPr lang="en-IN" baseline="0" dirty="0" smtClean="0"/>
              <a:t> and bioequivalence studies</a:t>
            </a:r>
          </a:p>
          <a:p>
            <a:endParaRPr lang="en-IN" baseline="0" dirty="0" smtClean="0"/>
          </a:p>
        </p:txBody>
      </p:sp>
      <p:sp>
        <p:nvSpPr>
          <p:cNvPr id="4" name="Slide Number Placeholder 3"/>
          <p:cNvSpPr>
            <a:spLocks noGrp="1"/>
          </p:cNvSpPr>
          <p:nvPr>
            <p:ph type="sldNum" sz="quarter" idx="10"/>
          </p:nvPr>
        </p:nvSpPr>
        <p:spPr/>
        <p:txBody>
          <a:bodyPr/>
          <a:lstStyle/>
          <a:p>
            <a:fld id="{56D1FD03-B454-44E4-9527-EEB68AFEC7B8}" type="slidenum">
              <a:rPr lang="en-GB" smtClean="0"/>
              <a:pPr/>
              <a:t>9</a:t>
            </a:fld>
            <a:endParaRPr lang="en-GB"/>
          </a:p>
        </p:txBody>
      </p:sp>
    </p:spTree>
    <p:extLst>
      <p:ext uri="{BB962C8B-B14F-4D97-AF65-F5344CB8AC3E}">
        <p14:creationId xmlns="" xmlns:p14="http://schemas.microsoft.com/office/powerpoint/2010/main" val="373984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D1FD03-B454-44E4-9527-EEB68AFEC7B8}" type="slidenum">
              <a:rPr lang="en-GB" smtClean="0"/>
              <a:pPr/>
              <a:t>10</a:t>
            </a:fld>
            <a:endParaRPr lang="en-GB"/>
          </a:p>
        </p:txBody>
      </p:sp>
    </p:spTree>
    <p:extLst>
      <p:ext uri="{BB962C8B-B14F-4D97-AF65-F5344CB8AC3E}">
        <p14:creationId xmlns="" xmlns:p14="http://schemas.microsoft.com/office/powerpoint/2010/main" val="2645271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FF05EA-8613-42B3-8D03-20FA081324C0}" type="datetime1">
              <a:rPr lang="en-GB" smtClean="0"/>
              <a:pPr/>
              <a:t>02/01/2018</a:t>
            </a:fld>
            <a:endParaRPr lang="en-GB"/>
          </a:p>
        </p:txBody>
      </p:sp>
      <p:sp>
        <p:nvSpPr>
          <p:cNvPr id="5" name="Footer Placeholder 4"/>
          <p:cNvSpPr>
            <a:spLocks noGrp="1"/>
          </p:cNvSpPr>
          <p:nvPr>
            <p:ph type="ftr" sz="quarter" idx="11"/>
          </p:nvPr>
        </p:nvSpPr>
        <p:spPr/>
        <p:txBody>
          <a:bodyPr/>
          <a:lstStyle/>
          <a:p>
            <a:r>
              <a:rPr lang="en-GB" smtClean="0"/>
              <a:t>Department of pharmacology &amp; therapeutics, Seth GSMC &amp; KEMH</a:t>
            </a:r>
            <a:endParaRPr lang="en-GB"/>
          </a:p>
        </p:txBody>
      </p:sp>
      <p:sp>
        <p:nvSpPr>
          <p:cNvPr id="6" name="Slide Number Placeholder 5"/>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42146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834978-7540-4921-BC50-0E0543F6B6C8}" type="datetime1">
              <a:rPr lang="en-GB" smtClean="0"/>
              <a:pPr/>
              <a:t>02/01/2018</a:t>
            </a:fld>
            <a:endParaRPr lang="en-GB"/>
          </a:p>
        </p:txBody>
      </p:sp>
      <p:sp>
        <p:nvSpPr>
          <p:cNvPr id="5" name="Footer Placeholder 4"/>
          <p:cNvSpPr>
            <a:spLocks noGrp="1"/>
          </p:cNvSpPr>
          <p:nvPr>
            <p:ph type="ftr" sz="quarter" idx="11"/>
          </p:nvPr>
        </p:nvSpPr>
        <p:spPr/>
        <p:txBody>
          <a:bodyPr/>
          <a:lstStyle/>
          <a:p>
            <a:r>
              <a:rPr lang="en-GB" smtClean="0"/>
              <a:t>Department of pharmacology &amp; therapeutics, Seth GSMC &amp; KEMH</a:t>
            </a:r>
            <a:endParaRPr lang="en-GB"/>
          </a:p>
        </p:txBody>
      </p:sp>
      <p:sp>
        <p:nvSpPr>
          <p:cNvPr id="6" name="Slide Number Placeholder 5"/>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271568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BFACA-F9A1-4AA1-8AB3-93315B4EA2F8}" type="datetime1">
              <a:rPr lang="en-GB" smtClean="0"/>
              <a:pPr/>
              <a:t>02/01/2018</a:t>
            </a:fld>
            <a:endParaRPr lang="en-GB"/>
          </a:p>
        </p:txBody>
      </p:sp>
      <p:sp>
        <p:nvSpPr>
          <p:cNvPr id="5" name="Footer Placeholder 4"/>
          <p:cNvSpPr>
            <a:spLocks noGrp="1"/>
          </p:cNvSpPr>
          <p:nvPr>
            <p:ph type="ftr" sz="quarter" idx="11"/>
          </p:nvPr>
        </p:nvSpPr>
        <p:spPr/>
        <p:txBody>
          <a:bodyPr/>
          <a:lstStyle/>
          <a:p>
            <a:r>
              <a:rPr lang="en-GB" smtClean="0"/>
              <a:t>Department of pharmacology &amp; therapeutics, Seth GSMC &amp; KEMH</a:t>
            </a:r>
            <a:endParaRPr lang="en-GB"/>
          </a:p>
        </p:txBody>
      </p:sp>
      <p:sp>
        <p:nvSpPr>
          <p:cNvPr id="6" name="Slide Number Placeholder 5"/>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149602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06E9BC-0E30-40CD-9C52-8CB8B6473314}" type="datetime1">
              <a:rPr lang="en-GB" smtClean="0"/>
              <a:pPr/>
              <a:t>02/01/2018</a:t>
            </a:fld>
            <a:endParaRPr lang="en-GB"/>
          </a:p>
        </p:txBody>
      </p:sp>
      <p:sp>
        <p:nvSpPr>
          <p:cNvPr id="5" name="Footer Placeholder 4"/>
          <p:cNvSpPr>
            <a:spLocks noGrp="1"/>
          </p:cNvSpPr>
          <p:nvPr>
            <p:ph type="ftr" sz="quarter" idx="11"/>
          </p:nvPr>
        </p:nvSpPr>
        <p:spPr/>
        <p:txBody>
          <a:bodyPr/>
          <a:lstStyle/>
          <a:p>
            <a:r>
              <a:rPr lang="en-GB" smtClean="0"/>
              <a:t>Department of pharmacology &amp; therapeutics, Seth GSMC &amp; KEMH</a:t>
            </a:r>
            <a:endParaRPr lang="en-GB"/>
          </a:p>
        </p:txBody>
      </p:sp>
      <p:sp>
        <p:nvSpPr>
          <p:cNvPr id="6" name="Slide Number Placeholder 5"/>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79117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F2D8B-6606-440A-BEBF-23570DB43DC3}" type="datetime1">
              <a:rPr lang="en-GB" smtClean="0"/>
              <a:pPr/>
              <a:t>02/01/2018</a:t>
            </a:fld>
            <a:endParaRPr lang="en-GB"/>
          </a:p>
        </p:txBody>
      </p:sp>
      <p:sp>
        <p:nvSpPr>
          <p:cNvPr id="5" name="Footer Placeholder 4"/>
          <p:cNvSpPr>
            <a:spLocks noGrp="1"/>
          </p:cNvSpPr>
          <p:nvPr>
            <p:ph type="ftr" sz="quarter" idx="11"/>
          </p:nvPr>
        </p:nvSpPr>
        <p:spPr/>
        <p:txBody>
          <a:bodyPr/>
          <a:lstStyle/>
          <a:p>
            <a:r>
              <a:rPr lang="en-GB" smtClean="0"/>
              <a:t>Department of pharmacology &amp; therapeutics, Seth GSMC &amp; KEMH</a:t>
            </a:r>
            <a:endParaRPr lang="en-GB"/>
          </a:p>
        </p:txBody>
      </p:sp>
      <p:sp>
        <p:nvSpPr>
          <p:cNvPr id="6" name="Slide Number Placeholder 5"/>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315545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54840A-8CB6-4F91-A748-F0E233EDA903}" type="datetime1">
              <a:rPr lang="en-GB" smtClean="0"/>
              <a:pPr/>
              <a:t>02/01/2018</a:t>
            </a:fld>
            <a:endParaRPr lang="en-GB"/>
          </a:p>
        </p:txBody>
      </p:sp>
      <p:sp>
        <p:nvSpPr>
          <p:cNvPr id="6" name="Footer Placeholder 5"/>
          <p:cNvSpPr>
            <a:spLocks noGrp="1"/>
          </p:cNvSpPr>
          <p:nvPr>
            <p:ph type="ftr" sz="quarter" idx="11"/>
          </p:nvPr>
        </p:nvSpPr>
        <p:spPr/>
        <p:txBody>
          <a:bodyPr/>
          <a:lstStyle/>
          <a:p>
            <a:r>
              <a:rPr lang="en-GB" smtClean="0"/>
              <a:t>Department of pharmacology &amp; therapeutics, Seth GSMC &amp; KEMH</a:t>
            </a:r>
            <a:endParaRPr lang="en-GB"/>
          </a:p>
        </p:txBody>
      </p:sp>
      <p:sp>
        <p:nvSpPr>
          <p:cNvPr id="7" name="Slide Number Placeholder 6"/>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179217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9A621D-EEB4-4A8E-BD9A-6339583424F0}" type="datetime1">
              <a:rPr lang="en-GB" smtClean="0"/>
              <a:pPr/>
              <a:t>02/01/2018</a:t>
            </a:fld>
            <a:endParaRPr lang="en-GB"/>
          </a:p>
        </p:txBody>
      </p:sp>
      <p:sp>
        <p:nvSpPr>
          <p:cNvPr id="8" name="Footer Placeholder 7"/>
          <p:cNvSpPr>
            <a:spLocks noGrp="1"/>
          </p:cNvSpPr>
          <p:nvPr>
            <p:ph type="ftr" sz="quarter" idx="11"/>
          </p:nvPr>
        </p:nvSpPr>
        <p:spPr/>
        <p:txBody>
          <a:bodyPr/>
          <a:lstStyle/>
          <a:p>
            <a:r>
              <a:rPr lang="en-GB" smtClean="0"/>
              <a:t>Department of pharmacology &amp; therapeutics, Seth GSMC &amp; KEMH</a:t>
            </a:r>
            <a:endParaRPr lang="en-GB"/>
          </a:p>
        </p:txBody>
      </p:sp>
      <p:sp>
        <p:nvSpPr>
          <p:cNvPr id="9" name="Slide Number Placeholder 8"/>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201862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BC1474-1D25-4D32-A461-CA50CF6BA014}" type="datetime1">
              <a:rPr lang="en-GB" smtClean="0"/>
              <a:pPr/>
              <a:t>02/01/2018</a:t>
            </a:fld>
            <a:endParaRPr lang="en-GB"/>
          </a:p>
        </p:txBody>
      </p:sp>
      <p:sp>
        <p:nvSpPr>
          <p:cNvPr id="4" name="Footer Placeholder 3"/>
          <p:cNvSpPr>
            <a:spLocks noGrp="1"/>
          </p:cNvSpPr>
          <p:nvPr>
            <p:ph type="ftr" sz="quarter" idx="11"/>
          </p:nvPr>
        </p:nvSpPr>
        <p:spPr/>
        <p:txBody>
          <a:bodyPr/>
          <a:lstStyle/>
          <a:p>
            <a:r>
              <a:rPr lang="en-GB" smtClean="0"/>
              <a:t>Department of pharmacology &amp; therapeutics, Seth GSMC &amp; KEMH</a:t>
            </a:r>
            <a:endParaRPr lang="en-GB"/>
          </a:p>
        </p:txBody>
      </p:sp>
      <p:sp>
        <p:nvSpPr>
          <p:cNvPr id="5" name="Slide Number Placeholder 4"/>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1463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BA303-2296-412E-ADF7-D5BFD4817B71}" type="datetime1">
              <a:rPr lang="en-GB" smtClean="0"/>
              <a:pPr/>
              <a:t>02/01/2018</a:t>
            </a:fld>
            <a:endParaRPr lang="en-GB"/>
          </a:p>
        </p:txBody>
      </p:sp>
      <p:sp>
        <p:nvSpPr>
          <p:cNvPr id="3" name="Footer Placeholder 2"/>
          <p:cNvSpPr>
            <a:spLocks noGrp="1"/>
          </p:cNvSpPr>
          <p:nvPr>
            <p:ph type="ftr" sz="quarter" idx="11"/>
          </p:nvPr>
        </p:nvSpPr>
        <p:spPr/>
        <p:txBody>
          <a:bodyPr/>
          <a:lstStyle/>
          <a:p>
            <a:r>
              <a:rPr lang="en-GB" smtClean="0"/>
              <a:t>Department of pharmacology &amp; therapeutics, Seth GSMC &amp; KEMH</a:t>
            </a:r>
            <a:endParaRPr lang="en-GB"/>
          </a:p>
        </p:txBody>
      </p:sp>
      <p:sp>
        <p:nvSpPr>
          <p:cNvPr id="4" name="Slide Number Placeholder 3"/>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382917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5710-0ACA-4F94-89E0-6ACF7C387643}" type="datetime1">
              <a:rPr lang="en-GB" smtClean="0"/>
              <a:pPr/>
              <a:t>02/01/2018</a:t>
            </a:fld>
            <a:endParaRPr lang="en-GB"/>
          </a:p>
        </p:txBody>
      </p:sp>
      <p:sp>
        <p:nvSpPr>
          <p:cNvPr id="6" name="Footer Placeholder 5"/>
          <p:cNvSpPr>
            <a:spLocks noGrp="1"/>
          </p:cNvSpPr>
          <p:nvPr>
            <p:ph type="ftr" sz="quarter" idx="11"/>
          </p:nvPr>
        </p:nvSpPr>
        <p:spPr/>
        <p:txBody>
          <a:bodyPr/>
          <a:lstStyle/>
          <a:p>
            <a:r>
              <a:rPr lang="en-GB" smtClean="0"/>
              <a:t>Department of pharmacology &amp; therapeutics, Seth GSMC &amp; KEMH</a:t>
            </a:r>
            <a:endParaRPr lang="en-GB"/>
          </a:p>
        </p:txBody>
      </p:sp>
      <p:sp>
        <p:nvSpPr>
          <p:cNvPr id="7" name="Slide Number Placeholder 6"/>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296467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AD223-363A-4244-A560-D80D6F37E373}" type="datetime1">
              <a:rPr lang="en-GB" smtClean="0"/>
              <a:pPr/>
              <a:t>02/01/2018</a:t>
            </a:fld>
            <a:endParaRPr lang="en-GB"/>
          </a:p>
        </p:txBody>
      </p:sp>
      <p:sp>
        <p:nvSpPr>
          <p:cNvPr id="6" name="Footer Placeholder 5"/>
          <p:cNvSpPr>
            <a:spLocks noGrp="1"/>
          </p:cNvSpPr>
          <p:nvPr>
            <p:ph type="ftr" sz="quarter" idx="11"/>
          </p:nvPr>
        </p:nvSpPr>
        <p:spPr/>
        <p:txBody>
          <a:bodyPr/>
          <a:lstStyle/>
          <a:p>
            <a:r>
              <a:rPr lang="en-GB" smtClean="0"/>
              <a:t>Department of pharmacology &amp; therapeutics, Seth GSMC &amp; KEMH</a:t>
            </a:r>
            <a:endParaRPr lang="en-GB"/>
          </a:p>
        </p:txBody>
      </p:sp>
      <p:sp>
        <p:nvSpPr>
          <p:cNvPr id="7" name="Slide Number Placeholder 6"/>
          <p:cNvSpPr>
            <a:spLocks noGrp="1"/>
          </p:cNvSpPr>
          <p:nvPr>
            <p:ph type="sldNum" sz="quarter" idx="12"/>
          </p:nvPr>
        </p:nvSpPr>
        <p:spPr/>
        <p:txBody>
          <a:body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216915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8EEB-8229-4505-A232-D584A672ED0D}" type="datetime1">
              <a:rPr lang="en-GB" smtClean="0"/>
              <a:pPr/>
              <a:t>02/01/2018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Department of pharmacology &amp; therapeutics, Seth GSMC &amp; KEMH</a:t>
            </a:r>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24935-8D07-4998-9CEE-589293ABF73E}" type="slidenum">
              <a:rPr lang="en-GB" smtClean="0"/>
              <a:pPr/>
              <a:t>‹#›</a:t>
            </a:fld>
            <a:endParaRPr lang="en-GB"/>
          </a:p>
        </p:txBody>
      </p:sp>
    </p:spTree>
    <p:extLst>
      <p:ext uri="{BB962C8B-B14F-4D97-AF65-F5344CB8AC3E}">
        <p14:creationId xmlns="" xmlns:p14="http://schemas.microsoft.com/office/powerpoint/2010/main" val="1014080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8206" y="235973"/>
            <a:ext cx="8391832" cy="1131731"/>
          </a:xfrm>
        </p:spPr>
        <p:txBody>
          <a:bodyPr>
            <a:noAutofit/>
          </a:bodyPr>
          <a:lstStyle/>
          <a:p>
            <a:r>
              <a:rPr lang="en-GB" sz="6600" b="1" dirty="0" smtClean="0">
                <a:effectLst>
                  <a:outerShdw blurRad="38100" dist="38100" dir="2700000" algn="tl">
                    <a:srgbClr val="000000">
                      <a:alpha val="43137"/>
                    </a:srgbClr>
                  </a:outerShdw>
                </a:effectLst>
                <a:latin typeface="Garamond" panose="02020404030301010803" pitchFamily="18" charset="0"/>
              </a:rPr>
              <a:t>Phases of clinical trial</a:t>
            </a:r>
            <a:endParaRPr lang="en-GB" sz="6600" b="1" dirty="0">
              <a:effectLst>
                <a:outerShdw blurRad="38100" dist="38100" dir="2700000" algn="tl">
                  <a:srgbClr val="000000">
                    <a:alpha val="43137"/>
                  </a:srgbClr>
                </a:outerShdw>
              </a:effectLst>
              <a:latin typeface="Garamond" panose="02020404030301010803" pitchFamily="18" charset="0"/>
            </a:endParaRPr>
          </a:p>
        </p:txBody>
      </p:sp>
      <p:sp>
        <p:nvSpPr>
          <p:cNvPr id="4" name="Slide Number Placeholder 3"/>
          <p:cNvSpPr>
            <a:spLocks noGrp="1"/>
          </p:cNvSpPr>
          <p:nvPr>
            <p:ph type="sldNum" sz="quarter" idx="12"/>
          </p:nvPr>
        </p:nvSpPr>
        <p:spPr/>
        <p:txBody>
          <a:bodyPr/>
          <a:lstStyle/>
          <a:p>
            <a:fld id="{6D524935-8D07-4998-9CEE-589293ABF73E}" type="slidenum">
              <a:rPr lang="en-GB" smtClean="0"/>
              <a:pPr/>
              <a:t>1</a:t>
            </a:fld>
            <a:endParaRPr lang="en-GB"/>
          </a:p>
        </p:txBody>
      </p:sp>
    </p:spTree>
    <p:extLst>
      <p:ext uri="{BB962C8B-B14F-4D97-AF65-F5344CB8AC3E}">
        <p14:creationId xmlns="" xmlns:p14="http://schemas.microsoft.com/office/powerpoint/2010/main" val="2445407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3000" r="-3000"/>
          </a:stretch>
        </a:blip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488777585"/>
              </p:ext>
            </p:extLst>
          </p:nvPr>
        </p:nvGraphicFramePr>
        <p:xfrm>
          <a:off x="0" y="342814"/>
          <a:ext cx="9144000" cy="5727832"/>
        </p:xfrm>
        <a:graphic>
          <a:graphicData uri="http://schemas.openxmlformats.org/drawingml/2006/table">
            <a:tbl>
              <a:tblPr firstRow="1" bandRow="1">
                <a:tableStyleId>{5DA37D80-6434-44D0-A028-1B22A696006F}</a:tableStyleId>
              </a:tblPr>
              <a:tblGrid>
                <a:gridCol w="4572000"/>
                <a:gridCol w="4572000"/>
              </a:tblGrid>
              <a:tr h="755337">
                <a:tc>
                  <a:txBody>
                    <a:bodyPr/>
                    <a:lstStyle/>
                    <a:p>
                      <a:pPr>
                        <a:lnSpc>
                          <a:spcPct val="150000"/>
                        </a:lnSpc>
                      </a:pPr>
                      <a:r>
                        <a:rPr lang="en-IN" sz="2400" dirty="0" smtClean="0"/>
                        <a:t> </a:t>
                      </a:r>
                      <a:r>
                        <a:rPr lang="en-IN" sz="2600" dirty="0" smtClean="0"/>
                        <a:t>Single Ascending</a:t>
                      </a:r>
                      <a:r>
                        <a:rPr lang="en-IN" sz="2600" baseline="0" dirty="0" smtClean="0"/>
                        <a:t> dose studies</a:t>
                      </a:r>
                      <a:endParaRPr lang="en-IN" sz="2600" b="1" dirty="0">
                        <a:latin typeface="Garamond" panose="02020404030301010803" pitchFamily="18" charset="0"/>
                      </a:endParaRPr>
                    </a:p>
                  </a:txBody>
                  <a:tcPr/>
                </a:tc>
                <a:tc>
                  <a:txBody>
                    <a:bodyPr/>
                    <a:lstStyle/>
                    <a:p>
                      <a:pPr>
                        <a:lnSpc>
                          <a:spcPct val="150000"/>
                        </a:lnSpc>
                      </a:pPr>
                      <a:r>
                        <a:rPr lang="en-IN" sz="2400" dirty="0" smtClean="0"/>
                        <a:t> </a:t>
                      </a:r>
                      <a:r>
                        <a:rPr lang="en-IN" sz="2600" kern="1200" dirty="0" smtClean="0"/>
                        <a:t>Multiple Ascending dose</a:t>
                      </a:r>
                      <a:endParaRPr lang="en-IN" sz="2600" b="1" kern="1200" dirty="0">
                        <a:solidFill>
                          <a:schemeClr val="tx1"/>
                        </a:solidFill>
                        <a:latin typeface="Garamond" panose="02020404030301010803" pitchFamily="18" charset="0"/>
                        <a:ea typeface="+mn-ea"/>
                        <a:cs typeface="+mn-cs"/>
                      </a:endParaRPr>
                    </a:p>
                  </a:txBody>
                  <a:tcPr/>
                </a:tc>
              </a:tr>
              <a:tr h="4561134">
                <a:tc>
                  <a:txBody>
                    <a:bodyPr/>
                    <a:lstStyle/>
                    <a:p>
                      <a:pPr marL="342900" indent="-342900">
                        <a:lnSpc>
                          <a:spcPct val="150000"/>
                        </a:lnSpc>
                        <a:buFont typeface="Arial" panose="020B0604020202020204" pitchFamily="34" charset="0"/>
                        <a:buChar char="•"/>
                      </a:pPr>
                      <a:r>
                        <a:rPr lang="en-IN" sz="2400" dirty="0" smtClean="0"/>
                        <a:t> Small</a:t>
                      </a:r>
                      <a:r>
                        <a:rPr lang="en-IN" sz="2400" baseline="0" dirty="0" smtClean="0"/>
                        <a:t> group of subjects given </a:t>
                      </a:r>
                      <a:r>
                        <a:rPr lang="en-IN" sz="2400" b="1" baseline="0" dirty="0" smtClean="0"/>
                        <a:t>single dose </a:t>
                      </a:r>
                      <a:r>
                        <a:rPr lang="en-IN" sz="2400" baseline="0" dirty="0" smtClean="0"/>
                        <a:t>of drug and observed for a period of time.</a:t>
                      </a:r>
                    </a:p>
                    <a:p>
                      <a:pPr marL="342900" indent="-342900">
                        <a:lnSpc>
                          <a:spcPct val="150000"/>
                        </a:lnSpc>
                        <a:buFont typeface="Arial" panose="020B0604020202020204" pitchFamily="34" charset="0"/>
                        <a:buChar char="•"/>
                      </a:pPr>
                      <a:r>
                        <a:rPr lang="en-IN" sz="2400" baseline="0" dirty="0" smtClean="0"/>
                        <a:t>If </a:t>
                      </a:r>
                      <a:r>
                        <a:rPr lang="en-IN" sz="2400" baseline="0" dirty="0" err="1" smtClean="0"/>
                        <a:t>Pk</a:t>
                      </a:r>
                      <a:r>
                        <a:rPr lang="en-IN" sz="2400" baseline="0" dirty="0" smtClean="0"/>
                        <a:t> data is in line with predicted safe values, </a:t>
                      </a:r>
                      <a:r>
                        <a:rPr lang="en-IN" sz="2400" baseline="0" dirty="0" smtClean="0"/>
                        <a:t>then </a:t>
                      </a:r>
                      <a:r>
                        <a:rPr lang="en-IN" sz="2400" b="1" baseline="0" dirty="0" smtClean="0"/>
                        <a:t>dose is increased in a new group of subjects</a:t>
                      </a:r>
                    </a:p>
                    <a:p>
                      <a:pPr marL="342900" indent="-342900">
                        <a:lnSpc>
                          <a:spcPct val="150000"/>
                        </a:lnSpc>
                        <a:buFont typeface="Arial" panose="020B0604020202020204" pitchFamily="34" charset="0"/>
                        <a:buChar char="•"/>
                      </a:pPr>
                      <a:r>
                        <a:rPr lang="en-IN" sz="2400" baseline="0" dirty="0" smtClean="0"/>
                        <a:t>Continued till </a:t>
                      </a:r>
                      <a:r>
                        <a:rPr lang="en-IN" sz="2400" b="1" baseline="0" dirty="0" smtClean="0"/>
                        <a:t>maximum tolerated dose </a:t>
                      </a:r>
                      <a:r>
                        <a:rPr lang="en-IN" sz="2400" baseline="0" dirty="0" smtClean="0"/>
                        <a:t>(MTD) is defined. </a:t>
                      </a:r>
                    </a:p>
                  </a:txBody>
                  <a:tcPr/>
                </a:tc>
                <a:tc>
                  <a:txBody>
                    <a:bodyPr/>
                    <a:lstStyle/>
                    <a:p>
                      <a:pPr marL="342900" indent="-342900">
                        <a:lnSpc>
                          <a:spcPct val="150000"/>
                        </a:lnSpc>
                        <a:buFont typeface="Arial" panose="020B0604020202020204" pitchFamily="34" charset="0"/>
                        <a:buChar char="•"/>
                      </a:pPr>
                      <a:r>
                        <a:rPr lang="en-IN" sz="2400" dirty="0" smtClean="0"/>
                        <a:t>A group of subjects receives </a:t>
                      </a:r>
                      <a:r>
                        <a:rPr lang="en-IN" sz="2400" b="1" dirty="0" smtClean="0"/>
                        <a:t>multiple low doses </a:t>
                      </a:r>
                      <a:r>
                        <a:rPr lang="en-IN" sz="2400" dirty="0" smtClean="0"/>
                        <a:t>of the drug </a:t>
                      </a:r>
                    </a:p>
                    <a:p>
                      <a:pPr marL="342900" indent="-342900">
                        <a:lnSpc>
                          <a:spcPct val="150000"/>
                        </a:lnSpc>
                        <a:buFont typeface="Arial" panose="020B0604020202020204" pitchFamily="34" charset="0"/>
                        <a:buChar char="•"/>
                      </a:pPr>
                      <a:r>
                        <a:rPr lang="en-IN" sz="2400" dirty="0" smtClean="0"/>
                        <a:t>Samples</a:t>
                      </a:r>
                      <a:r>
                        <a:rPr lang="en-IN" sz="2400" baseline="0" dirty="0" smtClean="0"/>
                        <a:t> (of blood and other body fluids) </a:t>
                      </a:r>
                      <a:r>
                        <a:rPr lang="en-IN" sz="2400" b="1" baseline="0" dirty="0" smtClean="0"/>
                        <a:t>collected at various time points</a:t>
                      </a:r>
                      <a:r>
                        <a:rPr lang="en-IN" sz="2400" baseline="0" dirty="0" smtClean="0"/>
                        <a:t> and analysed</a:t>
                      </a:r>
                    </a:p>
                    <a:p>
                      <a:pPr marL="342900" indent="-342900">
                        <a:lnSpc>
                          <a:spcPct val="150000"/>
                        </a:lnSpc>
                        <a:buFont typeface="Arial" panose="020B0604020202020204" pitchFamily="34" charset="0"/>
                        <a:buChar char="•"/>
                      </a:pPr>
                      <a:r>
                        <a:rPr lang="en-IN" sz="2400" baseline="0" dirty="0" smtClean="0"/>
                        <a:t>Gives better understanding of pharmacokinetics and pharmacodynamics of the drug</a:t>
                      </a:r>
                      <a:endParaRPr lang="en-IN" sz="2400" dirty="0"/>
                    </a:p>
                  </a:txBody>
                  <a:tcPr/>
                </a:tc>
              </a:tr>
            </a:tbl>
          </a:graphicData>
        </a:graphic>
      </p:graphicFrame>
      <p:sp>
        <p:nvSpPr>
          <p:cNvPr id="3" name="Rectangle 2"/>
          <p:cNvSpPr/>
          <p:nvPr/>
        </p:nvSpPr>
        <p:spPr>
          <a:xfrm>
            <a:off x="567213" y="-110836"/>
            <a:ext cx="2759089" cy="553998"/>
          </a:xfrm>
          <a:prstGeom prst="rect">
            <a:avLst/>
          </a:prstGeom>
        </p:spPr>
        <p:txBody>
          <a:bodyPr wrap="none">
            <a:spAutoFit/>
          </a:bodyPr>
          <a:lstStyle/>
          <a:p>
            <a:r>
              <a:rPr lang="en-GB" sz="3000" b="1" dirty="0">
                <a:latin typeface="Garamond" panose="02020404030301010803" pitchFamily="18" charset="0"/>
              </a:rPr>
              <a:t>Phase </a:t>
            </a:r>
            <a:r>
              <a:rPr lang="en-GB" sz="3000" b="1" dirty="0" smtClean="0">
                <a:latin typeface="Garamond" panose="02020404030301010803" pitchFamily="18" charset="0"/>
              </a:rPr>
              <a:t>1 studies </a:t>
            </a:r>
            <a:endParaRPr lang="en-IN" sz="3000" dirty="0"/>
          </a:p>
        </p:txBody>
      </p:sp>
      <p:sp>
        <p:nvSpPr>
          <p:cNvPr id="4" name="TextBox 3"/>
          <p:cNvSpPr txBox="1"/>
          <p:nvPr/>
        </p:nvSpPr>
        <p:spPr>
          <a:xfrm>
            <a:off x="173181" y="6027003"/>
            <a:ext cx="8728363" cy="830997"/>
          </a:xfrm>
          <a:prstGeom prst="rect">
            <a:avLst/>
          </a:prstGeom>
          <a:noFill/>
        </p:spPr>
        <p:txBody>
          <a:bodyPr wrap="square" rtlCol="0">
            <a:spAutoFit/>
          </a:bodyPr>
          <a:lstStyle/>
          <a:p>
            <a:r>
              <a:rPr lang="en-IN" sz="2400" b="1" i="1" dirty="0" smtClean="0"/>
              <a:t>“Schedule of drug administration in Phase I is determined from the preclinical testing”</a:t>
            </a:r>
            <a:endParaRPr lang="en-IN" sz="2400" b="1" i="1"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10</a:t>
            </a:fld>
            <a:endParaRPr lang="en-GB"/>
          </a:p>
        </p:txBody>
      </p:sp>
    </p:spTree>
    <p:extLst>
      <p:ext uri="{BB962C8B-B14F-4D97-AF65-F5344CB8AC3E}">
        <p14:creationId xmlns="" xmlns:p14="http://schemas.microsoft.com/office/powerpoint/2010/main" val="3827695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3000" r="-3000"/>
          </a:stretch>
        </a:blipFill>
        <a:effectLst/>
      </p:bgPr>
    </p:bg>
    <p:spTree>
      <p:nvGrpSpPr>
        <p:cNvPr id="1" name=""/>
        <p:cNvGrpSpPr/>
        <p:nvPr/>
      </p:nvGrpSpPr>
      <p:grpSpPr>
        <a:xfrm>
          <a:off x="0" y="0"/>
          <a:ext cx="0" cy="0"/>
          <a:chOff x="0" y="0"/>
          <a:chExt cx="0" cy="0"/>
        </a:xfrm>
      </p:grpSpPr>
      <p:sp>
        <p:nvSpPr>
          <p:cNvPr id="2" name="Rectangle 1"/>
          <p:cNvSpPr/>
          <p:nvPr/>
        </p:nvSpPr>
        <p:spPr>
          <a:xfrm>
            <a:off x="458026" y="3649618"/>
            <a:ext cx="3852593" cy="492443"/>
          </a:xfrm>
          <a:prstGeom prst="rect">
            <a:avLst/>
          </a:prstGeom>
        </p:spPr>
        <p:txBody>
          <a:bodyPr wrap="none">
            <a:spAutoFit/>
          </a:bodyPr>
          <a:lstStyle/>
          <a:p>
            <a:r>
              <a:rPr lang="en-IN" sz="2600" b="1" dirty="0" smtClean="0">
                <a:latin typeface="Garamond" panose="02020404030301010803" pitchFamily="18" charset="0"/>
              </a:rPr>
              <a:t>Pharmacogenomics study</a:t>
            </a:r>
            <a:endParaRPr lang="en-IN" sz="2600" dirty="0"/>
          </a:p>
        </p:txBody>
      </p:sp>
      <p:sp>
        <p:nvSpPr>
          <p:cNvPr id="3" name="Rectangle 2"/>
          <p:cNvSpPr/>
          <p:nvPr/>
        </p:nvSpPr>
        <p:spPr>
          <a:xfrm>
            <a:off x="458026" y="4009325"/>
            <a:ext cx="8143892" cy="3970318"/>
          </a:xfrm>
          <a:prstGeom prst="rect">
            <a:avLst/>
          </a:prstGeom>
        </p:spPr>
        <p:txBody>
          <a:bodyPr wrap="square">
            <a:spAutoFit/>
          </a:bodyPr>
          <a:lstStyle/>
          <a:p>
            <a:pPr marL="342900" indent="-342900">
              <a:lnSpc>
                <a:spcPct val="150000"/>
              </a:lnSpc>
              <a:buFont typeface="Wingdings" panose="05000000000000000000" pitchFamily="2" charset="2"/>
              <a:buChar char="ü"/>
            </a:pPr>
            <a:r>
              <a:rPr lang="en-IN" sz="2400" dirty="0" smtClean="0"/>
              <a:t>Broadly refers to </a:t>
            </a:r>
            <a:r>
              <a:rPr lang="en-IN" sz="2400" dirty="0"/>
              <a:t>the study of drug exposure and/or response as related to </a:t>
            </a:r>
            <a:r>
              <a:rPr lang="en-IN" sz="2400" b="1" dirty="0"/>
              <a:t>variations in DNA and RNA </a:t>
            </a:r>
            <a:r>
              <a:rPr lang="en-IN" sz="2400" b="1" dirty="0" smtClean="0"/>
              <a:t>characteristics </a:t>
            </a:r>
            <a:r>
              <a:rPr lang="en-IN" sz="2400" dirty="0" smtClean="0"/>
              <a:t>and ,</a:t>
            </a:r>
          </a:p>
          <a:p>
            <a:pPr marL="342900" indent="-342900">
              <a:lnSpc>
                <a:spcPct val="150000"/>
              </a:lnSpc>
              <a:buFont typeface="Wingdings" panose="05000000000000000000" pitchFamily="2" charset="2"/>
              <a:buChar char="ü"/>
            </a:pPr>
            <a:r>
              <a:rPr lang="en-IN" sz="2400" dirty="0" smtClean="0"/>
              <a:t>Contribute </a:t>
            </a:r>
            <a:r>
              <a:rPr lang="en-IN" sz="2400" dirty="0"/>
              <a:t>to a greater understanding of </a:t>
            </a:r>
            <a:r>
              <a:rPr lang="en-IN" sz="2400" b="1" dirty="0" smtClean="0"/>
              <a:t>inter-individual </a:t>
            </a:r>
            <a:r>
              <a:rPr lang="en-IN" sz="2400" b="1" dirty="0"/>
              <a:t>differences in the efficacy and safety </a:t>
            </a:r>
            <a:r>
              <a:rPr lang="en-IN" sz="2400" dirty="0"/>
              <a:t>of investigational drugs</a:t>
            </a:r>
          </a:p>
          <a:p>
            <a:pPr marL="342900" indent="-342900">
              <a:lnSpc>
                <a:spcPct val="150000"/>
              </a:lnSpc>
              <a:buFont typeface="Wingdings" panose="05000000000000000000" pitchFamily="2" charset="2"/>
              <a:buChar char="ü"/>
            </a:pPr>
            <a:endParaRPr lang="en-IN" sz="2400" dirty="0" smtClean="0"/>
          </a:p>
          <a:p>
            <a:pPr marL="342900" indent="-342900">
              <a:lnSpc>
                <a:spcPct val="150000"/>
              </a:lnSpc>
              <a:buFont typeface="Wingdings" panose="05000000000000000000" pitchFamily="2" charset="2"/>
              <a:buChar char="ü"/>
            </a:pPr>
            <a:endParaRPr lang="en-IN" sz="2400" dirty="0"/>
          </a:p>
          <a:p>
            <a:pPr marL="342900" indent="-342900">
              <a:lnSpc>
                <a:spcPct val="150000"/>
              </a:lnSpc>
              <a:buFont typeface="Wingdings" panose="05000000000000000000" pitchFamily="2" charset="2"/>
              <a:buChar char="ü"/>
            </a:pPr>
            <a:endParaRPr lang="en-IN" sz="2400" dirty="0"/>
          </a:p>
        </p:txBody>
      </p:sp>
      <p:sp>
        <p:nvSpPr>
          <p:cNvPr id="4" name="Rectangle 3"/>
          <p:cNvSpPr/>
          <p:nvPr/>
        </p:nvSpPr>
        <p:spPr>
          <a:xfrm>
            <a:off x="228602" y="709396"/>
            <a:ext cx="8601918" cy="2739211"/>
          </a:xfrm>
          <a:prstGeom prst="rect">
            <a:avLst/>
          </a:prstGeom>
        </p:spPr>
        <p:txBody>
          <a:bodyPr wrap="square">
            <a:spAutoFit/>
          </a:bodyPr>
          <a:lstStyle/>
          <a:p>
            <a:r>
              <a:rPr lang="en-IN" sz="2600" b="1" dirty="0">
                <a:latin typeface="Garamond" panose="02020404030301010803" pitchFamily="18" charset="0"/>
              </a:rPr>
              <a:t>ADME studies</a:t>
            </a:r>
            <a:endParaRPr lang="en-IN" sz="2600" dirty="0"/>
          </a:p>
          <a:p>
            <a:pPr>
              <a:lnSpc>
                <a:spcPct val="150000"/>
              </a:lnSpc>
            </a:pPr>
            <a:r>
              <a:rPr lang="en-IN" sz="2400" i="1" dirty="0"/>
              <a:t>Objectives:</a:t>
            </a:r>
            <a:r>
              <a:rPr lang="en-IN" sz="2400" dirty="0"/>
              <a:t>   </a:t>
            </a:r>
          </a:p>
          <a:p>
            <a:pPr marL="342900" indent="-342900">
              <a:lnSpc>
                <a:spcPct val="150000"/>
              </a:lnSpc>
              <a:buFont typeface="Wingdings" panose="05000000000000000000" pitchFamily="2" charset="2"/>
              <a:buChar char="ü"/>
            </a:pPr>
            <a:r>
              <a:rPr lang="en-IN" sz="2400" dirty="0"/>
              <a:t>To assess the absorption, distribution, routes and rates of excretion </a:t>
            </a:r>
          </a:p>
          <a:p>
            <a:pPr marL="342900" indent="-342900">
              <a:lnSpc>
                <a:spcPct val="150000"/>
              </a:lnSpc>
              <a:buFont typeface="Wingdings" panose="05000000000000000000" pitchFamily="2" charset="2"/>
              <a:buChar char="ü"/>
            </a:pPr>
            <a:r>
              <a:rPr lang="en-IN" sz="2400" dirty="0"/>
              <a:t>To assess the </a:t>
            </a:r>
            <a:r>
              <a:rPr lang="en-IN" sz="2400" b="1" dirty="0"/>
              <a:t>metabolite profile and metabolite </a:t>
            </a:r>
            <a:r>
              <a:rPr lang="en-IN" sz="2400" dirty="0"/>
              <a:t>identification.</a:t>
            </a:r>
          </a:p>
        </p:txBody>
      </p:sp>
      <p:sp>
        <p:nvSpPr>
          <p:cNvPr id="5" name="Rectangle 4"/>
          <p:cNvSpPr/>
          <p:nvPr/>
        </p:nvSpPr>
        <p:spPr>
          <a:xfrm>
            <a:off x="458026" y="87123"/>
            <a:ext cx="2759089" cy="553998"/>
          </a:xfrm>
          <a:prstGeom prst="rect">
            <a:avLst/>
          </a:prstGeom>
        </p:spPr>
        <p:txBody>
          <a:bodyPr wrap="none">
            <a:spAutoFit/>
          </a:bodyPr>
          <a:lstStyle/>
          <a:p>
            <a:r>
              <a:rPr lang="en-GB" sz="3000" b="1" dirty="0">
                <a:latin typeface="Garamond" panose="02020404030301010803" pitchFamily="18" charset="0"/>
              </a:rPr>
              <a:t>Phase 1 studies </a:t>
            </a:r>
            <a:endParaRPr lang="en-IN" sz="3000" dirty="0"/>
          </a:p>
        </p:txBody>
      </p:sp>
      <p:sp>
        <p:nvSpPr>
          <p:cNvPr id="6" name="Slide Number Placeholder 5"/>
          <p:cNvSpPr>
            <a:spLocks noGrp="1"/>
          </p:cNvSpPr>
          <p:nvPr>
            <p:ph type="sldNum" sz="quarter" idx="12"/>
          </p:nvPr>
        </p:nvSpPr>
        <p:spPr/>
        <p:txBody>
          <a:bodyPr/>
          <a:lstStyle/>
          <a:p>
            <a:fld id="{6D524935-8D07-4998-9CEE-589293ABF73E}" type="slidenum">
              <a:rPr lang="en-GB" smtClean="0"/>
              <a:pPr/>
              <a:t>11</a:t>
            </a:fld>
            <a:endParaRPr lang="en-GB"/>
          </a:p>
        </p:txBody>
      </p:sp>
    </p:spTree>
    <p:extLst>
      <p:ext uri="{BB962C8B-B14F-4D97-AF65-F5344CB8AC3E}">
        <p14:creationId xmlns="" xmlns:p14="http://schemas.microsoft.com/office/powerpoint/2010/main" val="2128602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l="-3000" r="-3000"/>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524935-8D07-4998-9CEE-589293ABF73E}" type="slidenum">
              <a:rPr lang="en-GB" smtClean="0"/>
              <a:pPr/>
              <a:t>12</a:t>
            </a:fld>
            <a:endParaRPr lang="en-GB"/>
          </a:p>
        </p:txBody>
      </p:sp>
      <p:sp>
        <p:nvSpPr>
          <p:cNvPr id="4" name="TextBox 3"/>
          <p:cNvSpPr txBox="1"/>
          <p:nvPr/>
        </p:nvSpPr>
        <p:spPr>
          <a:xfrm>
            <a:off x="384688" y="366866"/>
            <a:ext cx="8523338" cy="5724644"/>
          </a:xfrm>
          <a:prstGeom prst="rect">
            <a:avLst/>
          </a:prstGeom>
          <a:noFill/>
        </p:spPr>
        <p:txBody>
          <a:bodyPr wrap="square" rtlCol="0">
            <a:spAutoFit/>
          </a:bodyPr>
          <a:lstStyle/>
          <a:p>
            <a:r>
              <a:rPr lang="en-IN" sz="3000" b="1" dirty="0" smtClean="0">
                <a:effectLst>
                  <a:outerShdw blurRad="38100" dist="38100" dir="2700000" algn="tl">
                    <a:srgbClr val="000000">
                      <a:alpha val="43137"/>
                    </a:srgbClr>
                  </a:outerShdw>
                </a:effectLst>
                <a:latin typeface="Garamond" panose="02020404030301010803" pitchFamily="18" charset="0"/>
              </a:rPr>
              <a:t>                 Information obtained from Phase I                  		studies</a:t>
            </a:r>
          </a:p>
          <a:p>
            <a:endParaRPr lang="en-IN" dirty="0" smtClean="0"/>
          </a:p>
          <a:p>
            <a:pPr marL="342900" indent="-342900">
              <a:lnSpc>
                <a:spcPct val="200000"/>
              </a:lnSpc>
              <a:buFont typeface="Wingdings" panose="05000000000000000000" pitchFamily="2" charset="2"/>
              <a:buChar char="v"/>
            </a:pPr>
            <a:r>
              <a:rPr lang="en-IN" sz="2400" dirty="0" smtClean="0"/>
              <a:t>Maximum tolerated dose</a:t>
            </a:r>
          </a:p>
          <a:p>
            <a:pPr marL="342900" indent="-342900">
              <a:lnSpc>
                <a:spcPct val="200000"/>
              </a:lnSpc>
              <a:buFont typeface="Wingdings" panose="05000000000000000000" pitchFamily="2" charset="2"/>
              <a:buChar char="v"/>
            </a:pPr>
            <a:r>
              <a:rPr lang="en-IN" sz="2400" dirty="0" smtClean="0"/>
              <a:t>Nature of adverse reactions that can be expected</a:t>
            </a:r>
          </a:p>
          <a:p>
            <a:pPr marL="342900" indent="-342900">
              <a:lnSpc>
                <a:spcPct val="200000"/>
              </a:lnSpc>
              <a:buFont typeface="Wingdings" panose="05000000000000000000" pitchFamily="2" charset="2"/>
              <a:buChar char="v"/>
            </a:pPr>
            <a:r>
              <a:rPr lang="en-IN" sz="2400" dirty="0" smtClean="0"/>
              <a:t>Preliminary characterization of the drug</a:t>
            </a:r>
          </a:p>
          <a:p>
            <a:pPr marL="342900" indent="-342900">
              <a:lnSpc>
                <a:spcPct val="200000"/>
              </a:lnSpc>
              <a:buFont typeface="Wingdings" panose="05000000000000000000" pitchFamily="2" charset="2"/>
              <a:buChar char="v"/>
            </a:pPr>
            <a:r>
              <a:rPr lang="en-IN" sz="2400" dirty="0" smtClean="0"/>
              <a:t>Accumulation of parent drug/ metabolites</a:t>
            </a:r>
          </a:p>
          <a:p>
            <a:pPr marL="342900" indent="-342900">
              <a:lnSpc>
                <a:spcPct val="200000"/>
              </a:lnSpc>
              <a:buFont typeface="Wingdings" panose="05000000000000000000" pitchFamily="2" charset="2"/>
              <a:buChar char="v"/>
            </a:pPr>
            <a:r>
              <a:rPr lang="en-IN" sz="2400" dirty="0" smtClean="0"/>
              <a:t>Bioavailability in presence of food</a:t>
            </a:r>
          </a:p>
          <a:p>
            <a:pPr marL="342900" indent="-342900">
              <a:lnSpc>
                <a:spcPct val="200000"/>
              </a:lnSpc>
              <a:buFont typeface="Wingdings" panose="05000000000000000000" pitchFamily="2" charset="2"/>
              <a:buChar char="v"/>
            </a:pPr>
            <a:r>
              <a:rPr lang="en-IN" sz="2400" dirty="0" smtClean="0"/>
              <a:t>Drug - drug interaction ( mostly parallel to phase II)</a:t>
            </a:r>
            <a:endParaRPr lang="en-IN" sz="2400" dirty="0"/>
          </a:p>
        </p:txBody>
      </p:sp>
      <p:pic>
        <p:nvPicPr>
          <p:cNvPr id="5" name="Picture 4"/>
          <p:cNvPicPr>
            <a:picLocks noChangeAspect="1"/>
          </p:cNvPicPr>
          <p:nvPr/>
        </p:nvPicPr>
        <p:blipFill>
          <a:blip r:embed="rId3"/>
          <a:stretch>
            <a:fillRect/>
          </a:stretch>
        </p:blipFill>
        <p:spPr>
          <a:xfrm>
            <a:off x="0" y="13899"/>
            <a:ext cx="2064774" cy="1600200"/>
          </a:xfrm>
          <a:prstGeom prst="rect">
            <a:avLst/>
          </a:prstGeom>
        </p:spPr>
      </p:pic>
    </p:spTree>
    <p:extLst>
      <p:ext uri="{BB962C8B-B14F-4D97-AF65-F5344CB8AC3E}">
        <p14:creationId xmlns="" xmlns:p14="http://schemas.microsoft.com/office/powerpoint/2010/main" val="2120945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973394"/>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ea typeface="+mn-ea"/>
                <a:cs typeface="+mn-cs"/>
              </a:rPr>
              <a:t>Phase I/II (Phase I in patients)</a:t>
            </a:r>
          </a:p>
        </p:txBody>
      </p:sp>
      <p:sp>
        <p:nvSpPr>
          <p:cNvPr id="3" name="Content Placeholder 2"/>
          <p:cNvSpPr>
            <a:spLocks noGrp="1"/>
          </p:cNvSpPr>
          <p:nvPr>
            <p:ph idx="1"/>
          </p:nvPr>
        </p:nvSpPr>
        <p:spPr>
          <a:xfrm>
            <a:off x="628650" y="1253613"/>
            <a:ext cx="7886700" cy="4289170"/>
          </a:xfrm>
        </p:spPr>
        <p:txBody>
          <a:bodyPr>
            <a:normAutofit/>
          </a:bodyPr>
          <a:lstStyle/>
          <a:p>
            <a:pPr>
              <a:lnSpc>
                <a:spcPct val="160000"/>
              </a:lnSpc>
              <a:buFont typeface="Wingdings" panose="05000000000000000000" pitchFamily="2" charset="2"/>
              <a:buChar char="v"/>
            </a:pPr>
            <a:r>
              <a:rPr lang="en-GB" sz="2400" dirty="0" smtClean="0"/>
              <a:t>   Test drug is </a:t>
            </a:r>
            <a:r>
              <a:rPr lang="en-GB" sz="2400" b="1" dirty="0" smtClean="0"/>
              <a:t>too toxic </a:t>
            </a:r>
            <a:r>
              <a:rPr lang="en-GB" sz="2400" dirty="0" smtClean="0"/>
              <a:t>to be tested in healthy volunteers</a:t>
            </a:r>
          </a:p>
          <a:p>
            <a:pPr>
              <a:lnSpc>
                <a:spcPct val="160000"/>
              </a:lnSpc>
              <a:buFont typeface="Wingdings" panose="05000000000000000000" pitchFamily="2" charset="2"/>
              <a:buChar char="v"/>
            </a:pPr>
            <a:r>
              <a:rPr lang="en-GB" sz="2400" dirty="0" smtClean="0"/>
              <a:t>    </a:t>
            </a:r>
            <a:r>
              <a:rPr lang="en-GB" sz="2400" dirty="0" err="1" smtClean="0"/>
              <a:t>E.g</a:t>
            </a:r>
            <a:r>
              <a:rPr lang="en-GB" sz="2400" dirty="0" smtClean="0"/>
              <a:t> anticancer drugs, HIV</a:t>
            </a:r>
          </a:p>
          <a:p>
            <a:pPr>
              <a:lnSpc>
                <a:spcPct val="160000"/>
              </a:lnSpc>
              <a:buFont typeface="Wingdings" panose="05000000000000000000" pitchFamily="2" charset="2"/>
              <a:buChar char="v"/>
            </a:pPr>
            <a:r>
              <a:rPr lang="en-GB" sz="2400" dirty="0" smtClean="0"/>
              <a:t>   </a:t>
            </a:r>
            <a:r>
              <a:rPr lang="en-GB" sz="2400" b="1" dirty="0" smtClean="0"/>
              <a:t>Therapeutic range/ratio is too narrow</a:t>
            </a:r>
            <a:r>
              <a:rPr lang="en-GB" sz="2400" dirty="0" smtClean="0"/>
              <a:t> to test </a:t>
            </a:r>
          </a:p>
          <a:p>
            <a:pPr marL="0" indent="0">
              <a:lnSpc>
                <a:spcPct val="160000"/>
              </a:lnSpc>
              <a:buNone/>
            </a:pPr>
            <a:r>
              <a:rPr lang="en-GB" sz="2400" dirty="0"/>
              <a:t> </a:t>
            </a:r>
            <a:r>
              <a:rPr lang="en-GB" sz="2400" dirty="0" smtClean="0"/>
              <a:t>          (e.g. Antiarrhythmic)</a:t>
            </a:r>
          </a:p>
          <a:p>
            <a:pPr>
              <a:lnSpc>
                <a:spcPct val="160000"/>
              </a:lnSpc>
              <a:buFont typeface="Wingdings" panose="05000000000000000000" pitchFamily="2" charset="2"/>
              <a:buChar char="v"/>
            </a:pPr>
            <a:r>
              <a:rPr lang="en-GB" sz="2400" dirty="0" smtClean="0"/>
              <a:t>   </a:t>
            </a:r>
            <a:r>
              <a:rPr lang="en-GB" sz="2400" b="1" dirty="0" smtClean="0"/>
              <a:t>Dose in patient &gt; </a:t>
            </a:r>
            <a:r>
              <a:rPr lang="en-GB" sz="2400" dirty="0" smtClean="0"/>
              <a:t>Normal Volunteers can tolerate</a:t>
            </a:r>
          </a:p>
          <a:p>
            <a:pPr marL="0" indent="0">
              <a:lnSpc>
                <a:spcPct val="160000"/>
              </a:lnSpc>
              <a:buNone/>
            </a:pPr>
            <a:r>
              <a:rPr lang="en-GB" sz="2400" dirty="0" smtClean="0"/>
              <a:t>          (e.g. Neuroleptics)</a:t>
            </a:r>
          </a:p>
        </p:txBody>
      </p:sp>
      <p:sp>
        <p:nvSpPr>
          <p:cNvPr id="5" name="Slide Number Placeholder 4"/>
          <p:cNvSpPr>
            <a:spLocks noGrp="1"/>
          </p:cNvSpPr>
          <p:nvPr>
            <p:ph type="sldNum" sz="quarter" idx="12"/>
          </p:nvPr>
        </p:nvSpPr>
        <p:spPr/>
        <p:txBody>
          <a:bodyPr/>
          <a:lstStyle/>
          <a:p>
            <a:fld id="{6D524935-8D07-4998-9CEE-589293ABF73E}" type="slidenum">
              <a:rPr lang="en-GB" smtClean="0"/>
              <a:pPr/>
              <a:t>13</a:t>
            </a:fld>
            <a:endParaRPr lang="en-GB"/>
          </a:p>
        </p:txBody>
      </p:sp>
    </p:spTree>
    <p:extLst>
      <p:ext uri="{BB962C8B-B14F-4D97-AF65-F5344CB8AC3E}">
        <p14:creationId xmlns="" xmlns:p14="http://schemas.microsoft.com/office/powerpoint/2010/main" val="4187367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Phase II</a:t>
            </a:r>
            <a:endParaRPr lang="en-US" b="1" dirty="0"/>
          </a:p>
        </p:txBody>
      </p:sp>
      <p:sp>
        <p:nvSpPr>
          <p:cNvPr id="3" name="Content Placeholder 2"/>
          <p:cNvSpPr>
            <a:spLocks noGrp="1"/>
          </p:cNvSpPr>
          <p:nvPr>
            <p:ph idx="1"/>
          </p:nvPr>
        </p:nvSpPr>
        <p:spPr/>
        <p:txBody>
          <a:bodyPr/>
          <a:lstStyle/>
          <a:p>
            <a:r>
              <a:rPr lang="en-GB" b="1" dirty="0" smtClean="0">
                <a:latin typeface="Garamond" panose="02020404030301010803" pitchFamily="18" charset="0"/>
              </a:rPr>
              <a:t>Phase </a:t>
            </a:r>
            <a:r>
              <a:rPr lang="en-GB" b="1" dirty="0" err="1" smtClean="0">
                <a:latin typeface="Garamond" panose="02020404030301010803" pitchFamily="18" charset="0"/>
              </a:rPr>
              <a:t>IIa</a:t>
            </a:r>
            <a:r>
              <a:rPr lang="en-GB" b="1" dirty="0" smtClean="0">
                <a:latin typeface="Garamond" panose="02020404030301010803" pitchFamily="18" charset="0"/>
              </a:rPr>
              <a:t> (Therapeutic exploratory studies</a:t>
            </a:r>
            <a:r>
              <a:rPr lang="en-GB" b="1" dirty="0" smtClean="0">
                <a:latin typeface="Garamond" panose="02020404030301010803" pitchFamily="18" charset="0"/>
              </a:rPr>
              <a:t>)</a:t>
            </a:r>
          </a:p>
          <a:p>
            <a:endParaRPr lang="en-GB" b="1" dirty="0" smtClean="0">
              <a:effectLst>
                <a:outerShdw blurRad="38100" dist="38100" dir="2700000" algn="tl">
                  <a:srgbClr val="000000">
                    <a:alpha val="43137"/>
                  </a:srgbClr>
                </a:outerShdw>
              </a:effectLst>
              <a:latin typeface="Garamond" panose="02020404030301010803" pitchFamily="18" charset="0"/>
            </a:endParaRPr>
          </a:p>
          <a:p>
            <a:r>
              <a:rPr lang="en-GB" b="1" dirty="0" smtClean="0">
                <a:effectLst>
                  <a:outerShdw blurRad="38100" dist="38100" dir="2700000" algn="tl">
                    <a:srgbClr val="000000">
                      <a:alpha val="43137"/>
                    </a:srgbClr>
                  </a:outerShdw>
                </a:effectLst>
                <a:latin typeface="Garamond" panose="02020404030301010803" pitchFamily="18" charset="0"/>
              </a:rPr>
              <a:t>Phase </a:t>
            </a:r>
            <a:r>
              <a:rPr lang="en-GB" b="1" dirty="0" err="1" smtClean="0">
                <a:effectLst>
                  <a:outerShdw blurRad="38100" dist="38100" dir="2700000" algn="tl">
                    <a:srgbClr val="000000">
                      <a:alpha val="43137"/>
                    </a:srgbClr>
                  </a:outerShdw>
                </a:effectLst>
                <a:latin typeface="Garamond" panose="02020404030301010803" pitchFamily="18" charset="0"/>
              </a:rPr>
              <a:t>IIb</a:t>
            </a:r>
            <a:r>
              <a:rPr lang="en-GB" b="1" dirty="0" smtClean="0">
                <a:effectLst>
                  <a:outerShdw blurRad="38100" dist="38100" dir="2700000" algn="tl">
                    <a:srgbClr val="000000">
                      <a:alpha val="43137"/>
                    </a:srgbClr>
                  </a:outerShdw>
                </a:effectLst>
                <a:latin typeface="Garamond" panose="02020404030301010803" pitchFamily="18" charset="0"/>
              </a:rPr>
              <a:t> – Dose range finding</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729" y="53230"/>
            <a:ext cx="8952271" cy="888487"/>
          </a:xfrm>
        </p:spPr>
        <p:txBody>
          <a:bodyPr>
            <a:normAutofit/>
          </a:bodyPr>
          <a:lstStyle/>
          <a:p>
            <a:r>
              <a:rPr lang="en-GB" sz="3600" b="1" dirty="0" smtClean="0">
                <a:latin typeface="Garamond" panose="02020404030301010803" pitchFamily="18" charset="0"/>
              </a:rPr>
              <a:t>Phase </a:t>
            </a:r>
            <a:r>
              <a:rPr lang="en-GB" sz="3600" b="1" dirty="0" err="1" smtClean="0">
                <a:latin typeface="Garamond" panose="02020404030301010803" pitchFamily="18" charset="0"/>
              </a:rPr>
              <a:t>IIa</a:t>
            </a:r>
            <a:r>
              <a:rPr lang="en-GB" sz="3600" b="1" dirty="0" smtClean="0">
                <a:latin typeface="Garamond" panose="02020404030301010803" pitchFamily="18" charset="0"/>
              </a:rPr>
              <a:t> (Therapeutic exploratory studies)</a:t>
            </a:r>
            <a:endParaRPr lang="en-GB" sz="3600" b="1" dirty="0">
              <a:latin typeface="Garamond" panose="02020404030301010803" pitchFamily="18" charset="0"/>
            </a:endParaRPr>
          </a:p>
        </p:txBody>
      </p:sp>
      <p:sp>
        <p:nvSpPr>
          <p:cNvPr id="3" name="Content Placeholder 2"/>
          <p:cNvSpPr>
            <a:spLocks noGrp="1"/>
          </p:cNvSpPr>
          <p:nvPr>
            <p:ph idx="1"/>
          </p:nvPr>
        </p:nvSpPr>
        <p:spPr>
          <a:xfrm>
            <a:off x="383458" y="1124280"/>
            <a:ext cx="8568813" cy="5414633"/>
          </a:xfrm>
        </p:spPr>
        <p:txBody>
          <a:bodyPr>
            <a:normAutofit fontScale="92500" lnSpcReduction="20000"/>
          </a:bodyPr>
          <a:lstStyle/>
          <a:p>
            <a:pPr marL="0" indent="0">
              <a:buNone/>
            </a:pPr>
            <a:r>
              <a:rPr lang="en-GB" sz="2600" b="1" i="1" dirty="0" smtClean="0">
                <a:effectLst>
                  <a:outerShdw blurRad="38100" dist="38100" dir="2700000" algn="tl">
                    <a:srgbClr val="000000">
                      <a:alpha val="43137"/>
                    </a:srgbClr>
                  </a:outerShdw>
                </a:effectLst>
              </a:rPr>
              <a:t>Objectives</a:t>
            </a:r>
            <a:r>
              <a:rPr lang="en-GB" sz="2600" b="1" dirty="0" smtClean="0"/>
              <a:t>: </a:t>
            </a:r>
          </a:p>
          <a:p>
            <a:pPr>
              <a:buFont typeface="Wingdings" panose="05000000000000000000" pitchFamily="2" charset="2"/>
              <a:buChar char="ü"/>
            </a:pPr>
            <a:r>
              <a:rPr lang="en-GB" sz="2600" dirty="0" smtClean="0"/>
              <a:t>   Study therapeutic effect.</a:t>
            </a:r>
          </a:p>
          <a:p>
            <a:pPr>
              <a:buFont typeface="Wingdings" panose="05000000000000000000" pitchFamily="2" charset="2"/>
              <a:buChar char="ü"/>
            </a:pPr>
            <a:r>
              <a:rPr lang="en-GB" sz="2600" dirty="0" smtClean="0"/>
              <a:t>   Confirm the hypothesis conceptualised </a:t>
            </a:r>
          </a:p>
          <a:p>
            <a:pPr marL="0" indent="0">
              <a:buNone/>
            </a:pPr>
            <a:endParaRPr lang="en-GB" sz="2600" dirty="0" smtClean="0"/>
          </a:p>
          <a:p>
            <a:pPr marL="0" indent="0">
              <a:buNone/>
            </a:pPr>
            <a:r>
              <a:rPr lang="en-GB" sz="2600" b="1" i="1" dirty="0">
                <a:effectLst>
                  <a:outerShdw blurRad="38100" dist="38100" dir="2700000" algn="tl">
                    <a:srgbClr val="000000">
                      <a:alpha val="43137"/>
                    </a:srgbClr>
                  </a:outerShdw>
                </a:effectLst>
              </a:rPr>
              <a:t>Features:</a:t>
            </a:r>
          </a:p>
          <a:p>
            <a:pPr>
              <a:lnSpc>
                <a:spcPct val="110000"/>
              </a:lnSpc>
              <a:buFont typeface="Wingdings" panose="05000000000000000000" pitchFamily="2" charset="2"/>
              <a:buChar char="v"/>
            </a:pPr>
            <a:r>
              <a:rPr lang="en-GB" sz="2600" dirty="0"/>
              <a:t> </a:t>
            </a:r>
            <a:r>
              <a:rPr lang="en-GB" sz="2600" dirty="0" smtClean="0"/>
              <a:t> Treatment against disorder.</a:t>
            </a:r>
          </a:p>
          <a:p>
            <a:pPr>
              <a:lnSpc>
                <a:spcPct val="110000"/>
              </a:lnSpc>
              <a:buFont typeface="Wingdings" panose="05000000000000000000" pitchFamily="2" charset="2"/>
              <a:buChar char="v"/>
            </a:pPr>
            <a:r>
              <a:rPr lang="en-GB" sz="2600" dirty="0"/>
              <a:t> </a:t>
            </a:r>
            <a:r>
              <a:rPr lang="en-GB" sz="2600" dirty="0" smtClean="0"/>
              <a:t> Homogenous population.</a:t>
            </a:r>
          </a:p>
          <a:p>
            <a:pPr>
              <a:lnSpc>
                <a:spcPct val="110000"/>
              </a:lnSpc>
              <a:buFont typeface="Wingdings" panose="05000000000000000000" pitchFamily="2" charset="2"/>
              <a:buChar char="v"/>
            </a:pPr>
            <a:r>
              <a:rPr lang="en-GB" sz="2600" dirty="0"/>
              <a:t> </a:t>
            </a:r>
            <a:r>
              <a:rPr lang="en-GB" sz="2600" dirty="0" smtClean="0"/>
              <a:t> Strict inclusion and exclusion criteria.</a:t>
            </a:r>
          </a:p>
          <a:p>
            <a:pPr>
              <a:lnSpc>
                <a:spcPct val="110000"/>
              </a:lnSpc>
              <a:buFont typeface="Wingdings" panose="05000000000000000000" pitchFamily="2" charset="2"/>
              <a:buChar char="v"/>
            </a:pPr>
            <a:r>
              <a:rPr lang="en-GB" sz="2600" dirty="0"/>
              <a:t> </a:t>
            </a:r>
            <a:r>
              <a:rPr lang="en-GB" sz="2600" dirty="0" smtClean="0"/>
              <a:t> Placebos and fixed treatment regimens</a:t>
            </a:r>
          </a:p>
          <a:p>
            <a:pPr>
              <a:lnSpc>
                <a:spcPct val="110000"/>
              </a:lnSpc>
              <a:buFont typeface="Wingdings" panose="05000000000000000000" pitchFamily="2" charset="2"/>
              <a:buChar char="v"/>
            </a:pPr>
            <a:r>
              <a:rPr lang="en-GB" sz="2600" dirty="0" smtClean="0"/>
              <a:t>  One or more than one dose tested </a:t>
            </a:r>
          </a:p>
          <a:p>
            <a:pPr>
              <a:lnSpc>
                <a:spcPct val="110000"/>
              </a:lnSpc>
              <a:buFont typeface="Wingdings" panose="05000000000000000000" pitchFamily="2" charset="2"/>
              <a:buChar char="v"/>
            </a:pPr>
            <a:r>
              <a:rPr lang="en-GB" sz="2600" dirty="0" smtClean="0"/>
              <a:t>  Few specialised clinical trial sites.</a:t>
            </a:r>
          </a:p>
          <a:p>
            <a:pPr>
              <a:lnSpc>
                <a:spcPct val="110000"/>
              </a:lnSpc>
              <a:buFont typeface="Wingdings" panose="05000000000000000000" pitchFamily="2" charset="2"/>
              <a:buChar char="v"/>
            </a:pPr>
            <a:r>
              <a:rPr lang="en-GB" sz="2600" dirty="0" smtClean="0"/>
              <a:t>  Long washout” period is required between treatments </a:t>
            </a:r>
          </a:p>
          <a:p>
            <a:endParaRPr lang="en-GB" sz="2600" dirty="0" smtClean="0"/>
          </a:p>
          <a:p>
            <a:pPr>
              <a:buFont typeface="Wingdings" panose="05000000000000000000" pitchFamily="2" charset="2"/>
              <a:buChar char="Ø"/>
            </a:pP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endParaRPr lang="en-GB"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15</a:t>
            </a:fld>
            <a:endParaRPr lang="en-GB"/>
          </a:p>
        </p:txBody>
      </p:sp>
      <p:pic>
        <p:nvPicPr>
          <p:cNvPr id="6" name="Picture 5"/>
          <p:cNvPicPr>
            <a:picLocks noChangeAspect="1"/>
          </p:cNvPicPr>
          <p:nvPr/>
        </p:nvPicPr>
        <p:blipFill>
          <a:blip r:embed="rId3"/>
          <a:stretch>
            <a:fillRect/>
          </a:stretch>
        </p:blipFill>
        <p:spPr>
          <a:xfrm>
            <a:off x="6266221" y="1185862"/>
            <a:ext cx="2686050" cy="2485898"/>
          </a:xfrm>
          <a:prstGeom prst="rect">
            <a:avLst/>
          </a:prstGeom>
        </p:spPr>
      </p:pic>
    </p:spTree>
    <p:extLst>
      <p:ext uri="{BB962C8B-B14F-4D97-AF65-F5344CB8AC3E}">
        <p14:creationId xmlns="" xmlns:p14="http://schemas.microsoft.com/office/powerpoint/2010/main" val="1920281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681" y="1"/>
            <a:ext cx="7886700" cy="457200"/>
          </a:xfrm>
        </p:spPr>
        <p:txBody>
          <a:bodyPr>
            <a:normAutofit fontScale="90000"/>
          </a:bodyPr>
          <a:lstStyle/>
          <a:p>
            <a:r>
              <a:rPr lang="en-GB" sz="3000" b="1" dirty="0">
                <a:latin typeface="Garamond" panose="02020404030301010803" pitchFamily="18" charset="0"/>
                <a:ea typeface="+mn-ea"/>
                <a:cs typeface="+mn-cs"/>
              </a:rPr>
              <a:t>Phase </a:t>
            </a:r>
            <a:r>
              <a:rPr lang="en-GB" sz="3000" b="1" dirty="0" err="1">
                <a:latin typeface="Garamond" panose="02020404030301010803" pitchFamily="18" charset="0"/>
                <a:ea typeface="+mn-ea"/>
                <a:cs typeface="+mn-cs"/>
              </a:rPr>
              <a:t>IIa</a:t>
            </a:r>
            <a:r>
              <a:rPr lang="en-GB" sz="3000" b="1" dirty="0">
                <a:latin typeface="Garamond" panose="02020404030301010803" pitchFamily="18" charset="0"/>
                <a:ea typeface="+mn-ea"/>
                <a:cs typeface="+mn-cs"/>
              </a:rPr>
              <a:t> studies</a:t>
            </a:r>
          </a:p>
        </p:txBody>
      </p:sp>
      <p:sp>
        <p:nvSpPr>
          <p:cNvPr id="3" name="Content Placeholder 2"/>
          <p:cNvSpPr>
            <a:spLocks noGrp="1"/>
          </p:cNvSpPr>
          <p:nvPr>
            <p:ph idx="1"/>
          </p:nvPr>
        </p:nvSpPr>
        <p:spPr>
          <a:xfrm>
            <a:off x="446049" y="1312606"/>
            <a:ext cx="8069301" cy="3531743"/>
          </a:xfrm>
        </p:spPr>
        <p:txBody>
          <a:bodyPr>
            <a:noAutofit/>
          </a:bodyPr>
          <a:lstStyle/>
          <a:p>
            <a:pPr marL="0" indent="0">
              <a:lnSpc>
                <a:spcPct val="100000"/>
              </a:lnSpc>
              <a:buNone/>
            </a:pPr>
            <a:r>
              <a:rPr lang="en-GB" sz="2400" b="1" i="1" dirty="0" smtClean="0">
                <a:effectLst>
                  <a:outerShdw blurRad="38100" dist="38100" dir="2700000" algn="tl">
                    <a:srgbClr val="000000">
                      <a:alpha val="43137"/>
                    </a:srgbClr>
                  </a:outerShdw>
                </a:effectLst>
              </a:rPr>
              <a:t>Efficacy Targets:</a:t>
            </a:r>
          </a:p>
          <a:p>
            <a:pPr>
              <a:lnSpc>
                <a:spcPct val="100000"/>
              </a:lnSpc>
              <a:buFont typeface="Wingdings" panose="05000000000000000000" pitchFamily="2" charset="2"/>
              <a:buChar char="v"/>
            </a:pPr>
            <a:r>
              <a:rPr lang="en-GB" sz="2400" dirty="0" smtClean="0"/>
              <a:t> Clinical parameters: Symptoms and sign of disease</a:t>
            </a:r>
          </a:p>
          <a:p>
            <a:pPr>
              <a:lnSpc>
                <a:spcPct val="100000"/>
              </a:lnSpc>
              <a:buFont typeface="Wingdings" panose="05000000000000000000" pitchFamily="2" charset="2"/>
              <a:buChar char="v"/>
            </a:pPr>
            <a:r>
              <a:rPr lang="en-GB" sz="2400" dirty="0" smtClean="0"/>
              <a:t> Laboratory tests: measure or study disease</a:t>
            </a:r>
          </a:p>
          <a:p>
            <a:pPr>
              <a:lnSpc>
                <a:spcPct val="100000"/>
              </a:lnSpc>
              <a:buFont typeface="Wingdings" panose="05000000000000000000" pitchFamily="2" charset="2"/>
              <a:buChar char="v"/>
            </a:pPr>
            <a:r>
              <a:rPr lang="en-GB" sz="2400" dirty="0" smtClean="0"/>
              <a:t> Biomarkers: include biochemical markers for disease    			prognosis</a:t>
            </a:r>
          </a:p>
          <a:p>
            <a:pPr>
              <a:lnSpc>
                <a:spcPct val="100000"/>
              </a:lnSpc>
              <a:buFont typeface="Wingdings" panose="05000000000000000000" pitchFamily="2" charset="2"/>
              <a:buChar char="v"/>
            </a:pPr>
            <a:r>
              <a:rPr lang="en-GB" sz="2400" dirty="0" smtClean="0"/>
              <a:t> PK and Population PK analysis.</a:t>
            </a:r>
          </a:p>
          <a:p>
            <a:pPr marL="0" indent="0">
              <a:lnSpc>
                <a:spcPct val="100000"/>
              </a:lnSpc>
              <a:buNone/>
            </a:pPr>
            <a:r>
              <a:rPr lang="en-GB" sz="2400" b="1" i="1" dirty="0" smtClean="0">
                <a:effectLst>
                  <a:outerShdw blurRad="38100" dist="38100" dir="2700000" algn="tl">
                    <a:srgbClr val="000000">
                      <a:alpha val="43137"/>
                    </a:srgbClr>
                  </a:outerShdw>
                </a:effectLst>
              </a:rPr>
              <a:t>Endpoints:</a:t>
            </a:r>
            <a:endParaRPr lang="en-GB" sz="2400" b="1" i="1" dirty="0">
              <a:effectLst>
                <a:outerShdw blurRad="38100" dist="38100" dir="2700000" algn="tl">
                  <a:srgbClr val="000000">
                    <a:alpha val="43137"/>
                  </a:srgbClr>
                </a:outerShdw>
              </a:effectLst>
            </a:endParaRPr>
          </a:p>
          <a:p>
            <a:pPr>
              <a:lnSpc>
                <a:spcPct val="100000"/>
              </a:lnSpc>
              <a:buFont typeface="Wingdings" panose="05000000000000000000" pitchFamily="2" charset="2"/>
              <a:buChar char="v"/>
            </a:pPr>
            <a:r>
              <a:rPr lang="en-GB" sz="2400" dirty="0"/>
              <a:t> </a:t>
            </a:r>
            <a:r>
              <a:rPr lang="en-GB" sz="2400" dirty="0" smtClean="0"/>
              <a:t> Clinical endpoint (preferred): Primary outcome are usually  hard” and simple outcome</a:t>
            </a:r>
          </a:p>
          <a:p>
            <a:pPr>
              <a:lnSpc>
                <a:spcPct val="100000"/>
              </a:lnSpc>
              <a:buFont typeface="Wingdings" panose="05000000000000000000" pitchFamily="2" charset="2"/>
              <a:buChar char="v"/>
            </a:pPr>
            <a:r>
              <a:rPr lang="en-GB" sz="2400" dirty="0" smtClean="0"/>
              <a:t>  Surrogate (Duration for visible clinical effect is long): In multiple sclerosis No of gadolinium enhanced lesion at 6 months on MRI rather clinical exacerbation at 2 years.</a:t>
            </a: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16</a:t>
            </a:fld>
            <a:endParaRPr lang="en-GB"/>
          </a:p>
        </p:txBody>
      </p:sp>
      <p:sp>
        <p:nvSpPr>
          <p:cNvPr id="6" name="Rectangle 5"/>
          <p:cNvSpPr/>
          <p:nvPr/>
        </p:nvSpPr>
        <p:spPr>
          <a:xfrm>
            <a:off x="446049" y="659204"/>
            <a:ext cx="3952877" cy="461665"/>
          </a:xfrm>
          <a:prstGeom prst="rect">
            <a:avLst/>
          </a:prstGeom>
        </p:spPr>
        <p:txBody>
          <a:bodyPr wrap="none">
            <a:spAutoFit/>
          </a:bodyPr>
          <a:lstStyle/>
          <a:p>
            <a:r>
              <a:rPr lang="en-GB" sz="2400" b="1" i="1" dirty="0">
                <a:effectLst>
                  <a:outerShdw blurRad="38100" dist="38100" dir="2700000" algn="tl">
                    <a:srgbClr val="000000">
                      <a:alpha val="43137"/>
                    </a:srgbClr>
                  </a:outerShdw>
                </a:effectLst>
              </a:rPr>
              <a:t>Sample size:  </a:t>
            </a:r>
            <a:r>
              <a:rPr lang="en-GB" sz="2400" dirty="0"/>
              <a:t>50 – 500 subjects</a:t>
            </a:r>
          </a:p>
        </p:txBody>
      </p:sp>
    </p:spTree>
    <p:extLst>
      <p:ext uri="{BB962C8B-B14F-4D97-AF65-F5344CB8AC3E}">
        <p14:creationId xmlns="" xmlns:p14="http://schemas.microsoft.com/office/powerpoint/2010/main" val="50275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4000" b="-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87" y="1958771"/>
            <a:ext cx="7886700" cy="5061461"/>
          </a:xfrm>
        </p:spPr>
        <p:txBody>
          <a:bodyPr/>
          <a:lstStyle/>
          <a:p>
            <a:pPr>
              <a:buFont typeface="Wingdings" panose="05000000000000000000" pitchFamily="2" charset="2"/>
              <a:buChar char="v"/>
            </a:pPr>
            <a:r>
              <a:rPr lang="en-GB" sz="2400" dirty="0" smtClean="0"/>
              <a:t> Proves primary hypothesis</a:t>
            </a:r>
          </a:p>
          <a:p>
            <a:pPr>
              <a:lnSpc>
                <a:spcPct val="150000"/>
              </a:lnSpc>
              <a:buFont typeface="Wingdings" panose="05000000000000000000" pitchFamily="2" charset="2"/>
              <a:buChar char="v"/>
            </a:pPr>
            <a:r>
              <a:rPr lang="en-GB" sz="2400" dirty="0"/>
              <a:t> </a:t>
            </a:r>
            <a:r>
              <a:rPr lang="en-GB" sz="2400" dirty="0" smtClean="0"/>
              <a:t> Efficacy </a:t>
            </a:r>
          </a:p>
          <a:p>
            <a:pPr>
              <a:lnSpc>
                <a:spcPct val="150000"/>
              </a:lnSpc>
              <a:buFont typeface="Wingdings" panose="05000000000000000000" pitchFamily="2" charset="2"/>
              <a:buChar char="v"/>
            </a:pPr>
            <a:r>
              <a:rPr lang="en-GB" sz="2400" dirty="0" smtClean="0"/>
              <a:t> Effect Size</a:t>
            </a:r>
          </a:p>
          <a:p>
            <a:pPr>
              <a:lnSpc>
                <a:spcPct val="150000"/>
              </a:lnSpc>
              <a:buFont typeface="Wingdings" panose="05000000000000000000" pitchFamily="2" charset="2"/>
              <a:buChar char="v"/>
            </a:pPr>
            <a:r>
              <a:rPr lang="en-GB" sz="2400" dirty="0" smtClean="0"/>
              <a:t> Adverse events (ADR of special interest)</a:t>
            </a:r>
          </a:p>
          <a:p>
            <a:pPr>
              <a:lnSpc>
                <a:spcPct val="150000"/>
              </a:lnSpc>
              <a:buFont typeface="Wingdings" panose="05000000000000000000" pitchFamily="2" charset="2"/>
              <a:buChar char="v"/>
            </a:pPr>
            <a:r>
              <a:rPr lang="en-GB" sz="2400" dirty="0" smtClean="0"/>
              <a:t> Biomarker profiling</a:t>
            </a:r>
          </a:p>
          <a:p>
            <a:pPr>
              <a:lnSpc>
                <a:spcPct val="150000"/>
              </a:lnSpc>
              <a:buFont typeface="Wingdings" panose="05000000000000000000" pitchFamily="2" charset="2"/>
              <a:buChar char="Ø"/>
            </a:pP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17</a:t>
            </a:fld>
            <a:endParaRPr lang="en-GB"/>
          </a:p>
        </p:txBody>
      </p:sp>
      <p:pic>
        <p:nvPicPr>
          <p:cNvPr id="6" name="Picture 5"/>
          <p:cNvPicPr>
            <a:picLocks noChangeAspect="1"/>
          </p:cNvPicPr>
          <p:nvPr/>
        </p:nvPicPr>
        <p:blipFill>
          <a:blip r:embed="rId3"/>
          <a:stretch>
            <a:fillRect/>
          </a:stretch>
        </p:blipFill>
        <p:spPr>
          <a:xfrm>
            <a:off x="0" y="0"/>
            <a:ext cx="2066723" cy="1603387"/>
          </a:xfrm>
          <a:prstGeom prst="rect">
            <a:avLst/>
          </a:prstGeom>
        </p:spPr>
      </p:pic>
      <p:sp>
        <p:nvSpPr>
          <p:cNvPr id="7" name="Rectangle 6"/>
          <p:cNvSpPr/>
          <p:nvPr/>
        </p:nvSpPr>
        <p:spPr>
          <a:xfrm>
            <a:off x="2066723" y="587724"/>
            <a:ext cx="6448627" cy="1015663"/>
          </a:xfrm>
          <a:prstGeom prst="rect">
            <a:avLst/>
          </a:prstGeom>
        </p:spPr>
        <p:txBody>
          <a:bodyPr wrap="square">
            <a:spAutoFit/>
          </a:bodyPr>
          <a:lstStyle/>
          <a:p>
            <a:r>
              <a:rPr lang="en-IN" sz="3000" b="1" dirty="0">
                <a:effectLst>
                  <a:outerShdw blurRad="38100" dist="38100" dir="2700000" algn="tl">
                    <a:srgbClr val="000000">
                      <a:alpha val="43137"/>
                    </a:srgbClr>
                  </a:outerShdw>
                </a:effectLst>
                <a:latin typeface="Garamond" panose="02020404030301010803" pitchFamily="18" charset="0"/>
              </a:rPr>
              <a:t>Information obtained from Phase </a:t>
            </a:r>
            <a:r>
              <a:rPr lang="en-IN" sz="3000" b="1" dirty="0" err="1">
                <a:effectLst>
                  <a:outerShdw blurRad="38100" dist="38100" dir="2700000" algn="tl">
                    <a:srgbClr val="000000">
                      <a:alpha val="43137"/>
                    </a:srgbClr>
                  </a:outerShdw>
                </a:effectLst>
                <a:latin typeface="Garamond" panose="02020404030301010803" pitchFamily="18" charset="0"/>
              </a:rPr>
              <a:t>IIa</a:t>
            </a:r>
            <a:r>
              <a:rPr lang="en-IN" sz="3000" b="1" dirty="0">
                <a:effectLst>
                  <a:outerShdw blurRad="38100" dist="38100" dir="2700000" algn="tl">
                    <a:srgbClr val="000000">
                      <a:alpha val="43137"/>
                    </a:srgbClr>
                  </a:outerShdw>
                </a:effectLst>
                <a:latin typeface="Garamond" panose="02020404030301010803" pitchFamily="18" charset="0"/>
              </a:rPr>
              <a:t>  studies</a:t>
            </a:r>
          </a:p>
        </p:txBody>
      </p:sp>
    </p:spTree>
    <p:extLst>
      <p:ext uri="{BB962C8B-B14F-4D97-AF65-F5344CB8AC3E}">
        <p14:creationId xmlns="" xmlns:p14="http://schemas.microsoft.com/office/powerpoint/2010/main" val="1772686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840658"/>
          </a:xfrm>
        </p:spPr>
        <p:txBody>
          <a:bodyPr>
            <a:normAutofit/>
          </a:bodyPr>
          <a:lstStyle/>
          <a:p>
            <a:r>
              <a:rPr lang="en-GB" sz="3600" b="1" dirty="0" smtClean="0">
                <a:effectLst>
                  <a:outerShdw blurRad="38100" dist="38100" dir="2700000" algn="tl">
                    <a:srgbClr val="000000">
                      <a:alpha val="43137"/>
                    </a:srgbClr>
                  </a:outerShdw>
                </a:effectLst>
                <a:latin typeface="Garamond" panose="02020404030301010803" pitchFamily="18" charset="0"/>
              </a:rPr>
              <a:t>Phase </a:t>
            </a:r>
            <a:r>
              <a:rPr lang="en-GB" sz="3600" b="1" dirty="0" err="1" smtClean="0">
                <a:effectLst>
                  <a:outerShdw blurRad="38100" dist="38100" dir="2700000" algn="tl">
                    <a:srgbClr val="000000">
                      <a:alpha val="43137"/>
                    </a:srgbClr>
                  </a:outerShdw>
                </a:effectLst>
                <a:latin typeface="Garamond" panose="02020404030301010803" pitchFamily="18" charset="0"/>
              </a:rPr>
              <a:t>IIb</a:t>
            </a:r>
            <a:r>
              <a:rPr lang="en-GB" sz="3600" b="1" dirty="0" smtClean="0">
                <a:effectLst>
                  <a:outerShdw blurRad="38100" dist="38100" dir="2700000" algn="tl">
                    <a:srgbClr val="000000">
                      <a:alpha val="43137"/>
                    </a:srgbClr>
                  </a:outerShdw>
                </a:effectLst>
                <a:latin typeface="Garamond" panose="02020404030301010803" pitchFamily="18" charset="0"/>
              </a:rPr>
              <a:t> – Dose range finding</a:t>
            </a:r>
            <a:endParaRPr lang="en-GB" sz="3600" b="1" dirty="0">
              <a:effectLst>
                <a:outerShdw blurRad="38100" dist="38100" dir="2700000" algn="tl">
                  <a:srgbClr val="000000">
                    <a:alpha val="43137"/>
                  </a:srgbClr>
                </a:outerShdw>
              </a:effectLst>
              <a:latin typeface="Garamond" panose="02020404030301010803" pitchFamily="18" charset="0"/>
            </a:endParaRPr>
          </a:p>
        </p:txBody>
      </p:sp>
      <p:sp>
        <p:nvSpPr>
          <p:cNvPr id="3" name="Content Placeholder 2"/>
          <p:cNvSpPr>
            <a:spLocks noGrp="1"/>
          </p:cNvSpPr>
          <p:nvPr>
            <p:ph idx="1"/>
          </p:nvPr>
        </p:nvSpPr>
        <p:spPr>
          <a:xfrm>
            <a:off x="436920" y="1700270"/>
            <a:ext cx="8412111" cy="5021205"/>
          </a:xfrm>
        </p:spPr>
        <p:txBody>
          <a:bodyPr>
            <a:normAutofit/>
          </a:bodyPr>
          <a:lstStyle/>
          <a:p>
            <a:pPr marL="0" indent="0">
              <a:buNone/>
            </a:pPr>
            <a:endParaRPr lang="en-GB" sz="2400" dirty="0" smtClean="0"/>
          </a:p>
          <a:p>
            <a:pPr marL="0" indent="0">
              <a:buNone/>
            </a:pPr>
            <a:r>
              <a:rPr lang="en-GB" sz="2400" b="1" i="1" dirty="0">
                <a:effectLst>
                  <a:outerShdw blurRad="38100" dist="38100" dir="2700000" algn="tl">
                    <a:srgbClr val="000000">
                      <a:alpha val="43137"/>
                    </a:srgbClr>
                  </a:outerShdw>
                </a:effectLst>
              </a:rPr>
              <a:t>Features: </a:t>
            </a:r>
          </a:p>
          <a:p>
            <a:pPr>
              <a:lnSpc>
                <a:spcPct val="150000"/>
              </a:lnSpc>
              <a:buFont typeface="Wingdings" panose="05000000000000000000" pitchFamily="2" charset="2"/>
              <a:buChar char="v"/>
            </a:pPr>
            <a:r>
              <a:rPr lang="en-GB" sz="2400" dirty="0" smtClean="0"/>
              <a:t> Test different doses and find optimal dose</a:t>
            </a:r>
          </a:p>
          <a:p>
            <a:pPr>
              <a:lnSpc>
                <a:spcPct val="150000"/>
              </a:lnSpc>
              <a:buFont typeface="Wingdings" panose="05000000000000000000" pitchFamily="2" charset="2"/>
              <a:buChar char="v"/>
            </a:pPr>
            <a:r>
              <a:rPr lang="en-GB" sz="2400" dirty="0" smtClean="0"/>
              <a:t>  Patient population defined</a:t>
            </a:r>
          </a:p>
          <a:p>
            <a:pPr>
              <a:lnSpc>
                <a:spcPct val="150000"/>
              </a:lnSpc>
              <a:buFont typeface="Wingdings" panose="05000000000000000000" pitchFamily="2" charset="2"/>
              <a:buChar char="v"/>
            </a:pPr>
            <a:r>
              <a:rPr lang="en-GB" sz="2400" dirty="0" smtClean="0"/>
              <a:t>  Placebo/Active controlled criteria</a:t>
            </a:r>
          </a:p>
          <a:p>
            <a:pPr>
              <a:lnSpc>
                <a:spcPct val="150000"/>
              </a:lnSpc>
              <a:buFont typeface="Wingdings" panose="05000000000000000000" pitchFamily="2" charset="2"/>
              <a:buChar char="v"/>
            </a:pPr>
            <a:r>
              <a:rPr lang="en-GB" sz="2400" dirty="0" smtClean="0"/>
              <a:t>  Tight inclusion and exclusion criteria</a:t>
            </a:r>
            <a:endParaRPr lang="en-GB" sz="2400" dirty="0"/>
          </a:p>
          <a:p>
            <a:pPr>
              <a:lnSpc>
                <a:spcPct val="150000"/>
              </a:lnSpc>
              <a:buFont typeface="Wingdings" panose="05000000000000000000" pitchFamily="2" charset="2"/>
              <a:buChar char="v"/>
            </a:pPr>
            <a:r>
              <a:rPr lang="en-GB" sz="2400" dirty="0" smtClean="0"/>
              <a:t>   Multi-centre /Multinational trial</a:t>
            </a: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18</a:t>
            </a:fld>
            <a:endParaRPr lang="en-GB"/>
          </a:p>
        </p:txBody>
      </p:sp>
      <p:pic>
        <p:nvPicPr>
          <p:cNvPr id="6" name="Picture 5"/>
          <p:cNvPicPr>
            <a:picLocks noChangeAspect="1"/>
          </p:cNvPicPr>
          <p:nvPr/>
        </p:nvPicPr>
        <p:blipFill>
          <a:blip r:embed="rId3"/>
          <a:stretch>
            <a:fillRect/>
          </a:stretch>
        </p:blipFill>
        <p:spPr>
          <a:xfrm>
            <a:off x="6681020" y="138984"/>
            <a:ext cx="2462980" cy="1762125"/>
          </a:xfrm>
          <a:prstGeom prst="rect">
            <a:avLst/>
          </a:prstGeom>
        </p:spPr>
      </p:pic>
      <p:sp>
        <p:nvSpPr>
          <p:cNvPr id="7" name="Rectangle 6"/>
          <p:cNvSpPr/>
          <p:nvPr/>
        </p:nvSpPr>
        <p:spPr>
          <a:xfrm>
            <a:off x="462730" y="840658"/>
            <a:ext cx="5923321" cy="1143070"/>
          </a:xfrm>
          <a:prstGeom prst="rect">
            <a:avLst/>
          </a:prstGeom>
        </p:spPr>
        <p:txBody>
          <a:bodyPr wrap="square">
            <a:spAutoFit/>
          </a:bodyPr>
          <a:lstStyle/>
          <a:p>
            <a:pPr>
              <a:lnSpc>
                <a:spcPct val="150000"/>
              </a:lnSpc>
            </a:pPr>
            <a:r>
              <a:rPr lang="en-GB" sz="2400" b="1" i="1" dirty="0">
                <a:effectLst>
                  <a:outerShdw blurRad="38100" dist="38100" dir="2700000" algn="tl">
                    <a:srgbClr val="000000">
                      <a:alpha val="43137"/>
                    </a:srgbClr>
                  </a:outerShdw>
                </a:effectLst>
              </a:rPr>
              <a:t>Objectives</a:t>
            </a:r>
            <a:r>
              <a:rPr lang="en-GB" sz="2400" dirty="0"/>
              <a:t>:</a:t>
            </a:r>
          </a:p>
          <a:p>
            <a:pPr>
              <a:lnSpc>
                <a:spcPct val="150000"/>
              </a:lnSpc>
              <a:buFont typeface="Wingdings" panose="05000000000000000000" pitchFamily="2" charset="2"/>
              <a:buChar char="ü"/>
            </a:pPr>
            <a:r>
              <a:rPr lang="en-GB" sz="2400" dirty="0"/>
              <a:t>  Determine optimal dose-response range</a:t>
            </a:r>
            <a:endParaRPr lang="en-IN" sz="2400" dirty="0"/>
          </a:p>
        </p:txBody>
      </p:sp>
    </p:spTree>
    <p:extLst>
      <p:ext uri="{BB962C8B-B14F-4D97-AF65-F5344CB8AC3E}">
        <p14:creationId xmlns="" xmlns:p14="http://schemas.microsoft.com/office/powerpoint/2010/main" val="776269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198" y="0"/>
            <a:ext cx="7886700" cy="604684"/>
          </a:xfrm>
        </p:spPr>
        <p:txBody>
          <a:bodyPr>
            <a:normAutofit/>
          </a:bodyPr>
          <a:lstStyle/>
          <a:p>
            <a:r>
              <a:rPr lang="en-GB" sz="3000" b="1" dirty="0">
                <a:effectLst>
                  <a:outerShdw blurRad="38100" dist="38100" dir="2700000" algn="tl">
                    <a:srgbClr val="000000">
                      <a:alpha val="43137"/>
                    </a:srgbClr>
                  </a:outerShdw>
                </a:effectLst>
                <a:latin typeface="Garamond" panose="02020404030301010803" pitchFamily="18" charset="0"/>
              </a:rPr>
              <a:t>Phase </a:t>
            </a:r>
            <a:r>
              <a:rPr lang="en-GB" sz="3000" b="1" dirty="0" err="1">
                <a:effectLst>
                  <a:outerShdw blurRad="38100" dist="38100" dir="2700000" algn="tl">
                    <a:srgbClr val="000000">
                      <a:alpha val="43137"/>
                    </a:srgbClr>
                  </a:outerShdw>
                </a:effectLst>
                <a:latin typeface="Garamond" panose="02020404030301010803" pitchFamily="18" charset="0"/>
              </a:rPr>
              <a:t>IIb</a:t>
            </a:r>
            <a:r>
              <a:rPr lang="en-GB" sz="3000" b="1" dirty="0">
                <a:effectLst>
                  <a:outerShdw blurRad="38100" dist="38100" dir="2700000" algn="tl">
                    <a:srgbClr val="000000">
                      <a:alpha val="43137"/>
                    </a:srgbClr>
                  </a:outerShdw>
                </a:effectLst>
                <a:latin typeface="Garamond" panose="02020404030301010803" pitchFamily="18" charset="0"/>
              </a:rPr>
              <a:t> – Dose range finding</a:t>
            </a:r>
          </a:p>
        </p:txBody>
      </p:sp>
      <p:sp>
        <p:nvSpPr>
          <p:cNvPr id="3" name="Content Placeholder 2"/>
          <p:cNvSpPr>
            <a:spLocks noGrp="1"/>
          </p:cNvSpPr>
          <p:nvPr>
            <p:ph idx="1"/>
          </p:nvPr>
        </p:nvSpPr>
        <p:spPr>
          <a:xfrm>
            <a:off x="530942" y="759440"/>
            <a:ext cx="8214852" cy="5442155"/>
          </a:xfrm>
        </p:spPr>
        <p:txBody>
          <a:bodyPr>
            <a:noAutofit/>
          </a:bodyPr>
          <a:lstStyle/>
          <a:p>
            <a:pPr marL="0" indent="0">
              <a:lnSpc>
                <a:spcPct val="150000"/>
              </a:lnSpc>
              <a:buNone/>
            </a:pPr>
            <a:r>
              <a:rPr lang="en-GB" sz="2400" b="1" i="1" dirty="0" smtClean="0">
                <a:effectLst>
                  <a:outerShdw blurRad="38100" dist="38100" dir="2700000" algn="tl">
                    <a:srgbClr val="000000">
                      <a:alpha val="43137"/>
                    </a:srgbClr>
                  </a:outerShdw>
                </a:effectLst>
              </a:rPr>
              <a:t>Sample size: </a:t>
            </a:r>
            <a:r>
              <a:rPr lang="en-GB" sz="2400" dirty="0"/>
              <a:t>300 – 400 subjects</a:t>
            </a:r>
          </a:p>
          <a:p>
            <a:pPr marL="0" indent="0">
              <a:lnSpc>
                <a:spcPct val="150000"/>
              </a:lnSpc>
              <a:buNone/>
            </a:pPr>
            <a:r>
              <a:rPr lang="en-GB" sz="2400" b="1" i="1" dirty="0" smtClean="0">
                <a:effectLst>
                  <a:outerShdw blurRad="38100" dist="38100" dir="2700000" algn="tl">
                    <a:srgbClr val="000000">
                      <a:alpha val="43137"/>
                    </a:srgbClr>
                  </a:outerShdw>
                </a:effectLst>
              </a:rPr>
              <a:t>Efficacy </a:t>
            </a:r>
            <a:r>
              <a:rPr lang="en-GB" sz="2400" b="1" i="1" dirty="0">
                <a:effectLst>
                  <a:outerShdw blurRad="38100" dist="38100" dir="2700000" algn="tl">
                    <a:srgbClr val="000000">
                      <a:alpha val="43137"/>
                    </a:srgbClr>
                  </a:outerShdw>
                </a:effectLst>
              </a:rPr>
              <a:t>Targets</a:t>
            </a:r>
          </a:p>
          <a:p>
            <a:pPr>
              <a:lnSpc>
                <a:spcPct val="150000"/>
              </a:lnSpc>
              <a:buFont typeface="Wingdings" panose="05000000000000000000" pitchFamily="2" charset="2"/>
              <a:buChar char="v"/>
            </a:pPr>
            <a:r>
              <a:rPr lang="en-GB" sz="2400" dirty="0" smtClean="0"/>
              <a:t> Clinical parameters</a:t>
            </a:r>
          </a:p>
          <a:p>
            <a:pPr>
              <a:lnSpc>
                <a:spcPct val="150000"/>
              </a:lnSpc>
              <a:buFont typeface="Wingdings" panose="05000000000000000000" pitchFamily="2" charset="2"/>
              <a:buChar char="v"/>
            </a:pPr>
            <a:r>
              <a:rPr lang="en-GB" sz="2400" dirty="0" smtClean="0"/>
              <a:t> Laboratory tests (centralized)</a:t>
            </a:r>
          </a:p>
          <a:p>
            <a:pPr>
              <a:lnSpc>
                <a:spcPct val="150000"/>
              </a:lnSpc>
              <a:buFont typeface="Wingdings" panose="05000000000000000000" pitchFamily="2" charset="2"/>
              <a:buChar char="v"/>
            </a:pPr>
            <a:r>
              <a:rPr lang="en-GB" sz="2400" dirty="0" smtClean="0"/>
              <a:t> Biomarkers: (As per POC studies)</a:t>
            </a:r>
            <a:endParaRPr lang="en-GB" sz="2400" dirty="0"/>
          </a:p>
          <a:p>
            <a:pPr>
              <a:lnSpc>
                <a:spcPct val="150000"/>
              </a:lnSpc>
              <a:buFont typeface="Wingdings" panose="05000000000000000000" pitchFamily="2" charset="2"/>
              <a:buChar char="v"/>
            </a:pPr>
            <a:r>
              <a:rPr lang="en-GB" sz="2400" dirty="0" smtClean="0"/>
              <a:t> PK </a:t>
            </a:r>
            <a:r>
              <a:rPr lang="en-GB" sz="2400" dirty="0"/>
              <a:t>and Population PK </a:t>
            </a:r>
          </a:p>
          <a:p>
            <a:pPr marL="0" indent="0">
              <a:lnSpc>
                <a:spcPct val="150000"/>
              </a:lnSpc>
              <a:buNone/>
            </a:pPr>
            <a:r>
              <a:rPr lang="en-GB" sz="2400" b="1" i="1" dirty="0">
                <a:effectLst>
                  <a:outerShdw blurRad="38100" dist="38100" dir="2700000" algn="tl">
                    <a:srgbClr val="000000">
                      <a:alpha val="43137"/>
                    </a:srgbClr>
                  </a:outerShdw>
                </a:effectLst>
              </a:rPr>
              <a:t>Endpoints</a:t>
            </a:r>
          </a:p>
          <a:p>
            <a:pPr>
              <a:lnSpc>
                <a:spcPct val="150000"/>
              </a:lnSpc>
              <a:buFont typeface="Wingdings" panose="05000000000000000000" pitchFamily="2" charset="2"/>
              <a:buChar char="v"/>
            </a:pPr>
            <a:r>
              <a:rPr lang="en-GB" sz="2400" dirty="0" smtClean="0"/>
              <a:t>  Clinical Endpoint (preferred)</a:t>
            </a:r>
          </a:p>
          <a:p>
            <a:pPr>
              <a:lnSpc>
                <a:spcPct val="150000"/>
              </a:lnSpc>
              <a:buFont typeface="Wingdings" panose="05000000000000000000" pitchFamily="2" charset="2"/>
              <a:buChar char="v"/>
            </a:pPr>
            <a:r>
              <a:rPr lang="en-GB" sz="2400" dirty="0" smtClean="0"/>
              <a:t>   Surrogate (not preferred)</a:t>
            </a: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19</a:t>
            </a:fld>
            <a:endParaRPr lang="en-GB"/>
          </a:p>
        </p:txBody>
      </p:sp>
    </p:spTree>
    <p:extLst>
      <p:ext uri="{BB962C8B-B14F-4D97-AF65-F5344CB8AC3E}">
        <p14:creationId xmlns="" xmlns:p14="http://schemas.microsoft.com/office/powerpoint/2010/main" val="1561270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5" y="277910"/>
            <a:ext cx="7886700" cy="1305363"/>
          </a:xfrm>
        </p:spPr>
        <p:txBody>
          <a:bodyPr>
            <a:normAutofit/>
          </a:bodyPr>
          <a:lstStyle/>
          <a:p>
            <a:pPr fontAlgn="base"/>
            <a:r>
              <a:rPr lang="en-IN" b="1" dirty="0" smtClean="0">
                <a:latin typeface="Garamond" panose="02020404030301010803" pitchFamily="18" charset="0"/>
              </a:rPr>
              <a:t>Drug development</a:t>
            </a:r>
            <a:br>
              <a:rPr lang="en-IN" b="1" dirty="0" smtClean="0">
                <a:latin typeface="Garamond" panose="02020404030301010803" pitchFamily="18" charset="0"/>
              </a:rPr>
            </a:br>
            <a:endParaRPr lang="en-IN" b="1" dirty="0">
              <a:latin typeface="Garamond" panose="02020404030301010803" pitchFamily="18" charset="0"/>
            </a:endParaRPr>
          </a:p>
        </p:txBody>
      </p:sp>
      <p:sp>
        <p:nvSpPr>
          <p:cNvPr id="3" name="Content Placeholder 2"/>
          <p:cNvSpPr>
            <a:spLocks noGrp="1"/>
          </p:cNvSpPr>
          <p:nvPr>
            <p:ph idx="1"/>
          </p:nvPr>
        </p:nvSpPr>
        <p:spPr>
          <a:xfrm>
            <a:off x="116115" y="814213"/>
            <a:ext cx="8744106" cy="5564862"/>
          </a:xfrm>
        </p:spPr>
        <p:txBody>
          <a:bodyPr>
            <a:normAutofit lnSpcReduction="10000"/>
          </a:bodyPr>
          <a:lstStyle/>
          <a:p>
            <a:pPr marL="0" indent="0" algn="just">
              <a:lnSpc>
                <a:spcPct val="150000"/>
              </a:lnSpc>
              <a:buNone/>
            </a:pPr>
            <a:r>
              <a:rPr lang="en-GB" sz="2400" dirty="0" smtClean="0"/>
              <a:t>Logical stepwise procedure in which </a:t>
            </a:r>
          </a:p>
          <a:p>
            <a:pPr marL="0" indent="0" algn="just">
              <a:lnSpc>
                <a:spcPct val="150000"/>
              </a:lnSpc>
              <a:buNone/>
            </a:pPr>
            <a:r>
              <a:rPr lang="en-GB" sz="2400" dirty="0" smtClean="0"/>
              <a:t>information from early studies is used to </a:t>
            </a:r>
          </a:p>
          <a:p>
            <a:pPr marL="0" indent="0" algn="just">
              <a:lnSpc>
                <a:spcPct val="150000"/>
              </a:lnSpc>
              <a:buNone/>
            </a:pPr>
            <a:r>
              <a:rPr lang="en-GB" sz="2400" dirty="0" smtClean="0"/>
              <a:t>support and plan later larger, more definitive studies </a:t>
            </a:r>
          </a:p>
          <a:p>
            <a:pPr marL="0" indent="0" algn="just">
              <a:buNone/>
            </a:pPr>
            <a:endParaRPr lang="en-GB" sz="2400" dirty="0"/>
          </a:p>
          <a:p>
            <a:pPr marL="0" indent="0" algn="just">
              <a:buNone/>
            </a:pPr>
            <a:r>
              <a:rPr lang="en-IN" sz="3200" b="1" dirty="0" smtClean="0">
                <a:latin typeface="Garamond" panose="02020404030301010803" pitchFamily="18" charset="0"/>
              </a:rPr>
              <a:t>What is clinical trial ??</a:t>
            </a:r>
          </a:p>
          <a:p>
            <a:pPr marL="0" indent="0" algn="just">
              <a:lnSpc>
                <a:spcPct val="150000"/>
              </a:lnSpc>
              <a:buNone/>
            </a:pPr>
            <a:r>
              <a:rPr lang="en-IN" sz="2400" dirty="0" smtClean="0"/>
              <a:t>“A </a:t>
            </a:r>
            <a:r>
              <a:rPr lang="en-IN" sz="2400" dirty="0"/>
              <a:t>systematic study of pharmaceutical products on human subjects (whether patients or non patients volunteers) in order or </a:t>
            </a:r>
            <a:r>
              <a:rPr lang="en-IN" sz="2400" b="1" dirty="0"/>
              <a:t>verify the clinical, pharmacological</a:t>
            </a:r>
            <a:r>
              <a:rPr lang="en-IN" sz="2400" dirty="0"/>
              <a:t> (including pharmacodynamics and pharmacokinetics) and </a:t>
            </a:r>
            <a:r>
              <a:rPr lang="en-IN" sz="2400" b="1" dirty="0"/>
              <a:t>or adverse effects</a:t>
            </a:r>
            <a:r>
              <a:rPr lang="en-IN" sz="2400" dirty="0"/>
              <a:t>, with the object of </a:t>
            </a:r>
            <a:r>
              <a:rPr lang="en-IN" sz="2400" b="1" dirty="0"/>
              <a:t>determining their safety and </a:t>
            </a:r>
            <a:r>
              <a:rPr lang="en-IN" sz="2400" b="1" dirty="0" smtClean="0"/>
              <a:t>efficacy”</a:t>
            </a:r>
            <a:endParaRPr lang="en-GB" sz="2400" b="1" dirty="0"/>
          </a:p>
        </p:txBody>
      </p:sp>
      <p:sp>
        <p:nvSpPr>
          <p:cNvPr id="4" name="Rectangle 3"/>
          <p:cNvSpPr/>
          <p:nvPr/>
        </p:nvSpPr>
        <p:spPr>
          <a:xfrm>
            <a:off x="116115" y="6494010"/>
            <a:ext cx="9027885" cy="261610"/>
          </a:xfrm>
          <a:prstGeom prst="rect">
            <a:avLst/>
          </a:prstGeom>
        </p:spPr>
        <p:txBody>
          <a:bodyPr wrap="square">
            <a:spAutoFit/>
          </a:bodyPr>
          <a:lstStyle/>
          <a:p>
            <a:r>
              <a:rPr lang="en-IN" sz="1100" dirty="0" smtClean="0"/>
              <a:t>G.S.R 32(E),dated 20</a:t>
            </a:r>
            <a:r>
              <a:rPr lang="en-IN" sz="1100" baseline="30000" dirty="0" smtClean="0"/>
              <a:t>th</a:t>
            </a:r>
            <a:r>
              <a:rPr lang="en-IN" sz="1100" dirty="0" smtClean="0"/>
              <a:t> January 2005 – The Drugs and Cosmetics Act (</a:t>
            </a:r>
            <a:r>
              <a:rPr lang="en-IN" sz="1100" dirty="0" err="1" smtClean="0"/>
              <a:t>IInd</a:t>
            </a:r>
            <a:r>
              <a:rPr lang="en-IN" sz="1100" dirty="0" smtClean="0"/>
              <a:t> Amendment) Rules,2015 </a:t>
            </a:r>
            <a:endParaRPr lang="en-IN" sz="1100" dirty="0"/>
          </a:p>
        </p:txBody>
      </p:sp>
      <p:pic>
        <p:nvPicPr>
          <p:cNvPr id="5" name="Picture 4"/>
          <p:cNvPicPr>
            <a:picLocks noChangeAspect="1"/>
          </p:cNvPicPr>
          <p:nvPr/>
        </p:nvPicPr>
        <p:blipFill>
          <a:blip r:embed="rId3">
            <a:extLst>
              <a:ext uri="{BEBA8EAE-BF5A-486C-A8C5-ECC9F3942E4B}">
                <a14:imgProps xmlns="" xmlns:a14="http://schemas.microsoft.com/office/drawing/2010/main">
                  <a14:imgLayer r:embed="rId4">
                    <a14:imgEffect>
                      <a14:backgroundRemoval t="2273" b="98864" l="417" r="97500">
                        <a14:foregroundMark x1="41250" y1="16477" x2="32083" y2="14205"/>
                        <a14:foregroundMark x1="39167" y1="13068" x2="30833" y2="11932"/>
                        <a14:foregroundMark x1="69167" y1="78977" x2="65000" y2="73864"/>
                        <a14:foregroundMark x1="62500" y1="75000" x2="62500" y2="85227"/>
                        <a14:foregroundMark x1="66250" y1="58523" x2="77917" y2="42614"/>
                        <a14:foregroundMark x1="67500" y1="40909" x2="68333" y2="38068"/>
                        <a14:foregroundMark x1="4167" y1="85227" x2="7500" y2="85795"/>
                        <a14:foregroundMark x1="50000" y1="86932" x2="59167" y2="88068"/>
                        <a14:foregroundMark x1="61667" y1="91477" x2="75000" y2="91477"/>
                        <a14:foregroundMark x1="80833" y1="89773" x2="88750" y2="88068"/>
                        <a14:backgroundMark x1="2500" y1="83523" x2="2500" y2="93750"/>
                        <a14:backgroundMark x1="6667" y1="94886" x2="32500" y2="97727"/>
                        <a14:backgroundMark x1="39167" y1="97727" x2="52500" y2="97727"/>
                        <a14:backgroundMark x1="55833" y1="97159" x2="71667" y2="96591"/>
                      </a14:backgroundRemoval>
                    </a14:imgEffect>
                  </a14:imgLayer>
                </a14:imgProps>
              </a:ext>
            </a:extLst>
          </a:blip>
          <a:stretch>
            <a:fillRect/>
          </a:stretch>
        </p:blipFill>
        <p:spPr>
          <a:xfrm>
            <a:off x="5535881" y="-93641"/>
            <a:ext cx="3692014" cy="26151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pic>
      <p:sp>
        <p:nvSpPr>
          <p:cNvPr id="6" name="Slide Number Placeholder 5"/>
          <p:cNvSpPr>
            <a:spLocks noGrp="1"/>
          </p:cNvSpPr>
          <p:nvPr>
            <p:ph type="sldNum" sz="quarter" idx="12"/>
          </p:nvPr>
        </p:nvSpPr>
        <p:spPr/>
        <p:txBody>
          <a:bodyPr/>
          <a:lstStyle/>
          <a:p>
            <a:fld id="{6D524935-8D07-4998-9CEE-589293ABF73E}" type="slidenum">
              <a:rPr lang="en-GB" smtClean="0"/>
              <a:pPr/>
              <a:t>2</a:t>
            </a:fld>
            <a:endParaRPr lang="en-GB"/>
          </a:p>
        </p:txBody>
      </p:sp>
    </p:spTree>
    <p:extLst>
      <p:ext uri="{BB962C8B-B14F-4D97-AF65-F5344CB8AC3E}">
        <p14:creationId xmlns="" xmlns:p14="http://schemas.microsoft.com/office/powerpoint/2010/main" val="599440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4000" b="-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87" y="1958771"/>
            <a:ext cx="7886700" cy="5061461"/>
          </a:xfrm>
        </p:spPr>
        <p:txBody>
          <a:bodyPr/>
          <a:lstStyle/>
          <a:p>
            <a:pPr>
              <a:lnSpc>
                <a:spcPct val="150000"/>
              </a:lnSpc>
              <a:buFont typeface="Wingdings" panose="05000000000000000000" pitchFamily="2" charset="2"/>
              <a:buChar char="v"/>
            </a:pPr>
            <a:r>
              <a:rPr lang="en-GB" sz="2400" dirty="0" smtClean="0"/>
              <a:t>  </a:t>
            </a:r>
            <a:r>
              <a:rPr lang="en-GB" sz="2400" dirty="0"/>
              <a:t>Dose-response </a:t>
            </a:r>
          </a:p>
          <a:p>
            <a:pPr>
              <a:lnSpc>
                <a:spcPct val="150000"/>
              </a:lnSpc>
              <a:buFont typeface="Wingdings" panose="05000000000000000000" pitchFamily="2" charset="2"/>
              <a:buChar char="v"/>
            </a:pPr>
            <a:r>
              <a:rPr lang="en-GB" sz="2400" dirty="0" smtClean="0"/>
              <a:t>  Frequency</a:t>
            </a:r>
            <a:endParaRPr lang="en-GB" sz="2400" dirty="0"/>
          </a:p>
          <a:p>
            <a:pPr>
              <a:lnSpc>
                <a:spcPct val="150000"/>
              </a:lnSpc>
              <a:buFont typeface="Wingdings" panose="05000000000000000000" pitchFamily="2" charset="2"/>
              <a:buChar char="v"/>
            </a:pPr>
            <a:r>
              <a:rPr lang="en-GB" sz="2400" dirty="0" smtClean="0"/>
              <a:t>  Additional </a:t>
            </a:r>
            <a:r>
              <a:rPr lang="en-GB" sz="2400" dirty="0"/>
              <a:t>ADR</a:t>
            </a:r>
          </a:p>
          <a:p>
            <a:pPr>
              <a:lnSpc>
                <a:spcPct val="150000"/>
              </a:lnSpc>
              <a:buFont typeface="Wingdings" panose="05000000000000000000" pitchFamily="2" charset="2"/>
              <a:buChar char="v"/>
            </a:pPr>
            <a:r>
              <a:rPr lang="en-GB" sz="2400" dirty="0" smtClean="0"/>
              <a:t>  Identifying </a:t>
            </a:r>
            <a:r>
              <a:rPr lang="en-GB" sz="2400" dirty="0"/>
              <a:t>confounding factors</a:t>
            </a:r>
          </a:p>
          <a:p>
            <a:pPr>
              <a:lnSpc>
                <a:spcPct val="150000"/>
              </a:lnSpc>
              <a:buFont typeface="Wingdings" panose="05000000000000000000" pitchFamily="2" charset="2"/>
              <a:buChar char="v"/>
            </a:pPr>
            <a:r>
              <a:rPr lang="en-GB" sz="2400" dirty="0" smtClean="0"/>
              <a:t>  Type </a:t>
            </a:r>
            <a:r>
              <a:rPr lang="en-GB" sz="2400" dirty="0"/>
              <a:t>of patients more responsive to treatment.</a:t>
            </a:r>
          </a:p>
          <a:p>
            <a:pPr>
              <a:lnSpc>
                <a:spcPct val="150000"/>
              </a:lnSpc>
              <a:buFont typeface="Wingdings" panose="05000000000000000000" pitchFamily="2" charset="2"/>
              <a:buChar char="v"/>
            </a:pP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20</a:t>
            </a:fld>
            <a:endParaRPr lang="en-GB"/>
          </a:p>
        </p:txBody>
      </p:sp>
      <p:pic>
        <p:nvPicPr>
          <p:cNvPr id="6" name="Picture 5"/>
          <p:cNvPicPr>
            <a:picLocks noChangeAspect="1"/>
          </p:cNvPicPr>
          <p:nvPr/>
        </p:nvPicPr>
        <p:blipFill>
          <a:blip r:embed="rId4"/>
          <a:stretch>
            <a:fillRect/>
          </a:stretch>
        </p:blipFill>
        <p:spPr>
          <a:xfrm>
            <a:off x="0" y="0"/>
            <a:ext cx="2066723" cy="1603387"/>
          </a:xfrm>
          <a:prstGeom prst="rect">
            <a:avLst/>
          </a:prstGeom>
        </p:spPr>
      </p:pic>
      <p:sp>
        <p:nvSpPr>
          <p:cNvPr id="7" name="Rectangle 6"/>
          <p:cNvSpPr/>
          <p:nvPr/>
        </p:nvSpPr>
        <p:spPr>
          <a:xfrm>
            <a:off x="2066723" y="587724"/>
            <a:ext cx="6448627" cy="1015663"/>
          </a:xfrm>
          <a:prstGeom prst="rect">
            <a:avLst/>
          </a:prstGeom>
        </p:spPr>
        <p:txBody>
          <a:bodyPr wrap="square">
            <a:spAutoFit/>
          </a:bodyPr>
          <a:lstStyle/>
          <a:p>
            <a:r>
              <a:rPr lang="en-IN" sz="3000" b="1" dirty="0">
                <a:effectLst>
                  <a:outerShdw blurRad="38100" dist="38100" dir="2700000" algn="tl">
                    <a:srgbClr val="000000">
                      <a:alpha val="43137"/>
                    </a:srgbClr>
                  </a:outerShdw>
                </a:effectLst>
                <a:latin typeface="Garamond" panose="02020404030301010803" pitchFamily="18" charset="0"/>
              </a:rPr>
              <a:t>Information obtained from Phase </a:t>
            </a:r>
            <a:r>
              <a:rPr lang="en-IN" sz="3000" b="1" dirty="0" err="1" smtClean="0">
                <a:effectLst>
                  <a:outerShdw blurRad="38100" dist="38100" dir="2700000" algn="tl">
                    <a:srgbClr val="000000">
                      <a:alpha val="43137"/>
                    </a:srgbClr>
                  </a:outerShdw>
                </a:effectLst>
                <a:latin typeface="Garamond" panose="02020404030301010803" pitchFamily="18" charset="0"/>
              </a:rPr>
              <a:t>IIb</a:t>
            </a:r>
            <a:r>
              <a:rPr lang="en-IN" sz="3000" b="1" dirty="0" smtClean="0">
                <a:effectLst>
                  <a:outerShdw blurRad="38100" dist="38100" dir="2700000" algn="tl">
                    <a:srgbClr val="000000">
                      <a:alpha val="43137"/>
                    </a:srgbClr>
                  </a:outerShdw>
                </a:effectLst>
                <a:latin typeface="Garamond" panose="02020404030301010803" pitchFamily="18" charset="0"/>
              </a:rPr>
              <a:t>  </a:t>
            </a:r>
            <a:r>
              <a:rPr lang="en-IN" sz="3000" b="1" dirty="0">
                <a:effectLst>
                  <a:outerShdw blurRad="38100" dist="38100" dir="2700000" algn="tl">
                    <a:srgbClr val="000000">
                      <a:alpha val="43137"/>
                    </a:srgbClr>
                  </a:outerShdw>
                </a:effectLst>
                <a:latin typeface="Garamond" panose="02020404030301010803" pitchFamily="18" charset="0"/>
              </a:rPr>
              <a:t>studies</a:t>
            </a:r>
          </a:p>
        </p:txBody>
      </p:sp>
    </p:spTree>
    <p:extLst>
      <p:ext uri="{BB962C8B-B14F-4D97-AF65-F5344CB8AC3E}">
        <p14:creationId xmlns="" xmlns:p14="http://schemas.microsoft.com/office/powerpoint/2010/main" val="4182220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latin typeface="Garamond" panose="02020404030301010803" pitchFamily="18" charset="0"/>
              </a:rPr>
              <a:t>Phase III</a:t>
            </a:r>
            <a:endParaRPr lang="en-US" dirty="0"/>
          </a:p>
        </p:txBody>
      </p:sp>
      <p:sp>
        <p:nvSpPr>
          <p:cNvPr id="3" name="Content Placeholder 2"/>
          <p:cNvSpPr>
            <a:spLocks noGrp="1"/>
          </p:cNvSpPr>
          <p:nvPr>
            <p:ph idx="1"/>
          </p:nvPr>
        </p:nvSpPr>
        <p:spPr/>
        <p:txBody>
          <a:bodyPr/>
          <a:lstStyle/>
          <a:p>
            <a:r>
              <a:rPr lang="en-GB" b="1" dirty="0" smtClean="0">
                <a:effectLst>
                  <a:outerShdw blurRad="38100" dist="38100" dir="2700000" algn="tl">
                    <a:srgbClr val="000000">
                      <a:alpha val="43137"/>
                    </a:srgbClr>
                  </a:outerShdw>
                </a:effectLst>
                <a:latin typeface="Garamond" panose="02020404030301010803" pitchFamily="18" charset="0"/>
              </a:rPr>
              <a:t>Phase </a:t>
            </a:r>
            <a:r>
              <a:rPr lang="en-GB" b="1" dirty="0" err="1" smtClean="0">
                <a:effectLst>
                  <a:outerShdw blurRad="38100" dist="38100" dir="2700000" algn="tl">
                    <a:srgbClr val="000000">
                      <a:alpha val="43137"/>
                    </a:srgbClr>
                  </a:outerShdw>
                </a:effectLst>
                <a:latin typeface="Garamond" panose="02020404030301010803" pitchFamily="18" charset="0"/>
              </a:rPr>
              <a:t>IIIa</a:t>
            </a:r>
            <a:r>
              <a:rPr lang="en-GB" b="1" dirty="0" smtClean="0">
                <a:effectLst>
                  <a:outerShdw blurRad="38100" dist="38100" dir="2700000" algn="tl">
                    <a:srgbClr val="000000">
                      <a:alpha val="43137"/>
                    </a:srgbClr>
                  </a:outerShdw>
                </a:effectLst>
                <a:latin typeface="Garamond" panose="02020404030301010803" pitchFamily="18" charset="0"/>
              </a:rPr>
              <a:t> </a:t>
            </a:r>
            <a:r>
              <a:rPr lang="en-GB" b="1" dirty="0" smtClean="0">
                <a:effectLst>
                  <a:outerShdw blurRad="38100" dist="38100" dir="2700000" algn="tl">
                    <a:srgbClr val="000000">
                      <a:alpha val="43137"/>
                    </a:srgbClr>
                  </a:outerShdw>
                </a:effectLst>
                <a:latin typeface="Garamond" panose="02020404030301010803" pitchFamily="18" charset="0"/>
              </a:rPr>
              <a:t>: Confirmatory trials</a:t>
            </a:r>
            <a:endParaRPr lang="en-US" b="1" dirty="0" smtClean="0">
              <a:effectLst>
                <a:outerShdw blurRad="38100" dist="38100" dir="2700000" algn="tl">
                  <a:srgbClr val="000000">
                    <a:alpha val="43137"/>
                  </a:srgbClr>
                </a:outerShdw>
              </a:effectLst>
              <a:latin typeface="Garamond" panose="02020404030301010803" pitchFamily="18" charset="0"/>
            </a:endParaRPr>
          </a:p>
          <a:p>
            <a:endParaRPr lang="en-US" b="1" dirty="0" smtClean="0">
              <a:effectLst>
                <a:outerShdw blurRad="38100" dist="38100" dir="2700000" algn="tl">
                  <a:srgbClr val="000000">
                    <a:alpha val="43137"/>
                  </a:srgbClr>
                </a:outerShdw>
              </a:effectLst>
              <a:latin typeface="Garamond" panose="02020404030301010803" pitchFamily="18" charset="0"/>
            </a:endParaRPr>
          </a:p>
          <a:p>
            <a:r>
              <a:rPr lang="en-GB" b="1" dirty="0" smtClean="0">
                <a:effectLst>
                  <a:outerShdw blurRad="38100" dist="38100" dir="2700000" algn="tl">
                    <a:srgbClr val="000000">
                      <a:alpha val="43137"/>
                    </a:srgbClr>
                  </a:outerShdw>
                </a:effectLst>
                <a:latin typeface="Garamond" panose="02020404030301010803" pitchFamily="18" charset="0"/>
              </a:rPr>
              <a:t>Phase </a:t>
            </a:r>
            <a:r>
              <a:rPr lang="en-GB" b="1" dirty="0" err="1" smtClean="0">
                <a:effectLst>
                  <a:outerShdw blurRad="38100" dist="38100" dir="2700000" algn="tl">
                    <a:srgbClr val="000000">
                      <a:alpha val="43137"/>
                    </a:srgbClr>
                  </a:outerShdw>
                </a:effectLst>
                <a:latin typeface="Garamond" panose="02020404030301010803" pitchFamily="18" charset="0"/>
              </a:rPr>
              <a:t>IIIb</a:t>
            </a:r>
            <a:r>
              <a:rPr lang="en-GB" b="1" dirty="0" smtClean="0">
                <a:effectLst>
                  <a:outerShdw blurRad="38100" dist="38100" dir="2700000" algn="tl">
                    <a:srgbClr val="000000">
                      <a:alpha val="43137"/>
                    </a:srgbClr>
                  </a:outerShdw>
                </a:effectLst>
                <a:latin typeface="Garamond" panose="02020404030301010803" pitchFamily="18" charset="0"/>
              </a:rPr>
              <a:t> : </a:t>
            </a:r>
            <a:r>
              <a:rPr lang="en-GB" dirty="0" smtClean="0"/>
              <a:t>Further </a:t>
            </a:r>
            <a:r>
              <a:rPr lang="en-GB" dirty="0" smtClean="0"/>
              <a:t>explore dose-response relationship </a:t>
            </a:r>
            <a:endParaRPr lang="en-US" b="1" dirty="0" smtClean="0">
              <a:effectLst>
                <a:outerShdw blurRad="38100" dist="38100" dir="2700000" algn="tl">
                  <a:srgbClr val="000000">
                    <a:alpha val="43137"/>
                  </a:srgbClr>
                </a:outerShdw>
              </a:effectLst>
              <a:latin typeface="Garamond" panose="02020404030301010803" pitchFamily="18" charset="0"/>
            </a:endParaRPr>
          </a:p>
          <a:p>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7091" y="154526"/>
            <a:ext cx="7886700" cy="829493"/>
          </a:xfrm>
        </p:spPr>
        <p:txBody>
          <a:bodyPr>
            <a:normAutofit/>
          </a:bodyPr>
          <a:lstStyle/>
          <a:p>
            <a:r>
              <a:rPr lang="en-GB" sz="3600" b="1" dirty="0" smtClean="0">
                <a:effectLst>
                  <a:outerShdw blurRad="38100" dist="38100" dir="2700000" algn="tl">
                    <a:srgbClr val="000000">
                      <a:alpha val="43137"/>
                    </a:srgbClr>
                  </a:outerShdw>
                </a:effectLst>
                <a:latin typeface="Garamond" panose="02020404030301010803" pitchFamily="18" charset="0"/>
                <a:ea typeface="+mn-ea"/>
                <a:cs typeface="+mn-cs"/>
              </a:rPr>
              <a:t>   Phase </a:t>
            </a:r>
            <a:r>
              <a:rPr lang="en-GB" sz="3600" b="1" dirty="0" err="1">
                <a:effectLst>
                  <a:outerShdw blurRad="38100" dist="38100" dir="2700000" algn="tl">
                    <a:srgbClr val="000000">
                      <a:alpha val="43137"/>
                    </a:srgbClr>
                  </a:outerShdw>
                </a:effectLst>
                <a:latin typeface="Garamond" panose="02020404030301010803" pitchFamily="18" charset="0"/>
                <a:ea typeface="+mn-ea"/>
                <a:cs typeface="+mn-cs"/>
              </a:rPr>
              <a:t>IIIa</a:t>
            </a:r>
            <a:r>
              <a:rPr lang="en-GB" sz="3600" b="1" dirty="0">
                <a:effectLst>
                  <a:outerShdw blurRad="38100" dist="38100" dir="2700000" algn="tl">
                    <a:srgbClr val="000000">
                      <a:alpha val="43137"/>
                    </a:srgbClr>
                  </a:outerShdw>
                </a:effectLst>
                <a:latin typeface="Garamond" panose="02020404030301010803" pitchFamily="18" charset="0"/>
                <a:ea typeface="+mn-ea"/>
                <a:cs typeface="+mn-cs"/>
              </a:rPr>
              <a:t> </a:t>
            </a:r>
            <a:r>
              <a:rPr lang="en-GB" sz="3600" b="1" dirty="0" smtClean="0">
                <a:effectLst>
                  <a:outerShdw blurRad="38100" dist="38100" dir="2700000" algn="tl">
                    <a:srgbClr val="000000">
                      <a:alpha val="43137"/>
                    </a:srgbClr>
                  </a:outerShdw>
                </a:effectLst>
                <a:latin typeface="Garamond" panose="02020404030301010803" pitchFamily="18" charset="0"/>
                <a:ea typeface="+mn-ea"/>
                <a:cs typeface="+mn-cs"/>
              </a:rPr>
              <a:t>(Confirmatory trials)</a:t>
            </a:r>
            <a:endParaRPr lang="en-GB" sz="3600" b="1" dirty="0">
              <a:effectLst>
                <a:outerShdw blurRad="38100" dist="38100" dir="2700000" algn="tl">
                  <a:srgbClr val="000000">
                    <a:alpha val="43137"/>
                  </a:srgbClr>
                </a:outerShdw>
              </a:effectLst>
              <a:latin typeface="Garamond" panose="02020404030301010803" pitchFamily="18" charset="0"/>
              <a:ea typeface="+mn-ea"/>
              <a:cs typeface="+mn-cs"/>
            </a:endParaRPr>
          </a:p>
        </p:txBody>
      </p:sp>
      <p:sp>
        <p:nvSpPr>
          <p:cNvPr id="3" name="Content Placeholder 2"/>
          <p:cNvSpPr>
            <a:spLocks noGrp="1"/>
          </p:cNvSpPr>
          <p:nvPr>
            <p:ph idx="1"/>
          </p:nvPr>
        </p:nvSpPr>
        <p:spPr>
          <a:xfrm>
            <a:off x="351263" y="984019"/>
            <a:ext cx="8164087" cy="4302202"/>
          </a:xfrm>
        </p:spPr>
        <p:txBody>
          <a:bodyPr>
            <a:normAutofit fontScale="25000" lnSpcReduction="20000"/>
          </a:bodyPr>
          <a:lstStyle/>
          <a:p>
            <a:pPr marL="0" indent="0">
              <a:lnSpc>
                <a:spcPct val="120000"/>
              </a:lnSpc>
              <a:buNone/>
            </a:pPr>
            <a:r>
              <a:rPr lang="en-GB" sz="9600" b="1" i="1" dirty="0" smtClean="0">
                <a:effectLst>
                  <a:outerShdw blurRad="38100" dist="38100" dir="2700000" algn="tl">
                    <a:srgbClr val="000000">
                      <a:alpha val="43137"/>
                    </a:srgbClr>
                  </a:outerShdw>
                </a:effectLst>
              </a:rPr>
              <a:t>Objectives:</a:t>
            </a:r>
            <a:endParaRPr lang="en-GB" sz="9600" b="1" i="1" dirty="0">
              <a:effectLst>
                <a:outerShdw blurRad="38100" dist="38100" dir="2700000" algn="tl">
                  <a:srgbClr val="000000">
                    <a:alpha val="43137"/>
                  </a:srgbClr>
                </a:outerShdw>
              </a:effectLst>
            </a:endParaRPr>
          </a:p>
          <a:p>
            <a:pPr>
              <a:lnSpc>
                <a:spcPct val="120000"/>
              </a:lnSpc>
              <a:buFont typeface="Wingdings" panose="05000000000000000000" pitchFamily="2" charset="2"/>
              <a:buChar char="v"/>
            </a:pPr>
            <a:r>
              <a:rPr lang="en-GB" sz="9600" dirty="0" smtClean="0"/>
              <a:t> To confirm safety and effectiveness of the drug</a:t>
            </a:r>
          </a:p>
          <a:p>
            <a:pPr>
              <a:lnSpc>
                <a:spcPct val="120000"/>
              </a:lnSpc>
              <a:buFont typeface="Wingdings" panose="05000000000000000000" pitchFamily="2" charset="2"/>
              <a:buChar char="v"/>
            </a:pPr>
            <a:r>
              <a:rPr lang="en-GB" sz="9600" dirty="0"/>
              <a:t> </a:t>
            </a:r>
            <a:r>
              <a:rPr lang="en-GB" sz="9600" dirty="0" smtClean="0"/>
              <a:t>Basis for marketing approval</a:t>
            </a:r>
            <a:r>
              <a:rPr lang="en-GB" sz="9600" dirty="0"/>
              <a:t> </a:t>
            </a:r>
            <a:r>
              <a:rPr lang="en-GB" sz="9600" dirty="0" smtClean="0"/>
              <a:t>(NDA application)</a:t>
            </a:r>
          </a:p>
          <a:p>
            <a:pPr marL="0" indent="0">
              <a:lnSpc>
                <a:spcPct val="120000"/>
              </a:lnSpc>
              <a:buNone/>
            </a:pPr>
            <a:r>
              <a:rPr lang="en-GB" sz="7400" b="1" dirty="0"/>
              <a:t> </a:t>
            </a:r>
            <a:r>
              <a:rPr lang="en-GB" sz="9600" b="1" i="1" dirty="0" smtClean="0">
                <a:effectLst>
                  <a:outerShdw blurRad="38100" dist="38100" dir="2700000" algn="tl">
                    <a:srgbClr val="000000">
                      <a:alpha val="43137"/>
                    </a:srgbClr>
                  </a:outerShdw>
                </a:effectLst>
              </a:rPr>
              <a:t>Features:</a:t>
            </a:r>
            <a:endParaRPr lang="en-GB" sz="9600" b="1" i="1" dirty="0">
              <a:effectLst>
                <a:outerShdw blurRad="38100" dist="38100" dir="2700000" algn="tl">
                  <a:srgbClr val="000000">
                    <a:alpha val="43137"/>
                  </a:srgbClr>
                </a:outerShdw>
              </a:effectLst>
            </a:endParaRPr>
          </a:p>
          <a:p>
            <a:pPr>
              <a:lnSpc>
                <a:spcPct val="120000"/>
              </a:lnSpc>
              <a:buFont typeface="Wingdings" panose="05000000000000000000" pitchFamily="2" charset="2"/>
              <a:buChar char="v"/>
            </a:pPr>
            <a:r>
              <a:rPr lang="en-GB" sz="9600" dirty="0" smtClean="0"/>
              <a:t>Active controlled studies</a:t>
            </a:r>
            <a:endParaRPr lang="en-GB" sz="9600" dirty="0"/>
          </a:p>
          <a:p>
            <a:pPr>
              <a:lnSpc>
                <a:spcPct val="120000"/>
              </a:lnSpc>
              <a:buFont typeface="Wingdings" panose="05000000000000000000" pitchFamily="2" charset="2"/>
              <a:buChar char="v"/>
            </a:pPr>
            <a:r>
              <a:rPr lang="en-GB" sz="9600" dirty="0"/>
              <a:t> C</a:t>
            </a:r>
            <a:r>
              <a:rPr lang="en-GB" sz="9600" dirty="0" smtClean="0"/>
              <a:t>onducted in patients in whom the drug will be eventually intended. Eg. Mild Asthmatics, Moderate and severe Diarrhoea</a:t>
            </a:r>
          </a:p>
          <a:p>
            <a:pPr>
              <a:lnSpc>
                <a:spcPct val="120000"/>
              </a:lnSpc>
              <a:buFont typeface="Wingdings" panose="05000000000000000000" pitchFamily="2" charset="2"/>
              <a:buChar char="v"/>
            </a:pPr>
            <a:r>
              <a:rPr lang="en-GB" sz="9600" dirty="0"/>
              <a:t> </a:t>
            </a:r>
            <a:r>
              <a:rPr lang="en-GB" sz="9600" dirty="0" smtClean="0"/>
              <a:t>Inclusion and exclusion criteria relatively relaxed</a:t>
            </a:r>
          </a:p>
          <a:p>
            <a:pPr>
              <a:lnSpc>
                <a:spcPct val="120000"/>
              </a:lnSpc>
              <a:buFont typeface="Wingdings" panose="05000000000000000000" pitchFamily="2" charset="2"/>
              <a:buChar char="v"/>
            </a:pPr>
            <a:r>
              <a:rPr lang="en-GB" sz="9600" dirty="0" smtClean="0"/>
              <a:t> Different dosages and combinations with other drugs</a:t>
            </a:r>
          </a:p>
          <a:p>
            <a:pPr>
              <a:lnSpc>
                <a:spcPct val="120000"/>
              </a:lnSpc>
              <a:buFont typeface="Wingdings" panose="05000000000000000000" pitchFamily="2" charset="2"/>
              <a:buChar char="v"/>
            </a:pPr>
            <a:r>
              <a:rPr lang="en-GB" sz="9600" dirty="0" smtClean="0"/>
              <a:t> Different patient population</a:t>
            </a:r>
          </a:p>
          <a:p>
            <a:pPr>
              <a:lnSpc>
                <a:spcPct val="120000"/>
              </a:lnSpc>
              <a:buFont typeface="Wingdings" panose="05000000000000000000" pitchFamily="2" charset="2"/>
              <a:buChar char="v"/>
            </a:pPr>
            <a:r>
              <a:rPr lang="en-GB" sz="9600" dirty="0" smtClean="0"/>
              <a:t> Multicentre/ Multinational trial</a:t>
            </a:r>
          </a:p>
          <a:p>
            <a:pPr>
              <a:lnSpc>
                <a:spcPct val="120000"/>
              </a:lnSpc>
              <a:buFont typeface="Wingdings" panose="05000000000000000000" pitchFamily="2" charset="2"/>
              <a:buChar char="v"/>
            </a:pPr>
            <a:r>
              <a:rPr lang="en-GB" sz="9600" dirty="0" smtClean="0"/>
              <a:t> Also conducted in special group patients </a:t>
            </a:r>
            <a:r>
              <a:rPr lang="en-GB" sz="9600" dirty="0"/>
              <a:t>E</a:t>
            </a:r>
            <a:r>
              <a:rPr lang="en-GB" sz="9600" dirty="0" smtClean="0"/>
              <a:t>g Renal failure</a:t>
            </a:r>
          </a:p>
          <a:p>
            <a:pPr>
              <a:buFont typeface="Wingdings" panose="05000000000000000000" pitchFamily="2" charset="2"/>
              <a:buChar char="v"/>
            </a:pPr>
            <a:endParaRPr lang="en-GB"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22</a:t>
            </a:fld>
            <a:endParaRPr lang="en-GB"/>
          </a:p>
        </p:txBody>
      </p:sp>
      <p:pic>
        <p:nvPicPr>
          <p:cNvPr id="7" name="Picture 6"/>
          <p:cNvPicPr>
            <a:picLocks noChangeAspect="1"/>
          </p:cNvPicPr>
          <p:nvPr/>
        </p:nvPicPr>
        <p:blipFill>
          <a:blip r:embed="rId3"/>
          <a:stretch>
            <a:fillRect/>
          </a:stretch>
        </p:blipFill>
        <p:spPr>
          <a:xfrm>
            <a:off x="6221975" y="76873"/>
            <a:ext cx="2861187" cy="1287092"/>
          </a:xfrm>
          <a:prstGeom prst="rect">
            <a:avLst/>
          </a:prstGeom>
        </p:spPr>
      </p:pic>
    </p:spTree>
    <p:extLst>
      <p:ext uri="{BB962C8B-B14F-4D97-AF65-F5344CB8AC3E}">
        <p14:creationId xmlns="" xmlns:p14="http://schemas.microsoft.com/office/powerpoint/2010/main" val="2425243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834" y="350982"/>
            <a:ext cx="7886700" cy="484094"/>
          </a:xfrm>
        </p:spPr>
        <p:txBody>
          <a:bodyPr>
            <a:normAutofit fontScale="90000"/>
          </a:bodyPr>
          <a:lstStyle/>
          <a:p>
            <a:r>
              <a:rPr lang="en-GB" sz="3600" b="1" dirty="0">
                <a:effectLst>
                  <a:outerShdw blurRad="38100" dist="38100" dir="2700000" algn="tl">
                    <a:srgbClr val="000000">
                      <a:alpha val="43137"/>
                    </a:srgbClr>
                  </a:outerShdw>
                </a:effectLst>
                <a:latin typeface="Garamond" panose="02020404030301010803" pitchFamily="18" charset="0"/>
              </a:rPr>
              <a:t>Phase </a:t>
            </a:r>
            <a:r>
              <a:rPr lang="en-GB" sz="3600" b="1" dirty="0" err="1">
                <a:effectLst>
                  <a:outerShdw blurRad="38100" dist="38100" dir="2700000" algn="tl">
                    <a:srgbClr val="000000">
                      <a:alpha val="43137"/>
                    </a:srgbClr>
                  </a:outerShdw>
                </a:effectLst>
                <a:latin typeface="Garamond" panose="02020404030301010803" pitchFamily="18" charset="0"/>
              </a:rPr>
              <a:t>IIIa</a:t>
            </a:r>
            <a:r>
              <a:rPr lang="en-GB" sz="3600" b="1" dirty="0">
                <a:effectLst>
                  <a:outerShdw blurRad="38100" dist="38100" dir="2700000" algn="tl">
                    <a:srgbClr val="000000">
                      <a:alpha val="43137"/>
                    </a:srgbClr>
                  </a:outerShdw>
                </a:effectLst>
                <a:latin typeface="Garamond" panose="02020404030301010803" pitchFamily="18" charset="0"/>
              </a:rPr>
              <a:t> – Confirmatory trials</a:t>
            </a:r>
          </a:p>
        </p:txBody>
      </p:sp>
      <p:sp>
        <p:nvSpPr>
          <p:cNvPr id="3" name="Content Placeholder 2"/>
          <p:cNvSpPr>
            <a:spLocks noGrp="1"/>
          </p:cNvSpPr>
          <p:nvPr>
            <p:ph idx="1"/>
          </p:nvPr>
        </p:nvSpPr>
        <p:spPr>
          <a:xfrm>
            <a:off x="295834" y="973395"/>
            <a:ext cx="8027785" cy="5058492"/>
          </a:xfrm>
        </p:spPr>
        <p:txBody>
          <a:bodyPr>
            <a:normAutofit fontScale="85000" lnSpcReduction="20000"/>
          </a:bodyPr>
          <a:lstStyle/>
          <a:p>
            <a:pPr marL="0" indent="0">
              <a:lnSpc>
                <a:spcPct val="110000"/>
              </a:lnSpc>
              <a:buNone/>
            </a:pPr>
            <a:endParaRPr lang="en-GB" b="1" i="1" dirty="0" smtClean="0">
              <a:effectLst>
                <a:outerShdw blurRad="38100" dist="38100" dir="2700000" algn="tl">
                  <a:srgbClr val="000000">
                    <a:alpha val="43137"/>
                  </a:srgbClr>
                </a:outerShdw>
              </a:effectLst>
            </a:endParaRPr>
          </a:p>
          <a:p>
            <a:pPr marL="0" indent="0">
              <a:lnSpc>
                <a:spcPct val="110000"/>
              </a:lnSpc>
              <a:buNone/>
            </a:pPr>
            <a:r>
              <a:rPr lang="en-GB" b="1" i="1" dirty="0" smtClean="0">
                <a:effectLst>
                  <a:outerShdw blurRad="38100" dist="38100" dir="2700000" algn="tl">
                    <a:srgbClr val="000000">
                      <a:alpha val="43137"/>
                    </a:srgbClr>
                  </a:outerShdw>
                </a:effectLst>
              </a:rPr>
              <a:t>Sample size: </a:t>
            </a:r>
          </a:p>
          <a:p>
            <a:pPr marL="0" indent="0">
              <a:lnSpc>
                <a:spcPct val="110000"/>
              </a:lnSpc>
              <a:buNone/>
            </a:pPr>
            <a:r>
              <a:rPr lang="en-GB" dirty="0"/>
              <a:t>Several hundred to around 3000 patients</a:t>
            </a:r>
          </a:p>
          <a:p>
            <a:pPr marL="0" indent="0">
              <a:lnSpc>
                <a:spcPct val="110000"/>
              </a:lnSpc>
              <a:buNone/>
            </a:pPr>
            <a:endParaRPr lang="en-GB" b="1" i="1" dirty="0" smtClean="0">
              <a:effectLst>
                <a:outerShdw blurRad="38100" dist="38100" dir="2700000" algn="tl">
                  <a:srgbClr val="000000">
                    <a:alpha val="43137"/>
                  </a:srgbClr>
                </a:outerShdw>
              </a:effectLst>
            </a:endParaRPr>
          </a:p>
          <a:p>
            <a:pPr marL="0" indent="0">
              <a:lnSpc>
                <a:spcPct val="110000"/>
              </a:lnSpc>
              <a:buNone/>
            </a:pPr>
            <a:r>
              <a:rPr lang="en-GB" b="1" i="1" dirty="0" smtClean="0">
                <a:effectLst>
                  <a:outerShdw blurRad="38100" dist="38100" dir="2700000" algn="tl">
                    <a:srgbClr val="000000">
                      <a:alpha val="43137"/>
                    </a:srgbClr>
                  </a:outerShdw>
                </a:effectLst>
              </a:rPr>
              <a:t>Efficacy Targets:</a:t>
            </a:r>
            <a:endParaRPr lang="en-GB" b="1" i="1" dirty="0">
              <a:effectLst>
                <a:outerShdw blurRad="38100" dist="38100" dir="2700000" algn="tl">
                  <a:srgbClr val="000000">
                    <a:alpha val="43137"/>
                  </a:srgbClr>
                </a:outerShdw>
              </a:effectLst>
            </a:endParaRPr>
          </a:p>
          <a:p>
            <a:pPr>
              <a:lnSpc>
                <a:spcPct val="110000"/>
              </a:lnSpc>
              <a:buFont typeface="Wingdings" panose="05000000000000000000" pitchFamily="2" charset="2"/>
              <a:buChar char="v"/>
            </a:pPr>
            <a:r>
              <a:rPr lang="en-GB" dirty="0"/>
              <a:t> </a:t>
            </a:r>
            <a:r>
              <a:rPr lang="en-GB" dirty="0" smtClean="0"/>
              <a:t> Clinical parameters</a:t>
            </a:r>
          </a:p>
          <a:p>
            <a:pPr>
              <a:lnSpc>
                <a:spcPct val="110000"/>
              </a:lnSpc>
              <a:buFont typeface="Wingdings" panose="05000000000000000000" pitchFamily="2" charset="2"/>
              <a:buChar char="v"/>
            </a:pPr>
            <a:r>
              <a:rPr lang="en-GB" dirty="0" smtClean="0"/>
              <a:t>  Laboratory tests </a:t>
            </a:r>
          </a:p>
          <a:p>
            <a:pPr>
              <a:lnSpc>
                <a:spcPct val="110000"/>
              </a:lnSpc>
              <a:buFont typeface="Wingdings" panose="05000000000000000000" pitchFamily="2" charset="2"/>
              <a:buChar char="v"/>
            </a:pPr>
            <a:r>
              <a:rPr lang="en-GB" dirty="0" smtClean="0"/>
              <a:t>  Diagnostic test </a:t>
            </a:r>
          </a:p>
          <a:p>
            <a:pPr marL="0" indent="0">
              <a:lnSpc>
                <a:spcPct val="110000"/>
              </a:lnSpc>
              <a:buNone/>
            </a:pPr>
            <a:endParaRPr lang="en-GB" dirty="0" smtClean="0"/>
          </a:p>
          <a:p>
            <a:pPr marL="0" indent="0">
              <a:lnSpc>
                <a:spcPct val="110000"/>
              </a:lnSpc>
              <a:buNone/>
            </a:pPr>
            <a:r>
              <a:rPr lang="en-GB" b="1" i="1" dirty="0" smtClean="0">
                <a:effectLst>
                  <a:outerShdw blurRad="38100" dist="38100" dir="2700000" algn="tl">
                    <a:srgbClr val="000000">
                      <a:alpha val="43137"/>
                    </a:srgbClr>
                  </a:outerShdw>
                </a:effectLst>
              </a:rPr>
              <a:t>Endpoints:</a:t>
            </a:r>
            <a:endParaRPr lang="en-GB" b="1" i="1" dirty="0">
              <a:effectLst>
                <a:outerShdw blurRad="38100" dist="38100" dir="2700000" algn="tl">
                  <a:srgbClr val="000000">
                    <a:alpha val="43137"/>
                  </a:srgbClr>
                </a:outerShdw>
              </a:effectLst>
            </a:endParaRPr>
          </a:p>
          <a:p>
            <a:pPr marL="0" indent="0">
              <a:lnSpc>
                <a:spcPct val="110000"/>
              </a:lnSpc>
              <a:buNone/>
            </a:pPr>
            <a:r>
              <a:rPr lang="en-GB" dirty="0"/>
              <a:t>Clinical endpoint</a:t>
            </a:r>
          </a:p>
          <a:p>
            <a:pPr marL="0" indent="0">
              <a:lnSpc>
                <a:spcPct val="110000"/>
              </a:lnSpc>
              <a:buNone/>
            </a:pPr>
            <a:endParaRPr lang="en-GB" b="1" i="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6D524935-8D07-4998-9CEE-589293ABF73E}" type="slidenum">
              <a:rPr lang="en-GB" smtClean="0"/>
              <a:pPr/>
              <a:t>23</a:t>
            </a:fld>
            <a:endParaRPr lang="en-GB"/>
          </a:p>
        </p:txBody>
      </p:sp>
    </p:spTree>
    <p:extLst>
      <p:ext uri="{BB962C8B-B14F-4D97-AF65-F5344CB8AC3E}">
        <p14:creationId xmlns="" xmlns:p14="http://schemas.microsoft.com/office/powerpoint/2010/main" val="1670421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087" y="2062010"/>
            <a:ext cx="7886700" cy="5061461"/>
          </a:xfrm>
        </p:spPr>
        <p:txBody>
          <a:bodyPr/>
          <a:lstStyle/>
          <a:p>
            <a:pPr>
              <a:lnSpc>
                <a:spcPct val="150000"/>
              </a:lnSpc>
              <a:buFont typeface="Wingdings" panose="05000000000000000000" pitchFamily="2" charset="2"/>
              <a:buChar char="v"/>
            </a:pPr>
            <a:r>
              <a:rPr lang="en-GB" sz="2400" dirty="0"/>
              <a:t>Definitive proof of efficacy</a:t>
            </a:r>
          </a:p>
          <a:p>
            <a:pPr>
              <a:lnSpc>
                <a:spcPct val="150000"/>
              </a:lnSpc>
              <a:buFont typeface="Wingdings" panose="05000000000000000000" pitchFamily="2" charset="2"/>
              <a:buChar char="v"/>
            </a:pPr>
            <a:r>
              <a:rPr lang="en-GB" sz="2400" dirty="0"/>
              <a:t>Additional safety data  in large patients</a:t>
            </a:r>
          </a:p>
          <a:p>
            <a:pPr>
              <a:lnSpc>
                <a:spcPct val="150000"/>
              </a:lnSpc>
              <a:buFont typeface="Wingdings" panose="05000000000000000000" pitchFamily="2" charset="2"/>
              <a:buChar char="v"/>
            </a:pPr>
            <a:r>
              <a:rPr lang="en-GB" sz="2400" dirty="0"/>
              <a:t>Adverse effects with longer duration of treatment</a:t>
            </a:r>
          </a:p>
          <a:p>
            <a:pPr>
              <a:lnSpc>
                <a:spcPct val="150000"/>
              </a:lnSpc>
              <a:buFont typeface="Wingdings" panose="05000000000000000000" pitchFamily="2" charset="2"/>
              <a:buChar char="v"/>
            </a:pPr>
            <a:r>
              <a:rPr lang="en-GB" sz="2400" dirty="0"/>
              <a:t>Information for package insert and labelling of medicine.</a:t>
            </a:r>
          </a:p>
          <a:p>
            <a:pPr marL="0" indent="0">
              <a:buNone/>
            </a:pP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24</a:t>
            </a:fld>
            <a:endParaRPr lang="en-GB"/>
          </a:p>
        </p:txBody>
      </p:sp>
      <p:pic>
        <p:nvPicPr>
          <p:cNvPr id="6" name="Picture 5"/>
          <p:cNvPicPr>
            <a:picLocks noChangeAspect="1"/>
          </p:cNvPicPr>
          <p:nvPr/>
        </p:nvPicPr>
        <p:blipFill>
          <a:blip r:embed="rId3"/>
          <a:stretch>
            <a:fillRect/>
          </a:stretch>
        </p:blipFill>
        <p:spPr>
          <a:xfrm>
            <a:off x="0" y="0"/>
            <a:ext cx="2066723" cy="1769806"/>
          </a:xfrm>
          <a:prstGeom prst="rect">
            <a:avLst/>
          </a:prstGeom>
        </p:spPr>
      </p:pic>
      <p:sp>
        <p:nvSpPr>
          <p:cNvPr id="7" name="Rectangle 6"/>
          <p:cNvSpPr/>
          <p:nvPr/>
        </p:nvSpPr>
        <p:spPr>
          <a:xfrm>
            <a:off x="2066723" y="754143"/>
            <a:ext cx="6448627" cy="1015663"/>
          </a:xfrm>
          <a:prstGeom prst="rect">
            <a:avLst/>
          </a:prstGeom>
        </p:spPr>
        <p:txBody>
          <a:bodyPr wrap="square">
            <a:spAutoFit/>
          </a:bodyPr>
          <a:lstStyle/>
          <a:p>
            <a:r>
              <a:rPr lang="en-IN" sz="3000" b="1" dirty="0">
                <a:effectLst>
                  <a:outerShdw blurRad="38100" dist="38100" dir="2700000" algn="tl">
                    <a:srgbClr val="000000">
                      <a:alpha val="43137"/>
                    </a:srgbClr>
                  </a:outerShdw>
                </a:effectLst>
                <a:latin typeface="Garamond" panose="02020404030301010803" pitchFamily="18" charset="0"/>
              </a:rPr>
              <a:t>Information obtained from Phase </a:t>
            </a:r>
            <a:r>
              <a:rPr lang="en-IN" sz="3000" b="1" dirty="0" err="1" smtClean="0">
                <a:effectLst>
                  <a:outerShdw blurRad="38100" dist="38100" dir="2700000" algn="tl">
                    <a:srgbClr val="000000">
                      <a:alpha val="43137"/>
                    </a:srgbClr>
                  </a:outerShdw>
                </a:effectLst>
                <a:latin typeface="Garamond" panose="02020404030301010803" pitchFamily="18" charset="0"/>
              </a:rPr>
              <a:t>IIIa</a:t>
            </a:r>
            <a:r>
              <a:rPr lang="en-IN" sz="3000" b="1" dirty="0" smtClean="0">
                <a:effectLst>
                  <a:outerShdw blurRad="38100" dist="38100" dir="2700000" algn="tl">
                    <a:srgbClr val="000000">
                      <a:alpha val="43137"/>
                    </a:srgbClr>
                  </a:outerShdw>
                </a:effectLst>
                <a:latin typeface="Garamond" panose="02020404030301010803" pitchFamily="18" charset="0"/>
              </a:rPr>
              <a:t>   </a:t>
            </a:r>
            <a:r>
              <a:rPr lang="en-IN" sz="3000" b="1" dirty="0">
                <a:effectLst>
                  <a:outerShdw blurRad="38100" dist="38100" dir="2700000" algn="tl">
                    <a:srgbClr val="000000">
                      <a:alpha val="43137"/>
                    </a:srgbClr>
                  </a:outerShdw>
                </a:effectLst>
                <a:latin typeface="Garamond" panose="02020404030301010803" pitchFamily="18" charset="0"/>
              </a:rPr>
              <a:t>studies</a:t>
            </a:r>
          </a:p>
        </p:txBody>
      </p:sp>
    </p:spTree>
    <p:extLst>
      <p:ext uri="{BB962C8B-B14F-4D97-AF65-F5344CB8AC3E}">
        <p14:creationId xmlns="" xmlns:p14="http://schemas.microsoft.com/office/powerpoint/2010/main" val="3239644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4908" y="117987"/>
            <a:ext cx="7886700" cy="982560"/>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Phase </a:t>
            </a:r>
            <a:r>
              <a:rPr lang="en-GB" sz="3600" b="1" dirty="0" err="1" smtClean="0">
                <a:effectLst>
                  <a:outerShdw blurRad="38100" dist="38100" dir="2700000" algn="tl">
                    <a:srgbClr val="000000">
                      <a:alpha val="43137"/>
                    </a:srgbClr>
                  </a:outerShdw>
                </a:effectLst>
                <a:latin typeface="Garamond" panose="02020404030301010803" pitchFamily="18" charset="0"/>
              </a:rPr>
              <a:t>IIIb</a:t>
            </a:r>
            <a:r>
              <a:rPr lang="en-GB" sz="3600" b="1" dirty="0" smtClean="0">
                <a:effectLst>
                  <a:outerShdw blurRad="38100" dist="38100" dir="2700000" algn="tl">
                    <a:srgbClr val="000000">
                      <a:alpha val="43137"/>
                    </a:srgbClr>
                  </a:outerShdw>
                </a:effectLst>
                <a:latin typeface="Garamond" panose="02020404030301010803" pitchFamily="18" charset="0"/>
              </a:rPr>
              <a:t> studies</a:t>
            </a:r>
            <a:endParaRPr lang="en-GB" sz="3600" b="1" dirty="0">
              <a:effectLst>
                <a:outerShdw blurRad="38100" dist="38100" dir="2700000" algn="tl">
                  <a:srgbClr val="000000">
                    <a:alpha val="43137"/>
                  </a:srgbClr>
                </a:outerShdw>
              </a:effectLst>
              <a:latin typeface="Garamond" panose="02020404030301010803" pitchFamily="18" charset="0"/>
            </a:endParaRPr>
          </a:p>
        </p:txBody>
      </p:sp>
      <p:sp>
        <p:nvSpPr>
          <p:cNvPr id="3" name="Content Placeholder 2"/>
          <p:cNvSpPr>
            <a:spLocks noGrp="1"/>
          </p:cNvSpPr>
          <p:nvPr>
            <p:ph idx="1"/>
          </p:nvPr>
        </p:nvSpPr>
        <p:spPr>
          <a:xfrm>
            <a:off x="628650" y="1100547"/>
            <a:ext cx="7886700" cy="5620929"/>
          </a:xfrm>
        </p:spPr>
        <p:txBody>
          <a:bodyPr>
            <a:normAutofit/>
          </a:bodyPr>
          <a:lstStyle/>
          <a:p>
            <a:pPr marL="0" indent="0">
              <a:lnSpc>
                <a:spcPct val="150000"/>
              </a:lnSpc>
              <a:buNone/>
            </a:pPr>
            <a:r>
              <a:rPr lang="en-GB" sz="2400" b="1" i="1" dirty="0">
                <a:effectLst>
                  <a:outerShdw blurRad="38100" dist="38100" dir="2700000" algn="tl">
                    <a:srgbClr val="000000">
                      <a:alpha val="43137"/>
                    </a:srgbClr>
                  </a:outerShdw>
                </a:effectLst>
              </a:rPr>
              <a:t>Objectives</a:t>
            </a:r>
            <a:r>
              <a:rPr lang="en-GB" sz="2400" b="1" i="1" dirty="0" smtClean="0">
                <a:effectLst>
                  <a:outerShdw blurRad="38100" dist="38100" dir="2700000" algn="tl">
                    <a:srgbClr val="000000">
                      <a:alpha val="43137"/>
                    </a:srgbClr>
                  </a:outerShdw>
                </a:effectLst>
              </a:rPr>
              <a:t>:</a:t>
            </a:r>
          </a:p>
          <a:p>
            <a:pPr marL="0" indent="0">
              <a:lnSpc>
                <a:spcPct val="150000"/>
              </a:lnSpc>
              <a:buNone/>
            </a:pPr>
            <a:r>
              <a:rPr lang="en-GB" sz="2400" dirty="0" smtClean="0"/>
              <a:t>Further explore dose-response relationship in different stages of the disease and in combination with another drug </a:t>
            </a:r>
          </a:p>
          <a:p>
            <a:pPr marL="0" indent="0">
              <a:lnSpc>
                <a:spcPct val="150000"/>
              </a:lnSpc>
              <a:buNone/>
            </a:pPr>
            <a:r>
              <a:rPr lang="en-GB" sz="2400" b="1" i="1" dirty="0" smtClean="0">
                <a:effectLst>
                  <a:outerShdw blurRad="38100" dist="38100" dir="2700000" algn="tl">
                    <a:srgbClr val="000000">
                      <a:alpha val="43137"/>
                    </a:srgbClr>
                  </a:outerShdw>
                </a:effectLst>
              </a:rPr>
              <a:t>Features</a:t>
            </a:r>
            <a:r>
              <a:rPr lang="en-GB" sz="2400" b="1" i="1" dirty="0">
                <a:effectLst>
                  <a:outerShdw blurRad="38100" dist="38100" dir="2700000" algn="tl">
                    <a:srgbClr val="000000">
                      <a:alpha val="43137"/>
                    </a:srgbClr>
                  </a:outerShdw>
                </a:effectLst>
              </a:rPr>
              <a:t>:</a:t>
            </a:r>
          </a:p>
          <a:p>
            <a:pPr>
              <a:lnSpc>
                <a:spcPct val="150000"/>
              </a:lnSpc>
              <a:buFont typeface="Wingdings" panose="05000000000000000000" pitchFamily="2" charset="2"/>
              <a:buChar char="v"/>
            </a:pPr>
            <a:r>
              <a:rPr lang="en-GB" sz="2400" dirty="0"/>
              <a:t> </a:t>
            </a:r>
            <a:r>
              <a:rPr lang="en-GB" sz="2400" dirty="0" smtClean="0"/>
              <a:t> Clinical trial after regulatory submission of an NDA but prior to approval and launch</a:t>
            </a:r>
          </a:p>
          <a:p>
            <a:pPr>
              <a:lnSpc>
                <a:spcPct val="150000"/>
              </a:lnSpc>
              <a:buFont typeface="Wingdings" panose="05000000000000000000" pitchFamily="2" charset="2"/>
              <a:buChar char="v"/>
            </a:pPr>
            <a:r>
              <a:rPr lang="en-GB" sz="2400" dirty="0" smtClean="0"/>
              <a:t>  Supplement earlier trials, complete earlier trials, directs towards new trials or phase IV evaluations</a:t>
            </a:r>
          </a:p>
          <a:p>
            <a:pPr marL="0" indent="0">
              <a:lnSpc>
                <a:spcPct val="150000"/>
              </a:lnSpc>
              <a:buNone/>
            </a:pP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25</a:t>
            </a:fld>
            <a:endParaRPr lang="en-GB"/>
          </a:p>
        </p:txBody>
      </p:sp>
    </p:spTree>
    <p:extLst>
      <p:ext uri="{BB962C8B-B14F-4D97-AF65-F5344CB8AC3E}">
        <p14:creationId xmlns="" xmlns:p14="http://schemas.microsoft.com/office/powerpoint/2010/main" val="326295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87097" y="1501159"/>
            <a:ext cx="7886700" cy="324466"/>
          </a:xfrm>
        </p:spPr>
        <p:txBody>
          <a:bodyPr>
            <a:noAutofit/>
          </a:bodyPr>
          <a:lstStyle/>
          <a:p>
            <a:r>
              <a:rPr lang="en-GB" sz="3600" b="1" dirty="0">
                <a:effectLst>
                  <a:outerShdw blurRad="38100" dist="38100" dir="2700000" algn="tl">
                    <a:srgbClr val="000000">
                      <a:alpha val="43137"/>
                    </a:srgbClr>
                  </a:outerShdw>
                </a:effectLst>
                <a:latin typeface="Garamond" panose="02020404030301010803" pitchFamily="18" charset="0"/>
              </a:rPr>
              <a:t>Post marketing Studies</a:t>
            </a:r>
            <a:r>
              <a:rPr lang="en-GB" sz="3600" dirty="0" smtClean="0"/>
              <a:t/>
            </a:r>
            <a:br>
              <a:rPr lang="en-GB" sz="3600" dirty="0" smtClean="0"/>
            </a:br>
            <a:endParaRPr lang="en-GB" sz="3600" dirty="0"/>
          </a:p>
        </p:txBody>
      </p:sp>
      <p:sp>
        <p:nvSpPr>
          <p:cNvPr id="3" name="Content Placeholder 2"/>
          <p:cNvSpPr>
            <a:spLocks noGrp="1"/>
          </p:cNvSpPr>
          <p:nvPr>
            <p:ph idx="1"/>
          </p:nvPr>
        </p:nvSpPr>
        <p:spPr>
          <a:xfrm>
            <a:off x="383458" y="1825625"/>
            <a:ext cx="8131892" cy="4351338"/>
          </a:xfrm>
        </p:spPr>
        <p:txBody>
          <a:bodyPr/>
          <a:lstStyle/>
          <a:p>
            <a:pPr marL="0" indent="0">
              <a:lnSpc>
                <a:spcPct val="100000"/>
              </a:lnSpc>
              <a:buNone/>
            </a:pPr>
            <a:r>
              <a:rPr lang="en-GB" sz="2400" b="1" i="1" dirty="0">
                <a:effectLst>
                  <a:outerShdw blurRad="38100" dist="38100" dir="2700000" algn="tl">
                    <a:srgbClr val="000000">
                      <a:alpha val="43137"/>
                    </a:srgbClr>
                  </a:outerShdw>
                </a:effectLst>
              </a:rPr>
              <a:t>Types:</a:t>
            </a:r>
            <a:r>
              <a:rPr lang="en-GB" dirty="0" smtClean="0"/>
              <a:t> </a:t>
            </a:r>
          </a:p>
          <a:p>
            <a:pPr>
              <a:lnSpc>
                <a:spcPct val="100000"/>
              </a:lnSpc>
              <a:buFont typeface="Wingdings" panose="05000000000000000000" pitchFamily="2" charset="2"/>
              <a:buChar char="ü"/>
            </a:pPr>
            <a:r>
              <a:rPr lang="en-GB" dirty="0" smtClean="0"/>
              <a:t>  Phase IV studies</a:t>
            </a:r>
          </a:p>
          <a:p>
            <a:pPr>
              <a:lnSpc>
                <a:spcPct val="100000"/>
              </a:lnSpc>
              <a:buFont typeface="Wingdings" panose="05000000000000000000" pitchFamily="2" charset="2"/>
              <a:buChar char="ü"/>
            </a:pPr>
            <a:r>
              <a:rPr lang="en-GB" dirty="0" smtClean="0"/>
              <a:t>  Post marketing Surveillance (PMS)</a:t>
            </a:r>
          </a:p>
          <a:p>
            <a:pPr marL="0" indent="0">
              <a:lnSpc>
                <a:spcPct val="100000"/>
              </a:lnSpc>
              <a:buNone/>
            </a:pPr>
            <a:r>
              <a:rPr lang="en-GB" sz="2400" b="1" i="1" dirty="0">
                <a:effectLst>
                  <a:outerShdw blurRad="38100" dist="38100" dir="2700000" algn="tl">
                    <a:srgbClr val="000000">
                      <a:alpha val="43137"/>
                    </a:srgbClr>
                  </a:outerShdw>
                </a:effectLst>
              </a:rPr>
              <a:t>Objectives:</a:t>
            </a:r>
          </a:p>
          <a:p>
            <a:pPr>
              <a:lnSpc>
                <a:spcPct val="100000"/>
              </a:lnSpc>
              <a:buFont typeface="Wingdings" panose="05000000000000000000" pitchFamily="2" charset="2"/>
              <a:buChar char="v"/>
            </a:pPr>
            <a:r>
              <a:rPr lang="en-GB" dirty="0"/>
              <a:t> </a:t>
            </a:r>
            <a:r>
              <a:rPr lang="en-GB" dirty="0" smtClean="0"/>
              <a:t> Regulators gather additional information about a   	products safety efficacy, or optimal use.</a:t>
            </a:r>
          </a:p>
          <a:p>
            <a:pPr>
              <a:lnSpc>
                <a:spcPct val="100000"/>
              </a:lnSpc>
              <a:buFont typeface="Wingdings" panose="05000000000000000000" pitchFamily="2" charset="2"/>
              <a:buChar char="v"/>
            </a:pPr>
            <a:r>
              <a:rPr lang="en-GB" dirty="0" smtClean="0"/>
              <a:t>  Agreed with regulators at the time of approval of 	drug.</a:t>
            </a:r>
            <a:endParaRPr lang="en-GB"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26</a:t>
            </a:fld>
            <a:endParaRPr lang="en-GB"/>
          </a:p>
        </p:txBody>
      </p:sp>
      <p:pic>
        <p:nvPicPr>
          <p:cNvPr id="6" name="Picture 5"/>
          <p:cNvPicPr>
            <a:picLocks noChangeAspect="1"/>
          </p:cNvPicPr>
          <p:nvPr/>
        </p:nvPicPr>
        <p:blipFill>
          <a:blip r:embed="rId3"/>
          <a:stretch>
            <a:fillRect/>
          </a:stretch>
        </p:blipFill>
        <p:spPr>
          <a:xfrm>
            <a:off x="-1" y="1"/>
            <a:ext cx="3687097" cy="1710812"/>
          </a:xfrm>
          <a:prstGeom prst="rect">
            <a:avLst/>
          </a:prstGeom>
        </p:spPr>
      </p:pic>
    </p:spTree>
    <p:extLst>
      <p:ext uri="{BB962C8B-B14F-4D97-AF65-F5344CB8AC3E}">
        <p14:creationId xmlns="" xmlns:p14="http://schemas.microsoft.com/office/powerpoint/2010/main" val="1366121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08882"/>
            <a:ext cx="7886700" cy="776289"/>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Phase </a:t>
            </a:r>
            <a:r>
              <a:rPr lang="en-GB" sz="3600" b="1" dirty="0" smtClean="0">
                <a:effectLst>
                  <a:outerShdw blurRad="38100" dist="38100" dir="2700000" algn="tl">
                    <a:srgbClr val="000000">
                      <a:alpha val="43137"/>
                    </a:srgbClr>
                  </a:outerShdw>
                </a:effectLst>
                <a:latin typeface="Garamond" panose="02020404030301010803" pitchFamily="18" charset="0"/>
              </a:rPr>
              <a:t>IV studies</a:t>
            </a:r>
            <a:endParaRPr lang="en-GB" sz="3600" b="1" dirty="0">
              <a:effectLst>
                <a:outerShdw blurRad="38100" dist="38100" dir="2700000" algn="tl">
                  <a:srgbClr val="000000">
                    <a:alpha val="43137"/>
                  </a:srgbClr>
                </a:outerShdw>
              </a:effectLst>
              <a:latin typeface="Garamond" panose="02020404030301010803" pitchFamily="18" charset="0"/>
            </a:endParaRPr>
          </a:p>
        </p:txBody>
      </p:sp>
      <p:sp>
        <p:nvSpPr>
          <p:cNvPr id="3" name="Content Placeholder 2"/>
          <p:cNvSpPr>
            <a:spLocks noGrp="1"/>
          </p:cNvSpPr>
          <p:nvPr>
            <p:ph idx="1"/>
          </p:nvPr>
        </p:nvSpPr>
        <p:spPr>
          <a:xfrm>
            <a:off x="628649" y="1158774"/>
            <a:ext cx="8249879" cy="4958632"/>
          </a:xfrm>
        </p:spPr>
        <p:txBody>
          <a:bodyPr>
            <a:noAutofit/>
          </a:bodyPr>
          <a:lstStyle/>
          <a:p>
            <a:pPr marL="0" indent="0">
              <a:lnSpc>
                <a:spcPct val="100000"/>
              </a:lnSpc>
              <a:buNone/>
            </a:pPr>
            <a:r>
              <a:rPr lang="en-GB" sz="2400" b="1" i="1" dirty="0" smtClean="0">
                <a:effectLst>
                  <a:outerShdw blurRad="38100" dist="38100" dir="2700000" algn="tl">
                    <a:srgbClr val="000000">
                      <a:alpha val="43137"/>
                    </a:srgbClr>
                  </a:outerShdw>
                </a:effectLst>
              </a:rPr>
              <a:t>Features</a:t>
            </a:r>
            <a:endParaRPr lang="en-GB" sz="2400" b="1" i="1" dirty="0">
              <a:effectLst>
                <a:outerShdw blurRad="38100" dist="38100" dir="2700000" algn="tl">
                  <a:srgbClr val="000000">
                    <a:alpha val="43137"/>
                  </a:srgbClr>
                </a:outerShdw>
              </a:effectLst>
            </a:endParaRPr>
          </a:p>
          <a:p>
            <a:pPr>
              <a:lnSpc>
                <a:spcPct val="100000"/>
              </a:lnSpc>
              <a:buFont typeface="Wingdings" panose="05000000000000000000" pitchFamily="2" charset="2"/>
              <a:buChar char="v"/>
            </a:pPr>
            <a:r>
              <a:rPr lang="en-GB" sz="2400" dirty="0" smtClean="0"/>
              <a:t>  Real life scenario</a:t>
            </a:r>
          </a:p>
          <a:p>
            <a:pPr>
              <a:lnSpc>
                <a:spcPct val="100000"/>
              </a:lnSpc>
              <a:buFont typeface="Wingdings" panose="05000000000000000000" pitchFamily="2" charset="2"/>
              <a:buChar char="v"/>
            </a:pPr>
            <a:r>
              <a:rPr lang="en-GB" sz="2400" dirty="0" smtClean="0"/>
              <a:t>  Inclusion/exclusion criteria are not stringent, wider patient  	population.</a:t>
            </a:r>
          </a:p>
          <a:p>
            <a:pPr>
              <a:lnSpc>
                <a:spcPct val="100000"/>
              </a:lnSpc>
              <a:buFont typeface="Wingdings" panose="05000000000000000000" pitchFamily="2" charset="2"/>
              <a:buChar char="v"/>
            </a:pPr>
            <a:r>
              <a:rPr lang="en-GB" sz="2400" dirty="0"/>
              <a:t> </a:t>
            </a:r>
            <a:r>
              <a:rPr lang="en-GB" sz="2400" dirty="0" smtClean="0"/>
              <a:t> Ongoing technical support of a drug</a:t>
            </a:r>
          </a:p>
          <a:p>
            <a:pPr>
              <a:lnSpc>
                <a:spcPct val="100000"/>
              </a:lnSpc>
              <a:buFont typeface="Wingdings" panose="05000000000000000000" pitchFamily="2" charset="2"/>
              <a:buChar char="v"/>
            </a:pPr>
            <a:r>
              <a:rPr lang="en-GB" sz="2400" dirty="0"/>
              <a:t> </a:t>
            </a:r>
            <a:r>
              <a:rPr lang="en-GB" sz="2400" dirty="0" smtClean="0"/>
              <a:t> Competitive reason of finding new market for drug.</a:t>
            </a:r>
          </a:p>
          <a:p>
            <a:pPr>
              <a:lnSpc>
                <a:spcPct val="100000"/>
              </a:lnSpc>
              <a:buFont typeface="Wingdings" panose="05000000000000000000" pitchFamily="2" charset="2"/>
              <a:buChar char="v"/>
            </a:pPr>
            <a:r>
              <a:rPr lang="en-GB" sz="2400" dirty="0"/>
              <a:t> </a:t>
            </a:r>
            <a:r>
              <a:rPr lang="en-GB" sz="2400" dirty="0" smtClean="0"/>
              <a:t> Interaction with other drug if not tested earlier</a:t>
            </a:r>
          </a:p>
          <a:p>
            <a:pPr>
              <a:lnSpc>
                <a:spcPct val="100000"/>
              </a:lnSpc>
              <a:buFont typeface="Wingdings" panose="05000000000000000000" pitchFamily="2" charset="2"/>
              <a:buChar char="v"/>
            </a:pPr>
            <a:r>
              <a:rPr lang="en-GB" sz="2400" dirty="0" smtClean="0"/>
              <a:t>  Special population groups such as pregnant women</a:t>
            </a:r>
          </a:p>
          <a:p>
            <a:pPr>
              <a:lnSpc>
                <a:spcPct val="100000"/>
              </a:lnSpc>
              <a:buFont typeface="Wingdings" panose="05000000000000000000" pitchFamily="2" charset="2"/>
              <a:buChar char="v"/>
            </a:pPr>
            <a:r>
              <a:rPr lang="en-GB" sz="2400" dirty="0" smtClean="0"/>
              <a:t>  Study long term side effect</a:t>
            </a: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27</a:t>
            </a:fld>
            <a:endParaRPr lang="en-GB"/>
          </a:p>
        </p:txBody>
      </p:sp>
    </p:spTree>
    <p:extLst>
      <p:ext uri="{BB962C8B-B14F-4D97-AF65-F5344CB8AC3E}">
        <p14:creationId xmlns="" xmlns:p14="http://schemas.microsoft.com/office/powerpoint/2010/main" val="2575238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663" y="0"/>
            <a:ext cx="7886700" cy="617845"/>
          </a:xfrm>
        </p:spPr>
        <p:txBody>
          <a:bodyPr>
            <a:normAutofit/>
          </a:bodyPr>
          <a:lstStyle/>
          <a:p>
            <a:r>
              <a:rPr lang="en-GB" sz="3600" b="1" dirty="0" smtClean="0">
                <a:effectLst>
                  <a:outerShdw blurRad="38100" dist="38100" dir="2700000" algn="tl">
                    <a:srgbClr val="000000">
                      <a:alpha val="43137"/>
                    </a:srgbClr>
                  </a:outerShdw>
                </a:effectLst>
                <a:latin typeface="Garamond" panose="02020404030301010803" pitchFamily="18" charset="0"/>
              </a:rPr>
              <a:t>Post </a:t>
            </a:r>
            <a:r>
              <a:rPr lang="en-GB" sz="3600" b="1" dirty="0">
                <a:effectLst>
                  <a:outerShdw blurRad="38100" dist="38100" dir="2700000" algn="tl">
                    <a:srgbClr val="000000">
                      <a:alpha val="43137"/>
                    </a:srgbClr>
                  </a:outerShdw>
                </a:effectLst>
                <a:latin typeface="Garamond" panose="02020404030301010803" pitchFamily="18" charset="0"/>
              </a:rPr>
              <a:t>marketing </a:t>
            </a:r>
            <a:r>
              <a:rPr lang="en-GB" sz="3600" b="1" dirty="0" smtClean="0">
                <a:effectLst>
                  <a:outerShdw blurRad="38100" dist="38100" dir="2700000" algn="tl">
                    <a:srgbClr val="000000">
                      <a:alpha val="43137"/>
                    </a:srgbClr>
                  </a:outerShdw>
                </a:effectLst>
                <a:latin typeface="Garamond" panose="02020404030301010803" pitchFamily="18" charset="0"/>
              </a:rPr>
              <a:t>Surveillance </a:t>
            </a:r>
            <a:endParaRPr lang="en-GB" sz="3600" b="1" dirty="0">
              <a:effectLst>
                <a:outerShdw blurRad="38100" dist="38100" dir="2700000" algn="tl">
                  <a:srgbClr val="000000">
                    <a:alpha val="43137"/>
                  </a:srgbClr>
                </a:outerShdw>
              </a:effectLst>
              <a:latin typeface="Garamond" panose="02020404030301010803" pitchFamily="18" charset="0"/>
            </a:endParaRPr>
          </a:p>
        </p:txBody>
      </p:sp>
      <p:sp>
        <p:nvSpPr>
          <p:cNvPr id="3" name="Content Placeholder 2"/>
          <p:cNvSpPr>
            <a:spLocks noGrp="1"/>
          </p:cNvSpPr>
          <p:nvPr>
            <p:ph idx="1"/>
          </p:nvPr>
        </p:nvSpPr>
        <p:spPr>
          <a:xfrm>
            <a:off x="510663" y="1041760"/>
            <a:ext cx="8308872" cy="5447530"/>
          </a:xfrm>
        </p:spPr>
        <p:txBody>
          <a:bodyPr>
            <a:normAutofit fontScale="85000" lnSpcReduction="20000"/>
          </a:bodyPr>
          <a:lstStyle/>
          <a:p>
            <a:pPr marL="0" indent="0">
              <a:buNone/>
            </a:pPr>
            <a:r>
              <a:rPr lang="en-GB" sz="3100" b="1" i="1" dirty="0" smtClean="0">
                <a:effectLst>
                  <a:outerShdw blurRad="38100" dist="38100" dir="2700000" algn="tl">
                    <a:srgbClr val="000000">
                      <a:alpha val="43137"/>
                    </a:srgbClr>
                  </a:outerShdw>
                </a:effectLst>
              </a:rPr>
              <a:t>Features:</a:t>
            </a:r>
            <a:r>
              <a:rPr lang="en-GB" dirty="0" smtClean="0"/>
              <a:t> </a:t>
            </a:r>
          </a:p>
          <a:p>
            <a:pPr marL="0" indent="0">
              <a:buNone/>
            </a:pPr>
            <a:endParaRPr lang="en-GB" dirty="0" smtClean="0"/>
          </a:p>
          <a:p>
            <a:pPr>
              <a:buFont typeface="Wingdings" panose="05000000000000000000" pitchFamily="2" charset="2"/>
              <a:buChar char="v"/>
            </a:pPr>
            <a:r>
              <a:rPr lang="en-GB" dirty="0" smtClean="0"/>
              <a:t>  Part of pharmacovigilance plan. (Risk Management Plan-RMP) </a:t>
            </a:r>
          </a:p>
          <a:p>
            <a:pPr>
              <a:buFont typeface="Wingdings" panose="05000000000000000000" pitchFamily="2" charset="2"/>
              <a:buChar char="v"/>
            </a:pPr>
            <a:r>
              <a:rPr lang="en-GB" dirty="0" smtClean="0"/>
              <a:t>  Rare adverse effects Eg. Immunogenicity.</a:t>
            </a:r>
          </a:p>
          <a:p>
            <a:pPr>
              <a:buFont typeface="Wingdings" panose="05000000000000000000" pitchFamily="2" charset="2"/>
              <a:buChar char="v"/>
            </a:pPr>
            <a:r>
              <a:rPr lang="en-GB" dirty="0" smtClean="0"/>
              <a:t>  Long Term adverse effects on larger population for longer 	period.</a:t>
            </a:r>
          </a:p>
          <a:p>
            <a:pPr>
              <a:buFont typeface="Wingdings" panose="05000000000000000000" pitchFamily="2" charset="2"/>
              <a:buChar char="v"/>
            </a:pPr>
            <a:r>
              <a:rPr lang="en-GB" dirty="0" smtClean="0"/>
              <a:t>  Monitor safety by</a:t>
            </a:r>
          </a:p>
          <a:p>
            <a:pPr marL="1519238" lvl="6" indent="-531813">
              <a:buFont typeface="Wingdings" panose="05000000000000000000" pitchFamily="2" charset="2"/>
              <a:buChar char="ü"/>
              <a:tabLst>
                <a:tab pos="1076325" algn="l"/>
                <a:tab pos="1519238" algn="l"/>
              </a:tabLst>
            </a:pPr>
            <a:r>
              <a:rPr lang="en-GB" sz="2800" dirty="0" smtClean="0"/>
              <a:t>Spontaneous reporting databases</a:t>
            </a:r>
          </a:p>
          <a:p>
            <a:pPr marL="1519238" lvl="6" indent="-531813">
              <a:buFont typeface="Wingdings" panose="05000000000000000000" pitchFamily="2" charset="2"/>
              <a:buChar char="ü"/>
              <a:tabLst>
                <a:tab pos="1076325" algn="l"/>
                <a:tab pos="1519238" algn="l"/>
              </a:tabLst>
            </a:pPr>
            <a:r>
              <a:rPr lang="en-GB" sz="2800" dirty="0" smtClean="0"/>
              <a:t>Prescription event monitoring</a:t>
            </a:r>
          </a:p>
          <a:p>
            <a:pPr marL="1519238" lvl="6" indent="-531813">
              <a:buFont typeface="Wingdings" panose="05000000000000000000" pitchFamily="2" charset="2"/>
              <a:buChar char="ü"/>
              <a:tabLst>
                <a:tab pos="1076325" algn="l"/>
                <a:tab pos="1519238" algn="l"/>
              </a:tabLst>
            </a:pPr>
            <a:r>
              <a:rPr lang="en-GB" sz="2800" dirty="0" smtClean="0"/>
              <a:t>Electronic health records</a:t>
            </a:r>
          </a:p>
          <a:p>
            <a:pPr marL="1519238" lvl="6" indent="-531813">
              <a:buFont typeface="Wingdings" panose="05000000000000000000" pitchFamily="2" charset="2"/>
              <a:buChar char="ü"/>
              <a:tabLst>
                <a:tab pos="1076325" algn="l"/>
                <a:tab pos="1519238" algn="l"/>
              </a:tabLst>
            </a:pPr>
            <a:r>
              <a:rPr lang="en-GB" sz="2800" dirty="0" smtClean="0"/>
              <a:t>Patient registries and records</a:t>
            </a:r>
          </a:p>
          <a:p>
            <a:pPr marL="2057400" lvl="6" indent="0">
              <a:buNone/>
            </a:pPr>
            <a:r>
              <a:rPr lang="en-GB" sz="2800" dirty="0" smtClean="0"/>
              <a:t>       	</a:t>
            </a:r>
          </a:p>
          <a:p>
            <a:pPr>
              <a:buFont typeface="Wingdings" panose="05000000000000000000" pitchFamily="2" charset="2"/>
              <a:buChar char="v"/>
            </a:pPr>
            <a:r>
              <a:rPr lang="en-GB" dirty="0" smtClean="0"/>
              <a:t>  Data mining process to highlight potential safety concerns.</a:t>
            </a:r>
          </a:p>
          <a:p>
            <a:pPr>
              <a:buFont typeface="Wingdings" panose="05000000000000000000" pitchFamily="2" charset="2"/>
              <a:buChar char="v"/>
            </a:pPr>
            <a:r>
              <a:rPr lang="en-GB" dirty="0" smtClean="0"/>
              <a:t>  Surveillance minimises harmful consequences and maximise optimal use of drug.</a:t>
            </a:r>
          </a:p>
        </p:txBody>
      </p:sp>
      <p:sp>
        <p:nvSpPr>
          <p:cNvPr id="5" name="Slide Number Placeholder 4"/>
          <p:cNvSpPr>
            <a:spLocks noGrp="1"/>
          </p:cNvSpPr>
          <p:nvPr>
            <p:ph type="sldNum" sz="quarter" idx="12"/>
          </p:nvPr>
        </p:nvSpPr>
        <p:spPr/>
        <p:txBody>
          <a:bodyPr/>
          <a:lstStyle/>
          <a:p>
            <a:fld id="{6D524935-8D07-4998-9CEE-589293ABF73E}" type="slidenum">
              <a:rPr lang="en-GB" smtClean="0"/>
              <a:pPr/>
              <a:t>28</a:t>
            </a:fld>
            <a:endParaRPr lang="en-GB"/>
          </a:p>
        </p:txBody>
      </p:sp>
    </p:spTree>
    <p:extLst>
      <p:ext uri="{BB962C8B-B14F-4D97-AF65-F5344CB8AC3E}">
        <p14:creationId xmlns="" xmlns:p14="http://schemas.microsoft.com/office/powerpoint/2010/main" val="1146988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0" y="0"/>
            <a:ext cx="9144000" cy="6721475"/>
          </a:xfrm>
          <a:prstGeom prst="rect">
            <a:avLst/>
          </a:prstGeom>
        </p:spPr>
      </p:pic>
      <p:sp>
        <p:nvSpPr>
          <p:cNvPr id="3" name="Slide Number Placeholder 2"/>
          <p:cNvSpPr>
            <a:spLocks noGrp="1"/>
          </p:cNvSpPr>
          <p:nvPr>
            <p:ph type="sldNum" sz="quarter" idx="12"/>
          </p:nvPr>
        </p:nvSpPr>
        <p:spPr/>
        <p:txBody>
          <a:bodyPr/>
          <a:lstStyle/>
          <a:p>
            <a:fld id="{6D524935-8D07-4998-9CEE-589293ABF73E}" type="slidenum">
              <a:rPr lang="en-GB" smtClean="0"/>
              <a:pPr/>
              <a:t>29</a:t>
            </a:fld>
            <a:endParaRPr lang="en-GB"/>
          </a:p>
        </p:txBody>
      </p:sp>
    </p:spTree>
    <p:extLst>
      <p:ext uri="{BB962C8B-B14F-4D97-AF65-F5344CB8AC3E}">
        <p14:creationId xmlns="" xmlns:p14="http://schemas.microsoft.com/office/powerpoint/2010/main" val="119783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0" y="188686"/>
            <a:ext cx="6190247" cy="6299200"/>
          </a:xfrm>
          <a:prstGeom prst="rect">
            <a:avLst/>
          </a:prstGeom>
        </p:spPr>
      </p:pic>
      <p:pic>
        <p:nvPicPr>
          <p:cNvPr id="7" name="Picture 6"/>
          <p:cNvPicPr>
            <a:picLocks noChangeAspect="1"/>
          </p:cNvPicPr>
          <p:nvPr/>
        </p:nvPicPr>
        <p:blipFill>
          <a:blip r:embed="rId4"/>
          <a:stretch>
            <a:fillRect/>
          </a:stretch>
        </p:blipFill>
        <p:spPr>
          <a:xfrm>
            <a:off x="6190246" y="188686"/>
            <a:ext cx="2953754" cy="6299200"/>
          </a:xfrm>
          <a:prstGeom prst="rect">
            <a:avLst/>
          </a:prstGeom>
        </p:spPr>
      </p:pic>
      <p:sp>
        <p:nvSpPr>
          <p:cNvPr id="2" name="Rounded Rectangle 1"/>
          <p:cNvSpPr/>
          <p:nvPr/>
        </p:nvSpPr>
        <p:spPr>
          <a:xfrm>
            <a:off x="315310" y="1198179"/>
            <a:ext cx="8355724" cy="4997669"/>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a:solidFill>
                  <a:srgbClr val="C00000"/>
                </a:solidFill>
                <a:effectLst>
                  <a:outerShdw blurRad="38100" dist="38100" dir="2700000" algn="tl">
                    <a:srgbClr val="000000">
                      <a:alpha val="43137"/>
                    </a:srgbClr>
                  </a:outerShdw>
                </a:effectLst>
                <a:cs typeface="Times New Roman" panose="02020603050405020304" pitchFamily="18" charset="0"/>
              </a:rPr>
              <a:t>First </a:t>
            </a:r>
            <a:r>
              <a:rPr lang="en-GB" sz="30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randomised </a:t>
            </a:r>
            <a:r>
              <a:rPr lang="en-GB" sz="3000" b="1" i="1" dirty="0">
                <a:solidFill>
                  <a:srgbClr val="C00000"/>
                </a:solidFill>
                <a:effectLst>
                  <a:outerShdw blurRad="38100" dist="38100" dir="2700000" algn="tl">
                    <a:srgbClr val="000000">
                      <a:alpha val="43137"/>
                    </a:srgbClr>
                  </a:outerShdw>
                </a:effectLst>
                <a:cs typeface="Times New Roman" panose="02020603050405020304" pitchFamily="18" charset="0"/>
              </a:rPr>
              <a:t>clinical trial = </a:t>
            </a:r>
            <a:endParaRPr lang="en-GB" sz="3000" b="1" i="1" dirty="0" smtClean="0">
              <a:solidFill>
                <a:srgbClr val="C00000"/>
              </a:solidFill>
              <a:effectLst>
                <a:outerShdw blurRad="38100" dist="38100" dir="2700000" algn="tl">
                  <a:srgbClr val="000000">
                    <a:alpha val="43137"/>
                  </a:srgbClr>
                </a:outerShdw>
              </a:effectLst>
              <a:cs typeface="Times New Roman" panose="02020603050405020304" pitchFamily="18" charset="0"/>
            </a:endParaRPr>
          </a:p>
          <a:p>
            <a:pPr algn="ctr"/>
            <a:r>
              <a:rPr lang="en-GB" sz="28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Bradford </a:t>
            </a:r>
            <a:r>
              <a:rPr lang="en-GB" sz="2800" b="1" i="1" dirty="0">
                <a:solidFill>
                  <a:srgbClr val="C00000"/>
                </a:solidFill>
                <a:effectLst>
                  <a:outerShdw blurRad="38100" dist="38100" dir="2700000" algn="tl">
                    <a:srgbClr val="000000">
                      <a:alpha val="43137"/>
                    </a:srgbClr>
                  </a:outerShdw>
                </a:effectLst>
                <a:cs typeface="Times New Roman" panose="02020603050405020304" pitchFamily="18" charset="0"/>
              </a:rPr>
              <a:t>Hill-study of </a:t>
            </a:r>
            <a:r>
              <a:rPr lang="en-GB" sz="28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streptomycin  </a:t>
            </a:r>
            <a:r>
              <a:rPr lang="en-GB" sz="2800" b="1" i="1" dirty="0">
                <a:solidFill>
                  <a:srgbClr val="C00000"/>
                </a:solidFill>
                <a:effectLst>
                  <a:outerShdw blurRad="38100" dist="38100" dir="2700000" algn="tl">
                    <a:srgbClr val="000000">
                      <a:alpha val="43137"/>
                    </a:srgbClr>
                  </a:outerShdw>
                </a:effectLst>
                <a:cs typeface="Times New Roman" panose="02020603050405020304" pitchFamily="18" charset="0"/>
              </a:rPr>
              <a:t>in pulmonary </a:t>
            </a:r>
            <a:r>
              <a:rPr lang="en-GB" sz="28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tuberculosis</a:t>
            </a:r>
          </a:p>
          <a:p>
            <a:pPr algn="ctr"/>
            <a:endParaRPr lang="en-GB" sz="2800" b="1" i="1" dirty="0">
              <a:solidFill>
                <a:srgbClr val="C00000"/>
              </a:solidFill>
              <a:effectLst>
                <a:outerShdw blurRad="38100" dist="38100" dir="2700000" algn="tl">
                  <a:srgbClr val="000000">
                    <a:alpha val="43137"/>
                  </a:srgbClr>
                </a:outerShdw>
              </a:effectLst>
              <a:cs typeface="Times New Roman" panose="02020603050405020304" pitchFamily="18" charset="0"/>
            </a:endParaRPr>
          </a:p>
          <a:p>
            <a:pPr algn="ctr"/>
            <a:r>
              <a:rPr lang="en-GB" sz="28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Clinical Trial day: 20</a:t>
            </a:r>
            <a:r>
              <a:rPr lang="en-GB" sz="2800" b="1" i="1" baseline="30000" dirty="0" smtClean="0">
                <a:solidFill>
                  <a:srgbClr val="C00000"/>
                </a:solidFill>
                <a:effectLst>
                  <a:outerShdw blurRad="38100" dist="38100" dir="2700000" algn="tl">
                    <a:srgbClr val="000000">
                      <a:alpha val="43137"/>
                    </a:srgbClr>
                  </a:outerShdw>
                </a:effectLst>
                <a:cs typeface="Times New Roman" panose="02020603050405020304" pitchFamily="18" charset="0"/>
              </a:rPr>
              <a:t>th</a:t>
            </a:r>
            <a:r>
              <a:rPr lang="en-GB" sz="2800" b="1" i="1" dirty="0" smtClean="0">
                <a:solidFill>
                  <a:srgbClr val="C00000"/>
                </a:solidFill>
                <a:effectLst>
                  <a:outerShdw blurRad="38100" dist="38100" dir="2700000" algn="tl">
                    <a:srgbClr val="000000">
                      <a:alpha val="43137"/>
                    </a:srgbClr>
                  </a:outerShdw>
                </a:effectLst>
                <a:cs typeface="Times New Roman" panose="02020603050405020304" pitchFamily="18" charset="0"/>
              </a:rPr>
              <a:t> May</a:t>
            </a:r>
          </a:p>
          <a:p>
            <a:pPr algn="ctr"/>
            <a:endParaRPr lang="en-GB" sz="2800" b="1" i="1" dirty="0">
              <a:solidFill>
                <a:srgbClr val="C00000"/>
              </a:solidFill>
              <a:effectLst>
                <a:outerShdw blurRad="38100" dist="38100" dir="2700000" algn="tl">
                  <a:srgbClr val="000000">
                    <a:alpha val="43137"/>
                  </a:srgbClr>
                </a:outerShdw>
              </a:effectLst>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D524935-8D07-4998-9CEE-589293ABF73E}" type="slidenum">
              <a:rPr lang="en-GB" smtClean="0"/>
              <a:pPr/>
              <a:t>3</a:t>
            </a:fld>
            <a:endParaRPr lang="en-GB"/>
          </a:p>
        </p:txBody>
      </p:sp>
    </p:spTree>
    <p:extLst>
      <p:ext uri="{BB962C8B-B14F-4D97-AF65-F5344CB8AC3E}">
        <p14:creationId xmlns="" xmlns:p14="http://schemas.microsoft.com/office/powerpoint/2010/main" val="356896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193591849"/>
              </p:ext>
            </p:extLst>
          </p:nvPr>
        </p:nvGraphicFramePr>
        <p:xfrm>
          <a:off x="0" y="-2"/>
          <a:ext cx="9144000" cy="6885387"/>
        </p:xfrm>
        <a:graphic>
          <a:graphicData uri="http://schemas.openxmlformats.org/drawingml/2006/table">
            <a:tbl>
              <a:tblPr firstRow="1" bandRow="1">
                <a:tableStyleId>{5C22544A-7EE6-4342-B048-85BDC9FD1C3A}</a:tableStyleId>
              </a:tblPr>
              <a:tblGrid>
                <a:gridCol w="2286000"/>
                <a:gridCol w="2193262"/>
                <a:gridCol w="2207588"/>
                <a:gridCol w="2457150"/>
              </a:tblGrid>
              <a:tr h="803016">
                <a:tc>
                  <a:txBody>
                    <a:bodyPr/>
                    <a:lstStyle/>
                    <a:p>
                      <a:pPr algn="ctr"/>
                      <a:r>
                        <a:rPr lang="en-GB" sz="1500" dirty="0" smtClean="0"/>
                        <a:t>Phase I</a:t>
                      </a:r>
                    </a:p>
                    <a:p>
                      <a:pPr algn="ctr"/>
                      <a:r>
                        <a:rPr lang="en-GB" sz="1500" dirty="0" smtClean="0"/>
                        <a:t>First</a:t>
                      </a:r>
                      <a:r>
                        <a:rPr lang="en-GB" sz="1500" baseline="0" dirty="0" smtClean="0"/>
                        <a:t> in Human</a:t>
                      </a:r>
                      <a:endParaRPr lang="en-GB" sz="1500" dirty="0"/>
                    </a:p>
                  </a:txBody>
                  <a:tcPr marL="68580" marR="68580" marT="34290" marB="34290"/>
                </a:tc>
                <a:tc>
                  <a:txBody>
                    <a:bodyPr/>
                    <a:lstStyle/>
                    <a:p>
                      <a:pPr algn="ctr"/>
                      <a:r>
                        <a:rPr lang="en-GB" sz="1500" dirty="0" smtClean="0"/>
                        <a:t>Phase II</a:t>
                      </a:r>
                    </a:p>
                    <a:p>
                      <a:pPr algn="ctr"/>
                      <a:r>
                        <a:rPr lang="en-GB" sz="1500" dirty="0" smtClean="0"/>
                        <a:t>First in Patient</a:t>
                      </a:r>
                      <a:endParaRPr lang="en-GB" sz="1500" dirty="0"/>
                    </a:p>
                  </a:txBody>
                  <a:tcPr marL="68580" marR="68580" marT="34290" marB="34290"/>
                </a:tc>
                <a:tc>
                  <a:txBody>
                    <a:bodyPr/>
                    <a:lstStyle/>
                    <a:p>
                      <a:pPr algn="ctr"/>
                      <a:r>
                        <a:rPr lang="en-GB" sz="1500" dirty="0" smtClean="0"/>
                        <a:t>Phase III</a:t>
                      </a:r>
                    </a:p>
                    <a:p>
                      <a:pPr algn="ctr"/>
                      <a:r>
                        <a:rPr lang="en-GB" sz="1500" dirty="0" smtClean="0"/>
                        <a:t>Multi-Site Trial</a:t>
                      </a:r>
                      <a:endParaRPr lang="en-GB" sz="1500" dirty="0"/>
                    </a:p>
                  </a:txBody>
                  <a:tcPr marL="68580" marR="68580" marT="34290" marB="34290"/>
                </a:tc>
                <a:tc>
                  <a:txBody>
                    <a:bodyPr/>
                    <a:lstStyle/>
                    <a:p>
                      <a:pPr algn="ctr"/>
                      <a:r>
                        <a:rPr lang="en-GB" sz="1500" dirty="0" smtClean="0"/>
                        <a:t>Phase IV</a:t>
                      </a:r>
                    </a:p>
                    <a:p>
                      <a:pPr algn="ctr"/>
                      <a:r>
                        <a:rPr lang="en-GB" sz="1500" dirty="0" smtClean="0"/>
                        <a:t>Post Marketing Surveillance</a:t>
                      </a:r>
                      <a:endParaRPr lang="en-GB" sz="1500" dirty="0"/>
                    </a:p>
                  </a:txBody>
                  <a:tcPr marL="68580" marR="68580" marT="34290" marB="34290"/>
                </a:tc>
              </a:tr>
              <a:tr h="803016">
                <a:tc>
                  <a:txBody>
                    <a:bodyPr/>
                    <a:lstStyle/>
                    <a:p>
                      <a:r>
                        <a:rPr lang="en-GB" sz="1500" dirty="0" smtClean="0"/>
                        <a:t>10-100 participants</a:t>
                      </a:r>
                      <a:endParaRPr lang="en-GB" sz="1500" dirty="0"/>
                    </a:p>
                  </a:txBody>
                  <a:tcPr marL="68580" marR="68580" marT="34290" marB="34290"/>
                </a:tc>
                <a:tc>
                  <a:txBody>
                    <a:bodyPr/>
                    <a:lstStyle/>
                    <a:p>
                      <a:r>
                        <a:rPr lang="en-GB" sz="1500" dirty="0" smtClean="0"/>
                        <a:t>50-500 participants</a:t>
                      </a:r>
                      <a:endParaRPr lang="en-GB" sz="1500" dirty="0"/>
                    </a:p>
                  </a:txBody>
                  <a:tcPr marL="68580" marR="68580" marT="34290" marB="34290"/>
                </a:tc>
                <a:tc>
                  <a:txBody>
                    <a:bodyPr/>
                    <a:lstStyle/>
                    <a:p>
                      <a:r>
                        <a:rPr lang="en-GB" sz="1500" dirty="0" smtClean="0"/>
                        <a:t>A few hundred thousand to</a:t>
                      </a:r>
                      <a:r>
                        <a:rPr lang="en-GB" sz="1500" baseline="0" dirty="0" smtClean="0"/>
                        <a:t> a few thousand participants</a:t>
                      </a:r>
                      <a:endParaRPr lang="en-GB" sz="1500" dirty="0"/>
                    </a:p>
                  </a:txBody>
                  <a:tcPr marL="68580" marR="68580" marT="34290" marB="34290"/>
                </a:tc>
                <a:tc>
                  <a:txBody>
                    <a:bodyPr/>
                    <a:lstStyle/>
                    <a:p>
                      <a:r>
                        <a:rPr lang="en-GB" sz="1500" dirty="0" smtClean="0"/>
                        <a:t>Many thousands of participants</a:t>
                      </a:r>
                      <a:endParaRPr lang="en-GB" sz="1500" dirty="0"/>
                    </a:p>
                  </a:txBody>
                  <a:tcPr marL="68580" marR="68580" marT="34290" marB="34290"/>
                </a:tc>
              </a:tr>
              <a:tr h="955597">
                <a:tc>
                  <a:txBody>
                    <a:bodyPr/>
                    <a:lstStyle/>
                    <a:p>
                      <a:r>
                        <a:rPr lang="en-GB" sz="1500" dirty="0" smtClean="0"/>
                        <a:t>Usually healthy volunteers; occasionally patients with advanced or rare disease.</a:t>
                      </a:r>
                      <a:endParaRPr lang="en-GB" sz="1500" dirty="0"/>
                    </a:p>
                  </a:txBody>
                  <a:tcPr marL="68580" marR="68580" marT="34290" marB="34290"/>
                </a:tc>
                <a:tc>
                  <a:txBody>
                    <a:bodyPr/>
                    <a:lstStyle/>
                    <a:p>
                      <a:r>
                        <a:rPr lang="en-GB" sz="1500" dirty="0" smtClean="0"/>
                        <a:t>Patient-subject receiving experimental drug</a:t>
                      </a:r>
                      <a:endParaRPr lang="en-GB" sz="1500" dirty="0"/>
                    </a:p>
                  </a:txBody>
                  <a:tcPr marL="68580" marR="68580" marT="34290" marB="34290"/>
                </a:tc>
                <a:tc>
                  <a:txBody>
                    <a:bodyPr/>
                    <a:lstStyle/>
                    <a:p>
                      <a:r>
                        <a:rPr lang="en-GB" sz="1500" dirty="0" smtClean="0"/>
                        <a:t>Patient-subject receiving experimental drug</a:t>
                      </a:r>
                      <a:endParaRPr lang="en-GB" sz="1500" dirty="0"/>
                    </a:p>
                  </a:txBody>
                  <a:tcPr marL="68580" marR="68580" marT="34290" marB="34290"/>
                </a:tc>
                <a:tc>
                  <a:txBody>
                    <a:bodyPr/>
                    <a:lstStyle/>
                    <a:p>
                      <a:r>
                        <a:rPr lang="en-GB" sz="1500" dirty="0" smtClean="0"/>
                        <a:t>Patients in treatment with approved drug</a:t>
                      </a:r>
                      <a:endParaRPr lang="en-GB" sz="1500" dirty="0"/>
                    </a:p>
                  </a:txBody>
                  <a:tcPr marL="68580" marR="68580" marT="34290" marB="34290"/>
                </a:tc>
              </a:tr>
              <a:tr h="955597">
                <a:tc>
                  <a:txBody>
                    <a:bodyPr/>
                    <a:lstStyle/>
                    <a:p>
                      <a:r>
                        <a:rPr lang="en-GB" sz="1500" dirty="0" smtClean="0"/>
                        <a:t>Open Label</a:t>
                      </a:r>
                      <a:endParaRPr lang="en-GB" sz="1500" dirty="0"/>
                    </a:p>
                  </a:txBody>
                  <a:tcPr marL="68580" marR="68580" marT="34290" marB="34290"/>
                </a:tc>
                <a:tc>
                  <a:txBody>
                    <a:bodyPr/>
                    <a:lstStyle/>
                    <a:p>
                      <a:r>
                        <a:rPr lang="en-GB" sz="1500" dirty="0" smtClean="0"/>
                        <a:t>Randomized &amp; controlled</a:t>
                      </a:r>
                    </a:p>
                    <a:p>
                      <a:r>
                        <a:rPr lang="en-GB" sz="1500" dirty="0" smtClean="0"/>
                        <a:t>(can be placebo-controlled):may be blinded</a:t>
                      </a:r>
                      <a:endParaRPr lang="en-GB" sz="1500" dirty="0"/>
                    </a:p>
                  </a:txBody>
                  <a:tcPr marL="68580" marR="68580" marT="34290" marB="34290"/>
                </a:tc>
                <a:tc>
                  <a:txBody>
                    <a:bodyPr/>
                    <a:lstStyle/>
                    <a:p>
                      <a:r>
                        <a:rPr lang="en-GB" sz="1500" dirty="0" smtClean="0"/>
                        <a:t>Randomized and controlled</a:t>
                      </a:r>
                      <a:r>
                        <a:rPr lang="en-GB" sz="1500" baseline="0" dirty="0" smtClean="0"/>
                        <a:t> (can be placebo-controlled; may be blinded</a:t>
                      </a:r>
                      <a:endParaRPr lang="en-GB" sz="1500" dirty="0"/>
                    </a:p>
                  </a:txBody>
                  <a:tcPr marL="68580" marR="68580" marT="34290" marB="34290"/>
                </a:tc>
                <a:tc>
                  <a:txBody>
                    <a:bodyPr/>
                    <a:lstStyle/>
                    <a:p>
                      <a:r>
                        <a:rPr lang="en-GB" sz="1500" dirty="0" smtClean="0"/>
                        <a:t>Open label</a:t>
                      </a:r>
                      <a:endParaRPr lang="en-GB" sz="1500" dirty="0"/>
                    </a:p>
                  </a:txBody>
                  <a:tcPr marL="68580" marR="68580" marT="34290" marB="34290"/>
                </a:tc>
              </a:tr>
              <a:tr h="803016">
                <a:tc>
                  <a:txBody>
                    <a:bodyPr/>
                    <a:lstStyle/>
                    <a:p>
                      <a:r>
                        <a:rPr lang="en-GB" sz="1500" dirty="0" smtClean="0"/>
                        <a:t>Safety and tolerability</a:t>
                      </a:r>
                      <a:endParaRPr lang="en-GB" sz="1500" dirty="0"/>
                    </a:p>
                  </a:txBody>
                  <a:tcPr marL="68580" marR="68580" marT="34290" marB="34290"/>
                </a:tc>
                <a:tc>
                  <a:txBody>
                    <a:bodyPr/>
                    <a:lstStyle/>
                    <a:p>
                      <a:r>
                        <a:rPr lang="en-GB" sz="1500" dirty="0" smtClean="0"/>
                        <a:t>Efficacy and dose ranging</a:t>
                      </a:r>
                      <a:endParaRPr lang="en-GB" sz="1500" dirty="0"/>
                    </a:p>
                  </a:txBody>
                  <a:tcPr marL="68580" marR="68580" marT="34290" marB="34290"/>
                </a:tc>
                <a:tc>
                  <a:txBody>
                    <a:bodyPr/>
                    <a:lstStyle/>
                    <a:p>
                      <a:r>
                        <a:rPr lang="en-GB" sz="1500" dirty="0" smtClean="0"/>
                        <a:t>Confirm efficacy in larger population</a:t>
                      </a:r>
                      <a:endParaRPr lang="en-GB" sz="1500" dirty="0"/>
                    </a:p>
                  </a:txBody>
                  <a:tcPr marL="68580" marR="68580" marT="34290" marB="34290"/>
                </a:tc>
                <a:tc>
                  <a:txBody>
                    <a:bodyPr/>
                    <a:lstStyle/>
                    <a:p>
                      <a:r>
                        <a:rPr lang="en-GB" sz="1500" dirty="0" smtClean="0"/>
                        <a:t>Adverse events</a:t>
                      </a:r>
                      <a:r>
                        <a:rPr lang="en-GB" sz="1500" baseline="0" dirty="0" smtClean="0"/>
                        <a:t> </a:t>
                      </a:r>
                      <a:r>
                        <a:rPr lang="en-GB" sz="1500" baseline="0" dirty="0" err="1" smtClean="0"/>
                        <a:t>compianlce</a:t>
                      </a:r>
                      <a:r>
                        <a:rPr lang="en-GB" sz="1500" baseline="0" dirty="0" smtClean="0"/>
                        <a:t>, drug-drug interactions</a:t>
                      </a:r>
                      <a:endParaRPr lang="en-GB" sz="1500" dirty="0"/>
                    </a:p>
                  </a:txBody>
                  <a:tcPr marL="68580" marR="68580" marT="34290" marB="34290"/>
                </a:tc>
              </a:tr>
              <a:tr h="803016">
                <a:tc>
                  <a:txBody>
                    <a:bodyPr/>
                    <a:lstStyle/>
                    <a:p>
                      <a:r>
                        <a:rPr lang="en-GB" sz="1500" dirty="0" smtClean="0"/>
                        <a:t>Months to 1 year</a:t>
                      </a:r>
                    </a:p>
                    <a:p>
                      <a:endParaRPr lang="en-GB" sz="1500" dirty="0" smtClean="0"/>
                    </a:p>
                  </a:txBody>
                  <a:tcPr marL="68580" marR="68580" marT="34290" marB="34290"/>
                </a:tc>
                <a:tc>
                  <a:txBody>
                    <a:bodyPr/>
                    <a:lstStyle/>
                    <a:p>
                      <a:r>
                        <a:rPr lang="en-GB" sz="1500" dirty="0" smtClean="0"/>
                        <a:t>1-2 years</a:t>
                      </a:r>
                      <a:endParaRPr lang="en-GB" sz="1500" dirty="0"/>
                    </a:p>
                  </a:txBody>
                  <a:tcPr marL="68580" marR="68580" marT="34290" marB="34290"/>
                </a:tc>
                <a:tc>
                  <a:txBody>
                    <a:bodyPr/>
                    <a:lstStyle/>
                    <a:p>
                      <a:r>
                        <a:rPr lang="en-GB" sz="1500" dirty="0" smtClean="0"/>
                        <a:t>3-5 years</a:t>
                      </a:r>
                    </a:p>
                    <a:p>
                      <a:endParaRPr lang="en-GB" sz="1500" dirty="0"/>
                    </a:p>
                  </a:txBody>
                  <a:tcPr marL="68580" marR="68580" marT="34290" marB="34290"/>
                </a:tc>
                <a:tc>
                  <a:txBody>
                    <a:bodyPr/>
                    <a:lstStyle/>
                    <a:p>
                      <a:r>
                        <a:rPr lang="en-GB" sz="1500" dirty="0" smtClean="0"/>
                        <a:t>No</a:t>
                      </a:r>
                      <a:r>
                        <a:rPr lang="en-GB" sz="1500" baseline="0" dirty="0" smtClean="0"/>
                        <a:t> fixed duration </a:t>
                      </a:r>
                      <a:endParaRPr lang="en-GB" sz="1500" dirty="0"/>
                    </a:p>
                  </a:txBody>
                  <a:tcPr marL="68580" marR="68580" marT="34290" marB="34290"/>
                </a:tc>
              </a:tr>
              <a:tr h="628288">
                <a:tc>
                  <a:txBody>
                    <a:bodyPr/>
                    <a:lstStyle/>
                    <a:p>
                      <a:r>
                        <a:rPr lang="en-GB" sz="1500" dirty="0" smtClean="0"/>
                        <a:t>U.S. $10million</a:t>
                      </a:r>
                      <a:endParaRPr lang="en-GB" sz="15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U.S. $20million</a:t>
                      </a:r>
                    </a:p>
                    <a:p>
                      <a:endParaRPr lang="en-GB" sz="15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U.S. $50-100 million</a:t>
                      </a:r>
                    </a:p>
                    <a:p>
                      <a:endParaRPr lang="en-GB" sz="1500" dirty="0"/>
                    </a:p>
                  </a:txBody>
                  <a:tcPr marL="68580" marR="68580" marT="34290" marB="34290"/>
                </a:tc>
                <a:tc>
                  <a:txBody>
                    <a:bodyPr/>
                    <a:lstStyle/>
                    <a:p>
                      <a:endParaRPr lang="en-GB" sz="1500" dirty="0"/>
                    </a:p>
                  </a:txBody>
                  <a:tcPr marL="68580" marR="68580" marT="34290" marB="34290"/>
                </a:tc>
              </a:tr>
              <a:tr h="553229">
                <a:tc>
                  <a:txBody>
                    <a:bodyPr/>
                    <a:lstStyle/>
                    <a:p>
                      <a:r>
                        <a:rPr lang="en-GB" sz="1500" dirty="0" smtClean="0"/>
                        <a:t>Success rate:</a:t>
                      </a:r>
                      <a:r>
                        <a:rPr lang="en-GB" sz="1500" baseline="0" dirty="0" smtClean="0"/>
                        <a:t> 50%</a:t>
                      </a:r>
                      <a:endParaRPr lang="en-GB" sz="15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Success rate:</a:t>
                      </a:r>
                      <a:r>
                        <a:rPr lang="en-GB" sz="1500" baseline="0" dirty="0" smtClean="0"/>
                        <a:t> 30%</a:t>
                      </a:r>
                      <a:endParaRPr lang="en-GB" sz="1500" dirty="0" smtClean="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Success rate:</a:t>
                      </a:r>
                      <a:r>
                        <a:rPr lang="en-GB" sz="1500" baseline="0" dirty="0" smtClean="0"/>
                        <a:t> 25-50%</a:t>
                      </a:r>
                      <a:endParaRPr lang="en-GB" sz="1500" dirty="0" smtClean="0"/>
                    </a:p>
                  </a:txBody>
                  <a:tcPr marL="68580" marR="68580" marT="34290" marB="34290"/>
                </a:tc>
                <a:tc>
                  <a:txBody>
                    <a:bodyPr/>
                    <a:lstStyle/>
                    <a:p>
                      <a:endParaRPr lang="en-GB" sz="1500" dirty="0"/>
                    </a:p>
                  </a:txBody>
                  <a:tcPr marL="68580" marR="68580" marT="34290" marB="34290"/>
                </a:tc>
              </a:tr>
              <a:tr h="553229">
                <a:tc>
                  <a:txBody>
                    <a:bodyPr/>
                    <a:lstStyle/>
                    <a:p>
                      <a:r>
                        <a:rPr lang="en-GB" sz="1500" dirty="0" smtClean="0"/>
                        <a:t>Human</a:t>
                      </a:r>
                      <a:r>
                        <a:rPr lang="en-GB" sz="1500" baseline="0" dirty="0" smtClean="0"/>
                        <a:t> Pharmacology</a:t>
                      </a:r>
                      <a:endParaRPr lang="en-GB" sz="1500" dirty="0"/>
                    </a:p>
                  </a:txBody>
                  <a:tcPr marL="68580" marR="68580" marT="34290" marB="34290"/>
                </a:tc>
                <a:tc>
                  <a:txBody>
                    <a:bodyPr/>
                    <a:lstStyle/>
                    <a:p>
                      <a:r>
                        <a:rPr lang="en-GB" sz="1500" dirty="0" smtClean="0"/>
                        <a:t>Therapeutic Exploratory</a:t>
                      </a:r>
                      <a:endParaRPr lang="en-GB" sz="1500" dirty="0"/>
                    </a:p>
                  </a:txBody>
                  <a:tcPr marL="68580" marR="68580" marT="34290" marB="34290"/>
                </a:tc>
                <a:tc>
                  <a:txBody>
                    <a:bodyPr/>
                    <a:lstStyle/>
                    <a:p>
                      <a:r>
                        <a:rPr lang="en-GB" sz="1500" dirty="0" smtClean="0"/>
                        <a:t>Therapeutic Confirmatory</a:t>
                      </a:r>
                      <a:endParaRPr lang="en-GB" sz="1500" dirty="0"/>
                    </a:p>
                  </a:txBody>
                  <a:tcPr marL="68580" marR="68580" marT="34290" marB="34290"/>
                </a:tc>
                <a:tc>
                  <a:txBody>
                    <a:bodyPr/>
                    <a:lstStyle/>
                    <a:p>
                      <a:r>
                        <a:rPr lang="en-GB" sz="1500" dirty="0" smtClean="0"/>
                        <a:t>Therapeutic</a:t>
                      </a:r>
                      <a:r>
                        <a:rPr lang="en-GB" sz="1500" baseline="0" dirty="0" smtClean="0"/>
                        <a:t> Use</a:t>
                      </a:r>
                      <a:endParaRPr lang="en-GB" sz="1500" dirty="0"/>
                    </a:p>
                  </a:txBody>
                  <a:tcPr marL="68580" marR="68580" marT="34290" marB="34290"/>
                </a:tc>
              </a:tr>
            </a:tbl>
          </a:graphicData>
        </a:graphic>
      </p:graphicFrame>
      <p:cxnSp>
        <p:nvCxnSpPr>
          <p:cNvPr id="6" name="Straight Connector 5"/>
          <p:cNvCxnSpPr/>
          <p:nvPr/>
        </p:nvCxnSpPr>
        <p:spPr>
          <a:xfrm>
            <a:off x="6822281" y="4906641"/>
            <a:ext cx="281592" cy="1812"/>
          </a:xfrm>
          <a:prstGeom prst="line">
            <a:avLst/>
          </a:prstGeom>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6822281" y="5463680"/>
            <a:ext cx="281592" cy="1812"/>
          </a:xfrm>
          <a:prstGeom prst="line">
            <a:avLst/>
          </a:prstGeom>
          <a:ln/>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p:txBody>
          <a:bodyPr/>
          <a:lstStyle/>
          <a:p>
            <a:fld id="{6D524935-8D07-4998-9CEE-589293ABF73E}" type="slidenum">
              <a:rPr lang="en-GB" smtClean="0"/>
              <a:pPr/>
              <a:t>30</a:t>
            </a:fld>
            <a:endParaRPr lang="en-GB"/>
          </a:p>
        </p:txBody>
      </p:sp>
    </p:spTree>
    <p:extLst>
      <p:ext uri="{BB962C8B-B14F-4D97-AF65-F5344CB8AC3E}">
        <p14:creationId xmlns="" xmlns:p14="http://schemas.microsoft.com/office/powerpoint/2010/main" val="1529744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052510"/>
            <a:ext cx="6732639" cy="761541"/>
          </a:xfrm>
        </p:spPr>
        <p:txBody>
          <a:bodyPr>
            <a:normAutofit/>
          </a:bodyPr>
          <a:lstStyle/>
          <a:p>
            <a:r>
              <a:rPr lang="en-GB" sz="3600" b="1" dirty="0" smtClean="0">
                <a:effectLst>
                  <a:outerShdw blurRad="38100" dist="38100" dir="2700000" algn="tl">
                    <a:srgbClr val="000000">
                      <a:alpha val="43137"/>
                    </a:srgbClr>
                  </a:outerShdw>
                </a:effectLst>
                <a:latin typeface="Garamond" panose="02020404030301010803" pitchFamily="18" charset="0"/>
              </a:rPr>
              <a:t>Phase V  (Translational research)</a:t>
            </a:r>
            <a:endParaRPr lang="en-GB" sz="3600" b="1" dirty="0">
              <a:effectLst>
                <a:outerShdw blurRad="38100" dist="38100" dir="2700000" algn="tl">
                  <a:srgbClr val="000000">
                    <a:alpha val="43137"/>
                  </a:srgbClr>
                </a:outerShdw>
              </a:effectLst>
              <a:latin typeface="Garamond" panose="02020404030301010803" pitchFamily="18" charset="0"/>
            </a:endParaRPr>
          </a:p>
        </p:txBody>
      </p:sp>
      <p:sp>
        <p:nvSpPr>
          <p:cNvPr id="3" name="Content Placeholder 2"/>
          <p:cNvSpPr>
            <a:spLocks noGrp="1"/>
          </p:cNvSpPr>
          <p:nvPr>
            <p:ph idx="1"/>
          </p:nvPr>
        </p:nvSpPr>
        <p:spPr>
          <a:xfrm>
            <a:off x="510663" y="1580073"/>
            <a:ext cx="7886700" cy="4908602"/>
          </a:xfrm>
        </p:spPr>
        <p:txBody>
          <a:bodyPr>
            <a:normAutofit/>
          </a:bodyPr>
          <a:lstStyle/>
          <a:p>
            <a:pPr marL="0" indent="0">
              <a:buNone/>
            </a:pPr>
            <a:endParaRPr lang="en-GB" sz="2600" b="1" i="1" dirty="0" smtClean="0">
              <a:effectLst>
                <a:outerShdw blurRad="38100" dist="38100" dir="2700000" algn="tl">
                  <a:srgbClr val="000000">
                    <a:alpha val="43137"/>
                  </a:srgbClr>
                </a:outerShdw>
              </a:effectLst>
            </a:endParaRPr>
          </a:p>
          <a:p>
            <a:pPr marL="0" indent="0">
              <a:buNone/>
            </a:pPr>
            <a:r>
              <a:rPr lang="en-GB" sz="2600" b="1" i="1" dirty="0" smtClean="0">
                <a:effectLst>
                  <a:outerShdw blurRad="38100" dist="38100" dir="2700000" algn="tl">
                    <a:srgbClr val="000000">
                      <a:alpha val="43137"/>
                    </a:srgbClr>
                  </a:outerShdw>
                </a:effectLst>
              </a:rPr>
              <a:t>Promises</a:t>
            </a:r>
            <a:r>
              <a:rPr lang="en-GB" sz="2600" b="1" i="1" dirty="0">
                <a:effectLst>
                  <a:outerShdw blurRad="38100" dist="38100" dir="2700000" algn="tl">
                    <a:srgbClr val="000000">
                      <a:alpha val="43137"/>
                    </a:srgbClr>
                  </a:outerShdw>
                </a:effectLst>
              </a:rPr>
              <a:t>:</a:t>
            </a:r>
          </a:p>
          <a:p>
            <a:pPr>
              <a:lnSpc>
                <a:spcPct val="150000"/>
              </a:lnSpc>
              <a:buFont typeface="Wingdings" panose="05000000000000000000" pitchFamily="2" charset="2"/>
              <a:buChar char="v"/>
            </a:pPr>
            <a:r>
              <a:rPr lang="en-GB" sz="2400" dirty="0"/>
              <a:t> </a:t>
            </a:r>
            <a:r>
              <a:rPr lang="en-GB" sz="2400" dirty="0" smtClean="0"/>
              <a:t>  Avoid late phase surprises, More predictive models.</a:t>
            </a:r>
          </a:p>
          <a:p>
            <a:pPr>
              <a:lnSpc>
                <a:spcPct val="150000"/>
              </a:lnSpc>
              <a:buFont typeface="Wingdings" panose="05000000000000000000" pitchFamily="2" charset="2"/>
              <a:buChar char="v"/>
            </a:pPr>
            <a:r>
              <a:rPr lang="en-GB" sz="2400" dirty="0" smtClean="0"/>
              <a:t>   Navigates regulatory landscape-choosing  valid tests and 	approaches.</a:t>
            </a:r>
          </a:p>
          <a:p>
            <a:pPr>
              <a:lnSpc>
                <a:spcPct val="150000"/>
              </a:lnSpc>
              <a:buFont typeface="Wingdings" panose="05000000000000000000" pitchFamily="2" charset="2"/>
              <a:buChar char="v"/>
            </a:pPr>
            <a:r>
              <a:rPr lang="en-GB" sz="2400" dirty="0" smtClean="0"/>
              <a:t>   Validation of new Biomarkers and Predictors. </a:t>
            </a:r>
          </a:p>
          <a:p>
            <a:pPr>
              <a:lnSpc>
                <a:spcPct val="150000"/>
              </a:lnSpc>
              <a:buFont typeface="Wingdings" panose="05000000000000000000" pitchFamily="2" charset="2"/>
              <a:buChar char="v"/>
            </a:pPr>
            <a:r>
              <a:rPr lang="en-GB" sz="2400" dirty="0" smtClean="0"/>
              <a:t>    Improving </a:t>
            </a:r>
            <a:r>
              <a:rPr lang="en-GB" sz="2400" dirty="0"/>
              <a:t>signal detection, safety assessment hence </a:t>
            </a:r>
            <a:r>
              <a:rPr lang="en-GB" sz="2400" dirty="0" smtClean="0"/>
              <a:t>	extrapolation </a:t>
            </a:r>
            <a:r>
              <a:rPr lang="en-GB" sz="2400" dirty="0"/>
              <a:t>of preclinical data to clinics</a:t>
            </a:r>
            <a:r>
              <a:rPr lang="en-GB" sz="2400" dirty="0" smtClean="0"/>
              <a:t>.</a:t>
            </a:r>
            <a:endParaRPr lang="en-GB" sz="2400" b="1" dirty="0" smtClean="0"/>
          </a:p>
          <a:p>
            <a:pPr>
              <a:lnSpc>
                <a:spcPct val="150000"/>
              </a:lnSpc>
              <a:buNone/>
            </a:pP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31</a:t>
            </a:fld>
            <a:endParaRPr lang="en-GB"/>
          </a:p>
        </p:txBody>
      </p:sp>
      <p:pic>
        <p:nvPicPr>
          <p:cNvPr id="6" name="Picture 5"/>
          <p:cNvPicPr>
            <a:picLocks noChangeAspect="1"/>
          </p:cNvPicPr>
          <p:nvPr/>
        </p:nvPicPr>
        <p:blipFill>
          <a:blip r:embed="rId2"/>
          <a:stretch>
            <a:fillRect/>
          </a:stretch>
        </p:blipFill>
        <p:spPr>
          <a:xfrm>
            <a:off x="0" y="131660"/>
            <a:ext cx="2514600" cy="16823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 xmlns:p14="http://schemas.microsoft.com/office/powerpoint/2010/main" val="1057021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7987"/>
            <a:ext cx="7886700" cy="968018"/>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Clinical Trials In Special Population</a:t>
            </a:r>
          </a:p>
        </p:txBody>
      </p:sp>
      <p:sp>
        <p:nvSpPr>
          <p:cNvPr id="3" name="Content Placeholder 2"/>
          <p:cNvSpPr>
            <a:spLocks noGrp="1"/>
          </p:cNvSpPr>
          <p:nvPr>
            <p:ph idx="1"/>
          </p:nvPr>
        </p:nvSpPr>
        <p:spPr>
          <a:xfrm>
            <a:off x="481166" y="1086005"/>
            <a:ext cx="7886700" cy="4289170"/>
          </a:xfrm>
        </p:spPr>
        <p:txBody>
          <a:bodyPr/>
          <a:lstStyle/>
          <a:p>
            <a:pPr>
              <a:lnSpc>
                <a:spcPct val="150000"/>
              </a:lnSpc>
              <a:buFont typeface="Wingdings" panose="05000000000000000000" pitchFamily="2" charset="2"/>
              <a:buChar char="v"/>
            </a:pPr>
            <a:r>
              <a:rPr lang="en-GB" sz="2400" dirty="0" smtClean="0"/>
              <a:t> Pregnant and Nursing Women</a:t>
            </a:r>
          </a:p>
          <a:p>
            <a:pPr>
              <a:lnSpc>
                <a:spcPct val="150000"/>
              </a:lnSpc>
              <a:buFont typeface="Wingdings" panose="05000000000000000000" pitchFamily="2" charset="2"/>
              <a:buChar char="v"/>
            </a:pPr>
            <a:r>
              <a:rPr lang="en-GB" sz="2400" dirty="0" smtClean="0"/>
              <a:t> Children</a:t>
            </a:r>
          </a:p>
          <a:p>
            <a:pPr>
              <a:lnSpc>
                <a:spcPct val="150000"/>
              </a:lnSpc>
              <a:buFont typeface="Wingdings" panose="05000000000000000000" pitchFamily="2" charset="2"/>
              <a:buChar char="v"/>
            </a:pPr>
            <a:r>
              <a:rPr lang="en-GB" sz="2400" dirty="0" smtClean="0"/>
              <a:t> Geriatric patients</a:t>
            </a:r>
          </a:p>
          <a:p>
            <a:pPr>
              <a:lnSpc>
                <a:spcPct val="150000"/>
              </a:lnSpc>
              <a:buFont typeface="Wingdings" panose="05000000000000000000" pitchFamily="2" charset="2"/>
              <a:buChar char="v"/>
            </a:pPr>
            <a:r>
              <a:rPr lang="en-GB" sz="2400" dirty="0" smtClean="0"/>
              <a:t> Renal dysfunction</a:t>
            </a:r>
          </a:p>
          <a:p>
            <a:pPr>
              <a:lnSpc>
                <a:spcPct val="150000"/>
              </a:lnSpc>
              <a:buFont typeface="Wingdings" panose="05000000000000000000" pitchFamily="2" charset="2"/>
              <a:buChar char="v"/>
            </a:pPr>
            <a:r>
              <a:rPr lang="en-GB" sz="2400" dirty="0" smtClean="0"/>
              <a:t> Hepatic dysfunction</a:t>
            </a:r>
          </a:p>
          <a:p>
            <a:pPr>
              <a:lnSpc>
                <a:spcPct val="150000"/>
              </a:lnSpc>
              <a:buFont typeface="Wingdings" panose="05000000000000000000" pitchFamily="2" charset="2"/>
              <a:buChar char="v"/>
            </a:pPr>
            <a:r>
              <a:rPr lang="en-GB" sz="2400" dirty="0" smtClean="0"/>
              <a:t> Ethnic </a:t>
            </a:r>
            <a:r>
              <a:rPr lang="en-GB" sz="2400" dirty="0"/>
              <a:t>group/Vulnerable population</a:t>
            </a:r>
          </a:p>
          <a:p>
            <a:endParaRPr lang="en-GB" dirty="0" smtClean="0"/>
          </a:p>
          <a:p>
            <a:endParaRPr lang="en-GB" dirty="0" smtClean="0"/>
          </a:p>
        </p:txBody>
      </p:sp>
      <p:sp>
        <p:nvSpPr>
          <p:cNvPr id="5" name="Slide Number Placeholder 4"/>
          <p:cNvSpPr>
            <a:spLocks noGrp="1"/>
          </p:cNvSpPr>
          <p:nvPr>
            <p:ph type="sldNum" sz="quarter" idx="12"/>
          </p:nvPr>
        </p:nvSpPr>
        <p:spPr/>
        <p:txBody>
          <a:bodyPr/>
          <a:lstStyle/>
          <a:p>
            <a:fld id="{6D524935-8D07-4998-9CEE-589293ABF73E}" type="slidenum">
              <a:rPr lang="en-GB" smtClean="0"/>
              <a:pPr/>
              <a:t>32</a:t>
            </a:fld>
            <a:endParaRPr lang="en-GB"/>
          </a:p>
        </p:txBody>
      </p:sp>
      <p:pic>
        <p:nvPicPr>
          <p:cNvPr id="6" name="Picture 5"/>
          <p:cNvPicPr>
            <a:picLocks noChangeAspect="1"/>
          </p:cNvPicPr>
          <p:nvPr/>
        </p:nvPicPr>
        <p:blipFill>
          <a:blip r:embed="rId2"/>
          <a:stretch>
            <a:fillRect/>
          </a:stretch>
        </p:blipFill>
        <p:spPr>
          <a:xfrm>
            <a:off x="5279923" y="1086005"/>
            <a:ext cx="3746089" cy="36777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 xmlns:p14="http://schemas.microsoft.com/office/powerpoint/2010/main" val="2257191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27" y="225754"/>
            <a:ext cx="7886700" cy="746792"/>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Pregnant Women:</a:t>
            </a:r>
          </a:p>
        </p:txBody>
      </p:sp>
      <p:sp>
        <p:nvSpPr>
          <p:cNvPr id="3" name="Content Placeholder 2"/>
          <p:cNvSpPr>
            <a:spLocks noGrp="1"/>
          </p:cNvSpPr>
          <p:nvPr>
            <p:ph idx="1"/>
          </p:nvPr>
        </p:nvSpPr>
        <p:spPr>
          <a:xfrm>
            <a:off x="628647" y="1168003"/>
            <a:ext cx="8351577" cy="4351338"/>
          </a:xfrm>
        </p:spPr>
        <p:txBody>
          <a:bodyPr/>
          <a:lstStyle/>
          <a:p>
            <a:pPr>
              <a:lnSpc>
                <a:spcPct val="100000"/>
              </a:lnSpc>
              <a:buFont typeface="Wingdings" panose="05000000000000000000" pitchFamily="2" charset="2"/>
              <a:buChar char="v"/>
            </a:pPr>
            <a:r>
              <a:rPr lang="en-GB" dirty="0" smtClean="0"/>
              <a:t> </a:t>
            </a:r>
            <a:r>
              <a:rPr lang="en-GB" sz="2400" dirty="0" smtClean="0"/>
              <a:t>Ideally excluded in all phases of trials.</a:t>
            </a:r>
          </a:p>
          <a:p>
            <a:pPr>
              <a:lnSpc>
                <a:spcPct val="100000"/>
              </a:lnSpc>
              <a:buFont typeface="Wingdings" panose="05000000000000000000" pitchFamily="2" charset="2"/>
              <a:buChar char="v"/>
            </a:pPr>
            <a:r>
              <a:rPr lang="en-GB" sz="2400" dirty="0" smtClean="0"/>
              <a:t> Included if medicinal product is for use in Pregnancy.</a:t>
            </a:r>
          </a:p>
          <a:p>
            <a:pPr>
              <a:lnSpc>
                <a:spcPct val="100000"/>
              </a:lnSpc>
              <a:buFont typeface="Wingdings" panose="05000000000000000000" pitchFamily="2" charset="2"/>
              <a:buChar char="v"/>
            </a:pPr>
            <a:r>
              <a:rPr lang="en-GB" sz="2400" dirty="0" smtClean="0"/>
              <a:t> Follow Up till term</a:t>
            </a:r>
          </a:p>
          <a:p>
            <a:pPr>
              <a:lnSpc>
                <a:spcPct val="100000"/>
              </a:lnSpc>
              <a:buFont typeface="Wingdings" panose="05000000000000000000" pitchFamily="2" charset="2"/>
              <a:buChar char="v"/>
            </a:pPr>
            <a:r>
              <a:rPr lang="en-GB" sz="2400" dirty="0" smtClean="0"/>
              <a:t> Follow of foetus and child very important</a:t>
            </a:r>
          </a:p>
          <a:p>
            <a:pPr marL="0" indent="0">
              <a:lnSpc>
                <a:spcPct val="100000"/>
              </a:lnSpc>
              <a:spcBef>
                <a:spcPct val="0"/>
              </a:spcBef>
              <a:buNone/>
            </a:pPr>
            <a:endParaRPr lang="en-GB" sz="3600" b="1" dirty="0">
              <a:effectLst>
                <a:outerShdw blurRad="38100" dist="38100" dir="2700000" algn="tl">
                  <a:srgbClr val="000000">
                    <a:alpha val="43137"/>
                  </a:srgbClr>
                </a:outerShdw>
              </a:effectLst>
              <a:latin typeface="Garamond" panose="02020404030301010803" pitchFamily="18" charset="0"/>
              <a:ea typeface="+mj-ea"/>
              <a:cs typeface="+mj-cs"/>
            </a:endParaRPr>
          </a:p>
        </p:txBody>
      </p:sp>
      <p:sp>
        <p:nvSpPr>
          <p:cNvPr id="5" name="Slide Number Placeholder 4"/>
          <p:cNvSpPr>
            <a:spLocks noGrp="1"/>
          </p:cNvSpPr>
          <p:nvPr>
            <p:ph type="sldNum" sz="quarter" idx="12"/>
          </p:nvPr>
        </p:nvSpPr>
        <p:spPr/>
        <p:txBody>
          <a:bodyPr/>
          <a:lstStyle/>
          <a:p>
            <a:fld id="{6D524935-8D07-4998-9CEE-589293ABF73E}" type="slidenum">
              <a:rPr lang="en-GB" smtClean="0"/>
              <a:pPr/>
              <a:t>33</a:t>
            </a:fld>
            <a:endParaRPr lang="en-GB"/>
          </a:p>
        </p:txBody>
      </p:sp>
      <p:sp>
        <p:nvSpPr>
          <p:cNvPr id="6" name="Title 1"/>
          <p:cNvSpPr txBox="1">
            <a:spLocks/>
          </p:cNvSpPr>
          <p:nvPr/>
        </p:nvSpPr>
        <p:spPr>
          <a:xfrm>
            <a:off x="377927" y="3508008"/>
            <a:ext cx="7886700" cy="8552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effectLst>
                  <a:outerShdw blurRad="38100" dist="38100" dir="2700000" algn="tl">
                    <a:srgbClr val="000000">
                      <a:alpha val="43137"/>
                    </a:srgbClr>
                  </a:outerShdw>
                </a:effectLst>
                <a:latin typeface="Garamond" panose="02020404030301010803" pitchFamily="18" charset="0"/>
              </a:rPr>
              <a:t>Nursing Women:</a:t>
            </a:r>
          </a:p>
        </p:txBody>
      </p:sp>
      <p:sp>
        <p:nvSpPr>
          <p:cNvPr id="7" name="Content Placeholder 2"/>
          <p:cNvSpPr txBox="1">
            <a:spLocks/>
          </p:cNvSpPr>
          <p:nvPr/>
        </p:nvSpPr>
        <p:spPr>
          <a:xfrm>
            <a:off x="628646" y="4363244"/>
            <a:ext cx="83515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v"/>
            </a:pPr>
            <a:r>
              <a:rPr lang="en-GB" dirty="0" smtClean="0"/>
              <a:t> </a:t>
            </a:r>
            <a:r>
              <a:rPr lang="en-GB" sz="2400" dirty="0" smtClean="0"/>
              <a:t>Included for study of excretion of drug/metabolite in 	human milk.</a:t>
            </a:r>
          </a:p>
          <a:p>
            <a:pPr>
              <a:lnSpc>
                <a:spcPct val="100000"/>
              </a:lnSpc>
              <a:buFont typeface="Wingdings" panose="05000000000000000000" pitchFamily="2" charset="2"/>
              <a:buChar char="v"/>
            </a:pPr>
            <a:r>
              <a:rPr lang="en-GB" sz="2400" dirty="0" smtClean="0"/>
              <a:t> Babies should be monitored.</a:t>
            </a:r>
            <a:endParaRPr lang="en-GB" sz="2400" dirty="0"/>
          </a:p>
        </p:txBody>
      </p:sp>
    </p:spTree>
    <p:extLst>
      <p:ext uri="{BB962C8B-B14F-4D97-AF65-F5344CB8AC3E}">
        <p14:creationId xmlns="" xmlns:p14="http://schemas.microsoft.com/office/powerpoint/2010/main" val="2000789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8868"/>
            <a:ext cx="7886700" cy="652513"/>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Paediatric  trial </a:t>
            </a:r>
          </a:p>
        </p:txBody>
      </p:sp>
      <p:sp>
        <p:nvSpPr>
          <p:cNvPr id="3" name="Content Placeholder 2"/>
          <p:cNvSpPr>
            <a:spLocks noGrp="1"/>
          </p:cNvSpPr>
          <p:nvPr>
            <p:ph idx="1"/>
          </p:nvPr>
        </p:nvSpPr>
        <p:spPr>
          <a:xfrm>
            <a:off x="422173" y="1265186"/>
            <a:ext cx="8515350" cy="4351338"/>
          </a:xfrm>
        </p:spPr>
        <p:txBody>
          <a:bodyPr>
            <a:noAutofit/>
          </a:bodyPr>
          <a:lstStyle/>
          <a:p>
            <a:pPr>
              <a:lnSpc>
                <a:spcPct val="120000"/>
              </a:lnSpc>
              <a:buFont typeface="Wingdings" panose="05000000000000000000" pitchFamily="2" charset="2"/>
              <a:buChar char="v"/>
            </a:pPr>
            <a:r>
              <a:rPr lang="en-GB" sz="2400" dirty="0" smtClean="0"/>
              <a:t> Paediatric regulation </a:t>
            </a:r>
            <a:r>
              <a:rPr lang="en-GB" sz="2400" dirty="0"/>
              <a:t>requires Paediatric </a:t>
            </a:r>
            <a:r>
              <a:rPr lang="en-GB" sz="2400" dirty="0" smtClean="0"/>
              <a:t>Investigational Plan (PIPs) to be submitted.</a:t>
            </a:r>
          </a:p>
          <a:p>
            <a:pPr>
              <a:lnSpc>
                <a:spcPct val="120000"/>
              </a:lnSpc>
              <a:buFont typeface="Wingdings" panose="05000000000000000000" pitchFamily="2" charset="2"/>
              <a:buChar char="v"/>
            </a:pPr>
            <a:r>
              <a:rPr lang="en-GB" sz="2400" dirty="0" smtClean="0"/>
              <a:t> PIPs: </a:t>
            </a:r>
          </a:p>
          <a:p>
            <a:pPr marL="722313" indent="-192088">
              <a:lnSpc>
                <a:spcPct val="120000"/>
              </a:lnSpc>
              <a:buFont typeface="Wingdings" panose="05000000000000000000" pitchFamily="2" charset="2"/>
              <a:buChar char="ü"/>
            </a:pPr>
            <a:r>
              <a:rPr lang="en-GB" sz="2400" dirty="0"/>
              <a:t> </a:t>
            </a:r>
            <a:r>
              <a:rPr lang="en-GB" sz="2400" dirty="0" smtClean="0"/>
              <a:t> Includes a description &amp; timing of study.</a:t>
            </a:r>
          </a:p>
          <a:p>
            <a:pPr marL="722313" indent="-192088">
              <a:lnSpc>
                <a:spcPct val="120000"/>
              </a:lnSpc>
              <a:buFont typeface="Wingdings" panose="05000000000000000000" pitchFamily="2" charset="2"/>
              <a:buChar char="ü"/>
            </a:pPr>
            <a:r>
              <a:rPr lang="en-GB" sz="2400" dirty="0" smtClean="0"/>
              <a:t>  Measure for formulation acceptable in children.</a:t>
            </a:r>
          </a:p>
          <a:p>
            <a:pPr marL="722313" indent="-192088">
              <a:lnSpc>
                <a:spcPct val="120000"/>
              </a:lnSpc>
              <a:buFont typeface="Wingdings" panose="05000000000000000000" pitchFamily="2" charset="2"/>
              <a:buChar char="ü"/>
            </a:pPr>
            <a:r>
              <a:rPr lang="en-GB" sz="2400" dirty="0" smtClean="0"/>
              <a:t>  Cover all age group from birth to adolescence.</a:t>
            </a:r>
          </a:p>
          <a:p>
            <a:pPr>
              <a:lnSpc>
                <a:spcPct val="120000"/>
              </a:lnSpc>
              <a:buFont typeface="Wingdings" panose="05000000000000000000" pitchFamily="2" charset="2"/>
              <a:buChar char="v"/>
            </a:pPr>
            <a:r>
              <a:rPr lang="en-GB" sz="2400" dirty="0" smtClean="0"/>
              <a:t>  modified at later stage as knowledge increases.</a:t>
            </a:r>
          </a:p>
          <a:p>
            <a:pPr>
              <a:lnSpc>
                <a:spcPct val="120000"/>
              </a:lnSpc>
              <a:buFont typeface="Wingdings" panose="05000000000000000000" pitchFamily="2" charset="2"/>
              <a:buChar char="v"/>
            </a:pPr>
            <a:r>
              <a:rPr lang="en-GB" sz="2400" dirty="0" smtClean="0"/>
              <a:t>  Studies deferred until after adult studies conducted, when safe and ethical.</a:t>
            </a:r>
          </a:p>
          <a:p>
            <a:pPr>
              <a:lnSpc>
                <a:spcPct val="120000"/>
              </a:lnSpc>
              <a:buFont typeface="Wingdings" panose="05000000000000000000" pitchFamily="2" charset="2"/>
              <a:buChar char="v"/>
            </a:pPr>
            <a:r>
              <a:rPr lang="en-GB" sz="2400" dirty="0" smtClean="0"/>
              <a:t> Waiver for PIP: eg. Parkinson's disease.</a:t>
            </a: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34</a:t>
            </a:fld>
            <a:endParaRPr lang="en-GB"/>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572000" y="0"/>
            <a:ext cx="3818659" cy="1460776"/>
          </a:xfrm>
          <a:prstGeom prst="rect">
            <a:avLst/>
          </a:prstGeom>
        </p:spPr>
      </p:pic>
    </p:spTree>
    <p:extLst>
      <p:ext uri="{BB962C8B-B14F-4D97-AF65-F5344CB8AC3E}">
        <p14:creationId xmlns="" xmlns:p14="http://schemas.microsoft.com/office/powerpoint/2010/main" val="3900779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5470"/>
            <a:ext cx="7886700" cy="879528"/>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Paediatric  trial </a:t>
            </a:r>
            <a:endParaRPr lang="en-GB" sz="3600" dirty="0"/>
          </a:p>
        </p:txBody>
      </p:sp>
      <p:sp>
        <p:nvSpPr>
          <p:cNvPr id="3" name="Content Placeholder 2"/>
          <p:cNvSpPr>
            <a:spLocks noGrp="1"/>
          </p:cNvSpPr>
          <p:nvPr>
            <p:ph idx="1"/>
          </p:nvPr>
        </p:nvSpPr>
        <p:spPr>
          <a:xfrm>
            <a:off x="628650" y="1327355"/>
            <a:ext cx="7886700" cy="4849608"/>
          </a:xfrm>
        </p:spPr>
        <p:txBody>
          <a:bodyPr>
            <a:normAutofit/>
          </a:bodyPr>
          <a:lstStyle/>
          <a:p>
            <a:pPr marL="0" indent="0">
              <a:buNone/>
            </a:pPr>
            <a:r>
              <a:rPr lang="en-GB" sz="2400" b="1" i="1" dirty="0" smtClean="0">
                <a:effectLst>
                  <a:outerShdw blurRad="38100" dist="38100" dir="2700000" algn="tl">
                    <a:srgbClr val="000000">
                      <a:alpha val="43137"/>
                    </a:srgbClr>
                  </a:outerShdw>
                </a:effectLst>
              </a:rPr>
              <a:t>Key considerations:</a:t>
            </a:r>
          </a:p>
          <a:p>
            <a:pPr>
              <a:lnSpc>
                <a:spcPct val="150000"/>
              </a:lnSpc>
              <a:buFont typeface="Wingdings" panose="05000000000000000000" pitchFamily="2" charset="2"/>
              <a:buChar char="v"/>
            </a:pPr>
            <a:r>
              <a:rPr lang="en-GB" sz="2400" dirty="0" smtClean="0"/>
              <a:t> Ethical consideration always paramount.</a:t>
            </a:r>
          </a:p>
          <a:p>
            <a:pPr>
              <a:lnSpc>
                <a:spcPct val="150000"/>
              </a:lnSpc>
              <a:buFont typeface="Wingdings" panose="05000000000000000000" pitchFamily="2" charset="2"/>
              <a:buChar char="v"/>
            </a:pPr>
            <a:r>
              <a:rPr lang="en-GB" sz="2400" dirty="0" smtClean="0"/>
              <a:t> </a:t>
            </a:r>
            <a:r>
              <a:rPr lang="en-GB" sz="2400" dirty="0" err="1" smtClean="0"/>
              <a:t>Pk</a:t>
            </a:r>
            <a:r>
              <a:rPr lang="en-GB" sz="2400" dirty="0" smtClean="0"/>
              <a:t> studies important to determine appropriate dose.</a:t>
            </a:r>
          </a:p>
          <a:p>
            <a:pPr>
              <a:lnSpc>
                <a:spcPct val="150000"/>
              </a:lnSpc>
              <a:buFont typeface="Wingdings" panose="05000000000000000000" pitchFamily="2" charset="2"/>
              <a:buChar char="v"/>
            </a:pPr>
            <a:r>
              <a:rPr lang="en-GB" sz="2400" dirty="0" smtClean="0"/>
              <a:t> Age appropriate formulation.</a:t>
            </a:r>
          </a:p>
          <a:p>
            <a:pPr>
              <a:lnSpc>
                <a:spcPct val="150000"/>
              </a:lnSpc>
              <a:buFont typeface="Wingdings" panose="05000000000000000000" pitchFamily="2" charset="2"/>
              <a:buChar char="v"/>
            </a:pPr>
            <a:r>
              <a:rPr lang="en-GB" sz="2400" dirty="0" smtClean="0"/>
              <a:t> Long term follow-up studies for effects on growth</a:t>
            </a:r>
          </a:p>
          <a:p>
            <a:pPr>
              <a:lnSpc>
                <a:spcPct val="150000"/>
              </a:lnSpc>
              <a:buFont typeface="Wingdings" panose="05000000000000000000" pitchFamily="2" charset="2"/>
              <a:buChar char="v"/>
            </a:pPr>
            <a:r>
              <a:rPr lang="en-GB" sz="2400" dirty="0" smtClean="0"/>
              <a:t> </a:t>
            </a:r>
            <a:r>
              <a:rPr lang="en-GB" sz="2400" dirty="0" err="1" smtClean="0"/>
              <a:t>Newborns</a:t>
            </a:r>
            <a:r>
              <a:rPr lang="en-GB" sz="2400" dirty="0" smtClean="0"/>
              <a:t> most vulnerable, undeserved </a:t>
            </a:r>
          </a:p>
          <a:p>
            <a:pPr>
              <a:buFont typeface="Wingdings" panose="05000000000000000000" pitchFamily="2" charset="2"/>
              <a:buChar char="ü"/>
            </a:pPr>
            <a:endParaRPr lang="en-GB"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35</a:t>
            </a:fld>
            <a:endParaRPr lang="en-GB"/>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999747" y="0"/>
            <a:ext cx="3144253" cy="2096168"/>
          </a:xfrm>
          <a:prstGeom prst="rect">
            <a:avLst/>
          </a:prstGeom>
        </p:spPr>
      </p:pic>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571750" y="5349791"/>
            <a:ext cx="4000500" cy="714375"/>
          </a:xfrm>
          <a:prstGeom prst="rect">
            <a:avLst/>
          </a:prstGeom>
        </p:spPr>
      </p:pic>
    </p:spTree>
    <p:extLst>
      <p:ext uri="{BB962C8B-B14F-4D97-AF65-F5344CB8AC3E}">
        <p14:creationId xmlns="" xmlns:p14="http://schemas.microsoft.com/office/powerpoint/2010/main" val="3651490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637"/>
            <a:ext cx="7886700" cy="917984"/>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Geriatric Trial </a:t>
            </a:r>
          </a:p>
        </p:txBody>
      </p:sp>
      <p:sp>
        <p:nvSpPr>
          <p:cNvPr id="3" name="Content Placeholder 2"/>
          <p:cNvSpPr>
            <a:spLocks noGrp="1"/>
          </p:cNvSpPr>
          <p:nvPr>
            <p:ph idx="1"/>
          </p:nvPr>
        </p:nvSpPr>
        <p:spPr>
          <a:xfrm>
            <a:off x="628650" y="1599817"/>
            <a:ext cx="7886700" cy="4351338"/>
          </a:xfrm>
        </p:spPr>
        <p:txBody>
          <a:bodyPr>
            <a:normAutofit/>
          </a:bodyPr>
          <a:lstStyle/>
          <a:p>
            <a:pPr>
              <a:lnSpc>
                <a:spcPct val="150000"/>
              </a:lnSpc>
              <a:buFont typeface="Wingdings" panose="05000000000000000000" pitchFamily="2" charset="2"/>
              <a:buChar char="v"/>
            </a:pPr>
            <a:r>
              <a:rPr lang="en-GB" sz="2400" dirty="0" smtClean="0"/>
              <a:t> Includes healthy young, healthy elderly male and female 	volunteers </a:t>
            </a:r>
          </a:p>
          <a:p>
            <a:pPr>
              <a:lnSpc>
                <a:spcPct val="150000"/>
              </a:lnSpc>
              <a:buFont typeface="Wingdings" panose="05000000000000000000" pitchFamily="2" charset="2"/>
              <a:buChar char="v"/>
            </a:pPr>
            <a:r>
              <a:rPr lang="en-GB" sz="2400" dirty="0" smtClean="0"/>
              <a:t> Mostly Open-label, non randomised study, single dose.</a:t>
            </a:r>
          </a:p>
          <a:p>
            <a:pPr>
              <a:lnSpc>
                <a:spcPct val="150000"/>
              </a:lnSpc>
              <a:buFont typeface="Wingdings" panose="05000000000000000000" pitchFamily="2" charset="2"/>
              <a:buChar char="v"/>
            </a:pPr>
            <a:r>
              <a:rPr lang="en-GB" sz="2400" dirty="0" smtClean="0"/>
              <a:t>  Objective- PK and metabolism, safety tolerability</a:t>
            </a:r>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36</a:t>
            </a:fld>
            <a:endParaRPr lang="en-GB"/>
          </a:p>
        </p:txBody>
      </p:sp>
    </p:spTree>
    <p:extLst>
      <p:ext uri="{BB962C8B-B14F-4D97-AF65-F5344CB8AC3E}">
        <p14:creationId xmlns="" xmlns:p14="http://schemas.microsoft.com/office/powerpoint/2010/main" val="1795374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0723"/>
            <a:ext cx="7886700" cy="1071257"/>
          </a:xfrm>
        </p:spPr>
        <p:txBody>
          <a:bodyPr>
            <a:normAutofit/>
          </a:bodyPr>
          <a:lstStyle/>
          <a:p>
            <a:r>
              <a:rPr lang="en-GB" sz="3600" b="1" dirty="0">
                <a:effectLst>
                  <a:outerShdw blurRad="38100" dist="38100" dir="2700000" algn="tl">
                    <a:srgbClr val="000000">
                      <a:alpha val="43137"/>
                    </a:srgbClr>
                  </a:outerShdw>
                </a:effectLst>
                <a:latin typeface="Garamond" panose="02020404030301010803" pitchFamily="18" charset="0"/>
              </a:rPr>
              <a:t>Organ impairment studies/Trials</a:t>
            </a:r>
          </a:p>
        </p:txBody>
      </p:sp>
      <p:sp>
        <p:nvSpPr>
          <p:cNvPr id="3" name="Content Placeholder 2"/>
          <p:cNvSpPr>
            <a:spLocks noGrp="1"/>
          </p:cNvSpPr>
          <p:nvPr>
            <p:ph idx="1"/>
          </p:nvPr>
        </p:nvSpPr>
        <p:spPr>
          <a:xfrm>
            <a:off x="628650" y="1501160"/>
            <a:ext cx="8515350" cy="4442440"/>
          </a:xfrm>
        </p:spPr>
        <p:txBody>
          <a:bodyPr>
            <a:noAutofit/>
          </a:bodyPr>
          <a:lstStyle/>
          <a:p>
            <a:pPr>
              <a:lnSpc>
                <a:spcPct val="150000"/>
              </a:lnSpc>
              <a:buFont typeface="Wingdings" panose="05000000000000000000" pitchFamily="2" charset="2"/>
              <a:buChar char="v"/>
            </a:pPr>
            <a:r>
              <a:rPr lang="en-GB" sz="2400" dirty="0" smtClean="0"/>
              <a:t>  Hepatic impairment, Renal impairment.</a:t>
            </a:r>
          </a:p>
          <a:p>
            <a:pPr>
              <a:lnSpc>
                <a:spcPct val="150000"/>
              </a:lnSpc>
              <a:buFont typeface="Wingdings" panose="05000000000000000000" pitchFamily="2" charset="2"/>
              <a:buChar char="v"/>
            </a:pPr>
            <a:r>
              <a:rPr lang="en-GB" sz="2400" dirty="0" smtClean="0"/>
              <a:t>  Needed as drug is substantially metabolized, eliminated via a 	specific organ (&gt;20% or if narrow therapeutic index)</a:t>
            </a:r>
          </a:p>
          <a:p>
            <a:pPr>
              <a:lnSpc>
                <a:spcPct val="150000"/>
              </a:lnSpc>
              <a:buFont typeface="Wingdings" panose="05000000000000000000" pitchFamily="2" charset="2"/>
              <a:buChar char="v"/>
            </a:pPr>
            <a:r>
              <a:rPr lang="en-GB" sz="2400" dirty="0" smtClean="0"/>
              <a:t>  Primarily to evaluate PK and metabolism.</a:t>
            </a:r>
          </a:p>
          <a:p>
            <a:pPr>
              <a:lnSpc>
                <a:spcPct val="150000"/>
              </a:lnSpc>
              <a:buFont typeface="Wingdings" panose="05000000000000000000" pitchFamily="2" charset="2"/>
              <a:buChar char="v"/>
            </a:pPr>
            <a:r>
              <a:rPr lang="en-GB" sz="2400" dirty="0" smtClean="0"/>
              <a:t>  Often difficult population to engage.</a:t>
            </a:r>
          </a:p>
          <a:p>
            <a:pPr>
              <a:lnSpc>
                <a:spcPct val="150000"/>
              </a:lnSpc>
              <a:buFont typeface="Wingdings" panose="05000000000000000000" pitchFamily="2" charset="2"/>
              <a:buChar char="v"/>
            </a:pPr>
            <a:r>
              <a:rPr lang="en-GB" sz="2400" dirty="0" smtClean="0"/>
              <a:t>  Small Number Patient.</a:t>
            </a:r>
          </a:p>
          <a:p>
            <a:pPr>
              <a:lnSpc>
                <a:spcPct val="150000"/>
              </a:lnSpc>
              <a:buFont typeface="Wingdings" panose="05000000000000000000" pitchFamily="2" charset="2"/>
              <a:buChar char="v"/>
            </a:pPr>
            <a:r>
              <a:rPr lang="en-GB" sz="2400" dirty="0" smtClean="0"/>
              <a:t>  Key influence on label.</a:t>
            </a:r>
          </a:p>
          <a:p>
            <a:endParaRPr lang="en-GB" sz="2400" dirty="0"/>
          </a:p>
          <a:p>
            <a:endParaRPr lang="en-GB" sz="2400" dirty="0"/>
          </a:p>
        </p:txBody>
      </p:sp>
      <p:sp>
        <p:nvSpPr>
          <p:cNvPr id="5" name="Slide Number Placeholder 4"/>
          <p:cNvSpPr>
            <a:spLocks noGrp="1"/>
          </p:cNvSpPr>
          <p:nvPr>
            <p:ph type="sldNum" sz="quarter" idx="12"/>
          </p:nvPr>
        </p:nvSpPr>
        <p:spPr/>
        <p:txBody>
          <a:bodyPr/>
          <a:lstStyle/>
          <a:p>
            <a:fld id="{6D524935-8D07-4998-9CEE-589293ABF73E}" type="slidenum">
              <a:rPr lang="en-GB" smtClean="0"/>
              <a:pPr/>
              <a:t>37</a:t>
            </a:fld>
            <a:endParaRPr lang="en-GB"/>
          </a:p>
        </p:txBody>
      </p:sp>
    </p:spTree>
    <p:extLst>
      <p:ext uri="{BB962C8B-B14F-4D97-AF65-F5344CB8AC3E}">
        <p14:creationId xmlns="" xmlns:p14="http://schemas.microsoft.com/office/powerpoint/2010/main" val="1337976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48650" cy="1325563"/>
          </a:xfrm>
        </p:spPr>
        <p:txBody>
          <a:bodyPr>
            <a:normAutofit fontScale="90000"/>
          </a:bodyPr>
          <a:lstStyle/>
          <a:p>
            <a:r>
              <a:rPr lang="en-US" dirty="0" smtClean="0">
                <a:solidFill>
                  <a:srgbClr val="FF0000"/>
                </a:solidFill>
              </a:rPr>
              <a:t>Expectation for Clinical Trial Pharmacist</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49380" y="1825625"/>
            <a:ext cx="8666018" cy="4351338"/>
          </a:xfrm>
        </p:spPr>
        <p:txBody>
          <a:bodyPr/>
          <a:lstStyle/>
          <a:p>
            <a:r>
              <a:rPr lang="en-US" dirty="0" smtClean="0"/>
              <a:t>To provide </a:t>
            </a:r>
            <a:endParaRPr lang="en-US" dirty="0" smtClean="0"/>
          </a:p>
          <a:p>
            <a:endParaRPr lang="en-US" b="1" dirty="0" smtClean="0"/>
          </a:p>
          <a:p>
            <a:r>
              <a:rPr lang="en-US" b="1" dirty="0" smtClean="0"/>
              <a:t>excellence </a:t>
            </a:r>
            <a:r>
              <a:rPr lang="en-US" b="1" dirty="0" smtClean="0"/>
              <a:t>and innovation </a:t>
            </a:r>
            <a:r>
              <a:rPr lang="en-US" dirty="0" smtClean="0"/>
              <a:t>in </a:t>
            </a:r>
            <a:endParaRPr lang="en-US" dirty="0" smtClean="0"/>
          </a:p>
          <a:p>
            <a:pPr>
              <a:buNone/>
            </a:pPr>
            <a:r>
              <a:rPr lang="en-US" dirty="0" smtClean="0"/>
              <a:t>	</a:t>
            </a:r>
            <a:r>
              <a:rPr lang="en-US" dirty="0" smtClean="0"/>
              <a:t>		</a:t>
            </a:r>
            <a:r>
              <a:rPr lang="en-US" dirty="0" smtClean="0"/>
              <a:t>the </a:t>
            </a:r>
            <a:r>
              <a:rPr lang="en-US" b="1" dirty="0" smtClean="0"/>
              <a:t>care</a:t>
            </a:r>
            <a:r>
              <a:rPr lang="en-US" dirty="0" smtClean="0"/>
              <a:t> of the patients, </a:t>
            </a:r>
            <a:endParaRPr lang="en-US" dirty="0" smtClean="0"/>
          </a:p>
          <a:p>
            <a:pPr>
              <a:buNone/>
            </a:pPr>
            <a:r>
              <a:rPr lang="en-US" dirty="0" smtClean="0"/>
              <a:t>	</a:t>
            </a:r>
            <a:r>
              <a:rPr lang="en-US" dirty="0" smtClean="0"/>
              <a:t>		</a:t>
            </a:r>
            <a:r>
              <a:rPr lang="en-US" dirty="0" smtClean="0"/>
              <a:t>the </a:t>
            </a:r>
            <a:r>
              <a:rPr lang="en-US" b="1" dirty="0" smtClean="0"/>
              <a:t>training</a:t>
            </a:r>
            <a:r>
              <a:rPr lang="en-US" dirty="0" smtClean="0"/>
              <a:t> of healthcare professionals and </a:t>
            </a:r>
            <a:endParaRPr lang="en-US" dirty="0" smtClean="0"/>
          </a:p>
          <a:p>
            <a:pPr>
              <a:buNone/>
            </a:pPr>
            <a:r>
              <a:rPr lang="en-US" dirty="0" smtClean="0"/>
              <a:t>	</a:t>
            </a:r>
            <a:r>
              <a:rPr lang="en-US" dirty="0" smtClean="0"/>
              <a:t>		</a:t>
            </a:r>
            <a:r>
              <a:rPr lang="en-US" dirty="0" smtClean="0"/>
              <a:t>the </a:t>
            </a:r>
            <a:r>
              <a:rPr lang="en-US" dirty="0" smtClean="0"/>
              <a:t>creation and sharing of </a:t>
            </a:r>
            <a:r>
              <a:rPr lang="en-US" b="1" dirty="0" smtClean="0"/>
              <a:t>health knowledge</a:t>
            </a:r>
            <a:endParaRPr lang="en-US" b="1"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403476"/>
            <a:ext cx="6877050" cy="1325563"/>
          </a:xfrm>
        </p:spPr>
        <p:txBody>
          <a:bodyPr/>
          <a:lstStyle/>
          <a:p>
            <a:r>
              <a:rPr lang="en-US" b="1" dirty="0" smtClean="0">
                <a:solidFill>
                  <a:srgbClr val="FF0000"/>
                </a:solidFill>
              </a:rPr>
              <a:t>DUTIES &amp; RESPONSIBILITIES</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6D524935-8D07-4998-9CEE-589293ABF73E}" type="slidenum">
              <a:rPr lang="en-GB" smtClean="0"/>
              <a:pPr/>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6857" y="246384"/>
            <a:ext cx="5901039" cy="553998"/>
          </a:xfrm>
          <a:prstGeom prst="rect">
            <a:avLst/>
          </a:prstGeom>
        </p:spPr>
        <p:txBody>
          <a:bodyPr wrap="none">
            <a:spAutoFit/>
          </a:bodyPr>
          <a:lstStyle/>
          <a:p>
            <a:pPr fontAlgn="base"/>
            <a:r>
              <a:rPr lang="en-IN" sz="3000" b="1" i="1" dirty="0">
                <a:solidFill>
                  <a:srgbClr val="000000"/>
                </a:solidFill>
                <a:latin typeface="Garamond" panose="02020404030301010803" pitchFamily="18" charset="0"/>
              </a:rPr>
              <a:t>Why Are Clinical Trials Important?</a:t>
            </a:r>
            <a:endParaRPr lang="en-IN" sz="3000" b="1" i="1" dirty="0">
              <a:solidFill>
                <a:srgbClr val="000000"/>
              </a:solidFill>
              <a:effectLst/>
              <a:latin typeface="Garamond" panose="02020404030301010803" pitchFamily="18" charset="0"/>
            </a:endParaRPr>
          </a:p>
        </p:txBody>
      </p:sp>
      <p:sp>
        <p:nvSpPr>
          <p:cNvPr id="5" name="Rectangle 4"/>
          <p:cNvSpPr/>
          <p:nvPr/>
        </p:nvSpPr>
        <p:spPr>
          <a:xfrm>
            <a:off x="315884" y="782935"/>
            <a:ext cx="8594651" cy="7386638"/>
          </a:xfrm>
          <a:prstGeom prst="rect">
            <a:avLst/>
          </a:prstGeom>
        </p:spPr>
        <p:txBody>
          <a:bodyPr wrap="square">
            <a:spAutoFit/>
          </a:bodyPr>
          <a:lstStyle/>
          <a:p>
            <a:pPr marL="342900" indent="-342900">
              <a:lnSpc>
                <a:spcPct val="150000"/>
              </a:lnSpc>
              <a:buFont typeface="Wingdings" panose="05000000000000000000" pitchFamily="2" charset="2"/>
              <a:buChar char="ü"/>
            </a:pPr>
            <a:endParaRPr lang="en-IN" sz="2400" b="1" i="1" dirty="0" smtClean="0">
              <a:solidFill>
                <a:srgbClr val="C00000"/>
              </a:solidFill>
              <a:cs typeface="Times New Roman" panose="02020603050405020304" pitchFamily="18" charset="0"/>
            </a:endParaRPr>
          </a:p>
          <a:p>
            <a:pPr marL="342900" indent="-342900">
              <a:lnSpc>
                <a:spcPct val="150000"/>
              </a:lnSpc>
              <a:buFont typeface="Wingdings" panose="05000000000000000000" pitchFamily="2" charset="2"/>
              <a:buChar char="ü"/>
            </a:pPr>
            <a:r>
              <a:rPr lang="en-IN" sz="2600" b="1" i="1" dirty="0" smtClean="0">
                <a:solidFill>
                  <a:srgbClr val="C00000"/>
                </a:solidFill>
                <a:cs typeface="Times New Roman" panose="02020603050405020304" pitchFamily="18" charset="0"/>
              </a:rPr>
              <a:t>Does </a:t>
            </a:r>
            <a:r>
              <a:rPr lang="en-IN" sz="2600" b="1" i="1" dirty="0">
                <a:solidFill>
                  <a:srgbClr val="C00000"/>
                </a:solidFill>
                <a:cs typeface="Times New Roman" panose="02020603050405020304" pitchFamily="18" charset="0"/>
              </a:rPr>
              <a:t>the new treatment work in humans</a:t>
            </a:r>
            <a:r>
              <a:rPr lang="en-IN" sz="2600" b="1" i="1" dirty="0" smtClean="0">
                <a:solidFill>
                  <a:srgbClr val="C00000"/>
                </a:solidFill>
                <a:cs typeface="Times New Roman" panose="02020603050405020304" pitchFamily="18" charset="0"/>
              </a:rPr>
              <a:t>?</a:t>
            </a:r>
          </a:p>
          <a:p>
            <a:pPr marL="342900" indent="-342900">
              <a:lnSpc>
                <a:spcPct val="150000"/>
              </a:lnSpc>
              <a:buFont typeface="Wingdings" panose="05000000000000000000" pitchFamily="2" charset="2"/>
              <a:buChar char="ü"/>
            </a:pPr>
            <a:r>
              <a:rPr lang="en-IN" sz="2600" b="1" i="1" dirty="0" smtClean="0">
                <a:solidFill>
                  <a:srgbClr val="C00000"/>
                </a:solidFill>
                <a:cs typeface="Times New Roman" panose="02020603050405020304" pitchFamily="18" charset="0"/>
              </a:rPr>
              <a:t> Is </a:t>
            </a:r>
            <a:r>
              <a:rPr lang="en-IN" sz="2600" b="1" i="1" dirty="0">
                <a:solidFill>
                  <a:srgbClr val="C00000"/>
                </a:solidFill>
                <a:cs typeface="Times New Roman" panose="02020603050405020304" pitchFamily="18" charset="0"/>
              </a:rPr>
              <a:t>the new treatment safe</a:t>
            </a:r>
            <a:r>
              <a:rPr lang="en-IN" sz="2600" b="1" i="1" dirty="0" smtClean="0">
                <a:solidFill>
                  <a:srgbClr val="C00000"/>
                </a:solidFill>
                <a:cs typeface="Times New Roman" panose="02020603050405020304" pitchFamily="18" charset="0"/>
              </a:rPr>
              <a:t>?</a:t>
            </a:r>
          </a:p>
          <a:p>
            <a:pPr>
              <a:lnSpc>
                <a:spcPct val="150000"/>
              </a:lnSpc>
            </a:pPr>
            <a:endParaRPr lang="en-IN" sz="2400" b="1" i="1" dirty="0" smtClean="0">
              <a:solidFill>
                <a:srgbClr val="C00000"/>
              </a:solidFill>
              <a:cs typeface="Times New Roman" panose="02020603050405020304" pitchFamily="18" charset="0"/>
            </a:endParaRPr>
          </a:p>
          <a:p>
            <a:pPr>
              <a:lnSpc>
                <a:spcPct val="150000"/>
              </a:lnSpc>
            </a:pPr>
            <a:r>
              <a:rPr lang="en-IN" sz="2400" dirty="0"/>
              <a:t>Clinical trials, </a:t>
            </a:r>
          </a:p>
          <a:p>
            <a:pPr marL="342900" indent="-342900">
              <a:lnSpc>
                <a:spcPct val="150000"/>
              </a:lnSpc>
              <a:buFont typeface="Wingdings" panose="05000000000000000000" pitchFamily="2" charset="2"/>
              <a:buChar char="Ø"/>
            </a:pPr>
            <a:r>
              <a:rPr lang="en-IN" sz="2400" dirty="0" smtClean="0"/>
              <a:t>Answer </a:t>
            </a:r>
            <a:r>
              <a:rPr lang="en-IN" sz="2400" dirty="0"/>
              <a:t>critical research questions </a:t>
            </a:r>
          </a:p>
          <a:p>
            <a:pPr marL="342900" indent="-342900">
              <a:lnSpc>
                <a:spcPct val="150000"/>
              </a:lnSpc>
              <a:buFont typeface="Wingdings" panose="05000000000000000000" pitchFamily="2" charset="2"/>
              <a:buChar char="Ø"/>
            </a:pPr>
            <a:r>
              <a:rPr lang="en-IN" sz="2400" dirty="0" smtClean="0"/>
              <a:t>Find </a:t>
            </a:r>
            <a:r>
              <a:rPr lang="en-IN" sz="2400" dirty="0"/>
              <a:t>better treatments and ways to prevent </a:t>
            </a:r>
            <a:r>
              <a:rPr lang="en-IN" sz="2400" dirty="0" smtClean="0"/>
              <a:t>disease</a:t>
            </a:r>
          </a:p>
          <a:p>
            <a:pPr marL="342900" indent="-342900">
              <a:lnSpc>
                <a:spcPct val="150000"/>
              </a:lnSpc>
              <a:buFont typeface="Wingdings" panose="05000000000000000000" pitchFamily="2" charset="2"/>
              <a:buChar char="Ø"/>
            </a:pPr>
            <a:endParaRPr lang="en-IN" sz="2400" dirty="0"/>
          </a:p>
          <a:p>
            <a:pPr>
              <a:lnSpc>
                <a:spcPct val="150000"/>
              </a:lnSpc>
            </a:pPr>
            <a:r>
              <a:rPr lang="en-IN" sz="2400" dirty="0">
                <a:solidFill>
                  <a:srgbClr val="000000"/>
                </a:solidFill>
                <a:cs typeface="Times New Roman" panose="02020603050405020304" pitchFamily="18" charset="0"/>
              </a:rPr>
              <a:t>Translate results of basic scientific research into better ways to prevent, diagnose, or treat disease.</a:t>
            </a:r>
          </a:p>
          <a:p>
            <a:pPr>
              <a:lnSpc>
                <a:spcPct val="150000"/>
              </a:lnSpc>
            </a:pPr>
            <a:endParaRPr lang="en-IN" sz="2400" dirty="0" smtClean="0"/>
          </a:p>
          <a:p>
            <a:pPr>
              <a:lnSpc>
                <a:spcPct val="150000"/>
              </a:lnSpc>
            </a:pPr>
            <a:endParaRPr lang="en-IN" sz="2400" dirty="0">
              <a:solidFill>
                <a:srgbClr val="000000"/>
              </a:solidFill>
              <a:cs typeface="Times New Roman" panose="02020603050405020304" pitchFamily="18" charset="0"/>
            </a:endParaRPr>
          </a:p>
          <a:p>
            <a:pPr>
              <a:lnSpc>
                <a:spcPct val="150000"/>
              </a:lnSpc>
            </a:pPr>
            <a:endParaRPr lang="en-IN"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524935-8D07-4998-9CEE-589293ABF73E}" type="slidenum">
              <a:rPr lang="en-GB" smtClean="0"/>
              <a:pPr/>
              <a:t>4</a:t>
            </a:fld>
            <a:endParaRPr lang="en-GB"/>
          </a:p>
        </p:txBody>
      </p:sp>
    </p:spTree>
    <p:extLst>
      <p:ext uri="{BB962C8B-B14F-4D97-AF65-F5344CB8AC3E}">
        <p14:creationId xmlns="" xmlns:p14="http://schemas.microsoft.com/office/powerpoint/2010/main" val="25039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4692"/>
            <a:ext cx="7886700" cy="987424"/>
          </a:xfrm>
        </p:spPr>
        <p:txBody>
          <a:bodyPr>
            <a:normAutofit fontScale="90000"/>
          </a:bodyPr>
          <a:lstStyle/>
          <a:p>
            <a:r>
              <a:rPr lang="en-US" dirty="0" smtClean="0">
                <a:solidFill>
                  <a:srgbClr val="FF0000"/>
                </a:solidFill>
              </a:rPr>
              <a:t>Maintains responsibility for clinical investigational drug trials</a:t>
            </a:r>
            <a:endParaRPr lang="en-US" dirty="0">
              <a:solidFill>
                <a:srgbClr val="FF0000"/>
              </a:solidFill>
            </a:endParaRPr>
          </a:p>
        </p:txBody>
      </p:sp>
      <p:sp>
        <p:nvSpPr>
          <p:cNvPr id="3" name="Content Placeholder 2"/>
          <p:cNvSpPr>
            <a:spLocks noGrp="1"/>
          </p:cNvSpPr>
          <p:nvPr>
            <p:ph idx="1"/>
          </p:nvPr>
        </p:nvSpPr>
        <p:spPr>
          <a:xfrm>
            <a:off x="311726" y="1680150"/>
            <a:ext cx="8686800" cy="4784725"/>
          </a:xfrm>
        </p:spPr>
        <p:txBody>
          <a:bodyPr>
            <a:normAutofit fontScale="92500" lnSpcReduction="10000"/>
          </a:bodyPr>
          <a:lstStyle/>
          <a:p>
            <a:r>
              <a:rPr lang="en-US" b="1" dirty="0" smtClean="0"/>
              <a:t>Reviews protocols </a:t>
            </a:r>
            <a:r>
              <a:rPr lang="en-US" dirty="0" smtClean="0"/>
              <a:t>for clinical investigational drug trials, as required.</a:t>
            </a:r>
          </a:p>
          <a:p>
            <a:endParaRPr lang="en-US" dirty="0" smtClean="0"/>
          </a:p>
          <a:p>
            <a:r>
              <a:rPr lang="en-US" b="1" dirty="0" smtClean="0"/>
              <a:t>Liaises with principal investigators and/or trial coordinators/research assistants </a:t>
            </a:r>
            <a:r>
              <a:rPr lang="en-US" dirty="0" smtClean="0"/>
              <a:t>to establish pharmacy’s role, determine fee schedules and to implement dispensing, compounding and billing procedures.</a:t>
            </a:r>
          </a:p>
          <a:p>
            <a:pPr>
              <a:buNone/>
            </a:pPr>
            <a:endParaRPr lang="en-US" dirty="0" smtClean="0"/>
          </a:p>
          <a:p>
            <a:r>
              <a:rPr lang="en-US" b="1" dirty="0" smtClean="0"/>
              <a:t>Maintains a pharmacy binder </a:t>
            </a:r>
            <a:r>
              <a:rPr lang="en-US" dirty="0" smtClean="0"/>
              <a:t>which contains a study summary, protocol, dispensing procedures, completed samples of required paperwork, dispensing checklist, fee schedule, billing procedures and any other relevant materials for each investigational trial.</a:t>
            </a:r>
          </a:p>
        </p:txBody>
      </p:sp>
      <p:sp>
        <p:nvSpPr>
          <p:cNvPr id="4" name="Slide Number Placeholder 3"/>
          <p:cNvSpPr>
            <a:spLocks noGrp="1"/>
          </p:cNvSpPr>
          <p:nvPr>
            <p:ph type="sldNum" sz="quarter" idx="12"/>
          </p:nvPr>
        </p:nvSpPr>
        <p:spPr/>
        <p:txBody>
          <a:bodyPr/>
          <a:lstStyle/>
          <a:p>
            <a:fld id="{6D524935-8D07-4998-9CEE-589293ABF73E}" type="slidenum">
              <a:rPr lang="en-GB" smtClean="0"/>
              <a:pPr/>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4800"/>
            <a:ext cx="7886700" cy="6172200"/>
          </a:xfrm>
        </p:spPr>
        <p:txBody>
          <a:bodyPr>
            <a:normAutofit fontScale="92500"/>
          </a:bodyPr>
          <a:lstStyle/>
          <a:p>
            <a:r>
              <a:rPr lang="en-US" b="1" dirty="0" smtClean="0"/>
              <a:t>Communicates with, and trains staff </a:t>
            </a:r>
            <a:r>
              <a:rPr lang="en-US" dirty="0" smtClean="0"/>
              <a:t>anticipated to participate in any aspect of the clinical investigational drug trial.</a:t>
            </a:r>
          </a:p>
          <a:p>
            <a:endParaRPr lang="en-US" dirty="0" smtClean="0"/>
          </a:p>
          <a:p>
            <a:r>
              <a:rPr lang="en-US" dirty="0" smtClean="0"/>
              <a:t>Maintains responsibility for the </a:t>
            </a:r>
            <a:r>
              <a:rPr lang="en-US" b="1" dirty="0" smtClean="0"/>
              <a:t>management of the inventory</a:t>
            </a:r>
            <a:r>
              <a:rPr lang="en-US" dirty="0" smtClean="0"/>
              <a:t> for clinical investigational drug trials; orders, replaces and returns study materials, as required.</a:t>
            </a:r>
          </a:p>
          <a:p>
            <a:endParaRPr lang="en-US" dirty="0" smtClean="0"/>
          </a:p>
          <a:p>
            <a:r>
              <a:rPr lang="en-US" b="1" dirty="0" smtClean="0"/>
              <a:t>Communicates any concerns regarding ethical issues or deviation </a:t>
            </a:r>
            <a:r>
              <a:rPr lang="en-US" dirty="0" smtClean="0"/>
              <a:t>from established policies &amp; procedures to the pharmacist participating on ethics committee.</a:t>
            </a:r>
          </a:p>
          <a:p>
            <a:endParaRPr lang="en-US" dirty="0" smtClean="0"/>
          </a:p>
          <a:p>
            <a:r>
              <a:rPr lang="en-US" dirty="0" smtClean="0"/>
              <a:t>Assists in </a:t>
            </a:r>
            <a:r>
              <a:rPr lang="en-US" b="1" dirty="0" smtClean="0"/>
              <a:t>ensuring the participation of the pharmacy department in all clinical trials </a:t>
            </a:r>
            <a:endParaRPr lang="en-US" dirty="0" smtClean="0"/>
          </a:p>
          <a:p>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325563"/>
          </a:xfrm>
        </p:spPr>
        <p:txBody>
          <a:bodyPr/>
          <a:lstStyle/>
          <a:p>
            <a:r>
              <a:rPr lang="en-US" dirty="0" smtClean="0">
                <a:solidFill>
                  <a:srgbClr val="FF0000"/>
                </a:solidFill>
              </a:rPr>
              <a:t>Performs </a:t>
            </a:r>
            <a:r>
              <a:rPr lang="en-US" b="1" dirty="0" smtClean="0">
                <a:solidFill>
                  <a:srgbClr val="FF0000"/>
                </a:solidFill>
              </a:rPr>
              <a:t>education responsibilities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Maintains </a:t>
            </a:r>
            <a:r>
              <a:rPr lang="en-US" b="1" dirty="0" smtClean="0"/>
              <a:t>professional development</a:t>
            </a:r>
            <a:r>
              <a:rPr lang="en-US" dirty="0" smtClean="0"/>
              <a:t>.</a:t>
            </a:r>
          </a:p>
          <a:p>
            <a:endParaRPr lang="en-US" dirty="0" smtClean="0"/>
          </a:p>
          <a:p>
            <a:r>
              <a:rPr lang="en-US" b="1" dirty="0" smtClean="0"/>
              <a:t>Orientates staff </a:t>
            </a:r>
            <a:r>
              <a:rPr lang="en-US" dirty="0" smtClean="0"/>
              <a:t>to pharmacy’s role with respect to clinical investigational drug trials.</a:t>
            </a:r>
          </a:p>
          <a:p>
            <a:endParaRPr lang="en-US" dirty="0" smtClean="0"/>
          </a:p>
          <a:p>
            <a:r>
              <a:rPr lang="en-US" b="1" dirty="0" smtClean="0"/>
              <a:t>Promotes professional development of staff; </a:t>
            </a:r>
            <a:r>
              <a:rPr lang="en-US" dirty="0" smtClean="0"/>
              <a:t>participates as an active member on committees; attends and/or presents at educational rounds, journal club, etc.</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Participates in the </a:t>
            </a:r>
            <a:r>
              <a:rPr lang="en-US" b="1" dirty="0" smtClean="0"/>
              <a:t>orientation and training of new employees and pharmacy residents</a:t>
            </a:r>
            <a:r>
              <a:rPr lang="en-US" dirty="0" smtClean="0"/>
              <a:t>, as required.</a:t>
            </a:r>
          </a:p>
          <a:p>
            <a:endParaRPr lang="en-US" dirty="0" smtClean="0"/>
          </a:p>
          <a:p>
            <a:r>
              <a:rPr lang="en-US" b="1" dirty="0" smtClean="0"/>
              <a:t>Provides drug information to physicians, nurses and other health care professionals</a:t>
            </a:r>
            <a:r>
              <a:rPr lang="en-US" dirty="0" smtClean="0"/>
              <a:t>, as related to clinical investigational trial drugs.</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43</a:t>
            </a:fld>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Provides </a:t>
            </a:r>
            <a:r>
              <a:rPr lang="en-US" b="1" dirty="0" smtClean="0">
                <a:solidFill>
                  <a:srgbClr val="FF0000"/>
                </a:solidFill>
              </a:rPr>
              <a:t>accurate and efficient dispensing </a:t>
            </a:r>
            <a:r>
              <a:rPr lang="en-US" dirty="0" smtClean="0">
                <a:solidFill>
                  <a:srgbClr val="FF0000"/>
                </a:solidFill>
              </a:rPr>
              <a:t>of medication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Monitors pharmacy activities, on a daily basis, to ensure </a:t>
            </a:r>
            <a:r>
              <a:rPr lang="en-US" b="1" dirty="0" smtClean="0"/>
              <a:t>adherence to study protocols and dispensing procedures</a:t>
            </a:r>
            <a:r>
              <a:rPr lang="en-US" dirty="0" smtClean="0"/>
              <a:t>.</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lstStyle/>
          <a:p>
            <a:r>
              <a:rPr lang="en-US" dirty="0" smtClean="0">
                <a:solidFill>
                  <a:srgbClr val="FF0000"/>
                </a:solidFill>
              </a:rPr>
              <a:t>Performs </a:t>
            </a:r>
            <a:r>
              <a:rPr lang="en-US" b="1" dirty="0" smtClean="0">
                <a:solidFill>
                  <a:srgbClr val="FF0000"/>
                </a:solidFill>
              </a:rPr>
              <a:t>administrative responsibilities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Attends and contributes </a:t>
            </a:r>
            <a:r>
              <a:rPr lang="en-US" b="1" dirty="0" smtClean="0"/>
              <a:t>to interdisciplinary team meetings relating to clinical investigational </a:t>
            </a:r>
            <a:r>
              <a:rPr lang="en-US" dirty="0" smtClean="0"/>
              <a:t>drug trials.</a:t>
            </a:r>
          </a:p>
          <a:p>
            <a:endParaRPr lang="en-US" dirty="0" smtClean="0"/>
          </a:p>
          <a:p>
            <a:r>
              <a:rPr lang="en-US" b="1" dirty="0" smtClean="0"/>
              <a:t>Monitors pharmacy activities</a:t>
            </a:r>
            <a:r>
              <a:rPr lang="en-US" dirty="0" smtClean="0"/>
              <a:t>, on a daily basis, to ensure adherence to proper inventory record maintenance and timely and accurate billing as required to support the clinical investigational drug trials</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85800"/>
            <a:ext cx="8078932" cy="5491163"/>
          </a:xfrm>
        </p:spPr>
        <p:txBody>
          <a:bodyPr>
            <a:normAutofit lnSpcReduction="10000"/>
          </a:bodyPr>
          <a:lstStyle/>
          <a:p>
            <a:r>
              <a:rPr lang="en-US" dirty="0" smtClean="0"/>
              <a:t>Participates in the </a:t>
            </a:r>
            <a:r>
              <a:rPr lang="en-US" b="1" dirty="0" smtClean="0"/>
              <a:t>development of software programs designed to facilitate management of clinical investigational</a:t>
            </a:r>
            <a:r>
              <a:rPr lang="en-US" dirty="0" smtClean="0"/>
              <a:t> drug trials.</a:t>
            </a:r>
          </a:p>
          <a:p>
            <a:endParaRPr lang="en-US" dirty="0" smtClean="0"/>
          </a:p>
          <a:p>
            <a:r>
              <a:rPr lang="en-US" b="1" dirty="0" smtClean="0"/>
              <a:t>Collects and documents workload measurement statistics</a:t>
            </a:r>
            <a:r>
              <a:rPr lang="en-US" dirty="0" smtClean="0"/>
              <a:t>; provides other data, as required.</a:t>
            </a:r>
          </a:p>
          <a:p>
            <a:endParaRPr lang="en-US" dirty="0" smtClean="0"/>
          </a:p>
          <a:p>
            <a:r>
              <a:rPr lang="en-US" b="1" dirty="0" smtClean="0"/>
              <a:t>Completes reports </a:t>
            </a:r>
            <a:r>
              <a:rPr lang="en-US" dirty="0" smtClean="0"/>
              <a:t>including incident reports, adverse drug reaction reports, etc.</a:t>
            </a:r>
          </a:p>
          <a:p>
            <a:endParaRPr lang="en-US" dirty="0" smtClean="0"/>
          </a:p>
          <a:p>
            <a:r>
              <a:rPr lang="en-US" b="1" dirty="0" smtClean="0"/>
              <a:t>Collaborates in the identification and development of revenue-generating opportunities</a:t>
            </a:r>
            <a:r>
              <a:rPr lang="en-US" dirty="0" smtClean="0"/>
              <a:t>, as deemed appropriate.</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0"/>
            <a:ext cx="7886700" cy="1325563"/>
          </a:xfrm>
        </p:spPr>
        <p:txBody>
          <a:bodyPr/>
          <a:lstStyle/>
          <a:p>
            <a:r>
              <a:rPr lang="en-US" b="1" dirty="0" smtClean="0">
                <a:solidFill>
                  <a:srgbClr val="FF0000"/>
                </a:solidFill>
              </a:rPr>
              <a:t>Provides direct and/or functional supervision</a:t>
            </a:r>
            <a:endParaRPr lang="en-US" b="1" dirty="0">
              <a:solidFill>
                <a:srgbClr val="FF0000"/>
              </a:solidFill>
            </a:endParaRPr>
          </a:p>
        </p:txBody>
      </p:sp>
      <p:sp>
        <p:nvSpPr>
          <p:cNvPr id="3" name="Content Placeholder 2"/>
          <p:cNvSpPr>
            <a:spLocks noGrp="1"/>
          </p:cNvSpPr>
          <p:nvPr>
            <p:ph idx="1"/>
          </p:nvPr>
        </p:nvSpPr>
        <p:spPr>
          <a:xfrm>
            <a:off x="628650" y="1543050"/>
            <a:ext cx="7886700" cy="5048250"/>
          </a:xfrm>
        </p:spPr>
        <p:txBody>
          <a:bodyPr>
            <a:normAutofit fontScale="92500" lnSpcReduction="20000"/>
          </a:bodyPr>
          <a:lstStyle/>
          <a:p>
            <a:r>
              <a:rPr lang="en-US" dirty="0" smtClean="0"/>
              <a:t>Supervises and provides </a:t>
            </a:r>
            <a:r>
              <a:rPr lang="en-US" b="1" dirty="0" smtClean="0"/>
              <a:t>direction to technical/support staff.</a:t>
            </a:r>
          </a:p>
          <a:p>
            <a:endParaRPr lang="en-US" dirty="0" smtClean="0"/>
          </a:p>
          <a:p>
            <a:r>
              <a:rPr lang="en-US" b="1" dirty="0" smtClean="0"/>
              <a:t>Delegates work assignments and checks work orders </a:t>
            </a:r>
            <a:r>
              <a:rPr lang="en-US" dirty="0" smtClean="0"/>
              <a:t>filled by technicians.</a:t>
            </a:r>
          </a:p>
          <a:p>
            <a:endParaRPr lang="en-US" dirty="0" smtClean="0"/>
          </a:p>
          <a:p>
            <a:r>
              <a:rPr lang="en-US" b="1" dirty="0" smtClean="0"/>
              <a:t>Monitors and assures security </a:t>
            </a:r>
            <a:r>
              <a:rPr lang="en-US" dirty="0" smtClean="0"/>
              <a:t>of narcotics and </a:t>
            </a:r>
            <a:r>
              <a:rPr lang="en-US" b="1" dirty="0" smtClean="0"/>
              <a:t>controlled drugs in accordance with hospital policy</a:t>
            </a:r>
            <a:r>
              <a:rPr lang="en-US" dirty="0" smtClean="0"/>
              <a:t>.</a:t>
            </a:r>
          </a:p>
          <a:p>
            <a:endParaRPr lang="en-US" dirty="0" smtClean="0"/>
          </a:p>
          <a:p>
            <a:r>
              <a:rPr lang="en-US" dirty="0" smtClean="0"/>
              <a:t>Provides </a:t>
            </a:r>
            <a:r>
              <a:rPr lang="en-US" b="1" dirty="0" smtClean="0"/>
              <a:t>input into performance appraisals </a:t>
            </a:r>
            <a:r>
              <a:rPr lang="en-US" dirty="0" smtClean="0"/>
              <a:t>of support staff.</a:t>
            </a:r>
          </a:p>
          <a:p>
            <a:endParaRPr lang="en-US" dirty="0" smtClean="0"/>
          </a:p>
          <a:p>
            <a:r>
              <a:rPr lang="en-US" b="1" dirty="0" smtClean="0"/>
              <a:t>Provides technical and procedural guidance</a:t>
            </a:r>
            <a:r>
              <a:rPr lang="en-US" dirty="0" smtClean="0"/>
              <a:t>.</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6" y="365126"/>
            <a:ext cx="8894618" cy="1325563"/>
          </a:xfrm>
        </p:spPr>
        <p:txBody>
          <a:bodyPr>
            <a:normAutofit/>
          </a:bodyPr>
          <a:lstStyle/>
          <a:p>
            <a:r>
              <a:rPr lang="en-US" sz="4000" dirty="0" smtClean="0">
                <a:solidFill>
                  <a:srgbClr val="FF0000"/>
                </a:solidFill>
              </a:rPr>
              <a:t>Performs </a:t>
            </a:r>
            <a:r>
              <a:rPr lang="en-US" sz="4000" b="1" dirty="0" smtClean="0">
                <a:solidFill>
                  <a:srgbClr val="FF0000"/>
                </a:solidFill>
              </a:rPr>
              <a:t>communication </a:t>
            </a:r>
            <a:r>
              <a:rPr lang="en-US" sz="4000" dirty="0" smtClean="0">
                <a:solidFill>
                  <a:srgbClr val="FF0000"/>
                </a:solidFill>
              </a:rPr>
              <a:t>responsibilities</a:t>
            </a:r>
            <a:endParaRPr lang="en-US" sz="4000" dirty="0">
              <a:solidFill>
                <a:srgbClr val="FF0000"/>
              </a:solidFill>
            </a:endParaRPr>
          </a:p>
        </p:txBody>
      </p:sp>
      <p:sp>
        <p:nvSpPr>
          <p:cNvPr id="3" name="Content Placeholder 2"/>
          <p:cNvSpPr>
            <a:spLocks noGrp="1"/>
          </p:cNvSpPr>
          <p:nvPr>
            <p:ph idx="1"/>
          </p:nvPr>
        </p:nvSpPr>
        <p:spPr>
          <a:xfrm>
            <a:off x="628650" y="1825625"/>
            <a:ext cx="8099714" cy="4351338"/>
          </a:xfrm>
        </p:spPr>
        <p:txBody>
          <a:bodyPr/>
          <a:lstStyle/>
          <a:p>
            <a:r>
              <a:rPr lang="en-US" dirty="0" smtClean="0"/>
              <a:t>Facilitates </a:t>
            </a:r>
            <a:r>
              <a:rPr lang="en-US" b="1" dirty="0" smtClean="0"/>
              <a:t>rapport between the Department of Pharmacy, principal investigators, clinical trial coordinators, research assistants and trial sponsors</a:t>
            </a:r>
          </a:p>
          <a:p>
            <a:r>
              <a:rPr lang="en-US" dirty="0" smtClean="0"/>
              <a:t>.</a:t>
            </a:r>
          </a:p>
          <a:p>
            <a:r>
              <a:rPr lang="en-US" b="1" dirty="0" smtClean="0"/>
              <a:t>Consults with other pharmacy personnel</a:t>
            </a:r>
            <a:r>
              <a:rPr lang="en-US" dirty="0" smtClean="0"/>
              <a:t>, to obtain </a:t>
            </a:r>
            <a:r>
              <a:rPr lang="en-US" dirty="0" smtClean="0"/>
              <a:t>information/expertise </a:t>
            </a:r>
            <a:r>
              <a:rPr lang="en-US" dirty="0" smtClean="0"/>
              <a:t>in support of the investigational drug trials, as required.</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71500"/>
            <a:ext cx="7886700" cy="5605463"/>
          </a:xfrm>
        </p:spPr>
        <p:txBody>
          <a:bodyPr/>
          <a:lstStyle/>
          <a:p>
            <a:r>
              <a:rPr lang="en-US" dirty="0" smtClean="0"/>
              <a:t>Effectively communicates with </a:t>
            </a:r>
            <a:r>
              <a:rPr lang="en-US" b="1" dirty="0" smtClean="0"/>
              <a:t>colleagues, and allied health professionals.</a:t>
            </a:r>
          </a:p>
          <a:p>
            <a:endParaRPr lang="en-US" dirty="0" smtClean="0"/>
          </a:p>
          <a:p>
            <a:r>
              <a:rPr lang="en-US" b="1" dirty="0" smtClean="0"/>
              <a:t>Liaises with external agencies/organizations, as required.</a:t>
            </a:r>
          </a:p>
          <a:p>
            <a:endParaRPr lang="en-US" dirty="0" smtClean="0"/>
          </a:p>
          <a:p>
            <a:r>
              <a:rPr lang="en-US" b="1" dirty="0" smtClean="0"/>
              <a:t>Contributes information about clinical investigational drug trials to the pharmacy newsletter.</a:t>
            </a:r>
            <a:endParaRPr lang="en-US" b="1"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22285" y="116115"/>
            <a:ext cx="4288931" cy="615553"/>
          </a:xfrm>
          <a:prstGeom prst="rect">
            <a:avLst/>
          </a:prstGeom>
          <a:noFill/>
        </p:spPr>
        <p:txBody>
          <a:bodyPr wrap="none" rtlCol="0">
            <a:spAutoFit/>
          </a:bodyPr>
          <a:lstStyle/>
          <a:p>
            <a:r>
              <a:rPr lang="en-IN" sz="3400" b="1" dirty="0" smtClean="0">
                <a:latin typeface="Garamond" panose="02020404030301010803" pitchFamily="18" charset="0"/>
              </a:rPr>
              <a:t>Phases of clinical trial</a:t>
            </a:r>
            <a:endParaRPr lang="en-IN" sz="3400" b="1" dirty="0">
              <a:latin typeface="Garamond" panose="02020404030301010803" pitchFamily="18" charset="0"/>
            </a:endParaRPr>
          </a:p>
        </p:txBody>
      </p:sp>
      <p:graphicFrame>
        <p:nvGraphicFramePr>
          <p:cNvPr id="6" name="Diagram 5"/>
          <p:cNvGraphicFramePr/>
          <p:nvPr>
            <p:extLst>
              <p:ext uri="{D42A27DB-BD31-4B8C-83A1-F6EECF244321}">
                <p14:modId xmlns="" xmlns:p14="http://schemas.microsoft.com/office/powerpoint/2010/main" val="1365810367"/>
              </p:ext>
            </p:extLst>
          </p:nvPr>
        </p:nvGraphicFramePr>
        <p:xfrm>
          <a:off x="653143" y="1137215"/>
          <a:ext cx="8490857" cy="1774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192007" y="1130810"/>
            <a:ext cx="537029" cy="179977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smtClean="0">
                <a:solidFill>
                  <a:srgbClr val="C00000"/>
                </a:solidFill>
                <a:latin typeface="Times New Roman" panose="02020603050405020304" pitchFamily="18" charset="0"/>
                <a:cs typeface="Times New Roman" panose="02020603050405020304" pitchFamily="18" charset="0"/>
              </a:rPr>
              <a:t>IND</a:t>
            </a:r>
            <a:endParaRPr lang="en-IN" sz="3000" dirty="0">
              <a:solidFill>
                <a:srgbClr val="C00000"/>
              </a:solidFill>
              <a:latin typeface="Times New Roman" panose="02020603050405020304" pitchFamily="18" charset="0"/>
              <a:cs typeface="Times New Roman" panose="02020603050405020304" pitchFamily="18" charset="0"/>
            </a:endParaRPr>
          </a:p>
        </p:txBody>
      </p:sp>
      <p:sp>
        <p:nvSpPr>
          <p:cNvPr id="9" name="Oval 8"/>
          <p:cNvSpPr/>
          <p:nvPr/>
        </p:nvSpPr>
        <p:spPr>
          <a:xfrm>
            <a:off x="6676567" y="1286339"/>
            <a:ext cx="537029" cy="179977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smtClean="0">
                <a:solidFill>
                  <a:srgbClr val="C00000"/>
                </a:solidFill>
                <a:latin typeface="Times New Roman" panose="02020603050405020304" pitchFamily="18" charset="0"/>
                <a:cs typeface="Times New Roman" panose="02020603050405020304" pitchFamily="18" charset="0"/>
              </a:rPr>
              <a:t>NDA</a:t>
            </a:r>
            <a:endParaRPr lang="en-IN" sz="3000" dirty="0">
              <a:solidFill>
                <a:srgbClr val="C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11812" y="930755"/>
            <a:ext cx="195942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Early Phase</a:t>
            </a:r>
            <a:endParaRPr lang="en-IN" sz="20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4222718" y="930755"/>
            <a:ext cx="1388522" cy="400110"/>
          </a:xfrm>
          <a:prstGeom prst="rect">
            <a:avLst/>
          </a:prstGeom>
        </p:spPr>
        <p:txBody>
          <a:bodyPr wrap="none">
            <a:spAutoFit/>
          </a:bodyPr>
          <a:lstStyle/>
          <a:p>
            <a:r>
              <a:rPr lang="en-IN" sz="2000" b="1" dirty="0" smtClean="0">
                <a:latin typeface="Times New Roman" panose="02020603050405020304" pitchFamily="18" charset="0"/>
                <a:cs typeface="Times New Roman" panose="02020603050405020304" pitchFamily="18" charset="0"/>
              </a:rPr>
              <a:t>Late Phase</a:t>
            </a:r>
            <a:endParaRPr lang="en-IN" sz="20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7223281" y="886229"/>
            <a:ext cx="1920719" cy="400110"/>
          </a:xfrm>
          <a:prstGeom prst="rect">
            <a:avLst/>
          </a:prstGeom>
        </p:spPr>
        <p:txBody>
          <a:bodyPr wrap="none">
            <a:spAutoFit/>
          </a:bodyPr>
          <a:lstStyle/>
          <a:p>
            <a:r>
              <a:rPr lang="en-IN" sz="2000" b="1" dirty="0" smtClean="0">
                <a:latin typeface="Times New Roman" panose="02020603050405020304" pitchFamily="18" charset="0"/>
                <a:cs typeface="Times New Roman" panose="02020603050405020304" pitchFamily="18" charset="0"/>
              </a:rPr>
              <a:t>Post marketing </a:t>
            </a:r>
            <a:endParaRPr lang="en-IN" sz="2000" b="1" dirty="0">
              <a:latin typeface="Times New Roman" panose="02020603050405020304" pitchFamily="18" charset="0"/>
              <a:cs typeface="Times New Roman" panose="02020603050405020304" pitchFamily="18" charset="0"/>
            </a:endParaRPr>
          </a:p>
        </p:txBody>
      </p:sp>
      <p:sp>
        <p:nvSpPr>
          <p:cNvPr id="13" name="Rounded Rectangle 12"/>
          <p:cNvSpPr/>
          <p:nvPr/>
        </p:nvSpPr>
        <p:spPr>
          <a:xfrm>
            <a:off x="483312" y="3168883"/>
            <a:ext cx="2127820" cy="126274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C00000"/>
                </a:solidFill>
              </a:rPr>
              <a:t>Human Pharmacology </a:t>
            </a:r>
            <a:endParaRPr lang="en-IN" sz="2400" b="1" dirty="0">
              <a:solidFill>
                <a:srgbClr val="C00000"/>
              </a:solidFill>
            </a:endParaRPr>
          </a:p>
        </p:txBody>
      </p:sp>
      <p:sp>
        <p:nvSpPr>
          <p:cNvPr id="14" name="Rounded Rectangle 13"/>
          <p:cNvSpPr/>
          <p:nvPr/>
        </p:nvSpPr>
        <p:spPr>
          <a:xfrm>
            <a:off x="2800600" y="3181335"/>
            <a:ext cx="2036711" cy="126274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C00000"/>
                </a:solidFill>
              </a:rPr>
              <a:t>Therapeutics exploratory</a:t>
            </a:r>
          </a:p>
        </p:txBody>
      </p:sp>
      <p:sp>
        <p:nvSpPr>
          <p:cNvPr id="15" name="Rounded Rectangle 14"/>
          <p:cNvSpPr/>
          <p:nvPr/>
        </p:nvSpPr>
        <p:spPr>
          <a:xfrm>
            <a:off x="5026779" y="3181335"/>
            <a:ext cx="2046514" cy="126274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C00000"/>
                </a:solidFill>
              </a:rPr>
              <a:t>Therapeutic </a:t>
            </a:r>
            <a:r>
              <a:rPr lang="en-IN" sz="2400" b="1" dirty="0" smtClean="0">
                <a:solidFill>
                  <a:srgbClr val="C00000"/>
                </a:solidFill>
              </a:rPr>
              <a:t>confirmatory</a:t>
            </a:r>
            <a:endParaRPr lang="en-IN" sz="2400" b="1" dirty="0">
              <a:solidFill>
                <a:srgbClr val="C00000"/>
              </a:solidFill>
            </a:endParaRPr>
          </a:p>
        </p:txBody>
      </p:sp>
      <p:sp>
        <p:nvSpPr>
          <p:cNvPr id="16" name="Rounded Rectangle 15"/>
          <p:cNvSpPr/>
          <p:nvPr/>
        </p:nvSpPr>
        <p:spPr>
          <a:xfrm>
            <a:off x="7223281" y="3168883"/>
            <a:ext cx="1936709" cy="126274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C00000"/>
                </a:solidFill>
              </a:rPr>
              <a:t>Therapeutic uses</a:t>
            </a:r>
            <a:endParaRPr lang="en-IN" sz="2400" b="1" dirty="0">
              <a:solidFill>
                <a:srgbClr val="C00000"/>
              </a:solidFill>
            </a:endParaRPr>
          </a:p>
        </p:txBody>
      </p:sp>
      <p:sp>
        <p:nvSpPr>
          <p:cNvPr id="17" name="TextBox 16"/>
          <p:cNvSpPr txBox="1"/>
          <p:nvPr/>
        </p:nvSpPr>
        <p:spPr>
          <a:xfrm>
            <a:off x="0" y="4530299"/>
            <a:ext cx="9013371" cy="1446550"/>
          </a:xfrm>
          <a:prstGeom prst="rect">
            <a:avLst/>
          </a:prstGeom>
          <a:noFill/>
        </p:spPr>
        <p:txBody>
          <a:bodyPr wrap="square" rtlCol="0">
            <a:spAutoFit/>
          </a:bodyPr>
          <a:lstStyle/>
          <a:p>
            <a:r>
              <a:rPr lang="en-IN" sz="2200" b="1" dirty="0" smtClean="0"/>
              <a:t>Compound success rates by stage: </a:t>
            </a:r>
          </a:p>
          <a:p>
            <a:endParaRPr lang="en-IN" sz="2200" dirty="0"/>
          </a:p>
          <a:p>
            <a:r>
              <a:rPr lang="en-IN" sz="2200" dirty="0" smtClean="0"/>
              <a:t>5,000 to 10,000          250 enter pre-               5 Enter clinical               1 FDA</a:t>
            </a:r>
          </a:p>
          <a:p>
            <a:r>
              <a:rPr lang="en-IN" sz="2200" dirty="0" smtClean="0"/>
              <a:t>      screened                clinical testing                   testing                         approval</a:t>
            </a:r>
          </a:p>
        </p:txBody>
      </p:sp>
      <p:sp>
        <p:nvSpPr>
          <p:cNvPr id="18" name="Right Arrow 17"/>
          <p:cNvSpPr/>
          <p:nvPr/>
        </p:nvSpPr>
        <p:spPr>
          <a:xfrm>
            <a:off x="2013851" y="5341521"/>
            <a:ext cx="374989" cy="406136"/>
          </a:xfrm>
          <a:prstGeom prst="right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6966124" y="5382693"/>
            <a:ext cx="374989" cy="406136"/>
          </a:xfrm>
          <a:prstGeom prst="right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4402691" y="5367945"/>
            <a:ext cx="374989" cy="406136"/>
          </a:xfrm>
          <a:prstGeom prst="rightArrow">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2"/>
          </p:nvPr>
        </p:nvSpPr>
        <p:spPr/>
        <p:txBody>
          <a:bodyPr/>
          <a:lstStyle/>
          <a:p>
            <a:fld id="{6D524935-8D07-4998-9CEE-589293ABF73E}" type="slidenum">
              <a:rPr lang="en-GB" smtClean="0"/>
              <a:pPr/>
              <a:t>5</a:t>
            </a:fld>
            <a:endParaRPr lang="en-GB"/>
          </a:p>
        </p:txBody>
      </p:sp>
    </p:spTree>
    <p:extLst>
      <p:ext uri="{BB962C8B-B14F-4D97-AF65-F5344CB8AC3E}">
        <p14:creationId xmlns="" xmlns:p14="http://schemas.microsoft.com/office/powerpoint/2010/main" val="38894048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Performs </a:t>
            </a:r>
            <a:r>
              <a:rPr lang="en-US" b="1" dirty="0" smtClean="0"/>
              <a:t>cross-functional duties </a:t>
            </a:r>
            <a:r>
              <a:rPr lang="en-US" dirty="0" smtClean="0"/>
              <a:t>including those of the Oncology/IV Admixture Pharmacist, </a:t>
            </a:r>
            <a:r>
              <a:rPr lang="en-US" dirty="0" err="1" smtClean="0"/>
              <a:t>StaffPharmacist</a:t>
            </a:r>
            <a:r>
              <a:rPr lang="en-US" dirty="0" smtClean="0"/>
              <a:t>, Patient Care, as assigned.</a:t>
            </a:r>
          </a:p>
          <a:p>
            <a:endParaRPr lang="en-US" dirty="0" smtClean="0"/>
          </a:p>
          <a:p>
            <a:r>
              <a:rPr lang="en-US" b="1" dirty="0" smtClean="0"/>
              <a:t>Performs other duties consistent with the job classification, as required.</a:t>
            </a:r>
            <a:endParaRPr lang="en-US" b="1"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59132" y="703263"/>
            <a:ext cx="5225735" cy="4351337"/>
          </a:xfrm>
        </p:spPr>
      </p:pic>
      <p:sp>
        <p:nvSpPr>
          <p:cNvPr id="5" name="Slide Number Placeholder 4"/>
          <p:cNvSpPr>
            <a:spLocks noGrp="1"/>
          </p:cNvSpPr>
          <p:nvPr>
            <p:ph type="sldNum" sz="quarter" idx="12"/>
          </p:nvPr>
        </p:nvSpPr>
        <p:spPr/>
        <p:txBody>
          <a:bodyPr/>
          <a:lstStyle/>
          <a:p>
            <a:fld id="{6D524935-8D07-4998-9CEE-589293ABF73E}" type="slidenum">
              <a:rPr lang="en-GB" smtClean="0"/>
              <a:pPr/>
              <a:t>51</a:t>
            </a:fld>
            <a:endParaRPr lang="en-GB"/>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4959717"/>
            <a:ext cx="2101516" cy="1979246"/>
          </a:xfrm>
          <a:prstGeom prst="rect">
            <a:avLst/>
          </a:prstGeom>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689558" y="5013208"/>
            <a:ext cx="2454442" cy="1844791"/>
          </a:xfrm>
          <a:prstGeom prst="rect">
            <a:avLst/>
          </a:prstGeom>
        </p:spPr>
      </p:pic>
    </p:spTree>
    <p:extLst>
      <p:ext uri="{BB962C8B-B14F-4D97-AF65-F5344CB8AC3E}">
        <p14:creationId xmlns="" xmlns:p14="http://schemas.microsoft.com/office/powerpoint/2010/main" val="8348179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rPr>
              <a:t>The Clinical Trial Pharmacists serve others through the following core values:</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t>
            </a:r>
            <a:r>
              <a:rPr lang="en-US" b="1" dirty="0" smtClean="0"/>
              <a:t>Respect: </a:t>
            </a:r>
            <a:r>
              <a:rPr lang="en-US" dirty="0" smtClean="0"/>
              <a:t>To recognize the dignity of every person.</a:t>
            </a:r>
          </a:p>
          <a:p>
            <a:endParaRPr lang="en-US" dirty="0" smtClean="0"/>
          </a:p>
          <a:p>
            <a:r>
              <a:rPr lang="en-US" dirty="0" smtClean="0"/>
              <a:t></a:t>
            </a:r>
            <a:r>
              <a:rPr lang="en-US" b="1" dirty="0" smtClean="0"/>
              <a:t>Integrity: </a:t>
            </a:r>
            <a:r>
              <a:rPr lang="en-US" dirty="0" smtClean="0"/>
              <a:t>To be honest, fair and trustworthy</a:t>
            </a:r>
          </a:p>
          <a:p>
            <a:endParaRPr lang="en-US" dirty="0" smtClean="0"/>
          </a:p>
          <a:p>
            <a:r>
              <a:rPr lang="en-US" dirty="0" smtClean="0"/>
              <a:t></a:t>
            </a:r>
            <a:r>
              <a:rPr lang="en-US" b="1" dirty="0" smtClean="0"/>
              <a:t>Stewardship: </a:t>
            </a:r>
            <a:r>
              <a:rPr lang="en-US" dirty="0" smtClean="0"/>
              <a:t>To manage resources responsibly</a:t>
            </a:r>
            <a:r>
              <a:rPr lang="en-US" b="1" dirty="0" smtClean="0"/>
              <a:t>.</a:t>
            </a:r>
          </a:p>
          <a:p>
            <a:endParaRPr lang="en-US" b="1" dirty="0" smtClean="0"/>
          </a:p>
          <a:p>
            <a:r>
              <a:rPr lang="en-US" dirty="0" smtClean="0"/>
              <a:t></a:t>
            </a:r>
            <a:r>
              <a:rPr lang="en-US" b="1" dirty="0" smtClean="0"/>
              <a:t>Excellence: </a:t>
            </a:r>
            <a:r>
              <a:rPr lang="en-US" dirty="0" smtClean="0"/>
              <a:t>to work at the highest level of performance, with a commitment to continuous improvement</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47650"/>
            <a:ext cx="8115300" cy="5929313"/>
          </a:xfrm>
        </p:spPr>
        <p:txBody>
          <a:bodyPr>
            <a:normAutofit fontScale="92500" lnSpcReduction="10000"/>
          </a:bodyPr>
          <a:lstStyle/>
          <a:p>
            <a:r>
              <a:rPr lang="en-US" b="1" dirty="0" smtClean="0"/>
              <a:t>Enhance the reputation and service-orientation of the Department; </a:t>
            </a:r>
            <a:r>
              <a:rPr lang="en-US" b="1" dirty="0" smtClean="0"/>
              <a:t>though :</a:t>
            </a:r>
          </a:p>
          <a:p>
            <a:endParaRPr lang="en-US" b="1" dirty="0" smtClean="0"/>
          </a:p>
          <a:p>
            <a:r>
              <a:rPr lang="en-US" b="1" dirty="0" smtClean="0"/>
              <a:t>duties </a:t>
            </a:r>
            <a:r>
              <a:rPr lang="en-US" b="1" dirty="0" smtClean="0"/>
              <a:t>and responsibilities which include:</a:t>
            </a:r>
          </a:p>
          <a:p>
            <a:endParaRPr lang="en-US" dirty="0" smtClean="0"/>
          </a:p>
          <a:p>
            <a:r>
              <a:rPr lang="en-US" b="1" dirty="0" smtClean="0"/>
              <a:t>coordinating</a:t>
            </a:r>
            <a:r>
              <a:rPr lang="en-US" dirty="0" smtClean="0"/>
              <a:t>, collaborating and providing expertise in support of clinical investigational drug trials;</a:t>
            </a:r>
          </a:p>
          <a:p>
            <a:endParaRPr lang="en-US" dirty="0" smtClean="0"/>
          </a:p>
          <a:p>
            <a:r>
              <a:rPr lang="en-US" dirty="0" smtClean="0"/>
              <a:t>performing </a:t>
            </a:r>
            <a:r>
              <a:rPr lang="en-US" b="1" dirty="0" smtClean="0"/>
              <a:t>education responsibilities</a:t>
            </a:r>
            <a:r>
              <a:rPr lang="en-US" dirty="0" smtClean="0"/>
              <a:t>;</a:t>
            </a:r>
          </a:p>
          <a:p>
            <a:endParaRPr lang="en-US" dirty="0" smtClean="0"/>
          </a:p>
          <a:p>
            <a:r>
              <a:rPr lang="en-US" dirty="0" smtClean="0"/>
              <a:t>providing </a:t>
            </a:r>
            <a:r>
              <a:rPr lang="en-US" b="1" dirty="0" smtClean="0"/>
              <a:t>accurate and efficient dispensing </a:t>
            </a:r>
            <a:r>
              <a:rPr lang="en-US" dirty="0" smtClean="0"/>
              <a:t>of medication;</a:t>
            </a:r>
          </a:p>
          <a:p>
            <a:endParaRPr lang="en-US" dirty="0" smtClean="0"/>
          </a:p>
          <a:p>
            <a:r>
              <a:rPr lang="en-US" dirty="0" smtClean="0"/>
              <a:t>performing </a:t>
            </a:r>
            <a:r>
              <a:rPr lang="en-US" b="1" dirty="0" smtClean="0"/>
              <a:t>administrative responsibilities</a:t>
            </a:r>
            <a:r>
              <a:rPr lang="en-US" dirty="0" smtClean="0"/>
              <a:t>;</a:t>
            </a:r>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87374"/>
            <a:ext cx="7886700" cy="5641975"/>
          </a:xfrm>
        </p:spPr>
        <p:txBody>
          <a:bodyPr/>
          <a:lstStyle/>
          <a:p>
            <a:endParaRPr lang="en-US" dirty="0" smtClean="0"/>
          </a:p>
          <a:p>
            <a:r>
              <a:rPr lang="en-US" dirty="0" smtClean="0"/>
              <a:t>providing </a:t>
            </a:r>
            <a:r>
              <a:rPr lang="en-US" dirty="0" smtClean="0"/>
              <a:t>direct and/or functional </a:t>
            </a:r>
            <a:r>
              <a:rPr lang="en-US" b="1" dirty="0" smtClean="0"/>
              <a:t>supervision</a:t>
            </a:r>
            <a:r>
              <a:rPr lang="en-US" dirty="0" smtClean="0"/>
              <a:t>;</a:t>
            </a:r>
          </a:p>
          <a:p>
            <a:pPr>
              <a:buNone/>
            </a:pPr>
            <a:endParaRPr lang="en-US" dirty="0" smtClean="0"/>
          </a:p>
          <a:p>
            <a:r>
              <a:rPr lang="en-US" dirty="0" smtClean="0"/>
              <a:t>maintaining </a:t>
            </a:r>
            <a:r>
              <a:rPr lang="en-US" dirty="0" smtClean="0"/>
              <a:t>overall </a:t>
            </a:r>
            <a:r>
              <a:rPr lang="en-US" b="1" dirty="0" smtClean="0"/>
              <a:t>responsibility for pharmacy operations</a:t>
            </a:r>
            <a:r>
              <a:rPr lang="en-US" dirty="0" smtClean="0"/>
              <a:t> in assigned area;</a:t>
            </a:r>
          </a:p>
          <a:p>
            <a:endParaRPr lang="en-US" dirty="0" smtClean="0"/>
          </a:p>
          <a:p>
            <a:r>
              <a:rPr lang="en-US" dirty="0" smtClean="0"/>
              <a:t>Performing </a:t>
            </a:r>
            <a:r>
              <a:rPr lang="en-US" b="1" dirty="0" smtClean="0"/>
              <a:t>communication responsibilities</a:t>
            </a:r>
            <a:r>
              <a:rPr lang="en-US" dirty="0" smtClean="0"/>
              <a:t>;</a:t>
            </a:r>
          </a:p>
          <a:p>
            <a:endParaRPr lang="en-US" dirty="0" smtClean="0"/>
          </a:p>
          <a:p>
            <a:r>
              <a:rPr lang="en-US" dirty="0" smtClean="0"/>
              <a:t>performing </a:t>
            </a:r>
            <a:r>
              <a:rPr lang="en-US" b="1" dirty="0" smtClean="0"/>
              <a:t>cross-functional duties </a:t>
            </a:r>
            <a:r>
              <a:rPr lang="en-US" dirty="0" smtClean="0"/>
              <a:t>including those of the Oncology/IV Admixture Pharmacist and the Staff Pharmacist, Patient Care;</a:t>
            </a:r>
          </a:p>
          <a:p>
            <a:endParaRPr lang="en-US"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54</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1707"/>
            <a:ext cx="7886700" cy="754226"/>
          </a:xfrm>
        </p:spPr>
        <p:txBody>
          <a:bodyPr>
            <a:normAutofit/>
          </a:bodyPr>
          <a:lstStyle/>
          <a:p>
            <a:r>
              <a:rPr lang="en-GB" sz="3600" b="1" dirty="0" smtClean="0">
                <a:latin typeface="Garamond" panose="02020404030301010803" pitchFamily="18" charset="0"/>
              </a:rPr>
              <a:t>Phase O (Micro-dosing studies)</a:t>
            </a:r>
            <a:endParaRPr lang="en-GB" sz="3600" b="1" dirty="0">
              <a:latin typeface="Garamond" panose="02020404030301010803" pitchFamily="18" charset="0"/>
            </a:endParaRPr>
          </a:p>
        </p:txBody>
      </p:sp>
      <p:sp>
        <p:nvSpPr>
          <p:cNvPr id="3" name="Content Placeholder 2"/>
          <p:cNvSpPr>
            <a:spLocks noGrp="1"/>
          </p:cNvSpPr>
          <p:nvPr>
            <p:ph idx="1"/>
          </p:nvPr>
        </p:nvSpPr>
        <p:spPr>
          <a:xfrm>
            <a:off x="441434" y="1119353"/>
            <a:ext cx="8513380" cy="5231030"/>
          </a:xfrm>
        </p:spPr>
        <p:txBody>
          <a:bodyPr/>
          <a:lstStyle/>
          <a:p>
            <a:pPr>
              <a:lnSpc>
                <a:spcPct val="150000"/>
              </a:lnSpc>
              <a:buFont typeface="Wingdings" panose="05000000000000000000" pitchFamily="2" charset="2"/>
              <a:buChar char="v"/>
            </a:pPr>
            <a:r>
              <a:rPr lang="en-GB" sz="2400" dirty="0" smtClean="0"/>
              <a:t>  New viable tool in drug development toolbox</a:t>
            </a:r>
          </a:p>
          <a:p>
            <a:pPr>
              <a:lnSpc>
                <a:spcPct val="150000"/>
              </a:lnSpc>
              <a:buFont typeface="Wingdings" panose="05000000000000000000" pitchFamily="2" charset="2"/>
              <a:buChar char="v"/>
            </a:pPr>
            <a:r>
              <a:rPr lang="en-GB" sz="2400" dirty="0" smtClean="0"/>
              <a:t>  By definition, EMEA &amp; FDA –</a:t>
            </a:r>
          </a:p>
          <a:p>
            <a:pPr marL="0" indent="0">
              <a:lnSpc>
                <a:spcPct val="150000"/>
              </a:lnSpc>
              <a:buNone/>
            </a:pPr>
            <a:r>
              <a:rPr lang="en-GB" sz="2400" dirty="0" smtClean="0"/>
              <a:t>“</a:t>
            </a:r>
            <a:r>
              <a:rPr lang="en-GB" sz="2400" b="1" i="1" dirty="0" smtClean="0"/>
              <a:t>Use of 100 mcg of candidate drug or less than 1/100</a:t>
            </a:r>
            <a:r>
              <a:rPr lang="en-GB" sz="2400" b="1" i="1" baseline="30000" dirty="0" smtClean="0"/>
              <a:t>th</a:t>
            </a:r>
            <a:r>
              <a:rPr lang="en-GB" sz="2400" b="1" i="1" dirty="0" smtClean="0"/>
              <a:t> of the pharmacological dose determined from the animal models and in vitro systems using the test substance</a:t>
            </a:r>
            <a:r>
              <a:rPr lang="en-GB" sz="2400" dirty="0" smtClean="0"/>
              <a:t>”</a:t>
            </a:r>
          </a:p>
          <a:p>
            <a:pPr marL="0" indent="0">
              <a:lnSpc>
                <a:spcPct val="150000"/>
              </a:lnSpc>
              <a:buNone/>
            </a:pPr>
            <a:r>
              <a:rPr lang="en-GB" sz="2400" dirty="0" smtClean="0"/>
              <a:t>FDA further adds – “</a:t>
            </a:r>
            <a:r>
              <a:rPr lang="en-GB" sz="2400" b="1" i="1" dirty="0" smtClean="0"/>
              <a:t>a </a:t>
            </a:r>
            <a:r>
              <a:rPr lang="en-GB" sz="2400" b="1" i="1" dirty="0"/>
              <a:t>maximum </a:t>
            </a:r>
            <a:r>
              <a:rPr lang="en-GB" sz="2400" b="1" i="1" dirty="0" smtClean="0"/>
              <a:t>micro dose </a:t>
            </a:r>
            <a:r>
              <a:rPr lang="en-GB" sz="2400" b="1" i="1" dirty="0"/>
              <a:t>of &lt;30 </a:t>
            </a:r>
            <a:r>
              <a:rPr lang="en-GB" sz="2400" b="1" i="1" dirty="0" err="1"/>
              <a:t>nanomoles</a:t>
            </a:r>
            <a:r>
              <a:rPr lang="en-GB" sz="2400" b="1" i="1" dirty="0"/>
              <a:t> of protein </a:t>
            </a:r>
            <a:r>
              <a:rPr lang="en-GB" sz="2400" b="1" i="1" dirty="0" smtClean="0"/>
              <a:t>product”</a:t>
            </a:r>
          </a:p>
          <a:p>
            <a:pPr>
              <a:lnSpc>
                <a:spcPct val="150000"/>
              </a:lnSpc>
              <a:buFont typeface="Wingdings" panose="05000000000000000000" pitchFamily="2" charset="2"/>
              <a:buChar char="v"/>
            </a:pPr>
            <a:r>
              <a:rPr lang="en-GB" sz="2400" b="1" i="1" dirty="0"/>
              <a:t> </a:t>
            </a:r>
            <a:r>
              <a:rPr lang="en-GB" sz="2400" b="1" i="1" dirty="0" smtClean="0"/>
              <a:t>  </a:t>
            </a:r>
            <a:r>
              <a:rPr lang="en-GB" sz="2400" dirty="0" smtClean="0"/>
              <a:t>Small </a:t>
            </a:r>
            <a:r>
              <a:rPr lang="en-GB" sz="2400" dirty="0"/>
              <a:t>sample size of 10 -15 subjects is required</a:t>
            </a:r>
          </a:p>
          <a:p>
            <a:pPr marL="0" indent="0">
              <a:buNone/>
            </a:pPr>
            <a:endParaRPr lang="en-GB" dirty="0" smtClean="0"/>
          </a:p>
          <a:p>
            <a:pPr marL="0" indent="0">
              <a:buNone/>
            </a:pPr>
            <a:endParaRPr lang="en-GB"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995170" y="2731"/>
            <a:ext cx="2148829" cy="671038"/>
          </a:xfrm>
          <a:prstGeom prst="rect">
            <a:avLst/>
          </a:prstGeom>
        </p:spPr>
      </p:pic>
      <p:sp>
        <p:nvSpPr>
          <p:cNvPr id="5" name="Slide Number Placeholder 4"/>
          <p:cNvSpPr>
            <a:spLocks noGrp="1"/>
          </p:cNvSpPr>
          <p:nvPr>
            <p:ph type="sldNum" sz="quarter" idx="12"/>
          </p:nvPr>
        </p:nvSpPr>
        <p:spPr/>
        <p:txBody>
          <a:bodyPr/>
          <a:lstStyle/>
          <a:p>
            <a:fld id="{6D524935-8D07-4998-9CEE-589293ABF73E}" type="slidenum">
              <a:rPr lang="en-GB" smtClean="0"/>
              <a:pPr/>
              <a:t>6</a:t>
            </a:fld>
            <a:endParaRPr lang="en-GB"/>
          </a:p>
        </p:txBody>
      </p:sp>
    </p:spTree>
    <p:extLst>
      <p:ext uri="{BB962C8B-B14F-4D97-AF65-F5344CB8AC3E}">
        <p14:creationId xmlns="" xmlns:p14="http://schemas.microsoft.com/office/powerpoint/2010/main" val="7863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299" y="126124"/>
            <a:ext cx="8568391" cy="4801314"/>
          </a:xfrm>
          <a:prstGeom prst="rect">
            <a:avLst/>
          </a:prstGeom>
          <a:noFill/>
        </p:spPr>
        <p:txBody>
          <a:bodyPr wrap="square" rtlCol="0">
            <a:spAutoFit/>
          </a:bodyPr>
          <a:lstStyle/>
          <a:p>
            <a:r>
              <a:rPr lang="en-IN" sz="3000" b="1" dirty="0">
                <a:latin typeface="Garamond" panose="02020404030301010803" pitchFamily="18" charset="0"/>
                <a:ea typeface="+mj-ea"/>
                <a:cs typeface="+mj-cs"/>
              </a:rPr>
              <a:t>Why </a:t>
            </a:r>
            <a:r>
              <a:rPr lang="en-IN" sz="3000" b="1" dirty="0" smtClean="0">
                <a:latin typeface="Garamond" panose="02020404030301010803" pitchFamily="18" charset="0"/>
                <a:ea typeface="+mj-ea"/>
                <a:cs typeface="+mj-cs"/>
              </a:rPr>
              <a:t>conduct  </a:t>
            </a:r>
            <a:r>
              <a:rPr lang="en-IN" sz="3000" b="1" dirty="0">
                <a:latin typeface="Garamond" panose="02020404030301010803" pitchFamily="18" charset="0"/>
                <a:ea typeface="+mj-ea"/>
                <a:cs typeface="+mj-cs"/>
              </a:rPr>
              <a:t>micro dose studies </a:t>
            </a:r>
            <a:r>
              <a:rPr lang="en-IN" sz="3000" b="1" dirty="0" smtClean="0">
                <a:latin typeface="Garamond" panose="02020404030301010803" pitchFamily="18" charset="0"/>
                <a:ea typeface="+mj-ea"/>
                <a:cs typeface="+mj-cs"/>
              </a:rPr>
              <a:t>??</a:t>
            </a:r>
            <a:endParaRPr lang="en-IN" dirty="0"/>
          </a:p>
          <a:p>
            <a:pPr marL="285750" indent="-285750">
              <a:buFont typeface="Wingdings" panose="05000000000000000000" pitchFamily="2" charset="2"/>
              <a:buChar char="v"/>
            </a:pPr>
            <a:r>
              <a:rPr lang="en-IN" sz="2400" dirty="0" smtClean="0"/>
              <a:t>To obtain information on human pharmacokinetics as early as possible.</a:t>
            </a:r>
          </a:p>
          <a:p>
            <a:pPr marL="285750" indent="-285750">
              <a:buFont typeface="Wingdings" panose="05000000000000000000" pitchFamily="2" charset="2"/>
              <a:buChar char="v"/>
            </a:pPr>
            <a:r>
              <a:rPr lang="en-IN" sz="2400" dirty="0" smtClean="0"/>
              <a:t>Compare ADME parameters for several drug candidates where animal data may be conflicting</a:t>
            </a:r>
          </a:p>
          <a:p>
            <a:pPr marL="285750" indent="-285750">
              <a:buFont typeface="Wingdings" panose="05000000000000000000" pitchFamily="2" charset="2"/>
              <a:buChar char="v"/>
            </a:pPr>
            <a:r>
              <a:rPr lang="en-IN" sz="2400" dirty="0" smtClean="0"/>
              <a:t>Helps in selecting the first dose for a Phase I study</a:t>
            </a:r>
          </a:p>
          <a:p>
            <a:pPr marL="285750" indent="-285750">
              <a:buFont typeface="Wingdings" panose="05000000000000000000" pitchFamily="2" charset="2"/>
              <a:buChar char="v"/>
            </a:pPr>
            <a:r>
              <a:rPr lang="en-IN" sz="2400" dirty="0" smtClean="0"/>
              <a:t>Validate animal model for pharmacology and toxicology </a:t>
            </a:r>
          </a:p>
          <a:p>
            <a:pPr marL="285750" indent="-285750">
              <a:buFont typeface="Wingdings" panose="05000000000000000000" pitchFamily="2" charset="2"/>
              <a:buChar char="v"/>
            </a:pPr>
            <a:r>
              <a:rPr lang="en-IN" sz="2400" dirty="0" smtClean="0"/>
              <a:t>Pharmacoeconomics – Cost benefit analysis</a:t>
            </a:r>
          </a:p>
          <a:p>
            <a:pPr>
              <a:lnSpc>
                <a:spcPct val="150000"/>
              </a:lnSpc>
            </a:pPr>
            <a:endParaRPr lang="en-IN" sz="2400" dirty="0"/>
          </a:p>
          <a:p>
            <a:pPr>
              <a:lnSpc>
                <a:spcPct val="150000"/>
              </a:lnSpc>
            </a:pPr>
            <a:endParaRPr lang="en-IN" sz="2400" dirty="0"/>
          </a:p>
          <a:p>
            <a:endParaRPr lang="en-IN" dirty="0" smtClean="0"/>
          </a:p>
          <a:p>
            <a:pPr marL="285750" indent="-285750">
              <a:buFont typeface="Arial" panose="020B0604020202020204" pitchFamily="34" charset="0"/>
              <a:buChar char="•"/>
            </a:pPr>
            <a:endParaRPr lang="en-IN" dirty="0"/>
          </a:p>
        </p:txBody>
      </p:sp>
      <p:sp>
        <p:nvSpPr>
          <p:cNvPr id="5" name="Rectangle 4"/>
          <p:cNvSpPr/>
          <p:nvPr/>
        </p:nvSpPr>
        <p:spPr>
          <a:xfrm>
            <a:off x="260299" y="3507173"/>
            <a:ext cx="8387256" cy="3139321"/>
          </a:xfrm>
          <a:prstGeom prst="rect">
            <a:avLst/>
          </a:prstGeom>
        </p:spPr>
        <p:txBody>
          <a:bodyPr wrap="square">
            <a:spAutoFit/>
          </a:bodyPr>
          <a:lstStyle/>
          <a:p>
            <a:r>
              <a:rPr lang="en-IN" sz="3000" b="1" dirty="0">
                <a:latin typeface="Garamond" panose="02020404030301010803" pitchFamily="18" charset="0"/>
                <a:ea typeface="+mj-ea"/>
                <a:cs typeface="+mj-cs"/>
              </a:rPr>
              <a:t>Goal of Phase 0 </a:t>
            </a:r>
            <a:r>
              <a:rPr lang="en-IN" sz="3000" b="1" dirty="0" smtClean="0">
                <a:latin typeface="Garamond" panose="02020404030301010803" pitchFamily="18" charset="0"/>
                <a:ea typeface="+mj-ea"/>
                <a:cs typeface="+mj-cs"/>
              </a:rPr>
              <a:t>studies</a:t>
            </a:r>
            <a:endParaRPr lang="en-IN" sz="2300" dirty="0"/>
          </a:p>
          <a:p>
            <a:pPr marL="285750" indent="-285750">
              <a:buFont typeface="Wingdings" panose="05000000000000000000" pitchFamily="2" charset="2"/>
              <a:buChar char="v"/>
            </a:pPr>
            <a:r>
              <a:rPr lang="en-IN" sz="2400" dirty="0"/>
              <a:t>To assess whether the mechanism of action defined in pre clinical studies is achieved or not</a:t>
            </a:r>
          </a:p>
          <a:p>
            <a:pPr marL="285750" indent="-285750">
              <a:buFont typeface="Wingdings" panose="05000000000000000000" pitchFamily="2" charset="2"/>
              <a:buChar char="v"/>
            </a:pPr>
            <a:r>
              <a:rPr lang="en-IN" sz="2400" dirty="0"/>
              <a:t>Define specific biomarkers or targets in human studies</a:t>
            </a:r>
          </a:p>
          <a:p>
            <a:pPr marL="285750" indent="-285750">
              <a:buFont typeface="Wingdings" panose="05000000000000000000" pitchFamily="2" charset="2"/>
              <a:buChar char="v"/>
            </a:pPr>
            <a:r>
              <a:rPr lang="en-IN" sz="2400" dirty="0"/>
              <a:t>Determine special methods to assess the pharmacokinetics of the drug</a:t>
            </a:r>
          </a:p>
          <a:p>
            <a:pPr marL="285750" indent="-285750">
              <a:buFont typeface="Wingdings" panose="05000000000000000000" pitchFamily="2" charset="2"/>
              <a:buChar char="v"/>
            </a:pPr>
            <a:r>
              <a:rPr lang="en-IN" sz="2400" dirty="0"/>
              <a:t>Develop novel models to evaluate the pharmacodynamics</a:t>
            </a:r>
          </a:p>
          <a:p>
            <a:pPr marL="285750" indent="-285750">
              <a:buFont typeface="Wingdings" panose="05000000000000000000" pitchFamily="2" charset="2"/>
              <a:buChar char="v"/>
            </a:pPr>
            <a:r>
              <a:rPr lang="en-IN" sz="2400" dirty="0"/>
              <a:t>Define human PK/PD data prior to phase I</a:t>
            </a:r>
          </a:p>
        </p:txBody>
      </p:sp>
      <p:sp>
        <p:nvSpPr>
          <p:cNvPr id="2" name="Slide Number Placeholder 1"/>
          <p:cNvSpPr>
            <a:spLocks noGrp="1"/>
          </p:cNvSpPr>
          <p:nvPr>
            <p:ph type="sldNum" sz="quarter" idx="12"/>
          </p:nvPr>
        </p:nvSpPr>
        <p:spPr/>
        <p:txBody>
          <a:bodyPr/>
          <a:lstStyle/>
          <a:p>
            <a:fld id="{6D524935-8D07-4998-9CEE-589293ABF73E}" type="slidenum">
              <a:rPr lang="en-GB" smtClean="0"/>
              <a:pPr/>
              <a:t>7</a:t>
            </a:fld>
            <a:endParaRPr lang="en-GB"/>
          </a:p>
        </p:txBody>
      </p:sp>
    </p:spTree>
    <p:extLst>
      <p:ext uri="{BB962C8B-B14F-4D97-AF65-F5344CB8AC3E}">
        <p14:creationId xmlns="" xmlns:p14="http://schemas.microsoft.com/office/powerpoint/2010/main" val="119618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652" y="177921"/>
            <a:ext cx="8132324" cy="3416320"/>
          </a:xfrm>
          <a:prstGeom prst="rect">
            <a:avLst/>
          </a:prstGeom>
          <a:noFill/>
        </p:spPr>
        <p:txBody>
          <a:bodyPr wrap="square" rtlCol="0">
            <a:spAutoFit/>
          </a:bodyPr>
          <a:lstStyle/>
          <a:p>
            <a:r>
              <a:rPr lang="en-IN" sz="3000" b="1" dirty="0" smtClean="0">
                <a:latin typeface="Garamond" panose="02020404030301010803" pitchFamily="18" charset="0"/>
              </a:rPr>
              <a:t>Advantages of micro dosing </a:t>
            </a:r>
            <a:endParaRPr lang="en-IN" dirty="0"/>
          </a:p>
          <a:p>
            <a:pPr marL="285750" indent="-285750">
              <a:buFont typeface="Wingdings" panose="05000000000000000000" pitchFamily="2" charset="2"/>
              <a:buChar char="v"/>
            </a:pPr>
            <a:r>
              <a:rPr lang="en-IN" sz="2400" dirty="0" smtClean="0"/>
              <a:t>Requires minute quantities of drug – not intended to produce any pharmacological effect; risk of adverse events less</a:t>
            </a:r>
          </a:p>
          <a:p>
            <a:pPr marL="285750" indent="-285750">
              <a:buFont typeface="Wingdings" panose="05000000000000000000" pitchFamily="2" charset="2"/>
              <a:buChar char="v"/>
            </a:pPr>
            <a:r>
              <a:rPr lang="en-IN" sz="2400" dirty="0" smtClean="0"/>
              <a:t>Decreases time of drug development decreases cost significantly</a:t>
            </a:r>
          </a:p>
          <a:p>
            <a:pPr marL="285750" indent="-285750">
              <a:buFont typeface="Wingdings" panose="05000000000000000000" pitchFamily="2" charset="2"/>
              <a:buChar char="v"/>
            </a:pPr>
            <a:r>
              <a:rPr lang="en-IN" sz="2400" dirty="0" smtClean="0"/>
              <a:t>Reduces animal testing</a:t>
            </a:r>
          </a:p>
          <a:p>
            <a:pPr marL="285750" indent="-285750">
              <a:buFont typeface="Wingdings" panose="05000000000000000000" pitchFamily="2" charset="2"/>
              <a:buChar char="v"/>
            </a:pPr>
            <a:r>
              <a:rPr lang="en-IN" sz="2400" dirty="0" smtClean="0"/>
              <a:t>Helps patients and industry with earlier availability of test drugs</a:t>
            </a:r>
          </a:p>
          <a:p>
            <a:endParaRPr lang="en-IN" dirty="0"/>
          </a:p>
        </p:txBody>
      </p:sp>
      <p:sp>
        <p:nvSpPr>
          <p:cNvPr id="3" name="TextBox 2"/>
          <p:cNvSpPr txBox="1"/>
          <p:nvPr/>
        </p:nvSpPr>
        <p:spPr>
          <a:xfrm>
            <a:off x="369652" y="3594241"/>
            <a:ext cx="8424153" cy="3416320"/>
          </a:xfrm>
          <a:prstGeom prst="rect">
            <a:avLst/>
          </a:prstGeom>
          <a:noFill/>
        </p:spPr>
        <p:txBody>
          <a:bodyPr wrap="square" rtlCol="0">
            <a:spAutoFit/>
          </a:bodyPr>
          <a:lstStyle/>
          <a:p>
            <a:r>
              <a:rPr lang="en-IN" sz="3000" b="1" dirty="0" smtClean="0">
                <a:latin typeface="Garamond" panose="02020404030301010803" pitchFamily="18" charset="0"/>
              </a:rPr>
              <a:t>Limitations of micro dosing</a:t>
            </a:r>
            <a:endParaRPr lang="en-IN" dirty="0"/>
          </a:p>
          <a:p>
            <a:pPr marL="342900" indent="-342900">
              <a:buFont typeface="Wingdings" panose="05000000000000000000" pitchFamily="2" charset="2"/>
              <a:buChar char="v"/>
            </a:pPr>
            <a:r>
              <a:rPr lang="en-IN" sz="2400" dirty="0"/>
              <a:t>Insufficient information on body’s reaction to micro dose and pharmacological dose </a:t>
            </a:r>
          </a:p>
          <a:p>
            <a:pPr marL="342900" indent="-342900">
              <a:buFont typeface="Wingdings" panose="05000000000000000000" pitchFamily="2" charset="2"/>
              <a:buChar char="v"/>
            </a:pPr>
            <a:r>
              <a:rPr lang="en-IN" sz="2400" dirty="0"/>
              <a:t>Micro dosing may not be predict kinetic parameters accurately for drugs showing non-linear kinetics</a:t>
            </a:r>
          </a:p>
          <a:p>
            <a:pPr marL="342900" indent="-342900">
              <a:buFont typeface="Wingdings" panose="05000000000000000000" pitchFamily="2" charset="2"/>
              <a:buChar char="v"/>
            </a:pPr>
            <a:r>
              <a:rPr lang="en-IN" sz="2400" dirty="0"/>
              <a:t> Metabolism and stability of compounds</a:t>
            </a:r>
          </a:p>
          <a:p>
            <a:pPr marL="342900" indent="-342900">
              <a:buFont typeface="Wingdings" panose="05000000000000000000" pitchFamily="2" charset="2"/>
              <a:buChar char="v"/>
            </a:pPr>
            <a:r>
              <a:rPr lang="en-IN" sz="2400" dirty="0"/>
              <a:t>Limited specificity </a:t>
            </a:r>
          </a:p>
          <a:p>
            <a:pPr marL="342900" indent="-342900">
              <a:buFont typeface="Wingdings" panose="05000000000000000000" pitchFamily="2" charset="2"/>
              <a:buChar char="v"/>
            </a:pPr>
            <a:endParaRPr lang="en-IN" sz="2400" dirty="0"/>
          </a:p>
          <a:p>
            <a:endParaRPr lang="en-IN" dirty="0"/>
          </a:p>
        </p:txBody>
      </p:sp>
      <p:sp>
        <p:nvSpPr>
          <p:cNvPr id="4" name="Slide Number Placeholder 3"/>
          <p:cNvSpPr>
            <a:spLocks noGrp="1"/>
          </p:cNvSpPr>
          <p:nvPr>
            <p:ph type="sldNum" sz="quarter" idx="12"/>
          </p:nvPr>
        </p:nvSpPr>
        <p:spPr/>
        <p:txBody>
          <a:bodyPr/>
          <a:lstStyle/>
          <a:p>
            <a:fld id="{6D524935-8D07-4998-9CEE-589293ABF73E}" type="slidenum">
              <a:rPr lang="en-GB" smtClean="0"/>
              <a:pPr/>
              <a:t>8</a:t>
            </a:fld>
            <a:endParaRPr lang="en-GB"/>
          </a:p>
        </p:txBody>
      </p:sp>
    </p:spTree>
    <p:extLst>
      <p:ext uri="{BB962C8B-B14F-4D97-AF65-F5344CB8AC3E}">
        <p14:creationId xmlns="" xmlns:p14="http://schemas.microsoft.com/office/powerpoint/2010/main" val="30867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000" r="-3000"/>
          </a:stretch>
        </a:blipFill>
        <a:effectLst/>
      </p:bgPr>
    </p:bg>
    <p:spTree>
      <p:nvGrpSpPr>
        <p:cNvPr id="1" name=""/>
        <p:cNvGrpSpPr/>
        <p:nvPr/>
      </p:nvGrpSpPr>
      <p:grpSpPr>
        <a:xfrm>
          <a:off x="0" y="0"/>
          <a:ext cx="0" cy="0"/>
          <a:chOff x="0" y="0"/>
          <a:chExt cx="0" cy="0"/>
        </a:xfrm>
      </p:grpSpPr>
      <p:sp>
        <p:nvSpPr>
          <p:cNvPr id="2" name="Rectangle 1"/>
          <p:cNvSpPr/>
          <p:nvPr/>
        </p:nvSpPr>
        <p:spPr>
          <a:xfrm>
            <a:off x="472259" y="296435"/>
            <a:ext cx="8184805" cy="646331"/>
          </a:xfrm>
          <a:prstGeom prst="rect">
            <a:avLst/>
          </a:prstGeom>
        </p:spPr>
        <p:txBody>
          <a:bodyPr wrap="none">
            <a:spAutoFit/>
          </a:bodyPr>
          <a:lstStyle/>
          <a:p>
            <a:r>
              <a:rPr lang="en-GB" sz="3600" b="1" dirty="0">
                <a:effectLst>
                  <a:outerShdw blurRad="38100" dist="38100" dir="2700000" algn="tl">
                    <a:srgbClr val="000000">
                      <a:alpha val="43137"/>
                    </a:srgbClr>
                  </a:outerShdw>
                </a:effectLst>
                <a:latin typeface="Garamond" panose="02020404030301010803" pitchFamily="18" charset="0"/>
              </a:rPr>
              <a:t>Phase </a:t>
            </a:r>
            <a:r>
              <a:rPr lang="en-GB" sz="3600" b="1" dirty="0" smtClean="0">
                <a:effectLst>
                  <a:outerShdw blurRad="38100" dist="38100" dir="2700000" algn="tl">
                    <a:srgbClr val="000000">
                      <a:alpha val="43137"/>
                    </a:srgbClr>
                  </a:outerShdw>
                </a:effectLst>
                <a:latin typeface="Garamond" panose="02020404030301010803" pitchFamily="18" charset="0"/>
              </a:rPr>
              <a:t>1 (Human Pharmacology studies) </a:t>
            </a:r>
            <a:endParaRPr lang="en-IN" sz="3600" dirty="0">
              <a:effectLst>
                <a:outerShdw blurRad="38100" dist="38100" dir="2700000" algn="tl">
                  <a:srgbClr val="000000">
                    <a:alpha val="43137"/>
                  </a:srgbClr>
                </a:outerShdw>
              </a:effectLst>
            </a:endParaRPr>
          </a:p>
        </p:txBody>
      </p:sp>
      <p:sp>
        <p:nvSpPr>
          <p:cNvPr id="3" name="TextBox 2"/>
          <p:cNvSpPr txBox="1"/>
          <p:nvPr/>
        </p:nvSpPr>
        <p:spPr>
          <a:xfrm>
            <a:off x="236483" y="1042652"/>
            <a:ext cx="8656359" cy="68018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smtClean="0"/>
              <a:t>“</a:t>
            </a:r>
            <a:r>
              <a:rPr lang="en-IN" sz="2400" dirty="0" smtClean="0"/>
              <a:t>First in man studies”</a:t>
            </a:r>
          </a:p>
          <a:p>
            <a:pPr marL="342900" indent="-342900">
              <a:lnSpc>
                <a:spcPct val="150000"/>
              </a:lnSpc>
              <a:buFont typeface="Wingdings" panose="05000000000000000000" pitchFamily="2" charset="2"/>
              <a:buChar char="Ø"/>
            </a:pPr>
            <a:r>
              <a:rPr lang="en-IN" sz="2400" dirty="0" smtClean="0"/>
              <a:t>Done in small group of 20 -80 healthy volunteers</a:t>
            </a:r>
          </a:p>
          <a:p>
            <a:pPr marL="342900" indent="-342900">
              <a:lnSpc>
                <a:spcPct val="150000"/>
              </a:lnSpc>
              <a:buFont typeface="Wingdings" panose="05000000000000000000" pitchFamily="2" charset="2"/>
              <a:buChar char="Ø"/>
            </a:pPr>
            <a:r>
              <a:rPr lang="en-IN" sz="2400" dirty="0" smtClean="0"/>
              <a:t>Includes trials designed to assess the safety, tolerability, pharmacokinetics and pharmacodynamics of a drug. </a:t>
            </a:r>
          </a:p>
          <a:p>
            <a:pPr marL="342900" indent="-342900">
              <a:lnSpc>
                <a:spcPct val="150000"/>
              </a:lnSpc>
              <a:buFont typeface="Wingdings" panose="05000000000000000000" pitchFamily="2" charset="2"/>
              <a:buChar char="Ø"/>
            </a:pPr>
            <a:r>
              <a:rPr lang="en-IN" sz="2400" dirty="0" smtClean="0"/>
              <a:t>Some of the Phase I trials include,</a:t>
            </a:r>
          </a:p>
          <a:p>
            <a:pPr>
              <a:lnSpc>
                <a:spcPct val="150000"/>
              </a:lnSpc>
            </a:pPr>
            <a:r>
              <a:rPr lang="en-IN" sz="2400" dirty="0"/>
              <a:t> </a:t>
            </a:r>
            <a:r>
              <a:rPr lang="en-IN" sz="2400" dirty="0" smtClean="0"/>
              <a:t>           -  Single Ascending dose studies</a:t>
            </a:r>
          </a:p>
          <a:p>
            <a:pPr>
              <a:lnSpc>
                <a:spcPct val="150000"/>
              </a:lnSpc>
            </a:pPr>
            <a:r>
              <a:rPr lang="en-IN" sz="2400" dirty="0"/>
              <a:t> </a:t>
            </a:r>
            <a:r>
              <a:rPr lang="en-IN" sz="2400" dirty="0" smtClean="0"/>
              <a:t>           -  Multiple Ascending dose studies</a:t>
            </a:r>
          </a:p>
          <a:p>
            <a:pPr>
              <a:lnSpc>
                <a:spcPct val="150000"/>
              </a:lnSpc>
            </a:pPr>
            <a:r>
              <a:rPr lang="en-IN" sz="2400" dirty="0" smtClean="0">
                <a:solidFill>
                  <a:srgbClr val="FF0000"/>
                </a:solidFill>
              </a:rPr>
              <a:t>             </a:t>
            </a:r>
            <a:r>
              <a:rPr lang="en-IN" sz="2400" dirty="0" smtClean="0"/>
              <a:t>- Pharmacogenomics studies (</a:t>
            </a:r>
            <a:r>
              <a:rPr lang="en-IN" sz="2400" dirty="0" err="1" smtClean="0"/>
              <a:t>PGx</a:t>
            </a:r>
            <a:r>
              <a:rPr lang="en-IN" sz="2400" dirty="0" smtClean="0"/>
              <a:t>) </a:t>
            </a:r>
            <a:r>
              <a:rPr lang="en-IN" dirty="0" smtClean="0"/>
              <a:t>(study of drug exposure and/or response as related to variations in DNA and RNA characteristics. </a:t>
            </a:r>
            <a:r>
              <a:rPr lang="en-IN" dirty="0" err="1" smtClean="0"/>
              <a:t>interindividual</a:t>
            </a:r>
            <a:r>
              <a:rPr lang="en-IN" dirty="0" smtClean="0"/>
              <a:t> differences</a:t>
            </a:r>
            <a:r>
              <a:rPr lang="en-IN" dirty="0" smtClean="0"/>
              <a:t>)</a:t>
            </a:r>
            <a:endParaRPr lang="en-IN" dirty="0" smtClean="0"/>
          </a:p>
          <a:p>
            <a:pPr>
              <a:lnSpc>
                <a:spcPct val="150000"/>
              </a:lnSpc>
            </a:pPr>
            <a:r>
              <a:rPr lang="en-IN" sz="2400" dirty="0"/>
              <a:t> </a:t>
            </a:r>
            <a:r>
              <a:rPr lang="en-IN" sz="2400" dirty="0" smtClean="0"/>
              <a:t>             - ADME studies</a:t>
            </a:r>
          </a:p>
          <a:p>
            <a:pPr>
              <a:lnSpc>
                <a:spcPct val="150000"/>
              </a:lnSpc>
            </a:pPr>
            <a:r>
              <a:rPr lang="en-IN" sz="2400" dirty="0"/>
              <a:t> </a:t>
            </a:r>
            <a:r>
              <a:rPr lang="en-IN" sz="2400" dirty="0" smtClean="0"/>
              <a:t>                </a:t>
            </a:r>
          </a:p>
          <a:p>
            <a:endParaRPr lang="en-IN" sz="2200" dirty="0" smtClean="0"/>
          </a:p>
        </p:txBody>
      </p:sp>
      <p:sp>
        <p:nvSpPr>
          <p:cNvPr id="4" name="Slide Number Placeholder 3"/>
          <p:cNvSpPr>
            <a:spLocks noGrp="1"/>
          </p:cNvSpPr>
          <p:nvPr>
            <p:ph type="sldNum" sz="quarter" idx="12"/>
          </p:nvPr>
        </p:nvSpPr>
        <p:spPr/>
        <p:txBody>
          <a:bodyPr/>
          <a:lstStyle/>
          <a:p>
            <a:fld id="{6D524935-8D07-4998-9CEE-589293ABF73E}" type="slidenum">
              <a:rPr lang="en-GB" smtClean="0"/>
              <a:pPr/>
              <a:t>9</a:t>
            </a:fld>
            <a:endParaRPr lang="en-GB"/>
          </a:p>
        </p:txBody>
      </p:sp>
    </p:spTree>
    <p:extLst>
      <p:ext uri="{BB962C8B-B14F-4D97-AF65-F5344CB8AC3E}">
        <p14:creationId xmlns="" xmlns:p14="http://schemas.microsoft.com/office/powerpoint/2010/main" val="716805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1924</TotalTime>
  <Words>2822</Words>
  <Application>Microsoft Office PowerPoint</Application>
  <PresentationFormat>On-screen Show (4:3)</PresentationFormat>
  <Paragraphs>521</Paragraphs>
  <Slides>54</Slides>
  <Notes>17</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Phases of clinical trial</vt:lpstr>
      <vt:lpstr>Drug development </vt:lpstr>
      <vt:lpstr>Slide 3</vt:lpstr>
      <vt:lpstr>Slide 4</vt:lpstr>
      <vt:lpstr>Slide 5</vt:lpstr>
      <vt:lpstr>Phase O (Micro-dosing studies)</vt:lpstr>
      <vt:lpstr>Slide 7</vt:lpstr>
      <vt:lpstr>Slide 8</vt:lpstr>
      <vt:lpstr>Slide 9</vt:lpstr>
      <vt:lpstr>Slide 10</vt:lpstr>
      <vt:lpstr>Slide 11</vt:lpstr>
      <vt:lpstr>Slide 12</vt:lpstr>
      <vt:lpstr>Phase I/II (Phase I in patients)</vt:lpstr>
      <vt:lpstr>Phase II</vt:lpstr>
      <vt:lpstr>Phase IIa (Therapeutic exploratory studies)</vt:lpstr>
      <vt:lpstr>Phase IIa studies</vt:lpstr>
      <vt:lpstr>Slide 17</vt:lpstr>
      <vt:lpstr>Phase IIb – Dose range finding</vt:lpstr>
      <vt:lpstr>Phase IIb – Dose range finding</vt:lpstr>
      <vt:lpstr>Slide 20</vt:lpstr>
      <vt:lpstr>Phase III</vt:lpstr>
      <vt:lpstr>   Phase IIIa (Confirmatory trials)</vt:lpstr>
      <vt:lpstr>Phase IIIa – Confirmatory trials</vt:lpstr>
      <vt:lpstr>Slide 24</vt:lpstr>
      <vt:lpstr>Phase IIIb studies</vt:lpstr>
      <vt:lpstr>Post marketing Studies </vt:lpstr>
      <vt:lpstr>Phase IV studies</vt:lpstr>
      <vt:lpstr>Post marketing Surveillance </vt:lpstr>
      <vt:lpstr>Slide 29</vt:lpstr>
      <vt:lpstr>Slide 30</vt:lpstr>
      <vt:lpstr>Phase V  (Translational research)</vt:lpstr>
      <vt:lpstr>Clinical Trials In Special Population</vt:lpstr>
      <vt:lpstr>Pregnant Women:</vt:lpstr>
      <vt:lpstr>Paediatric  trial </vt:lpstr>
      <vt:lpstr>Paediatric  trial </vt:lpstr>
      <vt:lpstr>Geriatric Trial </vt:lpstr>
      <vt:lpstr>Organ impairment studies/Trials</vt:lpstr>
      <vt:lpstr>Expectation for Clinical Trial Pharmacist </vt:lpstr>
      <vt:lpstr>DUTIES &amp; RESPONSIBILITIES</vt:lpstr>
      <vt:lpstr>Maintains responsibility for clinical investigational drug trials</vt:lpstr>
      <vt:lpstr>Slide 41</vt:lpstr>
      <vt:lpstr>Performs education responsibilities</vt:lpstr>
      <vt:lpstr>Slide 43</vt:lpstr>
      <vt:lpstr>Provides accurate and efficient dispensing of medication</vt:lpstr>
      <vt:lpstr>Performs administrative responsibilities</vt:lpstr>
      <vt:lpstr>Slide 46</vt:lpstr>
      <vt:lpstr>Provides direct and/or functional supervision</vt:lpstr>
      <vt:lpstr>Performs communication responsibilities</vt:lpstr>
      <vt:lpstr>Slide 49</vt:lpstr>
      <vt:lpstr>Other</vt:lpstr>
      <vt:lpstr>Slide 51</vt:lpstr>
      <vt:lpstr>The Clinical Trial Pharmacists serve others through the following core values: </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clinical trial</dc:title>
  <dc:creator>a dmin</dc:creator>
  <cp:lastModifiedBy>Priti</cp:lastModifiedBy>
  <cp:revision>204</cp:revision>
  <dcterms:created xsi:type="dcterms:W3CDTF">2014-09-07T19:04:31Z</dcterms:created>
  <dcterms:modified xsi:type="dcterms:W3CDTF">2018-01-02T10:07:38Z</dcterms:modified>
</cp:coreProperties>
</file>