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7.xml"/><Relationship Id="rId42" Type="http://schemas.openxmlformats.org/officeDocument/2006/relationships/slide" Target="slides/slide39.xml"/><Relationship Id="rId41" Type="http://schemas.openxmlformats.org/officeDocument/2006/relationships/slide" Target="slides/slide38.xml"/><Relationship Id="rId44" Type="http://schemas.openxmlformats.org/officeDocument/2006/relationships/slide" Target="slides/slide41.xml"/><Relationship Id="rId43" Type="http://schemas.openxmlformats.org/officeDocument/2006/relationships/slide" Target="slides/slide40.xml"/><Relationship Id="rId46" Type="http://schemas.openxmlformats.org/officeDocument/2006/relationships/slide" Target="slides/slide43.xml"/><Relationship Id="rId45" Type="http://schemas.openxmlformats.org/officeDocument/2006/relationships/slide" Target="slides/slide42.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48" Type="http://schemas.openxmlformats.org/officeDocument/2006/relationships/slide" Target="slides/slide45.xml"/><Relationship Id="rId47" Type="http://schemas.openxmlformats.org/officeDocument/2006/relationships/slide" Target="slides/slide44.xml"/><Relationship Id="rId49" Type="http://schemas.openxmlformats.org/officeDocument/2006/relationships/slide" Target="slides/slide4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33" Type="http://schemas.openxmlformats.org/officeDocument/2006/relationships/slide" Target="slides/slide30.xml"/><Relationship Id="rId32" Type="http://schemas.openxmlformats.org/officeDocument/2006/relationships/slide" Target="slides/slide29.xml"/><Relationship Id="rId35" Type="http://schemas.openxmlformats.org/officeDocument/2006/relationships/slide" Target="slides/slide32.xml"/><Relationship Id="rId34" Type="http://schemas.openxmlformats.org/officeDocument/2006/relationships/slide" Target="slides/slide31.xml"/><Relationship Id="rId37" Type="http://schemas.openxmlformats.org/officeDocument/2006/relationships/slide" Target="slides/slide34.xml"/><Relationship Id="rId36" Type="http://schemas.openxmlformats.org/officeDocument/2006/relationships/slide" Target="slides/slide33.xml"/><Relationship Id="rId39" Type="http://schemas.openxmlformats.org/officeDocument/2006/relationships/slide" Target="slides/slide36.xml"/><Relationship Id="rId38" Type="http://schemas.openxmlformats.org/officeDocument/2006/relationships/slide" Target="slides/slide35.xml"/><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29" Type="http://schemas.openxmlformats.org/officeDocument/2006/relationships/slide" Target="slides/slide26.xml"/><Relationship Id="rId51" Type="http://schemas.openxmlformats.org/officeDocument/2006/relationships/slide" Target="slides/slide48.xml"/><Relationship Id="rId50" Type="http://schemas.openxmlformats.org/officeDocument/2006/relationships/slide" Target="slides/slide47.xml"/><Relationship Id="rId53" Type="http://schemas.openxmlformats.org/officeDocument/2006/relationships/slide" Target="slides/slide50.xml"/><Relationship Id="rId52" Type="http://schemas.openxmlformats.org/officeDocument/2006/relationships/slide" Target="slides/slide49.xml"/><Relationship Id="rId11" Type="http://schemas.openxmlformats.org/officeDocument/2006/relationships/slide" Target="slides/slide8.xml"/><Relationship Id="rId55" Type="http://schemas.openxmlformats.org/officeDocument/2006/relationships/slide" Target="slides/slide52.xml"/><Relationship Id="rId10" Type="http://schemas.openxmlformats.org/officeDocument/2006/relationships/slide" Target="slides/slide7.xml"/><Relationship Id="rId54" Type="http://schemas.openxmlformats.org/officeDocument/2006/relationships/slide" Target="slides/slide51.xml"/><Relationship Id="rId13" Type="http://schemas.openxmlformats.org/officeDocument/2006/relationships/slide" Target="slides/slide10.xml"/><Relationship Id="rId57" Type="http://schemas.openxmlformats.org/officeDocument/2006/relationships/slide" Target="slides/slide54.xml"/><Relationship Id="rId12" Type="http://schemas.openxmlformats.org/officeDocument/2006/relationships/slide" Target="slides/slide9.xml"/><Relationship Id="rId56" Type="http://schemas.openxmlformats.org/officeDocument/2006/relationships/slide" Target="slides/slide53.xml"/><Relationship Id="rId15" Type="http://schemas.openxmlformats.org/officeDocument/2006/relationships/slide" Target="slides/slide12.xml"/><Relationship Id="rId14" Type="http://schemas.openxmlformats.org/officeDocument/2006/relationships/slide" Target="slides/slide11.xml"/><Relationship Id="rId58" Type="http://schemas.openxmlformats.org/officeDocument/2006/relationships/slide" Target="slides/slide55.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ajat\Desktop\thertop.jpg"/>
          <p:cNvPicPr>
            <a:picLocks noChangeAspect="1" noChangeArrowheads="1"/>
          </p:cNvPicPr>
          <p:nvPr/>
        </p:nvPicPr>
        <p:blipFill>
          <a:blip r:embed="rId2"/>
          <a:srcRect/>
          <a:stretch>
            <a:fillRect/>
          </a:stretch>
        </p:blipFill>
        <p:spPr bwMode="auto">
          <a:xfrm>
            <a:off x="2286000" y="1752600"/>
            <a:ext cx="3759200" cy="5105400"/>
          </a:xfrm>
          <a:prstGeom prst="rect">
            <a:avLst/>
          </a:prstGeom>
          <a:noFill/>
        </p:spPr>
      </p:pic>
      <p:sp>
        <p:nvSpPr>
          <p:cNvPr id="2" name="Title 1"/>
          <p:cNvSpPr>
            <a:spLocks noGrp="1"/>
          </p:cNvSpPr>
          <p:nvPr>
            <p:ph type="ctrTitle"/>
          </p:nvPr>
        </p:nvSpPr>
        <p:spPr>
          <a:xfrm>
            <a:off x="1524000" y="359898"/>
            <a:ext cx="5943600" cy="1472184"/>
          </a:xfrm>
        </p:spPr>
        <p:txBody>
          <a:bodyPr/>
          <a:lstStyle/>
          <a:p>
            <a:pPr algn="ctr"/>
            <a:r>
              <a:rPr lang="en-US" dirty="0" smtClean="0">
                <a:solidFill>
                  <a:srgbClr val="FF0000"/>
                </a:solidFill>
              </a:rPr>
              <a:t>THERAPEUTIC DRUG MONITORING</a:t>
            </a:r>
            <a:endParaRPr lang="en-US" dirty="0">
              <a:solidFill>
                <a:srgbClr val="FF0000"/>
              </a:solidFill>
            </a:endParaRPr>
          </a:p>
        </p:txBody>
      </p:sp>
      <p:sp>
        <p:nvSpPr>
          <p:cNvPr id="5" name="TextBox 4"/>
          <p:cNvSpPr txBox="1"/>
          <p:nvPr/>
        </p:nvSpPr>
        <p:spPr>
          <a:xfrm>
            <a:off x="5486400" y="4572001"/>
            <a:ext cx="3657600" cy="400110"/>
          </a:xfrm>
          <a:prstGeom prst="rect">
            <a:avLst/>
          </a:prstGeom>
          <a:noFill/>
        </p:spPr>
        <p:txBody>
          <a:bodyPr wrap="square" rtlCol="0">
            <a:spAutoFit/>
          </a:bodyPr>
          <a:lstStyle/>
          <a:p>
            <a:r>
              <a:rPr lang="en-US" sz="2000" dirty="0" smtClean="0"/>
              <a:t>Dr. </a:t>
            </a:r>
            <a:r>
              <a:rPr lang="en-US" sz="2000" dirty="0" err="1" smtClean="0"/>
              <a:t>Priti</a:t>
            </a:r>
            <a:r>
              <a:rPr lang="en-US" sz="2000" dirty="0" smtClean="0"/>
              <a:t> </a:t>
            </a:r>
            <a:r>
              <a:rPr lang="en-US" sz="2000" dirty="0" smtClean="0"/>
              <a:t>Patel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304800"/>
            <a:ext cx="7406640" cy="533400"/>
          </a:xfrm>
        </p:spPr>
        <p:txBody>
          <a:bodyPr>
            <a:normAutofit fontScale="90000"/>
          </a:bodyPr>
          <a:lstStyle/>
          <a:p>
            <a:r>
              <a:rPr lang="en-US" sz="4000" b="1" dirty="0" smtClean="0">
                <a:solidFill>
                  <a:srgbClr val="FF0000"/>
                </a:solidFill>
              </a:rPr>
              <a:t>Indications for TDM Testing.</a:t>
            </a:r>
            <a:endParaRPr lang="en-US" sz="4000" dirty="0">
              <a:solidFill>
                <a:srgbClr val="FF0000"/>
              </a:solidFill>
            </a:endParaRPr>
          </a:p>
        </p:txBody>
      </p:sp>
      <p:sp>
        <p:nvSpPr>
          <p:cNvPr id="3" name="Subtitle 2"/>
          <p:cNvSpPr>
            <a:spLocks noGrp="1"/>
          </p:cNvSpPr>
          <p:nvPr>
            <p:ph type="subTitle" idx="1"/>
          </p:nvPr>
        </p:nvSpPr>
        <p:spPr>
          <a:xfrm>
            <a:off x="1295400" y="914400"/>
            <a:ext cx="6949440" cy="5638800"/>
          </a:xfrm>
        </p:spPr>
        <p:txBody>
          <a:bodyPr>
            <a:noAutofit/>
          </a:bodyPr>
          <a:lstStyle/>
          <a:p>
            <a:pPr>
              <a:buFont typeface="Arial" pitchFamily="34" charset="0"/>
              <a:buChar char="•"/>
            </a:pPr>
            <a:r>
              <a:rPr lang="en-US" sz="2000" dirty="0" smtClean="0"/>
              <a:t>Drug efficacy difficult to establish clinically (</a:t>
            </a:r>
            <a:r>
              <a:rPr lang="en-US" sz="2000" dirty="0" err="1" smtClean="0"/>
              <a:t>Phenytoin</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latin typeface="Book Antiqua" pitchFamily="18" charset="0"/>
              </a:rPr>
              <a:t>Narrow TI: </a:t>
            </a:r>
            <a:r>
              <a:rPr lang="en-US" sz="2000" dirty="0" err="1" smtClean="0">
                <a:solidFill>
                  <a:srgbClr val="00CC00"/>
                </a:solidFill>
                <a:latin typeface="Book Antiqua" pitchFamily="18" charset="0"/>
              </a:rPr>
              <a:t>digoxin</a:t>
            </a:r>
            <a:endParaRPr lang="en-US" sz="2000" dirty="0" smtClean="0">
              <a:solidFill>
                <a:srgbClr val="00CC00"/>
              </a:solidFill>
              <a:latin typeface="Book Antiqua" pitchFamily="18" charset="0"/>
            </a:endParaRPr>
          </a:p>
          <a:p>
            <a:endParaRPr lang="en-US" sz="2000" dirty="0" smtClean="0">
              <a:solidFill>
                <a:srgbClr val="00CC00"/>
              </a:solidFill>
              <a:latin typeface="Book Antiqua" pitchFamily="18" charset="0"/>
            </a:endParaRPr>
          </a:p>
          <a:p>
            <a:pPr>
              <a:buFont typeface="Arial" pitchFamily="34" charset="0"/>
              <a:buChar char="•"/>
            </a:pPr>
            <a:r>
              <a:rPr lang="en-US" sz="2000" dirty="0" smtClean="0">
                <a:latin typeface="Book Antiqua" pitchFamily="18" charset="0"/>
              </a:rPr>
              <a:t>Conc. related therapeutic and adverse effects e.g. 	</a:t>
            </a:r>
            <a:r>
              <a:rPr lang="en-US" sz="2000" dirty="0" err="1" smtClean="0">
                <a:latin typeface="Book Antiqua" pitchFamily="18" charset="0"/>
              </a:rPr>
              <a:t>phenytoin</a:t>
            </a:r>
            <a:r>
              <a:rPr lang="en-US" sz="2000" dirty="0" smtClean="0">
                <a:latin typeface="Book Antiqua" pitchFamily="18" charset="0"/>
              </a:rPr>
              <a:t>: </a:t>
            </a:r>
            <a:r>
              <a:rPr lang="en-US" sz="2000" dirty="0" smtClean="0">
                <a:solidFill>
                  <a:srgbClr val="FF0000"/>
                </a:solidFill>
                <a:latin typeface="Book Antiqua" pitchFamily="18" charset="0"/>
              </a:rPr>
              <a:t>ataxia, vertigo, drowsiness</a:t>
            </a:r>
          </a:p>
          <a:p>
            <a:endParaRPr lang="en-US" sz="2000" dirty="0" smtClean="0">
              <a:solidFill>
                <a:srgbClr val="FF0000"/>
              </a:solidFill>
              <a:latin typeface="Book Antiqua" pitchFamily="18" charset="0"/>
            </a:endParaRPr>
          </a:p>
          <a:p>
            <a:pPr>
              <a:buFont typeface="Arial" pitchFamily="34" charset="0"/>
              <a:buChar char="•"/>
            </a:pPr>
            <a:r>
              <a:rPr lang="en-US" sz="2000" dirty="0" smtClean="0"/>
              <a:t>Suspected toxicity</a:t>
            </a:r>
          </a:p>
          <a:p>
            <a:endParaRPr lang="en-US" sz="2000" dirty="0" smtClean="0"/>
          </a:p>
          <a:p>
            <a:pPr>
              <a:buFont typeface="Arial" pitchFamily="34" charset="0"/>
              <a:buChar char="•"/>
            </a:pPr>
            <a:r>
              <a:rPr lang="en-US" sz="2000" dirty="0" smtClean="0"/>
              <a:t>Inadequate therapeutic response</a:t>
            </a:r>
          </a:p>
          <a:p>
            <a:endParaRPr lang="en-US" sz="2000" dirty="0" smtClean="0"/>
          </a:p>
          <a:p>
            <a:pPr>
              <a:buFont typeface="Arial" pitchFamily="34" charset="0"/>
              <a:buChar char="•"/>
            </a:pPr>
            <a:r>
              <a:rPr lang="en-US" sz="2000" dirty="0" smtClean="0">
                <a:latin typeface="Book Antiqua" pitchFamily="18" charset="0"/>
              </a:rPr>
              <a:t>Doubtful patients compliance.</a:t>
            </a:r>
          </a:p>
          <a:p>
            <a:endParaRPr lang="en-US" sz="2000" dirty="0" smtClean="0">
              <a:latin typeface="Book Antiqua" pitchFamily="18" charset="0"/>
            </a:endParaRPr>
          </a:p>
          <a:p>
            <a:pPr>
              <a:buFont typeface="Arial" pitchFamily="34" charset="0"/>
              <a:buChar char="•"/>
            </a:pPr>
            <a:r>
              <a:rPr lang="en-US" sz="2000" dirty="0" smtClean="0">
                <a:latin typeface="Book Antiqua" pitchFamily="18" charset="0"/>
              </a:rPr>
              <a:t>Inter individual variations in  metabolism.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buFont typeface="Arial" pitchFamily="34" charset="0"/>
              <a:buChar char="•"/>
            </a:pPr>
            <a:r>
              <a:rPr lang="en-US" sz="2000" dirty="0" smtClean="0">
                <a:latin typeface="Book Antiqua" pitchFamily="18" charset="0"/>
              </a:rPr>
              <a:t>Pharmacokinetic variability e.g. </a:t>
            </a:r>
            <a:r>
              <a:rPr lang="en-US" sz="2000" dirty="0" smtClean="0">
                <a:solidFill>
                  <a:srgbClr val="00CC00"/>
                </a:solidFill>
                <a:latin typeface="Book Antiqua" pitchFamily="18" charset="0"/>
              </a:rPr>
              <a:t>aspirin, </a:t>
            </a:r>
            <a:r>
              <a:rPr lang="en-US" sz="2000" dirty="0" err="1" smtClean="0">
                <a:solidFill>
                  <a:srgbClr val="00CC00"/>
                </a:solidFill>
                <a:latin typeface="Book Antiqua" pitchFamily="18" charset="0"/>
              </a:rPr>
              <a:t>digoxin</a:t>
            </a:r>
            <a:r>
              <a:rPr lang="en-US" sz="2000" dirty="0" smtClean="0">
                <a:latin typeface="Book Antiqua" pitchFamily="18" charset="0"/>
              </a:rPr>
              <a:t>.</a:t>
            </a:r>
          </a:p>
          <a:p>
            <a:pPr>
              <a:buNone/>
            </a:pPr>
            <a:endParaRPr lang="en-US" sz="2000" dirty="0" smtClean="0">
              <a:latin typeface="Book Antiqua" pitchFamily="18" charset="0"/>
            </a:endParaRPr>
          </a:p>
          <a:p>
            <a:pPr>
              <a:buFont typeface="Arial" pitchFamily="34" charset="0"/>
              <a:buChar char="•"/>
            </a:pPr>
            <a:r>
              <a:rPr lang="en-US" sz="2000" dirty="0" smtClean="0">
                <a:latin typeface="Book Antiqua" pitchFamily="18" charset="0"/>
              </a:rPr>
              <a:t>Hepatic and renal diseases: </a:t>
            </a:r>
            <a:r>
              <a:rPr lang="en-US" sz="2000" dirty="0" err="1" smtClean="0">
                <a:solidFill>
                  <a:srgbClr val="00CC00"/>
                </a:solidFill>
                <a:latin typeface="Book Antiqua" pitchFamily="18" charset="0"/>
              </a:rPr>
              <a:t>aminoglycosside</a:t>
            </a:r>
            <a:endParaRPr lang="en-US" sz="2000" dirty="0" smtClean="0">
              <a:solidFill>
                <a:srgbClr val="00CC00"/>
              </a:solidFill>
              <a:latin typeface="Book Antiqua" pitchFamily="18" charset="0"/>
            </a:endParaRPr>
          </a:p>
          <a:p>
            <a:pPr>
              <a:buNone/>
            </a:pPr>
            <a:endParaRPr lang="en-US" sz="2000" dirty="0" smtClean="0">
              <a:solidFill>
                <a:srgbClr val="00CC00"/>
              </a:solidFill>
              <a:latin typeface="Book Antiqua" pitchFamily="18" charset="0"/>
            </a:endParaRPr>
          </a:p>
          <a:p>
            <a:pPr>
              <a:buFont typeface="Arial" pitchFamily="34" charset="0"/>
              <a:buChar char="•"/>
            </a:pPr>
            <a:r>
              <a:rPr lang="en-US" sz="2000" dirty="0" smtClean="0">
                <a:latin typeface="Book Antiqua" pitchFamily="18" charset="0"/>
              </a:rPr>
              <a:t>Multiple drug therapy and drug interaction, </a:t>
            </a:r>
          </a:p>
          <a:p>
            <a:pPr>
              <a:buNone/>
            </a:pPr>
            <a:r>
              <a:rPr lang="en-US" sz="2000" dirty="0" smtClean="0">
                <a:solidFill>
                  <a:srgbClr val="00CC00"/>
                </a:solidFill>
                <a:latin typeface="Book Antiqua" pitchFamily="18" charset="0"/>
              </a:rPr>
              <a:t>		</a:t>
            </a:r>
            <a:r>
              <a:rPr lang="en-US" sz="2000" dirty="0" err="1" smtClean="0">
                <a:solidFill>
                  <a:srgbClr val="00CC00"/>
                </a:solidFill>
                <a:latin typeface="Book Antiqua" pitchFamily="18" charset="0"/>
              </a:rPr>
              <a:t>Probenicid</a:t>
            </a:r>
            <a:r>
              <a:rPr lang="en-US" sz="2000" dirty="0" smtClean="0">
                <a:solidFill>
                  <a:srgbClr val="00CC00"/>
                </a:solidFill>
                <a:latin typeface="Book Antiqua" pitchFamily="18" charset="0"/>
              </a:rPr>
              <a:t> increases level of penicillin, </a:t>
            </a:r>
          </a:p>
          <a:p>
            <a:pPr>
              <a:buNone/>
            </a:pPr>
            <a:r>
              <a:rPr lang="en-US" sz="2000" dirty="0" smtClean="0">
                <a:solidFill>
                  <a:srgbClr val="00CC00"/>
                </a:solidFill>
                <a:latin typeface="Book Antiqua" pitchFamily="18" charset="0"/>
              </a:rPr>
              <a:t>		</a:t>
            </a:r>
            <a:r>
              <a:rPr lang="en-US" sz="2000" dirty="0" err="1" smtClean="0"/>
              <a:t>quinidine</a:t>
            </a:r>
            <a:r>
              <a:rPr lang="en-US" sz="2000" dirty="0" smtClean="0"/>
              <a:t> decreases </a:t>
            </a:r>
            <a:r>
              <a:rPr lang="en-US" sz="2000" dirty="0" err="1" smtClean="0"/>
              <a:t>digoxin</a:t>
            </a:r>
            <a:r>
              <a:rPr lang="en-US" sz="2000" dirty="0" smtClean="0"/>
              <a:t> clearance</a:t>
            </a:r>
          </a:p>
          <a:p>
            <a:pPr>
              <a:buNone/>
            </a:pPr>
            <a:endParaRPr lang="en-US" sz="2000" dirty="0" smtClean="0"/>
          </a:p>
          <a:p>
            <a:pPr>
              <a:buFont typeface="Arial" pitchFamily="34" charset="0"/>
              <a:buChar char="•"/>
            </a:pPr>
            <a:r>
              <a:rPr lang="en-US" sz="2000" dirty="0" smtClean="0">
                <a:latin typeface="Book Antiqua" pitchFamily="18" charset="0"/>
              </a:rPr>
              <a:t>Saturation kinetics: </a:t>
            </a:r>
            <a:r>
              <a:rPr lang="en-US" sz="2000" dirty="0" err="1" smtClean="0">
                <a:solidFill>
                  <a:srgbClr val="00CC00"/>
                </a:solidFill>
                <a:latin typeface="Book Antiqua" pitchFamily="18" charset="0"/>
              </a:rPr>
              <a:t>omeprazole</a:t>
            </a:r>
            <a:r>
              <a:rPr lang="en-US" sz="2000" dirty="0" smtClean="0">
                <a:solidFill>
                  <a:srgbClr val="00CC00"/>
                </a:solidFill>
                <a:latin typeface="Book Antiqua" pitchFamily="18" charset="0"/>
              </a:rPr>
              <a:t> : </a:t>
            </a:r>
            <a:r>
              <a:rPr lang="en-US" sz="2000" dirty="0" smtClean="0">
                <a:solidFill>
                  <a:schemeClr val="accent2">
                    <a:lumMod val="60000"/>
                    <a:lumOff val="40000"/>
                  </a:schemeClr>
                </a:solidFill>
              </a:rPr>
              <a:t>P450 2C19</a:t>
            </a:r>
          </a:p>
          <a:p>
            <a:pPr>
              <a:buNone/>
            </a:pPr>
            <a:endParaRPr lang="en-US" sz="2000" dirty="0" smtClean="0">
              <a:solidFill>
                <a:schemeClr val="accent2">
                  <a:lumMod val="60000"/>
                  <a:lumOff val="40000"/>
                </a:schemeClr>
              </a:solidFill>
              <a:latin typeface="Book Antiqua" pitchFamily="18" charset="0"/>
            </a:endParaRPr>
          </a:p>
          <a:p>
            <a:pPr>
              <a:buFont typeface="Arial" pitchFamily="34" charset="0"/>
              <a:buChar char="•"/>
            </a:pPr>
            <a:r>
              <a:rPr lang="en-US" sz="2000" dirty="0" smtClean="0"/>
              <a:t>Manifestations of toxicity and disease state are similar (</a:t>
            </a:r>
            <a:r>
              <a:rPr lang="en-US" sz="2000" dirty="0" err="1" smtClean="0">
                <a:solidFill>
                  <a:srgbClr val="92D050"/>
                </a:solidFill>
              </a:rPr>
              <a:t>Theophylline</a:t>
            </a:r>
            <a:r>
              <a:rPr lang="en-US" sz="2000" dirty="0" smtClean="0">
                <a:solidFill>
                  <a:srgbClr val="92D050"/>
                </a:solidFill>
              </a:rPr>
              <a:t>)(</a:t>
            </a:r>
            <a:r>
              <a:rPr lang="en-US" sz="2000" dirty="0" err="1" smtClean="0">
                <a:solidFill>
                  <a:srgbClr val="92D050"/>
                </a:solidFill>
              </a:rPr>
              <a:t>xanthines</a:t>
            </a:r>
            <a:r>
              <a:rPr lang="en-US" sz="2000" dirty="0" smtClean="0">
                <a:solidFill>
                  <a:srgbClr val="92D050"/>
                </a:solidFill>
              </a:rPr>
              <a:t> : COPD airway opening)</a:t>
            </a:r>
          </a:p>
          <a:p>
            <a:pPr>
              <a:buNone/>
            </a:pPr>
            <a:endParaRPr lang="en-US" sz="2000" dirty="0" smtClean="0"/>
          </a:p>
          <a:p>
            <a:pPr>
              <a:buFont typeface="Arial" pitchFamily="34" charset="0"/>
              <a:buChar char="•"/>
            </a:pPr>
            <a:r>
              <a:rPr lang="en-US" sz="2000" dirty="0" smtClean="0">
                <a:latin typeface="Book Antiqua" pitchFamily="18" charset="0"/>
              </a:rPr>
              <a:t>Difficult to recognized toxicity clinically: </a:t>
            </a:r>
            <a:r>
              <a:rPr lang="en-US" sz="2000" dirty="0" err="1" smtClean="0">
                <a:solidFill>
                  <a:srgbClr val="92D050"/>
                </a:solidFill>
              </a:rPr>
              <a:t>cyclosporin</a:t>
            </a:r>
            <a:r>
              <a:rPr lang="en-US" sz="2000" dirty="0" smtClean="0"/>
              <a:t>, </a:t>
            </a:r>
            <a:r>
              <a:rPr lang="en-US" sz="2000" dirty="0" smtClean="0">
                <a:solidFill>
                  <a:srgbClr val="FF0000"/>
                </a:solidFill>
              </a:rPr>
              <a:t>Seizures</a:t>
            </a:r>
            <a:endParaRPr lang="en-US" sz="20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p:cNvSpPr txBox="1">
            <a:spLocks/>
          </p:cNvSpPr>
          <p:nvPr/>
        </p:nvSpPr>
        <p:spPr>
          <a:xfrm>
            <a:off x="1524000" y="228600"/>
            <a:ext cx="7162800" cy="1143000"/>
          </a:xfrm>
          <a:prstGeom prst="rect">
            <a:avLst/>
          </a:prstGeom>
          <a:solidFill>
            <a:schemeClr val="accent2">
              <a:lumMod val="20000"/>
              <a:lumOff val="80000"/>
            </a:schemeClr>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What are indications of TDM </a:t>
            </a:r>
            <a:endParaRPr kumimoji="0" lang="en-US" sz="4300" b="0" i="0" u="none" strike="noStrike" kern="1200" cap="none" spc="0" normalizeH="0" baseline="0" noProof="0" dirty="0">
              <a:ln>
                <a:noFill/>
              </a:ln>
              <a:solidFill>
                <a:srgbClr val="FF0000"/>
              </a:solidFill>
              <a:effectLst>
                <a:outerShdw blurRad="50000" dist="30000" dir="5400000" algn="tl" rotWithShape="0">
                  <a:srgbClr val="000000">
                    <a:alpha val="30000"/>
                  </a:srgbClr>
                </a:outerShdw>
              </a:effectLst>
              <a:uLnTx/>
              <a:uFillTx/>
              <a:latin typeface="+mj-lt"/>
              <a:ea typeface="+mj-ea"/>
              <a:cs typeface="+mj-cs"/>
            </a:endParaRPr>
          </a:p>
        </p:txBody>
      </p:sp>
      <p:sp>
        <p:nvSpPr>
          <p:cNvPr id="5" name="عنصر نائب للمحتوى 2"/>
          <p:cNvSpPr txBox="1">
            <a:spLocks/>
          </p:cNvSpPr>
          <p:nvPr/>
        </p:nvSpPr>
        <p:spPr>
          <a:xfrm>
            <a:off x="1066800" y="1600200"/>
            <a:ext cx="3731568" cy="4525963"/>
          </a:xfrm>
          <a:prstGeom prst="rect">
            <a:avLst/>
          </a:prstGeom>
        </p:spPr>
        <p:txBody>
          <a:bodyPr>
            <a:normAutofit/>
          </a:bodyPr>
          <a:lstStyle/>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Drugs for which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relationship between dose and plasma concentration  is unpredictable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e.g</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Phenytoin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p:txBody>
      </p:sp>
      <p:pic>
        <p:nvPicPr>
          <p:cNvPr id="6" name="Picture 1031" descr="C:\WINDOWS\Plocha\obr14OF.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60032" y="1700808"/>
            <a:ext cx="4126689" cy="3385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1066800" y="1600200"/>
            <a:ext cx="4153272" cy="4525963"/>
          </a:xfrm>
          <a:prstGeom prst="rect">
            <a:avLst/>
          </a:prstGeom>
        </p:spPr>
        <p:txBody>
          <a:bodyPr>
            <a:normAutofit lnSpcReduction="10000"/>
          </a:bodyPr>
          <a:lstStyle/>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2"/>
              <a:tabLst/>
              <a:defRPr/>
            </a:pP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Drugs with a </a:t>
            </a:r>
            <a:r>
              <a:rPr kumimoji="0" lang="en-US" altLang="en-US" sz="2800" b="1" i="0" u="none" strike="noStrike" kern="1200" cap="none" spc="0" normalizeH="0" baseline="0" noProof="0" dirty="0" smtClean="0">
                <a:ln>
                  <a:noFill/>
                </a:ln>
                <a:solidFill>
                  <a:schemeClr val="accent2"/>
                </a:solidFill>
                <a:effectLst/>
                <a:uLnTx/>
                <a:uFillTx/>
                <a:latin typeface="+mn-lt"/>
                <a:ea typeface="+mn-ea"/>
                <a:cs typeface="+mn-cs"/>
              </a:rPr>
              <a:t>narrow  therapeutic window:-</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measurement of plasma concentrations of such drugs will allow dosage alterations to be made in order to produce </a:t>
            </a:r>
            <a:r>
              <a:rPr kumimoji="0" lang="en-US" altLang="en-US" sz="2800" b="1" i="0" u="none" strike="noStrike" kern="1200" cap="none" spc="0" normalizeH="0" baseline="0" noProof="0" dirty="0" smtClean="0">
                <a:ln>
                  <a:noFill/>
                </a:ln>
                <a:solidFill>
                  <a:srgbClr val="FF0066"/>
                </a:solidFill>
                <a:effectLst/>
                <a:uLnTx/>
                <a:uFillTx/>
                <a:latin typeface="+mn-lt"/>
                <a:ea typeface="+mn-ea"/>
                <a:cs typeface="+mn-cs"/>
              </a:rPr>
              <a:t>optimal therapeutic</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 effect or to avoid </a:t>
            </a:r>
            <a:r>
              <a:rPr kumimoji="0" lang="en-US" altLang="en-US" sz="2800" b="1" i="0" u="none" strike="noStrike" kern="1200" cap="none" spc="0" normalizeH="0" baseline="0" noProof="0" dirty="0" smtClean="0">
                <a:ln>
                  <a:noFill/>
                </a:ln>
                <a:solidFill>
                  <a:srgbClr val="FF0066"/>
                </a:solidFill>
                <a:effectLst/>
                <a:uLnTx/>
                <a:uFillTx/>
                <a:latin typeface="+mn-lt"/>
                <a:ea typeface="+mn-ea"/>
                <a:cs typeface="+mn-cs"/>
              </a:rPr>
              <a:t>toxic effects.</a:t>
            </a:r>
          </a:p>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2"/>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7" descr="Slid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2600" y="1628800"/>
            <a:ext cx="3469704" cy="47083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1066800" y="1600200"/>
            <a:ext cx="3937248" cy="4525963"/>
          </a:xfrm>
          <a:prstGeom prst="rect">
            <a:avLst/>
          </a:prstGeom>
        </p:spPr>
        <p:txBody>
          <a:bodyPr>
            <a:normAutofit fontScale="92500" lnSpcReduction="10000"/>
          </a:bodyPr>
          <a:lstStyle/>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3"/>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Drugs with </a:t>
            </a:r>
            <a:r>
              <a:rPr kumimoji="0" lang="en-US" altLang="en-US" sz="3200" b="1" i="0" u="none" strike="noStrike" kern="1200" cap="none" spc="0" normalizeH="0" baseline="0" noProof="0" dirty="0" smtClean="0">
                <a:ln>
                  <a:noFill/>
                </a:ln>
                <a:solidFill>
                  <a:schemeClr val="tx1"/>
                </a:solidFill>
                <a:effectLst/>
                <a:uLnTx/>
                <a:uFillTx/>
                <a:latin typeface="+mn-lt"/>
                <a:ea typeface="+mn-ea"/>
                <a:cs typeface="+mn-cs"/>
              </a:rPr>
              <a:t>steep dose response curve </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for which a small increase in dose can result in a marked increase in desired or undesired response e.g. </a:t>
            </a:r>
            <a:r>
              <a:rPr kumimoji="0" lang="en-US" altLang="en-US" sz="3200" b="0" i="0" u="none" strike="noStrike" kern="1200" cap="none" spc="0" normalizeH="0" baseline="0" noProof="0" dirty="0" err="1" smtClean="0">
                <a:ln>
                  <a:noFill/>
                </a:ln>
                <a:solidFill>
                  <a:schemeClr val="tx1"/>
                </a:solidFill>
                <a:effectLst/>
                <a:uLnTx/>
                <a:uFillTx/>
                <a:latin typeface="+mn-lt"/>
                <a:ea typeface="+mn-ea"/>
                <a:cs typeface="+mn-cs"/>
              </a:rPr>
              <a:t>theophylline</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كائن 3"/>
          <p:cNvGraphicFramePr>
            <a:graphicFrameLocks noGrp="1" noChangeAspect="1"/>
          </p:cNvGraphicFramePr>
          <p:nvPr>
            <p:extLst>
              <p:ext uri="{D42A27DB-BD31-4B8C-83A1-F6EECF244321}">
                <p14:modId xmlns:p14="http://schemas.microsoft.com/office/powerpoint/2010/main" xmlns="" val="4085571111"/>
              </p:ext>
            </p:extLst>
          </p:nvPr>
        </p:nvGraphicFramePr>
        <p:xfrm>
          <a:off x="5436096" y="1566093"/>
          <a:ext cx="3326903" cy="4682307"/>
        </p:xfrm>
        <a:graphic>
          <a:graphicData uri="http://schemas.openxmlformats.org/presentationml/2006/ole">
            <p:oleObj spid="_x0000_s1026" name="صورة نقطية" r:id="rId3" imgW="7582958" imgH="6020640" progId="PBrush">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1143000" y="228600"/>
            <a:ext cx="7543800" cy="5897563"/>
          </a:xfrm>
          <a:prstGeom prst="rect">
            <a:avLst/>
          </a:prstGeom>
        </p:spPr>
        <p:txBody>
          <a:bodyPr>
            <a:normAutofit/>
          </a:bodyPr>
          <a:lstStyle/>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4"/>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 evaluate compliance of patient </a:t>
            </a:r>
          </a:p>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4"/>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4"/>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Drugs for which there is difficulty in measuring or interpreting the clinical evidence of therapeutic or toxic effects:- Nausea &amp; vomiting occur in both </a:t>
            </a:r>
            <a:r>
              <a:rPr kumimoji="0" lang="en-US" altLang="en-US" sz="3200" b="1" i="0" u="none" strike="noStrike" kern="1200" cap="none" spc="0" normalizeH="0" baseline="0" noProof="0" dirty="0" smtClean="0">
                <a:ln>
                  <a:noFill/>
                </a:ln>
                <a:solidFill>
                  <a:schemeClr val="accent2"/>
                </a:solidFill>
                <a:effectLst/>
                <a:uLnTx/>
                <a:uFillTx/>
                <a:latin typeface="+mn-lt"/>
                <a:ea typeface="+mn-ea"/>
                <a:cs typeface="+mn-cs"/>
              </a:rPr>
              <a:t>digitalis toxicity</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 &amp; </a:t>
            </a:r>
            <a:r>
              <a:rPr kumimoji="0" lang="en-US" altLang="en-US" sz="3200" b="1" i="0" u="none" strike="noStrike" kern="1200" cap="none" spc="0" normalizeH="0" baseline="0" noProof="0" dirty="0" smtClean="0">
                <a:ln>
                  <a:noFill/>
                </a:ln>
                <a:solidFill>
                  <a:schemeClr val="accent2"/>
                </a:solidFill>
                <a:effectLst/>
                <a:uLnTx/>
                <a:uFillTx/>
                <a:latin typeface="+mn-lt"/>
                <a:ea typeface="+mn-ea"/>
                <a:cs typeface="+mn-cs"/>
              </a:rPr>
              <a:t>congestive heart failure.</a:t>
            </a:r>
          </a:p>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4"/>
              <a:tabLst/>
              <a:defRPr/>
            </a:pPr>
            <a:endParaRPr lang="en-US" altLang="en-US" sz="3200" b="1" dirty="0" smtClean="0">
              <a:solidFill>
                <a:schemeClr val="accent2"/>
              </a:solidFill>
            </a:endParaRPr>
          </a:p>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4"/>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For diagnosis of suspected toxicity &amp;  Determining drug abuse </a:t>
            </a:r>
          </a:p>
          <a:p>
            <a:pPr marL="514350" marR="0" lvl="0" indent="-514350" algn="l" defTabSz="914400" rtl="0" eaLnBrk="1" fontAlgn="auto" latinLnBrk="0" hangingPunct="1">
              <a:lnSpc>
                <a:spcPct val="100000"/>
              </a:lnSpc>
              <a:spcBef>
                <a:spcPts val="600"/>
              </a:spcBef>
              <a:spcAft>
                <a:spcPts val="0"/>
              </a:spcAft>
              <a:buClr>
                <a:schemeClr val="accent1"/>
              </a:buClr>
              <a:buSzPct val="80000"/>
              <a:buFont typeface="+mj-lt"/>
              <a:buAutoNum type="arabicPeriod" startAt="4"/>
              <a:tabLst/>
              <a:defRPr/>
            </a:pPr>
            <a:endParaRPr kumimoji="0" lang="en-US" altLang="en-US" sz="3200" b="1" i="0" u="none" strike="noStrike" kern="1200" cap="none" spc="0" normalizeH="0" baseline="0" noProof="0" dirty="0" smtClean="0">
              <a:ln>
                <a:noFill/>
              </a:ln>
              <a:solidFill>
                <a:schemeClr val="accent2"/>
              </a:solidFill>
              <a:effectLst/>
              <a:uLnTx/>
              <a:uFillTx/>
              <a:latin typeface="+mn-lt"/>
              <a:ea typeface="+mn-ea"/>
              <a:cs typeface="+mn-cs"/>
            </a:endParaRPr>
          </a:p>
          <a:p>
            <a:pPr marL="0" marR="0" lvl="0" indent="0" algn="l" defTabSz="914400" rtl="0" eaLnBrk="1" fontAlgn="auto" latinLnBrk="0" hangingPunct="1">
              <a:lnSpc>
                <a:spcPct val="80000"/>
              </a:lnSpc>
              <a:spcBef>
                <a:spcPts val="600"/>
              </a:spcBef>
              <a:spcAft>
                <a:spcPts val="0"/>
              </a:spcAft>
              <a:buClr>
                <a:schemeClr val="accent1"/>
              </a:buClr>
              <a:buSzPct val="80000"/>
              <a:buFont typeface="Wingdings 2"/>
              <a:buNone/>
              <a:tabLst/>
              <a:defRPr/>
            </a:pPr>
            <a:endParaRPr kumimoji="0" lang="en-US" altLang="en-US" sz="3200" b="1"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2"/>
          <p:cNvSpPr txBox="1">
            <a:spLocks/>
          </p:cNvSpPr>
          <p:nvPr/>
        </p:nvSpPr>
        <p:spPr>
          <a:xfrm>
            <a:off x="1752600" y="762000"/>
            <a:ext cx="6934200" cy="5364163"/>
          </a:xfrm>
          <a:prstGeom prst="rect">
            <a:avLst/>
          </a:prstGeom>
        </p:spPr>
        <p:txBody>
          <a:bodyPr>
            <a:normAutofit/>
          </a:bodyPr>
          <a:lstStyle/>
          <a:p>
            <a:pPr marL="514350" marR="0" lvl="0" indent="-514350" algn="l" defTabSz="914400" rtl="0" eaLnBrk="1" fontAlgn="auto" latinLnBrk="0" hangingPunct="1">
              <a:lnSpc>
                <a:spcPct val="80000"/>
              </a:lnSpc>
              <a:spcBef>
                <a:spcPts val="600"/>
              </a:spcBef>
              <a:spcAft>
                <a:spcPts val="0"/>
              </a:spcAft>
              <a:buClr>
                <a:schemeClr val="accent1"/>
              </a:buClr>
              <a:buSzPct val="80000"/>
              <a:buFont typeface="+mj-lt"/>
              <a:buAutoNum type="arabicPeriod" startAt="7"/>
              <a:tabLst/>
              <a:defRPr/>
            </a:pPr>
            <a:r>
              <a:rPr kumimoji="0" lang="en-US" altLang="en-US" sz="3200" b="0" i="0" u="none" strike="noStrike" kern="1200" cap="none" spc="0" normalizeH="0" baseline="0" noProof="0" dirty="0" smtClean="0">
                <a:ln>
                  <a:noFill/>
                </a:ln>
                <a:solidFill>
                  <a:srgbClr val="FF0000"/>
                </a:solidFill>
                <a:effectLst/>
                <a:uLnTx/>
                <a:uFillTx/>
                <a:latin typeface="+mn-lt"/>
                <a:ea typeface="+mn-ea"/>
                <a:cs typeface="+mn-cs"/>
              </a:rPr>
              <a:t>Renal disease</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 Alter the relationship between dose &amp; the plasma concentration. Important in case of </a:t>
            </a:r>
            <a:r>
              <a:rPr kumimoji="0" lang="en-US" altLang="en-US" sz="3200" b="0" i="0" u="none" strike="noStrike" kern="1200" cap="none" spc="0" normalizeH="0" baseline="0" noProof="0" dirty="0" err="1" smtClean="0">
                <a:ln>
                  <a:noFill/>
                </a:ln>
                <a:solidFill>
                  <a:schemeClr val="tx1"/>
                </a:solidFill>
                <a:effectLst/>
                <a:uLnTx/>
                <a:uFillTx/>
                <a:latin typeface="+mn-lt"/>
                <a:ea typeface="+mn-ea"/>
                <a:cs typeface="+mn-cs"/>
              </a:rPr>
              <a:t>digoxin</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 lithium &amp; </a:t>
            </a:r>
            <a:r>
              <a:rPr kumimoji="0" lang="en-US" altLang="en-US" sz="3200" b="0" i="0" u="none" strike="noStrike" kern="1200" cap="none" spc="0" normalizeH="0" baseline="0" noProof="0" dirty="0" err="1" smtClean="0">
                <a:ln>
                  <a:noFill/>
                </a:ln>
                <a:solidFill>
                  <a:schemeClr val="tx1"/>
                </a:solidFill>
                <a:effectLst/>
                <a:uLnTx/>
                <a:uFillTx/>
                <a:latin typeface="+mn-lt"/>
                <a:ea typeface="+mn-ea"/>
                <a:cs typeface="+mn-cs"/>
              </a:rPr>
              <a:t>aminoglycoside</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 antibiotics.</a:t>
            </a:r>
          </a:p>
          <a:p>
            <a:pPr marL="514350" marR="0" lvl="0" indent="-514350" algn="l" defTabSz="914400" rtl="0" eaLnBrk="1" fontAlgn="auto" latinLnBrk="0" hangingPunct="1">
              <a:lnSpc>
                <a:spcPct val="80000"/>
              </a:lnSpc>
              <a:spcBef>
                <a:spcPts val="600"/>
              </a:spcBef>
              <a:spcAft>
                <a:spcPts val="0"/>
              </a:spcAft>
              <a:buClr>
                <a:schemeClr val="accent1"/>
              </a:buClr>
              <a:buSzPct val="80000"/>
              <a:buFont typeface="+mj-lt"/>
              <a:buAutoNum type="arabicPeriod" startAt="7"/>
              <a:tabLst/>
              <a:defRPr/>
            </a:pP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80000"/>
              </a:lnSpc>
              <a:spcBef>
                <a:spcPts val="600"/>
              </a:spcBef>
              <a:spcAft>
                <a:spcPts val="0"/>
              </a:spcAft>
              <a:buClr>
                <a:schemeClr val="accent1"/>
              </a:buClr>
              <a:buSzPct val="80000"/>
              <a:buFont typeface="+mj-lt"/>
              <a:buAutoNum type="arabicPeriod" startAt="7"/>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 When </a:t>
            </a:r>
            <a:r>
              <a:rPr kumimoji="0" lang="en-US" altLang="en-US" sz="3200" b="0" i="0" u="none" strike="noStrike" kern="1200" cap="none" spc="0" normalizeH="0" baseline="0" noProof="0" dirty="0" smtClean="0">
                <a:ln>
                  <a:noFill/>
                </a:ln>
                <a:solidFill>
                  <a:srgbClr val="FF0000"/>
                </a:solidFill>
                <a:effectLst/>
                <a:uLnTx/>
                <a:uFillTx/>
                <a:latin typeface="+mn-lt"/>
                <a:ea typeface="+mn-ea"/>
                <a:cs typeface="+mn-cs"/>
              </a:rPr>
              <a:t>another drug alter the relationship between dose &amp; plasma concentration </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e.g. plasma concentration of lithium is increased by </a:t>
            </a:r>
            <a:r>
              <a:rPr kumimoji="0" lang="en-US" altLang="en-US" sz="3200" b="0" i="0" u="none" strike="noStrike" kern="1200" cap="none" spc="0" normalizeH="0" baseline="0" noProof="0" dirty="0" err="1" smtClean="0">
                <a:ln>
                  <a:noFill/>
                </a:ln>
                <a:solidFill>
                  <a:schemeClr val="tx1"/>
                </a:solidFill>
                <a:effectLst/>
                <a:uLnTx/>
                <a:uFillTx/>
                <a:latin typeface="+mn-lt"/>
                <a:ea typeface="+mn-ea"/>
                <a:cs typeface="+mn-cs"/>
              </a:rPr>
              <a:t>thiazide</a:t>
            </a: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8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solidFill>
                  <a:srgbClr val="FF0000"/>
                </a:solidFill>
              </a:rPr>
              <a:t>TDM : Not Suitable for </a:t>
            </a:r>
            <a:endParaRPr lang="en-US" dirty="0">
              <a:solidFill>
                <a:srgbClr val="FF0000"/>
              </a:solidFill>
            </a:endParaRPr>
          </a:p>
        </p:txBody>
      </p:sp>
      <p:sp>
        <p:nvSpPr>
          <p:cNvPr id="4" name="عنصر نائب للمحتوى 2"/>
          <p:cNvSpPr>
            <a:spLocks noGrp="1"/>
          </p:cNvSpPr>
          <p:nvPr>
            <p:ph idx="1"/>
          </p:nvPr>
        </p:nvSpPr>
        <p:spPr/>
        <p:txBody>
          <a:bodyPr>
            <a:normAutofit/>
          </a:bodyPr>
          <a:lstStyle/>
          <a:p>
            <a:pPr algn="just">
              <a:lnSpc>
                <a:spcPct val="80000"/>
              </a:lnSpc>
            </a:pPr>
            <a:r>
              <a:rPr lang="en-US" altLang="en-US" sz="2400" dirty="0" smtClean="0">
                <a:latin typeface="+mj-lt"/>
                <a:cs typeface="Cordia New" pitchFamily="34" charset="-34"/>
              </a:rPr>
              <a:t>Drugs that are </a:t>
            </a:r>
            <a:r>
              <a:rPr lang="en-US" altLang="en-US" sz="2400" dirty="0">
                <a:latin typeface="+mj-lt"/>
                <a:cs typeface="Cordia New" pitchFamily="34" charset="-34"/>
              </a:rPr>
              <a:t>used for treating diseases of which their </a:t>
            </a:r>
            <a:r>
              <a:rPr lang="en-US" altLang="en-US" sz="2400" dirty="0">
                <a:solidFill>
                  <a:srgbClr val="FF0000"/>
                </a:solidFill>
                <a:latin typeface="+mj-lt"/>
                <a:cs typeface="Cordia New" pitchFamily="34" charset="-34"/>
              </a:rPr>
              <a:t>clinical end points can easily be monitored</a:t>
            </a:r>
            <a:r>
              <a:rPr lang="en-US" altLang="en-US" sz="2400" dirty="0">
                <a:latin typeface="+mj-lt"/>
                <a:cs typeface="Cordia New" pitchFamily="34" charset="-34"/>
              </a:rPr>
              <a:t>, e.g., BP, HR, cardiac rhythm, blood sugar, blood cholesterol and triglycerides, urine volume, body temperature, </a:t>
            </a:r>
            <a:r>
              <a:rPr lang="en-US" altLang="en-US" sz="2400" dirty="0" smtClean="0">
                <a:latin typeface="+mj-lt"/>
                <a:cs typeface="Cordia New" pitchFamily="34" charset="-34"/>
              </a:rPr>
              <a:t>pain</a:t>
            </a:r>
            <a:r>
              <a:rPr lang="en-US" altLang="en-US" sz="2400" dirty="0">
                <a:latin typeface="+mj-lt"/>
                <a:cs typeface="Cordia New" pitchFamily="34" charset="-34"/>
              </a:rPr>
              <a:t>, headache, etc</a:t>
            </a:r>
            <a:r>
              <a:rPr lang="en-US" altLang="en-US" sz="2400" dirty="0" smtClean="0">
                <a:latin typeface="+mj-lt"/>
                <a:cs typeface="Cordia New" pitchFamily="34" charset="-34"/>
              </a:rPr>
              <a:t>.</a:t>
            </a:r>
          </a:p>
          <a:p>
            <a:pPr algn="just">
              <a:lnSpc>
                <a:spcPct val="80000"/>
              </a:lnSpc>
              <a:buNone/>
            </a:pPr>
            <a:endParaRPr lang="en-US" altLang="en-US" sz="2400" dirty="0">
              <a:latin typeface="+mj-lt"/>
              <a:cs typeface="Cordia New" pitchFamily="34" charset="-34"/>
            </a:endParaRPr>
          </a:p>
          <a:p>
            <a:pPr algn="just">
              <a:lnSpc>
                <a:spcPct val="80000"/>
              </a:lnSpc>
            </a:pPr>
            <a:r>
              <a:rPr lang="en-US" altLang="en-US" sz="2400" dirty="0">
                <a:latin typeface="+mj-lt"/>
                <a:cs typeface="Cordia New" pitchFamily="34" charset="-34"/>
              </a:rPr>
              <a:t>Drugs </a:t>
            </a:r>
            <a:r>
              <a:rPr lang="en-US" altLang="en-US" sz="2400" dirty="0">
                <a:solidFill>
                  <a:srgbClr val="FF0000"/>
                </a:solidFill>
                <a:latin typeface="+mj-lt"/>
                <a:cs typeface="Cordia New" pitchFamily="34" charset="-34"/>
              </a:rPr>
              <a:t>whose serum concentrations do not correlate with therapeutic or toxic effects</a:t>
            </a:r>
            <a:r>
              <a:rPr lang="en-US" altLang="en-US" sz="2400" dirty="0" smtClean="0">
                <a:latin typeface="+mj-lt"/>
                <a:cs typeface="Cordia New" pitchFamily="34" charset="-34"/>
              </a:rPr>
              <a:t>.</a:t>
            </a:r>
          </a:p>
          <a:p>
            <a:pPr algn="just">
              <a:lnSpc>
                <a:spcPct val="80000"/>
              </a:lnSpc>
              <a:buNone/>
            </a:pPr>
            <a:endParaRPr lang="en-US" altLang="en-US" sz="2400" dirty="0">
              <a:latin typeface="+mj-lt"/>
              <a:cs typeface="Cordia New" pitchFamily="34" charset="-34"/>
            </a:endParaRPr>
          </a:p>
          <a:p>
            <a:pPr algn="just">
              <a:lnSpc>
                <a:spcPct val="80000"/>
              </a:lnSpc>
            </a:pPr>
            <a:r>
              <a:rPr lang="en-US" altLang="en-US" sz="2400" dirty="0">
                <a:latin typeface="+mj-lt"/>
                <a:cs typeface="Cordia New" pitchFamily="34" charset="-34"/>
              </a:rPr>
              <a:t>Drugs with </a:t>
            </a:r>
            <a:r>
              <a:rPr lang="en-US" altLang="en-US" sz="2400" dirty="0">
                <a:solidFill>
                  <a:srgbClr val="FF0000"/>
                </a:solidFill>
                <a:latin typeface="+mj-lt"/>
                <a:cs typeface="Cordia New" pitchFamily="34" charset="-34"/>
              </a:rPr>
              <a:t>less complicated pharmacokinetics</a:t>
            </a:r>
            <a:r>
              <a:rPr lang="en-US" altLang="en-US" sz="2400" dirty="0" smtClean="0">
                <a:solidFill>
                  <a:srgbClr val="FF0000"/>
                </a:solidFill>
                <a:latin typeface="+mj-lt"/>
                <a:cs typeface="Cordia New" pitchFamily="34" charset="-34"/>
              </a:rPr>
              <a:t>.</a:t>
            </a:r>
          </a:p>
          <a:p>
            <a:pPr algn="just">
              <a:lnSpc>
                <a:spcPct val="80000"/>
              </a:lnSpc>
              <a:buNone/>
            </a:pPr>
            <a:endParaRPr lang="en-US" altLang="en-US" sz="2400" dirty="0">
              <a:latin typeface="+mj-lt"/>
              <a:cs typeface="Cordia New" pitchFamily="34" charset="-34"/>
            </a:endParaRPr>
          </a:p>
          <a:p>
            <a:pPr algn="just">
              <a:lnSpc>
                <a:spcPct val="80000"/>
              </a:lnSpc>
            </a:pPr>
            <a:r>
              <a:rPr lang="en-US" altLang="en-US" sz="2400" dirty="0" smtClean="0">
                <a:latin typeface="+mj-lt"/>
                <a:cs typeface="Cordia New" pitchFamily="34" charset="-34"/>
              </a:rPr>
              <a:t>Drugs having </a:t>
            </a:r>
            <a:r>
              <a:rPr lang="en-US" altLang="en-US" sz="2400" dirty="0" smtClean="0">
                <a:solidFill>
                  <a:srgbClr val="FF0000"/>
                </a:solidFill>
                <a:latin typeface="+mj-lt"/>
                <a:cs typeface="Cordia New" pitchFamily="34" charset="-34"/>
              </a:rPr>
              <a:t>wide therapeutic index </a:t>
            </a:r>
          </a:p>
          <a:p>
            <a:pPr algn="just">
              <a:lnSpc>
                <a:spcPct val="80000"/>
              </a:lnSpc>
              <a:buNone/>
            </a:pPr>
            <a:endParaRPr lang="en-US" altLang="en-US" sz="2400" dirty="0" smtClean="0">
              <a:latin typeface="+mj-lt"/>
              <a:cs typeface="Cordia New" pitchFamily="34" charset="-34"/>
            </a:endParaRPr>
          </a:p>
          <a:p>
            <a:pPr algn="just">
              <a:lnSpc>
                <a:spcPct val="80000"/>
              </a:lnSpc>
            </a:pPr>
            <a:r>
              <a:rPr lang="en-US" altLang="en-US" sz="2400" dirty="0" smtClean="0">
                <a:solidFill>
                  <a:srgbClr val="FF0000"/>
                </a:solidFill>
                <a:latin typeface="+mj-lt"/>
                <a:cs typeface="Cordia New" pitchFamily="34" charset="-34"/>
              </a:rPr>
              <a:t>Hit and run drugs</a:t>
            </a:r>
            <a:r>
              <a:rPr lang="en-US" altLang="en-US" sz="2400" dirty="0" smtClean="0">
                <a:latin typeface="+mj-lt"/>
                <a:cs typeface="Cordia New" pitchFamily="34" charset="-34"/>
              </a:rPr>
              <a:t>: omeprazole, MAO inhibitors </a:t>
            </a:r>
            <a:endParaRPr lang="th-TH" altLang="en-US" sz="2400" dirty="0">
              <a:latin typeface="+mj-lt"/>
              <a:cs typeface="Cordia New" pitchFamily="34" charset="-34"/>
            </a:endParaRPr>
          </a:p>
          <a:p>
            <a:pPr algn="just"/>
            <a:endParaRPr lang="en-US" sz="24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563562"/>
          </a:xfrm>
        </p:spPr>
        <p:txBody>
          <a:bodyPr>
            <a:normAutofit fontScale="90000"/>
          </a:bodyPr>
          <a:lstStyle/>
          <a:p>
            <a:r>
              <a:rPr lang="en-US" dirty="0" smtClean="0">
                <a:solidFill>
                  <a:srgbClr val="FF0000"/>
                </a:solidFill>
              </a:rPr>
              <a:t>TDM : CLINICAL SIGNIFICANCE </a:t>
            </a:r>
            <a:endParaRPr lang="en-US" dirty="0">
              <a:solidFill>
                <a:srgbClr val="FF0000"/>
              </a:solidFill>
            </a:endParaRPr>
          </a:p>
        </p:txBody>
      </p:sp>
      <p:sp>
        <p:nvSpPr>
          <p:cNvPr id="4" name="عنصر نائب للمحتوى 2"/>
          <p:cNvSpPr>
            <a:spLocks noGrp="1"/>
          </p:cNvSpPr>
          <p:nvPr>
            <p:ph idx="1"/>
          </p:nvPr>
        </p:nvSpPr>
        <p:spPr>
          <a:xfrm>
            <a:off x="1435608" y="990600"/>
            <a:ext cx="7498080" cy="5715000"/>
          </a:xfrm>
        </p:spPr>
        <p:txBody>
          <a:bodyPr>
            <a:normAutofit/>
          </a:bodyPr>
          <a:lstStyle/>
          <a:p>
            <a:pPr marL="514350" indent="-514350"/>
            <a:r>
              <a:rPr lang="en-US" sz="2000" dirty="0" smtClean="0">
                <a:latin typeface="+mj-lt"/>
              </a:rPr>
              <a:t>Maximizes </a:t>
            </a:r>
            <a:r>
              <a:rPr lang="en-US" sz="2000" b="1" dirty="0" smtClean="0">
                <a:latin typeface="+mj-lt"/>
              </a:rPr>
              <a:t>efficacy</a:t>
            </a:r>
          </a:p>
          <a:p>
            <a:pPr marL="514350" indent="-514350"/>
            <a:endParaRPr lang="en-US" sz="2000" dirty="0" smtClean="0">
              <a:latin typeface="+mj-lt"/>
            </a:endParaRPr>
          </a:p>
          <a:p>
            <a:pPr marL="514350" indent="-514350"/>
            <a:r>
              <a:rPr lang="en-US" sz="2000" dirty="0" smtClean="0">
                <a:latin typeface="+mj-lt"/>
              </a:rPr>
              <a:t>Avoids </a:t>
            </a:r>
            <a:r>
              <a:rPr lang="en-US" sz="2000" b="1" dirty="0" smtClean="0">
                <a:latin typeface="+mj-lt"/>
              </a:rPr>
              <a:t>toxicity</a:t>
            </a:r>
          </a:p>
          <a:p>
            <a:pPr marL="514350" indent="-514350"/>
            <a:endParaRPr lang="en-US" sz="2000" dirty="0" smtClean="0">
              <a:latin typeface="+mj-lt"/>
            </a:endParaRPr>
          </a:p>
          <a:p>
            <a:pPr marL="514350" indent="-514350"/>
            <a:r>
              <a:rPr lang="th-TH" altLang="en-US" sz="2000" dirty="0" smtClean="0">
                <a:latin typeface="+mj-lt"/>
              </a:rPr>
              <a:t>Identif</a:t>
            </a:r>
            <a:r>
              <a:rPr lang="en-US" altLang="en-US" sz="2000" dirty="0" err="1" smtClean="0">
                <a:latin typeface="+mj-lt"/>
              </a:rPr>
              <a:t>ies</a:t>
            </a:r>
            <a:r>
              <a:rPr lang="en-US" altLang="en-US" sz="2000" dirty="0" smtClean="0">
                <a:latin typeface="+mj-lt"/>
              </a:rPr>
              <a:t> </a:t>
            </a:r>
            <a:r>
              <a:rPr lang="th-TH" altLang="en-US" sz="2000" b="1" dirty="0" smtClean="0">
                <a:latin typeface="+mj-lt"/>
              </a:rPr>
              <a:t>therapeutic failure</a:t>
            </a:r>
            <a:endParaRPr lang="en-US" altLang="en-US" sz="2000" b="1" dirty="0" smtClean="0">
              <a:latin typeface="+mj-lt"/>
            </a:endParaRPr>
          </a:p>
          <a:p>
            <a:pPr marL="914400" lvl="1" indent="-514350"/>
            <a:r>
              <a:rPr lang="en-US" altLang="en-US" sz="2000" dirty="0" smtClean="0">
                <a:latin typeface="+mj-lt"/>
              </a:rPr>
              <a:t>Non compliance, </a:t>
            </a:r>
            <a:r>
              <a:rPr lang="en-US" altLang="en-US" sz="2000" dirty="0" err="1" smtClean="0">
                <a:latin typeface="+mj-lt"/>
              </a:rPr>
              <a:t>subtherapeutic</a:t>
            </a:r>
            <a:r>
              <a:rPr lang="en-US" altLang="en-US" sz="2000" dirty="0" smtClean="0">
                <a:latin typeface="+mj-lt"/>
              </a:rPr>
              <a:t> dose </a:t>
            </a:r>
          </a:p>
          <a:p>
            <a:pPr marL="914400" lvl="1" indent="-514350">
              <a:buNone/>
            </a:pPr>
            <a:endParaRPr lang="en-US" altLang="en-US" sz="2000" dirty="0">
              <a:latin typeface="+mj-lt"/>
            </a:endParaRPr>
          </a:p>
          <a:p>
            <a:pPr marL="514350" indent="-514350"/>
            <a:r>
              <a:rPr lang="th-TH" altLang="en-US" sz="2000" dirty="0" smtClean="0">
                <a:latin typeface="+mj-lt"/>
              </a:rPr>
              <a:t>Facilitat</a:t>
            </a:r>
            <a:r>
              <a:rPr lang="en-US" altLang="en-US" sz="2000" dirty="0" err="1" smtClean="0">
                <a:latin typeface="+mj-lt"/>
              </a:rPr>
              <a:t>es</a:t>
            </a:r>
            <a:r>
              <a:rPr lang="en-US" altLang="en-US" sz="2000" dirty="0" smtClean="0">
                <a:latin typeface="+mj-lt"/>
              </a:rPr>
              <a:t> </a:t>
            </a:r>
            <a:r>
              <a:rPr lang="th-TH" altLang="en-US" sz="2000" b="1" dirty="0" smtClean="0">
                <a:latin typeface="+mj-lt"/>
              </a:rPr>
              <a:t>adjustment of dosage </a:t>
            </a:r>
          </a:p>
          <a:p>
            <a:pPr algn="just">
              <a:buNone/>
            </a:pPr>
            <a:r>
              <a:rPr lang="en-US" altLang="en-US" sz="2000" dirty="0" smtClean="0">
                <a:latin typeface="+mj-lt"/>
              </a:rPr>
              <a:t>	</a:t>
            </a:r>
            <a:r>
              <a:rPr lang="th-TH" altLang="en-US" sz="2000" dirty="0" smtClean="0">
                <a:latin typeface="+mj-lt"/>
              </a:rPr>
              <a:t>         </a:t>
            </a:r>
            <a:r>
              <a:rPr lang="th-TH" altLang="en-US" sz="2000" dirty="0">
                <a:latin typeface="+mj-lt"/>
              </a:rPr>
              <a:t>New dose  =  Old dose X Desired C</a:t>
            </a:r>
            <a:r>
              <a:rPr lang="th-TH" altLang="en-US" sz="2000" baseline="-25000" dirty="0">
                <a:latin typeface="+mj-lt"/>
              </a:rPr>
              <a:t>ss</a:t>
            </a:r>
            <a:r>
              <a:rPr lang="th-TH" altLang="en-US" sz="2000" dirty="0">
                <a:latin typeface="+mj-lt"/>
              </a:rPr>
              <a:t>/Old C</a:t>
            </a:r>
            <a:r>
              <a:rPr lang="th-TH" altLang="en-US" sz="2000" baseline="-25000" dirty="0">
                <a:latin typeface="+mj-lt"/>
              </a:rPr>
              <a:t>ss</a:t>
            </a:r>
            <a:r>
              <a:rPr lang="th-TH" altLang="en-US" sz="2000" dirty="0">
                <a:latin typeface="+mj-lt"/>
              </a:rPr>
              <a:t> </a:t>
            </a:r>
            <a:endParaRPr lang="en-US" altLang="en-US" sz="2000" dirty="0" smtClean="0">
              <a:latin typeface="+mj-lt"/>
            </a:endParaRPr>
          </a:p>
          <a:p>
            <a:pPr algn="just">
              <a:buNone/>
            </a:pPr>
            <a:endParaRPr lang="th-TH" altLang="en-US" sz="2000" dirty="0">
              <a:latin typeface="+mj-lt"/>
            </a:endParaRPr>
          </a:p>
          <a:p>
            <a:pPr marL="0" indent="0"/>
            <a:r>
              <a:rPr lang="en-US" altLang="en-US" sz="2000" dirty="0" smtClean="0">
                <a:latin typeface="+mj-lt"/>
              </a:rPr>
              <a:t> Facilitates  the </a:t>
            </a:r>
            <a:r>
              <a:rPr lang="en-US" altLang="en-US" sz="2000" b="1" dirty="0" smtClean="0">
                <a:latin typeface="+mj-lt"/>
              </a:rPr>
              <a:t>therapeutic effect </a:t>
            </a:r>
            <a:r>
              <a:rPr lang="en-US" altLang="en-US" sz="2000" dirty="0" smtClean="0">
                <a:latin typeface="+mj-lt"/>
              </a:rPr>
              <a:t>of drug by achieving target drug concentration </a:t>
            </a:r>
          </a:p>
          <a:p>
            <a:pPr marL="0" indent="0">
              <a:buNone/>
            </a:pPr>
            <a:endParaRPr lang="en-US" altLang="en-US" sz="2000" dirty="0" smtClean="0">
              <a:latin typeface="+mj-lt"/>
            </a:endParaRPr>
          </a:p>
          <a:p>
            <a:pPr algn="just"/>
            <a:r>
              <a:rPr lang="en-US" altLang="en-US" sz="2000" b="1" dirty="0" smtClean="0">
                <a:latin typeface="+mj-lt"/>
              </a:rPr>
              <a:t>Identify poisoning, drug toxicity</a:t>
            </a:r>
            <a:r>
              <a:rPr lang="th-TH" altLang="en-US" sz="2000" b="1" dirty="0" smtClean="0">
                <a:latin typeface="+mj-lt"/>
              </a:rPr>
              <a:t> </a:t>
            </a:r>
            <a:r>
              <a:rPr lang="en-US" altLang="en-US" sz="2000" b="1" dirty="0" smtClean="0">
                <a:latin typeface="+mj-lt"/>
              </a:rPr>
              <a:t>and drug abuse </a:t>
            </a:r>
            <a:endParaRPr lang="en-US" sz="2000" b="1"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14400" y="0"/>
            <a:ext cx="8229600" cy="1143000"/>
          </a:xfrm>
        </p:spPr>
        <p:txBody>
          <a:bodyPr/>
          <a:lstStyle/>
          <a:p>
            <a:r>
              <a:rPr lang="en-PH" dirty="0" smtClean="0"/>
              <a:t>Some Concepts to be Revised</a:t>
            </a:r>
            <a:endParaRPr lang="en-GB" dirty="0"/>
          </a:p>
        </p:txBody>
      </p:sp>
      <p:sp>
        <p:nvSpPr>
          <p:cNvPr id="59395" name="Rectangle 3"/>
          <p:cNvSpPr>
            <a:spLocks noGrp="1" noChangeArrowheads="1"/>
          </p:cNvSpPr>
          <p:nvPr>
            <p:ph type="body" idx="1"/>
          </p:nvPr>
        </p:nvSpPr>
        <p:spPr>
          <a:xfrm>
            <a:off x="457200" y="1981200"/>
            <a:ext cx="8229600" cy="4876800"/>
          </a:xfrm>
        </p:spPr>
        <p:txBody>
          <a:bodyPr/>
          <a:lstStyle/>
          <a:p>
            <a:pPr>
              <a:buFont typeface="Wingdings" pitchFamily="2" charset="2"/>
              <a:buNone/>
            </a:pPr>
            <a:r>
              <a:rPr lang="en-PH" dirty="0"/>
              <a:t>Bioavailability</a:t>
            </a:r>
          </a:p>
          <a:p>
            <a:pPr>
              <a:buFont typeface="Wingdings" pitchFamily="2" charset="2"/>
              <a:buNone/>
            </a:pPr>
            <a:endParaRPr lang="en-PH" dirty="0"/>
          </a:p>
          <a:p>
            <a:pPr>
              <a:buFont typeface="Wingdings" pitchFamily="2" charset="2"/>
              <a:buNone/>
            </a:pPr>
            <a:r>
              <a:rPr lang="en-PH" dirty="0"/>
              <a:t>							Clearance</a:t>
            </a:r>
          </a:p>
          <a:p>
            <a:pPr>
              <a:buFont typeface="Wingdings" pitchFamily="2" charset="2"/>
              <a:buNone/>
            </a:pPr>
            <a:endParaRPr lang="en-PH" dirty="0"/>
          </a:p>
          <a:p>
            <a:pPr>
              <a:buFont typeface="Wingdings" pitchFamily="2" charset="2"/>
              <a:buNone/>
            </a:pPr>
            <a:r>
              <a:rPr lang="en-PH" dirty="0"/>
              <a:t>Half-Life</a:t>
            </a:r>
          </a:p>
          <a:p>
            <a:pPr>
              <a:buFont typeface="Wingdings" pitchFamily="2" charset="2"/>
              <a:buNone/>
            </a:pPr>
            <a:endParaRPr lang="en-PH" dirty="0"/>
          </a:p>
          <a:p>
            <a:pPr>
              <a:buFont typeface="Wingdings" pitchFamily="2" charset="2"/>
              <a:buNone/>
            </a:pPr>
            <a:r>
              <a:rPr lang="en-PH" dirty="0"/>
              <a:t>							Steady state </a:t>
            </a:r>
          </a:p>
          <a:p>
            <a:pPr>
              <a:buFont typeface="Wingdings" pitchFamily="2" charset="2"/>
              <a:buNone/>
            </a:pPr>
            <a:r>
              <a:rPr lang="en-PH" dirty="0"/>
              <a:t>							Concentration</a:t>
            </a:r>
            <a:endParaRPr lang="en-GB" dirty="0"/>
          </a:p>
        </p:txBody>
      </p:sp>
      <p:sp>
        <p:nvSpPr>
          <p:cNvPr id="59396" name="Rectangle 4"/>
          <p:cNvSpPr>
            <a:spLocks noChangeArrowheads="1"/>
          </p:cNvSpPr>
          <p:nvPr/>
        </p:nvSpPr>
        <p:spPr bwMode="auto">
          <a:xfrm>
            <a:off x="3124200" y="1371600"/>
            <a:ext cx="6019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PH" sz="2400" b="1"/>
              <a:t>Amount of drug present in the</a:t>
            </a:r>
          </a:p>
          <a:p>
            <a:pPr algn="ctr"/>
            <a:r>
              <a:rPr lang="en-PH" sz="2400" b="1"/>
              <a:t> bloodstream</a:t>
            </a:r>
            <a:endParaRPr lang="en-GB" sz="2400" b="1"/>
          </a:p>
        </p:txBody>
      </p:sp>
      <p:sp>
        <p:nvSpPr>
          <p:cNvPr id="59397" name="Rectangle 5"/>
          <p:cNvSpPr>
            <a:spLocks noChangeArrowheads="1"/>
          </p:cNvSpPr>
          <p:nvPr/>
        </p:nvSpPr>
        <p:spPr bwMode="auto">
          <a:xfrm>
            <a:off x="0" y="2743200"/>
            <a:ext cx="5943600" cy="1371600"/>
          </a:xfrm>
          <a:prstGeom prst="rect">
            <a:avLst/>
          </a:prstGeom>
          <a:solidFill>
            <a:srgbClr val="FF0066"/>
          </a:solidFill>
          <a:ln w="9525">
            <a:solidFill>
              <a:schemeClr val="tx1"/>
            </a:solidFill>
            <a:miter lim="800000"/>
            <a:headEnd/>
            <a:tailEnd/>
          </a:ln>
          <a:effectLst/>
        </p:spPr>
        <p:txBody>
          <a:bodyPr wrap="none" anchor="ctr"/>
          <a:lstStyle/>
          <a:p>
            <a:pPr algn="ctr"/>
            <a:r>
              <a:rPr lang="en-PH" sz="2400" b="1"/>
              <a:t>Volume of blood cleared off of a </a:t>
            </a:r>
          </a:p>
          <a:p>
            <a:pPr algn="ctr"/>
            <a:r>
              <a:rPr lang="en-PH" sz="2400" b="1"/>
              <a:t>drug per unit of time</a:t>
            </a:r>
            <a:endParaRPr lang="en-GB" sz="2400" b="1"/>
          </a:p>
        </p:txBody>
      </p:sp>
      <p:sp>
        <p:nvSpPr>
          <p:cNvPr id="59398" name="Rectangle 6"/>
          <p:cNvSpPr>
            <a:spLocks noChangeArrowheads="1"/>
          </p:cNvSpPr>
          <p:nvPr/>
        </p:nvSpPr>
        <p:spPr bwMode="auto">
          <a:xfrm>
            <a:off x="3124200" y="4114800"/>
            <a:ext cx="6019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PH" sz="2400" b="1"/>
              <a:t>Time required for drug concentration in </a:t>
            </a:r>
          </a:p>
          <a:p>
            <a:pPr algn="ctr"/>
            <a:r>
              <a:rPr lang="en-PH" sz="2400" b="1"/>
              <a:t>the blood to be reduced 50%</a:t>
            </a:r>
            <a:endParaRPr lang="en-GB" sz="2400" b="1"/>
          </a:p>
        </p:txBody>
      </p:sp>
      <p:sp>
        <p:nvSpPr>
          <p:cNvPr id="59399" name="Rectangle 7"/>
          <p:cNvSpPr>
            <a:spLocks noChangeArrowheads="1"/>
          </p:cNvSpPr>
          <p:nvPr/>
        </p:nvSpPr>
        <p:spPr bwMode="auto">
          <a:xfrm>
            <a:off x="0" y="5486400"/>
            <a:ext cx="5867400" cy="1371600"/>
          </a:xfrm>
          <a:prstGeom prst="rect">
            <a:avLst/>
          </a:prstGeom>
          <a:solidFill>
            <a:srgbClr val="FF0066"/>
          </a:solidFill>
          <a:ln w="9525">
            <a:solidFill>
              <a:schemeClr val="tx1"/>
            </a:solidFill>
            <a:miter lim="800000"/>
            <a:headEnd/>
            <a:tailEnd/>
          </a:ln>
          <a:effectLst/>
        </p:spPr>
        <p:txBody>
          <a:bodyPr wrap="none" anchor="ctr"/>
          <a:lstStyle/>
          <a:p>
            <a:pPr algn="ctr"/>
            <a:r>
              <a:rPr lang="en-PH" sz="2400" b="1"/>
              <a:t>Drug available= drug elimination</a:t>
            </a:r>
            <a:endParaRPr lang="en-GB" sz="2400" b="1"/>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33688" cy="1066800"/>
          </a:xfrm>
        </p:spPr>
        <p:txBody>
          <a:bodyPr/>
          <a:lstStyle/>
          <a:p>
            <a:pPr algn="ctr"/>
            <a:r>
              <a:rPr lang="en-US" dirty="0" smtClean="0">
                <a:solidFill>
                  <a:srgbClr val="FF0000"/>
                </a:solidFill>
              </a:rPr>
              <a:t>CONTENTS</a:t>
            </a:r>
            <a:endParaRPr lang="en-US" dirty="0">
              <a:solidFill>
                <a:srgbClr val="FF0000"/>
              </a:solidFill>
            </a:endParaRPr>
          </a:p>
        </p:txBody>
      </p:sp>
      <p:sp>
        <p:nvSpPr>
          <p:cNvPr id="3" name="Content Placeholder 2"/>
          <p:cNvSpPr>
            <a:spLocks noGrp="1"/>
          </p:cNvSpPr>
          <p:nvPr>
            <p:ph idx="1"/>
          </p:nvPr>
        </p:nvSpPr>
        <p:spPr>
          <a:xfrm>
            <a:off x="1295400" y="1066800"/>
            <a:ext cx="7391400" cy="4953000"/>
          </a:xfrm>
        </p:spPr>
        <p:txBody>
          <a:bodyPr/>
          <a:lstStyle/>
          <a:p>
            <a:r>
              <a:rPr lang="en-US" dirty="0" smtClean="0"/>
              <a:t>What is TDM</a:t>
            </a:r>
          </a:p>
          <a:p>
            <a:r>
              <a:rPr lang="en-US" dirty="0" smtClean="0"/>
              <a:t>Need of TDM</a:t>
            </a:r>
          </a:p>
          <a:p>
            <a:r>
              <a:rPr lang="en-US" dirty="0" smtClean="0"/>
              <a:t>Indications</a:t>
            </a:r>
          </a:p>
          <a:p>
            <a:r>
              <a:rPr lang="en-US" dirty="0" smtClean="0"/>
              <a:t>Factors affecting</a:t>
            </a:r>
          </a:p>
          <a:p>
            <a:r>
              <a:rPr lang="en-US" dirty="0" smtClean="0"/>
              <a:t>Various classes of DRUGS</a:t>
            </a:r>
          </a:p>
          <a:p>
            <a:r>
              <a:rPr lang="en-US" dirty="0" smtClean="0"/>
              <a:t>Use of pharmacokinetic studies</a:t>
            </a:r>
          </a:p>
          <a:p>
            <a:r>
              <a:rPr lang="en-US" dirty="0" smtClean="0"/>
              <a:t>TDM technologies</a:t>
            </a:r>
          </a:p>
          <a:p>
            <a:endParaRPr lang="en-US" dirty="0" smtClean="0"/>
          </a:p>
          <a:p>
            <a:pPr>
              <a:buNone/>
            </a:pPr>
            <a:endParaRPr lang="en-US" dirty="0"/>
          </a:p>
        </p:txBody>
      </p:sp>
      <p:pic>
        <p:nvPicPr>
          <p:cNvPr id="2050" name="Picture 2" descr="C:\Users\rajat\Desktop\fff.jpg"/>
          <p:cNvPicPr>
            <a:picLocks noChangeAspect="1" noChangeArrowheads="1"/>
          </p:cNvPicPr>
          <p:nvPr/>
        </p:nvPicPr>
        <p:blipFill>
          <a:blip r:embed="rId2"/>
          <a:srcRect/>
          <a:stretch>
            <a:fillRect/>
          </a:stretch>
        </p:blipFill>
        <p:spPr bwMode="auto">
          <a:xfrm>
            <a:off x="7353300" y="0"/>
            <a:ext cx="1790700" cy="17335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0" y="1752600"/>
            <a:ext cx="9144000" cy="5105400"/>
          </a:xfrm>
        </p:spPr>
        <p:txBody>
          <a:bodyPr/>
          <a:lstStyle/>
          <a:p>
            <a:pPr>
              <a:buFont typeface="Wingdings" pitchFamily="2" charset="2"/>
              <a:buNone/>
            </a:pPr>
            <a:r>
              <a:rPr lang="en-PH"/>
              <a:t>Loading dose</a:t>
            </a:r>
          </a:p>
          <a:p>
            <a:pPr>
              <a:buFont typeface="Wingdings" pitchFamily="2" charset="2"/>
              <a:buNone/>
            </a:pPr>
            <a:endParaRPr lang="en-PH"/>
          </a:p>
          <a:p>
            <a:pPr>
              <a:buFont typeface="Wingdings" pitchFamily="2" charset="2"/>
              <a:buNone/>
            </a:pPr>
            <a:r>
              <a:rPr lang="en-PH"/>
              <a:t>								Maintenance</a:t>
            </a:r>
          </a:p>
          <a:p>
            <a:pPr>
              <a:buFont typeface="Wingdings" pitchFamily="2" charset="2"/>
              <a:buNone/>
            </a:pPr>
            <a:r>
              <a:rPr lang="en-PH"/>
              <a:t> 								dose</a:t>
            </a:r>
          </a:p>
          <a:p>
            <a:pPr>
              <a:buFont typeface="Wingdings" pitchFamily="2" charset="2"/>
              <a:buNone/>
            </a:pPr>
            <a:endParaRPr lang="en-PH"/>
          </a:p>
          <a:p>
            <a:pPr>
              <a:buFont typeface="Wingdings" pitchFamily="2" charset="2"/>
              <a:buNone/>
            </a:pPr>
            <a:r>
              <a:rPr lang="en-PH"/>
              <a:t>Dosing interval</a:t>
            </a:r>
          </a:p>
          <a:p>
            <a:pPr>
              <a:buFont typeface="Wingdings" pitchFamily="2" charset="2"/>
              <a:buNone/>
            </a:pPr>
            <a:endParaRPr lang="en-PH"/>
          </a:p>
          <a:p>
            <a:pPr>
              <a:buFont typeface="Wingdings" pitchFamily="2" charset="2"/>
              <a:buNone/>
            </a:pPr>
            <a:r>
              <a:rPr lang="en-PH"/>
              <a:t>							       Trough</a:t>
            </a:r>
            <a:endParaRPr lang="en-GB"/>
          </a:p>
        </p:txBody>
      </p:sp>
      <p:sp>
        <p:nvSpPr>
          <p:cNvPr id="61444" name="Rectangle 4"/>
          <p:cNvSpPr>
            <a:spLocks noChangeArrowheads="1"/>
          </p:cNvSpPr>
          <p:nvPr/>
        </p:nvSpPr>
        <p:spPr bwMode="auto">
          <a:xfrm>
            <a:off x="2895600" y="1371600"/>
            <a:ext cx="62484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PH" sz="2400" b="1"/>
              <a:t>Dose of drug that should be administered</a:t>
            </a:r>
          </a:p>
          <a:p>
            <a:pPr algn="ctr"/>
            <a:r>
              <a:rPr lang="en-PH" sz="2400" b="1"/>
              <a:t> to bring drug conc in the blood</a:t>
            </a:r>
            <a:endParaRPr lang="en-GB" sz="2400" b="1"/>
          </a:p>
        </p:txBody>
      </p:sp>
      <p:sp>
        <p:nvSpPr>
          <p:cNvPr id="61445" name="Rectangle 5"/>
          <p:cNvSpPr>
            <a:spLocks noChangeArrowheads="1"/>
          </p:cNvSpPr>
          <p:nvPr/>
        </p:nvSpPr>
        <p:spPr bwMode="auto">
          <a:xfrm>
            <a:off x="0" y="2743200"/>
            <a:ext cx="5943600" cy="1371600"/>
          </a:xfrm>
          <a:prstGeom prst="rect">
            <a:avLst/>
          </a:prstGeom>
          <a:solidFill>
            <a:srgbClr val="FF0066"/>
          </a:solidFill>
          <a:ln w="9525">
            <a:solidFill>
              <a:schemeClr val="tx1"/>
            </a:solidFill>
            <a:miter lim="800000"/>
            <a:headEnd/>
            <a:tailEnd/>
          </a:ln>
          <a:effectLst/>
        </p:spPr>
        <p:txBody>
          <a:bodyPr wrap="none" anchor="ctr"/>
          <a:lstStyle/>
          <a:p>
            <a:pPr algn="ctr"/>
            <a:r>
              <a:rPr lang="en-PH" sz="2400" b="1"/>
              <a:t>Amount of drug to maintain</a:t>
            </a:r>
          </a:p>
          <a:p>
            <a:pPr algn="ctr"/>
            <a:r>
              <a:rPr lang="en-PH" sz="2400" b="1"/>
              <a:t>steady state conc</a:t>
            </a:r>
            <a:endParaRPr lang="en-GB" sz="2400" b="1"/>
          </a:p>
        </p:txBody>
      </p:sp>
      <p:sp>
        <p:nvSpPr>
          <p:cNvPr id="61446" name="Rectangle 6"/>
          <p:cNvSpPr>
            <a:spLocks noChangeArrowheads="1"/>
          </p:cNvSpPr>
          <p:nvPr/>
        </p:nvSpPr>
        <p:spPr bwMode="auto">
          <a:xfrm>
            <a:off x="3124200" y="4114800"/>
            <a:ext cx="6019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PH" sz="2400" b="1"/>
              <a:t>Amount of time consecutive doses </a:t>
            </a:r>
          </a:p>
          <a:p>
            <a:pPr algn="ctr"/>
            <a:r>
              <a:rPr lang="en-PH" sz="2400" b="1"/>
              <a:t>of a regularly administered drug</a:t>
            </a:r>
            <a:endParaRPr lang="en-GB" sz="2400" b="1"/>
          </a:p>
        </p:txBody>
      </p:sp>
      <p:sp>
        <p:nvSpPr>
          <p:cNvPr id="61447" name="Rectangle 7"/>
          <p:cNvSpPr>
            <a:spLocks noChangeArrowheads="1"/>
          </p:cNvSpPr>
          <p:nvPr/>
        </p:nvSpPr>
        <p:spPr bwMode="auto">
          <a:xfrm>
            <a:off x="0" y="5486400"/>
            <a:ext cx="5867400" cy="1371600"/>
          </a:xfrm>
          <a:prstGeom prst="rect">
            <a:avLst/>
          </a:prstGeom>
          <a:solidFill>
            <a:srgbClr val="FF0066"/>
          </a:solidFill>
          <a:ln w="9525">
            <a:solidFill>
              <a:schemeClr val="tx1"/>
            </a:solidFill>
            <a:miter lim="800000"/>
            <a:headEnd/>
            <a:tailEnd/>
          </a:ln>
          <a:effectLst/>
        </p:spPr>
        <p:txBody>
          <a:bodyPr wrap="none" anchor="ctr"/>
          <a:lstStyle/>
          <a:p>
            <a:pPr algn="ctr"/>
            <a:r>
              <a:rPr lang="en-PH" sz="2400" b="1"/>
              <a:t>Lowest conc of a drug within </a:t>
            </a:r>
          </a:p>
          <a:p>
            <a:pPr algn="ctr"/>
            <a:r>
              <a:rPr lang="en-PH" sz="2400" b="1"/>
              <a:t>a dosing interval</a:t>
            </a:r>
            <a:endParaRPr lang="en-GB" sz="2400" b="1"/>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0" y="1752600"/>
            <a:ext cx="9144000" cy="5105400"/>
          </a:xfrm>
        </p:spPr>
        <p:txBody>
          <a:bodyPr/>
          <a:lstStyle/>
          <a:p>
            <a:pPr>
              <a:buFont typeface="Wingdings" pitchFamily="2" charset="2"/>
              <a:buNone/>
            </a:pPr>
            <a:r>
              <a:rPr lang="en-PH"/>
              <a:t>Peak concentration</a:t>
            </a:r>
          </a:p>
          <a:p>
            <a:pPr>
              <a:buFont typeface="Wingdings" pitchFamily="2" charset="2"/>
              <a:buNone/>
            </a:pPr>
            <a:endParaRPr lang="en-PH"/>
          </a:p>
          <a:p>
            <a:pPr>
              <a:buFont typeface="Wingdings" pitchFamily="2" charset="2"/>
              <a:buNone/>
            </a:pPr>
            <a:endParaRPr lang="en-PH"/>
          </a:p>
          <a:p>
            <a:pPr>
              <a:buFont typeface="Wingdings" pitchFamily="2" charset="2"/>
              <a:buNone/>
            </a:pPr>
            <a:endParaRPr lang="en-PH"/>
          </a:p>
          <a:p>
            <a:pPr>
              <a:buFont typeface="Wingdings" pitchFamily="2" charset="2"/>
              <a:buNone/>
            </a:pPr>
            <a:endParaRPr lang="en-PH"/>
          </a:p>
          <a:p>
            <a:pPr>
              <a:buFont typeface="Wingdings" pitchFamily="2" charset="2"/>
              <a:buNone/>
            </a:pPr>
            <a:r>
              <a:rPr lang="en-PH"/>
              <a:t>Volume of Distribution</a:t>
            </a:r>
          </a:p>
          <a:p>
            <a:pPr>
              <a:buFont typeface="Wingdings" pitchFamily="2" charset="2"/>
              <a:buNone/>
            </a:pPr>
            <a:endParaRPr lang="en-PH"/>
          </a:p>
          <a:p>
            <a:pPr>
              <a:buFont typeface="Wingdings" pitchFamily="2" charset="2"/>
              <a:buNone/>
            </a:pPr>
            <a:r>
              <a:rPr lang="en-PH"/>
              <a:t>			</a:t>
            </a:r>
            <a:endParaRPr lang="en-GB"/>
          </a:p>
        </p:txBody>
      </p:sp>
      <p:sp>
        <p:nvSpPr>
          <p:cNvPr id="62469" name="Rectangle 5"/>
          <p:cNvSpPr>
            <a:spLocks noChangeArrowheads="1"/>
          </p:cNvSpPr>
          <p:nvPr/>
        </p:nvSpPr>
        <p:spPr bwMode="auto">
          <a:xfrm>
            <a:off x="0" y="2743200"/>
            <a:ext cx="9144000" cy="1371600"/>
          </a:xfrm>
          <a:prstGeom prst="rect">
            <a:avLst/>
          </a:prstGeom>
          <a:solidFill>
            <a:srgbClr val="FF0066"/>
          </a:solidFill>
          <a:ln w="9525">
            <a:solidFill>
              <a:schemeClr val="tx1"/>
            </a:solidFill>
            <a:miter lim="800000"/>
            <a:headEnd/>
            <a:tailEnd/>
          </a:ln>
          <a:effectLst/>
        </p:spPr>
        <p:txBody>
          <a:bodyPr wrap="none" anchor="ctr"/>
          <a:lstStyle/>
          <a:p>
            <a:pPr algn="ctr"/>
            <a:r>
              <a:rPr lang="en-PH" sz="2400" b="1"/>
              <a:t>Highest drug concentration within a dosing interval</a:t>
            </a:r>
            <a:endParaRPr lang="en-GB" sz="2400" b="1"/>
          </a:p>
        </p:txBody>
      </p:sp>
      <p:sp>
        <p:nvSpPr>
          <p:cNvPr id="62473" name="Rectangle 9"/>
          <p:cNvSpPr>
            <a:spLocks noChangeArrowheads="1"/>
          </p:cNvSpPr>
          <p:nvPr/>
        </p:nvSpPr>
        <p:spPr bwMode="auto">
          <a:xfrm>
            <a:off x="0" y="5486400"/>
            <a:ext cx="91440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PH" sz="2400" b="1"/>
              <a:t>Drug in body/  Plasma concentration</a:t>
            </a:r>
            <a:endParaRPr lang="en-GB" sz="2400" b="1"/>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p:cNvSpPr>
          <p:nvPr/>
        </p:nvSpPr>
        <p:spPr>
          <a:xfrm>
            <a:off x="1371600" y="274638"/>
            <a:ext cx="7315200" cy="1143000"/>
          </a:xfrm>
          <a:prstGeom prst="rect">
            <a:avLst/>
          </a:prstGeom>
          <a:solidFill>
            <a:schemeClr val="accent2">
              <a:lumMod val="20000"/>
              <a:lumOff val="80000"/>
            </a:schemeClr>
          </a:solidFill>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Therapeutic range/ therapeutic window </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عنصر نائب للمحتوى 2"/>
          <p:cNvSpPr txBox="1">
            <a:spLocks/>
          </p:cNvSpPr>
          <p:nvPr/>
        </p:nvSpPr>
        <p:spPr>
          <a:xfrm>
            <a:off x="1371600" y="1600200"/>
            <a:ext cx="7315200" cy="4525963"/>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The therapeutic range/ therapeutic window  is the concentration range of drug in plasma  where the drug has been shown to be efficacious without causing toxic effects in most people.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7804" t="33124" r="41098" b="6251"/>
          <a:stretch/>
        </p:blipFill>
        <p:spPr bwMode="auto">
          <a:xfrm>
            <a:off x="1219200" y="457200"/>
            <a:ext cx="7416824" cy="61511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13781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Factors that Affect Results</a:t>
            </a:r>
            <a:endParaRPr lang="en-US" sz="4000" dirty="0">
              <a:solidFill>
                <a:srgbClr val="FF0000"/>
              </a:solidFill>
            </a:endParaRPr>
          </a:p>
        </p:txBody>
      </p:sp>
      <p:sp>
        <p:nvSpPr>
          <p:cNvPr id="3" name="Content Placeholder 2"/>
          <p:cNvSpPr>
            <a:spLocks noGrp="1"/>
          </p:cNvSpPr>
          <p:nvPr>
            <p:ph idx="1"/>
          </p:nvPr>
        </p:nvSpPr>
        <p:spPr>
          <a:xfrm>
            <a:off x="1219200" y="1447800"/>
            <a:ext cx="7714488" cy="5105400"/>
          </a:xfrm>
        </p:spPr>
        <p:txBody>
          <a:bodyPr>
            <a:normAutofit/>
          </a:bodyPr>
          <a:lstStyle/>
          <a:p>
            <a:pPr>
              <a:buNone/>
            </a:pPr>
            <a:r>
              <a:rPr lang="en-US" dirty="0" smtClean="0"/>
              <a:t>Many factors contribute to the production of an accurate and meaningful drug level measurement:</a:t>
            </a:r>
          </a:p>
          <a:p>
            <a:r>
              <a:rPr lang="en-US" dirty="0" smtClean="0"/>
              <a:t>Pharmacokinetics</a:t>
            </a:r>
          </a:p>
          <a:p>
            <a:r>
              <a:rPr lang="en-US" dirty="0" err="1" smtClean="0"/>
              <a:t>Pharmacodynamics</a:t>
            </a:r>
            <a:endParaRPr lang="en-US" dirty="0" smtClean="0"/>
          </a:p>
          <a:p>
            <a:r>
              <a:rPr lang="en-US" dirty="0" smtClean="0"/>
              <a:t>Dose</a:t>
            </a:r>
          </a:p>
          <a:p>
            <a:r>
              <a:rPr lang="en-US" dirty="0" smtClean="0"/>
              <a:t>Sampling time</a:t>
            </a:r>
          </a:p>
          <a:p>
            <a:r>
              <a:rPr lang="en-US" dirty="0" smtClean="0"/>
              <a:t>Testing methodology</a:t>
            </a:r>
          </a:p>
          <a:p>
            <a:r>
              <a:rPr lang="en-US" dirty="0" smtClean="0"/>
              <a:t>Genetic polymorphisms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417638"/>
          </a:xfrm>
        </p:spPr>
        <p:txBody>
          <a:bodyPr>
            <a:normAutofit/>
          </a:bodyPr>
          <a:lstStyle/>
          <a:p>
            <a:r>
              <a:rPr lang="en-US" sz="4000" b="1" dirty="0" smtClean="0"/>
              <a:t>Major Sources of Pharmacokinetic Variability</a:t>
            </a:r>
            <a:endParaRPr lang="en-US" sz="4000" dirty="0"/>
          </a:p>
        </p:txBody>
      </p:sp>
      <p:sp>
        <p:nvSpPr>
          <p:cNvPr id="3" name="Content Placeholder 2"/>
          <p:cNvSpPr>
            <a:spLocks noGrp="1"/>
          </p:cNvSpPr>
          <p:nvPr>
            <p:ph idx="1"/>
          </p:nvPr>
        </p:nvSpPr>
        <p:spPr>
          <a:xfrm>
            <a:off x="1295400" y="1447800"/>
            <a:ext cx="7638288" cy="5105400"/>
          </a:xfrm>
        </p:spPr>
        <p:txBody>
          <a:bodyPr/>
          <a:lstStyle/>
          <a:p>
            <a:r>
              <a:rPr lang="en-US" dirty="0" smtClean="0"/>
              <a:t>Patient Compliance</a:t>
            </a:r>
          </a:p>
          <a:p>
            <a:r>
              <a:rPr lang="en-US" dirty="0" smtClean="0"/>
              <a:t>Age – neonates, children, elderly</a:t>
            </a:r>
          </a:p>
          <a:p>
            <a:r>
              <a:rPr lang="en-US" dirty="0" smtClean="0"/>
              <a:t>Physiology – gender, pregnancy</a:t>
            </a:r>
          </a:p>
          <a:p>
            <a:r>
              <a:rPr lang="en-US" dirty="0" smtClean="0"/>
              <a:t>Disease – hepatic, renal, cardiovascular, respiratory</a:t>
            </a:r>
          </a:p>
          <a:p>
            <a:r>
              <a:rPr lang="en-US" dirty="0" smtClean="0"/>
              <a:t>Drug-to-drug interactions</a:t>
            </a:r>
          </a:p>
          <a:p>
            <a:r>
              <a:rPr lang="en-US" dirty="0" smtClean="0"/>
              <a:t>Environmental influences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609600" y="685800"/>
            <a:ext cx="8234428" cy="5734124"/>
          </a:xfrm>
          <a:prstGeom prst="rect">
            <a:avLst/>
          </a:prstGeom>
          <a:noFill/>
          <a:ln w="9525">
            <a:noFill/>
            <a:miter lim="800000"/>
            <a:headEnd/>
            <a:tailEnd/>
          </a:ln>
          <a:effectLst/>
        </p:spPr>
      </p:pic>
      <p:sp>
        <p:nvSpPr>
          <p:cNvPr id="5" name="TextBox 4"/>
          <p:cNvSpPr txBox="1"/>
          <p:nvPr/>
        </p:nvSpPr>
        <p:spPr>
          <a:xfrm>
            <a:off x="3276600" y="152400"/>
            <a:ext cx="3138616" cy="369332"/>
          </a:xfrm>
          <a:prstGeom prst="rect">
            <a:avLst/>
          </a:prstGeom>
          <a:noFill/>
        </p:spPr>
        <p:txBody>
          <a:bodyPr wrap="none" rtlCol="0">
            <a:spAutoFit/>
          </a:bodyPr>
          <a:lstStyle/>
          <a:p>
            <a:r>
              <a:rPr lang="en-US" b="1" dirty="0" smtClean="0">
                <a:solidFill>
                  <a:srgbClr val="FF0000"/>
                </a:solidFill>
              </a:rPr>
              <a:t>Pharmacokinetic Variability</a:t>
            </a:r>
            <a:endParaRPr 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kumenty\gentam-failure.gif"/>
          <p:cNvPicPr>
            <a:picLocks noChangeAspect="1" noChangeArrowheads="1"/>
          </p:cNvPicPr>
          <p:nvPr/>
        </p:nvPicPr>
        <p:blipFill>
          <a:blip r:embed="rId2"/>
          <a:srcRect t="19048"/>
          <a:stretch>
            <a:fillRect/>
          </a:stretch>
        </p:blipFill>
        <p:spPr bwMode="auto">
          <a:xfrm>
            <a:off x="1219200" y="3124200"/>
            <a:ext cx="6858000" cy="3036094"/>
          </a:xfrm>
          <a:prstGeom prst="rect">
            <a:avLst/>
          </a:prstGeom>
          <a:noFill/>
        </p:spPr>
      </p:pic>
      <p:pic>
        <p:nvPicPr>
          <p:cNvPr id="6" name="Picture 3" descr="C:\Dokumenty\genta.gif"/>
          <p:cNvPicPr>
            <a:picLocks noChangeAspect="1" noChangeArrowheads="1"/>
          </p:cNvPicPr>
          <p:nvPr/>
        </p:nvPicPr>
        <p:blipFill>
          <a:blip r:embed="rId3"/>
          <a:srcRect b="16191"/>
          <a:stretch>
            <a:fillRect/>
          </a:stretch>
        </p:blipFill>
        <p:spPr bwMode="auto">
          <a:xfrm>
            <a:off x="1260764" y="381000"/>
            <a:ext cx="6816436" cy="2743200"/>
          </a:xfrm>
          <a:prstGeom prst="rect">
            <a:avLst/>
          </a:prstGeom>
          <a:noFill/>
        </p:spPr>
      </p:pic>
      <p:sp>
        <p:nvSpPr>
          <p:cNvPr id="7" name="TextBox 6"/>
          <p:cNvSpPr txBox="1"/>
          <p:nvPr/>
        </p:nvSpPr>
        <p:spPr>
          <a:xfrm>
            <a:off x="0" y="6172200"/>
            <a:ext cx="9144000" cy="646331"/>
          </a:xfrm>
          <a:prstGeom prst="rect">
            <a:avLst/>
          </a:prstGeom>
          <a:noFill/>
        </p:spPr>
        <p:txBody>
          <a:bodyPr wrap="square" rtlCol="0">
            <a:spAutoFit/>
          </a:bodyPr>
          <a:lstStyle/>
          <a:p>
            <a:r>
              <a:rPr lang="en-US" b="1" dirty="0" smtClean="0"/>
              <a:t>A comparative study for </a:t>
            </a:r>
            <a:r>
              <a:rPr lang="en-US" b="1" dirty="0" err="1" smtClean="0"/>
              <a:t>Gentamycin</a:t>
            </a:r>
            <a:r>
              <a:rPr lang="en-US" b="1" dirty="0" smtClean="0"/>
              <a:t> metabolism (a) Healthy organs (b) In case of Renal Failure</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9898"/>
            <a:ext cx="8305800" cy="783102"/>
          </a:xfrm>
        </p:spPr>
        <p:txBody>
          <a:bodyPr>
            <a:normAutofit/>
          </a:bodyPr>
          <a:lstStyle/>
          <a:p>
            <a:r>
              <a:rPr lang="en-US" sz="4000" b="1" dirty="0" smtClean="0"/>
              <a:t>Factors that Affect Interpretation</a:t>
            </a:r>
            <a:endParaRPr lang="en-US" sz="4000" dirty="0"/>
          </a:p>
        </p:txBody>
      </p:sp>
      <p:sp>
        <p:nvSpPr>
          <p:cNvPr id="3" name="Subtitle 2"/>
          <p:cNvSpPr>
            <a:spLocks noGrp="1"/>
          </p:cNvSpPr>
          <p:nvPr>
            <p:ph type="subTitle" idx="1"/>
          </p:nvPr>
        </p:nvSpPr>
        <p:spPr>
          <a:xfrm>
            <a:off x="1219200" y="1295400"/>
            <a:ext cx="7924800" cy="5562600"/>
          </a:xfrm>
        </p:spPr>
        <p:txBody>
          <a:bodyPr>
            <a:normAutofit/>
          </a:bodyPr>
          <a:lstStyle/>
          <a:p>
            <a:r>
              <a:rPr lang="en-US" b="1" dirty="0" smtClean="0"/>
              <a:t>Protein Binding</a:t>
            </a:r>
          </a:p>
          <a:p>
            <a:r>
              <a:rPr lang="en-US" sz="3200" dirty="0" smtClean="0"/>
              <a:t>TDM assays typically require serum or plasma and usually measure both the bound and unbound drug.</a:t>
            </a:r>
          </a:p>
          <a:p>
            <a:r>
              <a:rPr lang="en-US" sz="3200" dirty="0" smtClean="0"/>
              <a:t>This is not an issue unless the patient’s binding capacity is altered due to disease-state, drug interaction, or non-linear binding. </a:t>
            </a:r>
          </a:p>
          <a:p>
            <a:r>
              <a:rPr lang="en-US" sz="3200" dirty="0" smtClean="0"/>
              <a:t>In such cases, the effect of the protein binding needs to be taken into consideration when interpreting results</a:t>
            </a:r>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77000"/>
          </a:xfrm>
        </p:spPr>
        <p:txBody>
          <a:bodyPr>
            <a:normAutofit fontScale="92500" lnSpcReduction="20000"/>
          </a:bodyPr>
          <a:lstStyle/>
          <a:p>
            <a:r>
              <a:rPr lang="en-US" b="1" dirty="0" smtClean="0"/>
              <a:t>Active Metabolites</a:t>
            </a:r>
          </a:p>
          <a:p>
            <a:r>
              <a:rPr lang="en-US" dirty="0" smtClean="0"/>
              <a:t>Many therapeutic drug metabolites, though not measured, contribute to a drug’s therapeutic response. For example, </a:t>
            </a:r>
            <a:r>
              <a:rPr lang="en-US" dirty="0" err="1" smtClean="0"/>
              <a:t>primidone</a:t>
            </a:r>
            <a:r>
              <a:rPr lang="en-US" dirty="0" smtClean="0"/>
              <a:t> treatment is monitored by measuring </a:t>
            </a:r>
            <a:r>
              <a:rPr lang="en-US" dirty="0" err="1" smtClean="0"/>
              <a:t>phenobarbitone</a:t>
            </a:r>
            <a:r>
              <a:rPr lang="en-US" dirty="0" smtClean="0"/>
              <a:t>, an active metabolite.</a:t>
            </a:r>
          </a:p>
          <a:p>
            <a:endParaRPr lang="en-US" dirty="0" smtClean="0"/>
          </a:p>
          <a:p>
            <a:r>
              <a:rPr lang="en-US" b="1" dirty="0" smtClean="0"/>
              <a:t> Steady State</a:t>
            </a:r>
          </a:p>
          <a:p>
            <a:r>
              <a:rPr lang="en-US" dirty="0" smtClean="0"/>
              <a:t>Steady state is defined as the point at which drug intake and elimination reach an equilibrium, Steady state is reached after 5-6 half lives of the drug. The goal of therapeutic drug monitoring is to optimize the drug dose so the patient’s drug concentrations remain within the therapeutic range for the drug.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75" name="Shape 62475"/>
        <p:cNvGrpSpPr/>
        <p:nvPr/>
      </p:nvGrpSpPr>
      <p:grpSpPr>
        <a:xfrm>
          <a:off x="0" y="0"/>
          <a:ext cx="0" cy="0"/>
          <a:chOff x="0" y="0"/>
          <a:chExt cx="0" cy="0"/>
        </a:xfrm>
      </p:grpSpPr>
      <p:sp>
        <p:nvSpPr>
          <p:cNvPr id="62476" name="Shape 62476"/>
          <p:cNvSpPr txBox="1"/>
          <p:nvPr/>
        </p:nvSpPr>
        <p:spPr>
          <a:xfrm>
            <a:off x="952500" y="1417651"/>
            <a:ext cx="7239000" cy="563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bin"/>
                <a:ea typeface="Cabin"/>
                <a:cs typeface="Cabin"/>
                <a:sym typeface="Cabin"/>
              </a:rPr>
              <a:t>Therapeutic drug monitoring is a system of </a:t>
            </a:r>
            <a:r>
              <a:rPr b="1" lang="en-US" sz="2400">
                <a:solidFill>
                  <a:schemeClr val="dk1"/>
                </a:solidFill>
                <a:latin typeface="Cabin"/>
                <a:ea typeface="Cabin"/>
                <a:cs typeface="Cabin"/>
                <a:sym typeface="Cabin"/>
              </a:rPr>
              <a:t>quality assurance </a:t>
            </a:r>
            <a:r>
              <a:rPr lang="en-US" sz="2400">
                <a:solidFill>
                  <a:schemeClr val="dk1"/>
                </a:solidFill>
                <a:latin typeface="Cabin"/>
                <a:ea typeface="Cabin"/>
                <a:cs typeface="Cabin"/>
                <a:sym typeface="Cabin"/>
              </a:rPr>
              <a:t>of a drug management system , </a:t>
            </a:r>
            <a:endParaRPr/>
          </a:p>
          <a:p>
            <a:pPr indent="0" lvl="0" marL="0" marR="0" rtl="0" algn="l">
              <a:spcBef>
                <a:spcPts val="0"/>
              </a:spcBef>
              <a:spcAft>
                <a:spcPts val="0"/>
              </a:spcAft>
              <a:buNone/>
            </a:pPr>
            <a:r>
              <a:t/>
            </a:r>
            <a:endParaRPr sz="2400">
              <a:solidFill>
                <a:schemeClr val="dk1"/>
              </a:solidFill>
              <a:latin typeface="Cabin"/>
              <a:ea typeface="Cabin"/>
              <a:cs typeface="Cabin"/>
              <a:sym typeface="Cabin"/>
            </a:endParaRPr>
          </a:p>
          <a:p>
            <a:pPr indent="0" lvl="0" marL="0" marR="0" rtl="0" algn="l">
              <a:spcBef>
                <a:spcPts val="0"/>
              </a:spcBef>
              <a:spcAft>
                <a:spcPts val="0"/>
              </a:spcAft>
              <a:buNone/>
            </a:pPr>
            <a:r>
              <a:rPr lang="en-US" sz="2400">
                <a:solidFill>
                  <a:schemeClr val="dk1"/>
                </a:solidFill>
                <a:latin typeface="Cabin"/>
                <a:ea typeface="Cabin"/>
                <a:cs typeface="Cabin"/>
                <a:sym typeface="Cabin"/>
              </a:rPr>
              <a:t>	aiming that the </a:t>
            </a:r>
            <a:r>
              <a:rPr b="1" lang="en-US" sz="2400">
                <a:solidFill>
                  <a:srgbClr val="FF0000"/>
                </a:solidFill>
                <a:latin typeface="Cabin"/>
                <a:ea typeface="Cabin"/>
                <a:cs typeface="Cabin"/>
                <a:sym typeface="Cabin"/>
              </a:rPr>
              <a:t>right drug</a:t>
            </a:r>
            <a:r>
              <a:rPr lang="en-US" sz="2400">
                <a:solidFill>
                  <a:schemeClr val="dk1"/>
                </a:solidFill>
                <a:latin typeface="Cabin"/>
                <a:ea typeface="Cabin"/>
                <a:cs typeface="Cabin"/>
                <a:sym typeface="Cabin"/>
              </a:rPr>
              <a:t> </a:t>
            </a:r>
            <a:endParaRPr/>
          </a:p>
          <a:p>
            <a:pPr indent="0" lvl="0" marL="0" marR="0" rtl="0" algn="l">
              <a:spcBef>
                <a:spcPts val="0"/>
              </a:spcBef>
              <a:spcAft>
                <a:spcPts val="0"/>
              </a:spcAft>
              <a:buNone/>
            </a:pPr>
            <a:r>
              <a:t/>
            </a:r>
            <a:endParaRPr sz="2400">
              <a:solidFill>
                <a:schemeClr val="dk1"/>
              </a:solidFill>
              <a:latin typeface="Cabin"/>
              <a:ea typeface="Cabin"/>
              <a:cs typeface="Cabin"/>
              <a:sym typeface="Cabin"/>
            </a:endParaRPr>
          </a:p>
          <a:p>
            <a:pPr indent="0" lvl="0" marL="0" marR="0" rtl="0" algn="l">
              <a:spcBef>
                <a:spcPts val="0"/>
              </a:spcBef>
              <a:spcAft>
                <a:spcPts val="0"/>
              </a:spcAft>
              <a:buNone/>
            </a:pPr>
            <a:r>
              <a:rPr lang="en-US" sz="2400">
                <a:solidFill>
                  <a:schemeClr val="dk1"/>
                </a:solidFill>
                <a:latin typeface="Cabin"/>
                <a:ea typeface="Cabin"/>
                <a:cs typeface="Cabin"/>
                <a:sym typeface="Cabin"/>
              </a:rPr>
              <a:t>	is given to the </a:t>
            </a:r>
            <a:r>
              <a:rPr b="1" lang="en-US" sz="2400">
                <a:solidFill>
                  <a:srgbClr val="FF0000"/>
                </a:solidFill>
                <a:latin typeface="Cabin"/>
                <a:ea typeface="Cabin"/>
                <a:cs typeface="Cabin"/>
                <a:sym typeface="Cabin"/>
              </a:rPr>
              <a:t>right patient </a:t>
            </a:r>
            <a:endParaRPr/>
          </a:p>
          <a:p>
            <a:pPr indent="0" lvl="0" marL="0" marR="0" rtl="0" algn="l">
              <a:spcBef>
                <a:spcPts val="0"/>
              </a:spcBef>
              <a:spcAft>
                <a:spcPts val="0"/>
              </a:spcAft>
              <a:buNone/>
            </a:pPr>
            <a:r>
              <a:t/>
            </a:r>
            <a:endParaRPr b="1" sz="2400">
              <a:solidFill>
                <a:srgbClr val="FF0000"/>
              </a:solidFill>
              <a:latin typeface="Cabin"/>
              <a:ea typeface="Cabin"/>
              <a:cs typeface="Cabin"/>
              <a:sym typeface="Cabin"/>
            </a:endParaRPr>
          </a:p>
          <a:p>
            <a:pPr indent="0" lvl="0" marL="0" marR="0" rtl="0" algn="l">
              <a:spcBef>
                <a:spcPts val="0"/>
              </a:spcBef>
              <a:spcAft>
                <a:spcPts val="0"/>
              </a:spcAft>
              <a:buNone/>
            </a:pPr>
            <a:r>
              <a:rPr b="1" lang="en-US" sz="2400">
                <a:solidFill>
                  <a:srgbClr val="FF0000"/>
                </a:solidFill>
                <a:latin typeface="Cabin"/>
                <a:ea typeface="Cabin"/>
                <a:cs typeface="Cabin"/>
                <a:sym typeface="Cabin"/>
              </a:rPr>
              <a:t>	</a:t>
            </a:r>
            <a:r>
              <a:rPr lang="en-US" sz="2400">
                <a:solidFill>
                  <a:schemeClr val="dk1"/>
                </a:solidFill>
                <a:latin typeface="Cabin"/>
                <a:ea typeface="Cabin"/>
                <a:cs typeface="Cabin"/>
                <a:sym typeface="Cabin"/>
              </a:rPr>
              <a:t>in the </a:t>
            </a:r>
            <a:r>
              <a:rPr b="1" lang="en-US" sz="2400">
                <a:solidFill>
                  <a:srgbClr val="FF0000"/>
                </a:solidFill>
                <a:latin typeface="Cabin"/>
                <a:ea typeface="Cabin"/>
                <a:cs typeface="Cabin"/>
                <a:sym typeface="Cabin"/>
              </a:rPr>
              <a:t>right dose</a:t>
            </a:r>
            <a:r>
              <a:rPr lang="en-US" sz="2400">
                <a:solidFill>
                  <a:schemeClr val="dk1"/>
                </a:solidFill>
                <a:latin typeface="Cabin"/>
                <a:ea typeface="Cabin"/>
                <a:cs typeface="Cabin"/>
                <a:sym typeface="Cabin"/>
              </a:rPr>
              <a:t> in order to </a:t>
            </a:r>
            <a:endParaRPr/>
          </a:p>
          <a:p>
            <a:pPr indent="0" lvl="0" marL="0" marR="0" rtl="0" algn="l">
              <a:spcBef>
                <a:spcPts val="0"/>
              </a:spcBef>
              <a:spcAft>
                <a:spcPts val="0"/>
              </a:spcAft>
              <a:buNone/>
            </a:pPr>
            <a:r>
              <a:t/>
            </a:r>
            <a:endParaRPr sz="2400">
              <a:solidFill>
                <a:schemeClr val="dk1"/>
              </a:solidFill>
              <a:latin typeface="Cabin"/>
              <a:ea typeface="Cabin"/>
              <a:cs typeface="Cabin"/>
              <a:sym typeface="Cabin"/>
            </a:endParaRPr>
          </a:p>
          <a:p>
            <a:pPr indent="0" lvl="0" marL="0" marR="0" rtl="0" algn="l">
              <a:spcBef>
                <a:spcPts val="0"/>
              </a:spcBef>
              <a:spcAft>
                <a:spcPts val="0"/>
              </a:spcAft>
              <a:buNone/>
            </a:pPr>
            <a:r>
              <a:rPr lang="en-US" sz="2400">
                <a:solidFill>
                  <a:schemeClr val="dk1"/>
                </a:solidFill>
                <a:latin typeface="Cabin"/>
                <a:ea typeface="Cabin"/>
                <a:cs typeface="Cabin"/>
                <a:sym typeface="Cabin"/>
              </a:rPr>
              <a:t>	obtain the </a:t>
            </a:r>
            <a:r>
              <a:rPr b="1" lang="en-US" sz="2400">
                <a:solidFill>
                  <a:srgbClr val="FF0000"/>
                </a:solidFill>
                <a:latin typeface="Cabin"/>
                <a:ea typeface="Cabin"/>
                <a:cs typeface="Cabin"/>
                <a:sym typeface="Cabin"/>
              </a:rPr>
              <a:t>right effect</a:t>
            </a:r>
            <a:r>
              <a:rPr lang="en-US" sz="2400">
                <a:solidFill>
                  <a:schemeClr val="dk1"/>
                </a:solidFill>
                <a:latin typeface="Cabin"/>
                <a:ea typeface="Cabin"/>
                <a:cs typeface="Cabin"/>
                <a:sym typeface="Cabin"/>
              </a:rPr>
              <a:t>.</a:t>
            </a:r>
            <a:endParaRPr/>
          </a:p>
          <a:p>
            <a:pPr indent="0" lvl="0" marL="0" marR="0" rtl="0" algn="l">
              <a:spcBef>
                <a:spcPts val="0"/>
              </a:spcBef>
              <a:spcAft>
                <a:spcPts val="0"/>
              </a:spcAft>
              <a:buNone/>
            </a:pPr>
            <a:r>
              <a:t/>
            </a:r>
            <a:endParaRPr sz="2400">
              <a:solidFill>
                <a:schemeClr val="dk1"/>
              </a:solidFill>
              <a:latin typeface="Cabin"/>
              <a:ea typeface="Cabin"/>
              <a:cs typeface="Cabin"/>
              <a:sym typeface="Cabin"/>
            </a:endParaRPr>
          </a:p>
          <a:p>
            <a:pPr indent="0" lvl="0" marL="0" marR="0" rtl="0" algn="l">
              <a:spcBef>
                <a:spcPts val="0"/>
              </a:spcBef>
              <a:spcAft>
                <a:spcPts val="0"/>
              </a:spcAft>
              <a:buNone/>
            </a:pPr>
            <a:r>
              <a:rPr lang="en-US" sz="2400">
                <a:solidFill>
                  <a:schemeClr val="dk1"/>
                </a:solidFill>
                <a:latin typeface="Cabin"/>
                <a:ea typeface="Cabin"/>
                <a:cs typeface="Cabin"/>
                <a:sym typeface="Cabin"/>
              </a:rPr>
              <a:t>Therapeutic Drug Monitoring is </a:t>
            </a:r>
            <a:r>
              <a:rPr b="1" lang="en-US" sz="2400">
                <a:solidFill>
                  <a:schemeClr val="dk1"/>
                </a:solidFill>
                <a:latin typeface="Cabin"/>
                <a:ea typeface="Cabin"/>
                <a:cs typeface="Cabin"/>
                <a:sym typeface="Cabin"/>
              </a:rPr>
              <a:t>measurement of the plasma concentration</a:t>
            </a:r>
            <a:r>
              <a:rPr lang="en-US" sz="2400">
                <a:solidFill>
                  <a:schemeClr val="dk1"/>
                </a:solidFill>
                <a:latin typeface="Cabin"/>
                <a:ea typeface="Cabin"/>
                <a:cs typeface="Cabin"/>
                <a:sym typeface="Cabin"/>
              </a:rPr>
              <a:t>  level of a drug and the </a:t>
            </a:r>
            <a:r>
              <a:rPr b="1" lang="en-US" sz="2400">
                <a:solidFill>
                  <a:schemeClr val="dk1"/>
                </a:solidFill>
                <a:latin typeface="Cabin"/>
                <a:ea typeface="Cabin"/>
                <a:cs typeface="Cabin"/>
                <a:sym typeface="Cabin"/>
              </a:rPr>
              <a:t>coordination of this serum level with a serum therapeutic range.</a:t>
            </a:r>
            <a:endParaRPr sz="2400">
              <a:solidFill>
                <a:schemeClr val="dk1"/>
              </a:solidFill>
              <a:latin typeface="Cabin"/>
              <a:ea typeface="Cabin"/>
              <a:cs typeface="Cabin"/>
              <a:sym typeface="Cabin"/>
            </a:endParaRPr>
          </a:p>
        </p:txBody>
      </p:sp>
      <p:sp>
        <p:nvSpPr>
          <p:cNvPr id="62477" name="Shape 62477"/>
          <p:cNvSpPr txBox="1"/>
          <p:nvPr/>
        </p:nvSpPr>
        <p:spPr>
          <a:xfrm>
            <a:off x="1219200" y="274638"/>
            <a:ext cx="7714500" cy="1143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562214"/>
              </a:buClr>
              <a:buSzPts val="3700"/>
              <a:buFont typeface="Cabin"/>
              <a:buNone/>
            </a:pPr>
            <a:r>
              <a:rPr b="0" i="0" lang="en-US" sz="3700" u="none" cap="none" strike="noStrike">
                <a:solidFill>
                  <a:srgbClr val="562214"/>
                </a:solidFill>
                <a:effectLst>
                  <a:outerShdw blurRad="50000" rotWithShape="0" algn="tl" dir="5400000" dist="30000">
                    <a:srgbClr val="000000">
                      <a:alpha val="30000"/>
                    </a:srgbClr>
                  </a:outerShdw>
                </a:effectLst>
                <a:latin typeface="Cabin"/>
                <a:ea typeface="Cabin"/>
                <a:cs typeface="Cabin"/>
                <a:sym typeface="Cabin"/>
              </a:rPr>
              <a:t>What is “</a:t>
            </a:r>
            <a:r>
              <a:rPr lang="en-US" sz="3700">
                <a:solidFill>
                  <a:srgbClr val="562214"/>
                </a:solidFill>
                <a:effectLst>
                  <a:outerShdw blurRad="50000" rotWithShape="0" algn="tl" dir="5400000" dist="30000">
                    <a:srgbClr val="000000">
                      <a:alpha val="30000"/>
                    </a:srgbClr>
                  </a:outerShdw>
                </a:effectLst>
                <a:latin typeface="Cabin"/>
                <a:ea typeface="Cabin"/>
                <a:cs typeface="Cabin"/>
                <a:sym typeface="Cabin"/>
              </a:rPr>
              <a:t>T</a:t>
            </a:r>
            <a:r>
              <a:rPr b="0" i="0" lang="en-US" sz="3700" u="none" cap="none" strike="noStrike">
                <a:solidFill>
                  <a:srgbClr val="562214"/>
                </a:solidFill>
                <a:effectLst>
                  <a:outerShdw blurRad="50000" rotWithShape="0" algn="tl" dir="5400000" dist="30000">
                    <a:srgbClr val="000000">
                      <a:alpha val="30000"/>
                    </a:srgbClr>
                  </a:outerShdw>
                </a:effectLst>
                <a:latin typeface="Cabin"/>
                <a:ea typeface="Cabin"/>
                <a:cs typeface="Cabin"/>
                <a:sym typeface="Cabin"/>
              </a:rPr>
              <a:t>herapeutic drug monitoring”</a:t>
            </a:r>
            <a:endParaRPr b="0" i="0" sz="3700" u="none" cap="none" strike="noStrike">
              <a:solidFill>
                <a:srgbClr val="562214"/>
              </a:solidFill>
              <a:effectLst>
                <a:outerShdw blurRad="50000" rotWithShape="0" algn="tl" dir="5400000" dist="30000">
                  <a:srgbClr val="000000">
                    <a:alpha val="30000"/>
                  </a:srgbClr>
                </a:outerShdw>
              </a:effectLst>
              <a:latin typeface="Cabin"/>
              <a:ea typeface="Cabin"/>
              <a:cs typeface="Cabin"/>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1143000"/>
          </a:xfrm>
        </p:spPr>
        <p:txBody>
          <a:bodyPr>
            <a:noAutofit/>
          </a:bodyPr>
          <a:lstStyle/>
          <a:p>
            <a:r>
              <a:rPr lang="en-US" sz="2000" b="1" dirty="0" smtClean="0"/>
              <a:t>Relationship between daily dose of  </a:t>
            </a:r>
            <a:r>
              <a:rPr lang="en-US" sz="2000" b="1" dirty="0" err="1" smtClean="0"/>
              <a:t>phenytoin</a:t>
            </a:r>
            <a:r>
              <a:rPr lang="en-US" sz="2000" b="1" dirty="0" smtClean="0"/>
              <a:t> and resulting steady-state serum level in five patients on several different doses of drug.</a:t>
            </a:r>
            <a:br>
              <a:rPr lang="en-US" sz="2000" b="1" dirty="0" smtClean="0"/>
            </a:br>
            <a:endParaRPr lang="en-US" sz="2000" dirty="0"/>
          </a:p>
        </p:txBody>
      </p:sp>
      <p:pic>
        <p:nvPicPr>
          <p:cNvPr id="4" name="Picture 1031" descr="C:\WINDOWS\Plocha\obr14OF.gif"/>
          <p:cNvPicPr>
            <a:picLocks noGrp="1" noChangeAspect="1" noChangeArrowheads="1"/>
          </p:cNvPicPr>
          <p:nvPr>
            <p:ph idx="1"/>
          </p:nvPr>
        </p:nvPicPr>
        <p:blipFill>
          <a:blip r:embed="rId2"/>
          <a:srcRect/>
          <a:stretch>
            <a:fillRect/>
          </a:stretch>
        </p:blipFill>
        <p:spPr bwMode="auto">
          <a:xfrm>
            <a:off x="1981200" y="1295400"/>
            <a:ext cx="5853008" cy="4800600"/>
          </a:xfrm>
          <a:prstGeom prst="rect">
            <a:avLst/>
          </a:prstGeom>
          <a:noFill/>
        </p:spPr>
      </p:pic>
      <p:sp>
        <p:nvSpPr>
          <p:cNvPr id="5" name="Text Box 1028"/>
          <p:cNvSpPr txBox="1">
            <a:spLocks noChangeArrowheads="1"/>
          </p:cNvSpPr>
          <p:nvPr/>
        </p:nvSpPr>
        <p:spPr bwMode="auto">
          <a:xfrm>
            <a:off x="3733800" y="6172200"/>
            <a:ext cx="2733675" cy="396875"/>
          </a:xfrm>
          <a:prstGeom prst="rect">
            <a:avLst/>
          </a:prstGeom>
          <a:noFill/>
          <a:ln w="9525">
            <a:noFill/>
            <a:miter lim="800000"/>
            <a:headEnd/>
            <a:tailEnd/>
          </a:ln>
          <a:effectLst/>
        </p:spPr>
        <p:txBody>
          <a:bodyPr wrap="none">
            <a:spAutoFit/>
          </a:bodyPr>
          <a:lstStyle/>
          <a:p>
            <a:r>
              <a:rPr lang="cs-CZ" sz="2000" dirty="0"/>
              <a:t>Phenytoin dose (mg/day)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28600"/>
            <a:ext cx="7772400" cy="6324600"/>
          </a:xfrm>
        </p:spPr>
        <p:txBody>
          <a:bodyPr>
            <a:normAutofit lnSpcReduction="10000"/>
          </a:bodyPr>
          <a:lstStyle/>
          <a:p>
            <a:r>
              <a:rPr lang="en-US" b="1" dirty="0" smtClean="0"/>
              <a:t>Turn-around Time:</a:t>
            </a:r>
          </a:p>
          <a:p>
            <a:endParaRPr lang="en-US" sz="2800" dirty="0" smtClean="0"/>
          </a:p>
          <a:p>
            <a:pPr>
              <a:lnSpc>
                <a:spcPct val="150000"/>
              </a:lnSpc>
            </a:pPr>
            <a:r>
              <a:rPr lang="en-US" sz="2800" dirty="0" smtClean="0"/>
              <a:t>Turn-around time is also important to ensure that the physician has time to evaluate the result before the patient is scheduled to receive his next dose. For most therapeutic drugs this is not an issue, as assays for the most commonly tested </a:t>
            </a:r>
            <a:r>
              <a:rPr lang="en-US" sz="2800" dirty="0" err="1" smtClean="0"/>
              <a:t>analytes</a:t>
            </a:r>
            <a:r>
              <a:rPr lang="en-US" sz="2800" dirty="0" smtClean="0"/>
              <a:t> are available on several fully automated analyzers. However, for drugs without commercially available assays, highly specialized chromatographic and ultra-filtration assays are used.</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324600"/>
          </a:xfrm>
        </p:spPr>
        <p:txBody>
          <a:bodyPr>
            <a:normAutofit/>
          </a:bodyPr>
          <a:lstStyle/>
          <a:p>
            <a:pPr>
              <a:buNone/>
            </a:pPr>
            <a:r>
              <a:rPr lang="en-US" dirty="0" smtClean="0"/>
              <a:t>There are several classes of drugs commonly monitored to ensure correct blood concentration:</a:t>
            </a:r>
          </a:p>
          <a:p>
            <a:pPr>
              <a:buNone/>
            </a:pPr>
            <a:endParaRPr lang="en-US" dirty="0" smtClean="0"/>
          </a:p>
          <a:p>
            <a:r>
              <a:rPr lang="en-US" dirty="0" err="1" smtClean="0"/>
              <a:t>Antiepileptics</a:t>
            </a:r>
            <a:endParaRPr lang="en-US" dirty="0" smtClean="0"/>
          </a:p>
          <a:p>
            <a:r>
              <a:rPr lang="en-US" dirty="0" err="1" smtClean="0"/>
              <a:t>Antiarrythmics</a:t>
            </a:r>
            <a:endParaRPr lang="en-US" dirty="0" smtClean="0"/>
          </a:p>
          <a:p>
            <a:r>
              <a:rPr lang="en-US" dirty="0" smtClean="0"/>
              <a:t>Antibiotics</a:t>
            </a:r>
          </a:p>
          <a:p>
            <a:r>
              <a:rPr lang="en-US" dirty="0" err="1" smtClean="0"/>
              <a:t>Antineoplastics</a:t>
            </a:r>
            <a:endParaRPr lang="en-US" dirty="0" smtClean="0"/>
          </a:p>
          <a:p>
            <a:r>
              <a:rPr lang="en-US" dirty="0" err="1" smtClean="0"/>
              <a:t>Antimanics</a:t>
            </a:r>
            <a:endParaRPr lang="en-US" dirty="0" smtClean="0"/>
          </a:p>
          <a:p>
            <a:r>
              <a:rPr lang="en-US" dirty="0" smtClean="0"/>
              <a:t>Bronchodilators</a:t>
            </a:r>
          </a:p>
          <a:p>
            <a:r>
              <a:rPr lang="en-US" dirty="0" err="1" smtClean="0"/>
              <a:t>Immunosuppressives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p:cNvSpPr txBox="1">
            <a:spLocks/>
          </p:cNvSpPr>
          <p:nvPr/>
        </p:nvSpPr>
        <p:spPr>
          <a:xfrm>
            <a:off x="1143000" y="228600"/>
            <a:ext cx="7696200" cy="1143000"/>
          </a:xfrm>
          <a:prstGeom prst="rect">
            <a:avLst/>
          </a:prstGeom>
          <a:solidFill>
            <a:schemeClr val="accent2">
              <a:lumMod val="20000"/>
              <a:lumOff val="80000"/>
            </a:schemeClr>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Examples of drugs requiring TDM </a:t>
            </a:r>
            <a:endParaRPr kumimoji="0" lang="en-US" sz="4300" b="0" i="0" u="none" strike="noStrike" kern="1200" cap="none" spc="0" normalizeH="0" baseline="0" noProof="0" dirty="0">
              <a:ln>
                <a:noFill/>
              </a:ln>
              <a:solidFill>
                <a:srgbClr val="FF0000"/>
              </a:solidFill>
              <a:effectLst>
                <a:outerShdw blurRad="50000" dist="30000" dir="5400000" algn="tl" rotWithShape="0">
                  <a:srgbClr val="000000">
                    <a:alpha val="30000"/>
                  </a:srgbClr>
                </a:outerShdw>
              </a:effectLst>
              <a:uLnTx/>
              <a:uFillTx/>
              <a:latin typeface="+mj-lt"/>
              <a:ea typeface="+mj-ea"/>
              <a:cs typeface="+mj-cs"/>
            </a:endParaRPr>
          </a:p>
        </p:txBody>
      </p:sp>
      <p:sp>
        <p:nvSpPr>
          <p:cNvPr id="5" name="عنصر نائب للنص 2"/>
          <p:cNvSpPr txBox="1">
            <a:spLocks/>
          </p:cNvSpPr>
          <p:nvPr/>
        </p:nvSpPr>
        <p:spPr>
          <a:xfrm>
            <a:off x="1066800" y="1981200"/>
            <a:ext cx="3810000" cy="4114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Digoxin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0.8 -2 </a:t>
            </a:r>
            <a:r>
              <a:rPr kumimoji="0" lang="en-US" sz="2800" b="0" i="0" u="none" strike="noStrike" kern="1200" cap="none" spc="0" normalizeH="0" baseline="0" noProof="0" dirty="0" smtClean="0">
                <a:ln>
                  <a:noFill/>
                </a:ln>
                <a:solidFill>
                  <a:schemeClr val="tx1"/>
                </a:solidFill>
                <a:effectLst/>
                <a:uLnTx/>
                <a:uFillTx/>
                <a:latin typeface="Times New Roman"/>
                <a:ea typeface="+mn-ea"/>
                <a:cs typeface="Times New Roman"/>
              </a:rPr>
              <a:t>µ</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cg/L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Theophylline:10-20 mg/L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Gentamicin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2-12 mg/L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Lithium: 0.8-1.2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mmol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Phenytoin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10-20 mg/L</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عنصر نائب للمحتوى 3"/>
          <p:cNvSpPr txBox="1">
            <a:spLocks/>
          </p:cNvSpPr>
          <p:nvPr/>
        </p:nvSpPr>
        <p:spPr>
          <a:xfrm>
            <a:off x="4876800" y="1981200"/>
            <a:ext cx="3810000" cy="4114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Carbamazepine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4-12 mg/L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Ciclosporin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100-200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/Ml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Vancomycin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Procainamide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7790688" cy="6858000"/>
          </a:xfrm>
        </p:spPr>
        <p:txBody>
          <a:bodyPr/>
          <a:lstStyle/>
          <a:p>
            <a:r>
              <a:rPr lang="en-US" dirty="0" smtClean="0"/>
              <a:t>Pharmacokinetics is the study of what the body does to a drug after administration. It is divided into four categories: Absorption, Distribution, Metabolism and Excretion.</a:t>
            </a:r>
            <a:endParaRPr lang="en-US" dirty="0"/>
          </a:p>
        </p:txBody>
      </p:sp>
      <p:pic>
        <p:nvPicPr>
          <p:cNvPr id="4" name="Picture 3" descr="process.png"/>
          <p:cNvPicPr>
            <a:picLocks noChangeAspect="1"/>
          </p:cNvPicPr>
          <p:nvPr/>
        </p:nvPicPr>
        <p:blipFill>
          <a:blip r:embed="rId2"/>
          <a:stretch>
            <a:fillRect/>
          </a:stretch>
        </p:blipFill>
        <p:spPr>
          <a:xfrm>
            <a:off x="1752600" y="2819400"/>
            <a:ext cx="5841416" cy="31242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0"/>
            <a:ext cx="7772400" cy="6858000"/>
          </a:xfrm>
        </p:spPr>
        <p:txBody>
          <a:bodyPr>
            <a:normAutofit lnSpcReduction="10000"/>
          </a:bodyPr>
          <a:lstStyle/>
          <a:p>
            <a:r>
              <a:rPr lang="en-US" b="1" dirty="0" smtClean="0"/>
              <a:t>Absorption</a:t>
            </a:r>
          </a:p>
          <a:p>
            <a:r>
              <a:rPr lang="en-US" dirty="0" smtClean="0"/>
              <a:t>Absorption refers to the ability and process of a dosage reaching the bloodstream. There are different routes of drug administration. The most common are:</a:t>
            </a:r>
          </a:p>
          <a:p>
            <a:pPr>
              <a:buFont typeface="Courier New" pitchFamily="49" charset="0"/>
              <a:buChar char="o"/>
            </a:pPr>
            <a:r>
              <a:rPr lang="en-US" dirty="0" smtClean="0"/>
              <a:t>Oral</a:t>
            </a:r>
          </a:p>
          <a:p>
            <a:pPr>
              <a:buFont typeface="Courier New" pitchFamily="49" charset="0"/>
              <a:buChar char="o"/>
            </a:pPr>
            <a:r>
              <a:rPr lang="en-US" dirty="0" smtClean="0"/>
              <a:t>Intramuscular</a:t>
            </a:r>
          </a:p>
          <a:p>
            <a:pPr>
              <a:buFont typeface="Courier New" pitchFamily="49" charset="0"/>
              <a:buChar char="o"/>
            </a:pPr>
            <a:r>
              <a:rPr lang="en-US" dirty="0" smtClean="0"/>
              <a:t>Subcutaneous</a:t>
            </a:r>
          </a:p>
          <a:p>
            <a:pPr>
              <a:buFont typeface="Courier New" pitchFamily="49" charset="0"/>
              <a:buChar char="o"/>
            </a:pPr>
            <a:r>
              <a:rPr lang="en-US" dirty="0" smtClean="0"/>
              <a:t>Rectal</a:t>
            </a:r>
          </a:p>
          <a:p>
            <a:pPr>
              <a:buFont typeface="Courier New" pitchFamily="49" charset="0"/>
              <a:buChar char="o"/>
            </a:pPr>
            <a:r>
              <a:rPr lang="en-US" dirty="0" err="1" smtClean="0"/>
              <a:t>Transdermal</a:t>
            </a:r>
            <a:endParaRPr lang="en-US" dirty="0" smtClean="0"/>
          </a:p>
          <a:p>
            <a:pPr>
              <a:buFont typeface="Courier New" pitchFamily="49" charset="0"/>
              <a:buChar char="o"/>
            </a:pPr>
            <a:r>
              <a:rPr lang="en-US" dirty="0" smtClean="0"/>
              <a:t>Intravenous</a:t>
            </a:r>
          </a:p>
          <a:p>
            <a:r>
              <a:rPr lang="en-US" dirty="0" smtClean="0"/>
              <a:t>The rate of absorption and extent of absorption are dependent on various factors such as:</a:t>
            </a:r>
          </a:p>
          <a:p>
            <a:pPr>
              <a:buFont typeface="Wingdings" pitchFamily="2" charset="2"/>
              <a:buChar char="ü"/>
            </a:pPr>
            <a:r>
              <a:rPr lang="en-US" dirty="0" smtClean="0"/>
              <a:t>Drug formulation.</a:t>
            </a:r>
          </a:p>
          <a:p>
            <a:pPr>
              <a:buFont typeface="Wingdings" pitchFamily="2" charset="2"/>
              <a:buChar char="ü"/>
            </a:pPr>
            <a:r>
              <a:rPr lang="en-US" dirty="0" smtClean="0"/>
              <a:t>Dose (or loading dose).</a:t>
            </a:r>
          </a:p>
          <a:p>
            <a:pPr>
              <a:buFont typeface="Wingdings" pitchFamily="2" charset="2"/>
              <a:buChar char="ü"/>
            </a:pPr>
            <a:r>
              <a:rPr lang="en-US" dirty="0" smtClean="0"/>
              <a:t>Route of administration.</a:t>
            </a:r>
          </a:p>
          <a:p>
            <a:pPr>
              <a:buFont typeface="Wingdings" pitchFamily="2" charset="2"/>
              <a:buChar char="ü"/>
            </a:pPr>
            <a:r>
              <a:rPr lang="en-US" dirty="0" smtClean="0"/>
              <a:t>Frequency of Administration.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85888" cy="990600"/>
          </a:xfrm>
        </p:spPr>
        <p:txBody>
          <a:bodyPr>
            <a:normAutofit fontScale="90000"/>
          </a:bodyPr>
          <a:lstStyle/>
          <a:p>
            <a:pPr algn="ctr"/>
            <a:r>
              <a:rPr lang="en-US" b="1" dirty="0" smtClean="0"/>
              <a:t>Distribution</a:t>
            </a:r>
            <a:br>
              <a:rPr lang="en-US" b="1" dirty="0" smtClean="0"/>
            </a:br>
            <a:endParaRPr lang="en-US" dirty="0"/>
          </a:p>
        </p:txBody>
      </p:sp>
      <p:sp>
        <p:nvSpPr>
          <p:cNvPr id="3" name="Content Placeholder 2"/>
          <p:cNvSpPr>
            <a:spLocks noGrp="1"/>
          </p:cNvSpPr>
          <p:nvPr>
            <p:ph idx="1"/>
          </p:nvPr>
        </p:nvSpPr>
        <p:spPr>
          <a:xfrm>
            <a:off x="1143000" y="838200"/>
            <a:ext cx="8001000" cy="6019800"/>
          </a:xfrm>
        </p:spPr>
        <p:txBody>
          <a:bodyPr>
            <a:normAutofit fontScale="92500" lnSpcReduction="10000"/>
          </a:bodyPr>
          <a:lstStyle/>
          <a:p>
            <a:r>
              <a:rPr lang="en-US" dirty="0" smtClean="0"/>
              <a:t>The volume in which the drug is distributed is a product of the drug’s dose divided by the plasma concentration.</a:t>
            </a:r>
          </a:p>
          <a:p>
            <a:r>
              <a:rPr lang="en-US" b="1" dirty="0" smtClean="0"/>
              <a:t>(</a:t>
            </a:r>
            <a:r>
              <a:rPr lang="en-US" b="1" dirty="0" err="1" smtClean="0"/>
              <a:t>Vd</a:t>
            </a:r>
            <a:r>
              <a:rPr lang="en-US" b="1" dirty="0" smtClean="0"/>
              <a:t>) = dose/plasma concentration</a:t>
            </a:r>
          </a:p>
          <a:p>
            <a:endParaRPr lang="en-US" dirty="0" smtClean="0"/>
          </a:p>
          <a:p>
            <a:r>
              <a:rPr lang="en-US" dirty="0" smtClean="0"/>
              <a:t>The distribution phase represents the early period in the dose/time curve when the drug is being circulated in the blood throughout the body and into the body fluids, organs and tissues. </a:t>
            </a:r>
            <a:r>
              <a:rPr lang="en-US" dirty="0" err="1" smtClean="0"/>
              <a:t>V</a:t>
            </a:r>
            <a:r>
              <a:rPr lang="en-US" sz="2000" dirty="0" err="1" smtClean="0"/>
              <a:t>d</a:t>
            </a:r>
            <a:r>
              <a:rPr lang="en-US" dirty="0" smtClean="0"/>
              <a:t> is directly related to the half-life of the drug.  A drug with a large </a:t>
            </a:r>
            <a:r>
              <a:rPr lang="en-US" dirty="0" err="1" smtClean="0"/>
              <a:t>V</a:t>
            </a:r>
            <a:r>
              <a:rPr lang="en-US" sz="2000" dirty="0" err="1" smtClean="0"/>
              <a:t>d</a:t>
            </a:r>
            <a:r>
              <a:rPr lang="en-US" dirty="0" smtClean="0"/>
              <a:t>, gives similar clearance rates, have a longer half-life and remain in the body longer.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712" y="0"/>
            <a:ext cx="6114288" cy="1143000"/>
          </a:xfrm>
        </p:spPr>
        <p:txBody>
          <a:bodyPr>
            <a:normAutofit fontScale="90000"/>
          </a:bodyPr>
          <a:lstStyle/>
          <a:p>
            <a:r>
              <a:rPr lang="en-US" b="1" dirty="0" smtClean="0"/>
              <a:t>Metabolism</a:t>
            </a:r>
            <a:br>
              <a:rPr lang="en-US" b="1" dirty="0" smtClean="0"/>
            </a:br>
            <a:endParaRPr lang="en-US" dirty="0"/>
          </a:p>
        </p:txBody>
      </p:sp>
      <p:sp>
        <p:nvSpPr>
          <p:cNvPr id="3" name="Content Placeholder 2"/>
          <p:cNvSpPr>
            <a:spLocks noGrp="1"/>
          </p:cNvSpPr>
          <p:nvPr>
            <p:ph idx="1"/>
          </p:nvPr>
        </p:nvSpPr>
        <p:spPr>
          <a:xfrm>
            <a:off x="1066800" y="762000"/>
            <a:ext cx="8077200" cy="6096000"/>
          </a:xfrm>
        </p:spPr>
        <p:txBody>
          <a:bodyPr>
            <a:normAutofit/>
          </a:bodyPr>
          <a:lstStyle/>
          <a:p>
            <a:r>
              <a:rPr lang="en-US" dirty="0" smtClean="0"/>
              <a:t>Metabolism occurs in the liver, and also in the GI tract. Metabolism is the process in which the body breaks down and converts the drug into active chemical substances.  </a:t>
            </a:r>
          </a:p>
          <a:p>
            <a:r>
              <a:rPr lang="en-US" dirty="0" smtClean="0"/>
              <a:t>In addition, drug metabolites can be either protein bound (inactive) or free (active). The drug dosage will depend on how the drug metabolizes. </a:t>
            </a:r>
          </a:p>
          <a:p>
            <a:r>
              <a:rPr lang="en-US" dirty="0" smtClean="0"/>
              <a:t>Factors that impact drug metabolism include genetics, environment, nutrition, and age.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0"/>
            <a:ext cx="5715000" cy="1472184"/>
          </a:xfrm>
        </p:spPr>
        <p:txBody>
          <a:bodyPr/>
          <a:lstStyle/>
          <a:p>
            <a:r>
              <a:rPr lang="en-US" b="1" dirty="0" smtClean="0"/>
              <a:t>Excretion</a:t>
            </a:r>
            <a:br>
              <a:rPr lang="en-US" b="1" dirty="0" smtClean="0"/>
            </a:br>
            <a:endParaRPr lang="en-US" dirty="0"/>
          </a:p>
        </p:txBody>
      </p:sp>
      <p:sp>
        <p:nvSpPr>
          <p:cNvPr id="3" name="Subtitle 2"/>
          <p:cNvSpPr>
            <a:spLocks noGrp="1"/>
          </p:cNvSpPr>
          <p:nvPr>
            <p:ph type="subTitle" idx="1"/>
          </p:nvPr>
        </p:nvSpPr>
        <p:spPr>
          <a:xfrm>
            <a:off x="1219200" y="990600"/>
            <a:ext cx="7620000" cy="5715000"/>
          </a:xfrm>
        </p:spPr>
        <p:txBody>
          <a:bodyPr>
            <a:normAutofit/>
          </a:bodyPr>
          <a:lstStyle/>
          <a:p>
            <a:r>
              <a:rPr lang="en-US" dirty="0" smtClean="0">
                <a:solidFill>
                  <a:schemeClr val="tx1"/>
                </a:solidFill>
              </a:rPr>
              <a:t>Drug excretion from the body occurs through the kidneys, or fluids excreted through the lungs, GI or skin. Renal dysfunction reduces drug clearance and may contribute to drug accumulation and increased risk of adverse drug effects.</a:t>
            </a:r>
            <a:endParaRPr lang="en-US"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85888" cy="762000"/>
          </a:xfrm>
        </p:spPr>
        <p:txBody>
          <a:bodyPr>
            <a:normAutofit/>
          </a:bodyPr>
          <a:lstStyle/>
          <a:p>
            <a:r>
              <a:rPr lang="en-US" sz="3600" b="1" dirty="0" smtClean="0">
                <a:solidFill>
                  <a:srgbClr val="FF0000"/>
                </a:solidFill>
              </a:rPr>
              <a:t>Use of Pharmacokinetic Studies</a:t>
            </a:r>
            <a:endParaRPr lang="en-US" sz="3600" dirty="0">
              <a:solidFill>
                <a:srgbClr val="FF0000"/>
              </a:solidFill>
            </a:endParaRPr>
          </a:p>
        </p:txBody>
      </p:sp>
      <p:sp>
        <p:nvSpPr>
          <p:cNvPr id="3" name="Content Placeholder 2"/>
          <p:cNvSpPr>
            <a:spLocks noGrp="1"/>
          </p:cNvSpPr>
          <p:nvPr>
            <p:ph idx="1"/>
          </p:nvPr>
        </p:nvSpPr>
        <p:spPr>
          <a:xfrm>
            <a:off x="1066800" y="762000"/>
            <a:ext cx="8077200" cy="6096000"/>
          </a:xfrm>
        </p:spPr>
        <p:txBody>
          <a:bodyPr>
            <a:normAutofit fontScale="85000" lnSpcReduction="20000"/>
          </a:bodyPr>
          <a:lstStyle/>
          <a:p>
            <a:r>
              <a:rPr lang="en-US" dirty="0" smtClean="0"/>
              <a:t>Pharmacokinetic studies are performed to examine Absorption, Distribution, Metabolism and Excretion of a drug.</a:t>
            </a:r>
          </a:p>
          <a:p>
            <a:endParaRPr lang="en-US" dirty="0" smtClean="0"/>
          </a:p>
          <a:p>
            <a:r>
              <a:rPr lang="en-US" dirty="0" smtClean="0"/>
              <a:t>Therapeutic Drug Monitoring and pharmacokinetic studies </a:t>
            </a:r>
            <a:r>
              <a:rPr lang="en-US" b="1" dirty="0" smtClean="0"/>
              <a:t>help the physician provide optimum care by:</a:t>
            </a:r>
          </a:p>
          <a:p>
            <a:pPr>
              <a:buNone/>
            </a:pPr>
            <a:endParaRPr lang="en-US" b="1" dirty="0" smtClean="0"/>
          </a:p>
          <a:p>
            <a:pPr>
              <a:buFont typeface="Wingdings" pitchFamily="2" charset="2"/>
              <a:buChar char="v"/>
            </a:pPr>
            <a:r>
              <a:rPr lang="en-US" dirty="0" smtClean="0"/>
              <a:t>Helping the physician initiate therapy to achieve the </a:t>
            </a:r>
            <a:r>
              <a:rPr lang="en-US" b="1" dirty="0" smtClean="0"/>
              <a:t>maximum therapeutic effect </a:t>
            </a:r>
            <a:r>
              <a:rPr lang="en-US" dirty="0" smtClean="0"/>
              <a:t>for the patient in the </a:t>
            </a:r>
            <a:r>
              <a:rPr lang="en-US" b="1" dirty="0" smtClean="0"/>
              <a:t>shortest amount of time</a:t>
            </a:r>
          </a:p>
          <a:p>
            <a:pPr>
              <a:buNone/>
            </a:pPr>
            <a:endParaRPr lang="en-US" dirty="0" smtClean="0"/>
          </a:p>
          <a:p>
            <a:pPr>
              <a:buFont typeface="Wingdings" pitchFamily="2" charset="2"/>
              <a:buChar char="v"/>
            </a:pPr>
            <a:r>
              <a:rPr lang="en-US" dirty="0" smtClean="0"/>
              <a:t>Minimizing the </a:t>
            </a:r>
            <a:r>
              <a:rPr lang="en-US" b="1" dirty="0" smtClean="0"/>
              <a:t>risk of drug toxicity</a:t>
            </a:r>
          </a:p>
          <a:p>
            <a:pPr>
              <a:buNone/>
            </a:pPr>
            <a:endParaRPr lang="en-US" dirty="0" smtClean="0"/>
          </a:p>
          <a:p>
            <a:pPr>
              <a:buFont typeface="Wingdings" pitchFamily="2" charset="2"/>
              <a:buChar char="v"/>
            </a:pPr>
            <a:r>
              <a:rPr lang="en-US" dirty="0" smtClean="0"/>
              <a:t>Ensuring drug </a:t>
            </a:r>
            <a:r>
              <a:rPr lang="en-US" b="1" dirty="0" smtClean="0"/>
              <a:t>side effects are controlled and minimized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219200" y="1031875"/>
            <a:ext cx="7467600" cy="4835525"/>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4000" b="0" i="0" u="none" strike="noStrike" kern="1200" cap="none" spc="0" normalizeH="0" baseline="0" noProof="0" dirty="0" smtClean="0">
                <a:ln>
                  <a:noFill/>
                </a:ln>
                <a:solidFill>
                  <a:srgbClr val="FF0066"/>
                </a:solidFill>
                <a:effectLst/>
                <a:uLnTx/>
                <a:uFillTx/>
                <a:latin typeface="Bookman Old Style" pitchFamily="18" charset="0"/>
                <a:ea typeface="+mj-ea"/>
                <a:cs typeface="+mj-cs"/>
              </a:rPr>
              <a:t>TDM:</a:t>
            </a:r>
            <a:r>
              <a:rPr kumimoji="0" lang="en-US" sz="3200" b="0" i="0" u="none" strike="noStrike" kern="1200" cap="none" spc="0" normalizeH="0" baseline="0" noProof="0" dirty="0" smtClean="0">
                <a:ln>
                  <a:noFill/>
                </a:ln>
                <a:solidFill>
                  <a:srgbClr val="FFFF00"/>
                </a:solidFill>
                <a:effectLst/>
                <a:uLnTx/>
                <a:uFillTx/>
                <a:latin typeface="Book Antiqua" pitchFamily="18" charset="0"/>
                <a:ea typeface="+mn-ea"/>
                <a:cs typeface="+mn-cs"/>
              </a:rPr>
              <a:t> </a:t>
            </a:r>
            <a:r>
              <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rPr>
              <a:t>is defined as the </a:t>
            </a:r>
            <a:r>
              <a:rPr kumimoji="0" lang="en-US" sz="3200" b="1" i="0" u="none" strike="noStrike" kern="1200" cap="none" spc="0" normalizeH="0" baseline="0" noProof="0" dirty="0" smtClean="0">
                <a:ln>
                  <a:noFill/>
                </a:ln>
                <a:solidFill>
                  <a:schemeClr val="tx1"/>
                </a:solidFill>
                <a:effectLst/>
                <a:uLnTx/>
                <a:uFillTx/>
                <a:latin typeface="Book Antiqua" pitchFamily="18" charset="0"/>
                <a:ea typeface="+mn-ea"/>
                <a:cs typeface="+mn-cs"/>
              </a:rPr>
              <a:t>use of drug concentrations in body fluids as an aid to management of patients </a:t>
            </a:r>
            <a:r>
              <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rPr>
              <a:t>receiving drug therapy for the cure, alleviation or prevention of disease.</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endPar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endParaRP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rPr>
              <a:t>It is a </a:t>
            </a:r>
            <a:r>
              <a:rPr kumimoji="0" lang="en-US" sz="3200" b="1" i="0" u="none" strike="noStrike" kern="1200" cap="none" spc="0" normalizeH="0" baseline="0" noProof="0" dirty="0" smtClean="0">
                <a:ln>
                  <a:noFill/>
                </a:ln>
                <a:solidFill>
                  <a:schemeClr val="tx1"/>
                </a:solidFill>
                <a:effectLst/>
                <a:uLnTx/>
                <a:uFillTx/>
                <a:latin typeface="Book Antiqua" pitchFamily="18" charset="0"/>
                <a:ea typeface="+mn-ea"/>
                <a:cs typeface="+mn-cs"/>
              </a:rPr>
              <a:t>tool</a:t>
            </a:r>
            <a:r>
              <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rPr>
              <a:t> that can </a:t>
            </a:r>
            <a:r>
              <a:rPr kumimoji="0" lang="en-US" sz="3200" b="1" i="0" u="none" strike="noStrike" kern="1200" cap="none" spc="0" normalizeH="0" baseline="0" noProof="0" dirty="0" smtClean="0">
                <a:ln>
                  <a:noFill/>
                </a:ln>
                <a:solidFill>
                  <a:schemeClr val="tx1"/>
                </a:solidFill>
                <a:effectLst/>
                <a:uLnTx/>
                <a:uFillTx/>
                <a:latin typeface="Book Antiqua" pitchFamily="18" charset="0"/>
                <a:ea typeface="+mn-ea"/>
                <a:cs typeface="+mn-cs"/>
              </a:rPr>
              <a:t>guide clinicians </a:t>
            </a:r>
            <a:r>
              <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rPr>
              <a:t>to provide </a:t>
            </a:r>
            <a:r>
              <a:rPr kumimoji="0" lang="en-US" sz="3200" b="1" i="0" u="none" strike="noStrike" kern="1200" cap="none" spc="0" normalizeH="0" baseline="0" noProof="0" dirty="0" smtClean="0">
                <a:ln>
                  <a:noFill/>
                </a:ln>
                <a:solidFill>
                  <a:schemeClr val="tx1"/>
                </a:solidFill>
                <a:effectLst/>
                <a:uLnTx/>
                <a:uFillTx/>
                <a:latin typeface="Book Antiqua" pitchFamily="18" charset="0"/>
                <a:ea typeface="+mn-ea"/>
                <a:cs typeface="+mn-cs"/>
              </a:rPr>
              <a:t>effective and safe </a:t>
            </a:r>
            <a:r>
              <a:rPr kumimoji="0" lang="en-US" sz="3200" b="0" i="0" u="none" strike="noStrike" kern="1200" cap="none" spc="0" normalizeH="0" baseline="0" noProof="0" dirty="0" smtClean="0">
                <a:ln>
                  <a:noFill/>
                </a:ln>
                <a:solidFill>
                  <a:schemeClr val="tx1"/>
                </a:solidFill>
                <a:effectLst/>
                <a:uLnTx/>
                <a:uFillTx/>
                <a:latin typeface="Book Antiqua" pitchFamily="18" charset="0"/>
                <a:ea typeface="+mn-ea"/>
                <a:cs typeface="+mn-cs"/>
              </a:rPr>
              <a:t>drug therapy in the individual patient.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304800"/>
            <a:ext cx="7315200" cy="6324600"/>
          </a:xfrm>
        </p:spPr>
        <p:txBody>
          <a:bodyPr>
            <a:normAutofit fontScale="92500" lnSpcReduction="10000"/>
          </a:bodyPr>
          <a:lstStyle/>
          <a:p>
            <a:r>
              <a:rPr lang="en-US" dirty="0" smtClean="0"/>
              <a:t>Help in determination and evaluation of </a:t>
            </a:r>
            <a:r>
              <a:rPr lang="en-US" b="1" dirty="0" smtClean="0"/>
              <a:t>loading dose</a:t>
            </a:r>
            <a:r>
              <a:rPr lang="en-US" dirty="0" smtClean="0"/>
              <a:t>.  The loading dose is a large amount of drug which is administered over a short period of time to quickly move the patient’s serum drug concentration toward a level that will achieve desired patient response.</a:t>
            </a:r>
          </a:p>
          <a:p>
            <a:endParaRPr lang="en-US" dirty="0" smtClean="0"/>
          </a:p>
          <a:p>
            <a:r>
              <a:rPr lang="en-US" dirty="0" smtClean="0"/>
              <a:t>Another dosing is needed to maintain the patient’s serum drug concentration. The </a:t>
            </a:r>
            <a:r>
              <a:rPr lang="en-US" b="1" dirty="0" smtClean="0"/>
              <a:t>maintenance dose </a:t>
            </a:r>
            <a:r>
              <a:rPr lang="en-US" dirty="0" smtClean="0"/>
              <a:t>is the amount of the drug and the dose frequency needed to achieve a steady state at the desired therapeutic concentration.</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219200" y="228600"/>
            <a:ext cx="7696200" cy="6400800"/>
          </a:xfrm>
        </p:spPr>
        <p:txBody>
          <a:bodyPr>
            <a:normAutofit fontScale="85000" lnSpcReduction="10000"/>
          </a:bodyPr>
          <a:lstStyle/>
          <a:p>
            <a:r>
              <a:rPr lang="en-US" dirty="0" smtClean="0"/>
              <a:t>Therapy is achieved when the desired effect is attained because the required concentration has been reached. That concentration would set the lower limit of utility of the drug, called the </a:t>
            </a:r>
            <a:r>
              <a:rPr lang="en-US" b="1" dirty="0" smtClean="0"/>
              <a:t>Minimum Effective Concentration (MEC)</a:t>
            </a:r>
            <a:r>
              <a:rPr lang="en-US" dirty="0" smtClean="0"/>
              <a:t>. </a:t>
            </a:r>
          </a:p>
          <a:p>
            <a:endParaRPr lang="en-US" dirty="0" smtClean="0"/>
          </a:p>
          <a:p>
            <a:r>
              <a:rPr lang="en-US" dirty="0" smtClean="0"/>
              <a:t>At higher concentrations, toxic effects are seen. That concentration is called the </a:t>
            </a:r>
            <a:r>
              <a:rPr lang="en-US" b="1" dirty="0" smtClean="0"/>
              <a:t>Maximum Therapeutic Concentration or Minimum Toxic Concentration (MTC)</a:t>
            </a:r>
            <a:r>
              <a:rPr lang="en-US" dirty="0" smtClean="0"/>
              <a:t>. </a:t>
            </a:r>
          </a:p>
          <a:p>
            <a:endParaRPr lang="en-US" dirty="0" smtClean="0"/>
          </a:p>
          <a:p>
            <a:r>
              <a:rPr lang="en-US" dirty="0" smtClean="0"/>
              <a:t>Patient studies have generated upper (MTC) and lower (MEC) plasma concentration ranges that are deemed safe and effective in treating disease. These concentrations are known as the “</a:t>
            </a:r>
            <a:r>
              <a:rPr lang="en-US" b="1" dirty="0" smtClean="0"/>
              <a:t>Therapeutic range</a:t>
            </a:r>
            <a:r>
              <a:rPr lang="en-US" dirty="0" smtClean="0"/>
              <a:t>” for the drug.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t>TDM Technologies</a:t>
            </a:r>
            <a:endParaRPr lang="en-US" dirty="0"/>
          </a:p>
        </p:txBody>
      </p:sp>
      <p:sp>
        <p:nvSpPr>
          <p:cNvPr id="3" name="Content Placeholder 2"/>
          <p:cNvSpPr>
            <a:spLocks noGrp="1"/>
          </p:cNvSpPr>
          <p:nvPr>
            <p:ph idx="1"/>
          </p:nvPr>
        </p:nvSpPr>
        <p:spPr>
          <a:xfrm>
            <a:off x="1219200" y="990600"/>
            <a:ext cx="7924800" cy="5867400"/>
          </a:xfrm>
        </p:spPr>
        <p:txBody>
          <a:bodyPr>
            <a:normAutofit fontScale="92500" lnSpcReduction="10000"/>
          </a:bodyPr>
          <a:lstStyle/>
          <a:p>
            <a:r>
              <a:rPr lang="en-US" b="1" dirty="0" smtClean="0"/>
              <a:t>HPLC</a:t>
            </a:r>
            <a:r>
              <a:rPr lang="en-US" dirty="0" smtClean="0"/>
              <a:t>: High Pressure Liquid Chromatography is a common analytical method used to measure therapeutic drug levels prior to the advent of immunoassays.</a:t>
            </a:r>
          </a:p>
          <a:p>
            <a:r>
              <a:rPr lang="en-US" b="1" dirty="0" smtClean="0"/>
              <a:t>GC/MS: </a:t>
            </a:r>
            <a:r>
              <a:rPr lang="en-US" dirty="0" smtClean="0"/>
              <a:t>Gas-liquid chromatography is a separation method using very high temperatures to cause sample vaporization. In mass </a:t>
            </a:r>
            <a:r>
              <a:rPr lang="en-US" dirty="0" err="1" smtClean="0"/>
              <a:t>spectrophotometry</a:t>
            </a:r>
            <a:r>
              <a:rPr lang="en-US" dirty="0" smtClean="0"/>
              <a:t> the vaporized fractions are passed through an electrical field. The molecules can be separated on the basis of molecular weight. The pattern of separation is unique to each drug and therefore establishes a “fingerprint” for identification.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295400" y="381000"/>
            <a:ext cx="7848600" cy="6477000"/>
          </a:xfrm>
        </p:spPr>
        <p:txBody>
          <a:bodyPr>
            <a:normAutofit fontScale="85000" lnSpcReduction="20000"/>
          </a:bodyPr>
          <a:lstStyle/>
          <a:p>
            <a:r>
              <a:rPr lang="en-US" b="1" dirty="0" smtClean="0"/>
              <a:t>LC/MS (Liquid Chromatography Mass Spectrometry):</a:t>
            </a:r>
          </a:p>
          <a:p>
            <a:endParaRPr lang="en-US" b="1" dirty="0" smtClean="0"/>
          </a:p>
          <a:p>
            <a:r>
              <a:rPr lang="en-US" b="1" dirty="0" smtClean="0"/>
              <a:t>RIA: </a:t>
            </a:r>
            <a:r>
              <a:rPr lang="en-US" dirty="0" smtClean="0"/>
              <a:t>Not commonly used any longer due to waste disposal issues, RIA or </a:t>
            </a:r>
            <a:r>
              <a:rPr lang="en-US" dirty="0" err="1" smtClean="0"/>
              <a:t>Radioimmunometric</a:t>
            </a:r>
            <a:r>
              <a:rPr lang="en-US" dirty="0" smtClean="0"/>
              <a:t> assays, use radioactivity to detect the presence of the </a:t>
            </a:r>
            <a:r>
              <a:rPr lang="en-US" dirty="0" err="1" smtClean="0"/>
              <a:t>analyte</a:t>
            </a:r>
            <a:r>
              <a:rPr lang="en-US" dirty="0" smtClean="0"/>
              <a:t>. In RIA, the sample is incubated with an antibody and a radio-labeled drug. The amount of radioactivity measured is compared to the radioactivity present in known standards which are included in each run. Results are quantitative.</a:t>
            </a:r>
          </a:p>
          <a:p>
            <a:endParaRPr lang="en-US" b="1" dirty="0" smtClean="0"/>
          </a:p>
          <a:p>
            <a:r>
              <a:rPr lang="en-US" b="1" dirty="0" smtClean="0"/>
              <a:t>PETINIA: </a:t>
            </a:r>
            <a:r>
              <a:rPr lang="en-US" dirty="0" smtClean="0"/>
              <a:t>An </a:t>
            </a:r>
            <a:r>
              <a:rPr lang="en-US" dirty="0" err="1" smtClean="0"/>
              <a:t>immunoturbidimetric</a:t>
            </a:r>
            <a:r>
              <a:rPr lang="en-US" dirty="0" smtClean="0"/>
              <a:t> method that is used today for TDM testing is PETINIA or Particle Enhanced </a:t>
            </a:r>
            <a:r>
              <a:rPr lang="en-US" dirty="0" err="1" smtClean="0"/>
              <a:t>Turbidimetric</a:t>
            </a:r>
            <a:r>
              <a:rPr lang="en-US" dirty="0" smtClean="0"/>
              <a:t> Inhibition Immunoassay. This method uses the creation of light scattering particles to measure drug levels.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04800"/>
            <a:ext cx="8001000" cy="6553200"/>
          </a:xfrm>
        </p:spPr>
        <p:txBody>
          <a:bodyPr>
            <a:normAutofit lnSpcReduction="10000"/>
          </a:bodyPr>
          <a:lstStyle/>
          <a:p>
            <a:r>
              <a:rPr lang="en-US" b="1" dirty="0" smtClean="0"/>
              <a:t>EIA: </a:t>
            </a:r>
            <a:r>
              <a:rPr lang="en-US" dirty="0" smtClean="0"/>
              <a:t>EIA or enzyme immunoassay. EIA uses a non-radioactive enzyme label. Most of the drug testing today is performed using homogeneous EIA techniques. This refers to the fact that the assays are performed in a single step, i.e. only one antibody is used in the procedure. Therefore, the turnaround time for testing is reduced.</a:t>
            </a:r>
          </a:p>
          <a:p>
            <a:endParaRPr lang="en-US" b="1" dirty="0" smtClean="0"/>
          </a:p>
          <a:p>
            <a:r>
              <a:rPr lang="en-US" b="1" dirty="0" smtClean="0"/>
              <a:t>EMIT: </a:t>
            </a:r>
            <a:r>
              <a:rPr lang="en-US" dirty="0" smtClean="0"/>
              <a:t>The EMIT (Enzyme Multiplied Immunoassay Technique).</a:t>
            </a:r>
          </a:p>
          <a:p>
            <a:r>
              <a:rPr lang="en-US" dirty="0" smtClean="0"/>
              <a:t>The EMIT technology is based on competition for the target </a:t>
            </a:r>
            <a:r>
              <a:rPr lang="en-US" dirty="0" err="1" smtClean="0"/>
              <a:t>analyte</a:t>
            </a:r>
            <a:r>
              <a:rPr lang="en-US" dirty="0" smtClean="0"/>
              <a:t> antibody binding sites.</a:t>
            </a:r>
          </a:p>
          <a:p>
            <a:endParaRPr lang="en-US" b="1" dirty="0" smtClean="0"/>
          </a:p>
          <a:p>
            <a:r>
              <a:rPr lang="en-US" b="1" dirty="0" smtClean="0"/>
              <a:t>FPIA: </a:t>
            </a:r>
            <a:r>
              <a:rPr lang="en-US" dirty="0" smtClean="0"/>
              <a:t>Fluorescence Polarization Immunoassay.  This method uses</a:t>
            </a:r>
          </a:p>
          <a:p>
            <a:r>
              <a:rPr lang="en-US" dirty="0" smtClean="0"/>
              <a:t>a fluorescent molecule as the label instead of an enzyme, making it more sensitive.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3000" y="228600"/>
            <a:ext cx="8001000" cy="6400800"/>
          </a:xfrm>
        </p:spPr>
        <p:txBody>
          <a:bodyPr>
            <a:normAutofit fontScale="92500"/>
          </a:bodyPr>
          <a:lstStyle/>
          <a:p>
            <a:r>
              <a:rPr lang="en-US" b="1" dirty="0" err="1" smtClean="0"/>
              <a:t>Chemiluminescence</a:t>
            </a:r>
            <a:r>
              <a:rPr lang="en-US" b="1" dirty="0" smtClean="0"/>
              <a:t>: </a:t>
            </a:r>
            <a:r>
              <a:rPr lang="en-US" dirty="0" smtClean="0"/>
              <a:t>This is a chemical reaction that emits energy</a:t>
            </a:r>
            <a:r>
              <a:rPr lang="en-US" b="1" dirty="0" smtClean="0"/>
              <a:t> </a:t>
            </a:r>
            <a:r>
              <a:rPr lang="en-US" dirty="0" smtClean="0"/>
              <a:t>in the form of light. When used in combination with immunoassay technology, the light produced by the reaction indicates the amount of </a:t>
            </a:r>
            <a:r>
              <a:rPr lang="en-US" dirty="0" err="1" smtClean="0"/>
              <a:t>analyte</a:t>
            </a:r>
            <a:r>
              <a:rPr lang="en-US" dirty="0" smtClean="0"/>
              <a:t> in a sample. The most common </a:t>
            </a:r>
            <a:r>
              <a:rPr lang="en-US" dirty="0" err="1" smtClean="0"/>
              <a:t>chemiluminescent</a:t>
            </a:r>
            <a:r>
              <a:rPr lang="en-US" dirty="0" smtClean="0"/>
              <a:t> assay methods are either enzyme-amplified or direct </a:t>
            </a:r>
            <a:r>
              <a:rPr lang="en-US" dirty="0" err="1" smtClean="0"/>
              <a:t>chemiluminescent</a:t>
            </a:r>
            <a:r>
              <a:rPr lang="en-US" dirty="0" smtClean="0"/>
              <a:t> measurements.</a:t>
            </a:r>
          </a:p>
          <a:p>
            <a:r>
              <a:rPr lang="en-US" b="1" dirty="0" smtClean="0"/>
              <a:t>ACMIA: Affinity Chrome-Mediated Immunoassay. </a:t>
            </a:r>
            <a:r>
              <a:rPr lang="en-US" dirty="0" smtClean="0"/>
              <a:t>ACMIA is a technique to measure drug concentrations in which free and drug-bound antibody-enzyme conjugates are separated using magnetic (chrome) particles.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990600" y="0"/>
            <a:ext cx="8153400" cy="6858000"/>
          </a:xfrm>
        </p:spPr>
        <p:txBody>
          <a:bodyPr/>
          <a:lstStyle/>
          <a:p>
            <a:r>
              <a:rPr lang="en-US" b="1" dirty="0" smtClean="0"/>
              <a:t>CEDIA: </a:t>
            </a:r>
            <a:r>
              <a:rPr lang="en-US" dirty="0" smtClean="0"/>
              <a:t>Cloned Enzyme Donor Immunoassay. CEDIA employs a recombinant DNA technology.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ADVANTAGES</a:t>
            </a:r>
            <a:endParaRPr lang="en-US" dirty="0">
              <a:solidFill>
                <a:srgbClr val="FF0000"/>
              </a:solidFill>
            </a:endParaRPr>
          </a:p>
        </p:txBody>
      </p:sp>
      <p:sp>
        <p:nvSpPr>
          <p:cNvPr id="4" name="Content Placeholder 2"/>
          <p:cNvSpPr>
            <a:spLocks noGrp="1"/>
          </p:cNvSpPr>
          <p:nvPr>
            <p:ph idx="1"/>
          </p:nvPr>
        </p:nvSpPr>
        <p:spPr/>
        <p:txBody>
          <a:bodyPr/>
          <a:lstStyle/>
          <a:p>
            <a:pPr eaLnBrk="1" hangingPunct="1"/>
            <a:r>
              <a:rPr lang="en-US" dirty="0" smtClean="0">
                <a:latin typeface="Book Antiqua" pitchFamily="18" charset="0"/>
              </a:rPr>
              <a:t>Side effect monitoring</a:t>
            </a:r>
          </a:p>
          <a:p>
            <a:pPr eaLnBrk="1" hangingPunct="1"/>
            <a:r>
              <a:rPr lang="en-US" dirty="0" smtClean="0">
                <a:latin typeface="Book Antiqua" pitchFamily="18" charset="0"/>
              </a:rPr>
              <a:t>Short hospital stay</a:t>
            </a:r>
          </a:p>
          <a:p>
            <a:pPr eaLnBrk="1" hangingPunct="1"/>
            <a:r>
              <a:rPr lang="en-US" dirty="0" smtClean="0">
                <a:latin typeface="Book Antiqua" pitchFamily="18" charset="0"/>
              </a:rPr>
              <a:t>Better disease control</a:t>
            </a:r>
          </a:p>
          <a:p>
            <a:pPr eaLnBrk="1" hangingPunct="1"/>
            <a:r>
              <a:rPr lang="en-US" dirty="0" smtClean="0">
                <a:latin typeface="Book Antiqua" pitchFamily="18" charset="0"/>
              </a:rPr>
              <a:t>Dose adjustment</a:t>
            </a:r>
          </a:p>
          <a:p>
            <a:pPr eaLnBrk="1" hangingPunct="1"/>
            <a:r>
              <a:rPr lang="en-US" dirty="0" smtClean="0">
                <a:latin typeface="Book Antiqua" pitchFamily="18" charset="0"/>
              </a:rPr>
              <a:t>Doses guideline</a:t>
            </a:r>
          </a:p>
          <a:p>
            <a:pPr eaLnBrk="1" hangingPunct="1"/>
            <a:r>
              <a:rPr lang="en-US" dirty="0" smtClean="0">
                <a:latin typeface="Book Antiqua" pitchFamily="18" charset="0"/>
              </a:rPr>
              <a:t>Individualized dose requirement</a:t>
            </a:r>
          </a:p>
          <a:p>
            <a:pPr eaLnBrk="1" hangingPunct="1"/>
            <a:r>
              <a:rPr lang="en-US" dirty="0" smtClean="0">
                <a:latin typeface="Book Antiqua" pitchFamily="18" charset="0"/>
              </a:rPr>
              <a:t>Usefulness to clinical pharmacist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98080" cy="990600"/>
          </a:xfrm>
        </p:spPr>
        <p:txBody>
          <a:bodyPr>
            <a:normAutofit fontScale="90000"/>
          </a:bodyPr>
          <a:lstStyle/>
          <a:p>
            <a:r>
              <a:rPr lang="en-US" dirty="0" err="1" smtClean="0"/>
              <a:t>Antiepileptics</a:t>
            </a:r>
            <a:r>
              <a:rPr lang="en-US" dirty="0" smtClean="0"/>
              <a:t/>
            </a:r>
            <a:br>
              <a:rPr lang="en-US" dirty="0" smtClean="0"/>
            </a:br>
            <a:endParaRPr lang="en-US" dirty="0"/>
          </a:p>
        </p:txBody>
      </p:sp>
      <p:pic>
        <p:nvPicPr>
          <p:cNvPr id="4" name="Content Placeholder 3" descr="antiepileptics.png"/>
          <p:cNvPicPr>
            <a:picLocks noGrp="1" noChangeAspect="1"/>
          </p:cNvPicPr>
          <p:nvPr>
            <p:ph idx="1"/>
          </p:nvPr>
        </p:nvPicPr>
        <p:blipFill>
          <a:blip r:embed="rId2"/>
          <a:stretch>
            <a:fillRect/>
          </a:stretch>
        </p:blipFill>
        <p:spPr>
          <a:xfrm>
            <a:off x="2858542" y="-1"/>
            <a:ext cx="6285458" cy="6858001"/>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8839200" cy="990600"/>
          </a:xfrm>
        </p:spPr>
        <p:txBody>
          <a:bodyPr>
            <a:noAutofit/>
          </a:bodyPr>
          <a:lstStyle/>
          <a:p>
            <a:r>
              <a:rPr lang="en-US" sz="3200" dirty="0" err="1" smtClean="0"/>
              <a:t>Antiarrythmics</a:t>
            </a:r>
            <a:r>
              <a:rPr lang="en-US" sz="3200" dirty="0" smtClean="0"/>
              <a:t/>
            </a:r>
            <a:br>
              <a:rPr lang="en-US" sz="3200" dirty="0" smtClean="0"/>
            </a:br>
            <a:endParaRPr lang="en-US" sz="3200" dirty="0"/>
          </a:p>
        </p:txBody>
      </p:sp>
      <p:pic>
        <p:nvPicPr>
          <p:cNvPr id="4" name="Picture 3" descr="antiarrhythmic.png"/>
          <p:cNvPicPr>
            <a:picLocks noChangeAspect="1"/>
          </p:cNvPicPr>
          <p:nvPr/>
        </p:nvPicPr>
        <p:blipFill>
          <a:blip r:embed="rId2"/>
          <a:stretch>
            <a:fillRect/>
          </a:stretch>
        </p:blipFill>
        <p:spPr>
          <a:xfrm>
            <a:off x="2630465" y="0"/>
            <a:ext cx="6056335"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4800" b="1" dirty="0">
                <a:solidFill>
                  <a:srgbClr val="FF0000"/>
                </a:solidFill>
              </a:rPr>
              <a:t>Concepts of TDM</a:t>
            </a:r>
          </a:p>
        </p:txBody>
      </p:sp>
      <p:sp>
        <p:nvSpPr>
          <p:cNvPr id="45059" name="Rectangle 3"/>
          <p:cNvSpPr>
            <a:spLocks noGrp="1" noChangeArrowheads="1"/>
          </p:cNvSpPr>
          <p:nvPr>
            <p:ph type="body" idx="1"/>
          </p:nvPr>
        </p:nvSpPr>
        <p:spPr/>
        <p:txBody>
          <a:bodyPr>
            <a:normAutofit lnSpcReduction="10000"/>
          </a:bodyPr>
          <a:lstStyle/>
          <a:p>
            <a:pPr marL="596646" indent="-514350">
              <a:lnSpc>
                <a:spcPct val="90000"/>
              </a:lnSpc>
              <a:buFont typeface="Wingdings" pitchFamily="2" charset="2"/>
              <a:buAutoNum type="arabicPeriod"/>
            </a:pPr>
            <a:r>
              <a:rPr lang="en-US" sz="3000" dirty="0" smtClean="0"/>
              <a:t>Therapeutic </a:t>
            </a:r>
            <a:r>
              <a:rPr lang="en-US" sz="3000" dirty="0"/>
              <a:t>response correlates with blood </a:t>
            </a:r>
            <a:r>
              <a:rPr lang="en-US" sz="3000" dirty="0" smtClean="0"/>
              <a:t>concentration</a:t>
            </a:r>
          </a:p>
          <a:p>
            <a:pPr marL="596646" indent="-514350">
              <a:lnSpc>
                <a:spcPct val="90000"/>
              </a:lnSpc>
              <a:buFont typeface="Wingdings" pitchFamily="2" charset="2"/>
              <a:buAutoNum type="arabicPeriod"/>
            </a:pPr>
            <a:endParaRPr lang="en-US" sz="3000" dirty="0"/>
          </a:p>
          <a:p>
            <a:pPr>
              <a:lnSpc>
                <a:spcPct val="90000"/>
              </a:lnSpc>
              <a:buFont typeface="Wingdings" pitchFamily="2" charset="2"/>
              <a:buNone/>
            </a:pPr>
            <a:r>
              <a:rPr lang="en-US" sz="3000" dirty="0"/>
              <a:t>2. There exists an optimum therapeutic range within which the majority of patients experience maximum benefit with minimum toxic effect</a:t>
            </a:r>
            <a:r>
              <a:rPr lang="en-US" sz="3000" dirty="0" smtClean="0"/>
              <a:t>.</a:t>
            </a:r>
          </a:p>
          <a:p>
            <a:pPr>
              <a:lnSpc>
                <a:spcPct val="90000"/>
              </a:lnSpc>
              <a:buFont typeface="Wingdings" pitchFamily="2" charset="2"/>
              <a:buNone/>
            </a:pPr>
            <a:endParaRPr lang="en-US" sz="3000" dirty="0"/>
          </a:p>
          <a:p>
            <a:pPr>
              <a:lnSpc>
                <a:spcPct val="90000"/>
              </a:lnSpc>
              <a:buFont typeface="Wingdings" pitchFamily="2" charset="2"/>
              <a:buNone/>
            </a:pPr>
            <a:r>
              <a:rPr lang="en-US" sz="3000" dirty="0"/>
              <a:t>3. By adjusting the dose &amp;/or timing of administration on the basis of plasma concentration, optimum drug therapeutic range can be attained and maintained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5600"/>
            <a:ext cx="8933688" cy="1066800"/>
          </a:xfrm>
        </p:spPr>
        <p:txBody>
          <a:bodyPr>
            <a:normAutofit fontScale="90000"/>
          </a:bodyPr>
          <a:lstStyle/>
          <a:p>
            <a:r>
              <a:rPr lang="en-US" dirty="0" smtClean="0"/>
              <a:t>Antibiotics</a:t>
            </a:r>
            <a:br>
              <a:rPr lang="en-US" dirty="0" smtClean="0"/>
            </a:br>
            <a:endParaRPr lang="en-US" dirty="0"/>
          </a:p>
        </p:txBody>
      </p:sp>
      <p:pic>
        <p:nvPicPr>
          <p:cNvPr id="8" name="Content Placeholder 7" descr="anti biotic.png"/>
          <p:cNvPicPr>
            <a:picLocks noGrp="1" noChangeAspect="1"/>
          </p:cNvPicPr>
          <p:nvPr>
            <p:ph idx="1"/>
          </p:nvPr>
        </p:nvPicPr>
        <p:blipFill>
          <a:blip r:embed="rId2"/>
          <a:stretch>
            <a:fillRect/>
          </a:stretch>
        </p:blipFill>
        <p:spPr>
          <a:xfrm>
            <a:off x="2286000" y="0"/>
            <a:ext cx="6858000" cy="6836926"/>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33688" cy="1066800"/>
          </a:xfrm>
        </p:spPr>
        <p:txBody>
          <a:bodyPr>
            <a:normAutofit fontScale="90000"/>
          </a:bodyPr>
          <a:lstStyle/>
          <a:p>
            <a:pPr algn="ctr"/>
            <a:r>
              <a:rPr lang="en-US" dirty="0" err="1" smtClean="0"/>
              <a:t>Antineoplastics</a:t>
            </a:r>
            <a:r>
              <a:rPr lang="en-US" dirty="0" smtClean="0"/>
              <a:t/>
            </a:r>
            <a:br>
              <a:rPr lang="en-US" dirty="0" smtClean="0"/>
            </a:br>
            <a:endParaRPr lang="en-US" dirty="0"/>
          </a:p>
        </p:txBody>
      </p:sp>
      <p:pic>
        <p:nvPicPr>
          <p:cNvPr id="4" name="Content Placeholder 3" descr="antineoplastic.png"/>
          <p:cNvPicPr>
            <a:picLocks noGrp="1" noChangeAspect="1"/>
          </p:cNvPicPr>
          <p:nvPr>
            <p:ph idx="1"/>
          </p:nvPr>
        </p:nvPicPr>
        <p:blipFill>
          <a:blip r:embed="rId2"/>
          <a:stretch>
            <a:fillRect/>
          </a:stretch>
        </p:blipFill>
        <p:spPr>
          <a:xfrm>
            <a:off x="914400" y="762000"/>
            <a:ext cx="7805534" cy="1447800"/>
          </a:xfrm>
        </p:spPr>
      </p:pic>
      <p:sp>
        <p:nvSpPr>
          <p:cNvPr id="5" name="TextBox 4"/>
          <p:cNvSpPr txBox="1"/>
          <p:nvPr/>
        </p:nvSpPr>
        <p:spPr>
          <a:xfrm>
            <a:off x="2971800" y="2286000"/>
            <a:ext cx="3505200" cy="984885"/>
          </a:xfrm>
          <a:prstGeom prst="rect">
            <a:avLst/>
          </a:prstGeom>
          <a:noFill/>
        </p:spPr>
        <p:txBody>
          <a:bodyPr wrap="square" rtlCol="0">
            <a:spAutoFit/>
          </a:bodyPr>
          <a:lstStyle/>
          <a:p>
            <a:pPr algn="ctr"/>
            <a:r>
              <a:rPr lang="en-US" sz="4000" dirty="0" err="1" smtClean="0"/>
              <a:t>Antimanics</a:t>
            </a:r>
            <a:endParaRPr lang="en-US" sz="4000" dirty="0" smtClean="0"/>
          </a:p>
          <a:p>
            <a:endParaRPr lang="en-US" dirty="0"/>
          </a:p>
        </p:txBody>
      </p:sp>
      <p:pic>
        <p:nvPicPr>
          <p:cNvPr id="6" name="Picture 5" descr="anti maniac.png"/>
          <p:cNvPicPr>
            <a:picLocks noChangeAspect="1"/>
          </p:cNvPicPr>
          <p:nvPr/>
        </p:nvPicPr>
        <p:blipFill>
          <a:blip r:embed="rId3"/>
          <a:stretch>
            <a:fillRect/>
          </a:stretch>
        </p:blipFill>
        <p:spPr>
          <a:xfrm>
            <a:off x="990600" y="3276599"/>
            <a:ext cx="7620000" cy="1966451"/>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Bronchodilators</a:t>
            </a:r>
            <a:br>
              <a:rPr lang="en-US" dirty="0" smtClean="0"/>
            </a:br>
            <a:endParaRPr lang="en-US" dirty="0"/>
          </a:p>
        </p:txBody>
      </p:sp>
      <p:pic>
        <p:nvPicPr>
          <p:cNvPr id="4" name="Picture 3" descr="bronchodilators.png"/>
          <p:cNvPicPr>
            <a:picLocks noChangeAspect="1"/>
          </p:cNvPicPr>
          <p:nvPr/>
        </p:nvPicPr>
        <p:blipFill>
          <a:blip r:embed="rId2"/>
          <a:stretch>
            <a:fillRect/>
          </a:stretch>
        </p:blipFill>
        <p:spPr>
          <a:xfrm>
            <a:off x="990600" y="1219200"/>
            <a:ext cx="7772400" cy="369815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90688" cy="1066800"/>
          </a:xfrm>
        </p:spPr>
        <p:txBody>
          <a:bodyPr>
            <a:normAutofit fontScale="90000"/>
          </a:bodyPr>
          <a:lstStyle/>
          <a:p>
            <a:pPr algn="ctr"/>
            <a:r>
              <a:rPr lang="en-US" dirty="0" err="1" smtClean="0"/>
              <a:t>Immunosuppressives</a:t>
            </a:r>
            <a:r>
              <a:rPr lang="en-US" dirty="0" smtClean="0"/>
              <a:t/>
            </a:r>
            <a:br>
              <a:rPr lang="en-US" dirty="0" smtClean="0"/>
            </a:br>
            <a:endParaRPr lang="en-US" dirty="0"/>
          </a:p>
        </p:txBody>
      </p:sp>
      <p:pic>
        <p:nvPicPr>
          <p:cNvPr id="4" name="Content Placeholder 3" descr="immunosuppressants.png"/>
          <p:cNvPicPr>
            <a:picLocks noGrp="1" noChangeAspect="1"/>
          </p:cNvPicPr>
          <p:nvPr>
            <p:ph idx="1"/>
          </p:nvPr>
        </p:nvPicPr>
        <p:blipFill>
          <a:blip r:embed="rId2"/>
          <a:stretch>
            <a:fillRect/>
          </a:stretch>
        </p:blipFill>
        <p:spPr>
          <a:xfrm>
            <a:off x="1749095" y="798241"/>
            <a:ext cx="6556705" cy="5776773"/>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CONCLUSION</a:t>
            </a:r>
            <a:endParaRPr lang="en-US" dirty="0">
              <a:solidFill>
                <a:srgbClr val="FF0000"/>
              </a:solidFill>
            </a:endParaRPr>
          </a:p>
        </p:txBody>
      </p:sp>
      <p:sp>
        <p:nvSpPr>
          <p:cNvPr id="4" name="Content Placeholder 2"/>
          <p:cNvSpPr>
            <a:spLocks noGrp="1"/>
          </p:cNvSpPr>
          <p:nvPr>
            <p:ph idx="1"/>
          </p:nvPr>
        </p:nvSpPr>
        <p:spPr/>
        <p:txBody>
          <a:bodyPr>
            <a:normAutofit fontScale="92500" lnSpcReduction="20000"/>
          </a:bodyPr>
          <a:lstStyle/>
          <a:p>
            <a:pPr eaLnBrk="1" hangingPunct="1"/>
            <a:r>
              <a:rPr lang="en-US" sz="2800" dirty="0" smtClean="0">
                <a:latin typeface="Book Antiqua" pitchFamily="18" charset="0"/>
              </a:rPr>
              <a:t>TDM is required for effective patient care management</a:t>
            </a:r>
          </a:p>
          <a:p>
            <a:pPr eaLnBrk="1" hangingPunct="1"/>
            <a:r>
              <a:rPr lang="en-US" sz="2800" dirty="0" smtClean="0">
                <a:latin typeface="Book Antiqua" pitchFamily="18" charset="0"/>
              </a:rPr>
              <a:t>It leads to optimizing pharmacological therapy</a:t>
            </a:r>
          </a:p>
          <a:p>
            <a:pPr eaLnBrk="1" hangingPunct="1"/>
            <a:r>
              <a:rPr lang="en-US" sz="2800" dirty="0" smtClean="0">
                <a:latin typeface="Book Antiqua" pitchFamily="18" charset="0"/>
              </a:rPr>
              <a:t>Decreased incidence of drug/ drug related toxicity and decreased disease exacerbation</a:t>
            </a:r>
          </a:p>
          <a:p>
            <a:pPr eaLnBrk="1" hangingPunct="1"/>
            <a:r>
              <a:rPr lang="en-US" sz="2800" dirty="0" smtClean="0">
                <a:latin typeface="Book Antiqua" pitchFamily="18" charset="0"/>
              </a:rPr>
              <a:t>Reduced hospital stay</a:t>
            </a:r>
          </a:p>
          <a:p>
            <a:pPr eaLnBrk="1" hangingPunct="1"/>
            <a:r>
              <a:rPr lang="en-US" sz="2800" dirty="0" smtClean="0">
                <a:latin typeface="Book Antiqua" pitchFamily="18" charset="0"/>
              </a:rPr>
              <a:t>Avoidance of unnecessary medication</a:t>
            </a:r>
          </a:p>
          <a:p>
            <a:pPr eaLnBrk="1" hangingPunct="1"/>
            <a:r>
              <a:rPr lang="en-US" sz="2800" dirty="0" smtClean="0">
                <a:latin typeface="Book Antiqua" pitchFamily="18" charset="0"/>
              </a:rPr>
              <a:t>Decreased side effects</a:t>
            </a:r>
          </a:p>
          <a:p>
            <a:pPr eaLnBrk="1" hangingPunct="1"/>
            <a:r>
              <a:rPr lang="en-US" sz="2800" dirty="0" smtClean="0">
                <a:latin typeface="Book Antiqua" pitchFamily="18" charset="0"/>
              </a:rPr>
              <a:t>It is reliable, valuable and efficient tool of patients compliance and management of therapy in patients receiving complex co medication or suffering from other diseases.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8069" y="2967335"/>
            <a:ext cx="7135094" cy="175432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a:p>
            <a:pPr algn="ct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800" b="1" dirty="0">
                <a:solidFill>
                  <a:srgbClr val="FF0000"/>
                </a:solidFill>
              </a:rPr>
              <a:t>When is TDM not useful?</a:t>
            </a:r>
          </a:p>
        </p:txBody>
      </p:sp>
      <p:sp>
        <p:nvSpPr>
          <p:cNvPr id="48131" name="Rectangle 3"/>
          <p:cNvSpPr>
            <a:spLocks noGrp="1" noChangeArrowheads="1"/>
          </p:cNvSpPr>
          <p:nvPr>
            <p:ph type="body" idx="1"/>
          </p:nvPr>
        </p:nvSpPr>
        <p:spPr>
          <a:xfrm>
            <a:off x="1524000" y="1828800"/>
            <a:ext cx="6934200" cy="4572000"/>
          </a:xfrm>
        </p:spPr>
        <p:txBody>
          <a:bodyPr>
            <a:normAutofit fontScale="85000" lnSpcReduction="20000"/>
          </a:bodyPr>
          <a:lstStyle/>
          <a:p>
            <a:pPr marL="469900" indent="-469900" algn="just">
              <a:lnSpc>
                <a:spcPct val="80000"/>
              </a:lnSpc>
            </a:pPr>
            <a:r>
              <a:rPr lang="en-US" sz="2900" dirty="0"/>
              <a:t>When an active metabolite contributes to the effect </a:t>
            </a:r>
            <a:endParaRPr lang="en-US" sz="2900" dirty="0" smtClean="0"/>
          </a:p>
          <a:p>
            <a:pPr marL="469900" indent="-469900" algn="just">
              <a:lnSpc>
                <a:spcPct val="80000"/>
              </a:lnSpc>
            </a:pPr>
            <a:endParaRPr lang="en-US" sz="2900" dirty="0"/>
          </a:p>
          <a:p>
            <a:pPr marL="469900" indent="-469900" algn="just">
              <a:lnSpc>
                <a:spcPct val="80000"/>
              </a:lnSpc>
            </a:pPr>
            <a:r>
              <a:rPr lang="en-US" sz="2900" dirty="0"/>
              <a:t>Toxic effects are idiosyncratic &amp; not related to plasma </a:t>
            </a:r>
            <a:r>
              <a:rPr lang="en-US" sz="2900" dirty="0" smtClean="0"/>
              <a:t>level</a:t>
            </a:r>
          </a:p>
          <a:p>
            <a:pPr marL="469900" indent="-469900" algn="just">
              <a:lnSpc>
                <a:spcPct val="80000"/>
              </a:lnSpc>
            </a:pPr>
            <a:endParaRPr lang="en-US" sz="2900" dirty="0"/>
          </a:p>
          <a:p>
            <a:pPr marL="469900" indent="-469900" algn="just">
              <a:lnSpc>
                <a:spcPct val="80000"/>
              </a:lnSpc>
            </a:pPr>
            <a:r>
              <a:rPr lang="en-US" sz="2900" dirty="0"/>
              <a:t>Action of drug is irreversible, the action will occur even though the concentration has fallen to </a:t>
            </a:r>
            <a:r>
              <a:rPr lang="en-US" sz="2900" dirty="0" smtClean="0"/>
              <a:t>zero</a:t>
            </a:r>
          </a:p>
          <a:p>
            <a:pPr marL="469900" indent="-469900" algn="just">
              <a:lnSpc>
                <a:spcPct val="80000"/>
              </a:lnSpc>
            </a:pPr>
            <a:endParaRPr lang="en-US" sz="2900" dirty="0"/>
          </a:p>
          <a:p>
            <a:pPr marL="469900" indent="-469900" algn="just">
              <a:lnSpc>
                <a:spcPct val="80000"/>
              </a:lnSpc>
            </a:pPr>
            <a:r>
              <a:rPr lang="en-US" sz="2900" dirty="0"/>
              <a:t>Biologic effect can easily be monitored </a:t>
            </a:r>
          </a:p>
          <a:p>
            <a:pPr marL="469900" indent="-469900" algn="just">
              <a:lnSpc>
                <a:spcPct val="80000"/>
              </a:lnSpc>
              <a:buFont typeface="Wingdings" pitchFamily="2" charset="2"/>
              <a:buNone/>
            </a:pPr>
            <a:r>
              <a:rPr lang="en-US" sz="2900" dirty="0"/>
              <a:t>      e.g. oral </a:t>
            </a:r>
            <a:r>
              <a:rPr lang="en-US" sz="2900" dirty="0" err="1"/>
              <a:t>antidiabetic</a:t>
            </a:r>
            <a:r>
              <a:rPr lang="en-US" sz="2900" dirty="0"/>
              <a:t> </a:t>
            </a:r>
            <a:r>
              <a:rPr lang="en-US" sz="2900" dirty="0" smtClean="0"/>
              <a:t>agent</a:t>
            </a:r>
          </a:p>
          <a:p>
            <a:pPr marL="469900" indent="-469900" algn="just">
              <a:lnSpc>
                <a:spcPct val="80000"/>
              </a:lnSpc>
              <a:buFont typeface="Wingdings" pitchFamily="2" charset="2"/>
              <a:buNone/>
            </a:pPr>
            <a:endParaRPr lang="en-US" sz="2900" dirty="0"/>
          </a:p>
          <a:p>
            <a:pPr marL="469900" indent="-469900" algn="just">
              <a:lnSpc>
                <a:spcPct val="80000"/>
              </a:lnSpc>
            </a:pPr>
            <a:r>
              <a:rPr lang="en-US" sz="2900" dirty="0"/>
              <a:t>When the concentration at the site of action is unrelated to plasma concentration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OBJECTIVE</a:t>
            </a:r>
            <a:endParaRPr lang="en-US" dirty="0">
              <a:solidFill>
                <a:srgbClr val="FF0000"/>
              </a:solidFill>
            </a:endParaRPr>
          </a:p>
        </p:txBody>
      </p:sp>
      <p:sp>
        <p:nvSpPr>
          <p:cNvPr id="4" name="Content Placeholder 2"/>
          <p:cNvSpPr>
            <a:spLocks noGrp="1"/>
          </p:cNvSpPr>
          <p:nvPr>
            <p:ph idx="1"/>
          </p:nvPr>
        </p:nvSpPr>
        <p:spPr/>
        <p:txBody>
          <a:bodyPr>
            <a:normAutofit lnSpcReduction="10000"/>
          </a:bodyPr>
          <a:lstStyle/>
          <a:p>
            <a:pPr algn="just" eaLnBrk="1" hangingPunct="1">
              <a:buFont typeface="Wingdings" pitchFamily="2" charset="2"/>
              <a:buChar char="Ø"/>
            </a:pPr>
            <a:r>
              <a:rPr lang="en-US" sz="2800" dirty="0" smtClean="0">
                <a:latin typeface="Book Antiqua" pitchFamily="18" charset="0"/>
              </a:rPr>
              <a:t>To attain </a:t>
            </a:r>
            <a:r>
              <a:rPr lang="en-US" sz="2800" b="1" dirty="0" smtClean="0">
                <a:solidFill>
                  <a:srgbClr val="FF0000"/>
                </a:solidFill>
                <a:latin typeface="Book Antiqua" pitchFamily="18" charset="0"/>
              </a:rPr>
              <a:t>rapid and safe </a:t>
            </a:r>
            <a:r>
              <a:rPr lang="en-US" sz="2800" dirty="0" smtClean="0">
                <a:latin typeface="Book Antiqua" pitchFamily="18" charset="0"/>
              </a:rPr>
              <a:t>concentration of drug in plasma within the desired therapeutic range  in order to provide the safest approach to </a:t>
            </a:r>
            <a:r>
              <a:rPr lang="en-US" sz="2800" b="1" dirty="0" smtClean="0">
                <a:solidFill>
                  <a:srgbClr val="FF0000"/>
                </a:solidFill>
                <a:latin typeface="Book Antiqua" pitchFamily="18" charset="0"/>
              </a:rPr>
              <a:t>optimal drug therapy.</a:t>
            </a:r>
          </a:p>
          <a:p>
            <a:pPr algn="just" eaLnBrk="1" hangingPunct="1">
              <a:buFont typeface="Wingdings" pitchFamily="2" charset="2"/>
              <a:buChar char="Ø"/>
            </a:pPr>
            <a:endParaRPr lang="en-US" sz="2800" dirty="0" smtClean="0">
              <a:latin typeface="Book Antiqua" pitchFamily="18" charset="0"/>
            </a:endParaRPr>
          </a:p>
          <a:p>
            <a:pPr algn="just" eaLnBrk="1" hangingPunct="1">
              <a:buFont typeface="Wingdings" pitchFamily="2" charset="2"/>
              <a:buChar char="Ø"/>
            </a:pPr>
            <a:r>
              <a:rPr lang="en-US" sz="2800" dirty="0" smtClean="0">
                <a:latin typeface="Book Antiqua" pitchFamily="18" charset="0"/>
              </a:rPr>
              <a:t>To coordinate clinical pharmacology, pathology, chemistry, toxicology, analytical chemistry and medicine.</a:t>
            </a:r>
          </a:p>
          <a:p>
            <a:pPr algn="just" eaLnBrk="1" hangingPunct="1">
              <a:buFont typeface="Wingdings" pitchFamily="2" charset="2"/>
              <a:buChar char="Ø"/>
            </a:pPr>
            <a:endParaRPr lang="en-US" sz="2800" dirty="0" smtClean="0">
              <a:latin typeface="Book Antiqua" pitchFamily="18" charset="0"/>
            </a:endParaRPr>
          </a:p>
          <a:p>
            <a:pPr algn="just" eaLnBrk="1" hangingPunct="1">
              <a:buFont typeface="Wingdings" pitchFamily="2" charset="2"/>
              <a:buChar char="Ø"/>
            </a:pPr>
            <a:r>
              <a:rPr lang="en-US" sz="2800" dirty="0" smtClean="0">
                <a:latin typeface="Book Antiqua" pitchFamily="18" charset="0"/>
              </a:rPr>
              <a:t>To remove empirical trial and error approach.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098240" y="1447800"/>
            <a:ext cx="4173070" cy="4800600"/>
          </a:xfrm>
          <a:prstGeom prst="rect">
            <a:avLst/>
          </a:prstGeom>
          <a:noFill/>
          <a:ln w="9525">
            <a:noFill/>
            <a:miter lim="800000"/>
            <a:headEnd/>
            <a:tailEnd/>
          </a:ln>
          <a:effectLst/>
        </p:spPr>
      </p:pic>
      <p:sp>
        <p:nvSpPr>
          <p:cNvPr id="5" name="Title 4"/>
          <p:cNvSpPr>
            <a:spLocks noGrp="1"/>
          </p:cNvSpPr>
          <p:nvPr>
            <p:ph type="title"/>
          </p:nvPr>
        </p:nvSpPr>
        <p:spPr>
          <a:prstGeom prst="rect">
            <a:avLst/>
          </a:prstGeom>
          <a:noFill/>
        </p:spPr>
        <p:txBody>
          <a:bodyPr wrap="none" lIns="91440" tIns="45720" rIns="91440" bIns="45720">
            <a:prstTxWarp prst="textChevron">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FF0000"/>
                </a:solidFill>
                <a:effectLst>
                  <a:outerShdw blurRad="50800" dist="39000" dir="5460000" algn="tl">
                    <a:srgbClr val="000000">
                      <a:alpha val="38000"/>
                    </a:srgbClr>
                  </a:outerShdw>
                </a:effectLst>
              </a:rPr>
              <a:t>WHY TDM</a:t>
            </a:r>
            <a:endParaRPr lang="en-US" sz="5400" b="1" cap="none" spc="0" dirty="0">
              <a:ln w="11430"/>
              <a:solidFill>
                <a:srgbClr val="FF0000"/>
              </a:solidFill>
              <a:effectLst>
                <a:outerShdw blurRad="50800" dist="39000" dir="5460000" algn="tl">
                  <a:srgbClr val="000000">
                    <a:alpha val="38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r>
              <a:rPr lang="en-US" sz="4000" dirty="0" smtClean="0">
                <a:solidFill>
                  <a:srgbClr val="FF0000"/>
                </a:solidFill>
              </a:rPr>
              <a:t>Why therapeutic drug monitoring..</a:t>
            </a:r>
            <a:endParaRPr lang="en-US" sz="4000" dirty="0">
              <a:solidFill>
                <a:srgbClr val="FF0000"/>
              </a:solidFill>
            </a:endParaRPr>
          </a:p>
        </p:txBody>
      </p:sp>
      <p:sp>
        <p:nvSpPr>
          <p:cNvPr id="3" name="Content Placeholder 2"/>
          <p:cNvSpPr>
            <a:spLocks noGrp="1"/>
          </p:cNvSpPr>
          <p:nvPr>
            <p:ph idx="1"/>
          </p:nvPr>
        </p:nvSpPr>
        <p:spPr>
          <a:xfrm>
            <a:off x="1066800" y="1447800"/>
            <a:ext cx="7866888" cy="5029200"/>
          </a:xfrm>
        </p:spPr>
        <p:txBody>
          <a:bodyPr>
            <a:normAutofit fontScale="92500" lnSpcReduction="20000"/>
          </a:bodyPr>
          <a:lstStyle/>
          <a:p>
            <a:r>
              <a:rPr lang="en-US" dirty="0" smtClean="0"/>
              <a:t>Certain drugs have a </a:t>
            </a:r>
            <a:r>
              <a:rPr lang="en-US" b="1" dirty="0" smtClean="0">
                <a:solidFill>
                  <a:srgbClr val="FF0000"/>
                </a:solidFill>
              </a:rPr>
              <a:t>narrow therapeutic range</a:t>
            </a:r>
          </a:p>
          <a:p>
            <a:pPr>
              <a:buNone/>
            </a:pPr>
            <a:endParaRPr lang="en-US" b="1" dirty="0" smtClean="0"/>
          </a:p>
          <a:p>
            <a:r>
              <a:rPr lang="en-US" dirty="0" smtClean="0"/>
              <a:t>In concentrations </a:t>
            </a:r>
            <a:r>
              <a:rPr lang="en-US" b="1" dirty="0" smtClean="0"/>
              <a:t>above the upper limit </a:t>
            </a:r>
            <a:r>
              <a:rPr lang="en-US" dirty="0" smtClean="0"/>
              <a:t>of the range, the drug can be </a:t>
            </a:r>
            <a:r>
              <a:rPr lang="en-US" b="1" dirty="0" smtClean="0"/>
              <a:t>toxic.</a:t>
            </a:r>
          </a:p>
          <a:p>
            <a:pPr>
              <a:buNone/>
            </a:pPr>
            <a:endParaRPr lang="en-US" b="1" dirty="0" smtClean="0"/>
          </a:p>
          <a:p>
            <a:r>
              <a:rPr lang="en-US" dirty="0" smtClean="0"/>
              <a:t>In concentrations </a:t>
            </a:r>
            <a:r>
              <a:rPr lang="en-US" b="1" dirty="0" smtClean="0"/>
              <a:t>below the lower limit </a:t>
            </a:r>
            <a:r>
              <a:rPr lang="en-US" dirty="0" smtClean="0"/>
              <a:t>of the range, the drug can be </a:t>
            </a:r>
            <a:r>
              <a:rPr lang="en-US" b="1" dirty="0" smtClean="0"/>
              <a:t>ineffective</a:t>
            </a:r>
            <a:r>
              <a:rPr lang="en-US" dirty="0" smtClean="0"/>
              <a:t>.</a:t>
            </a:r>
          </a:p>
          <a:p>
            <a:pPr>
              <a:buNone/>
            </a:pPr>
            <a:endParaRPr lang="en-US" dirty="0" smtClean="0"/>
          </a:p>
          <a:p>
            <a:r>
              <a:rPr lang="en-US" dirty="0" smtClean="0">
                <a:solidFill>
                  <a:srgbClr val="FF0000"/>
                </a:solidFill>
              </a:rPr>
              <a:t>Not all patients have the same response at similar doses.</a:t>
            </a:r>
            <a:endParaRPr 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