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theme/theme29.xml" ContentType="application/vnd.openxmlformats-officedocument.theme+xml"/>
  <Override PartName="/ppt/tags/tag16.xml" ContentType="application/vnd.openxmlformats-officedocument.presentationml.tags+xml"/>
  <Override PartName="/ppt/slideLayouts/slideLayout102.xml" ContentType="application/vnd.openxmlformats-officedocument.presentationml.slideLayout+xml"/>
  <Override PartName="/ppt/tags/tag63.xml" ContentType="application/vnd.openxmlformats-officedocument.presentationml.tag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tags/tag109.xml" ContentType="application/vnd.openxmlformats-officedocument.presentationml.tags+xml"/>
  <Override PartName="/ppt/tags/tag41.xml" ContentType="application/vnd.openxmlformats-officedocument.presentationml.tags+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diagrams/data2.xml" ContentType="application/vnd.openxmlformats-officedocument.drawingml.diagramData+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Layouts/slideLayout326.xml" ContentType="application/vnd.openxmlformats-officedocument.presentationml.slideLayout+xml"/>
  <Override PartName="/ppt/diagrams/colors4.xml" ContentType="application/vnd.openxmlformats-officedocument.drawingml.diagramColors+xml"/>
  <Override PartName="/ppt/slides/slide19.xml" ContentType="application/vnd.openxmlformats-officedocument.presentationml.slide+xml"/>
  <Override PartName="/ppt/slideLayouts/slideLayout118.xml" ContentType="application/vnd.openxmlformats-officedocument.presentationml.slideLayout+xml"/>
  <Override PartName="/ppt/slideLayouts/slideLayout165.xml" ContentType="application/vnd.openxmlformats-officedocument.presentationml.slideLayout+xml"/>
  <Override PartName="/ppt/tags/tag112.xml" ContentType="application/vnd.openxmlformats-officedocument.presentationml.tags+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Layouts/slideLayout65.xml" ContentType="application/vnd.openxmlformats-officedocument.presentationml.slideLayout+xml"/>
  <Override PartName="/ppt/tags/tag79.xml" ContentType="application/vnd.openxmlformats-officedocument.presentationml.tags+xml"/>
  <Override PartName="/ppt/slideLayouts/slideLayout304.xml" ContentType="application/vnd.openxmlformats-officedocument.presentationml.slideLayout+xml"/>
  <Override PartName="/ppt/diagrams/quickStyle3.xml" ContentType="application/vnd.openxmlformats-officedocument.drawingml.diagramStyle+xml"/>
  <Override PartName="/ppt/slideMasters/slideMaster27.xml" ContentType="application/vnd.openxmlformats-officedocument.presentationml.slideMaster+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Override PartName="/ppt/slides/slide22.xml" ContentType="application/vnd.openxmlformats-officedocument.presentationml.slide+xml"/>
  <Override PartName="/ppt/tags/tag57.xml" ContentType="application/vnd.openxmlformats-officedocument.presentationml.tags+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ppt/slideLayouts/slideLayout21.xml" ContentType="application/vnd.openxmlformats-officedocument.presentationml.slideLayout+xml"/>
  <Override PartName="/ppt/tags/tag35.xml" ContentType="application/vnd.openxmlformats-officedocument.presentationml.tags+xml"/>
  <Override PartName="/ppt/slideLayouts/slideLayout121.xml" ContentType="application/vnd.openxmlformats-officedocument.presentationml.slideLayout+xml"/>
  <Override PartName="/ppt/tags/tag82.xml" ContentType="application/vnd.openxmlformats-officedocument.presentationml.tags+xml"/>
  <Override PartName="/ppt/theme/theme26.xml" ContentType="application/vnd.openxmlformats-officedocument.theme+xml"/>
  <Override PartName="/ppt/slideMasters/slideMaster30.xml" ContentType="application/vnd.openxmlformats-officedocument.presentationml.slideMaster+xml"/>
  <Override PartName="/ppt/slideLayouts/slideLayout244.xml" ContentType="application/vnd.openxmlformats-officedocument.presentationml.slideLayout+xml"/>
  <Override PartName="/ppt/slideLayouts/slideLayout291.xml" ContentType="application/vnd.openxmlformats-officedocument.presentationml.slideLayout+xml"/>
  <Override PartName="/ppt/tags/tag13.xml" ContentType="application/vnd.openxmlformats-officedocument.presentationml.tags+xml"/>
  <Override PartName="/ppt/tags/tag60.xml" ContentType="application/vnd.openxmlformats-officedocument.presentationml.tags+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tags/tag106.xml" ContentType="application/vnd.openxmlformats-officedocument.presentationml.tags+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137.xml" ContentType="application/vnd.openxmlformats-officedocument.presentationml.slideLayout+xml"/>
  <Override PartName="/ppt/slideLayouts/slideLayout184.xml" ContentType="application/vnd.openxmlformats-officedocument.presentationml.slideLayout+xml"/>
  <Override PartName="/ppt/slideLayouts/slideLayout200.xml" ContentType="application/vnd.openxmlformats-officedocument.presentationml.slideLayout+xml"/>
  <Override PartName="/ppt/diagrams/colors1.xml" ContentType="application/vnd.openxmlformats-officedocument.drawingml.diagramColors+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tags/tag98.xml" ContentType="application/vnd.openxmlformats-officedocument.presentationml.tags+xml"/>
  <Override PartName="/ppt/slideLayouts/slideLayout323.xml" ContentType="application/vnd.openxmlformats-officedocument.presentationml.slideLayout+xml"/>
  <Override PartName="/ppt/slides/slide16.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301.xml" ContentType="application/vnd.openxmlformats-officedocument.presentationml.slideLayout+xml"/>
  <Override PartName="/ppt/slides/slide41.xml" ContentType="application/vnd.openxmlformats-officedocument.presentationml.slide+xml"/>
  <Override PartName="/ppt/tags/tag29.xml" ContentType="application/vnd.openxmlformats-officedocument.presentationml.tags+xml"/>
  <Override PartName="/ppt/slideLayouts/slideLayout140.xml" ContentType="application/vnd.openxmlformats-officedocument.presentationml.slideLayout+xml"/>
  <Override PartName="/ppt/tags/tag76.xml" ContentType="application/vnd.openxmlformats-officedocument.presentationml.tags+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Layouts/slideLayout40.xml" ContentType="application/vnd.openxmlformats-officedocument.presentationml.slideLayout+xml"/>
  <Override PartName="/ppt/tags/tag54.xml" ContentType="application/vnd.openxmlformats-officedocument.presentationml.tags+xml"/>
  <Override PartName="/ppt/slideLayouts/slideLayout216.xml" ContentType="application/vnd.openxmlformats-officedocument.presentationml.slideLayout+xml"/>
  <Override PartName="/ppt/theme/theme23.xml" ContentType="application/vnd.openxmlformats-officedocument.theme+xml"/>
  <Override PartName="/ppt/slideLayouts/slideLayout263.xml" ContentType="application/vnd.openxmlformats-officedocument.presentationml.slideLayout+xml"/>
  <Override PartName="/ppt/diagrams/layout3.xml" ContentType="application/vnd.openxmlformats-officedocument.drawingml.diagramLayout+xml"/>
  <Override PartName="/ppt/tags/tag32.xml" ContentType="application/vnd.openxmlformats-officedocument.presentationml.tags+xml"/>
  <Override PartName="/ppt/slideLayouts/slideLayout241.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317.xml" ContentType="application/vnd.openxmlformats-officedocument.presentationml.slideLayout+xml"/>
  <Override PartName="/ppt/slideMasters/slideMaster2.xml" ContentType="application/vnd.openxmlformats-officedocument.presentationml.slideMaster+xml"/>
  <Override PartName="/ppt/slides/slide57.xml" ContentType="application/vnd.openxmlformats-officedocument.presentationml.slide+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tags/tag103.xml" ContentType="application/vnd.openxmlformats-officedocument.presentationml.tags+xml"/>
  <Override PartName="/ppt/notesSlides/notesSlide1.xml" ContentType="application/vnd.openxmlformats-officedocument.presentationml.notesSlide+xml"/>
  <Override PartName="/ppt/slideLayouts/slideLayout56.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320.xml" ContentType="application/vnd.openxmlformats-officedocument.presentationml.slideLayout+xml"/>
  <Override PartName="/ppt/slides/slide13.xml" ContentType="application/vnd.openxmlformats-officedocument.presentationml.slide+xml"/>
  <Override PartName="/ppt/slides/slide60.xml" ContentType="application/vnd.openxmlformats-officedocument.presentationml.slide+xml"/>
  <Override PartName="/ppt/slideLayouts/slideLayout112.xml" ContentType="application/vnd.openxmlformats-officedocument.presentationml.slideLayout+xml"/>
  <Override PartName="/ppt/tags/tag48.xml" ContentType="application/vnd.openxmlformats-officedocument.presentationml.tags+xml"/>
  <Override PartName="/ppt/slideLayouts/slideLayout257.xml" ContentType="application/vnd.openxmlformats-officedocument.presentationml.slideLayout+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heme/theme17.xml" ContentType="application/vnd.openxmlformats-officedocument.theme+xml"/>
  <Override PartName="/ppt/tags/tag73.xml" ContentType="application/vnd.openxmlformats-officedocument.presentationml.tags+xml"/>
  <Override PartName="/ppt/slideLayouts/slideLayout235.xml" ContentType="application/vnd.openxmlformats-officedocument.presentationml.slideLayout+xml"/>
  <Override PartName="/ppt/slideMasters/slideMaster21.xml" ContentType="application/vnd.openxmlformats-officedocument.presentationml.slideMaster+xml"/>
  <Override PartName="/ppt/slideLayouts/slideLayout282.xml" ContentType="application/vnd.openxmlformats-officedocument.presentationml.slideLayout+xml"/>
  <Override PartName="/ppt/theme/theme9.xml" ContentType="application/vnd.openxmlformats-officedocument.theme+xml"/>
  <Override PartName="/ppt/tags/tag51.xml" ContentType="application/vnd.openxmlformats-officedocument.presentationml.tags+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slideLayouts/slideLayout97.xml" ContentType="application/vnd.openxmlformats-officedocument.presentationml.slideLayout+xml"/>
  <Override PartName="/ppt/slideLayouts/slideLayout197.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75.xml" ContentType="application/vnd.openxmlformats-officedocument.presentationml.slideLayout+xml"/>
  <Override PartName="/ppt/tags/tag89.xml" ContentType="application/vnd.openxmlformats-officedocument.presentationml.tags+xml"/>
  <Override PartName="/ppt/slideLayouts/slideLayout298.xml" ContentType="application/vnd.openxmlformats-officedocument.presentationml.slideLayout+xml"/>
  <Override PartName="/ppt/slideLayouts/slideLayout314.xml" ContentType="application/vnd.openxmlformats-officedocument.presentationml.slideLayout+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53.xml" ContentType="application/vnd.openxmlformats-officedocument.presentationml.slideLayout+xml"/>
  <Override PartName="/ppt/tags/tag100.xml" ContentType="application/vnd.openxmlformats-officedocument.presentationml.tags+xml"/>
  <Override PartName="/ppt/slides/slide32.xml" ContentType="application/vnd.openxmlformats-officedocument.presentationml.slide+xml"/>
  <Override PartName="/ppt/slideLayouts/slideLayout131.xml" ContentType="application/vnd.openxmlformats-officedocument.presentationml.slideLayout+xml"/>
  <Override PartName="/ppt/tags/tag67.xml" ContentType="application/vnd.openxmlformats-officedocument.presentationml.tags+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31.xml" ContentType="application/vnd.openxmlformats-officedocument.presentationml.slideLayout+xml"/>
  <Override PartName="/ppt/tags/tag45.xml" ContentType="application/vnd.openxmlformats-officedocument.presentationml.tags+xml"/>
  <Override PartName="/ppt/slideLayouts/slideLayout207.xml" ContentType="application/vnd.openxmlformats-officedocument.presentationml.slideLayout+xml"/>
  <Override PartName="/ppt/tags/tag92.xml" ContentType="application/vnd.openxmlformats-officedocument.presentationml.tags+xml"/>
  <Override PartName="/ppt/slideLayouts/slideLayout254.xml" ContentType="application/vnd.openxmlformats-officedocument.presentationml.slideLayout+xml"/>
  <Override PartName="/ppt/theme/theme14.xml" ContentType="application/vnd.openxmlformats-officedocument.them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Layouts/slideLayout232.xml" ContentType="application/vnd.openxmlformats-officedocument.presentationml.slideLayout+xml"/>
  <Override PartName="/ppt/slideLayouts/slideLayout319.xml" ContentType="application/vnd.openxmlformats-officedocument.presentationml.slideLayout+xml"/>
  <Override PartName="/ppt/tags/tag116.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tags/tag105.xml" ContentType="application/vnd.openxmlformats-officedocument.presentationml.tags+xml"/>
  <Override PartName="/ppt/slideLayouts/slideLayout308.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Layouts/slideLayout322.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tags/tag39.xml" ContentType="application/vnd.openxmlformats-officedocument.presentationml.tags+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tags/tag86.xml" ContentType="application/vnd.openxmlformats-officedocument.presentationml.tags+xml"/>
  <Override PartName="/ppt/slideLayouts/slideLayout259.xml" ContentType="application/vnd.openxmlformats-officedocument.presentationml.slideLayout+xml"/>
  <Override PartName="/ppt/tags/tag97.xml" ContentType="application/vnd.openxmlformats-officedocument.presentationml.tags+xml"/>
  <Override PartName="/ppt/slideLayouts/slideLayout311.xml" ContentType="application/vnd.openxmlformats-officedocument.presentationml.slideLayout+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ags/tag28.xml" ContentType="application/vnd.openxmlformats-officedocument.presentationml.tags+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tags/tag75.xml" ContentType="application/vnd.openxmlformats-officedocument.presentationml.tags+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s/slide40.xml" ContentType="application/vnd.openxmlformats-officedocument.presentationml.slide+xml"/>
  <Override PartName="/ppt/slideLayouts/slideLayout50.xml" ContentType="application/vnd.openxmlformats-officedocument.presentationml.slideLayout+xml"/>
  <Override PartName="/ppt/tags/tag17.xml" ContentType="application/vnd.openxmlformats-officedocument.presentationml.tags+xml"/>
  <Override PartName="/ppt/tags/tag64.xml" ContentType="application/vnd.openxmlformats-officedocument.presentationml.tags+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ags/tag53.xml" ContentType="application/vnd.openxmlformats-officedocument.presentationml.tags+xml"/>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tags/tag31.xml" ContentType="application/vnd.openxmlformats-officedocument.presentationml.tags+xml"/>
  <Override PartName="/ppt/slideLayouts/slideLayout99.xml" ContentType="application/vnd.openxmlformats-officedocument.presentationml.slideLayout+xml"/>
  <Override PartName="/ppt/tags/tag42.xml" ContentType="application/vnd.openxmlformats-officedocument.presentationml.tags+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diagrams/data3.xml" ContentType="application/vnd.openxmlformats-officedocument.drawingml.diagramData+xml"/>
  <Override PartName="/ppt/tags/tag20.xml" ContentType="application/vnd.openxmlformats-officedocument.presentationml.tags+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ppt/slideLayouts/slideLayout32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Layouts/slideLayout316.xml" ContentType="application/vnd.openxmlformats-officedocument.presentationml.slideLayout+xml"/>
  <Override PartName="/ppt/tags/tag113.xml" ContentType="application/vnd.openxmlformats-officedocument.presentationml.tag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tags/tag102.xml" ContentType="application/vnd.openxmlformats-officedocument.presentationml.tags+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Masters/slideMaster28.xml" ContentType="application/vnd.openxmlformats-officedocument.presentationml.slideMaster+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tags/tag58.xml" ContentType="application/vnd.openxmlformats-officedocument.presentationml.tags+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tags/tag69.xml" ContentType="application/vnd.openxmlformats-officedocument.presentationml.tags+xml"/>
  <Override PartName="/ppt/slideLayouts/slideLayout278.xml" ContentType="application/vnd.openxmlformats-officedocument.presentationml.slideLayout+xml"/>
  <Override PartName="/ppt/slideLayouts/slideLayout330.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tags/tag47.xml" ContentType="application/vnd.openxmlformats-officedocument.presentationml.tags+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tags/tag94.xml" ContentType="application/vnd.openxmlformats-officedocument.presentationml.tags+xml"/>
  <Override PartName="/ppt/slideLayouts/slideLayout267.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slideLayouts/slideLayout111.xml" ContentType="application/vnd.openxmlformats-officedocument.presentationml.slideLayout+xml"/>
  <Override PartName="/ppt/theme/theme16.xml" ContentType="application/vnd.openxmlformats-officedocument.theme+xml"/>
  <Override PartName="/ppt/tags/tag83.xml" ContentType="application/vnd.openxmlformats-officedocument.presentationml.tags+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tags/tag14.xml" ContentType="application/vnd.openxmlformats-officedocument.presentationml.tags+xml"/>
  <Override PartName="/ppt/tags/tag25.xml" ContentType="application/vnd.openxmlformats-officedocument.presentationml.tags+xml"/>
  <Override PartName="/ppt/slideLayouts/slideLayout100.xml" ContentType="application/vnd.openxmlformats-officedocument.presentationml.slideLayout+xml"/>
  <Override PartName="/ppt/tags/tag61.xml" ContentType="application/vnd.openxmlformats-officedocument.presentationml.tags+xml"/>
  <Override PartName="/ppt/tags/tag72.xml" ContentType="application/vnd.openxmlformats-officedocument.presentationml.tags+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ags/tag50.xml" ContentType="application/vnd.openxmlformats-officedocument.presentationml.tags+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tags/tag107.xml" ContentType="application/vnd.openxmlformats-officedocument.presentationml.tags+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theme/theme30.xml" ContentType="application/vnd.openxmlformats-officedocument.them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Layouts/slideLayout324.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slideLayouts/slideLayout313.xml" ContentType="application/vnd.openxmlformats-officedocument.presentationml.slideLayout+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slideLayouts/slideLayout297.xml" ContentType="application/vnd.openxmlformats-officedocument.presentationml.slideLayout+xml"/>
  <Override PartName="/ppt/slideLayouts/slideLayout302.xml" ContentType="application/vnd.openxmlformats-officedocument.presentationml.slideLayout+xml"/>
  <Override PartName="/ppt/diagrams/quickStyle1.xml" ContentType="application/vnd.openxmlformats-officedocument.drawingml.diagramStyle+xml"/>
  <Override PartName="/ppt/slideMasters/slideMaster25.xml" ContentType="application/vnd.openxmlformats-officedocument.presentationml.slideMaster+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slideLayouts/slideLayout141.xml" ContentType="application/vnd.openxmlformats-officedocument.presentationml.slideLayout+xml"/>
  <Override PartName="/ppt/tags/tag66.xml" ContentType="application/vnd.openxmlformats-officedocument.presentationml.tags+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tags/tag55.xml" ContentType="application/vnd.openxmlformats-officedocument.presentationml.tags+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diagrams/layout4.xml" ContentType="application/vnd.openxmlformats-officedocument.drawingml.diagramLayout+xml"/>
  <Override PartName="/ppt/tags/tag33.xml" ContentType="application/vnd.openxmlformats-officedocument.presentationml.tags+xml"/>
  <Override PartName="/ppt/tags/tag44.xml" ContentType="application/vnd.openxmlformats-officedocument.presentationml.tags+xml"/>
  <Override PartName="/ppt/slideLayouts/slideLayout206.xml" ContentType="application/vnd.openxmlformats-officedocument.presentationml.slideLayout+xml"/>
  <Override PartName="/ppt/tags/tag80.xml" ContentType="application/vnd.openxmlformats-officedocument.presentationml.tags+xml"/>
  <Override PartName="/ppt/slideLayouts/slideLayout253.xml" ContentType="application/vnd.openxmlformats-officedocument.presentationml.slideLayout+xml"/>
  <Override PartName="/ppt/tags/tag91.xml" ContentType="application/vnd.openxmlformats-officedocument.presentationml.tags+xml"/>
  <Override PartName="/ppt/theme/theme24.xml" ContentType="application/vnd.openxmlformats-officedocument.theme+xml"/>
  <Override PartName="/ppt/tags/tag22.xml" ContentType="application/vnd.openxmlformats-officedocument.presentationml.tags+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Layouts/slideLayout329.xml" ContentType="application/vnd.openxmlformats-officedocument.presentationml.slideLayout+xml"/>
  <Override PartName="/ppt/slides/slide8.xml" ContentType="application/vnd.openxmlformats-officedocument.presentationml.slide+xml"/>
  <Override PartName="/ppt/tags/tag11.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220.xml" ContentType="application/vnd.openxmlformats-officedocument.presentationml.slideLayout+xml"/>
  <Override PartName="/ppt/slideLayouts/slideLayout318.xml" ContentType="application/vnd.openxmlformats-officedocument.presentationml.slideLayout+xml"/>
  <Override PartName="/ppt/tags/tag115.xml" ContentType="application/vnd.openxmlformats-officedocument.presentationml.tags+xml"/>
  <Override PartName="/ppt/slideMasters/slideMaster3.xml" ContentType="application/vnd.openxmlformats-officedocument.presentationml.slideMaster+xml"/>
  <Override PartName="/ppt/slides/slide58.xml" ContentType="application/vnd.openxmlformats-officedocument.presentationml.slid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tags/tag104.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tags/tag49.xml" ContentType="application/vnd.openxmlformats-officedocument.presentationml.tags+xml"/>
  <Override PartName="/ppt/slideLayouts/slideLayout258.xml" ContentType="application/vnd.openxmlformats-officedocument.presentationml.slideLayout+xml"/>
  <Override PartName="/ppt/tags/tag96.xml" ContentType="application/vnd.openxmlformats-officedocument.presentationml.tags+xml"/>
  <Override PartName="/ppt/slideLayouts/slideLayout321.xml" ContentType="application/vnd.openxmlformats-officedocument.presentationml.slideLayout+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tags/tag52.xml" ContentType="application/vnd.openxmlformats-officedocument.presentationml.tags+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diagrams/layout1.xml" ContentType="application/vnd.openxmlformats-officedocument.drawingml.diagramLayout+xml"/>
  <Override PartName="/ppt/tags/tag30.xml" ContentType="application/vnd.openxmlformats-officedocument.presentationml.tags+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315.xml" ContentType="application/vnd.openxmlformats-officedocument.presentationml.slideLayout+xml"/>
  <Override PartName="/ppt/slides/slide55.xml" ContentType="application/vnd.openxmlformats-officedocument.presentationml.slide+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tags/tag101.xml" ContentType="application/vnd.openxmlformats-officedocument.presentationml.tags+xml"/>
  <Override PartName="/ppt/slideLayouts/slideLayout299.xml" ContentType="application/vnd.openxmlformats-officedocument.presentationml.slideLayout+xml"/>
  <Override PartName="/ppt/slides/slide33.xml" ContentType="application/vnd.openxmlformats-officedocument.presentationml.slide+xml"/>
  <Override PartName="/ppt/slideLayouts/slideLayout54.xml" ContentType="application/vnd.openxmlformats-officedocument.presentationml.slideLayout+xml"/>
  <Override PartName="/ppt/tags/tag68.xml" ContentType="application/vnd.openxmlformats-officedocument.presentationml.tags+xml"/>
  <Override PartName="/ppt/slideLayouts/slideLayout277.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tags/tag46.xml" ContentType="application/vnd.openxmlformats-officedocument.presentationml.tags+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heme/theme15.xml" ContentType="application/vnd.openxmlformats-officedocument.theme+xml"/>
  <Override PartName="/ppt/tags/tag71.xml" ContentType="application/vnd.openxmlformats-officedocument.presentationml.tags+xml"/>
  <Override PartName="/ppt/slideLayouts/slideLayout233.xml" ContentType="application/vnd.openxmlformats-officedocument.presentationml.slideLayout+xml"/>
  <Override PartName="/ppt/slideLayouts/slideLayout280.xml" ContentType="application/vnd.openxmlformats-officedocument.presentationml.slideLayout+xml"/>
  <Override PartName="/ppt/slides/slide49.xml" ContentType="application/vnd.openxmlformats-officedocument.presentationml.slide+xml"/>
  <Override PartName="/ppt/theme/theme7.xml" ContentType="application/vnd.openxmlformats-officedocument.theme+xml"/>
  <Override PartName="/ppt/slideLayouts/slideLayout211.xml" ContentType="application/vnd.openxmlformats-officedocument.presentationml.slideLayout+xml"/>
  <Override PartName="/ppt/slideLayouts/slideLayout309.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48.xml" ContentType="application/vnd.openxmlformats-officedocument.presentationml.slideLayout+xml"/>
  <Override PartName="/ppt/slideLayouts/slideLayout195.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Layouts/slideLayout26.xml" ContentType="application/vnd.openxmlformats-officedocument.presentationml.slideLayout+xml"/>
  <Override PartName="/ppt/slideLayouts/slideLayout73.xml" ContentType="application/vnd.openxmlformats-officedocument.presentationml.slideLayout+xml"/>
  <Override PartName="/ppt/tags/tag87.xml" ContentType="application/vnd.openxmlformats-officedocument.presentationml.tags+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12.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51.xml" ContentType="application/vnd.openxmlformats-officedocument.presentationml.slideLayout+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tags/tag43.xml" ContentType="application/vnd.openxmlformats-officedocument.presentationml.tags+xml"/>
  <Override PartName="/ppt/slideLayouts/slideLayout205.xml" ContentType="application/vnd.openxmlformats-officedocument.presentationml.slideLayout+xml"/>
  <Override PartName="/ppt/slideLayouts/slideLayout252.xml" ContentType="application/vnd.openxmlformats-officedocument.presentationml.slideLayout+xml"/>
  <Override PartName="/ppt/tags/tag90.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tags/tag21.xml" ContentType="application/vnd.openxmlformats-officedocument.presentationml.tags+xml"/>
  <Override PartName="/ppt/slideLayouts/slideLayout230.xml" ContentType="application/vnd.openxmlformats-officedocument.presentationml.slideLayout+xml"/>
  <Override PartName="/ppt/tags/tag114.xml" ContentType="application/vnd.openxmlformats-officedocument.presentationml.tags+xml"/>
  <Override PartName="/ppt/slideLayouts/slideLayout328.xml" ContentType="application/vnd.openxmlformats-officedocument.presentationml.slideLayout+xml"/>
  <Override PartName="/ppt/tags/tag7.xml" ContentType="application/vnd.openxmlformats-officedocument.presentationml.tags+xml"/>
  <Override PartName="/ppt/theme/theme4.xml" ContentType="application/vnd.openxmlformats-officedocument.theme+xml"/>
  <Override PartName="/ppt/slideLayouts/slideLayout67.xml" ContentType="application/vnd.openxmlformats-officedocument.presentationml.slideLayout+xml"/>
  <Override PartName="/ppt/slideLayouts/slideLayout167.xml" ContentType="application/vnd.openxmlformats-officedocument.presentationml.slideLayout+xml"/>
  <Override PartName="/ppt/slideLayouts/slideLayout306.xml" ContentType="application/vnd.openxmlformats-officedocument.presentationml.slideLayout+xml"/>
  <Override PartName="/ppt/slideMasters/slideMaster29.xml" ContentType="application/vnd.openxmlformats-officedocument.presentationml.slideMaster+xml"/>
  <Override PartName="/ppt/slides/slide46.xml" ContentType="application/vnd.openxmlformats-officedocument.presentationml.slide+xml"/>
  <Override PartName="/ppt/slideLayouts/slideLayout45.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s/slide24.xml" ContentType="application/vnd.openxmlformats-officedocument.presentationml.slide+xml"/>
  <Override PartName="/ppt/slideLayouts/slideLayout92.xml" ContentType="application/vnd.openxmlformats-officedocument.presentationml.slideLayout+xml"/>
  <Override PartName="/ppt/tags/tag59.xml" ContentType="application/vnd.openxmlformats-officedocument.presentationml.tags+xml"/>
  <Override PartName="/ppt/slideLayouts/slideLayout268.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tags/tag37.xml" ContentType="application/vnd.openxmlformats-officedocument.presentationml.tags+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tags/tag84.xml" ContentType="application/vnd.openxmlformats-officedocument.presentationml.tags+xml"/>
  <Override PartName="/ppt/theme/theme28.xml" ContentType="application/vnd.openxmlformats-officedocument.theme+xml"/>
  <Override PartName="/ppt/slideLayouts/slideLayout101.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tags/tag15.xml" ContentType="application/vnd.openxmlformats-officedocument.presentationml.tags+xml"/>
  <Override PartName="/ppt/tags/tag62.xml" ContentType="application/vnd.openxmlformats-officedocument.presentationml.tags+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40.xml" ContentType="application/vnd.openxmlformats-officedocument.presentationml.tags+xml"/>
  <Override PartName="/ppt/tags/tag108.xml" ContentType="application/vnd.openxmlformats-officedocument.presentationml.tags+xml"/>
  <Override PartName="/ppt/theme/theme31.xml" ContentType="application/vnd.openxmlformats-officedocument.theme+xml"/>
  <Override PartName="/ppt/notesSlides/notesSlide6.xml" ContentType="application/vnd.openxmlformats-officedocument.presentationml.notesSlide+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202.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325.xml" ContentType="application/vnd.openxmlformats-officedocument.presentationml.slideLayout+xml"/>
  <Override PartName="/ppt/slides/slide18.xml" ContentType="application/vnd.openxmlformats-officedocument.presentationml.slide+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64.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303.xml" ContentType="application/vnd.openxmlformats-officedocument.presentationml.slideLayout+xml"/>
  <Override PartName="/ppt/tags/tag111.xml" ContentType="application/vnd.openxmlformats-officedocument.presentationml.tags+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142.xml" ContentType="application/vnd.openxmlformats-officedocument.presentationml.slideLayout+xml"/>
  <Override PartName="/ppt/tags/tag78.xml" ContentType="application/vnd.openxmlformats-officedocument.presentationml.tags+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Layouts/slideLayout42.xml" ContentType="application/vnd.openxmlformats-officedocument.presentationml.slideLayout+xml"/>
  <Override PartName="/ppt/tags/tag56.xml" ContentType="application/vnd.openxmlformats-officedocument.presentationml.tags+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120.xml" ContentType="application/vnd.openxmlformats-officedocument.presentationml.slideLayout+xml"/>
  <Override PartName="/ppt/slideLayouts/slideLayout218.xml" ContentType="application/vnd.openxmlformats-officedocument.presentationml.slideLayout+xml"/>
  <Override PartName="/ppt/slideLayouts/slideLayout265.xml" ContentType="application/vnd.openxmlformats-officedocument.presentationml.slideLayout+xml"/>
  <Override PartName="/ppt/tags/tag34.xml" ContentType="application/vnd.openxmlformats-officedocument.presentationml.tags+xml"/>
  <Override PartName="/ppt/tags/tag81.xml" ContentType="application/vnd.openxmlformats-officedocument.presentationml.tags+xml"/>
  <Override PartName="/ppt/slideLayouts/slideLayout243.xml" ContentType="application/vnd.openxmlformats-officedocument.presentationml.slideLayout+xml"/>
  <Override PartName="/ppt/theme/theme25.xml" ContentType="application/vnd.openxmlformats-officedocument.theme+xml"/>
  <Override PartName="/ppt/slideLayouts/slideLayout2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 id="2147483828" r:id="rId15"/>
    <p:sldMasterId id="2147483840" r:id="rId16"/>
    <p:sldMasterId id="2147483852" r:id="rId17"/>
    <p:sldMasterId id="2147483864" r:id="rId18"/>
    <p:sldMasterId id="2147483876" r:id="rId19"/>
    <p:sldMasterId id="2147483888" r:id="rId20"/>
    <p:sldMasterId id="2147483900" r:id="rId21"/>
    <p:sldMasterId id="2147483912" r:id="rId22"/>
    <p:sldMasterId id="2147483924" r:id="rId23"/>
    <p:sldMasterId id="2147483936" r:id="rId24"/>
    <p:sldMasterId id="2147483948" r:id="rId25"/>
    <p:sldMasterId id="2147483960" r:id="rId26"/>
    <p:sldMasterId id="2147483972" r:id="rId27"/>
    <p:sldMasterId id="2147483984" r:id="rId28"/>
    <p:sldMasterId id="2147483996" r:id="rId29"/>
    <p:sldMasterId id="2147484068" r:id="rId30"/>
  </p:sldMasterIdLst>
  <p:notesMasterIdLst>
    <p:notesMasterId r:id="rId94"/>
  </p:notesMasterIdLst>
  <p:sldIdLst>
    <p:sldId id="299" r:id="rId31"/>
    <p:sldId id="259" r:id="rId32"/>
    <p:sldId id="264" r:id="rId33"/>
    <p:sldId id="267" r:id="rId34"/>
    <p:sldId id="265" r:id="rId35"/>
    <p:sldId id="266" r:id="rId36"/>
    <p:sldId id="291" r:id="rId37"/>
    <p:sldId id="268" r:id="rId38"/>
    <p:sldId id="302" r:id="rId39"/>
    <p:sldId id="269" r:id="rId40"/>
    <p:sldId id="303" r:id="rId41"/>
    <p:sldId id="304" r:id="rId42"/>
    <p:sldId id="305" r:id="rId43"/>
    <p:sldId id="270" r:id="rId44"/>
    <p:sldId id="271" r:id="rId45"/>
    <p:sldId id="307" r:id="rId46"/>
    <p:sldId id="292" r:id="rId47"/>
    <p:sldId id="293" r:id="rId48"/>
    <p:sldId id="308" r:id="rId49"/>
    <p:sldId id="309" r:id="rId50"/>
    <p:sldId id="310" r:id="rId51"/>
    <p:sldId id="311" r:id="rId52"/>
    <p:sldId id="312" r:id="rId53"/>
    <p:sldId id="313" r:id="rId54"/>
    <p:sldId id="314" r:id="rId55"/>
    <p:sldId id="315" r:id="rId56"/>
    <p:sldId id="316" r:id="rId57"/>
    <p:sldId id="318" r:id="rId58"/>
    <p:sldId id="319" r:id="rId59"/>
    <p:sldId id="320" r:id="rId60"/>
    <p:sldId id="321" r:id="rId61"/>
    <p:sldId id="317" r:id="rId62"/>
    <p:sldId id="323" r:id="rId63"/>
    <p:sldId id="277" r:id="rId64"/>
    <p:sldId id="295" r:id="rId65"/>
    <p:sldId id="324" r:id="rId66"/>
    <p:sldId id="325" r:id="rId67"/>
    <p:sldId id="326" r:id="rId68"/>
    <p:sldId id="327" r:id="rId69"/>
    <p:sldId id="279" r:id="rId70"/>
    <p:sldId id="296" r:id="rId71"/>
    <p:sldId id="328" r:id="rId72"/>
    <p:sldId id="281" r:id="rId73"/>
    <p:sldId id="332" r:id="rId74"/>
    <p:sldId id="329" r:id="rId75"/>
    <p:sldId id="330" r:id="rId76"/>
    <p:sldId id="331" r:id="rId77"/>
    <p:sldId id="283" r:id="rId78"/>
    <p:sldId id="284" r:id="rId79"/>
    <p:sldId id="333" r:id="rId80"/>
    <p:sldId id="340" r:id="rId81"/>
    <p:sldId id="334" r:id="rId82"/>
    <p:sldId id="336" r:id="rId83"/>
    <p:sldId id="337" r:id="rId84"/>
    <p:sldId id="338" r:id="rId85"/>
    <p:sldId id="339" r:id="rId86"/>
    <p:sldId id="341" r:id="rId87"/>
    <p:sldId id="300" r:id="rId88"/>
    <p:sldId id="285" r:id="rId89"/>
    <p:sldId id="286" r:id="rId90"/>
    <p:sldId id="288" r:id="rId91"/>
    <p:sldId id="301" r:id="rId92"/>
    <p:sldId id="298"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81004" autoAdjust="0"/>
  </p:normalViewPr>
  <p:slideViewPr>
    <p:cSldViewPr>
      <p:cViewPr>
        <p:scale>
          <a:sx n="60" d="100"/>
          <a:sy n="60" d="100"/>
        </p:scale>
        <p:origin x="-1572" y="3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slide" Target="slides/slide33.xml"/><Relationship Id="rId68" Type="http://schemas.openxmlformats.org/officeDocument/2006/relationships/slide" Target="slides/slide38.xml"/><Relationship Id="rId76" Type="http://schemas.openxmlformats.org/officeDocument/2006/relationships/slide" Target="slides/slide46.xml"/><Relationship Id="rId84" Type="http://schemas.openxmlformats.org/officeDocument/2006/relationships/slide" Target="slides/slide54.xml"/><Relationship Id="rId89" Type="http://schemas.openxmlformats.org/officeDocument/2006/relationships/slide" Target="slides/slide59.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41.xml"/><Relationship Id="rId92"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slide" Target="slides/slide36.xml"/><Relationship Id="rId74" Type="http://schemas.openxmlformats.org/officeDocument/2006/relationships/slide" Target="slides/slide44.xml"/><Relationship Id="rId79" Type="http://schemas.openxmlformats.org/officeDocument/2006/relationships/slide" Target="slides/slide49.xml"/><Relationship Id="rId87" Type="http://schemas.openxmlformats.org/officeDocument/2006/relationships/slide" Target="slides/slide57.xml"/><Relationship Id="rId5" Type="http://schemas.openxmlformats.org/officeDocument/2006/relationships/slideMaster" Target="slideMasters/slideMaster5.xml"/><Relationship Id="rId61" Type="http://schemas.openxmlformats.org/officeDocument/2006/relationships/slide" Target="slides/slide31.xml"/><Relationship Id="rId82" Type="http://schemas.openxmlformats.org/officeDocument/2006/relationships/slide" Target="slides/slide52.xml"/><Relationship Id="rId90" Type="http://schemas.openxmlformats.org/officeDocument/2006/relationships/slide" Target="slides/slide60.xml"/><Relationship Id="rId95" Type="http://schemas.openxmlformats.org/officeDocument/2006/relationships/presProps" Target="presProp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slide" Target="slides/slide34.xml"/><Relationship Id="rId69" Type="http://schemas.openxmlformats.org/officeDocument/2006/relationships/slide" Target="slides/slide39.xml"/><Relationship Id="rId77" Type="http://schemas.openxmlformats.org/officeDocument/2006/relationships/slide" Target="slides/slide47.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slide" Target="slides/slide42.xml"/><Relationship Id="rId80" Type="http://schemas.openxmlformats.org/officeDocument/2006/relationships/slide" Target="slides/slide50.xml"/><Relationship Id="rId85" Type="http://schemas.openxmlformats.org/officeDocument/2006/relationships/slide" Target="slides/slide55.xml"/><Relationship Id="rId93" Type="http://schemas.openxmlformats.org/officeDocument/2006/relationships/slide" Target="slides/slide63.xml"/><Relationship Id="rId98"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slide" Target="slides/slide37.xml"/><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slide" Target="slides/slide32.xml"/><Relationship Id="rId70" Type="http://schemas.openxmlformats.org/officeDocument/2006/relationships/slide" Target="slides/slide40.xml"/><Relationship Id="rId75" Type="http://schemas.openxmlformats.org/officeDocument/2006/relationships/slide" Target="slides/slide45.xml"/><Relationship Id="rId83" Type="http://schemas.openxmlformats.org/officeDocument/2006/relationships/slide" Target="slides/slide53.xml"/><Relationship Id="rId88" Type="http://schemas.openxmlformats.org/officeDocument/2006/relationships/slide" Target="slides/slide58.xml"/><Relationship Id="rId91" Type="http://schemas.openxmlformats.org/officeDocument/2006/relationships/slide" Target="slides/slide61.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slideMaster" Target="slideMasters/slideMaster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slide" Target="slides/slide35.xml"/><Relationship Id="rId73" Type="http://schemas.openxmlformats.org/officeDocument/2006/relationships/slide" Target="slides/slide43.xml"/><Relationship Id="rId78" Type="http://schemas.openxmlformats.org/officeDocument/2006/relationships/slide" Target="slides/slide48.xml"/><Relationship Id="rId81" Type="http://schemas.openxmlformats.org/officeDocument/2006/relationships/slide" Target="slides/slide51.xml"/><Relationship Id="rId86" Type="http://schemas.openxmlformats.org/officeDocument/2006/relationships/slide" Target="slides/slide56.xml"/><Relationship Id="rId9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9.xml"/></Relationships>
</file>

<file path=ppt/diagrams/_rels/data3.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slide" Target="../slides/slide59.xml"/><Relationship Id="rId1" Type="http://schemas.openxmlformats.org/officeDocument/2006/relationships/slide" Target="../slides/slide34.xml"/></Relationships>
</file>

<file path=ppt/diagrams/_rels/data4.xml.rels><?xml version="1.0" encoding="UTF-8" standalone="yes"?>
<Relationships xmlns="http://schemas.openxmlformats.org/package/2006/relationships"><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FFAEB-7F93-43F8-89E5-F315FF06AB12}"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IN"/>
        </a:p>
      </dgm:t>
    </dgm:pt>
    <dgm:pt modelId="{FE2E9773-65B8-4081-9C8E-9CBF003D391C}">
      <dgm:prSet phldrT="[Text]" custT="1"/>
      <dgm:spPr/>
      <dgm:t>
        <a:bodyPr/>
        <a:lstStyle/>
        <a:p>
          <a:r>
            <a:rPr lang="en-IN" sz="5400" dirty="0" smtClean="0">
              <a:latin typeface="Times New Roman" pitchFamily="18" charset="0"/>
              <a:cs typeface="Times New Roman" pitchFamily="18" charset="0"/>
            </a:rPr>
            <a:t>DI</a:t>
          </a:r>
          <a:endParaRPr lang="en-IN" sz="5400" dirty="0">
            <a:latin typeface="Times New Roman" pitchFamily="18" charset="0"/>
            <a:cs typeface="Times New Roman" pitchFamily="18" charset="0"/>
          </a:endParaRPr>
        </a:p>
      </dgm:t>
    </dgm:pt>
    <dgm:pt modelId="{0A536C6C-8CC2-42C7-9A09-AD4AD6FBA6C3}" type="parTrans" cxnId="{A57365BD-6BCF-4A85-A33E-E9B6044B1487}">
      <dgm:prSet/>
      <dgm:spPr/>
      <dgm:t>
        <a:bodyPr/>
        <a:lstStyle/>
        <a:p>
          <a:endParaRPr lang="en-IN" sz="3600"/>
        </a:p>
      </dgm:t>
    </dgm:pt>
    <dgm:pt modelId="{DA68D353-0318-4075-AD13-829AFDEB7A5A}" type="sibTrans" cxnId="{A57365BD-6BCF-4A85-A33E-E9B6044B1487}">
      <dgm:prSet/>
      <dgm:spPr/>
      <dgm:t>
        <a:bodyPr/>
        <a:lstStyle/>
        <a:p>
          <a:endParaRPr lang="en-IN" sz="3600"/>
        </a:p>
      </dgm:t>
    </dgm:pt>
    <dgm:pt modelId="{18E8A55F-8F64-4018-87C9-87AB7C9283C9}">
      <dgm:prSet phldrT="[Text]" custT="1"/>
      <dgm:spPr>
        <a:solidFill>
          <a:schemeClr val="bg2">
            <a:lumMod val="75000"/>
          </a:schemeClr>
        </a:solidFill>
      </dgm:spPr>
      <dgm:t>
        <a:bodyPr/>
        <a:lstStyle/>
        <a:p>
          <a:r>
            <a:rPr lang="en-IN" sz="2400" b="1" dirty="0" smtClean="0">
              <a:latin typeface="Times New Roman" pitchFamily="18" charset="0"/>
              <a:cs typeface="Times New Roman" pitchFamily="18" charset="0"/>
            </a:rPr>
            <a:t>Drug -Food </a:t>
          </a:r>
          <a:endParaRPr lang="en-IN" sz="2400" b="1" dirty="0">
            <a:latin typeface="Times New Roman" pitchFamily="18" charset="0"/>
            <a:cs typeface="Times New Roman" pitchFamily="18" charset="0"/>
          </a:endParaRPr>
        </a:p>
      </dgm:t>
    </dgm:pt>
    <dgm:pt modelId="{115C6543-D321-4912-914E-1A560EADBCEA}" type="parTrans" cxnId="{E0983C51-5BCA-4E61-A4A3-451245802BBC}">
      <dgm:prSet/>
      <dgm:spPr/>
      <dgm:t>
        <a:bodyPr/>
        <a:lstStyle/>
        <a:p>
          <a:endParaRPr lang="en-IN" sz="2400">
            <a:latin typeface="Times New Roman" pitchFamily="18" charset="0"/>
            <a:cs typeface="Times New Roman" pitchFamily="18" charset="0"/>
          </a:endParaRPr>
        </a:p>
      </dgm:t>
    </dgm:pt>
    <dgm:pt modelId="{B1CE36FB-B600-4C8F-BE74-4CC4B3ADDF4D}" type="sibTrans" cxnId="{E0983C51-5BCA-4E61-A4A3-451245802BBC}">
      <dgm:prSet/>
      <dgm:spPr/>
      <dgm:t>
        <a:bodyPr/>
        <a:lstStyle/>
        <a:p>
          <a:endParaRPr lang="en-IN" sz="3600"/>
        </a:p>
      </dgm:t>
    </dgm:pt>
    <dgm:pt modelId="{FAF15AEC-D38E-4CFE-AA36-F0794FAECF51}">
      <dgm:prSet phldrT="[Text]" custT="1"/>
      <dgm:spPr>
        <a:solidFill>
          <a:schemeClr val="bg2">
            <a:lumMod val="75000"/>
          </a:schemeClr>
        </a:solidFill>
      </dgm:spPr>
      <dgm:t>
        <a:bodyPr/>
        <a:lstStyle/>
        <a:p>
          <a:r>
            <a:rPr lang="en-IN" sz="2400" b="1" dirty="0" smtClean="0">
              <a:latin typeface="Times New Roman" pitchFamily="18" charset="0"/>
              <a:cs typeface="Times New Roman" pitchFamily="18" charset="0"/>
            </a:rPr>
            <a:t>Drug-Drug</a:t>
          </a:r>
          <a:endParaRPr lang="en-IN" sz="2400" b="1" dirty="0">
            <a:latin typeface="Times New Roman" pitchFamily="18" charset="0"/>
            <a:cs typeface="Times New Roman" pitchFamily="18" charset="0"/>
          </a:endParaRPr>
        </a:p>
      </dgm:t>
    </dgm:pt>
    <dgm:pt modelId="{33078CB6-1E61-4C5C-A019-693269B4271F}" type="parTrans" cxnId="{8D30B814-A6BC-4389-ADCE-9C69B1E6586C}">
      <dgm:prSet/>
      <dgm:spPr/>
      <dgm:t>
        <a:bodyPr/>
        <a:lstStyle/>
        <a:p>
          <a:endParaRPr lang="en-IN" sz="2400">
            <a:latin typeface="Times New Roman" pitchFamily="18" charset="0"/>
            <a:cs typeface="Times New Roman" pitchFamily="18" charset="0"/>
          </a:endParaRPr>
        </a:p>
      </dgm:t>
    </dgm:pt>
    <dgm:pt modelId="{ED2049AB-074D-4A92-8759-EF7EECDFF6D7}" type="sibTrans" cxnId="{8D30B814-A6BC-4389-ADCE-9C69B1E6586C}">
      <dgm:prSet/>
      <dgm:spPr/>
      <dgm:t>
        <a:bodyPr/>
        <a:lstStyle/>
        <a:p>
          <a:endParaRPr lang="en-IN" sz="3600"/>
        </a:p>
      </dgm:t>
    </dgm:pt>
    <dgm:pt modelId="{C04DF308-0BB1-4F7E-9AB9-ED07874CE169}">
      <dgm:prSet phldrT="[Text]" custT="1"/>
      <dgm:spPr>
        <a:solidFill>
          <a:schemeClr val="bg2">
            <a:lumMod val="75000"/>
          </a:schemeClr>
        </a:solidFill>
      </dgm:spPr>
      <dgm:t>
        <a:bodyPr/>
        <a:lstStyle/>
        <a:p>
          <a:r>
            <a:rPr lang="en-IN" sz="2400" b="1" dirty="0" smtClean="0">
              <a:latin typeface="Times New Roman" pitchFamily="18" charset="0"/>
              <a:cs typeface="Times New Roman" pitchFamily="18" charset="0"/>
            </a:rPr>
            <a:t>Drug-Disease</a:t>
          </a:r>
          <a:endParaRPr lang="en-IN" sz="2400" b="1" dirty="0">
            <a:latin typeface="Times New Roman" pitchFamily="18" charset="0"/>
            <a:cs typeface="Times New Roman" pitchFamily="18" charset="0"/>
          </a:endParaRPr>
        </a:p>
      </dgm:t>
    </dgm:pt>
    <dgm:pt modelId="{B0DB1ED2-98CF-45DB-8279-63C70CD42715}" type="parTrans" cxnId="{F70D9601-4599-422F-88DD-02D74678F52D}">
      <dgm:prSet/>
      <dgm:spPr/>
      <dgm:t>
        <a:bodyPr/>
        <a:lstStyle/>
        <a:p>
          <a:endParaRPr lang="en-IN" sz="2400">
            <a:latin typeface="Times New Roman" pitchFamily="18" charset="0"/>
            <a:cs typeface="Times New Roman" pitchFamily="18" charset="0"/>
          </a:endParaRPr>
        </a:p>
      </dgm:t>
    </dgm:pt>
    <dgm:pt modelId="{B1BFDDFF-7D23-430A-A86E-9DA367BB4BD7}" type="sibTrans" cxnId="{F70D9601-4599-422F-88DD-02D74678F52D}">
      <dgm:prSet/>
      <dgm:spPr/>
      <dgm:t>
        <a:bodyPr/>
        <a:lstStyle/>
        <a:p>
          <a:endParaRPr lang="en-IN" sz="3600"/>
        </a:p>
      </dgm:t>
    </dgm:pt>
    <dgm:pt modelId="{DD398F1B-99A5-472B-9FE4-109F5E216973}">
      <dgm:prSet custT="1"/>
      <dgm:spPr>
        <a:solidFill>
          <a:schemeClr val="tx1">
            <a:lumMod val="50000"/>
            <a:lumOff val="50000"/>
          </a:schemeClr>
        </a:solidFill>
      </dgm:spPr>
      <dgm:t>
        <a:bodyPr/>
        <a:lstStyle/>
        <a:p>
          <a:r>
            <a:rPr lang="en-US" sz="2400" dirty="0" smtClean="0">
              <a:latin typeface="Times New Roman" pitchFamily="18" charset="0"/>
              <a:cs typeface="Times New Roman" pitchFamily="18" charset="0"/>
            </a:rPr>
            <a:t>Drug-Herbal</a:t>
          </a:r>
          <a:endParaRPr lang="en-US" sz="2400" dirty="0">
            <a:latin typeface="Times New Roman" pitchFamily="18" charset="0"/>
            <a:cs typeface="Times New Roman" pitchFamily="18" charset="0"/>
          </a:endParaRPr>
        </a:p>
      </dgm:t>
    </dgm:pt>
    <dgm:pt modelId="{935140C4-8010-4115-AEDA-EFC92D0CFCB0}" type="parTrans" cxnId="{B479BF10-FB38-4F09-BA91-5C5D3AE3B144}">
      <dgm:prSet/>
      <dgm:spPr/>
      <dgm:t>
        <a:bodyPr/>
        <a:lstStyle/>
        <a:p>
          <a:endParaRPr lang="en-US" sz="2400">
            <a:latin typeface="Times New Roman" pitchFamily="18" charset="0"/>
            <a:cs typeface="Times New Roman" pitchFamily="18" charset="0"/>
          </a:endParaRPr>
        </a:p>
      </dgm:t>
    </dgm:pt>
    <dgm:pt modelId="{68674DFF-F026-4574-8539-B5E249AF9888}" type="sibTrans" cxnId="{B479BF10-FB38-4F09-BA91-5C5D3AE3B144}">
      <dgm:prSet/>
      <dgm:spPr/>
      <dgm:t>
        <a:bodyPr/>
        <a:lstStyle/>
        <a:p>
          <a:endParaRPr lang="en-US"/>
        </a:p>
      </dgm:t>
    </dgm:pt>
    <dgm:pt modelId="{94285215-863E-49DE-8E08-EA4DC20CD6FB}">
      <dgm:prSet custT="1"/>
      <dgm:spPr>
        <a:solidFill>
          <a:schemeClr val="tx1">
            <a:lumMod val="50000"/>
            <a:lumOff val="50000"/>
          </a:schemeClr>
        </a:solidFill>
        <a:ln>
          <a:solidFill>
            <a:schemeClr val="bg1">
              <a:lumMod val="75000"/>
            </a:schemeClr>
          </a:solidFill>
        </a:ln>
      </dgm:spPr>
      <dgm:t>
        <a:bodyPr/>
        <a:lstStyle/>
        <a:p>
          <a:r>
            <a:rPr lang="en-US" sz="2400" dirty="0" smtClean="0">
              <a:latin typeface="Times New Roman" pitchFamily="18" charset="0"/>
              <a:cs typeface="Times New Roman" pitchFamily="18" charset="0"/>
            </a:rPr>
            <a:t>Drug-Alcohol</a:t>
          </a:r>
          <a:endParaRPr lang="en-US" sz="2400" dirty="0">
            <a:latin typeface="Times New Roman" pitchFamily="18" charset="0"/>
            <a:cs typeface="Times New Roman" pitchFamily="18" charset="0"/>
          </a:endParaRPr>
        </a:p>
      </dgm:t>
    </dgm:pt>
    <dgm:pt modelId="{01439B50-0EF5-4988-9FBF-9B655266A57D}" type="parTrans" cxnId="{072159EB-4C72-44EA-9C19-A5977B9B1DFA}">
      <dgm:prSet/>
      <dgm:spPr/>
      <dgm:t>
        <a:bodyPr/>
        <a:lstStyle/>
        <a:p>
          <a:endParaRPr lang="en-US" sz="2400">
            <a:latin typeface="Times New Roman" pitchFamily="18" charset="0"/>
            <a:cs typeface="Times New Roman" pitchFamily="18" charset="0"/>
          </a:endParaRPr>
        </a:p>
      </dgm:t>
    </dgm:pt>
    <dgm:pt modelId="{B127BC70-7AE9-4272-A938-707E8B3C1A32}" type="sibTrans" cxnId="{072159EB-4C72-44EA-9C19-A5977B9B1DFA}">
      <dgm:prSet/>
      <dgm:spPr/>
      <dgm:t>
        <a:bodyPr/>
        <a:lstStyle/>
        <a:p>
          <a:endParaRPr lang="en-US"/>
        </a:p>
      </dgm:t>
    </dgm:pt>
    <dgm:pt modelId="{F427A2A5-3ADB-40F2-A967-934267688FA2}" type="pres">
      <dgm:prSet presAssocID="{467FFAEB-7F93-43F8-89E5-F315FF06AB12}" presName="Name0" presStyleCnt="0">
        <dgm:presLayoutVars>
          <dgm:chMax val="1"/>
          <dgm:chPref val="1"/>
          <dgm:dir/>
          <dgm:animOne val="branch"/>
          <dgm:animLvl val="lvl"/>
        </dgm:presLayoutVars>
      </dgm:prSet>
      <dgm:spPr/>
      <dgm:t>
        <a:bodyPr/>
        <a:lstStyle/>
        <a:p>
          <a:endParaRPr lang="en-IN"/>
        </a:p>
      </dgm:t>
    </dgm:pt>
    <dgm:pt modelId="{E60DA141-A1F2-45F6-BE7A-2219B5218F1B}" type="pres">
      <dgm:prSet presAssocID="{FE2E9773-65B8-4081-9C8E-9CBF003D391C}" presName="singleCycle" presStyleCnt="0"/>
      <dgm:spPr/>
      <dgm:t>
        <a:bodyPr/>
        <a:lstStyle/>
        <a:p>
          <a:endParaRPr lang="en-US"/>
        </a:p>
      </dgm:t>
    </dgm:pt>
    <dgm:pt modelId="{91300379-8C6A-4707-A470-9F445F56468E}" type="pres">
      <dgm:prSet presAssocID="{FE2E9773-65B8-4081-9C8E-9CBF003D391C}" presName="singleCenter" presStyleLbl="node1" presStyleIdx="0" presStyleCnt="6" custScaleX="126868" custScaleY="80252">
        <dgm:presLayoutVars>
          <dgm:chMax val="7"/>
          <dgm:chPref val="7"/>
        </dgm:presLayoutVars>
      </dgm:prSet>
      <dgm:spPr/>
      <dgm:t>
        <a:bodyPr/>
        <a:lstStyle/>
        <a:p>
          <a:endParaRPr lang="en-IN"/>
        </a:p>
      </dgm:t>
    </dgm:pt>
    <dgm:pt modelId="{B1D5540F-95AE-46CE-A973-D70300A96E3C}" type="pres">
      <dgm:prSet presAssocID="{115C6543-D321-4912-914E-1A560EADBCEA}" presName="Name56" presStyleLbl="parChTrans1D2" presStyleIdx="0" presStyleCnt="5"/>
      <dgm:spPr/>
      <dgm:t>
        <a:bodyPr/>
        <a:lstStyle/>
        <a:p>
          <a:endParaRPr lang="en-IN"/>
        </a:p>
      </dgm:t>
    </dgm:pt>
    <dgm:pt modelId="{96280665-C378-4355-A5FC-4BE763D73C3D}" type="pres">
      <dgm:prSet presAssocID="{18E8A55F-8F64-4018-87C9-87AB7C9283C9}" presName="text0" presStyleLbl="node1" presStyleIdx="1" presStyleCnt="6" custScaleX="201029" custScaleY="103421">
        <dgm:presLayoutVars>
          <dgm:bulletEnabled val="1"/>
        </dgm:presLayoutVars>
      </dgm:prSet>
      <dgm:spPr/>
      <dgm:t>
        <a:bodyPr/>
        <a:lstStyle/>
        <a:p>
          <a:endParaRPr lang="en-IN"/>
        </a:p>
      </dgm:t>
    </dgm:pt>
    <dgm:pt modelId="{D6A9F3A5-7096-4102-BC44-BCC57094D696}" type="pres">
      <dgm:prSet presAssocID="{935140C4-8010-4115-AEDA-EFC92D0CFCB0}" presName="Name56" presStyleLbl="parChTrans1D2" presStyleIdx="1" presStyleCnt="5"/>
      <dgm:spPr/>
      <dgm:t>
        <a:bodyPr/>
        <a:lstStyle/>
        <a:p>
          <a:endParaRPr lang="en-US"/>
        </a:p>
      </dgm:t>
    </dgm:pt>
    <dgm:pt modelId="{F27EC8B1-106E-47C6-B371-86592D26FB2B}" type="pres">
      <dgm:prSet presAssocID="{DD398F1B-99A5-472B-9FE4-109F5E216973}" presName="text0" presStyleLbl="node1" presStyleIdx="2" presStyleCnt="6" custScaleX="205224" custRadScaleRad="124057" custRadScaleInc="9932">
        <dgm:presLayoutVars>
          <dgm:bulletEnabled val="1"/>
        </dgm:presLayoutVars>
      </dgm:prSet>
      <dgm:spPr/>
      <dgm:t>
        <a:bodyPr/>
        <a:lstStyle/>
        <a:p>
          <a:endParaRPr lang="en-US"/>
        </a:p>
      </dgm:t>
    </dgm:pt>
    <dgm:pt modelId="{360D5BDD-19D3-4B6D-BC31-55C139F65B38}" type="pres">
      <dgm:prSet presAssocID="{33078CB6-1E61-4C5C-A019-693269B4271F}" presName="Name56" presStyleLbl="parChTrans1D2" presStyleIdx="2" presStyleCnt="5"/>
      <dgm:spPr/>
      <dgm:t>
        <a:bodyPr/>
        <a:lstStyle/>
        <a:p>
          <a:endParaRPr lang="en-IN"/>
        </a:p>
      </dgm:t>
    </dgm:pt>
    <dgm:pt modelId="{372FC054-01F7-4499-8D4C-8EC8C2A2AC8D}" type="pres">
      <dgm:prSet presAssocID="{FAF15AEC-D38E-4CFE-AA36-F0794FAECF51}" presName="text0" presStyleLbl="node1" presStyleIdx="3" presStyleCnt="6" custScaleX="202296" custScaleY="107379" custRadScaleRad="162524" custRadScaleInc="-14367">
        <dgm:presLayoutVars>
          <dgm:bulletEnabled val="1"/>
        </dgm:presLayoutVars>
      </dgm:prSet>
      <dgm:spPr/>
      <dgm:t>
        <a:bodyPr/>
        <a:lstStyle/>
        <a:p>
          <a:endParaRPr lang="en-IN"/>
        </a:p>
      </dgm:t>
    </dgm:pt>
    <dgm:pt modelId="{BC2A11C6-6E22-459E-9786-FAE0D72D3F1A}" type="pres">
      <dgm:prSet presAssocID="{B0DB1ED2-98CF-45DB-8279-63C70CD42715}" presName="Name56" presStyleLbl="parChTrans1D2" presStyleIdx="3" presStyleCnt="5"/>
      <dgm:spPr/>
      <dgm:t>
        <a:bodyPr/>
        <a:lstStyle/>
        <a:p>
          <a:endParaRPr lang="en-IN"/>
        </a:p>
      </dgm:t>
    </dgm:pt>
    <dgm:pt modelId="{537ECA8F-52C9-4449-A67F-DECE0F66B629}" type="pres">
      <dgm:prSet presAssocID="{C04DF308-0BB1-4F7E-9AB9-ED07874CE169}" presName="text0" presStyleLbl="node1" presStyleIdx="4" presStyleCnt="6" custScaleX="189003" custScaleY="112626" custRadScaleRad="154211" custRadScaleInc="11891">
        <dgm:presLayoutVars>
          <dgm:bulletEnabled val="1"/>
        </dgm:presLayoutVars>
      </dgm:prSet>
      <dgm:spPr/>
      <dgm:t>
        <a:bodyPr/>
        <a:lstStyle/>
        <a:p>
          <a:endParaRPr lang="en-IN"/>
        </a:p>
      </dgm:t>
    </dgm:pt>
    <dgm:pt modelId="{745EFF22-12C6-4CA0-88B9-1299CD09A5A6}" type="pres">
      <dgm:prSet presAssocID="{01439B50-0EF5-4988-9FBF-9B655266A57D}" presName="Name56" presStyleLbl="parChTrans1D2" presStyleIdx="4" presStyleCnt="5"/>
      <dgm:spPr/>
      <dgm:t>
        <a:bodyPr/>
        <a:lstStyle/>
        <a:p>
          <a:endParaRPr lang="en-US"/>
        </a:p>
      </dgm:t>
    </dgm:pt>
    <dgm:pt modelId="{8346B5E4-C7B2-4D9F-B711-8781CA4FBF74}" type="pres">
      <dgm:prSet presAssocID="{94285215-863E-49DE-8E08-EA4DC20CD6FB}" presName="text0" presStyleLbl="node1" presStyleIdx="5" presStyleCnt="6" custScaleX="181075" custScaleY="106775" custRadScaleRad="119745" custRadScaleInc="-3785">
        <dgm:presLayoutVars>
          <dgm:bulletEnabled val="1"/>
        </dgm:presLayoutVars>
      </dgm:prSet>
      <dgm:spPr/>
      <dgm:t>
        <a:bodyPr/>
        <a:lstStyle/>
        <a:p>
          <a:endParaRPr lang="en-US"/>
        </a:p>
      </dgm:t>
    </dgm:pt>
  </dgm:ptLst>
  <dgm:cxnLst>
    <dgm:cxn modelId="{310792FF-D91C-4D4A-87ED-682CBF004A2B}" type="presOf" srcId="{B0DB1ED2-98CF-45DB-8279-63C70CD42715}" destId="{BC2A11C6-6E22-459E-9786-FAE0D72D3F1A}" srcOrd="0" destOrd="0" presId="urn:microsoft.com/office/officeart/2008/layout/RadialCluster"/>
    <dgm:cxn modelId="{A57365BD-6BCF-4A85-A33E-E9B6044B1487}" srcId="{467FFAEB-7F93-43F8-89E5-F315FF06AB12}" destId="{FE2E9773-65B8-4081-9C8E-9CBF003D391C}" srcOrd="0" destOrd="0" parTransId="{0A536C6C-8CC2-42C7-9A09-AD4AD6FBA6C3}" sibTransId="{DA68D353-0318-4075-AD13-829AFDEB7A5A}"/>
    <dgm:cxn modelId="{F8D0ABDB-AC0C-4347-9316-BF145A717288}" type="presOf" srcId="{94285215-863E-49DE-8E08-EA4DC20CD6FB}" destId="{8346B5E4-C7B2-4D9F-B711-8781CA4FBF74}" srcOrd="0" destOrd="0" presId="urn:microsoft.com/office/officeart/2008/layout/RadialCluster"/>
    <dgm:cxn modelId="{03F0E401-4013-4C18-8A50-0D2CEA6C7C5B}" type="presOf" srcId="{33078CB6-1E61-4C5C-A019-693269B4271F}" destId="{360D5BDD-19D3-4B6D-BC31-55C139F65B38}" srcOrd="0" destOrd="0" presId="urn:microsoft.com/office/officeart/2008/layout/RadialCluster"/>
    <dgm:cxn modelId="{B479BF10-FB38-4F09-BA91-5C5D3AE3B144}" srcId="{FE2E9773-65B8-4081-9C8E-9CBF003D391C}" destId="{DD398F1B-99A5-472B-9FE4-109F5E216973}" srcOrd="1" destOrd="0" parTransId="{935140C4-8010-4115-AEDA-EFC92D0CFCB0}" sibTransId="{68674DFF-F026-4574-8539-B5E249AF9888}"/>
    <dgm:cxn modelId="{FC4E12DF-660C-40EF-A92B-ED64B64E53DB}" type="presOf" srcId="{C04DF308-0BB1-4F7E-9AB9-ED07874CE169}" destId="{537ECA8F-52C9-4449-A67F-DECE0F66B629}" srcOrd="0" destOrd="0" presId="urn:microsoft.com/office/officeart/2008/layout/RadialCluster"/>
    <dgm:cxn modelId="{6CF40A1D-7608-4AAA-950F-F80D093AD1FB}" type="presOf" srcId="{115C6543-D321-4912-914E-1A560EADBCEA}" destId="{B1D5540F-95AE-46CE-A973-D70300A96E3C}" srcOrd="0" destOrd="0" presId="urn:microsoft.com/office/officeart/2008/layout/RadialCluster"/>
    <dgm:cxn modelId="{53AC638A-1601-4F91-8AFA-9FC3DCFD4670}" type="presOf" srcId="{18E8A55F-8F64-4018-87C9-87AB7C9283C9}" destId="{96280665-C378-4355-A5FC-4BE763D73C3D}" srcOrd="0" destOrd="0" presId="urn:microsoft.com/office/officeart/2008/layout/RadialCluster"/>
    <dgm:cxn modelId="{7397BE25-08F0-4DCA-8040-3580DAB6C5F2}" type="presOf" srcId="{FE2E9773-65B8-4081-9C8E-9CBF003D391C}" destId="{91300379-8C6A-4707-A470-9F445F56468E}" srcOrd="0" destOrd="0" presId="urn:microsoft.com/office/officeart/2008/layout/RadialCluster"/>
    <dgm:cxn modelId="{8D30B814-A6BC-4389-ADCE-9C69B1E6586C}" srcId="{FE2E9773-65B8-4081-9C8E-9CBF003D391C}" destId="{FAF15AEC-D38E-4CFE-AA36-F0794FAECF51}" srcOrd="2" destOrd="0" parTransId="{33078CB6-1E61-4C5C-A019-693269B4271F}" sibTransId="{ED2049AB-074D-4A92-8759-EF7EECDFF6D7}"/>
    <dgm:cxn modelId="{FCFD36A0-AC77-4B7C-B8B7-EBF3525852D1}" type="presOf" srcId="{DD398F1B-99A5-472B-9FE4-109F5E216973}" destId="{F27EC8B1-106E-47C6-B371-86592D26FB2B}" srcOrd="0" destOrd="0" presId="urn:microsoft.com/office/officeart/2008/layout/RadialCluster"/>
    <dgm:cxn modelId="{9D9984F2-26D1-4BE6-BF54-4685BD60ACCE}" type="presOf" srcId="{FAF15AEC-D38E-4CFE-AA36-F0794FAECF51}" destId="{372FC054-01F7-4499-8D4C-8EC8C2A2AC8D}" srcOrd="0" destOrd="0" presId="urn:microsoft.com/office/officeart/2008/layout/RadialCluster"/>
    <dgm:cxn modelId="{072159EB-4C72-44EA-9C19-A5977B9B1DFA}" srcId="{FE2E9773-65B8-4081-9C8E-9CBF003D391C}" destId="{94285215-863E-49DE-8E08-EA4DC20CD6FB}" srcOrd="4" destOrd="0" parTransId="{01439B50-0EF5-4988-9FBF-9B655266A57D}" sibTransId="{B127BC70-7AE9-4272-A938-707E8B3C1A32}"/>
    <dgm:cxn modelId="{F70D9601-4599-422F-88DD-02D74678F52D}" srcId="{FE2E9773-65B8-4081-9C8E-9CBF003D391C}" destId="{C04DF308-0BB1-4F7E-9AB9-ED07874CE169}" srcOrd="3" destOrd="0" parTransId="{B0DB1ED2-98CF-45DB-8279-63C70CD42715}" sibTransId="{B1BFDDFF-7D23-430A-A86E-9DA367BB4BD7}"/>
    <dgm:cxn modelId="{E0983C51-5BCA-4E61-A4A3-451245802BBC}" srcId="{FE2E9773-65B8-4081-9C8E-9CBF003D391C}" destId="{18E8A55F-8F64-4018-87C9-87AB7C9283C9}" srcOrd="0" destOrd="0" parTransId="{115C6543-D321-4912-914E-1A560EADBCEA}" sibTransId="{B1CE36FB-B600-4C8F-BE74-4CC4B3ADDF4D}"/>
    <dgm:cxn modelId="{C0C2A4C0-FDFC-4CE4-871E-CBD4C518A1D2}" type="presOf" srcId="{467FFAEB-7F93-43F8-89E5-F315FF06AB12}" destId="{F427A2A5-3ADB-40F2-A967-934267688FA2}" srcOrd="0" destOrd="0" presId="urn:microsoft.com/office/officeart/2008/layout/RadialCluster"/>
    <dgm:cxn modelId="{2C835CC2-6A11-49F8-8A65-9297FAB03023}" type="presOf" srcId="{01439B50-0EF5-4988-9FBF-9B655266A57D}" destId="{745EFF22-12C6-4CA0-88B9-1299CD09A5A6}" srcOrd="0" destOrd="0" presId="urn:microsoft.com/office/officeart/2008/layout/RadialCluster"/>
    <dgm:cxn modelId="{022AF5CC-ACB4-413F-94AD-3A2387795A06}" type="presOf" srcId="{935140C4-8010-4115-AEDA-EFC92D0CFCB0}" destId="{D6A9F3A5-7096-4102-BC44-BCC57094D696}" srcOrd="0" destOrd="0" presId="urn:microsoft.com/office/officeart/2008/layout/RadialCluster"/>
    <dgm:cxn modelId="{B6CEC75E-5E46-4940-BC86-DE72B3CE446F}" type="presParOf" srcId="{F427A2A5-3ADB-40F2-A967-934267688FA2}" destId="{E60DA141-A1F2-45F6-BE7A-2219B5218F1B}" srcOrd="0" destOrd="0" presId="urn:microsoft.com/office/officeart/2008/layout/RadialCluster"/>
    <dgm:cxn modelId="{DC293ADB-22AC-4298-BA53-B7FAB4BD01CE}" type="presParOf" srcId="{E60DA141-A1F2-45F6-BE7A-2219B5218F1B}" destId="{91300379-8C6A-4707-A470-9F445F56468E}" srcOrd="0" destOrd="0" presId="urn:microsoft.com/office/officeart/2008/layout/RadialCluster"/>
    <dgm:cxn modelId="{31D83E28-3909-440C-93E7-EC5C69067E49}" type="presParOf" srcId="{E60DA141-A1F2-45F6-BE7A-2219B5218F1B}" destId="{B1D5540F-95AE-46CE-A973-D70300A96E3C}" srcOrd="1" destOrd="0" presId="urn:microsoft.com/office/officeart/2008/layout/RadialCluster"/>
    <dgm:cxn modelId="{9C603155-CDED-4584-A46A-79316195A68B}" type="presParOf" srcId="{E60DA141-A1F2-45F6-BE7A-2219B5218F1B}" destId="{96280665-C378-4355-A5FC-4BE763D73C3D}" srcOrd="2" destOrd="0" presId="urn:microsoft.com/office/officeart/2008/layout/RadialCluster"/>
    <dgm:cxn modelId="{27A18409-9220-4EE6-8E48-7019AC8628B8}" type="presParOf" srcId="{E60DA141-A1F2-45F6-BE7A-2219B5218F1B}" destId="{D6A9F3A5-7096-4102-BC44-BCC57094D696}" srcOrd="3" destOrd="0" presId="urn:microsoft.com/office/officeart/2008/layout/RadialCluster"/>
    <dgm:cxn modelId="{69BC26C1-5B10-49F6-8A00-3AAF1C201D3B}" type="presParOf" srcId="{E60DA141-A1F2-45F6-BE7A-2219B5218F1B}" destId="{F27EC8B1-106E-47C6-B371-86592D26FB2B}" srcOrd="4" destOrd="0" presId="urn:microsoft.com/office/officeart/2008/layout/RadialCluster"/>
    <dgm:cxn modelId="{21BB86CB-5F0D-477E-84BD-F81B59FD8B57}" type="presParOf" srcId="{E60DA141-A1F2-45F6-BE7A-2219B5218F1B}" destId="{360D5BDD-19D3-4B6D-BC31-55C139F65B38}" srcOrd="5" destOrd="0" presId="urn:microsoft.com/office/officeart/2008/layout/RadialCluster"/>
    <dgm:cxn modelId="{5A5E4B1F-D74A-4E90-937D-BF42CC9FE4C2}" type="presParOf" srcId="{E60DA141-A1F2-45F6-BE7A-2219B5218F1B}" destId="{372FC054-01F7-4499-8D4C-8EC8C2A2AC8D}" srcOrd="6" destOrd="0" presId="urn:microsoft.com/office/officeart/2008/layout/RadialCluster"/>
    <dgm:cxn modelId="{301A79AE-1D4D-425C-8BDF-01AD45EB908A}" type="presParOf" srcId="{E60DA141-A1F2-45F6-BE7A-2219B5218F1B}" destId="{BC2A11C6-6E22-459E-9786-FAE0D72D3F1A}" srcOrd="7" destOrd="0" presId="urn:microsoft.com/office/officeart/2008/layout/RadialCluster"/>
    <dgm:cxn modelId="{DFE8D1DF-4041-4C69-9193-78DE8150BE20}" type="presParOf" srcId="{E60DA141-A1F2-45F6-BE7A-2219B5218F1B}" destId="{537ECA8F-52C9-4449-A67F-DECE0F66B629}" srcOrd="8" destOrd="0" presId="urn:microsoft.com/office/officeart/2008/layout/RadialCluster"/>
    <dgm:cxn modelId="{1E744B92-76EF-4F39-AF78-F3868D24827E}" type="presParOf" srcId="{E60DA141-A1F2-45F6-BE7A-2219B5218F1B}" destId="{745EFF22-12C6-4CA0-88B9-1299CD09A5A6}" srcOrd="9" destOrd="0" presId="urn:microsoft.com/office/officeart/2008/layout/RadialCluster"/>
    <dgm:cxn modelId="{60B536EA-2F23-42DE-9F13-DB03215FA47A}" type="presParOf" srcId="{E60DA141-A1F2-45F6-BE7A-2219B5218F1B}" destId="{8346B5E4-C7B2-4D9F-B711-8781CA4FBF74}" srcOrd="10" destOrd="0" presId="urn:microsoft.com/office/officeart/2008/layout/RadialCluster"/>
  </dgm:cxnLst>
  <dgm:bg/>
  <dgm:whole/>
</dgm:dataModel>
</file>

<file path=ppt/diagrams/data2.xml><?xml version="1.0" encoding="utf-8"?>
<dgm:dataModel xmlns:dgm="http://schemas.openxmlformats.org/drawingml/2006/diagram" xmlns:a="http://schemas.openxmlformats.org/drawingml/2006/main">
  <dgm:ptLst>
    <dgm:pt modelId="{613ABF35-5A97-4367-912D-B3566193FB1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IN"/>
        </a:p>
      </dgm:t>
    </dgm:pt>
    <dgm:pt modelId="{AA351AFD-32D4-4E6C-B1D3-A29583A4C8FA}">
      <dgm:prSet phldrT="[Text]" custT="1"/>
      <dgm:spPr/>
      <dgm:t>
        <a:bodyPr/>
        <a:lstStyle/>
        <a:p>
          <a:r>
            <a:rPr lang="en-IN" sz="2400" dirty="0" smtClean="0">
              <a:latin typeface="Times New Roman" pitchFamily="18" charset="0"/>
              <a:cs typeface="Times New Roman" pitchFamily="18" charset="0"/>
            </a:rPr>
            <a:t>DI</a:t>
          </a:r>
          <a:endParaRPr lang="en-IN" sz="2400" dirty="0">
            <a:latin typeface="Times New Roman" pitchFamily="18" charset="0"/>
            <a:cs typeface="Times New Roman" pitchFamily="18" charset="0"/>
          </a:endParaRPr>
        </a:p>
      </dgm:t>
    </dgm:pt>
    <dgm:pt modelId="{715C9C96-D508-4E7E-AD88-0BC30BFB5A88}" type="parTrans" cxnId="{43F6196C-2760-48E5-B671-CE2404E2FECC}">
      <dgm:prSet/>
      <dgm:spPr/>
      <dgm:t>
        <a:bodyPr/>
        <a:lstStyle/>
        <a:p>
          <a:endParaRPr lang="en-IN" sz="2400">
            <a:latin typeface="Bookman Old Style" panose="02050604050505020204" pitchFamily="18" charset="0"/>
          </a:endParaRPr>
        </a:p>
      </dgm:t>
    </dgm:pt>
    <dgm:pt modelId="{DC255E31-695B-4441-92CB-B04A32293588}" type="sibTrans" cxnId="{43F6196C-2760-48E5-B671-CE2404E2FECC}">
      <dgm:prSet/>
      <dgm:spPr/>
      <dgm:t>
        <a:bodyPr/>
        <a:lstStyle/>
        <a:p>
          <a:endParaRPr lang="en-IN" sz="2400">
            <a:latin typeface="Bookman Old Style" panose="02050604050505020204" pitchFamily="18" charset="0"/>
          </a:endParaRPr>
        </a:p>
      </dgm:t>
    </dgm:pt>
    <dgm:pt modelId="{596EE0EA-1FB7-4147-9651-72260D96BE4D}">
      <dgm:prSet phldrT="[Text]" custT="1"/>
      <dgm:spPr/>
      <dgm:t>
        <a:bodyPr/>
        <a:lstStyle/>
        <a:p>
          <a:r>
            <a:rPr lang="en-IN" sz="2400" dirty="0" smtClean="0">
              <a:latin typeface="Times New Roman" pitchFamily="18" charset="0"/>
              <a:cs typeface="Times New Roman" pitchFamily="18" charset="0"/>
            </a:rPr>
            <a:t>Outside the body</a:t>
          </a:r>
          <a:endParaRPr lang="en-IN" sz="2400" dirty="0">
            <a:latin typeface="Times New Roman" pitchFamily="18" charset="0"/>
            <a:cs typeface="Times New Roman" pitchFamily="18" charset="0"/>
          </a:endParaRPr>
        </a:p>
      </dgm:t>
    </dgm:pt>
    <dgm:pt modelId="{44A2ABFA-13A2-4812-8117-C87F4AD93DFF}" type="parTrans" cxnId="{BC61E21A-CF92-4671-BB95-CA35139BF1ED}">
      <dgm:prSet/>
      <dgm:spPr/>
      <dgm:t>
        <a:bodyPr/>
        <a:lstStyle/>
        <a:p>
          <a:endParaRPr lang="en-IN" sz="2400">
            <a:latin typeface="Times New Roman" pitchFamily="18" charset="0"/>
            <a:cs typeface="Times New Roman" pitchFamily="18" charset="0"/>
          </a:endParaRPr>
        </a:p>
      </dgm:t>
    </dgm:pt>
    <dgm:pt modelId="{CADABE62-E303-4240-A69B-5AC6EE28AE26}" type="sibTrans" cxnId="{BC61E21A-CF92-4671-BB95-CA35139BF1ED}">
      <dgm:prSet/>
      <dgm:spPr/>
      <dgm:t>
        <a:bodyPr/>
        <a:lstStyle/>
        <a:p>
          <a:endParaRPr lang="en-IN" sz="2400">
            <a:latin typeface="Bookman Old Style" panose="02050604050505020204" pitchFamily="18" charset="0"/>
          </a:endParaRPr>
        </a:p>
      </dgm:t>
    </dgm:pt>
    <dgm:pt modelId="{EF30B10F-2419-43FD-B0E7-D52670421062}">
      <dgm:prSet phldrT="[Text]" custT="1"/>
      <dgm:spPr/>
      <dgm:t>
        <a:bodyPr/>
        <a:lstStyle/>
        <a:p>
          <a:r>
            <a:rPr lang="en-IN" sz="2400" dirty="0" smtClean="0">
              <a:latin typeface="Times New Roman" pitchFamily="18" charset="0"/>
              <a:cs typeface="Times New Roman" pitchFamily="18" charset="0"/>
            </a:rPr>
            <a:t>Syringe</a:t>
          </a:r>
          <a:endParaRPr lang="en-IN" sz="2400" dirty="0">
            <a:latin typeface="Times New Roman" pitchFamily="18" charset="0"/>
            <a:cs typeface="Times New Roman" pitchFamily="18" charset="0"/>
          </a:endParaRPr>
        </a:p>
      </dgm:t>
    </dgm:pt>
    <dgm:pt modelId="{5575EB38-66E3-41DE-9664-6590044735BD}" type="parTrans" cxnId="{46130409-A732-4DF5-87C0-CE9DF27B085D}">
      <dgm:prSet/>
      <dgm:spPr/>
      <dgm:t>
        <a:bodyPr/>
        <a:lstStyle/>
        <a:p>
          <a:endParaRPr lang="en-IN" sz="2400">
            <a:latin typeface="Times New Roman" pitchFamily="18" charset="0"/>
            <a:cs typeface="Times New Roman" pitchFamily="18" charset="0"/>
          </a:endParaRPr>
        </a:p>
      </dgm:t>
    </dgm:pt>
    <dgm:pt modelId="{69DF140E-D473-43CB-A2DC-0D19291CC682}" type="sibTrans" cxnId="{46130409-A732-4DF5-87C0-CE9DF27B085D}">
      <dgm:prSet/>
      <dgm:spPr/>
      <dgm:t>
        <a:bodyPr/>
        <a:lstStyle/>
        <a:p>
          <a:endParaRPr lang="en-IN" sz="2400">
            <a:latin typeface="Bookman Old Style" panose="02050604050505020204" pitchFamily="18" charset="0"/>
          </a:endParaRPr>
        </a:p>
      </dgm:t>
    </dgm:pt>
    <dgm:pt modelId="{4354AF4E-829B-4833-B81E-61808F9352D2}">
      <dgm:prSet phldrT="[Text]" custT="1"/>
      <dgm:spPr/>
      <dgm:t>
        <a:bodyPr/>
        <a:lstStyle/>
        <a:p>
          <a:r>
            <a:rPr lang="en-IN" sz="2400" dirty="0" smtClean="0">
              <a:latin typeface="Times New Roman" pitchFamily="18" charset="0"/>
              <a:cs typeface="Times New Roman" pitchFamily="18" charset="0"/>
            </a:rPr>
            <a:t>Iv fluids</a:t>
          </a:r>
          <a:endParaRPr lang="en-IN" sz="2400" dirty="0">
            <a:latin typeface="Times New Roman" pitchFamily="18" charset="0"/>
            <a:cs typeface="Times New Roman" pitchFamily="18" charset="0"/>
          </a:endParaRPr>
        </a:p>
      </dgm:t>
    </dgm:pt>
    <dgm:pt modelId="{51541D8A-0B7D-4F09-A7E7-12920D7463B0}" type="parTrans" cxnId="{84F83CB8-7E39-48F2-B9EC-DCBDB69E170D}">
      <dgm:prSet/>
      <dgm:spPr/>
      <dgm:t>
        <a:bodyPr/>
        <a:lstStyle/>
        <a:p>
          <a:endParaRPr lang="en-IN" sz="2400">
            <a:latin typeface="Times New Roman" pitchFamily="18" charset="0"/>
            <a:cs typeface="Times New Roman" pitchFamily="18" charset="0"/>
          </a:endParaRPr>
        </a:p>
      </dgm:t>
    </dgm:pt>
    <dgm:pt modelId="{82201DE1-999B-446C-B9C0-02D8905BE354}" type="sibTrans" cxnId="{84F83CB8-7E39-48F2-B9EC-DCBDB69E170D}">
      <dgm:prSet/>
      <dgm:spPr/>
      <dgm:t>
        <a:bodyPr/>
        <a:lstStyle/>
        <a:p>
          <a:endParaRPr lang="en-IN" sz="2400">
            <a:latin typeface="Bookman Old Style" panose="02050604050505020204" pitchFamily="18" charset="0"/>
          </a:endParaRPr>
        </a:p>
      </dgm:t>
    </dgm:pt>
    <dgm:pt modelId="{5DB6A3D8-9ACB-4230-9B50-29010CD4A0CE}">
      <dgm:prSet phldrT="[Text]" custT="1"/>
      <dgm:spPr/>
      <dgm:t>
        <a:bodyPr/>
        <a:lstStyle/>
        <a:p>
          <a:r>
            <a:rPr lang="en-IN" sz="2400" dirty="0" smtClean="0">
              <a:latin typeface="Times New Roman" pitchFamily="18" charset="0"/>
              <a:cs typeface="Times New Roman" pitchFamily="18" charset="0"/>
            </a:rPr>
            <a:t>Inside the body</a:t>
          </a:r>
          <a:endParaRPr lang="en-IN" sz="2400" dirty="0">
            <a:latin typeface="Times New Roman" pitchFamily="18" charset="0"/>
            <a:cs typeface="Times New Roman" pitchFamily="18" charset="0"/>
          </a:endParaRPr>
        </a:p>
      </dgm:t>
    </dgm:pt>
    <dgm:pt modelId="{AF9F842A-A47A-4E86-A379-124172B1B605}" type="parTrans" cxnId="{E4F8D512-F594-4480-BB52-DC2E2346800D}">
      <dgm:prSet/>
      <dgm:spPr/>
      <dgm:t>
        <a:bodyPr/>
        <a:lstStyle/>
        <a:p>
          <a:endParaRPr lang="en-IN" sz="2400">
            <a:latin typeface="Times New Roman" pitchFamily="18" charset="0"/>
            <a:cs typeface="Times New Roman" pitchFamily="18" charset="0"/>
          </a:endParaRPr>
        </a:p>
      </dgm:t>
    </dgm:pt>
    <dgm:pt modelId="{4E2327EB-862C-4A41-8AFC-22E7FE2B950D}" type="sibTrans" cxnId="{E4F8D512-F594-4480-BB52-DC2E2346800D}">
      <dgm:prSet/>
      <dgm:spPr/>
      <dgm:t>
        <a:bodyPr/>
        <a:lstStyle/>
        <a:p>
          <a:endParaRPr lang="en-IN" sz="2400">
            <a:latin typeface="Bookman Old Style" panose="02050604050505020204" pitchFamily="18" charset="0"/>
          </a:endParaRPr>
        </a:p>
      </dgm:t>
    </dgm:pt>
    <dgm:pt modelId="{BE71E7EC-7188-4E91-A3C8-085EA8863536}">
      <dgm:prSet phldrT="[Text]" custT="1"/>
      <dgm:spPr/>
      <dgm:t>
        <a:bodyPr/>
        <a:lstStyle/>
        <a:p>
          <a:r>
            <a:rPr lang="en-IN" sz="2400" dirty="0" smtClean="0">
              <a:latin typeface="Times New Roman" pitchFamily="18" charset="0"/>
              <a:cs typeface="Times New Roman" pitchFamily="18" charset="0"/>
            </a:rPr>
            <a:t>Pharmacokinetic</a:t>
          </a:r>
          <a:endParaRPr lang="en-IN" sz="2400" dirty="0">
            <a:latin typeface="Times New Roman" pitchFamily="18" charset="0"/>
            <a:cs typeface="Times New Roman" pitchFamily="18" charset="0"/>
          </a:endParaRPr>
        </a:p>
      </dgm:t>
    </dgm:pt>
    <dgm:pt modelId="{6EC47722-789B-44D6-A3A5-C6E8874509AC}" type="parTrans" cxnId="{52C0F431-6B7D-43BC-BD85-C507ED0B2BD0}">
      <dgm:prSet/>
      <dgm:spPr/>
      <dgm:t>
        <a:bodyPr/>
        <a:lstStyle/>
        <a:p>
          <a:endParaRPr lang="en-IN" sz="2400">
            <a:latin typeface="Times New Roman" pitchFamily="18" charset="0"/>
            <a:cs typeface="Times New Roman" pitchFamily="18" charset="0"/>
          </a:endParaRPr>
        </a:p>
      </dgm:t>
    </dgm:pt>
    <dgm:pt modelId="{7F8E3EC5-939E-4943-AEE7-81736AEB56A3}" type="sibTrans" cxnId="{52C0F431-6B7D-43BC-BD85-C507ED0B2BD0}">
      <dgm:prSet/>
      <dgm:spPr/>
      <dgm:t>
        <a:bodyPr/>
        <a:lstStyle/>
        <a:p>
          <a:endParaRPr lang="en-IN" sz="2400">
            <a:latin typeface="Bookman Old Style" panose="02050604050505020204" pitchFamily="18" charset="0"/>
          </a:endParaRPr>
        </a:p>
      </dgm:t>
    </dgm:pt>
    <dgm:pt modelId="{111DEF31-D015-4051-9511-9C7EC2012103}">
      <dgm:prSet custT="1"/>
      <dgm:spPr/>
      <dgm:t>
        <a:bodyPr/>
        <a:lstStyle/>
        <a:p>
          <a:r>
            <a:rPr lang="en-IN" sz="2400" dirty="0" smtClean="0">
              <a:latin typeface="Times New Roman" pitchFamily="18" charset="0"/>
              <a:cs typeface="Times New Roman" pitchFamily="18" charset="0"/>
            </a:rPr>
            <a:t>Pharmacodynamic</a:t>
          </a:r>
          <a:endParaRPr lang="en-IN" sz="2400" dirty="0">
            <a:latin typeface="Times New Roman" pitchFamily="18" charset="0"/>
            <a:cs typeface="Times New Roman" pitchFamily="18" charset="0"/>
          </a:endParaRPr>
        </a:p>
      </dgm:t>
    </dgm:pt>
    <dgm:pt modelId="{F746F143-B07D-4B2B-AA00-A8D2344BF400}" type="parTrans" cxnId="{7308F074-8466-47A6-868A-01ED2979FF19}">
      <dgm:prSet/>
      <dgm:spPr/>
      <dgm:t>
        <a:bodyPr/>
        <a:lstStyle/>
        <a:p>
          <a:endParaRPr lang="en-IN" sz="2400">
            <a:latin typeface="Times New Roman" pitchFamily="18" charset="0"/>
            <a:cs typeface="Times New Roman" pitchFamily="18" charset="0"/>
          </a:endParaRPr>
        </a:p>
      </dgm:t>
    </dgm:pt>
    <dgm:pt modelId="{87D439BB-FCE3-4E5B-B10F-956D9DD19C81}" type="sibTrans" cxnId="{7308F074-8466-47A6-868A-01ED2979FF19}">
      <dgm:prSet/>
      <dgm:spPr/>
      <dgm:t>
        <a:bodyPr/>
        <a:lstStyle/>
        <a:p>
          <a:endParaRPr lang="en-IN" sz="2400">
            <a:latin typeface="Bookman Old Style" panose="02050604050505020204" pitchFamily="18" charset="0"/>
          </a:endParaRPr>
        </a:p>
      </dgm:t>
    </dgm:pt>
    <dgm:pt modelId="{1A78145D-3042-4C62-A185-012AB3A96237}" type="pres">
      <dgm:prSet presAssocID="{613ABF35-5A97-4367-912D-B3566193FB1C}" presName="hierChild1" presStyleCnt="0">
        <dgm:presLayoutVars>
          <dgm:chPref val="1"/>
          <dgm:dir/>
          <dgm:animOne val="branch"/>
          <dgm:animLvl val="lvl"/>
          <dgm:resizeHandles/>
        </dgm:presLayoutVars>
      </dgm:prSet>
      <dgm:spPr/>
      <dgm:t>
        <a:bodyPr/>
        <a:lstStyle/>
        <a:p>
          <a:endParaRPr lang="en-IN"/>
        </a:p>
      </dgm:t>
    </dgm:pt>
    <dgm:pt modelId="{D5C015C6-F250-4515-9851-F2BF082F608A}" type="pres">
      <dgm:prSet presAssocID="{AA351AFD-32D4-4E6C-B1D3-A29583A4C8FA}" presName="hierRoot1" presStyleCnt="0"/>
      <dgm:spPr/>
      <dgm:t>
        <a:bodyPr/>
        <a:lstStyle/>
        <a:p>
          <a:endParaRPr lang="en-US"/>
        </a:p>
      </dgm:t>
    </dgm:pt>
    <dgm:pt modelId="{D4D449D3-980E-4FDC-8938-A2A79EB1A48B}" type="pres">
      <dgm:prSet presAssocID="{AA351AFD-32D4-4E6C-B1D3-A29583A4C8FA}" presName="composite" presStyleCnt="0"/>
      <dgm:spPr/>
      <dgm:t>
        <a:bodyPr/>
        <a:lstStyle/>
        <a:p>
          <a:endParaRPr lang="en-US"/>
        </a:p>
      </dgm:t>
    </dgm:pt>
    <dgm:pt modelId="{193E61BB-5DEF-43BE-8BCE-F608C9E7531A}" type="pres">
      <dgm:prSet presAssocID="{AA351AFD-32D4-4E6C-B1D3-A29583A4C8FA}" presName="background" presStyleLbl="node0" presStyleIdx="0" presStyleCnt="1"/>
      <dgm:spPr/>
      <dgm:t>
        <a:bodyPr/>
        <a:lstStyle/>
        <a:p>
          <a:endParaRPr lang="en-US"/>
        </a:p>
      </dgm:t>
    </dgm:pt>
    <dgm:pt modelId="{97F09B36-DA5D-4925-84EF-9FCCDD649C4C}" type="pres">
      <dgm:prSet presAssocID="{AA351AFD-32D4-4E6C-B1D3-A29583A4C8FA}" presName="text" presStyleLbl="fgAcc0" presStyleIdx="0" presStyleCnt="1">
        <dgm:presLayoutVars>
          <dgm:chPref val="3"/>
        </dgm:presLayoutVars>
      </dgm:prSet>
      <dgm:spPr/>
      <dgm:t>
        <a:bodyPr/>
        <a:lstStyle/>
        <a:p>
          <a:endParaRPr lang="en-IN"/>
        </a:p>
      </dgm:t>
    </dgm:pt>
    <dgm:pt modelId="{EE4219F9-1E55-4258-A97D-54E3CF941490}" type="pres">
      <dgm:prSet presAssocID="{AA351AFD-32D4-4E6C-B1D3-A29583A4C8FA}" presName="hierChild2" presStyleCnt="0"/>
      <dgm:spPr/>
      <dgm:t>
        <a:bodyPr/>
        <a:lstStyle/>
        <a:p>
          <a:endParaRPr lang="en-US"/>
        </a:p>
      </dgm:t>
    </dgm:pt>
    <dgm:pt modelId="{0E0E98D5-0D6A-4422-BE10-A742825DA71B}" type="pres">
      <dgm:prSet presAssocID="{44A2ABFA-13A2-4812-8117-C87F4AD93DFF}" presName="Name10" presStyleLbl="parChTrans1D2" presStyleIdx="0" presStyleCnt="2"/>
      <dgm:spPr/>
      <dgm:t>
        <a:bodyPr/>
        <a:lstStyle/>
        <a:p>
          <a:endParaRPr lang="en-IN"/>
        </a:p>
      </dgm:t>
    </dgm:pt>
    <dgm:pt modelId="{D4C202AD-D8D8-4ACE-B6A5-3081CC48AA87}" type="pres">
      <dgm:prSet presAssocID="{596EE0EA-1FB7-4147-9651-72260D96BE4D}" presName="hierRoot2" presStyleCnt="0"/>
      <dgm:spPr/>
      <dgm:t>
        <a:bodyPr/>
        <a:lstStyle/>
        <a:p>
          <a:endParaRPr lang="en-US"/>
        </a:p>
      </dgm:t>
    </dgm:pt>
    <dgm:pt modelId="{43815114-A4F2-4268-87D4-D099912467DC}" type="pres">
      <dgm:prSet presAssocID="{596EE0EA-1FB7-4147-9651-72260D96BE4D}" presName="composite2" presStyleCnt="0"/>
      <dgm:spPr/>
      <dgm:t>
        <a:bodyPr/>
        <a:lstStyle/>
        <a:p>
          <a:endParaRPr lang="en-US"/>
        </a:p>
      </dgm:t>
    </dgm:pt>
    <dgm:pt modelId="{71C5AAA4-3940-474D-B038-BF13B9DC5E84}" type="pres">
      <dgm:prSet presAssocID="{596EE0EA-1FB7-4147-9651-72260D96BE4D}" presName="background2" presStyleLbl="node2" presStyleIdx="0" presStyleCnt="2"/>
      <dgm:spPr/>
      <dgm:t>
        <a:bodyPr/>
        <a:lstStyle/>
        <a:p>
          <a:endParaRPr lang="en-US"/>
        </a:p>
      </dgm:t>
    </dgm:pt>
    <dgm:pt modelId="{193CCFB6-D346-4A9F-B5A2-6360F8F21830}" type="pres">
      <dgm:prSet presAssocID="{596EE0EA-1FB7-4147-9651-72260D96BE4D}" presName="text2" presStyleLbl="fgAcc2" presStyleIdx="0" presStyleCnt="2">
        <dgm:presLayoutVars>
          <dgm:chPref val="3"/>
        </dgm:presLayoutVars>
      </dgm:prSet>
      <dgm:spPr/>
      <dgm:t>
        <a:bodyPr/>
        <a:lstStyle/>
        <a:p>
          <a:endParaRPr lang="en-IN"/>
        </a:p>
      </dgm:t>
    </dgm:pt>
    <dgm:pt modelId="{D285A2D9-938C-44C5-9878-B3B4426E5488}" type="pres">
      <dgm:prSet presAssocID="{596EE0EA-1FB7-4147-9651-72260D96BE4D}" presName="hierChild3" presStyleCnt="0"/>
      <dgm:spPr/>
      <dgm:t>
        <a:bodyPr/>
        <a:lstStyle/>
        <a:p>
          <a:endParaRPr lang="en-US"/>
        </a:p>
      </dgm:t>
    </dgm:pt>
    <dgm:pt modelId="{5E484097-FA40-4A83-A82A-F05217BD36E9}" type="pres">
      <dgm:prSet presAssocID="{5575EB38-66E3-41DE-9664-6590044735BD}" presName="Name17" presStyleLbl="parChTrans1D3" presStyleIdx="0" presStyleCnt="4"/>
      <dgm:spPr/>
      <dgm:t>
        <a:bodyPr/>
        <a:lstStyle/>
        <a:p>
          <a:endParaRPr lang="en-IN"/>
        </a:p>
      </dgm:t>
    </dgm:pt>
    <dgm:pt modelId="{E521AEB0-258C-48A8-A353-8DD9DDF4060A}" type="pres">
      <dgm:prSet presAssocID="{EF30B10F-2419-43FD-B0E7-D52670421062}" presName="hierRoot3" presStyleCnt="0"/>
      <dgm:spPr/>
      <dgm:t>
        <a:bodyPr/>
        <a:lstStyle/>
        <a:p>
          <a:endParaRPr lang="en-US"/>
        </a:p>
      </dgm:t>
    </dgm:pt>
    <dgm:pt modelId="{1C75055E-8864-420F-9A8E-2BE1CABC2955}" type="pres">
      <dgm:prSet presAssocID="{EF30B10F-2419-43FD-B0E7-D52670421062}" presName="composite3" presStyleCnt="0"/>
      <dgm:spPr/>
      <dgm:t>
        <a:bodyPr/>
        <a:lstStyle/>
        <a:p>
          <a:endParaRPr lang="en-US"/>
        </a:p>
      </dgm:t>
    </dgm:pt>
    <dgm:pt modelId="{63E25199-E4D6-4391-ABBD-94588E5DDD3C}" type="pres">
      <dgm:prSet presAssocID="{EF30B10F-2419-43FD-B0E7-D52670421062}" presName="background3" presStyleLbl="node3" presStyleIdx="0" presStyleCnt="4"/>
      <dgm:spPr/>
      <dgm:t>
        <a:bodyPr/>
        <a:lstStyle/>
        <a:p>
          <a:endParaRPr lang="en-US"/>
        </a:p>
      </dgm:t>
    </dgm:pt>
    <dgm:pt modelId="{298471E3-91E2-4624-A2A1-A4830B49B8FF}" type="pres">
      <dgm:prSet presAssocID="{EF30B10F-2419-43FD-B0E7-D52670421062}" presName="text3" presStyleLbl="fgAcc3" presStyleIdx="0" presStyleCnt="4">
        <dgm:presLayoutVars>
          <dgm:chPref val="3"/>
        </dgm:presLayoutVars>
      </dgm:prSet>
      <dgm:spPr/>
      <dgm:t>
        <a:bodyPr/>
        <a:lstStyle/>
        <a:p>
          <a:endParaRPr lang="en-IN"/>
        </a:p>
      </dgm:t>
    </dgm:pt>
    <dgm:pt modelId="{1EB70319-3192-4187-B121-0E87BC147194}" type="pres">
      <dgm:prSet presAssocID="{EF30B10F-2419-43FD-B0E7-D52670421062}" presName="hierChild4" presStyleCnt="0"/>
      <dgm:spPr/>
      <dgm:t>
        <a:bodyPr/>
        <a:lstStyle/>
        <a:p>
          <a:endParaRPr lang="en-US"/>
        </a:p>
      </dgm:t>
    </dgm:pt>
    <dgm:pt modelId="{BF1A41F9-2407-4DA7-8FB7-01BBADFD71EC}" type="pres">
      <dgm:prSet presAssocID="{51541D8A-0B7D-4F09-A7E7-12920D7463B0}" presName="Name17" presStyleLbl="parChTrans1D3" presStyleIdx="1" presStyleCnt="4"/>
      <dgm:spPr/>
      <dgm:t>
        <a:bodyPr/>
        <a:lstStyle/>
        <a:p>
          <a:endParaRPr lang="en-IN"/>
        </a:p>
      </dgm:t>
    </dgm:pt>
    <dgm:pt modelId="{160B4B0E-7A56-49CD-BF7C-25C7027E7C97}" type="pres">
      <dgm:prSet presAssocID="{4354AF4E-829B-4833-B81E-61808F9352D2}" presName="hierRoot3" presStyleCnt="0"/>
      <dgm:spPr/>
      <dgm:t>
        <a:bodyPr/>
        <a:lstStyle/>
        <a:p>
          <a:endParaRPr lang="en-US"/>
        </a:p>
      </dgm:t>
    </dgm:pt>
    <dgm:pt modelId="{9E72E5E7-43C6-419F-9BA7-0AC0F78A5D89}" type="pres">
      <dgm:prSet presAssocID="{4354AF4E-829B-4833-B81E-61808F9352D2}" presName="composite3" presStyleCnt="0"/>
      <dgm:spPr/>
      <dgm:t>
        <a:bodyPr/>
        <a:lstStyle/>
        <a:p>
          <a:endParaRPr lang="en-US"/>
        </a:p>
      </dgm:t>
    </dgm:pt>
    <dgm:pt modelId="{1BCA3CC8-25BC-47C7-9F3E-EA17FC0E7E86}" type="pres">
      <dgm:prSet presAssocID="{4354AF4E-829B-4833-B81E-61808F9352D2}" presName="background3" presStyleLbl="node3" presStyleIdx="1" presStyleCnt="4"/>
      <dgm:spPr/>
      <dgm:t>
        <a:bodyPr/>
        <a:lstStyle/>
        <a:p>
          <a:endParaRPr lang="en-US"/>
        </a:p>
      </dgm:t>
    </dgm:pt>
    <dgm:pt modelId="{A20F79DE-9CE0-4ECB-AE20-F8B51D8B52FB}" type="pres">
      <dgm:prSet presAssocID="{4354AF4E-829B-4833-B81E-61808F9352D2}" presName="text3" presStyleLbl="fgAcc3" presStyleIdx="1" presStyleCnt="4">
        <dgm:presLayoutVars>
          <dgm:chPref val="3"/>
        </dgm:presLayoutVars>
      </dgm:prSet>
      <dgm:spPr/>
      <dgm:t>
        <a:bodyPr/>
        <a:lstStyle/>
        <a:p>
          <a:endParaRPr lang="en-IN"/>
        </a:p>
      </dgm:t>
    </dgm:pt>
    <dgm:pt modelId="{7A542700-B722-4F64-82B5-DF3F5BE4832D}" type="pres">
      <dgm:prSet presAssocID="{4354AF4E-829B-4833-B81E-61808F9352D2}" presName="hierChild4" presStyleCnt="0"/>
      <dgm:spPr/>
      <dgm:t>
        <a:bodyPr/>
        <a:lstStyle/>
        <a:p>
          <a:endParaRPr lang="en-US"/>
        </a:p>
      </dgm:t>
    </dgm:pt>
    <dgm:pt modelId="{8C2C7643-B438-496E-AEBF-6B24977D7D9C}" type="pres">
      <dgm:prSet presAssocID="{AF9F842A-A47A-4E86-A379-124172B1B605}" presName="Name10" presStyleLbl="parChTrans1D2" presStyleIdx="1" presStyleCnt="2"/>
      <dgm:spPr/>
      <dgm:t>
        <a:bodyPr/>
        <a:lstStyle/>
        <a:p>
          <a:endParaRPr lang="en-IN"/>
        </a:p>
      </dgm:t>
    </dgm:pt>
    <dgm:pt modelId="{2A23F084-1FAC-43BA-BA67-019D02504776}" type="pres">
      <dgm:prSet presAssocID="{5DB6A3D8-9ACB-4230-9B50-29010CD4A0CE}" presName="hierRoot2" presStyleCnt="0"/>
      <dgm:spPr/>
      <dgm:t>
        <a:bodyPr/>
        <a:lstStyle/>
        <a:p>
          <a:endParaRPr lang="en-US"/>
        </a:p>
      </dgm:t>
    </dgm:pt>
    <dgm:pt modelId="{64EE838A-0C0E-4719-A7BB-C39E60106313}" type="pres">
      <dgm:prSet presAssocID="{5DB6A3D8-9ACB-4230-9B50-29010CD4A0CE}" presName="composite2" presStyleCnt="0"/>
      <dgm:spPr/>
      <dgm:t>
        <a:bodyPr/>
        <a:lstStyle/>
        <a:p>
          <a:endParaRPr lang="en-US"/>
        </a:p>
      </dgm:t>
    </dgm:pt>
    <dgm:pt modelId="{BD23BAD9-A1CC-476F-B02A-64C5BCBA93CA}" type="pres">
      <dgm:prSet presAssocID="{5DB6A3D8-9ACB-4230-9B50-29010CD4A0CE}" presName="background2" presStyleLbl="node2" presStyleIdx="1" presStyleCnt="2"/>
      <dgm:spPr/>
      <dgm:t>
        <a:bodyPr/>
        <a:lstStyle/>
        <a:p>
          <a:endParaRPr lang="en-US"/>
        </a:p>
      </dgm:t>
    </dgm:pt>
    <dgm:pt modelId="{76607E61-CB34-4C08-8C8B-7885B73393C5}" type="pres">
      <dgm:prSet presAssocID="{5DB6A3D8-9ACB-4230-9B50-29010CD4A0CE}" presName="text2" presStyleLbl="fgAcc2" presStyleIdx="1" presStyleCnt="2">
        <dgm:presLayoutVars>
          <dgm:chPref val="3"/>
        </dgm:presLayoutVars>
      </dgm:prSet>
      <dgm:spPr/>
      <dgm:t>
        <a:bodyPr/>
        <a:lstStyle/>
        <a:p>
          <a:endParaRPr lang="en-IN"/>
        </a:p>
      </dgm:t>
    </dgm:pt>
    <dgm:pt modelId="{72B65CAE-3ADA-4277-9A8A-B876BB521606}" type="pres">
      <dgm:prSet presAssocID="{5DB6A3D8-9ACB-4230-9B50-29010CD4A0CE}" presName="hierChild3" presStyleCnt="0"/>
      <dgm:spPr/>
      <dgm:t>
        <a:bodyPr/>
        <a:lstStyle/>
        <a:p>
          <a:endParaRPr lang="en-US"/>
        </a:p>
      </dgm:t>
    </dgm:pt>
    <dgm:pt modelId="{F5B70DC1-73EF-4388-A74B-79AFC5D511F5}" type="pres">
      <dgm:prSet presAssocID="{6EC47722-789B-44D6-A3A5-C6E8874509AC}" presName="Name17" presStyleLbl="parChTrans1D3" presStyleIdx="2" presStyleCnt="4"/>
      <dgm:spPr/>
      <dgm:t>
        <a:bodyPr/>
        <a:lstStyle/>
        <a:p>
          <a:endParaRPr lang="en-IN"/>
        </a:p>
      </dgm:t>
    </dgm:pt>
    <dgm:pt modelId="{7F8253EC-B320-4B30-9696-2B8AFB5C95A0}" type="pres">
      <dgm:prSet presAssocID="{BE71E7EC-7188-4E91-A3C8-085EA8863536}" presName="hierRoot3" presStyleCnt="0"/>
      <dgm:spPr/>
      <dgm:t>
        <a:bodyPr/>
        <a:lstStyle/>
        <a:p>
          <a:endParaRPr lang="en-US"/>
        </a:p>
      </dgm:t>
    </dgm:pt>
    <dgm:pt modelId="{47BB1172-0FF2-41DD-B624-0830AD17B695}" type="pres">
      <dgm:prSet presAssocID="{BE71E7EC-7188-4E91-A3C8-085EA8863536}" presName="composite3" presStyleCnt="0"/>
      <dgm:spPr/>
      <dgm:t>
        <a:bodyPr/>
        <a:lstStyle/>
        <a:p>
          <a:endParaRPr lang="en-US"/>
        </a:p>
      </dgm:t>
    </dgm:pt>
    <dgm:pt modelId="{82B27A84-3605-4906-9BCA-62F4333976C8}" type="pres">
      <dgm:prSet presAssocID="{BE71E7EC-7188-4E91-A3C8-085EA8863536}" presName="background3" presStyleLbl="node3" presStyleIdx="2" presStyleCnt="4"/>
      <dgm:spPr/>
      <dgm:t>
        <a:bodyPr/>
        <a:lstStyle/>
        <a:p>
          <a:endParaRPr lang="en-US"/>
        </a:p>
      </dgm:t>
    </dgm:pt>
    <dgm:pt modelId="{2135DE96-A58C-441A-9AF0-7A8D05A83BFD}" type="pres">
      <dgm:prSet presAssocID="{BE71E7EC-7188-4E91-A3C8-085EA8863536}" presName="text3" presStyleLbl="fgAcc3" presStyleIdx="2" presStyleCnt="4">
        <dgm:presLayoutVars>
          <dgm:chPref val="3"/>
        </dgm:presLayoutVars>
      </dgm:prSet>
      <dgm:spPr/>
      <dgm:t>
        <a:bodyPr/>
        <a:lstStyle/>
        <a:p>
          <a:endParaRPr lang="en-IN"/>
        </a:p>
      </dgm:t>
    </dgm:pt>
    <dgm:pt modelId="{BDA2C703-FF09-4974-8A07-F8F93EFA245E}" type="pres">
      <dgm:prSet presAssocID="{BE71E7EC-7188-4E91-A3C8-085EA8863536}" presName="hierChild4" presStyleCnt="0"/>
      <dgm:spPr/>
      <dgm:t>
        <a:bodyPr/>
        <a:lstStyle/>
        <a:p>
          <a:endParaRPr lang="en-US"/>
        </a:p>
      </dgm:t>
    </dgm:pt>
    <dgm:pt modelId="{429AC842-E216-4B8A-A62A-3D39E5D84366}" type="pres">
      <dgm:prSet presAssocID="{F746F143-B07D-4B2B-AA00-A8D2344BF400}" presName="Name17" presStyleLbl="parChTrans1D3" presStyleIdx="3" presStyleCnt="4"/>
      <dgm:spPr/>
      <dgm:t>
        <a:bodyPr/>
        <a:lstStyle/>
        <a:p>
          <a:endParaRPr lang="en-IN"/>
        </a:p>
      </dgm:t>
    </dgm:pt>
    <dgm:pt modelId="{A3D12910-EEAD-4198-8ED2-FD16BA1B7DDC}" type="pres">
      <dgm:prSet presAssocID="{111DEF31-D015-4051-9511-9C7EC2012103}" presName="hierRoot3" presStyleCnt="0"/>
      <dgm:spPr/>
      <dgm:t>
        <a:bodyPr/>
        <a:lstStyle/>
        <a:p>
          <a:endParaRPr lang="en-US"/>
        </a:p>
      </dgm:t>
    </dgm:pt>
    <dgm:pt modelId="{2C67F197-324D-46AC-A147-2B836E0E8FC7}" type="pres">
      <dgm:prSet presAssocID="{111DEF31-D015-4051-9511-9C7EC2012103}" presName="composite3" presStyleCnt="0"/>
      <dgm:spPr/>
      <dgm:t>
        <a:bodyPr/>
        <a:lstStyle/>
        <a:p>
          <a:endParaRPr lang="en-US"/>
        </a:p>
      </dgm:t>
    </dgm:pt>
    <dgm:pt modelId="{F03F2583-0822-4888-8FAE-7C59094F4FE4}" type="pres">
      <dgm:prSet presAssocID="{111DEF31-D015-4051-9511-9C7EC2012103}" presName="background3" presStyleLbl="node3" presStyleIdx="3" presStyleCnt="4"/>
      <dgm:spPr/>
      <dgm:t>
        <a:bodyPr/>
        <a:lstStyle/>
        <a:p>
          <a:endParaRPr lang="en-US"/>
        </a:p>
      </dgm:t>
    </dgm:pt>
    <dgm:pt modelId="{D0785320-15FC-4AA5-BACB-3EC43595842B}" type="pres">
      <dgm:prSet presAssocID="{111DEF31-D015-4051-9511-9C7EC2012103}" presName="text3" presStyleLbl="fgAcc3" presStyleIdx="3" presStyleCnt="4">
        <dgm:presLayoutVars>
          <dgm:chPref val="3"/>
        </dgm:presLayoutVars>
      </dgm:prSet>
      <dgm:spPr/>
      <dgm:t>
        <a:bodyPr/>
        <a:lstStyle/>
        <a:p>
          <a:endParaRPr lang="en-IN"/>
        </a:p>
      </dgm:t>
    </dgm:pt>
    <dgm:pt modelId="{5415C343-4674-4165-8FC2-DEA87B62B1FD}" type="pres">
      <dgm:prSet presAssocID="{111DEF31-D015-4051-9511-9C7EC2012103}" presName="hierChild4" presStyleCnt="0"/>
      <dgm:spPr/>
      <dgm:t>
        <a:bodyPr/>
        <a:lstStyle/>
        <a:p>
          <a:endParaRPr lang="en-US"/>
        </a:p>
      </dgm:t>
    </dgm:pt>
  </dgm:ptLst>
  <dgm:cxnLst>
    <dgm:cxn modelId="{9FE83EA6-7E9D-4C51-9BC6-86FCF8645BC1}" type="presOf" srcId="{5575EB38-66E3-41DE-9664-6590044735BD}" destId="{5E484097-FA40-4A83-A82A-F05217BD36E9}" srcOrd="0" destOrd="0" presId="urn:microsoft.com/office/officeart/2005/8/layout/hierarchy1"/>
    <dgm:cxn modelId="{D6D849E8-E400-4B1B-B42E-80C51E9A6C07}" type="presOf" srcId="{6EC47722-789B-44D6-A3A5-C6E8874509AC}" destId="{F5B70DC1-73EF-4388-A74B-79AFC5D511F5}" srcOrd="0" destOrd="0" presId="urn:microsoft.com/office/officeart/2005/8/layout/hierarchy1"/>
    <dgm:cxn modelId="{4EE49F0A-61AF-45E2-8DA8-922B61567489}" type="presOf" srcId="{51541D8A-0B7D-4F09-A7E7-12920D7463B0}" destId="{BF1A41F9-2407-4DA7-8FB7-01BBADFD71EC}" srcOrd="0" destOrd="0" presId="urn:microsoft.com/office/officeart/2005/8/layout/hierarchy1"/>
    <dgm:cxn modelId="{E4F8D512-F594-4480-BB52-DC2E2346800D}" srcId="{AA351AFD-32D4-4E6C-B1D3-A29583A4C8FA}" destId="{5DB6A3D8-9ACB-4230-9B50-29010CD4A0CE}" srcOrd="1" destOrd="0" parTransId="{AF9F842A-A47A-4E86-A379-124172B1B605}" sibTransId="{4E2327EB-862C-4A41-8AFC-22E7FE2B950D}"/>
    <dgm:cxn modelId="{84F83CB8-7E39-48F2-B9EC-DCBDB69E170D}" srcId="{596EE0EA-1FB7-4147-9651-72260D96BE4D}" destId="{4354AF4E-829B-4833-B81E-61808F9352D2}" srcOrd="1" destOrd="0" parTransId="{51541D8A-0B7D-4F09-A7E7-12920D7463B0}" sibTransId="{82201DE1-999B-446C-B9C0-02D8905BE354}"/>
    <dgm:cxn modelId="{ACF6BF21-EF14-46E4-9DBD-C23F1BC6F393}" type="presOf" srcId="{111DEF31-D015-4051-9511-9C7EC2012103}" destId="{D0785320-15FC-4AA5-BACB-3EC43595842B}" srcOrd="0" destOrd="0" presId="urn:microsoft.com/office/officeart/2005/8/layout/hierarchy1"/>
    <dgm:cxn modelId="{BC61E21A-CF92-4671-BB95-CA35139BF1ED}" srcId="{AA351AFD-32D4-4E6C-B1D3-A29583A4C8FA}" destId="{596EE0EA-1FB7-4147-9651-72260D96BE4D}" srcOrd="0" destOrd="0" parTransId="{44A2ABFA-13A2-4812-8117-C87F4AD93DFF}" sibTransId="{CADABE62-E303-4240-A69B-5AC6EE28AE26}"/>
    <dgm:cxn modelId="{E1C1A901-2335-445D-AD0A-291509C61E39}" type="presOf" srcId="{AF9F842A-A47A-4E86-A379-124172B1B605}" destId="{8C2C7643-B438-496E-AEBF-6B24977D7D9C}" srcOrd="0" destOrd="0" presId="urn:microsoft.com/office/officeart/2005/8/layout/hierarchy1"/>
    <dgm:cxn modelId="{2D0B4987-23A5-4116-A50E-B35984D522C5}" type="presOf" srcId="{4354AF4E-829B-4833-B81E-61808F9352D2}" destId="{A20F79DE-9CE0-4ECB-AE20-F8B51D8B52FB}" srcOrd="0" destOrd="0" presId="urn:microsoft.com/office/officeart/2005/8/layout/hierarchy1"/>
    <dgm:cxn modelId="{3767240F-2DFE-4BFB-A820-4E86A1A03963}" type="presOf" srcId="{44A2ABFA-13A2-4812-8117-C87F4AD93DFF}" destId="{0E0E98D5-0D6A-4422-BE10-A742825DA71B}" srcOrd="0" destOrd="0" presId="urn:microsoft.com/office/officeart/2005/8/layout/hierarchy1"/>
    <dgm:cxn modelId="{1F931588-E007-4010-9EDB-A745B5870985}" type="presOf" srcId="{596EE0EA-1FB7-4147-9651-72260D96BE4D}" destId="{193CCFB6-D346-4A9F-B5A2-6360F8F21830}" srcOrd="0" destOrd="0" presId="urn:microsoft.com/office/officeart/2005/8/layout/hierarchy1"/>
    <dgm:cxn modelId="{FB75D27D-2194-49F5-AFA6-81264D11C5F2}" type="presOf" srcId="{AA351AFD-32D4-4E6C-B1D3-A29583A4C8FA}" destId="{97F09B36-DA5D-4925-84EF-9FCCDD649C4C}" srcOrd="0" destOrd="0" presId="urn:microsoft.com/office/officeart/2005/8/layout/hierarchy1"/>
    <dgm:cxn modelId="{EB76DABC-EEC1-44FA-A42E-7EF60FDF098C}" type="presOf" srcId="{613ABF35-5A97-4367-912D-B3566193FB1C}" destId="{1A78145D-3042-4C62-A185-012AB3A96237}" srcOrd="0" destOrd="0" presId="urn:microsoft.com/office/officeart/2005/8/layout/hierarchy1"/>
    <dgm:cxn modelId="{AFBC6D84-1527-42CD-95C7-2A8AE0C73AB3}" type="presOf" srcId="{5DB6A3D8-9ACB-4230-9B50-29010CD4A0CE}" destId="{76607E61-CB34-4C08-8C8B-7885B73393C5}" srcOrd="0" destOrd="0" presId="urn:microsoft.com/office/officeart/2005/8/layout/hierarchy1"/>
    <dgm:cxn modelId="{851727D5-74B9-4E37-B024-CC358FE31611}" type="presOf" srcId="{BE71E7EC-7188-4E91-A3C8-085EA8863536}" destId="{2135DE96-A58C-441A-9AF0-7A8D05A83BFD}" srcOrd="0" destOrd="0" presId="urn:microsoft.com/office/officeart/2005/8/layout/hierarchy1"/>
    <dgm:cxn modelId="{0BA57E35-56B1-489F-9ACD-C3750EC38253}" type="presOf" srcId="{F746F143-B07D-4B2B-AA00-A8D2344BF400}" destId="{429AC842-E216-4B8A-A62A-3D39E5D84366}" srcOrd="0" destOrd="0" presId="urn:microsoft.com/office/officeart/2005/8/layout/hierarchy1"/>
    <dgm:cxn modelId="{7308F074-8466-47A6-868A-01ED2979FF19}" srcId="{5DB6A3D8-9ACB-4230-9B50-29010CD4A0CE}" destId="{111DEF31-D015-4051-9511-9C7EC2012103}" srcOrd="1" destOrd="0" parTransId="{F746F143-B07D-4B2B-AA00-A8D2344BF400}" sibTransId="{87D439BB-FCE3-4E5B-B10F-956D9DD19C81}"/>
    <dgm:cxn modelId="{46130409-A732-4DF5-87C0-CE9DF27B085D}" srcId="{596EE0EA-1FB7-4147-9651-72260D96BE4D}" destId="{EF30B10F-2419-43FD-B0E7-D52670421062}" srcOrd="0" destOrd="0" parTransId="{5575EB38-66E3-41DE-9664-6590044735BD}" sibTransId="{69DF140E-D473-43CB-A2DC-0D19291CC682}"/>
    <dgm:cxn modelId="{43F6196C-2760-48E5-B671-CE2404E2FECC}" srcId="{613ABF35-5A97-4367-912D-B3566193FB1C}" destId="{AA351AFD-32D4-4E6C-B1D3-A29583A4C8FA}" srcOrd="0" destOrd="0" parTransId="{715C9C96-D508-4E7E-AD88-0BC30BFB5A88}" sibTransId="{DC255E31-695B-4441-92CB-B04A32293588}"/>
    <dgm:cxn modelId="{52C0F431-6B7D-43BC-BD85-C507ED0B2BD0}" srcId="{5DB6A3D8-9ACB-4230-9B50-29010CD4A0CE}" destId="{BE71E7EC-7188-4E91-A3C8-085EA8863536}" srcOrd="0" destOrd="0" parTransId="{6EC47722-789B-44D6-A3A5-C6E8874509AC}" sibTransId="{7F8E3EC5-939E-4943-AEE7-81736AEB56A3}"/>
    <dgm:cxn modelId="{AC67CAB6-DB84-404D-9558-4202AC905C9E}" type="presOf" srcId="{EF30B10F-2419-43FD-B0E7-D52670421062}" destId="{298471E3-91E2-4624-A2A1-A4830B49B8FF}" srcOrd="0" destOrd="0" presId="urn:microsoft.com/office/officeart/2005/8/layout/hierarchy1"/>
    <dgm:cxn modelId="{78BB00DC-C060-416F-A638-2A92132F280F}" type="presParOf" srcId="{1A78145D-3042-4C62-A185-012AB3A96237}" destId="{D5C015C6-F250-4515-9851-F2BF082F608A}" srcOrd="0" destOrd="0" presId="urn:microsoft.com/office/officeart/2005/8/layout/hierarchy1"/>
    <dgm:cxn modelId="{A55B7FBF-0702-459D-9460-171AF3E20A70}" type="presParOf" srcId="{D5C015C6-F250-4515-9851-F2BF082F608A}" destId="{D4D449D3-980E-4FDC-8938-A2A79EB1A48B}" srcOrd="0" destOrd="0" presId="urn:microsoft.com/office/officeart/2005/8/layout/hierarchy1"/>
    <dgm:cxn modelId="{020D7528-DD79-49C4-960A-E7BCA2547E52}" type="presParOf" srcId="{D4D449D3-980E-4FDC-8938-A2A79EB1A48B}" destId="{193E61BB-5DEF-43BE-8BCE-F608C9E7531A}" srcOrd="0" destOrd="0" presId="urn:microsoft.com/office/officeart/2005/8/layout/hierarchy1"/>
    <dgm:cxn modelId="{D3F10457-B479-4AB3-9858-729455CBDD5B}" type="presParOf" srcId="{D4D449D3-980E-4FDC-8938-A2A79EB1A48B}" destId="{97F09B36-DA5D-4925-84EF-9FCCDD649C4C}" srcOrd="1" destOrd="0" presId="urn:microsoft.com/office/officeart/2005/8/layout/hierarchy1"/>
    <dgm:cxn modelId="{052E20E6-5F89-4670-B972-5E5802FEC130}" type="presParOf" srcId="{D5C015C6-F250-4515-9851-F2BF082F608A}" destId="{EE4219F9-1E55-4258-A97D-54E3CF941490}" srcOrd="1" destOrd="0" presId="urn:microsoft.com/office/officeart/2005/8/layout/hierarchy1"/>
    <dgm:cxn modelId="{126DB871-AE8D-4A0C-9B34-E5A2C1714A84}" type="presParOf" srcId="{EE4219F9-1E55-4258-A97D-54E3CF941490}" destId="{0E0E98D5-0D6A-4422-BE10-A742825DA71B}" srcOrd="0" destOrd="0" presId="urn:microsoft.com/office/officeart/2005/8/layout/hierarchy1"/>
    <dgm:cxn modelId="{3F015DF5-1233-4C5D-8637-FCF6B8813210}" type="presParOf" srcId="{EE4219F9-1E55-4258-A97D-54E3CF941490}" destId="{D4C202AD-D8D8-4ACE-B6A5-3081CC48AA87}" srcOrd="1" destOrd="0" presId="urn:microsoft.com/office/officeart/2005/8/layout/hierarchy1"/>
    <dgm:cxn modelId="{1F5B9BB6-4B7A-450E-BC37-790D068FB040}" type="presParOf" srcId="{D4C202AD-D8D8-4ACE-B6A5-3081CC48AA87}" destId="{43815114-A4F2-4268-87D4-D099912467DC}" srcOrd="0" destOrd="0" presId="urn:microsoft.com/office/officeart/2005/8/layout/hierarchy1"/>
    <dgm:cxn modelId="{83AFABDD-1DC1-441A-B69E-1A525A96BDC2}" type="presParOf" srcId="{43815114-A4F2-4268-87D4-D099912467DC}" destId="{71C5AAA4-3940-474D-B038-BF13B9DC5E84}" srcOrd="0" destOrd="0" presId="urn:microsoft.com/office/officeart/2005/8/layout/hierarchy1"/>
    <dgm:cxn modelId="{5ED5D3B0-66B2-482F-A211-E5BB4A684F78}" type="presParOf" srcId="{43815114-A4F2-4268-87D4-D099912467DC}" destId="{193CCFB6-D346-4A9F-B5A2-6360F8F21830}" srcOrd="1" destOrd="0" presId="urn:microsoft.com/office/officeart/2005/8/layout/hierarchy1"/>
    <dgm:cxn modelId="{E1F23409-A08A-461D-B1D1-59C9881018B4}" type="presParOf" srcId="{D4C202AD-D8D8-4ACE-B6A5-3081CC48AA87}" destId="{D285A2D9-938C-44C5-9878-B3B4426E5488}" srcOrd="1" destOrd="0" presId="urn:microsoft.com/office/officeart/2005/8/layout/hierarchy1"/>
    <dgm:cxn modelId="{DBD00AF3-F061-4A56-9088-E154605B9365}" type="presParOf" srcId="{D285A2D9-938C-44C5-9878-B3B4426E5488}" destId="{5E484097-FA40-4A83-A82A-F05217BD36E9}" srcOrd="0" destOrd="0" presId="urn:microsoft.com/office/officeart/2005/8/layout/hierarchy1"/>
    <dgm:cxn modelId="{910F701D-5366-4F9C-B983-22D834A31999}" type="presParOf" srcId="{D285A2D9-938C-44C5-9878-B3B4426E5488}" destId="{E521AEB0-258C-48A8-A353-8DD9DDF4060A}" srcOrd="1" destOrd="0" presId="urn:microsoft.com/office/officeart/2005/8/layout/hierarchy1"/>
    <dgm:cxn modelId="{D13B9146-5F7E-496E-B221-274BEF44D115}" type="presParOf" srcId="{E521AEB0-258C-48A8-A353-8DD9DDF4060A}" destId="{1C75055E-8864-420F-9A8E-2BE1CABC2955}" srcOrd="0" destOrd="0" presId="urn:microsoft.com/office/officeart/2005/8/layout/hierarchy1"/>
    <dgm:cxn modelId="{B405BD7F-8E33-4CCD-AA51-16555BB23792}" type="presParOf" srcId="{1C75055E-8864-420F-9A8E-2BE1CABC2955}" destId="{63E25199-E4D6-4391-ABBD-94588E5DDD3C}" srcOrd="0" destOrd="0" presId="urn:microsoft.com/office/officeart/2005/8/layout/hierarchy1"/>
    <dgm:cxn modelId="{D1FC7EBF-8205-465E-8C00-B561CCF1BA24}" type="presParOf" srcId="{1C75055E-8864-420F-9A8E-2BE1CABC2955}" destId="{298471E3-91E2-4624-A2A1-A4830B49B8FF}" srcOrd="1" destOrd="0" presId="urn:microsoft.com/office/officeart/2005/8/layout/hierarchy1"/>
    <dgm:cxn modelId="{7993B0BA-19CC-4EEA-8099-DA7DA219BF70}" type="presParOf" srcId="{E521AEB0-258C-48A8-A353-8DD9DDF4060A}" destId="{1EB70319-3192-4187-B121-0E87BC147194}" srcOrd="1" destOrd="0" presId="urn:microsoft.com/office/officeart/2005/8/layout/hierarchy1"/>
    <dgm:cxn modelId="{2B3EB110-B660-4A6F-8664-A5AEB2FB510D}" type="presParOf" srcId="{D285A2D9-938C-44C5-9878-B3B4426E5488}" destId="{BF1A41F9-2407-4DA7-8FB7-01BBADFD71EC}" srcOrd="2" destOrd="0" presId="urn:microsoft.com/office/officeart/2005/8/layout/hierarchy1"/>
    <dgm:cxn modelId="{947ED42B-5233-488C-A828-8A6F362EE6A5}" type="presParOf" srcId="{D285A2D9-938C-44C5-9878-B3B4426E5488}" destId="{160B4B0E-7A56-49CD-BF7C-25C7027E7C97}" srcOrd="3" destOrd="0" presId="urn:microsoft.com/office/officeart/2005/8/layout/hierarchy1"/>
    <dgm:cxn modelId="{9998CDAA-F6E2-48E0-8674-BF9ADCA17999}" type="presParOf" srcId="{160B4B0E-7A56-49CD-BF7C-25C7027E7C97}" destId="{9E72E5E7-43C6-419F-9BA7-0AC0F78A5D89}" srcOrd="0" destOrd="0" presId="urn:microsoft.com/office/officeart/2005/8/layout/hierarchy1"/>
    <dgm:cxn modelId="{C19BBEDE-9E3C-4422-B8CD-386E7A13CF50}" type="presParOf" srcId="{9E72E5E7-43C6-419F-9BA7-0AC0F78A5D89}" destId="{1BCA3CC8-25BC-47C7-9F3E-EA17FC0E7E86}" srcOrd="0" destOrd="0" presId="urn:microsoft.com/office/officeart/2005/8/layout/hierarchy1"/>
    <dgm:cxn modelId="{0E1BD397-62D0-4C69-837E-D25BD8A307F1}" type="presParOf" srcId="{9E72E5E7-43C6-419F-9BA7-0AC0F78A5D89}" destId="{A20F79DE-9CE0-4ECB-AE20-F8B51D8B52FB}" srcOrd="1" destOrd="0" presId="urn:microsoft.com/office/officeart/2005/8/layout/hierarchy1"/>
    <dgm:cxn modelId="{8EB2F5C2-8DE5-4DE2-8E97-BB40A2C6957F}" type="presParOf" srcId="{160B4B0E-7A56-49CD-BF7C-25C7027E7C97}" destId="{7A542700-B722-4F64-82B5-DF3F5BE4832D}" srcOrd="1" destOrd="0" presId="urn:microsoft.com/office/officeart/2005/8/layout/hierarchy1"/>
    <dgm:cxn modelId="{C42CEDFA-A83B-497B-B53A-3FA636DC0764}" type="presParOf" srcId="{EE4219F9-1E55-4258-A97D-54E3CF941490}" destId="{8C2C7643-B438-496E-AEBF-6B24977D7D9C}" srcOrd="2" destOrd="0" presId="urn:microsoft.com/office/officeart/2005/8/layout/hierarchy1"/>
    <dgm:cxn modelId="{6A8B6C58-AEB8-493F-B83B-16F92A8F4F14}" type="presParOf" srcId="{EE4219F9-1E55-4258-A97D-54E3CF941490}" destId="{2A23F084-1FAC-43BA-BA67-019D02504776}" srcOrd="3" destOrd="0" presId="urn:microsoft.com/office/officeart/2005/8/layout/hierarchy1"/>
    <dgm:cxn modelId="{B45FBF3A-95DB-43B2-81EF-A71F3B8505D7}" type="presParOf" srcId="{2A23F084-1FAC-43BA-BA67-019D02504776}" destId="{64EE838A-0C0E-4719-A7BB-C39E60106313}" srcOrd="0" destOrd="0" presId="urn:microsoft.com/office/officeart/2005/8/layout/hierarchy1"/>
    <dgm:cxn modelId="{40EF636C-2D93-4978-BACD-AC011AE4D9FA}" type="presParOf" srcId="{64EE838A-0C0E-4719-A7BB-C39E60106313}" destId="{BD23BAD9-A1CC-476F-B02A-64C5BCBA93CA}" srcOrd="0" destOrd="0" presId="urn:microsoft.com/office/officeart/2005/8/layout/hierarchy1"/>
    <dgm:cxn modelId="{6F40BDD1-479A-42EC-ACD4-631CA0DA6BA3}" type="presParOf" srcId="{64EE838A-0C0E-4719-A7BB-C39E60106313}" destId="{76607E61-CB34-4C08-8C8B-7885B73393C5}" srcOrd="1" destOrd="0" presId="urn:microsoft.com/office/officeart/2005/8/layout/hierarchy1"/>
    <dgm:cxn modelId="{E9C21CFA-3709-455D-8C53-6E649BF1B882}" type="presParOf" srcId="{2A23F084-1FAC-43BA-BA67-019D02504776}" destId="{72B65CAE-3ADA-4277-9A8A-B876BB521606}" srcOrd="1" destOrd="0" presId="urn:microsoft.com/office/officeart/2005/8/layout/hierarchy1"/>
    <dgm:cxn modelId="{EA699C55-590F-4A50-82EE-7A3602FF352B}" type="presParOf" srcId="{72B65CAE-3ADA-4277-9A8A-B876BB521606}" destId="{F5B70DC1-73EF-4388-A74B-79AFC5D511F5}" srcOrd="0" destOrd="0" presId="urn:microsoft.com/office/officeart/2005/8/layout/hierarchy1"/>
    <dgm:cxn modelId="{AB1733E2-F345-407A-A100-1789B694D972}" type="presParOf" srcId="{72B65CAE-3ADA-4277-9A8A-B876BB521606}" destId="{7F8253EC-B320-4B30-9696-2B8AFB5C95A0}" srcOrd="1" destOrd="0" presId="urn:microsoft.com/office/officeart/2005/8/layout/hierarchy1"/>
    <dgm:cxn modelId="{27121B26-20ED-466B-B3A8-5C455BFA76F3}" type="presParOf" srcId="{7F8253EC-B320-4B30-9696-2B8AFB5C95A0}" destId="{47BB1172-0FF2-41DD-B624-0830AD17B695}" srcOrd="0" destOrd="0" presId="urn:microsoft.com/office/officeart/2005/8/layout/hierarchy1"/>
    <dgm:cxn modelId="{3F5C64B4-B61E-4F84-A7CC-478339A61417}" type="presParOf" srcId="{47BB1172-0FF2-41DD-B624-0830AD17B695}" destId="{82B27A84-3605-4906-9BCA-62F4333976C8}" srcOrd="0" destOrd="0" presId="urn:microsoft.com/office/officeart/2005/8/layout/hierarchy1"/>
    <dgm:cxn modelId="{9DF7304C-EFE8-4F62-9B43-E9161F92AC75}" type="presParOf" srcId="{47BB1172-0FF2-41DD-B624-0830AD17B695}" destId="{2135DE96-A58C-441A-9AF0-7A8D05A83BFD}" srcOrd="1" destOrd="0" presId="urn:microsoft.com/office/officeart/2005/8/layout/hierarchy1"/>
    <dgm:cxn modelId="{3D578F60-5D9A-4E4A-AF91-CFCD163D47BB}" type="presParOf" srcId="{7F8253EC-B320-4B30-9696-2B8AFB5C95A0}" destId="{BDA2C703-FF09-4974-8A07-F8F93EFA245E}" srcOrd="1" destOrd="0" presId="urn:microsoft.com/office/officeart/2005/8/layout/hierarchy1"/>
    <dgm:cxn modelId="{6EFFEAF1-158E-4C5B-9D73-81E9D3E30003}" type="presParOf" srcId="{72B65CAE-3ADA-4277-9A8A-B876BB521606}" destId="{429AC842-E216-4B8A-A62A-3D39E5D84366}" srcOrd="2" destOrd="0" presId="urn:microsoft.com/office/officeart/2005/8/layout/hierarchy1"/>
    <dgm:cxn modelId="{C85A030C-7865-4223-9FCE-DAEC521F5C5B}" type="presParOf" srcId="{72B65CAE-3ADA-4277-9A8A-B876BB521606}" destId="{A3D12910-EEAD-4198-8ED2-FD16BA1B7DDC}" srcOrd="3" destOrd="0" presId="urn:microsoft.com/office/officeart/2005/8/layout/hierarchy1"/>
    <dgm:cxn modelId="{ECFE0870-B198-4333-A915-51152942EC7B}" type="presParOf" srcId="{A3D12910-EEAD-4198-8ED2-FD16BA1B7DDC}" destId="{2C67F197-324D-46AC-A147-2B836E0E8FC7}" srcOrd="0" destOrd="0" presId="urn:microsoft.com/office/officeart/2005/8/layout/hierarchy1"/>
    <dgm:cxn modelId="{DF88393E-DEBF-40CB-BE00-7C0E90E6A83B}" type="presParOf" srcId="{2C67F197-324D-46AC-A147-2B836E0E8FC7}" destId="{F03F2583-0822-4888-8FAE-7C59094F4FE4}" srcOrd="0" destOrd="0" presId="urn:microsoft.com/office/officeart/2005/8/layout/hierarchy1"/>
    <dgm:cxn modelId="{2F6B7F91-CD63-4BBB-9E2D-4C5460C4E61A}" type="presParOf" srcId="{2C67F197-324D-46AC-A147-2B836E0E8FC7}" destId="{D0785320-15FC-4AA5-BACB-3EC43595842B}" srcOrd="1" destOrd="0" presId="urn:microsoft.com/office/officeart/2005/8/layout/hierarchy1"/>
    <dgm:cxn modelId="{7E8BC12B-468C-409A-A3D4-34CDE90488EA}" type="presParOf" srcId="{A3D12910-EEAD-4198-8ED2-FD16BA1B7DDC}" destId="{5415C343-4674-4165-8FC2-DEA87B62B1FD}"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56849B9F-86C1-4E85-894B-66D334AC2DEC}" type="doc">
      <dgm:prSet loTypeId="urn:microsoft.com/office/officeart/2005/8/layout/cycle5" loCatId="cycle" qsTypeId="urn:microsoft.com/office/officeart/2005/8/quickstyle/3d4" qsCatId="3D" csTypeId="urn:microsoft.com/office/officeart/2005/8/colors/colorful5" csCatId="colorful" phldr="1"/>
      <dgm:spPr/>
      <dgm:t>
        <a:bodyPr/>
        <a:lstStyle/>
        <a:p>
          <a:endParaRPr lang="en-IN"/>
        </a:p>
      </dgm:t>
    </dgm:pt>
    <dgm:pt modelId="{356B98A0-5F42-4F61-9CD5-34BD6718B3DE}">
      <dgm:prSet phldrT="[Text]"/>
      <dgm:spPr>
        <a:ln w="63500" cmpd="sng">
          <a:solidFill>
            <a:schemeClr val="tx1"/>
          </a:solidFill>
        </a:ln>
      </dgm:spPr>
      <dgm:t>
        <a:bodyPr/>
        <a:lstStyle/>
        <a:p>
          <a:r>
            <a:rPr lang="en-IN" dirty="0" smtClean="0">
              <a:solidFill>
                <a:schemeClr val="bg1"/>
              </a:solidFill>
              <a:latin typeface="Times New Roman" pitchFamily="18" charset="0"/>
              <a:cs typeface="Times New Roman" pitchFamily="18" charset="0"/>
              <a:hlinkClick xmlns:r="http://schemas.openxmlformats.org/officeDocument/2006/relationships" r:id="rId1" action="ppaction://hlinksldjump" tooltip="food intake"/>
            </a:rPr>
            <a:t>Food intake</a:t>
          </a:r>
          <a:endParaRPr lang="en-IN" dirty="0">
            <a:solidFill>
              <a:schemeClr val="bg1"/>
            </a:solidFill>
            <a:latin typeface="Times New Roman" pitchFamily="18" charset="0"/>
            <a:cs typeface="Times New Roman" pitchFamily="18" charset="0"/>
          </a:endParaRPr>
        </a:p>
      </dgm:t>
    </dgm:pt>
    <dgm:pt modelId="{342007AB-4255-4E33-AC39-E533D27F6862}" type="parTrans" cxnId="{CA174137-566F-4B4B-BDA3-50DD085DC7ED}">
      <dgm:prSet/>
      <dgm:spPr/>
      <dgm:t>
        <a:bodyPr/>
        <a:lstStyle/>
        <a:p>
          <a:endParaRPr lang="en-IN">
            <a:solidFill>
              <a:schemeClr val="bg1"/>
            </a:solidFill>
          </a:endParaRPr>
        </a:p>
      </dgm:t>
    </dgm:pt>
    <dgm:pt modelId="{55C18D6C-2ABD-474E-B6F7-34A20D3208AB}" type="sibTrans" cxnId="{CA174137-566F-4B4B-BDA3-50DD085DC7ED}">
      <dgm:prSet>
        <dgm:style>
          <a:lnRef idx="3">
            <a:schemeClr val="dk1"/>
          </a:lnRef>
          <a:fillRef idx="0">
            <a:schemeClr val="dk1"/>
          </a:fillRef>
          <a:effectRef idx="2">
            <a:schemeClr val="dk1"/>
          </a:effectRef>
          <a:fontRef idx="minor">
            <a:schemeClr val="tx1"/>
          </a:fontRef>
        </dgm:style>
      </dgm:prSet>
      <dgm:spPr/>
      <dgm:t>
        <a:bodyPr/>
        <a:lstStyle/>
        <a:p>
          <a:endParaRPr lang="en-IN">
            <a:solidFill>
              <a:schemeClr val="bg1"/>
            </a:solidFill>
          </a:endParaRPr>
        </a:p>
      </dgm:t>
    </dgm:pt>
    <dgm:pt modelId="{963BEEFB-F997-4652-948E-F74CD8A3DF9B}">
      <dgm:prSet phldrT="[Text]"/>
      <dgm:spPr>
        <a:solidFill>
          <a:schemeClr val="tx2">
            <a:lumMod val="40000"/>
            <a:lumOff val="60000"/>
          </a:schemeClr>
        </a:solidFill>
        <a:ln w="63500">
          <a:solidFill>
            <a:schemeClr val="tx1">
              <a:lumMod val="95000"/>
              <a:lumOff val="5000"/>
              <a:alpha val="97000"/>
            </a:schemeClr>
          </a:solidFill>
        </a:ln>
      </dgm:spPr>
      <dgm:t>
        <a:bodyPr/>
        <a:lstStyle/>
        <a:p>
          <a:r>
            <a:rPr lang="en-IN" dirty="0" smtClean="0">
              <a:solidFill>
                <a:schemeClr val="bg1"/>
              </a:solidFill>
              <a:latin typeface="Times New Roman" pitchFamily="18" charset="0"/>
              <a:cs typeface="Times New Roman" pitchFamily="18" charset="0"/>
              <a:hlinkClick xmlns:r="http://schemas.openxmlformats.org/officeDocument/2006/relationships" r:id="" action="ppaction://noaction"/>
            </a:rPr>
            <a:t>Nutrient absorption</a:t>
          </a:r>
          <a:r>
            <a:rPr lang="en-IN" dirty="0" smtClean="0">
              <a:solidFill>
                <a:schemeClr val="bg1"/>
              </a:solidFill>
              <a:latin typeface="Times New Roman" pitchFamily="18" charset="0"/>
              <a:cs typeface="Times New Roman" pitchFamily="18" charset="0"/>
            </a:rPr>
            <a:t> </a:t>
          </a:r>
          <a:endParaRPr lang="en-IN" dirty="0">
            <a:solidFill>
              <a:schemeClr val="bg1"/>
            </a:solidFill>
            <a:latin typeface="Times New Roman" pitchFamily="18" charset="0"/>
            <a:cs typeface="Times New Roman" pitchFamily="18" charset="0"/>
          </a:endParaRPr>
        </a:p>
      </dgm:t>
    </dgm:pt>
    <dgm:pt modelId="{5E9C1AD4-3084-4FD5-8AFD-9CBBF650E60E}" type="parTrans" cxnId="{2B1B014A-23FF-4F49-BCF7-6CF9A3581865}">
      <dgm:prSet/>
      <dgm:spPr/>
      <dgm:t>
        <a:bodyPr/>
        <a:lstStyle/>
        <a:p>
          <a:endParaRPr lang="en-IN">
            <a:solidFill>
              <a:schemeClr val="bg1"/>
            </a:solidFill>
          </a:endParaRPr>
        </a:p>
      </dgm:t>
    </dgm:pt>
    <dgm:pt modelId="{C9F43D15-00D2-404F-8F82-813D7846ABCC}" type="sibTrans" cxnId="{2B1B014A-23FF-4F49-BCF7-6CF9A3581865}">
      <dgm:prSet>
        <dgm:style>
          <a:lnRef idx="3">
            <a:schemeClr val="dk1"/>
          </a:lnRef>
          <a:fillRef idx="0">
            <a:schemeClr val="dk1"/>
          </a:fillRef>
          <a:effectRef idx="2">
            <a:schemeClr val="dk1"/>
          </a:effectRef>
          <a:fontRef idx="minor">
            <a:schemeClr val="tx1"/>
          </a:fontRef>
        </dgm:style>
      </dgm:prSet>
      <dgm:spPr/>
      <dgm:t>
        <a:bodyPr/>
        <a:lstStyle/>
        <a:p>
          <a:endParaRPr lang="en-IN">
            <a:solidFill>
              <a:schemeClr val="bg1"/>
            </a:solidFill>
          </a:endParaRPr>
        </a:p>
      </dgm:t>
    </dgm:pt>
    <dgm:pt modelId="{F1129F6C-FFCB-4E1C-A49F-351F32064072}">
      <dgm:prSet phldrT="[Text]"/>
      <dgm:spPr>
        <a:solidFill>
          <a:srgbClr val="FF9F57"/>
        </a:solidFill>
        <a:ln w="63500">
          <a:solidFill>
            <a:schemeClr val="tx1">
              <a:lumMod val="95000"/>
              <a:lumOff val="5000"/>
            </a:schemeClr>
          </a:solidFill>
        </a:ln>
      </dgm:spPr>
      <dgm:t>
        <a:bodyPr/>
        <a:lstStyle/>
        <a:p>
          <a:r>
            <a:rPr lang="en-IN" dirty="0" smtClean="0">
              <a:solidFill>
                <a:schemeClr val="bg1"/>
              </a:solidFill>
              <a:latin typeface="Times New Roman" pitchFamily="18" charset="0"/>
              <a:cs typeface="Times New Roman" pitchFamily="18" charset="0"/>
            </a:rPr>
            <a:t> </a:t>
          </a:r>
          <a:r>
            <a:rPr lang="en-IN" dirty="0" smtClean="0">
              <a:solidFill>
                <a:schemeClr val="bg1"/>
              </a:solidFill>
              <a:latin typeface="Times New Roman" pitchFamily="18" charset="0"/>
              <a:cs typeface="Times New Roman" pitchFamily="18" charset="0"/>
              <a:hlinkClick xmlns:r="http://schemas.openxmlformats.org/officeDocument/2006/relationships" r:id="rId2" action="ppaction://hlinksldjump"/>
            </a:rPr>
            <a:t>Nutrient metabolism</a:t>
          </a:r>
          <a:endParaRPr lang="en-IN" dirty="0">
            <a:solidFill>
              <a:schemeClr val="bg1"/>
            </a:solidFill>
            <a:latin typeface="Times New Roman" pitchFamily="18" charset="0"/>
            <a:cs typeface="Times New Roman" pitchFamily="18" charset="0"/>
          </a:endParaRPr>
        </a:p>
      </dgm:t>
    </dgm:pt>
    <dgm:pt modelId="{4E30B8EC-9B6D-4155-B47C-6E50AFE2A1FC}" type="parTrans" cxnId="{6EF024A9-9F3E-4A45-8DE9-84D0E4C7D841}">
      <dgm:prSet/>
      <dgm:spPr/>
      <dgm:t>
        <a:bodyPr/>
        <a:lstStyle/>
        <a:p>
          <a:endParaRPr lang="en-IN">
            <a:solidFill>
              <a:schemeClr val="bg1"/>
            </a:solidFill>
          </a:endParaRPr>
        </a:p>
      </dgm:t>
    </dgm:pt>
    <dgm:pt modelId="{205C77CC-8238-4A3B-9410-2E83F7E8CD94}" type="sibTrans" cxnId="{6EF024A9-9F3E-4A45-8DE9-84D0E4C7D841}">
      <dgm:prSet>
        <dgm:style>
          <a:lnRef idx="3">
            <a:schemeClr val="dk1"/>
          </a:lnRef>
          <a:fillRef idx="0">
            <a:schemeClr val="dk1"/>
          </a:fillRef>
          <a:effectRef idx="2">
            <a:schemeClr val="dk1"/>
          </a:effectRef>
          <a:fontRef idx="minor">
            <a:schemeClr val="tx1"/>
          </a:fontRef>
        </dgm:style>
      </dgm:prSet>
      <dgm:spPr/>
      <dgm:t>
        <a:bodyPr/>
        <a:lstStyle/>
        <a:p>
          <a:endParaRPr lang="en-IN">
            <a:solidFill>
              <a:schemeClr val="bg1"/>
            </a:solidFill>
          </a:endParaRPr>
        </a:p>
      </dgm:t>
    </dgm:pt>
    <dgm:pt modelId="{3D17EC36-8E62-4EDD-BCDC-41F30C002705}">
      <dgm:prSet phldrT="[Text]"/>
      <dgm:spPr>
        <a:solidFill>
          <a:srgbClr val="AA8DF3"/>
        </a:solidFill>
        <a:ln w="63500">
          <a:solidFill>
            <a:schemeClr val="tx1">
              <a:lumMod val="95000"/>
              <a:lumOff val="5000"/>
            </a:schemeClr>
          </a:solidFill>
        </a:ln>
      </dgm:spPr>
      <dgm:t>
        <a:bodyPr/>
        <a:lstStyle/>
        <a:p>
          <a:r>
            <a:rPr lang="en-IN" dirty="0" smtClean="0">
              <a:solidFill>
                <a:schemeClr val="bg1"/>
              </a:solidFill>
              <a:latin typeface="Times New Roman" pitchFamily="18" charset="0"/>
              <a:cs typeface="Times New Roman" pitchFamily="18" charset="0"/>
            </a:rPr>
            <a:t> </a:t>
          </a:r>
          <a:r>
            <a:rPr lang="en-IN" dirty="0" smtClean="0">
              <a:solidFill>
                <a:schemeClr val="bg1"/>
              </a:solidFill>
              <a:latin typeface="Times New Roman" pitchFamily="18" charset="0"/>
              <a:cs typeface="Times New Roman" pitchFamily="18" charset="0"/>
              <a:hlinkClick xmlns:r="http://schemas.openxmlformats.org/officeDocument/2006/relationships" r:id="rId3" action="ppaction://hlinksldjump"/>
            </a:rPr>
            <a:t>Nutrient excretion</a:t>
          </a:r>
          <a:endParaRPr lang="en-IN" dirty="0">
            <a:solidFill>
              <a:schemeClr val="bg1"/>
            </a:solidFill>
            <a:latin typeface="Times New Roman" pitchFamily="18" charset="0"/>
            <a:cs typeface="Times New Roman" pitchFamily="18" charset="0"/>
          </a:endParaRPr>
        </a:p>
      </dgm:t>
    </dgm:pt>
    <dgm:pt modelId="{8A86EC9B-E10D-4852-AAA8-85D6AC3D911E}" type="parTrans" cxnId="{1523C765-BD4F-4264-8463-7875D0D41396}">
      <dgm:prSet/>
      <dgm:spPr/>
      <dgm:t>
        <a:bodyPr/>
        <a:lstStyle/>
        <a:p>
          <a:endParaRPr lang="en-IN">
            <a:solidFill>
              <a:schemeClr val="bg1"/>
            </a:solidFill>
          </a:endParaRPr>
        </a:p>
      </dgm:t>
    </dgm:pt>
    <dgm:pt modelId="{524F2D27-7342-48E7-81A2-CA3A490A9CEB}" type="sibTrans" cxnId="{1523C765-BD4F-4264-8463-7875D0D41396}">
      <dgm:prSet>
        <dgm:style>
          <a:lnRef idx="3">
            <a:schemeClr val="dk1"/>
          </a:lnRef>
          <a:fillRef idx="0">
            <a:schemeClr val="dk1"/>
          </a:fillRef>
          <a:effectRef idx="2">
            <a:schemeClr val="dk1"/>
          </a:effectRef>
          <a:fontRef idx="minor">
            <a:schemeClr val="tx1"/>
          </a:fontRef>
        </dgm:style>
      </dgm:prSet>
      <dgm:spPr/>
      <dgm:t>
        <a:bodyPr/>
        <a:lstStyle/>
        <a:p>
          <a:endParaRPr lang="en-IN">
            <a:solidFill>
              <a:schemeClr val="bg1"/>
            </a:solidFill>
          </a:endParaRPr>
        </a:p>
      </dgm:t>
    </dgm:pt>
    <dgm:pt modelId="{2A8AB47E-E758-4086-9FF3-6FFAEDD40459}">
      <dgm:prSet/>
      <dgm:spPr>
        <a:solidFill>
          <a:schemeClr val="accent1">
            <a:lumMod val="20000"/>
            <a:lumOff val="80000"/>
          </a:schemeClr>
        </a:solidFill>
      </dgm:spPr>
      <dgm:t>
        <a:bodyPr/>
        <a:lstStyle/>
        <a:p>
          <a:r>
            <a:rPr lang="en-IN" dirty="0" smtClean="0">
              <a:solidFill>
                <a:schemeClr val="bg1"/>
              </a:solidFill>
              <a:latin typeface="Times New Roman" pitchFamily="18" charset="0"/>
              <a:cs typeface="Times New Roman" pitchFamily="18" charset="0"/>
              <a:hlinkClick xmlns:r="http://schemas.openxmlformats.org/officeDocument/2006/relationships" r:id="" action="ppaction://noaction"/>
            </a:rPr>
            <a:t>Alteration in gut flora</a:t>
          </a:r>
          <a:r>
            <a:rPr lang="en-IN" dirty="0" smtClean="0">
              <a:solidFill>
                <a:schemeClr val="bg1"/>
              </a:solidFill>
              <a:latin typeface="Times New Roman" pitchFamily="18" charset="0"/>
              <a:cs typeface="Times New Roman" pitchFamily="18" charset="0"/>
            </a:rPr>
            <a:t> </a:t>
          </a:r>
          <a:endParaRPr lang="en-IN" dirty="0">
            <a:solidFill>
              <a:schemeClr val="bg1"/>
            </a:solidFill>
            <a:latin typeface="Times New Roman" pitchFamily="18" charset="0"/>
            <a:cs typeface="Times New Roman" pitchFamily="18" charset="0"/>
          </a:endParaRPr>
        </a:p>
      </dgm:t>
    </dgm:pt>
    <dgm:pt modelId="{D67BD6DB-E161-411F-B1B1-29982D22DC40}" type="parTrans" cxnId="{E59D14A3-2CB9-4548-8159-4447E88D0A76}">
      <dgm:prSet/>
      <dgm:spPr/>
      <dgm:t>
        <a:bodyPr/>
        <a:lstStyle/>
        <a:p>
          <a:endParaRPr lang="en-IN">
            <a:solidFill>
              <a:schemeClr val="bg1"/>
            </a:solidFill>
          </a:endParaRPr>
        </a:p>
      </dgm:t>
    </dgm:pt>
    <dgm:pt modelId="{E34BE89C-9C4F-426A-BC43-F3C4B16CD15E}" type="sibTrans" cxnId="{E59D14A3-2CB9-4548-8159-4447E88D0A76}">
      <dgm:prSet>
        <dgm:style>
          <a:lnRef idx="3">
            <a:schemeClr val="dk1"/>
          </a:lnRef>
          <a:fillRef idx="0">
            <a:schemeClr val="dk1"/>
          </a:fillRef>
          <a:effectRef idx="2">
            <a:schemeClr val="dk1"/>
          </a:effectRef>
          <a:fontRef idx="minor">
            <a:schemeClr val="tx1"/>
          </a:fontRef>
        </dgm:style>
      </dgm:prSet>
      <dgm:spPr/>
      <dgm:t>
        <a:bodyPr/>
        <a:lstStyle/>
        <a:p>
          <a:endParaRPr lang="en-IN">
            <a:solidFill>
              <a:schemeClr val="bg1"/>
            </a:solidFill>
          </a:endParaRPr>
        </a:p>
      </dgm:t>
    </dgm:pt>
    <dgm:pt modelId="{0FE9E05D-EB18-4C62-B885-1CE99129648D}" type="pres">
      <dgm:prSet presAssocID="{56849B9F-86C1-4E85-894B-66D334AC2DEC}" presName="cycle" presStyleCnt="0">
        <dgm:presLayoutVars>
          <dgm:dir/>
          <dgm:resizeHandles val="exact"/>
        </dgm:presLayoutVars>
      </dgm:prSet>
      <dgm:spPr/>
      <dgm:t>
        <a:bodyPr/>
        <a:lstStyle/>
        <a:p>
          <a:endParaRPr lang="en-US"/>
        </a:p>
      </dgm:t>
    </dgm:pt>
    <dgm:pt modelId="{44A52512-4450-4240-A0A1-050C88839BAE}" type="pres">
      <dgm:prSet presAssocID="{356B98A0-5F42-4F61-9CD5-34BD6718B3DE}" presName="node" presStyleLbl="node1" presStyleIdx="0" presStyleCnt="5">
        <dgm:presLayoutVars>
          <dgm:bulletEnabled val="1"/>
        </dgm:presLayoutVars>
      </dgm:prSet>
      <dgm:spPr/>
      <dgm:t>
        <a:bodyPr/>
        <a:lstStyle/>
        <a:p>
          <a:endParaRPr lang="en-US"/>
        </a:p>
      </dgm:t>
    </dgm:pt>
    <dgm:pt modelId="{D09F4E4F-9CAF-48B2-8985-37066412ED85}" type="pres">
      <dgm:prSet presAssocID="{356B98A0-5F42-4F61-9CD5-34BD6718B3DE}" presName="spNode" presStyleCnt="0"/>
      <dgm:spPr/>
    </dgm:pt>
    <dgm:pt modelId="{1A22196A-7CE6-4DCF-8B2D-9733A38AFCAA}" type="pres">
      <dgm:prSet presAssocID="{55C18D6C-2ABD-474E-B6F7-34A20D3208AB}" presName="sibTrans" presStyleLbl="sibTrans1D1" presStyleIdx="0" presStyleCnt="5"/>
      <dgm:spPr/>
      <dgm:t>
        <a:bodyPr/>
        <a:lstStyle/>
        <a:p>
          <a:endParaRPr lang="en-US"/>
        </a:p>
      </dgm:t>
    </dgm:pt>
    <dgm:pt modelId="{02EB317E-5325-4397-8BE0-6E42024E600E}" type="pres">
      <dgm:prSet presAssocID="{2A8AB47E-E758-4086-9FF3-6FFAEDD40459}" presName="node" presStyleLbl="node1" presStyleIdx="1" presStyleCnt="5">
        <dgm:presLayoutVars>
          <dgm:bulletEnabled val="1"/>
        </dgm:presLayoutVars>
      </dgm:prSet>
      <dgm:spPr/>
      <dgm:t>
        <a:bodyPr/>
        <a:lstStyle/>
        <a:p>
          <a:endParaRPr lang="en-US"/>
        </a:p>
      </dgm:t>
    </dgm:pt>
    <dgm:pt modelId="{965AEA76-220E-4D76-ADBF-CE21CC7E3CEB}" type="pres">
      <dgm:prSet presAssocID="{2A8AB47E-E758-4086-9FF3-6FFAEDD40459}" presName="spNode" presStyleCnt="0"/>
      <dgm:spPr/>
    </dgm:pt>
    <dgm:pt modelId="{DBD79648-4AD1-4CFB-ACB5-37FEE5CB3A89}" type="pres">
      <dgm:prSet presAssocID="{E34BE89C-9C4F-426A-BC43-F3C4B16CD15E}" presName="sibTrans" presStyleLbl="sibTrans1D1" presStyleIdx="1" presStyleCnt="5"/>
      <dgm:spPr/>
      <dgm:t>
        <a:bodyPr/>
        <a:lstStyle/>
        <a:p>
          <a:endParaRPr lang="en-US"/>
        </a:p>
      </dgm:t>
    </dgm:pt>
    <dgm:pt modelId="{D74106FD-D5F0-4521-BBC6-EE6E93E4E98A}" type="pres">
      <dgm:prSet presAssocID="{963BEEFB-F997-4652-948E-F74CD8A3DF9B}" presName="node" presStyleLbl="node1" presStyleIdx="2" presStyleCnt="5">
        <dgm:presLayoutVars>
          <dgm:bulletEnabled val="1"/>
        </dgm:presLayoutVars>
      </dgm:prSet>
      <dgm:spPr/>
      <dgm:t>
        <a:bodyPr/>
        <a:lstStyle/>
        <a:p>
          <a:endParaRPr lang="en-US"/>
        </a:p>
      </dgm:t>
    </dgm:pt>
    <dgm:pt modelId="{01680AA2-24E5-47C2-9A89-F4C0E7BB9B93}" type="pres">
      <dgm:prSet presAssocID="{963BEEFB-F997-4652-948E-F74CD8A3DF9B}" presName="spNode" presStyleCnt="0"/>
      <dgm:spPr/>
    </dgm:pt>
    <dgm:pt modelId="{59BF5EFD-E654-4AA4-A0BD-D38D16B189D4}" type="pres">
      <dgm:prSet presAssocID="{C9F43D15-00D2-404F-8F82-813D7846ABCC}" presName="sibTrans" presStyleLbl="sibTrans1D1" presStyleIdx="2" presStyleCnt="5"/>
      <dgm:spPr/>
      <dgm:t>
        <a:bodyPr/>
        <a:lstStyle/>
        <a:p>
          <a:endParaRPr lang="en-US"/>
        </a:p>
      </dgm:t>
    </dgm:pt>
    <dgm:pt modelId="{D164F455-5473-4509-998A-4136F6573A96}" type="pres">
      <dgm:prSet presAssocID="{F1129F6C-FFCB-4E1C-A49F-351F32064072}" presName="node" presStyleLbl="node1" presStyleIdx="3" presStyleCnt="5">
        <dgm:presLayoutVars>
          <dgm:bulletEnabled val="1"/>
        </dgm:presLayoutVars>
      </dgm:prSet>
      <dgm:spPr/>
      <dgm:t>
        <a:bodyPr/>
        <a:lstStyle/>
        <a:p>
          <a:endParaRPr lang="en-US"/>
        </a:p>
      </dgm:t>
    </dgm:pt>
    <dgm:pt modelId="{3BEDF9DB-1C07-42A4-85D9-8954E4BD465F}" type="pres">
      <dgm:prSet presAssocID="{F1129F6C-FFCB-4E1C-A49F-351F32064072}" presName="spNode" presStyleCnt="0"/>
      <dgm:spPr/>
    </dgm:pt>
    <dgm:pt modelId="{4364E8DA-002A-4220-9DC3-B8BE67DB596B}" type="pres">
      <dgm:prSet presAssocID="{205C77CC-8238-4A3B-9410-2E83F7E8CD94}" presName="sibTrans" presStyleLbl="sibTrans1D1" presStyleIdx="3" presStyleCnt="5"/>
      <dgm:spPr/>
      <dgm:t>
        <a:bodyPr/>
        <a:lstStyle/>
        <a:p>
          <a:endParaRPr lang="en-US"/>
        </a:p>
      </dgm:t>
    </dgm:pt>
    <dgm:pt modelId="{420C4748-573B-4AAF-A9AB-87CCD24A70E4}" type="pres">
      <dgm:prSet presAssocID="{3D17EC36-8E62-4EDD-BCDC-41F30C002705}" presName="node" presStyleLbl="node1" presStyleIdx="4" presStyleCnt="5">
        <dgm:presLayoutVars>
          <dgm:bulletEnabled val="1"/>
        </dgm:presLayoutVars>
      </dgm:prSet>
      <dgm:spPr/>
      <dgm:t>
        <a:bodyPr/>
        <a:lstStyle/>
        <a:p>
          <a:endParaRPr lang="en-US"/>
        </a:p>
      </dgm:t>
    </dgm:pt>
    <dgm:pt modelId="{BAAC4258-03F4-4FF9-9FCE-05A69653C138}" type="pres">
      <dgm:prSet presAssocID="{3D17EC36-8E62-4EDD-BCDC-41F30C002705}" presName="spNode" presStyleCnt="0"/>
      <dgm:spPr/>
    </dgm:pt>
    <dgm:pt modelId="{23E42F24-8026-4EAE-B9F5-74529A669D93}" type="pres">
      <dgm:prSet presAssocID="{524F2D27-7342-48E7-81A2-CA3A490A9CEB}" presName="sibTrans" presStyleLbl="sibTrans1D1" presStyleIdx="4" presStyleCnt="5"/>
      <dgm:spPr/>
      <dgm:t>
        <a:bodyPr/>
        <a:lstStyle/>
        <a:p>
          <a:endParaRPr lang="en-US"/>
        </a:p>
      </dgm:t>
    </dgm:pt>
  </dgm:ptLst>
  <dgm:cxnLst>
    <dgm:cxn modelId="{6A65D74D-9175-4C68-B9DB-8B8644ED6C7A}" type="presOf" srcId="{356B98A0-5F42-4F61-9CD5-34BD6718B3DE}" destId="{44A52512-4450-4240-A0A1-050C88839BAE}" srcOrd="0" destOrd="0" presId="urn:microsoft.com/office/officeart/2005/8/layout/cycle5"/>
    <dgm:cxn modelId="{A100859B-13C7-4405-B887-D36956B60364}" type="presOf" srcId="{205C77CC-8238-4A3B-9410-2E83F7E8CD94}" destId="{4364E8DA-002A-4220-9DC3-B8BE67DB596B}" srcOrd="0" destOrd="0" presId="urn:microsoft.com/office/officeart/2005/8/layout/cycle5"/>
    <dgm:cxn modelId="{4CAE8260-FE19-4998-AF09-6C642225D31C}" type="presOf" srcId="{C9F43D15-00D2-404F-8F82-813D7846ABCC}" destId="{59BF5EFD-E654-4AA4-A0BD-D38D16B189D4}" srcOrd="0" destOrd="0" presId="urn:microsoft.com/office/officeart/2005/8/layout/cycle5"/>
    <dgm:cxn modelId="{CA174137-566F-4B4B-BDA3-50DD085DC7ED}" srcId="{56849B9F-86C1-4E85-894B-66D334AC2DEC}" destId="{356B98A0-5F42-4F61-9CD5-34BD6718B3DE}" srcOrd="0" destOrd="0" parTransId="{342007AB-4255-4E33-AC39-E533D27F6862}" sibTransId="{55C18D6C-2ABD-474E-B6F7-34A20D3208AB}"/>
    <dgm:cxn modelId="{E59D14A3-2CB9-4548-8159-4447E88D0A76}" srcId="{56849B9F-86C1-4E85-894B-66D334AC2DEC}" destId="{2A8AB47E-E758-4086-9FF3-6FFAEDD40459}" srcOrd="1" destOrd="0" parTransId="{D67BD6DB-E161-411F-B1B1-29982D22DC40}" sibTransId="{E34BE89C-9C4F-426A-BC43-F3C4B16CD15E}"/>
    <dgm:cxn modelId="{B98C8BBD-8D52-4337-9C41-D0DE5EF647C4}" type="presOf" srcId="{524F2D27-7342-48E7-81A2-CA3A490A9CEB}" destId="{23E42F24-8026-4EAE-B9F5-74529A669D93}" srcOrd="0" destOrd="0" presId="urn:microsoft.com/office/officeart/2005/8/layout/cycle5"/>
    <dgm:cxn modelId="{6EF024A9-9F3E-4A45-8DE9-84D0E4C7D841}" srcId="{56849B9F-86C1-4E85-894B-66D334AC2DEC}" destId="{F1129F6C-FFCB-4E1C-A49F-351F32064072}" srcOrd="3" destOrd="0" parTransId="{4E30B8EC-9B6D-4155-B47C-6E50AFE2A1FC}" sibTransId="{205C77CC-8238-4A3B-9410-2E83F7E8CD94}"/>
    <dgm:cxn modelId="{1DED4EA2-612C-4519-9380-43C15F671C57}" type="presOf" srcId="{963BEEFB-F997-4652-948E-F74CD8A3DF9B}" destId="{D74106FD-D5F0-4521-BBC6-EE6E93E4E98A}" srcOrd="0" destOrd="0" presId="urn:microsoft.com/office/officeart/2005/8/layout/cycle5"/>
    <dgm:cxn modelId="{D4FD1DE1-6F7D-4187-A8B6-6F1C810D2E6E}" type="presOf" srcId="{F1129F6C-FFCB-4E1C-A49F-351F32064072}" destId="{D164F455-5473-4509-998A-4136F6573A96}" srcOrd="0" destOrd="0" presId="urn:microsoft.com/office/officeart/2005/8/layout/cycle5"/>
    <dgm:cxn modelId="{6C5C6133-4B29-4AAB-A867-F33A9B6BAECE}" type="presOf" srcId="{3D17EC36-8E62-4EDD-BCDC-41F30C002705}" destId="{420C4748-573B-4AAF-A9AB-87CCD24A70E4}" srcOrd="0" destOrd="0" presId="urn:microsoft.com/office/officeart/2005/8/layout/cycle5"/>
    <dgm:cxn modelId="{A46E57F4-0688-49E3-96CA-5439E5EB7022}" type="presOf" srcId="{2A8AB47E-E758-4086-9FF3-6FFAEDD40459}" destId="{02EB317E-5325-4397-8BE0-6E42024E600E}" srcOrd="0" destOrd="0" presId="urn:microsoft.com/office/officeart/2005/8/layout/cycle5"/>
    <dgm:cxn modelId="{1523C765-BD4F-4264-8463-7875D0D41396}" srcId="{56849B9F-86C1-4E85-894B-66D334AC2DEC}" destId="{3D17EC36-8E62-4EDD-BCDC-41F30C002705}" srcOrd="4" destOrd="0" parTransId="{8A86EC9B-E10D-4852-AAA8-85D6AC3D911E}" sibTransId="{524F2D27-7342-48E7-81A2-CA3A490A9CEB}"/>
    <dgm:cxn modelId="{2B1B014A-23FF-4F49-BCF7-6CF9A3581865}" srcId="{56849B9F-86C1-4E85-894B-66D334AC2DEC}" destId="{963BEEFB-F997-4652-948E-F74CD8A3DF9B}" srcOrd="2" destOrd="0" parTransId="{5E9C1AD4-3084-4FD5-8AFD-9CBBF650E60E}" sibTransId="{C9F43D15-00D2-404F-8F82-813D7846ABCC}"/>
    <dgm:cxn modelId="{EEA61CFA-1548-4EE1-9B3E-957C130FFEFE}" type="presOf" srcId="{56849B9F-86C1-4E85-894B-66D334AC2DEC}" destId="{0FE9E05D-EB18-4C62-B885-1CE99129648D}" srcOrd="0" destOrd="0" presId="urn:microsoft.com/office/officeart/2005/8/layout/cycle5"/>
    <dgm:cxn modelId="{08DE1C36-9A56-4C71-B793-9FD7BA9B543F}" type="presOf" srcId="{55C18D6C-2ABD-474E-B6F7-34A20D3208AB}" destId="{1A22196A-7CE6-4DCF-8B2D-9733A38AFCAA}" srcOrd="0" destOrd="0" presId="urn:microsoft.com/office/officeart/2005/8/layout/cycle5"/>
    <dgm:cxn modelId="{CBC71DFC-8FA5-463B-9AF2-E0BA283E917C}" type="presOf" srcId="{E34BE89C-9C4F-426A-BC43-F3C4B16CD15E}" destId="{DBD79648-4AD1-4CFB-ACB5-37FEE5CB3A89}" srcOrd="0" destOrd="0" presId="urn:microsoft.com/office/officeart/2005/8/layout/cycle5"/>
    <dgm:cxn modelId="{D10E375D-4CB4-4EE5-9E6B-9357A8D6978D}" type="presParOf" srcId="{0FE9E05D-EB18-4C62-B885-1CE99129648D}" destId="{44A52512-4450-4240-A0A1-050C88839BAE}" srcOrd="0" destOrd="0" presId="urn:microsoft.com/office/officeart/2005/8/layout/cycle5"/>
    <dgm:cxn modelId="{68439896-A0FC-4DC5-90C9-40382CA778B1}" type="presParOf" srcId="{0FE9E05D-EB18-4C62-B885-1CE99129648D}" destId="{D09F4E4F-9CAF-48B2-8985-37066412ED85}" srcOrd="1" destOrd="0" presId="urn:microsoft.com/office/officeart/2005/8/layout/cycle5"/>
    <dgm:cxn modelId="{AD66431B-20CC-4A60-859D-7C97D4A06B27}" type="presParOf" srcId="{0FE9E05D-EB18-4C62-B885-1CE99129648D}" destId="{1A22196A-7CE6-4DCF-8B2D-9733A38AFCAA}" srcOrd="2" destOrd="0" presId="urn:microsoft.com/office/officeart/2005/8/layout/cycle5"/>
    <dgm:cxn modelId="{D8BFA409-CF50-4533-8973-9973AA260D28}" type="presParOf" srcId="{0FE9E05D-EB18-4C62-B885-1CE99129648D}" destId="{02EB317E-5325-4397-8BE0-6E42024E600E}" srcOrd="3" destOrd="0" presId="urn:microsoft.com/office/officeart/2005/8/layout/cycle5"/>
    <dgm:cxn modelId="{BFE0C048-14AE-4497-96EB-8413706E2D80}" type="presParOf" srcId="{0FE9E05D-EB18-4C62-B885-1CE99129648D}" destId="{965AEA76-220E-4D76-ADBF-CE21CC7E3CEB}" srcOrd="4" destOrd="0" presId="urn:microsoft.com/office/officeart/2005/8/layout/cycle5"/>
    <dgm:cxn modelId="{3CB42983-CDF0-4063-8D35-B92116377449}" type="presParOf" srcId="{0FE9E05D-EB18-4C62-B885-1CE99129648D}" destId="{DBD79648-4AD1-4CFB-ACB5-37FEE5CB3A89}" srcOrd="5" destOrd="0" presId="urn:microsoft.com/office/officeart/2005/8/layout/cycle5"/>
    <dgm:cxn modelId="{1DA8CF75-10B8-4367-9AD7-0D80BE2C79F3}" type="presParOf" srcId="{0FE9E05D-EB18-4C62-B885-1CE99129648D}" destId="{D74106FD-D5F0-4521-BBC6-EE6E93E4E98A}" srcOrd="6" destOrd="0" presId="urn:microsoft.com/office/officeart/2005/8/layout/cycle5"/>
    <dgm:cxn modelId="{289C8BB7-4567-4768-A22C-7DF49AD1895F}" type="presParOf" srcId="{0FE9E05D-EB18-4C62-B885-1CE99129648D}" destId="{01680AA2-24E5-47C2-9A89-F4C0E7BB9B93}" srcOrd="7" destOrd="0" presId="urn:microsoft.com/office/officeart/2005/8/layout/cycle5"/>
    <dgm:cxn modelId="{7B211E4B-0900-49C6-A256-CE3DC82BC7C8}" type="presParOf" srcId="{0FE9E05D-EB18-4C62-B885-1CE99129648D}" destId="{59BF5EFD-E654-4AA4-A0BD-D38D16B189D4}" srcOrd="8" destOrd="0" presId="urn:microsoft.com/office/officeart/2005/8/layout/cycle5"/>
    <dgm:cxn modelId="{2B3475DC-8AC0-4E93-B98E-9685AC6896C4}" type="presParOf" srcId="{0FE9E05D-EB18-4C62-B885-1CE99129648D}" destId="{D164F455-5473-4509-998A-4136F6573A96}" srcOrd="9" destOrd="0" presId="urn:microsoft.com/office/officeart/2005/8/layout/cycle5"/>
    <dgm:cxn modelId="{F2D4A139-DA8A-4038-8114-64E66ED7DFBD}" type="presParOf" srcId="{0FE9E05D-EB18-4C62-B885-1CE99129648D}" destId="{3BEDF9DB-1C07-42A4-85D9-8954E4BD465F}" srcOrd="10" destOrd="0" presId="urn:microsoft.com/office/officeart/2005/8/layout/cycle5"/>
    <dgm:cxn modelId="{C1E515DE-CD8A-48F8-B36E-E195038F2107}" type="presParOf" srcId="{0FE9E05D-EB18-4C62-B885-1CE99129648D}" destId="{4364E8DA-002A-4220-9DC3-B8BE67DB596B}" srcOrd="11" destOrd="0" presId="urn:microsoft.com/office/officeart/2005/8/layout/cycle5"/>
    <dgm:cxn modelId="{0E5549CA-0C8C-4F6E-A2EC-A2C1F5B89A2E}" type="presParOf" srcId="{0FE9E05D-EB18-4C62-B885-1CE99129648D}" destId="{420C4748-573B-4AAF-A9AB-87CCD24A70E4}" srcOrd="12" destOrd="0" presId="urn:microsoft.com/office/officeart/2005/8/layout/cycle5"/>
    <dgm:cxn modelId="{35F45B31-AC52-4849-908D-411A11A8E267}" type="presParOf" srcId="{0FE9E05D-EB18-4C62-B885-1CE99129648D}" destId="{BAAC4258-03F4-4FF9-9FCE-05A69653C138}" srcOrd="13" destOrd="0" presId="urn:microsoft.com/office/officeart/2005/8/layout/cycle5"/>
    <dgm:cxn modelId="{54A44246-81FA-4A70-B52B-F20F20400AD8}" type="presParOf" srcId="{0FE9E05D-EB18-4C62-B885-1CE99129648D}" destId="{23E42F24-8026-4EAE-B9F5-74529A669D93}" srcOrd="14" destOrd="0" presId="urn:microsoft.com/office/officeart/2005/8/layout/cycle5"/>
  </dgm:cxnLst>
  <dgm:bg/>
  <dgm:whole>
    <a:ln w="9525" cap="flat" cmpd="sng" algn="ctr">
      <a:solidFill>
        <a:schemeClr val="lt1">
          <a:hueOff val="0"/>
          <a:satOff val="0"/>
          <a:lumOff val="0"/>
        </a:schemeClr>
      </a:solidFill>
      <a:prstDash val="solid"/>
      <a:round/>
      <a:headEnd type="none" w="med" len="med"/>
      <a:tailEnd type="none" w="med" len="med"/>
    </a:ln>
  </dgm:whole>
</dgm:dataModel>
</file>

<file path=ppt/diagrams/data4.xml><?xml version="1.0" encoding="utf-8"?>
<dgm:dataModel xmlns:dgm="http://schemas.openxmlformats.org/drawingml/2006/diagram" xmlns:a="http://schemas.openxmlformats.org/drawingml/2006/main">
  <dgm:ptLst>
    <dgm:pt modelId="{55B6E4DC-D40B-4AF8-86A3-4953831BFD78}" type="doc">
      <dgm:prSet loTypeId="urn:microsoft.com/office/officeart/2005/8/layout/matrix1" loCatId="matrix" qsTypeId="urn:microsoft.com/office/officeart/2005/8/quickstyle/simple3" qsCatId="simple" csTypeId="urn:microsoft.com/office/officeart/2005/8/colors/accent1_2" csCatId="accent1" phldr="1"/>
      <dgm:spPr/>
      <dgm:t>
        <a:bodyPr/>
        <a:lstStyle/>
        <a:p>
          <a:endParaRPr lang="en-IN"/>
        </a:p>
      </dgm:t>
    </dgm:pt>
    <dgm:pt modelId="{295F63FE-A7D6-47C2-A8CD-76BD5863320B}">
      <dgm:prSet phldrT="[Text]"/>
      <dgm:spPr/>
      <dgm:t>
        <a:bodyPr/>
        <a:lstStyle/>
        <a:p>
          <a:r>
            <a:rPr lang="en-IN" dirty="0" smtClean="0"/>
            <a:t>Milk</a:t>
          </a:r>
          <a:endParaRPr lang="en-IN" dirty="0"/>
        </a:p>
      </dgm:t>
    </dgm:pt>
    <dgm:pt modelId="{C45F3BBB-256F-4230-8E70-58B1198EAF14}" type="parTrans" cxnId="{8451E13A-1B5E-40A6-A970-E02B93A6E17F}">
      <dgm:prSet/>
      <dgm:spPr/>
      <dgm:t>
        <a:bodyPr/>
        <a:lstStyle/>
        <a:p>
          <a:endParaRPr lang="en-IN"/>
        </a:p>
      </dgm:t>
    </dgm:pt>
    <dgm:pt modelId="{D84BFC77-487B-4B10-A700-5575AB9DABE8}" type="sibTrans" cxnId="{8451E13A-1B5E-40A6-A970-E02B93A6E17F}">
      <dgm:prSet/>
      <dgm:spPr/>
      <dgm:t>
        <a:bodyPr/>
        <a:lstStyle/>
        <a:p>
          <a:endParaRPr lang="en-IN"/>
        </a:p>
      </dgm:t>
    </dgm:pt>
    <dgm:pt modelId="{6FBD3583-70EB-46A4-BAEE-7215AF163B3F}">
      <dgm:prSet phldrT="[Text]"/>
      <dgm:spPr>
        <a:blipFill rotWithShape="0">
          <a:blip xmlns:r="http://schemas.openxmlformats.org/officeDocument/2006/relationships" r:embed="rId1"/>
          <a:stretch>
            <a:fillRect/>
          </a:stretch>
        </a:blipFill>
      </dgm:spPr>
      <dgm:t>
        <a:bodyPr/>
        <a:lstStyle/>
        <a:p>
          <a:r>
            <a:rPr lang="en-IN" dirty="0" smtClean="0"/>
            <a:t>Fruit juice</a:t>
          </a:r>
          <a:endParaRPr lang="en-IN" dirty="0"/>
        </a:p>
      </dgm:t>
    </dgm:pt>
    <dgm:pt modelId="{089A7994-F6B4-45A9-8944-E85A7B724922}" type="parTrans" cxnId="{1E7F119B-E598-48F4-B989-5D0A76E0E002}">
      <dgm:prSet/>
      <dgm:spPr/>
      <dgm:t>
        <a:bodyPr/>
        <a:lstStyle/>
        <a:p>
          <a:endParaRPr lang="en-IN"/>
        </a:p>
      </dgm:t>
    </dgm:pt>
    <dgm:pt modelId="{4D333754-304D-44B2-AC90-A70907B8D089}" type="sibTrans" cxnId="{1E7F119B-E598-48F4-B989-5D0A76E0E002}">
      <dgm:prSet/>
      <dgm:spPr/>
      <dgm:t>
        <a:bodyPr/>
        <a:lstStyle/>
        <a:p>
          <a:endParaRPr lang="en-IN"/>
        </a:p>
      </dgm:t>
    </dgm:pt>
    <dgm:pt modelId="{93141E2D-0ACE-4F35-898A-B09DF39850F4}">
      <dgm:prSet phldrT="[Text]"/>
      <dgm:spPr/>
      <dgm:t>
        <a:bodyPr/>
        <a:lstStyle/>
        <a:p>
          <a:pPr algn="ctr"/>
          <a:r>
            <a:rPr lang="en-IN" dirty="0" smtClean="0"/>
            <a:t>Tea/coffee</a:t>
          </a:r>
        </a:p>
        <a:p>
          <a:pPr algn="ctr"/>
          <a:endParaRPr lang="en-IN" dirty="0" smtClean="0"/>
        </a:p>
        <a:p>
          <a:pPr algn="ctr"/>
          <a:endParaRPr lang="en-IN" dirty="0"/>
        </a:p>
      </dgm:t>
    </dgm:pt>
    <dgm:pt modelId="{AF47EFDB-E665-4248-9341-B9890A5A298A}" type="sibTrans" cxnId="{B324C25C-4E4A-4650-8FF6-810C5BB97A55}">
      <dgm:prSet/>
      <dgm:spPr/>
      <dgm:t>
        <a:bodyPr/>
        <a:lstStyle/>
        <a:p>
          <a:endParaRPr lang="en-IN"/>
        </a:p>
      </dgm:t>
    </dgm:pt>
    <dgm:pt modelId="{8D4A204C-DCB5-4206-BF09-6F836FE3C645}" type="parTrans" cxnId="{B324C25C-4E4A-4650-8FF6-810C5BB97A55}">
      <dgm:prSet/>
      <dgm:spPr/>
      <dgm:t>
        <a:bodyPr/>
        <a:lstStyle/>
        <a:p>
          <a:endParaRPr lang="en-IN"/>
        </a:p>
      </dgm:t>
    </dgm:pt>
    <dgm:pt modelId="{4BBDB271-8A07-433F-A27F-0E8A317D8FD6}">
      <dgm:prSet phldrT="[Text]"/>
      <dgm:spPr/>
      <dgm:t>
        <a:bodyPr/>
        <a:lstStyle/>
        <a:p>
          <a:r>
            <a:rPr lang="en-IN" dirty="0" smtClean="0"/>
            <a:t>Alcohol</a:t>
          </a:r>
        </a:p>
        <a:p>
          <a:endParaRPr lang="en-IN" dirty="0" smtClean="0"/>
        </a:p>
        <a:p>
          <a:endParaRPr lang="en-IN" dirty="0" smtClean="0"/>
        </a:p>
      </dgm:t>
    </dgm:pt>
    <dgm:pt modelId="{9E542CDA-118F-4915-BE49-F8FC7384E80C}" type="sibTrans" cxnId="{9CE46E71-1CA8-48B1-A886-2BAA555DAF4F}">
      <dgm:prSet/>
      <dgm:spPr/>
      <dgm:t>
        <a:bodyPr/>
        <a:lstStyle/>
        <a:p>
          <a:endParaRPr lang="en-IN"/>
        </a:p>
      </dgm:t>
    </dgm:pt>
    <dgm:pt modelId="{EB3D011F-6184-4B07-8588-6BFF7234FBEC}" type="parTrans" cxnId="{9CE46E71-1CA8-48B1-A886-2BAA555DAF4F}">
      <dgm:prSet/>
      <dgm:spPr/>
      <dgm:t>
        <a:bodyPr/>
        <a:lstStyle/>
        <a:p>
          <a:endParaRPr lang="en-IN"/>
        </a:p>
      </dgm:t>
    </dgm:pt>
    <dgm:pt modelId="{42D5FE0D-D2BE-488D-A12F-37639AA070FB}">
      <dgm:prSet phldrT="[Text]" custT="1"/>
      <dgm:spPr/>
      <dgm:t>
        <a:bodyPr/>
        <a:lstStyle/>
        <a:p>
          <a:pPr>
            <a:lnSpc>
              <a:spcPct val="150000"/>
            </a:lnSpc>
          </a:pPr>
          <a:r>
            <a:rPr lang="en-IN" sz="2800" b="1" dirty="0" smtClean="0">
              <a:solidFill>
                <a:srgbClr val="008000"/>
              </a:solidFill>
              <a:latin typeface="Times New Roman" pitchFamily="18" charset="0"/>
              <a:cs typeface="Times New Roman" pitchFamily="18" charset="0"/>
            </a:rPr>
            <a:t>Food- Drug</a:t>
          </a:r>
          <a:endParaRPr lang="en-IN" sz="2800" b="1" dirty="0">
            <a:solidFill>
              <a:srgbClr val="008000"/>
            </a:solidFill>
            <a:latin typeface="Times New Roman" pitchFamily="18" charset="0"/>
            <a:cs typeface="Times New Roman" pitchFamily="18" charset="0"/>
          </a:endParaRPr>
        </a:p>
      </dgm:t>
    </dgm:pt>
    <dgm:pt modelId="{EC9D65CA-55BF-486D-B9AE-AEAC4B1077A9}" type="sibTrans" cxnId="{F7BCDCF1-A10C-4B04-9001-1AEE75F7032C}">
      <dgm:prSet/>
      <dgm:spPr/>
      <dgm:t>
        <a:bodyPr/>
        <a:lstStyle/>
        <a:p>
          <a:endParaRPr lang="en-IN"/>
        </a:p>
      </dgm:t>
    </dgm:pt>
    <dgm:pt modelId="{47347E0B-4D43-4D8F-B4B1-A31E9A2479D8}" type="parTrans" cxnId="{F7BCDCF1-A10C-4B04-9001-1AEE75F7032C}">
      <dgm:prSet/>
      <dgm:spPr/>
      <dgm:t>
        <a:bodyPr/>
        <a:lstStyle/>
        <a:p>
          <a:endParaRPr lang="en-IN"/>
        </a:p>
      </dgm:t>
    </dgm:pt>
    <dgm:pt modelId="{46282A1C-3975-4FC9-B9BB-628E709E3BA0}" type="pres">
      <dgm:prSet presAssocID="{55B6E4DC-D40B-4AF8-86A3-4953831BFD78}" presName="diagram" presStyleCnt="0">
        <dgm:presLayoutVars>
          <dgm:chMax val="1"/>
          <dgm:dir/>
          <dgm:animLvl val="ctr"/>
          <dgm:resizeHandles val="exact"/>
        </dgm:presLayoutVars>
      </dgm:prSet>
      <dgm:spPr/>
      <dgm:t>
        <a:bodyPr/>
        <a:lstStyle/>
        <a:p>
          <a:endParaRPr lang="en-IN"/>
        </a:p>
      </dgm:t>
    </dgm:pt>
    <dgm:pt modelId="{373F789B-1EC8-4157-B114-DCB84E66B80B}" type="pres">
      <dgm:prSet presAssocID="{55B6E4DC-D40B-4AF8-86A3-4953831BFD78}" presName="matrix" presStyleCnt="0"/>
      <dgm:spPr/>
    </dgm:pt>
    <dgm:pt modelId="{FCD7C155-186F-4E8A-A641-00072088C8DA}" type="pres">
      <dgm:prSet presAssocID="{55B6E4DC-D40B-4AF8-86A3-4953831BFD78}" presName="tile1" presStyleLbl="node1" presStyleIdx="0" presStyleCnt="4" custScaleX="103419" custLinFactNeighborX="1400" custLinFactNeighborY="-291"/>
      <dgm:spPr/>
      <dgm:t>
        <a:bodyPr/>
        <a:lstStyle/>
        <a:p>
          <a:endParaRPr lang="en-IN"/>
        </a:p>
      </dgm:t>
    </dgm:pt>
    <dgm:pt modelId="{4B40F79C-452D-4BDF-9A1A-CEE442566A62}" type="pres">
      <dgm:prSet presAssocID="{55B6E4DC-D40B-4AF8-86A3-4953831BFD78}" presName="tile1text" presStyleLbl="node1" presStyleIdx="0" presStyleCnt="4">
        <dgm:presLayoutVars>
          <dgm:chMax val="0"/>
          <dgm:chPref val="0"/>
          <dgm:bulletEnabled val="1"/>
        </dgm:presLayoutVars>
      </dgm:prSet>
      <dgm:spPr/>
      <dgm:t>
        <a:bodyPr/>
        <a:lstStyle/>
        <a:p>
          <a:endParaRPr lang="en-IN"/>
        </a:p>
      </dgm:t>
    </dgm:pt>
    <dgm:pt modelId="{F6DAE232-A5D2-46AB-9184-F97429E8B49C}" type="pres">
      <dgm:prSet presAssocID="{55B6E4DC-D40B-4AF8-86A3-4953831BFD78}" presName="tile2" presStyleLbl="node1" presStyleIdx="1" presStyleCnt="4" custScaleX="59347" custScaleY="44788" custLinFactNeighborX="-636" custLinFactNeighborY="-22931"/>
      <dgm:spPr/>
      <dgm:t>
        <a:bodyPr/>
        <a:lstStyle/>
        <a:p>
          <a:endParaRPr lang="en-IN"/>
        </a:p>
      </dgm:t>
    </dgm:pt>
    <dgm:pt modelId="{A517AC18-6D4A-49FF-96F8-983827761982}" type="pres">
      <dgm:prSet presAssocID="{55B6E4DC-D40B-4AF8-86A3-4953831BFD78}" presName="tile2text" presStyleLbl="node1" presStyleIdx="1" presStyleCnt="4">
        <dgm:presLayoutVars>
          <dgm:chMax val="0"/>
          <dgm:chPref val="0"/>
          <dgm:bulletEnabled val="1"/>
        </dgm:presLayoutVars>
      </dgm:prSet>
      <dgm:spPr/>
      <dgm:t>
        <a:bodyPr/>
        <a:lstStyle/>
        <a:p>
          <a:endParaRPr lang="en-IN"/>
        </a:p>
      </dgm:t>
    </dgm:pt>
    <dgm:pt modelId="{1F58BA58-5311-420F-9DDF-A50FAEB35C1F}" type="pres">
      <dgm:prSet presAssocID="{55B6E4DC-D40B-4AF8-86A3-4953831BFD78}" presName="tile3" presStyleLbl="node1" presStyleIdx="2" presStyleCnt="4"/>
      <dgm:spPr/>
      <dgm:t>
        <a:bodyPr/>
        <a:lstStyle/>
        <a:p>
          <a:endParaRPr lang="en-IN"/>
        </a:p>
      </dgm:t>
    </dgm:pt>
    <dgm:pt modelId="{9660C2F0-006A-4E36-AFD3-0573AE7DB043}" type="pres">
      <dgm:prSet presAssocID="{55B6E4DC-D40B-4AF8-86A3-4953831BFD78}" presName="tile3text" presStyleLbl="node1" presStyleIdx="2" presStyleCnt="4">
        <dgm:presLayoutVars>
          <dgm:chMax val="0"/>
          <dgm:chPref val="0"/>
          <dgm:bulletEnabled val="1"/>
        </dgm:presLayoutVars>
      </dgm:prSet>
      <dgm:spPr/>
      <dgm:t>
        <a:bodyPr/>
        <a:lstStyle/>
        <a:p>
          <a:endParaRPr lang="en-IN"/>
        </a:p>
      </dgm:t>
    </dgm:pt>
    <dgm:pt modelId="{A5366202-4839-40A3-86EE-D530774486B2}" type="pres">
      <dgm:prSet presAssocID="{55B6E4DC-D40B-4AF8-86A3-4953831BFD78}" presName="tile4" presStyleLbl="node1" presStyleIdx="3" presStyleCnt="4"/>
      <dgm:spPr/>
      <dgm:t>
        <a:bodyPr/>
        <a:lstStyle/>
        <a:p>
          <a:endParaRPr lang="en-IN"/>
        </a:p>
      </dgm:t>
    </dgm:pt>
    <dgm:pt modelId="{721BF8C3-245E-4097-B63C-93DA08215BE4}" type="pres">
      <dgm:prSet presAssocID="{55B6E4DC-D40B-4AF8-86A3-4953831BFD78}" presName="tile4text" presStyleLbl="node1" presStyleIdx="3" presStyleCnt="4">
        <dgm:presLayoutVars>
          <dgm:chMax val="0"/>
          <dgm:chPref val="0"/>
          <dgm:bulletEnabled val="1"/>
        </dgm:presLayoutVars>
      </dgm:prSet>
      <dgm:spPr/>
      <dgm:t>
        <a:bodyPr/>
        <a:lstStyle/>
        <a:p>
          <a:endParaRPr lang="en-IN"/>
        </a:p>
      </dgm:t>
    </dgm:pt>
    <dgm:pt modelId="{E714D887-C1C7-4BB2-AE0E-D44427E4D296}" type="pres">
      <dgm:prSet presAssocID="{55B6E4DC-D40B-4AF8-86A3-4953831BFD78}" presName="centerTile" presStyleLbl="fgShp" presStyleIdx="0" presStyleCnt="1" custLinFactNeighborX="5500">
        <dgm:presLayoutVars>
          <dgm:chMax val="0"/>
          <dgm:chPref val="0"/>
        </dgm:presLayoutVars>
      </dgm:prSet>
      <dgm:spPr/>
      <dgm:t>
        <a:bodyPr/>
        <a:lstStyle/>
        <a:p>
          <a:endParaRPr lang="en-IN"/>
        </a:p>
      </dgm:t>
    </dgm:pt>
  </dgm:ptLst>
  <dgm:cxnLst>
    <dgm:cxn modelId="{96EC65AD-FD6E-44AD-8AB3-380774EF0147}" type="presOf" srcId="{6FBD3583-70EB-46A4-BAEE-7215AF163B3F}" destId="{A517AC18-6D4A-49FF-96F8-983827761982}" srcOrd="1" destOrd="0" presId="urn:microsoft.com/office/officeart/2005/8/layout/matrix1"/>
    <dgm:cxn modelId="{690E19F1-F5B4-4F67-BFC1-9DCED4E0263B}" type="presOf" srcId="{295F63FE-A7D6-47C2-A8CD-76BD5863320B}" destId="{4B40F79C-452D-4BDF-9A1A-CEE442566A62}" srcOrd="1" destOrd="0" presId="urn:microsoft.com/office/officeart/2005/8/layout/matrix1"/>
    <dgm:cxn modelId="{475499AE-9A02-406C-9AD3-66F432E9AB7A}" type="presOf" srcId="{295F63FE-A7D6-47C2-A8CD-76BD5863320B}" destId="{FCD7C155-186F-4E8A-A641-00072088C8DA}" srcOrd="0" destOrd="0" presId="urn:microsoft.com/office/officeart/2005/8/layout/matrix1"/>
    <dgm:cxn modelId="{91E08AE5-D146-4297-8BEF-A7419F33A96E}" type="presOf" srcId="{93141E2D-0ACE-4F35-898A-B09DF39850F4}" destId="{9660C2F0-006A-4E36-AFD3-0573AE7DB043}" srcOrd="1" destOrd="0" presId="urn:microsoft.com/office/officeart/2005/8/layout/matrix1"/>
    <dgm:cxn modelId="{B324C25C-4E4A-4650-8FF6-810C5BB97A55}" srcId="{42D5FE0D-D2BE-488D-A12F-37639AA070FB}" destId="{93141E2D-0ACE-4F35-898A-B09DF39850F4}" srcOrd="2" destOrd="0" parTransId="{8D4A204C-DCB5-4206-BF09-6F836FE3C645}" sibTransId="{AF47EFDB-E665-4248-9341-B9890A5A298A}"/>
    <dgm:cxn modelId="{0361AAFB-BFF0-4D7D-9FBB-A33836CD82D4}" type="presOf" srcId="{4BBDB271-8A07-433F-A27F-0E8A317D8FD6}" destId="{721BF8C3-245E-4097-B63C-93DA08215BE4}" srcOrd="1" destOrd="0" presId="urn:microsoft.com/office/officeart/2005/8/layout/matrix1"/>
    <dgm:cxn modelId="{8451E13A-1B5E-40A6-A970-E02B93A6E17F}" srcId="{42D5FE0D-D2BE-488D-A12F-37639AA070FB}" destId="{295F63FE-A7D6-47C2-A8CD-76BD5863320B}" srcOrd="0" destOrd="0" parTransId="{C45F3BBB-256F-4230-8E70-58B1198EAF14}" sibTransId="{D84BFC77-487B-4B10-A700-5575AB9DABE8}"/>
    <dgm:cxn modelId="{1E7F119B-E598-48F4-B989-5D0A76E0E002}" srcId="{42D5FE0D-D2BE-488D-A12F-37639AA070FB}" destId="{6FBD3583-70EB-46A4-BAEE-7215AF163B3F}" srcOrd="1" destOrd="0" parTransId="{089A7994-F6B4-45A9-8944-E85A7B724922}" sibTransId="{4D333754-304D-44B2-AC90-A70907B8D089}"/>
    <dgm:cxn modelId="{F7BCDCF1-A10C-4B04-9001-1AEE75F7032C}" srcId="{55B6E4DC-D40B-4AF8-86A3-4953831BFD78}" destId="{42D5FE0D-D2BE-488D-A12F-37639AA070FB}" srcOrd="0" destOrd="0" parTransId="{47347E0B-4D43-4D8F-B4B1-A31E9A2479D8}" sibTransId="{EC9D65CA-55BF-486D-B9AE-AEAC4B1077A9}"/>
    <dgm:cxn modelId="{9CE46E71-1CA8-48B1-A886-2BAA555DAF4F}" srcId="{42D5FE0D-D2BE-488D-A12F-37639AA070FB}" destId="{4BBDB271-8A07-433F-A27F-0E8A317D8FD6}" srcOrd="3" destOrd="0" parTransId="{EB3D011F-6184-4B07-8588-6BFF7234FBEC}" sibTransId="{9E542CDA-118F-4915-BE49-F8FC7384E80C}"/>
    <dgm:cxn modelId="{1AEE9FAB-5B64-463E-BCE6-426DE1A52A64}" type="presOf" srcId="{93141E2D-0ACE-4F35-898A-B09DF39850F4}" destId="{1F58BA58-5311-420F-9DDF-A50FAEB35C1F}" srcOrd="0" destOrd="0" presId="urn:microsoft.com/office/officeart/2005/8/layout/matrix1"/>
    <dgm:cxn modelId="{04CB23DD-1865-4414-A63F-5A6BD69F32A8}" type="presOf" srcId="{4BBDB271-8A07-433F-A27F-0E8A317D8FD6}" destId="{A5366202-4839-40A3-86EE-D530774486B2}" srcOrd="0" destOrd="0" presId="urn:microsoft.com/office/officeart/2005/8/layout/matrix1"/>
    <dgm:cxn modelId="{016C3E7A-DB0E-4DA5-AB2B-C1FE542E069A}" type="presOf" srcId="{42D5FE0D-D2BE-488D-A12F-37639AA070FB}" destId="{E714D887-C1C7-4BB2-AE0E-D44427E4D296}" srcOrd="0" destOrd="0" presId="urn:microsoft.com/office/officeart/2005/8/layout/matrix1"/>
    <dgm:cxn modelId="{CECF402C-AFAD-4EA7-9146-13F88AC9975B}" type="presOf" srcId="{6FBD3583-70EB-46A4-BAEE-7215AF163B3F}" destId="{F6DAE232-A5D2-46AB-9184-F97429E8B49C}" srcOrd="0" destOrd="0" presId="urn:microsoft.com/office/officeart/2005/8/layout/matrix1"/>
    <dgm:cxn modelId="{22F89B52-A42A-4558-A01E-EEE030FA5CE7}" type="presOf" srcId="{55B6E4DC-D40B-4AF8-86A3-4953831BFD78}" destId="{46282A1C-3975-4FC9-B9BB-628E709E3BA0}" srcOrd="0" destOrd="0" presId="urn:microsoft.com/office/officeart/2005/8/layout/matrix1"/>
    <dgm:cxn modelId="{618C5C7E-804B-4613-8405-2313D0EDE515}" type="presParOf" srcId="{46282A1C-3975-4FC9-B9BB-628E709E3BA0}" destId="{373F789B-1EC8-4157-B114-DCB84E66B80B}" srcOrd="0" destOrd="0" presId="urn:microsoft.com/office/officeart/2005/8/layout/matrix1"/>
    <dgm:cxn modelId="{C29E35C0-E310-449A-B703-5A1950B493DC}" type="presParOf" srcId="{373F789B-1EC8-4157-B114-DCB84E66B80B}" destId="{FCD7C155-186F-4E8A-A641-00072088C8DA}" srcOrd="0" destOrd="0" presId="urn:microsoft.com/office/officeart/2005/8/layout/matrix1"/>
    <dgm:cxn modelId="{01293D8A-C07A-492F-B24C-F78BFE72D159}" type="presParOf" srcId="{373F789B-1EC8-4157-B114-DCB84E66B80B}" destId="{4B40F79C-452D-4BDF-9A1A-CEE442566A62}" srcOrd="1" destOrd="0" presId="urn:microsoft.com/office/officeart/2005/8/layout/matrix1"/>
    <dgm:cxn modelId="{2CD1B237-09B3-4843-A749-C9B20922EFC8}" type="presParOf" srcId="{373F789B-1EC8-4157-B114-DCB84E66B80B}" destId="{F6DAE232-A5D2-46AB-9184-F97429E8B49C}" srcOrd="2" destOrd="0" presId="urn:microsoft.com/office/officeart/2005/8/layout/matrix1"/>
    <dgm:cxn modelId="{241584A0-013A-4A76-BD10-A64E66BAD704}" type="presParOf" srcId="{373F789B-1EC8-4157-B114-DCB84E66B80B}" destId="{A517AC18-6D4A-49FF-96F8-983827761982}" srcOrd="3" destOrd="0" presId="urn:microsoft.com/office/officeart/2005/8/layout/matrix1"/>
    <dgm:cxn modelId="{1DADFDD6-4F0F-4CA3-B5F0-DDF0782B95A9}" type="presParOf" srcId="{373F789B-1EC8-4157-B114-DCB84E66B80B}" destId="{1F58BA58-5311-420F-9DDF-A50FAEB35C1F}" srcOrd="4" destOrd="0" presId="urn:microsoft.com/office/officeart/2005/8/layout/matrix1"/>
    <dgm:cxn modelId="{08DD3528-3C27-485D-8BC0-5D19E2B9DA82}" type="presParOf" srcId="{373F789B-1EC8-4157-B114-DCB84E66B80B}" destId="{9660C2F0-006A-4E36-AFD3-0573AE7DB043}" srcOrd="5" destOrd="0" presId="urn:microsoft.com/office/officeart/2005/8/layout/matrix1"/>
    <dgm:cxn modelId="{9B1DF57D-7E84-4396-ABD1-19539B9FAB4F}" type="presParOf" srcId="{373F789B-1EC8-4157-B114-DCB84E66B80B}" destId="{A5366202-4839-40A3-86EE-D530774486B2}" srcOrd="6" destOrd="0" presId="urn:microsoft.com/office/officeart/2005/8/layout/matrix1"/>
    <dgm:cxn modelId="{AB76F6DF-1FFD-48CC-BF64-EF197DA6A829}" type="presParOf" srcId="{373F789B-1EC8-4157-B114-DCB84E66B80B}" destId="{721BF8C3-245E-4097-B63C-93DA08215BE4}" srcOrd="7" destOrd="0" presId="urn:microsoft.com/office/officeart/2005/8/layout/matrix1"/>
    <dgm:cxn modelId="{A4520FCE-818D-43F9-B033-4A76A44FD5CF}" type="presParOf" srcId="{46282A1C-3975-4FC9-B9BB-628E709E3BA0}" destId="{E714D887-C1C7-4BB2-AE0E-D44427E4D296}" srcOrd="1" destOrd="0" presId="urn:microsoft.com/office/officeart/2005/8/layout/matrix1"/>
  </dgm:cxnLst>
  <dgm:bg>
    <a:solidFill>
      <a:schemeClr val="accent1">
        <a:lumMod val="20000"/>
        <a:lumOff val="80000"/>
      </a:schemeClr>
    </a:solidFill>
  </dgm:bg>
  <dgm:whole/>
</dgm:dataModel>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5D850-1B3C-40E8-B550-E0A56240B347}" type="datetimeFigureOut">
              <a:rPr lang="en-US" smtClean="0"/>
              <a:pPr/>
              <a:t>12/28/2017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73141A-E904-464C-9B57-37351908D4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73141A-E904-464C-9B57-37351908D4FE}"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D6448A-3C6F-4E43-B5DB-CF7F634D361F}" type="slidenum">
              <a:rPr lang="en-IN" smtClean="0"/>
              <a:pPr/>
              <a:t>56</a:t>
            </a:fld>
            <a:endParaRPr lang="en-IN"/>
          </a:p>
        </p:txBody>
      </p:sp>
    </p:spTree>
    <p:extLst>
      <p:ext uri="{BB962C8B-B14F-4D97-AF65-F5344CB8AC3E}">
        <p14:creationId xmlns:p14="http://schemas.microsoft.com/office/powerpoint/2010/main" xmlns="" val="380168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latin typeface="Bookman Old Style" panose="02050604050505020204" pitchFamily="18" charset="0"/>
              </a:rPr>
              <a:t>Broad spectrum antibiotics </a:t>
            </a:r>
            <a:r>
              <a:rPr lang="en-IN" dirty="0" smtClean="0">
                <a:latin typeface="Bookman Old Style" panose="02050604050505020204" pitchFamily="18" charset="0"/>
                <a:sym typeface="Wingdings" panose="05000000000000000000" pitchFamily="2" charset="2"/>
              </a:rPr>
              <a:t> potentiate anticoagulants by reducing synthesis of vitamin K</a:t>
            </a:r>
            <a:endParaRPr lang="en-IN" dirty="0"/>
          </a:p>
        </p:txBody>
      </p:sp>
      <p:sp>
        <p:nvSpPr>
          <p:cNvPr id="4" name="Slide Number Placeholder 3"/>
          <p:cNvSpPr>
            <a:spLocks noGrp="1"/>
          </p:cNvSpPr>
          <p:nvPr>
            <p:ph type="sldNum" sz="quarter" idx="10"/>
          </p:nvPr>
        </p:nvSpPr>
        <p:spPr/>
        <p:txBody>
          <a:bodyPr/>
          <a:lstStyle/>
          <a:p>
            <a:fld id="{38D6448A-3C6F-4E43-B5DB-CF7F634D361F}" type="slidenum">
              <a:rPr lang="en-IN" smtClean="0"/>
              <a:pPr/>
              <a:t>25</a:t>
            </a:fld>
            <a:endParaRPr lang="en-IN"/>
          </a:p>
        </p:txBody>
      </p:sp>
    </p:spTree>
    <p:extLst>
      <p:ext uri="{BB962C8B-B14F-4D97-AF65-F5344CB8AC3E}">
        <p14:creationId xmlns:p14="http://schemas.microsoft.com/office/powerpoint/2010/main" xmlns="" val="248797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latin typeface="Bookman Old Style" panose="02050604050505020204" pitchFamily="18" charset="0"/>
              </a:rPr>
              <a:t>Broad spectrum antibiotics </a:t>
            </a:r>
            <a:r>
              <a:rPr lang="en-IN" dirty="0" smtClean="0">
                <a:latin typeface="Bookman Old Style" panose="02050604050505020204" pitchFamily="18" charset="0"/>
                <a:sym typeface="Wingdings" panose="05000000000000000000" pitchFamily="2" charset="2"/>
              </a:rPr>
              <a:t> potentiate anticoagulants by reducing synthesis </a:t>
            </a:r>
            <a:r>
              <a:rPr lang="en-IN" smtClean="0">
                <a:latin typeface="Bookman Old Style" panose="02050604050505020204" pitchFamily="18" charset="0"/>
                <a:sym typeface="Wingdings" panose="05000000000000000000" pitchFamily="2" charset="2"/>
              </a:rPr>
              <a:t>of vitamin K</a:t>
            </a:r>
            <a:endParaRPr lang="en-IN" dirty="0"/>
          </a:p>
        </p:txBody>
      </p:sp>
      <p:sp>
        <p:nvSpPr>
          <p:cNvPr id="4" name="Slide Number Placeholder 3"/>
          <p:cNvSpPr>
            <a:spLocks noGrp="1"/>
          </p:cNvSpPr>
          <p:nvPr>
            <p:ph type="sldNum" sz="quarter" idx="10"/>
          </p:nvPr>
        </p:nvSpPr>
        <p:spPr/>
        <p:txBody>
          <a:bodyPr/>
          <a:lstStyle/>
          <a:p>
            <a:fld id="{38D6448A-3C6F-4E43-B5DB-CF7F634D361F}" type="slidenum">
              <a:rPr lang="en-IN" smtClean="0"/>
              <a:pPr/>
              <a:t>26</a:t>
            </a:fld>
            <a:endParaRPr lang="en-IN"/>
          </a:p>
        </p:txBody>
      </p:sp>
    </p:spTree>
    <p:extLst>
      <p:ext uri="{BB962C8B-B14F-4D97-AF65-F5344CB8AC3E}">
        <p14:creationId xmlns:p14="http://schemas.microsoft.com/office/powerpoint/2010/main" xmlns="" val="253617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latin typeface="Bookman Old Style" panose="02050604050505020204" pitchFamily="18" charset="0"/>
              </a:rPr>
              <a:t>Broad spectrum antibiotics </a:t>
            </a:r>
            <a:r>
              <a:rPr lang="en-IN" dirty="0" smtClean="0">
                <a:latin typeface="Bookman Old Style" panose="02050604050505020204" pitchFamily="18" charset="0"/>
                <a:sym typeface="Wingdings" panose="05000000000000000000" pitchFamily="2" charset="2"/>
              </a:rPr>
              <a:t> potentiate anticoagulants by reducing synthesis of vitamin K</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Bookman Old Style" panose="02050604050505020204" pitchFamily="18" charset="0"/>
              </a:rPr>
              <a:t>atropine/</a:t>
            </a:r>
            <a:r>
              <a:rPr lang="en-IN" dirty="0" err="1" smtClean="0">
                <a:latin typeface="Bookman Old Style" panose="02050604050505020204" pitchFamily="18" charset="0"/>
              </a:rPr>
              <a:t>opiods</a:t>
            </a:r>
            <a:r>
              <a:rPr lang="en-IN" dirty="0" smtClean="0">
                <a:latin typeface="Bookman Old Style" panose="02050604050505020204" pitchFamily="18" charset="0"/>
              </a:rPr>
              <a:t> </a:t>
            </a:r>
            <a:r>
              <a:rPr lang="en-IN" dirty="0" smtClean="0">
                <a:latin typeface="Bookman Old Style" panose="02050604050505020204" pitchFamily="18" charset="0"/>
                <a:sym typeface="Wingdings" panose="05000000000000000000" pitchFamily="2" charset="2"/>
              </a:rPr>
              <a:t> reduce absorption of drugs by delaying gastric emptying</a:t>
            </a:r>
            <a:endParaRPr lang="en-IN" dirty="0" smtClean="0">
              <a:latin typeface="Bookman Old Style" panose="02050604050505020204" pitchFamily="18" charset="0"/>
            </a:endParaRPr>
          </a:p>
          <a:p>
            <a:endParaRPr lang="en-IN" dirty="0"/>
          </a:p>
        </p:txBody>
      </p:sp>
      <p:sp>
        <p:nvSpPr>
          <p:cNvPr id="4" name="Slide Number Placeholder 3"/>
          <p:cNvSpPr>
            <a:spLocks noGrp="1"/>
          </p:cNvSpPr>
          <p:nvPr>
            <p:ph type="sldNum" sz="quarter" idx="10"/>
          </p:nvPr>
        </p:nvSpPr>
        <p:spPr/>
        <p:txBody>
          <a:bodyPr/>
          <a:lstStyle/>
          <a:p>
            <a:fld id="{38D6448A-3C6F-4E43-B5DB-CF7F634D361F}" type="slidenum">
              <a:rPr lang="en-IN" smtClean="0"/>
              <a:pPr/>
              <a:t>27</a:t>
            </a:fld>
            <a:endParaRPr lang="en-IN"/>
          </a:p>
        </p:txBody>
      </p:sp>
    </p:spTree>
    <p:extLst>
      <p:ext uri="{BB962C8B-B14F-4D97-AF65-F5344CB8AC3E}">
        <p14:creationId xmlns:p14="http://schemas.microsoft.com/office/powerpoint/2010/main" xmlns="" val="2807026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Drugs enter the vascular compartment and get</a:t>
            </a:r>
            <a:r>
              <a:rPr lang="en-IN" baseline="0" dirty="0" smtClean="0"/>
              <a:t> distributed into various tissues</a:t>
            </a:r>
            <a:endParaRPr lang="en-IN" dirty="0"/>
          </a:p>
        </p:txBody>
      </p:sp>
      <p:sp>
        <p:nvSpPr>
          <p:cNvPr id="4" name="Slide Number Placeholder 3"/>
          <p:cNvSpPr>
            <a:spLocks noGrp="1"/>
          </p:cNvSpPr>
          <p:nvPr>
            <p:ph type="sldNum" sz="quarter" idx="10"/>
          </p:nvPr>
        </p:nvSpPr>
        <p:spPr/>
        <p:txBody>
          <a:bodyPr/>
          <a:lstStyle/>
          <a:p>
            <a:fld id="{38D6448A-3C6F-4E43-B5DB-CF7F634D361F}" type="slidenum">
              <a:rPr lang="en-IN" smtClean="0"/>
              <a:pPr/>
              <a:t>29</a:t>
            </a:fld>
            <a:endParaRPr lang="en-IN"/>
          </a:p>
        </p:txBody>
      </p:sp>
    </p:spTree>
    <p:extLst>
      <p:ext uri="{BB962C8B-B14F-4D97-AF65-F5344CB8AC3E}">
        <p14:creationId xmlns:p14="http://schemas.microsoft.com/office/powerpoint/2010/main" xmlns="" val="132370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Warfarin</a:t>
            </a:r>
            <a:r>
              <a:rPr lang="en-IN" baseline="0" dirty="0" smtClean="0"/>
              <a:t> (99% bound v-9l), phenytoin (90% v-35l)  </a:t>
            </a:r>
            <a:endParaRPr lang="en-IN" dirty="0"/>
          </a:p>
        </p:txBody>
      </p:sp>
      <p:sp>
        <p:nvSpPr>
          <p:cNvPr id="4" name="Slide Number Placeholder 3"/>
          <p:cNvSpPr>
            <a:spLocks noGrp="1"/>
          </p:cNvSpPr>
          <p:nvPr>
            <p:ph type="sldNum" sz="quarter" idx="10"/>
          </p:nvPr>
        </p:nvSpPr>
        <p:spPr/>
        <p:txBody>
          <a:bodyPr/>
          <a:lstStyle/>
          <a:p>
            <a:fld id="{38D6448A-3C6F-4E43-B5DB-CF7F634D361F}" type="slidenum">
              <a:rPr lang="en-IN" smtClean="0"/>
              <a:pPr/>
              <a:t>30</a:t>
            </a:fld>
            <a:endParaRPr lang="en-IN"/>
          </a:p>
        </p:txBody>
      </p:sp>
    </p:spTree>
    <p:extLst>
      <p:ext uri="{BB962C8B-B14F-4D97-AF65-F5344CB8AC3E}">
        <p14:creationId xmlns:p14="http://schemas.microsoft.com/office/powerpoint/2010/main" xmlns="" val="153878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Interaction in </a:t>
            </a:r>
            <a:r>
              <a:rPr lang="en-IN" dirty="0" err="1" smtClean="0"/>
              <a:t>whcich</a:t>
            </a:r>
            <a:r>
              <a:rPr lang="en-IN" baseline="0" dirty="0" smtClean="0"/>
              <a:t> one drugs inhibits or induces the </a:t>
            </a:r>
            <a:r>
              <a:rPr lang="en-IN" baseline="0" dirty="0" err="1" smtClean="0"/>
              <a:t>metab</a:t>
            </a:r>
            <a:r>
              <a:rPr lang="en-IN" baseline="0" dirty="0" smtClean="0"/>
              <a:t> of the other drug can occur </a:t>
            </a:r>
            <a:r>
              <a:rPr lang="en-IN" baseline="0" dirty="0" err="1" smtClean="0"/>
              <a:t>btween</a:t>
            </a:r>
            <a:r>
              <a:rPr lang="en-IN" baseline="0" dirty="0" smtClean="0"/>
              <a:t> 2 drugs being metabolised by d same enzyme. However it </a:t>
            </a:r>
            <a:r>
              <a:rPr lang="en-IN" baseline="0" dirty="0" err="1" smtClean="0"/>
              <a:t>doesn</a:t>
            </a:r>
            <a:r>
              <a:rPr lang="en-IN" baseline="0" dirty="0" smtClean="0"/>
              <a:t> preclude d possibility of interaction </a:t>
            </a:r>
            <a:r>
              <a:rPr lang="en-IN" baseline="0" dirty="0" err="1" smtClean="0"/>
              <a:t>btwen</a:t>
            </a:r>
            <a:r>
              <a:rPr lang="en-IN" baseline="0" dirty="0" smtClean="0"/>
              <a:t> 2 drugs </a:t>
            </a:r>
            <a:r>
              <a:rPr lang="en-IN" baseline="0" dirty="0" err="1" smtClean="0"/>
              <a:t>bein</a:t>
            </a:r>
            <a:r>
              <a:rPr lang="en-IN" baseline="0" dirty="0" smtClean="0"/>
              <a:t> metabolised </a:t>
            </a:r>
            <a:r>
              <a:rPr lang="en-IN" baseline="0" dirty="0" err="1" smtClean="0"/>
              <a:t>bybdiff</a:t>
            </a:r>
            <a:r>
              <a:rPr lang="en-IN" baseline="0" dirty="0" smtClean="0"/>
              <a:t> enzymes</a:t>
            </a:r>
          </a:p>
          <a:p>
            <a:pPr marL="0" indent="0">
              <a:buNone/>
            </a:pPr>
            <a:r>
              <a:rPr lang="en-IN" baseline="0" dirty="0" smtClean="0"/>
              <a:t>Theo inhibited by </a:t>
            </a:r>
            <a:r>
              <a:rPr lang="en-IN" baseline="0" dirty="0" err="1" smtClean="0"/>
              <a:t>diltiazem</a:t>
            </a:r>
            <a:endParaRPr lang="en-IN" baseline="0" dirty="0" smtClean="0"/>
          </a:p>
          <a:p>
            <a:pPr marL="0" indent="0">
              <a:buNone/>
            </a:pPr>
            <a:r>
              <a:rPr lang="en-IN" dirty="0" smtClean="0"/>
              <a:t> increase the amount of endoplasmic reticulum in hepatocytes</a:t>
            </a:r>
          </a:p>
          <a:p>
            <a:pPr marL="0" indent="0">
              <a:buNone/>
            </a:pPr>
            <a:r>
              <a:rPr lang="en-IN" dirty="0" smtClean="0"/>
              <a:t>   increases the content of CYP450</a:t>
            </a:r>
            <a:endParaRPr lang="en-IN" dirty="0"/>
          </a:p>
        </p:txBody>
      </p:sp>
      <p:sp>
        <p:nvSpPr>
          <p:cNvPr id="4" name="Slide Number Placeholder 3"/>
          <p:cNvSpPr>
            <a:spLocks noGrp="1"/>
          </p:cNvSpPr>
          <p:nvPr>
            <p:ph type="sldNum" sz="quarter" idx="10"/>
          </p:nvPr>
        </p:nvSpPr>
        <p:spPr/>
        <p:txBody>
          <a:bodyPr/>
          <a:lstStyle/>
          <a:p>
            <a:fld id="{38D6448A-3C6F-4E43-B5DB-CF7F634D361F}" type="slidenum">
              <a:rPr lang="en-IN" smtClean="0"/>
              <a:pPr/>
              <a:t>36</a:t>
            </a:fld>
            <a:endParaRPr lang="en-IN"/>
          </a:p>
        </p:txBody>
      </p:sp>
    </p:spTree>
    <p:extLst>
      <p:ext uri="{BB962C8B-B14F-4D97-AF65-F5344CB8AC3E}">
        <p14:creationId xmlns:p14="http://schemas.microsoft.com/office/powerpoint/2010/main" xmlns="" val="113736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Interactions r </a:t>
            </a:r>
            <a:r>
              <a:rPr lang="en-IN" dirty="0" err="1" smtClean="0"/>
              <a:t>stereoselective-phenylbutazone</a:t>
            </a:r>
            <a:r>
              <a:rPr lang="en-IN" baseline="0" dirty="0" smtClean="0"/>
              <a:t> inhibits the </a:t>
            </a:r>
            <a:r>
              <a:rPr lang="en-IN" baseline="0" dirty="0" err="1" smtClean="0"/>
              <a:t>metab</a:t>
            </a:r>
            <a:r>
              <a:rPr lang="en-IN" baseline="0" dirty="0" smtClean="0"/>
              <a:t> of S isomer of warfarin but increases d clearance of d R isomer. However no effect on the </a:t>
            </a:r>
            <a:r>
              <a:rPr lang="en-IN" baseline="0" smtClean="0"/>
              <a:t>racemic mixture</a:t>
            </a:r>
            <a:endParaRPr lang="en-IN"/>
          </a:p>
        </p:txBody>
      </p:sp>
      <p:sp>
        <p:nvSpPr>
          <p:cNvPr id="4" name="Slide Number Placeholder 3"/>
          <p:cNvSpPr>
            <a:spLocks noGrp="1"/>
          </p:cNvSpPr>
          <p:nvPr>
            <p:ph type="sldNum" sz="quarter" idx="10"/>
          </p:nvPr>
        </p:nvSpPr>
        <p:spPr/>
        <p:txBody>
          <a:bodyPr/>
          <a:lstStyle/>
          <a:p>
            <a:fld id="{38D6448A-3C6F-4E43-B5DB-CF7F634D361F}" type="slidenum">
              <a:rPr lang="en-IN" smtClean="0"/>
              <a:pPr/>
              <a:t>38</a:t>
            </a:fld>
            <a:endParaRPr lang="en-IN"/>
          </a:p>
        </p:txBody>
      </p:sp>
    </p:spTree>
    <p:extLst>
      <p:ext uri="{BB962C8B-B14F-4D97-AF65-F5344CB8AC3E}">
        <p14:creationId xmlns:p14="http://schemas.microsoft.com/office/powerpoint/2010/main" xmlns="" val="323211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Milk dissolves</a:t>
            </a:r>
            <a:r>
              <a:rPr lang="en-IN" baseline="0" dirty="0" smtClean="0"/>
              <a:t> the coating of </a:t>
            </a:r>
            <a:r>
              <a:rPr lang="en-IN" baseline="0" dirty="0" err="1" smtClean="0"/>
              <a:t>bisacody</a:t>
            </a:r>
            <a:r>
              <a:rPr lang="en-IN" baseline="0" dirty="0" smtClean="0"/>
              <a:t> leading to pain and gastritis </a:t>
            </a:r>
            <a:r>
              <a:rPr lang="en-IN" sz="1200" b="0" i="0" kern="1200" dirty="0" err="1" smtClean="0">
                <a:solidFill>
                  <a:schemeClr val="tx1"/>
                </a:solidFill>
                <a:effectLst/>
                <a:latin typeface="+mn-lt"/>
                <a:ea typeface="+mn-ea"/>
                <a:cs typeface="+mn-cs"/>
              </a:rPr>
              <a:t>Mercaptopurine</a:t>
            </a:r>
            <a:r>
              <a:rPr lang="en-IN" sz="1200" b="0" i="0" kern="1200" dirty="0" smtClean="0">
                <a:solidFill>
                  <a:schemeClr val="tx1"/>
                </a:solidFill>
                <a:effectLst/>
                <a:latin typeface="+mn-lt"/>
                <a:ea typeface="+mn-ea"/>
                <a:cs typeface="+mn-cs"/>
              </a:rPr>
              <a:t> is a purine </a:t>
            </a:r>
            <a:r>
              <a:rPr lang="en-IN" sz="1200" b="0" i="0" kern="1200" dirty="0" err="1" smtClean="0">
                <a:solidFill>
                  <a:schemeClr val="tx1"/>
                </a:solidFill>
                <a:effectLst/>
                <a:latin typeface="+mn-lt"/>
                <a:ea typeface="+mn-ea"/>
                <a:cs typeface="+mn-cs"/>
              </a:rPr>
              <a:t>analog</a:t>
            </a:r>
            <a:r>
              <a:rPr lang="en-IN" sz="1200" b="0" i="0" kern="1200" dirty="0" smtClean="0">
                <a:solidFill>
                  <a:schemeClr val="tx1"/>
                </a:solidFill>
                <a:effectLst/>
                <a:latin typeface="+mn-lt"/>
                <a:ea typeface="+mn-ea"/>
                <a:cs typeface="+mn-cs"/>
              </a:rPr>
              <a:t> used for acute lymphoblastic </a:t>
            </a:r>
            <a:r>
              <a:rPr lang="en-IN" sz="1200" b="0" i="0" kern="1200" dirty="0" err="1" smtClean="0">
                <a:solidFill>
                  <a:schemeClr val="tx1"/>
                </a:solidFill>
                <a:effectLst/>
                <a:latin typeface="+mn-lt"/>
                <a:ea typeface="+mn-ea"/>
                <a:cs typeface="+mn-cs"/>
              </a:rPr>
              <a:t>leukemia</a:t>
            </a:r>
            <a:r>
              <a:rPr lang="en-IN" sz="1200" b="0" i="0" kern="1200" dirty="0" smtClean="0">
                <a:solidFill>
                  <a:schemeClr val="tx1"/>
                </a:solidFill>
                <a:effectLst/>
                <a:latin typeface="+mn-lt"/>
                <a:ea typeface="+mn-ea"/>
                <a:cs typeface="+mn-cs"/>
              </a:rPr>
              <a:t> and chronic </a:t>
            </a:r>
            <a:r>
              <a:rPr lang="en-IN" sz="1200" b="0" i="0" kern="1200" dirty="0" err="1" smtClean="0">
                <a:solidFill>
                  <a:schemeClr val="tx1"/>
                </a:solidFill>
                <a:effectLst/>
                <a:latin typeface="+mn-lt"/>
                <a:ea typeface="+mn-ea"/>
                <a:cs typeface="+mn-cs"/>
              </a:rPr>
              <a:t>myelogenous</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leukemias</a:t>
            </a:r>
            <a:r>
              <a:rPr lang="en-IN" sz="1200" b="0" i="0" kern="1200" dirty="0" smtClean="0">
                <a:solidFill>
                  <a:schemeClr val="tx1"/>
                </a:solidFill>
                <a:effectLst/>
                <a:latin typeface="+mn-lt"/>
                <a:ea typeface="+mn-ea"/>
                <a:cs typeface="+mn-cs"/>
              </a:rPr>
              <a:t>. Since it is inactivated by xanthine oxidase (XO), concurrent intake of substances containing XO may potentially reduce bioavailability of </a:t>
            </a:r>
            <a:r>
              <a:rPr lang="en-IN" sz="1200" b="0" i="0" kern="1200" dirty="0" err="1" smtClean="0">
                <a:solidFill>
                  <a:schemeClr val="tx1"/>
                </a:solidFill>
                <a:effectLst/>
                <a:latin typeface="+mn-lt"/>
                <a:ea typeface="+mn-ea"/>
                <a:cs typeface="+mn-cs"/>
              </a:rPr>
              <a:t>mercaptopurine</a:t>
            </a:r>
            <a:r>
              <a:rPr lang="en-IN" sz="1200" b="0" i="0" kern="1200" dirty="0" smtClean="0">
                <a:solidFill>
                  <a:schemeClr val="tx1"/>
                </a:solidFill>
                <a:effectLst/>
                <a:latin typeface="+mn-lt"/>
                <a:ea typeface="+mn-ea"/>
                <a:cs typeface="+mn-cs"/>
              </a:rPr>
              <a:t>. Cow’s milk is known to contain a high level of XO. This interaction may be clinically significant. Therefore most patients should try to separate the timing of taking </a:t>
            </a:r>
            <a:r>
              <a:rPr lang="en-IN" sz="1200" b="0" i="0" kern="1200" dirty="0" err="1" smtClean="0">
                <a:solidFill>
                  <a:schemeClr val="tx1"/>
                </a:solidFill>
                <a:effectLst/>
                <a:latin typeface="+mn-lt"/>
                <a:ea typeface="+mn-ea"/>
                <a:cs typeface="+mn-cs"/>
              </a:rPr>
              <a:t>mercaptopurine</a:t>
            </a:r>
            <a:r>
              <a:rPr lang="en-IN" sz="1200" b="0" i="0" kern="1200" dirty="0" smtClean="0">
                <a:solidFill>
                  <a:schemeClr val="tx1"/>
                </a:solidFill>
                <a:effectLst/>
                <a:latin typeface="+mn-lt"/>
                <a:ea typeface="+mn-ea"/>
                <a:cs typeface="+mn-cs"/>
              </a:rPr>
              <a:t> and drinking milk.</a:t>
            </a:r>
          </a:p>
          <a:p>
            <a:r>
              <a:rPr lang="en-IN" dirty="0" smtClean="0"/>
              <a:t>Fruit juice </a:t>
            </a:r>
            <a:r>
              <a:rPr lang="en-IN" dirty="0" err="1" smtClean="0"/>
              <a:t>dec</a:t>
            </a:r>
            <a:r>
              <a:rPr lang="en-IN" dirty="0" smtClean="0"/>
              <a:t> abs of erythromycin</a:t>
            </a:r>
            <a:r>
              <a:rPr lang="en-IN" baseline="0" dirty="0" smtClean="0"/>
              <a:t> </a:t>
            </a:r>
            <a:r>
              <a:rPr lang="en-IN" dirty="0" smtClean="0"/>
              <a:t>Orange juice </a:t>
            </a:r>
            <a:r>
              <a:rPr lang="en-IN" dirty="0" err="1" smtClean="0"/>
              <a:t>inreases</a:t>
            </a:r>
            <a:r>
              <a:rPr lang="en-IN" dirty="0" smtClean="0"/>
              <a:t> abs of ketoconazole </a:t>
            </a:r>
            <a:r>
              <a:rPr lang="en-IN" dirty="0" err="1" smtClean="0"/>
              <a:t>dec</a:t>
            </a:r>
            <a:r>
              <a:rPr lang="en-IN" dirty="0" smtClean="0"/>
              <a:t> that of </a:t>
            </a:r>
            <a:r>
              <a:rPr lang="en-IN" dirty="0" err="1" smtClean="0"/>
              <a:t>celiprolol</a:t>
            </a:r>
            <a:r>
              <a:rPr lang="en-IN" dirty="0" smtClean="0"/>
              <a:t> Grapefruit juice- enzyme inhibitor</a:t>
            </a:r>
            <a:endParaRPr lang="en-IN" baseline="0" dirty="0" smtClean="0"/>
          </a:p>
          <a:p>
            <a:r>
              <a:rPr lang="en-IN" sz="1200" b="0" i="0" kern="1200" dirty="0" smtClean="0">
                <a:solidFill>
                  <a:schemeClr val="tx1"/>
                </a:solidFill>
                <a:effectLst/>
                <a:latin typeface="+mn-lt"/>
                <a:ea typeface="+mn-ea"/>
                <a:cs typeface="+mn-cs"/>
              </a:rPr>
              <a:t>Hesperidin, present in orange juice, is responsible for the decreased absorption of </a:t>
            </a:r>
            <a:r>
              <a:rPr lang="en-IN" sz="1200" b="0" i="0" kern="1200" dirty="0" err="1" smtClean="0">
                <a:solidFill>
                  <a:schemeClr val="tx1"/>
                </a:solidFill>
                <a:effectLst/>
                <a:latin typeface="+mn-lt"/>
                <a:ea typeface="+mn-ea"/>
                <a:cs typeface="+mn-cs"/>
              </a:rPr>
              <a:t>celiprolol</a:t>
            </a:r>
            <a:endParaRPr lang="en-I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D6448A-3C6F-4E43-B5DB-CF7F634D361F}" type="slidenum">
              <a:rPr lang="en-IN" smtClean="0"/>
              <a:pPr/>
              <a:t>53</a:t>
            </a:fld>
            <a:endParaRPr lang="en-IN"/>
          </a:p>
        </p:txBody>
      </p:sp>
    </p:spTree>
    <p:extLst>
      <p:ext uri="{BB962C8B-B14F-4D97-AF65-F5344CB8AC3E}">
        <p14:creationId xmlns:p14="http://schemas.microsoft.com/office/powerpoint/2010/main" xmlns="" val="4035027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2.jpe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image" Target="../media/image2.jpe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image" Target="../media/image2.jpe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image" Target="../media/image2.jpe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image" Target="../media/image2.jpe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image" Target="../media/image2.jpe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image" Target="../media/image2.jpe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image" Target="../media/image2.jpe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image" Target="../media/image2.jpeg"/></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image" Target="../media/image2.jpeg"/></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2.jpe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image" Target="../media/image2.jpeg"/></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image" Target="../media/image2.jpeg"/></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image" Target="../media/image2.jpeg"/></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3" Type="http://schemas.openxmlformats.org/officeDocument/2006/relationships/slideMaster" Target="../slideMasters/slideMaster25.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3" Type="http://schemas.openxmlformats.org/officeDocument/2006/relationships/slideMaster" Target="../slideMasters/slideMaster26.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image" Target="../media/image2.jpeg"/></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image" Target="../media/image2.jpeg"/></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8.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image" Target="../media/image2.jpeg"/></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9.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image" Target="../media/image2.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2.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2.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2.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2.jpe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2253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2532" name="Rectangle 4"/>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2533" name="Rectangle 5"/>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2534" name="Rectangle 6"/>
          <p:cNvSpPr>
            <a:spLocks noGrp="1" noChangeArrowheads="1"/>
          </p:cNvSpPr>
          <p:nvPr>
            <p:ph type="sldNum" sz="quarter" idx="4"/>
          </p:nvPr>
        </p:nvSpPr>
        <p:spPr/>
        <p:txBody>
          <a:bodyPr/>
          <a:lstStyle>
            <a:lvl1pPr>
              <a:defRPr/>
            </a:lvl1pPr>
          </a:lstStyle>
          <a:p>
            <a:fld id="{2464C521-7338-4399-9FB2-B46DB201803B}"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804311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C6D1CFC-54DE-4B7C-8756-321E40C0DB12}"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476200284"/>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69258450"/>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2604729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33212624"/>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12504492"/>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700809283"/>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0437663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94166636"/>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631875826"/>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23785694"/>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6113547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D21C751-3E2C-49C4-8C6B-35E38B1C3A79}"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71366651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85077574"/>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97649205"/>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39364956"/>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444044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2259864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85265038"/>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57123673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4563477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58306535"/>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1862217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2253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2532" name="Rectangle 4"/>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2533" name="Rectangle 5"/>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2534" name="Rectangle 6"/>
          <p:cNvSpPr>
            <a:spLocks noGrp="1" noChangeArrowheads="1"/>
          </p:cNvSpPr>
          <p:nvPr>
            <p:ph type="sldNum" sz="quarter" idx="4"/>
          </p:nvPr>
        </p:nvSpPr>
        <p:spPr/>
        <p:txBody>
          <a:bodyPr/>
          <a:lstStyle>
            <a:lvl1pPr>
              <a:defRPr/>
            </a:lvl1pPr>
          </a:lstStyle>
          <a:p>
            <a:fld id="{2464C521-7338-4399-9FB2-B46DB201803B}"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86613427"/>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84396222"/>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70610662"/>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47237020"/>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0563372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45480108"/>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65106927"/>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78004513"/>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0122502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47627051"/>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739200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3337F1-2DA9-4E0A-842B-496E86EB73AE}"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63943883"/>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0105930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87549981"/>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63613623"/>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6128247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42638689"/>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693054428"/>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41435393"/>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51269111"/>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34391852"/>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3190189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09BE6B3-EE96-4528-BE1E-BDBCBB6B4B5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20368371"/>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035731195"/>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61414114"/>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27875784"/>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31114723"/>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8069251"/>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35354999"/>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24779402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2779737"/>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528551340"/>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90765448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E2690C0-EC87-4BE7-803D-8917877DF16B}"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26454796"/>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644182732"/>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02438244"/>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82817179"/>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1463785"/>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671567494"/>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103387602"/>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72798523"/>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51308456"/>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5124985"/>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728488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67DCAFA-3152-4C18-B26C-7A44AFE5D4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68613924"/>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53985128"/>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82746554"/>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9579624"/>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915161765"/>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39458559"/>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25170944"/>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61861389"/>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58643984"/>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71897217"/>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3559685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76A7F61-1B2B-4F6A-918B-B066B55255D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06649392"/>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039373555"/>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12053027"/>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43414671"/>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42607353"/>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09814093"/>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37721949"/>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78983558"/>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14717898"/>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82860418"/>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70779651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CDB3CE1-3F61-4B6E-9371-CEBEA3E8A95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20819694"/>
      </p:ext>
    </p:extLst>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09288344"/>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639516090"/>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06951804"/>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24660363"/>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74226843"/>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544472669"/>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07198951"/>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98601203"/>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026936009"/>
      </p:ext>
    </p:extLst>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9457613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4258AF8-FAC7-45F6-9E95-E75ACD762132}"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95233521"/>
      </p:ext>
    </p:extLst>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59782591"/>
      </p:ext>
    </p:extLst>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558862193"/>
      </p:ext>
    </p:extLst>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62022441"/>
      </p:ext>
    </p:extLst>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78711859"/>
      </p:ext>
    </p:extLst>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53906983"/>
      </p:ext>
    </p:extLst>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67078692"/>
      </p:ext>
    </p:extLst>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56893489"/>
      </p:ext>
    </p:extLst>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38698060"/>
      </p:ext>
    </p:extLst>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68595097"/>
      </p:ext>
    </p:extLst>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084982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3337F1-2DA9-4E0A-842B-496E86EB73AE}"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9942836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B2AC226-600E-4780-B2D0-7E66CACFE47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065996163"/>
      </p:ext>
    </p:extLst>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248433950"/>
      </p:ext>
    </p:extLst>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23072358"/>
      </p:ext>
    </p:extLst>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4622782"/>
      </p:ext>
    </p:extLst>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4514903"/>
      </p:ext>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658767479"/>
      </p:ext>
    </p:extLst>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39478089"/>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667963334"/>
      </p:ext>
    </p:extLst>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61251684"/>
      </p:ext>
    </p:extLst>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124457489"/>
      </p:ext>
    </p:extLst>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4759478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C6D1CFC-54DE-4B7C-8756-321E40C0DB12}"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23871916"/>
      </p:ext>
    </p:extLst>
  </p:cSld>
  <p:clrMapOvr>
    <a:masterClrMapping/>
  </p:clrMapOv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21838168"/>
      </p:ext>
    </p:extLst>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29585470"/>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076755587"/>
      </p:ext>
    </p:extLst>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49705497"/>
      </p:ext>
    </p:extLst>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08879747"/>
      </p:ext>
    </p:extLst>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417435388"/>
      </p:ext>
    </p:extLst>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07198844"/>
      </p:ext>
    </p:extLst>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44851153"/>
      </p:ext>
    </p:extLst>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8343145"/>
      </p:ext>
    </p:extLst>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9505842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D21C751-3E2C-49C4-8C6B-35E38B1C3A79}"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63533214"/>
      </p:ext>
    </p:extLst>
  </p:cSld>
  <p:clrMapOvr>
    <a:masterClrMapping/>
  </p:clrMapOvr>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66007107"/>
      </p:ext>
    </p:extLst>
  </p:cSld>
  <p:clrMapOvr>
    <a:masterClrMapping/>
  </p:clrMapOv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64425510"/>
      </p:ext>
    </p:extLst>
  </p:cSld>
  <p:clrMapOvr>
    <a:masterClrMapping/>
  </p:clrMapOv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99030421"/>
      </p:ext>
    </p:extLst>
  </p:cSld>
  <p:clrMapOvr>
    <a:masterClrMapping/>
  </p:clrMapOv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65780336"/>
      </p:ext>
    </p:extLst>
  </p:cSld>
  <p:clrMapOvr>
    <a:masterClrMapping/>
  </p:clrMapOv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20146600"/>
      </p:ext>
    </p:extLst>
  </p:cSld>
  <p:clrMapOvr>
    <a:masterClrMapping/>
  </p:clrMapOvr>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763414589"/>
      </p:ext>
    </p:extLst>
  </p:cSld>
  <p:clrMapOvr>
    <a:masterClrMapping/>
  </p:clrMapOvr>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90686755"/>
      </p:ext>
    </p:extLst>
  </p:cSld>
  <p:clrMapOvr>
    <a:masterClrMapping/>
  </p:clrMapOvr>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63598287"/>
      </p:ext>
    </p:extLst>
  </p:cSld>
  <p:clrMapOvr>
    <a:masterClrMapping/>
  </p:clrMapOv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77293062"/>
      </p:ext>
    </p:extLst>
  </p:cSld>
  <p:clrMapOvr>
    <a:masterClrMapping/>
  </p:clrMapOvr>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6442981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2253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2532" name="Rectangle 4"/>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2533" name="Rectangle 5"/>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2534" name="Rectangle 6"/>
          <p:cNvSpPr>
            <a:spLocks noGrp="1" noChangeArrowheads="1"/>
          </p:cNvSpPr>
          <p:nvPr>
            <p:ph type="sldNum" sz="quarter" idx="4"/>
          </p:nvPr>
        </p:nvSpPr>
        <p:spPr/>
        <p:txBody>
          <a:bodyPr/>
          <a:lstStyle>
            <a:lvl1pPr>
              <a:defRPr/>
            </a:lvl1pPr>
          </a:lstStyle>
          <a:p>
            <a:fld id="{2464C521-7338-4399-9FB2-B46DB201803B}"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57355812"/>
      </p:ext>
    </p:extLst>
  </p:cSld>
  <p:clrMapOvr>
    <a:masterClrMapping/>
  </p:clrMapOvr>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7867114"/>
      </p:ext>
    </p:extLst>
  </p:cSld>
  <p:clrMapOvr>
    <a:masterClrMapping/>
  </p:clrMapOvr>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97440295"/>
      </p:ext>
    </p:extLst>
  </p:cSld>
  <p:clrMapOvr>
    <a:masterClrMapping/>
  </p:clrMapOvr>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45956808"/>
      </p:ext>
    </p:extLst>
  </p:cSld>
  <p:clrMapOvr>
    <a:masterClrMapping/>
  </p:clrMapOvr>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75330741"/>
      </p:ext>
    </p:extLst>
  </p:cSld>
  <p:clrMapOvr>
    <a:masterClrMapping/>
  </p:clrMapOvr>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54083753"/>
      </p:ext>
    </p:extLst>
  </p:cSld>
  <p:clrMapOvr>
    <a:masterClrMapping/>
  </p:clrMapOvr>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29067201"/>
      </p:ext>
    </p:extLst>
  </p:cSld>
  <p:clrMapOvr>
    <a:masterClrMapping/>
  </p:clrMapOvr>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60398950"/>
      </p:ext>
    </p:extLst>
  </p:cSld>
  <p:clrMapOvr>
    <a:masterClrMapping/>
  </p:clrMapOvr>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27162869"/>
      </p:ext>
    </p:extLst>
  </p:cSld>
  <p:clrMapOvr>
    <a:masterClrMapping/>
  </p:clrMapOvr>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05481351"/>
      </p:ext>
    </p:extLst>
  </p:cSld>
  <p:clrMapOvr>
    <a:masterClrMapping/>
  </p:clrMapOvr>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740515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3337F1-2DA9-4E0A-842B-496E86EB73AE}"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60881779"/>
      </p:ext>
    </p:extLst>
  </p:cSld>
  <p:clrMapOvr>
    <a:masterClrMapping/>
  </p:clrMapOvr>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003610748"/>
      </p:ext>
    </p:extLst>
  </p:cSld>
  <p:clrMapOvr>
    <a:masterClrMapping/>
  </p:clrMapOvr>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44330086"/>
      </p:ext>
    </p:extLst>
  </p:cSld>
  <p:clrMapOvr>
    <a:masterClrMapping/>
  </p:clrMapOvr>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9532781"/>
      </p:ext>
    </p:extLst>
  </p:cSld>
  <p:clrMapOvr>
    <a:masterClrMapping/>
  </p:clrMapOvr>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52183029"/>
      </p:ext>
    </p:extLst>
  </p:cSld>
  <p:clrMapOvr>
    <a:masterClrMapping/>
  </p:clrMapOvr>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2219829"/>
      </p:ext>
    </p:extLst>
  </p:cSld>
  <p:clrMapOvr>
    <a:masterClrMapping/>
  </p:clrMapOvr>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65448391"/>
      </p:ext>
    </p:extLst>
  </p:cSld>
  <p:clrMapOvr>
    <a:masterClrMapping/>
  </p:clrMapOvr>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95820101"/>
      </p:ext>
    </p:extLst>
  </p:cSld>
  <p:clrMapOvr>
    <a:masterClrMapping/>
  </p:clrMapOvr>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93957184"/>
      </p:ext>
    </p:extLst>
  </p:cSld>
  <p:clrMapOvr>
    <a:masterClrMapping/>
  </p:clrMapOvr>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44831092"/>
      </p:ext>
    </p:extLst>
  </p:cSld>
  <p:clrMapOvr>
    <a:masterClrMapping/>
  </p:clrMapOvr>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110057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09BE6B3-EE96-4528-BE1E-BDBCBB6B4B5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74055988"/>
      </p:ext>
    </p:extLst>
  </p:cSld>
  <p:clrMapOvr>
    <a:masterClrMapping/>
  </p:clrMapOvr>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533382997"/>
      </p:ext>
    </p:extLst>
  </p:cSld>
  <p:clrMapOvr>
    <a:masterClrMapping/>
  </p:clrMapOvr>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20555518"/>
      </p:ext>
    </p:extLst>
  </p:cSld>
  <p:clrMapOvr>
    <a:masterClrMapping/>
  </p:clrMapOvr>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30612720"/>
      </p:ext>
    </p:extLst>
  </p:cSld>
  <p:clrMapOvr>
    <a:masterClrMapping/>
  </p:clrMapOvr>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75338662"/>
      </p:ext>
    </p:extLst>
  </p:cSld>
  <p:clrMapOvr>
    <a:masterClrMapping/>
  </p:clrMapOvr>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85335151"/>
      </p:ext>
    </p:extLst>
  </p:cSld>
  <p:clrMapOvr>
    <a:masterClrMapping/>
  </p:clrMapOvr>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28314955"/>
      </p:ext>
    </p:extLst>
  </p:cSld>
  <p:clrMapOvr>
    <a:masterClrMapping/>
  </p:clrMapOvr>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94586047"/>
      </p:ext>
    </p:extLst>
  </p:cSld>
  <p:clrMapOvr>
    <a:masterClrMapping/>
  </p:clrMapOvr>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1453063"/>
      </p:ext>
    </p:extLst>
  </p:cSld>
  <p:clrMapOvr>
    <a:masterClrMapping/>
  </p:clrMapOvr>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40697127"/>
      </p:ext>
    </p:extLst>
  </p:cSld>
  <p:clrMapOvr>
    <a:masterClrMapping/>
  </p:clrMapOvr>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033645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E2690C0-EC87-4BE7-803D-8917877DF16B}"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38430668"/>
      </p:ext>
    </p:extLst>
  </p:cSld>
  <p:clrMapOvr>
    <a:masterClrMapping/>
  </p:clrMapOvr>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349095766"/>
      </p:ext>
    </p:extLst>
  </p:cSld>
  <p:clrMapOvr>
    <a:masterClrMapping/>
  </p:clrMapOvr>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018119327"/>
      </p:ext>
    </p:extLst>
  </p:cSld>
  <p:clrMapOvr>
    <a:masterClrMapping/>
  </p:clrMapOvr>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88977407"/>
      </p:ext>
    </p:extLst>
  </p:cSld>
  <p:clrMapOvr>
    <a:masterClrMapping/>
  </p:clrMapOvr>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22399698"/>
      </p:ext>
    </p:extLst>
  </p:cSld>
  <p:clrMapOvr>
    <a:masterClrMapping/>
  </p:clrMapOvr>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599823476"/>
      </p:ext>
    </p:extLst>
  </p:cSld>
  <p:clrMapOvr>
    <a:masterClrMapping/>
  </p:clrMapOvr>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175515415"/>
      </p:ext>
    </p:extLst>
  </p:cSld>
  <p:clrMapOvr>
    <a:masterClrMapping/>
  </p:clrMapOvr>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598939475"/>
      </p:ext>
    </p:extLst>
  </p:cSld>
  <p:clrMapOvr>
    <a:masterClrMapping/>
  </p:clrMapOvr>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37592212"/>
      </p:ext>
    </p:extLst>
  </p:cSld>
  <p:clrMapOvr>
    <a:masterClrMapping/>
  </p:clrMapOvr>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337500566"/>
      </p:ext>
    </p:extLst>
  </p:cSld>
  <p:clrMapOvr>
    <a:masterClrMapping/>
  </p:clrMapOvr>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51970594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67DCAFA-3152-4C18-B26C-7A44AFE5D4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20856489"/>
      </p:ext>
    </p:extLst>
  </p:cSld>
  <p:clrMapOvr>
    <a:masterClrMapping/>
  </p:clrMapOvr>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676287459"/>
      </p:ext>
    </p:extLst>
  </p:cSld>
  <p:clrMapOvr>
    <a:masterClrMapping/>
  </p:clrMapOvr>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92086165"/>
      </p:ext>
    </p:extLst>
  </p:cSld>
  <p:clrMapOvr>
    <a:masterClrMapping/>
  </p:clrMapOvr>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714569816"/>
      </p:ext>
    </p:extLst>
  </p:cSld>
  <p:clrMapOvr>
    <a:masterClrMapping/>
  </p:clrMapOvr>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3866202"/>
      </p:ext>
    </p:extLst>
  </p:cSld>
  <p:clrMapOvr>
    <a:masterClrMapping/>
  </p:clrMapOvr>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081672544"/>
      </p:ext>
    </p:extLst>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05377664"/>
      </p:ext>
    </p:extLst>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53085064"/>
      </p:ext>
    </p:extLst>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76110994"/>
      </p:ext>
    </p:extLst>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13326899"/>
      </p:ext>
    </p:extLst>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6628350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76A7F61-1B2B-4F6A-918B-B066B55255D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57478276"/>
      </p:ext>
    </p:extLst>
  </p:cSld>
  <p:clrMapOvr>
    <a:masterClrMapping/>
  </p:clrMapOvr>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305311241"/>
      </p:ext>
    </p:extLst>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36115053"/>
      </p:ext>
    </p:extLst>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00215263"/>
      </p:ext>
    </p:extLst>
  </p:cSld>
  <p:clrMapOvr>
    <a:masterClrMapping/>
  </p:clrMapOvr>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96265054"/>
      </p:ext>
    </p:extLst>
  </p:cSld>
  <p:clrMapOvr>
    <a:masterClrMapping/>
  </p:clrMapOvr>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74847829"/>
      </p:ext>
    </p:extLst>
  </p:cSld>
  <p:clrMapOvr>
    <a:masterClrMapping/>
  </p:clrMapOvr>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90001803"/>
      </p:ext>
    </p:extLst>
  </p:cSld>
  <p:clrMapOvr>
    <a:masterClrMapping/>
  </p:clrMapOvr>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46024034"/>
      </p:ext>
    </p:extLst>
  </p:cSld>
  <p:clrMapOvr>
    <a:masterClrMapping/>
  </p:clrMapOvr>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252441774"/>
      </p:ext>
    </p:extLst>
  </p:cSld>
  <p:clrMapOvr>
    <a:masterClrMapping/>
  </p:clrMapOvr>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59948099"/>
      </p:ext>
    </p:extLst>
  </p:cSld>
  <p:clrMapOvr>
    <a:masterClrMapping/>
  </p:clrMapOvr>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71848380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CDB3CE1-3F61-4B6E-9371-CEBEA3E8A95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2251425"/>
      </p:ext>
    </p:extLst>
  </p:cSld>
  <p:clrMapOvr>
    <a:masterClrMapping/>
  </p:clrMapOvr>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619011932"/>
      </p:ext>
    </p:extLst>
  </p:cSld>
  <p:clrMapOvr>
    <a:masterClrMapping/>
  </p:clrMapOvr>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02319450"/>
      </p:ext>
    </p:extLst>
  </p:cSld>
  <p:clrMapOvr>
    <a:masterClrMapping/>
  </p:clrMapOvr>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01827099"/>
      </p:ext>
    </p:extLst>
  </p:cSld>
  <p:clrMapOvr>
    <a:masterClrMapping/>
  </p:clrMapOvr>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05219644"/>
      </p:ext>
    </p:extLst>
  </p:cSld>
  <p:clrMapOvr>
    <a:masterClrMapping/>
  </p:clrMapOvr>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661006492"/>
      </p:ext>
    </p:extLst>
  </p:cSld>
  <p:clrMapOvr>
    <a:masterClrMapping/>
  </p:clrMapOvr>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338907549"/>
      </p:ext>
    </p:extLst>
  </p:cSld>
  <p:clrMapOvr>
    <a:masterClrMapping/>
  </p:clrMapOvr>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27620497"/>
      </p:ext>
    </p:extLst>
  </p:cSld>
  <p:clrMapOvr>
    <a:masterClrMapping/>
  </p:clrMapOvr>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20022960"/>
      </p:ext>
    </p:extLst>
  </p:cSld>
  <p:clrMapOvr>
    <a:masterClrMapping/>
  </p:clrMapOvr>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40583652"/>
      </p:ext>
    </p:extLst>
  </p:cSld>
  <p:clrMapOvr>
    <a:masterClrMapping/>
  </p:clrMapOvr>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757077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09BE6B3-EE96-4528-BE1E-BDBCBB6B4B5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2044007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4258AF8-FAC7-45F6-9E95-E75ACD762132}"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48731509"/>
      </p:ext>
    </p:extLst>
  </p:cSld>
  <p:clrMapOvr>
    <a:masterClrMapping/>
  </p:clrMapOvr>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10115047"/>
      </p:ext>
    </p:extLst>
  </p:cSld>
  <p:clrMapOvr>
    <a:masterClrMapping/>
  </p:clrMapOvr>
  <p:transition/>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16597298"/>
      </p:ext>
    </p:extLst>
  </p:cSld>
  <p:clrMapOvr>
    <a:masterClrMapping/>
  </p:clrMapOvr>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25146123"/>
      </p:ext>
    </p:extLst>
  </p:cSld>
  <p:clrMapOvr>
    <a:masterClrMapping/>
  </p:clrMapOvr>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1812959"/>
      </p:ext>
    </p:extLst>
  </p:cSld>
  <p:clrMapOvr>
    <a:masterClrMapping/>
  </p:clrMapOvr>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214685209"/>
      </p:ext>
    </p:extLst>
  </p:cSld>
  <p:clrMapOvr>
    <a:masterClrMapping/>
  </p:clrMapOvr>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12921450"/>
      </p:ext>
    </p:extLst>
  </p:cSld>
  <p:clrMapOvr>
    <a:masterClrMapping/>
  </p:clrMapOvr>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47893252"/>
      </p:ext>
    </p:extLst>
  </p:cSld>
  <p:clrMapOvr>
    <a:masterClrMapping/>
  </p:clrMapOvr>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53315373"/>
      </p:ext>
    </p:extLst>
  </p:cSld>
  <p:clrMapOvr>
    <a:masterClrMapping/>
  </p:clrMapOvr>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82099250"/>
      </p:ext>
    </p:extLst>
  </p:cSld>
  <p:clrMapOvr>
    <a:masterClrMapping/>
  </p:clrMapOvr>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8679474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B2AC226-600E-4780-B2D0-7E66CACFE47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30124186"/>
      </p:ext>
    </p:extLst>
  </p:cSld>
  <p:clrMapOvr>
    <a:masterClrMapping/>
  </p:clrMapOvr>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63920146"/>
      </p:ext>
    </p:extLst>
  </p:cSld>
  <p:clrMapOvr>
    <a:masterClrMapping/>
  </p:clrMapOvr>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84854708"/>
      </p:ext>
    </p:extLst>
  </p:cSld>
  <p:clrMapOvr>
    <a:masterClrMapping/>
  </p:clrMapOvr>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14156298"/>
      </p:ext>
    </p:extLst>
  </p:cSld>
  <p:clrMapOvr>
    <a:masterClrMapping/>
  </p:clrMapOvr>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41103796"/>
      </p:ext>
    </p:extLst>
  </p:cSld>
  <p:clrMapOvr>
    <a:masterClrMapping/>
  </p:clrMapOvr>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13505220"/>
      </p:ext>
    </p:extLst>
  </p:cSld>
  <p:clrMapOvr>
    <a:masterClrMapping/>
  </p:clrMapOvr>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51935446"/>
      </p:ext>
    </p:extLst>
  </p:cSld>
  <p:clrMapOvr>
    <a:masterClrMapping/>
  </p:clrMapOvr>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95535957"/>
      </p:ext>
    </p:extLst>
  </p:cSld>
  <p:clrMapOvr>
    <a:masterClrMapping/>
  </p:clrMapOvr>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95330265"/>
      </p:ext>
    </p:extLst>
  </p:cSld>
  <p:clrMapOvr>
    <a:masterClrMapping/>
  </p:clrMapOvr>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22285608"/>
      </p:ext>
    </p:extLst>
  </p:cSld>
  <p:clrMapOvr>
    <a:masterClrMapping/>
  </p:clrMapOvr>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8624441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C6D1CFC-54DE-4B7C-8756-321E40C0DB12}"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127174466"/>
      </p:ext>
    </p:extLst>
  </p:cSld>
  <p:clrMapOvr>
    <a:masterClrMapping/>
  </p:clrMapOvr>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13176"/>
            <a:ext cx="7772400" cy="1008112"/>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6043736"/>
            <a:ext cx="6400800" cy="62562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464C521-7338-4399-9FB2-B46DB201803B}"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3337F1-2DA9-4E0A-842B-496E86EB73AE}"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09BE6B3-EE96-4528-BE1E-BDBCBB6B4B57}"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5"/>
          <p:cNvSpPr>
            <a:spLocks noGrp="1"/>
          </p:cNvSpPr>
          <p:nvPr>
            <p:ph type="sldNum" sz="quarter" idx="12"/>
          </p:nvPr>
        </p:nvSpPr>
        <p:spPr/>
        <p:txBody>
          <a:bodyPr/>
          <a:lstStyle>
            <a:lvl1pPr>
              <a:defRPr/>
            </a:lvl1pPr>
          </a:lstStyle>
          <a:p>
            <a:fld id="{AE2690C0-EC87-4BE7-803D-8917877DF16B}"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5"/>
          <p:cNvSpPr>
            <a:spLocks noGrp="1"/>
          </p:cNvSpPr>
          <p:nvPr>
            <p:ph type="sldNum" sz="quarter" idx="12"/>
          </p:nvPr>
        </p:nvSpPr>
        <p:spPr/>
        <p:txBody>
          <a:bodyPr/>
          <a:lstStyle>
            <a:lvl1pPr>
              <a:defRPr/>
            </a:lvl1pPr>
          </a:lstStyle>
          <a:p>
            <a:fld id="{867DCAFA-3152-4C18-B26C-7A44AFE5D4A4}"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5"/>
          <p:cNvSpPr>
            <a:spLocks noGrp="1"/>
          </p:cNvSpPr>
          <p:nvPr>
            <p:ph type="sldNum" sz="quarter" idx="12"/>
          </p:nvPr>
        </p:nvSpPr>
        <p:spPr/>
        <p:txBody>
          <a:bodyPr/>
          <a:lstStyle>
            <a:lvl1pPr>
              <a:defRPr/>
            </a:lvl1pPr>
          </a:lstStyle>
          <a:p>
            <a:fld id="{676A7F61-1B2B-4F6A-918B-B066B55255D7}"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5"/>
          <p:cNvSpPr>
            <a:spLocks noGrp="1"/>
          </p:cNvSpPr>
          <p:nvPr>
            <p:ph type="sldNum" sz="quarter" idx="12"/>
          </p:nvPr>
        </p:nvSpPr>
        <p:spPr/>
        <p:txBody>
          <a:bodyPr/>
          <a:lstStyle>
            <a:lvl1pPr>
              <a:defRPr/>
            </a:lvl1pPr>
          </a:lstStyle>
          <a:p>
            <a:fld id="{4CDB3CE1-3F61-4B6E-9371-CEBEA3E8A955}"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5"/>
          <p:cNvSpPr>
            <a:spLocks noGrp="1"/>
          </p:cNvSpPr>
          <p:nvPr>
            <p:ph type="sldNum" sz="quarter" idx="12"/>
          </p:nvPr>
        </p:nvSpPr>
        <p:spPr/>
        <p:txBody>
          <a:bodyPr/>
          <a:lstStyle>
            <a:lvl1pPr>
              <a:defRPr/>
            </a:lvl1pPr>
          </a:lstStyle>
          <a:p>
            <a:fld id="{44258AF8-FAC7-45F6-9E95-E75ACD762132}"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5"/>
          <p:cNvSpPr>
            <a:spLocks noGrp="1"/>
          </p:cNvSpPr>
          <p:nvPr>
            <p:ph type="sldNum" sz="quarter" idx="12"/>
          </p:nvPr>
        </p:nvSpPr>
        <p:spPr/>
        <p:txBody>
          <a:bodyPr/>
          <a:lstStyle>
            <a:lvl1pPr>
              <a:defRPr/>
            </a:lvl1pPr>
          </a:lstStyle>
          <a:p>
            <a:fld id="{9B2AC226-600E-4780-B2D0-7E66CACFE47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C6D1CFC-54DE-4B7C-8756-321E40C0DB12}"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D21C751-3E2C-49C4-8C6B-35E38B1C3A79}"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23189055"/>
      </p:ext>
    </p:extLst>
  </p:cSld>
  <p:clrMapOvr>
    <a:masterClrMapping/>
  </p:clrMapOvr>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D21C751-3E2C-49C4-8C6B-35E38B1C3A79}"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06982637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67119002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2811560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56793706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3836069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6063011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E2690C0-EC87-4BE7-803D-8917877DF16B}"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50213584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40981516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6278856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2432746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5718115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44905089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5737021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31077997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2834618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97343904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944407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67DCAFA-3152-4C18-B26C-7A44AFE5D4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19254642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7020075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76617072"/>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961347102"/>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8537442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5557924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3513342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2597341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6556684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9477858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1196409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76A7F61-1B2B-4F6A-918B-B066B55255D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92905144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5461659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2848066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434597318"/>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52708163"/>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68209522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8291021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92912852"/>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4079249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8824808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1535977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CDB3CE1-3F61-4B6E-9371-CEBEA3E8A95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54832794"/>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242006042"/>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43558475"/>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617395075"/>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36135100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70976061"/>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226122468"/>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81134299"/>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93290095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80067165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5916550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4258AF8-FAC7-45F6-9E95-E75ACD762132}"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731510740"/>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172582873"/>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19093601"/>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56266128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37892401"/>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97134419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811019663"/>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305856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15230648"/>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39639907"/>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dirty="0">
              <a:solidFill>
                <a:srgbClr val="000000"/>
              </a:solidFill>
            </a:endParaRPr>
          </a:p>
        </p:txBody>
      </p:sp>
      <p:sp>
        <p:nvSpPr>
          <p:cNvPr id="29702" name="Rectangle 6"/>
          <p:cNvSpPr>
            <a:spLocks noGrp="1" noChangeArrowheads="1"/>
          </p:cNvSpPr>
          <p:nvPr>
            <p:ph type="ftr" sz="quarter" idx="3"/>
          </p:nvPr>
        </p:nvSpPr>
        <p:spPr/>
        <p:txBody>
          <a:bodyPr/>
          <a:lstStyle>
            <a:lvl1pPr>
              <a:defRPr/>
            </a:lvl1pPr>
          </a:lstStyle>
          <a:p>
            <a:endParaRPr lang="en-US" dirty="0">
              <a:solidFill>
                <a:srgbClr val="000000"/>
              </a:solidFill>
            </a:endParaRPr>
          </a:p>
        </p:txBody>
      </p:sp>
      <p:sp>
        <p:nvSpPr>
          <p:cNvPr id="29703" name="Rectangle 7"/>
          <p:cNvSpPr>
            <a:spLocks noGrp="1" noChangeArrowheads="1"/>
          </p:cNvSpPr>
          <p:nvPr>
            <p:ph type="sldNum" sz="quarter" idx="4"/>
          </p:nvPr>
        </p:nvSpPr>
        <p:spPr/>
        <p:txBody>
          <a:bodyPr/>
          <a:lstStyle>
            <a:lvl1pPr>
              <a:defRPr/>
            </a:lvl1pPr>
          </a:lstStyle>
          <a:p>
            <a:fld id="{42C4C18B-678B-41DE-801B-607A512C07A4}"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4406978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B2AC226-600E-4780-B2D0-7E66CACFE47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5052123"/>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3759B9F-E609-4B62-A420-1F723B75A02C}"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4358104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69A97A-E4E1-45D8-9159-9224DA9D4CD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1201418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A1271E-7DE1-4602-A734-8304759A0427}"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387019002"/>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0FCADB0-9FAD-4698-8641-286A2DF384D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776682648"/>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222F27F-8205-4FD6-B24E-787B6AE87C6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990877802"/>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C5F00EF-2734-4A27-94ED-53542A9A4056}"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60302210"/>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03A321-8EC6-4F36-8FBE-F0A47F21B88A}"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285610621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FE85492-4BF2-4DB4-B4E8-929854F95095}"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3750505579"/>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E390E4-24A8-4609-8A36-4E14E3D36C31}"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4204291473"/>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920C90-3389-4A49-94C8-656EFCFE4BFD}" type="slidenum">
              <a:rPr lang="en-US">
                <a:solidFill>
                  <a:srgbClr val="000000"/>
                </a:solidFill>
              </a:rPr>
              <a:pPr/>
              <a:t>‹#›</a:t>
            </a:fld>
            <a:endParaRPr lang="en-US" dirty="0">
              <a:solidFill>
                <a:srgbClr val="000000"/>
              </a:solidFill>
            </a:endParaRPr>
          </a:p>
        </p:txBody>
      </p:sp>
    </p:spTree>
    <p:extLst>
      <p:ext uri="{BB962C8B-B14F-4D97-AF65-F5344CB8AC3E}">
        <p14:creationId xmlns="" xmlns:p14="http://schemas.microsoft.com/office/powerpoint/2010/main" val="182582482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ags" Target="../tags/tag3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1.jpe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tags" Target="../tags/tag3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4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1.jpe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tags" Target="../tags/tag4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ags" Target="../tags/tag45.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ags" Target="../tags/tag4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ags" Target="../tags/tag49.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jpe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tags" Target="../tags/tag5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ags" Target="../tags/tag5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jpe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tags" Target="../tags/tag5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tags" Target="../tags/tag5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1.jpe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tags" Target="../tags/tag5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ags" Target="../tags/tag61.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1.jpe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tags" Target="../tags/tag6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tags" Target="../tags/tag65.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image" Target="../media/image1.jpeg"/><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tags" Target="../tags/tag6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tags" Target="../tags/tag69.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image" Target="../media/image1.jpeg"/><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tags" Target="../tags/tag7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tags" Target="../tags/tag73.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image" Target="../media/image1.jpeg"/><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tags" Target="../tags/tag7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ags" Target="../tags/tag7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image" Target="../media/image1.jpeg"/><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tags" Target="../tags/tag7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tags" Target="../tags/tag81.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5" Type="http://schemas.openxmlformats.org/officeDocument/2006/relationships/image" Target="../media/image1.jpeg"/><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tags" Target="../tags/tag82.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tags" Target="../tags/tag85.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5" Type="http://schemas.openxmlformats.org/officeDocument/2006/relationships/image" Target="../media/image1.jpeg"/><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tags" Target="../tags/tag86.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tags" Target="../tags/tag89.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5" Type="http://schemas.openxmlformats.org/officeDocument/2006/relationships/image" Target="../media/image1.jpeg"/><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tags" Target="../tags/tag90.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tags" Target="../tags/tag93.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5" Type="http://schemas.openxmlformats.org/officeDocument/2006/relationships/image" Target="../media/image1.jpeg"/><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tags" Target="../tags/tag9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ags" Target="../tags/tag97.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5" Type="http://schemas.openxmlformats.org/officeDocument/2006/relationships/image" Target="../media/image1.jpeg"/><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tags" Target="../tags/tag98.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tags" Target="../tags/tag101.xml"/><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5" Type="http://schemas.openxmlformats.org/officeDocument/2006/relationships/image" Target="../media/image1.jpeg"/><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tags" Target="../tags/tag102.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tags" Target="../tags/tag105.xml"/><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5" Type="http://schemas.openxmlformats.org/officeDocument/2006/relationships/image" Target="../media/image1.jpeg"/><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tags" Target="../tags/tag106.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tags" Target="../tags/tag109.xml"/><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5" Type="http://schemas.openxmlformats.org/officeDocument/2006/relationships/image" Target="../media/image1.jpeg"/><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tags" Target="../tags/tag110.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ags" Target="../tags/tag113.xml"/><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image" Target="../media/image1.jpeg"/><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tags" Target="../tags/tag1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9.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0.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3.jpe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jpe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1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21.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jpe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2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25.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jpe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2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29.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jpe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ags" Target="../tags/tag3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33.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1.jpe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CC273BC-A76B-4E40-AB37-8270DB1AD12E}" type="slidenum">
              <a:rPr lang="en-US">
                <a:solidFill>
                  <a:srgbClr val="000000"/>
                </a:solidFill>
              </a:rPr>
              <a:pPr fontAlgn="base">
                <a:spcBef>
                  <a:spcPct val="0"/>
                </a:spcBef>
                <a:spcAft>
                  <a:spcPct val="0"/>
                </a:spcAft>
              </a:pPr>
              <a:t>‹#›</a:t>
            </a:fld>
            <a:endParaRPr lang="en-US" dirty="0">
              <a:solidFill>
                <a:srgbClr val="000000"/>
              </a:solidFill>
            </a:endParaRPr>
          </a:p>
        </p:txBody>
      </p:sp>
    </p:spTree>
    <p:extLst>
      <p:ext uri="{BB962C8B-B14F-4D97-AF65-F5344CB8AC3E}">
        <p14:creationId xmlns="" xmlns:p14="http://schemas.microsoft.com/office/powerpoint/2010/main" val="2675428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79442989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134526610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40516646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278253242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97096185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7372551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191720134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98529990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335949274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83080754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CC273BC-A76B-4E40-AB37-8270DB1AD12E}" type="slidenum">
              <a:rPr lang="en-US">
                <a:solidFill>
                  <a:srgbClr val="000000"/>
                </a:solidFill>
              </a:rPr>
              <a:pPr fontAlgn="base">
                <a:spcBef>
                  <a:spcPct val="0"/>
                </a:spcBef>
                <a:spcAft>
                  <a:spcPct val="0"/>
                </a:spcAft>
              </a:pPr>
              <a:t>‹#›</a:t>
            </a:fld>
            <a:endParaRPr lang="en-US" dirty="0">
              <a:solidFill>
                <a:srgbClr val="000000"/>
              </a:solidFill>
            </a:endParaRPr>
          </a:p>
        </p:txBody>
      </p:sp>
    </p:spTree>
    <p:extLst>
      <p:ext uri="{BB962C8B-B14F-4D97-AF65-F5344CB8AC3E}">
        <p14:creationId xmlns="" xmlns:p14="http://schemas.microsoft.com/office/powerpoint/2010/main" val="2784135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10563957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2824797468"/>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407892327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345846408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2357510352"/>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79825516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1228262327"/>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129873689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3332696393"/>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1456443094"/>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CC273BC-A76B-4E40-AB37-8270DB1AD12E}" type="slidenum">
              <a:rPr lang="en-US">
                <a:solidFill>
                  <a:srgbClr val="000000"/>
                </a:solidFill>
              </a:rPr>
              <a:pPr fontAlgn="base">
                <a:spcBef>
                  <a:spcPct val="0"/>
                </a:spcBef>
                <a:spcAft>
                  <a:spcPct val="0"/>
                </a:spcAft>
              </a:pPr>
              <a:t>‹#›</a:t>
            </a:fld>
            <a:endParaRPr lang="en-US" dirty="0">
              <a:solidFill>
                <a:srgbClr val="000000"/>
              </a:solidFill>
            </a:endParaRPr>
          </a:p>
        </p:txBody>
      </p:sp>
    </p:spTree>
    <p:extLst>
      <p:ext uri="{BB962C8B-B14F-4D97-AF65-F5344CB8AC3E}">
        <p14:creationId xmlns="" xmlns:p14="http://schemas.microsoft.com/office/powerpoint/2010/main" val="265245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zh-CN"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endParaRPr lang="en-US" dirty="0">
              <a:solidFill>
                <a:srgbClr val="000000"/>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en-US" dirty="0">
              <a:solidFill>
                <a:srgbClr val="000000"/>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CCC273BC-A76B-4E40-AB37-8270DB1AD12E}" type="slidenum">
              <a:rPr lang="en-US" smtClean="0">
                <a:solidFill>
                  <a:srgbClr val="000000"/>
                </a:solidFill>
              </a:rPr>
              <a:pPr fontAlgn="base">
                <a:spcBef>
                  <a:spcPct val="0"/>
                </a:spcBef>
                <a:spcAft>
                  <a:spcPct val="0"/>
                </a:spcAft>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10654393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27053330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28643627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219077155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325087111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fontAlgn="base">
              <a:spcBef>
                <a:spcPct val="0"/>
              </a:spcBef>
              <a:spcAft>
                <a:spcPct val="0"/>
              </a:spcAft>
            </a:pPr>
            <a:endParaRPr lang="en-US" dirty="0">
              <a:solidFill>
                <a:srgbClr val="000000"/>
              </a:solidFill>
              <a:cs typeface="Arial" charset="0"/>
            </a:endParaRPr>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dirty="0">
              <a:solidFill>
                <a:srgbClr val="000000"/>
              </a:solidFill>
              <a:cs typeface="Arial" charset="0"/>
            </a:endParaRPr>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dirty="0">
              <a:solidFill>
                <a:srgbClr val="000000"/>
              </a:solidFill>
              <a:cs typeface="Arial" charset="0"/>
            </a:endParaRPr>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B3D8A36-DB9F-4084-9205-5FB48CBA6AA3}"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 xmlns:p14="http://schemas.microsoft.com/office/powerpoint/2010/main" val="362060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0.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21.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2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1.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1.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2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21.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2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21.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1.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xml"/><Relationship Id="rId1" Type="http://schemas.openxmlformats.org/officeDocument/2006/relationships/slideLayout" Target="../slideLayouts/slideLayout32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600200"/>
            <a:ext cx="678743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lgerian" pitchFamily="82" charset="0"/>
              </a:rPr>
              <a:t>DRUG INTERACTIONS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lgerian" pitchFamily="82" charset="0"/>
            </a:endParaRPr>
          </a:p>
        </p:txBody>
      </p:sp>
      <p:sp>
        <p:nvSpPr>
          <p:cNvPr id="5" name="TextBox 4"/>
          <p:cNvSpPr txBox="1"/>
          <p:nvPr/>
        </p:nvSpPr>
        <p:spPr>
          <a:xfrm>
            <a:off x="7162800" y="3505200"/>
            <a:ext cx="1435778" cy="646331"/>
          </a:xfrm>
          <a:prstGeom prst="rect">
            <a:avLst/>
          </a:prstGeom>
          <a:noFill/>
        </p:spPr>
        <p:txBody>
          <a:bodyPr wrap="none" rtlCol="0">
            <a:spAutoFit/>
          </a:bodyPr>
          <a:lstStyle/>
          <a:p>
            <a:r>
              <a:rPr lang="en-US" b="1" dirty="0" smtClean="0"/>
              <a:t>Dr. </a:t>
            </a:r>
            <a:r>
              <a:rPr lang="en-US" b="1" dirty="0" err="1" smtClean="0"/>
              <a:t>Priti</a:t>
            </a:r>
            <a:r>
              <a:rPr lang="en-US" b="1" dirty="0" smtClean="0"/>
              <a:t> </a:t>
            </a:r>
            <a:r>
              <a:rPr lang="en-US" b="1" dirty="0" smtClean="0"/>
              <a:t>Patel</a:t>
            </a:r>
          </a:p>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199"/>
            <a:ext cx="8686800" cy="5847755"/>
          </a:xfrm>
          <a:prstGeom prst="rect">
            <a:avLst/>
          </a:prstGeom>
          <a:noFill/>
        </p:spPr>
        <p:txBody>
          <a:bodyPr wrap="square" rtlCol="0">
            <a:spAutoFit/>
          </a:bodyPr>
          <a:lstStyle/>
          <a:p>
            <a:pPr algn="ctr" fontAlgn="base">
              <a:spcBef>
                <a:spcPct val="0"/>
              </a:spcBef>
              <a:spcAft>
                <a:spcPct val="0"/>
              </a:spcAft>
            </a:pPr>
            <a:r>
              <a:rPr lang="en-US" sz="4000" i="1" dirty="0">
                <a:solidFill>
                  <a:srgbClr val="FF0000"/>
                </a:solidFill>
                <a:latin typeface="Times New Roman" pitchFamily="18" charset="0"/>
                <a:cs typeface="Times New Roman" pitchFamily="18" charset="0"/>
              </a:rPr>
              <a:t>   Pharmaceutical interactions</a:t>
            </a:r>
            <a:r>
              <a:rPr lang="en-US" sz="4000" i="1" dirty="0" smtClean="0">
                <a:solidFill>
                  <a:srgbClr val="FF0000"/>
                </a:solidFill>
                <a:latin typeface="Times New Roman" pitchFamily="18" charset="0"/>
                <a:cs typeface="Times New Roman" pitchFamily="18" charset="0"/>
              </a:rPr>
              <a:t>:</a:t>
            </a:r>
          </a:p>
          <a:p>
            <a:pPr algn="ctr" fontAlgn="base">
              <a:spcBef>
                <a:spcPct val="0"/>
              </a:spcBef>
              <a:spcAft>
                <a:spcPct val="0"/>
              </a:spcAft>
            </a:pPr>
            <a:endParaRPr lang="en-US" sz="4000" i="1" dirty="0">
              <a:solidFill>
                <a:srgbClr val="FF0000"/>
              </a:solidFill>
              <a:latin typeface="Times New Roman" pitchFamily="18" charset="0"/>
              <a:cs typeface="Times New Roman" pitchFamily="18" charset="0"/>
            </a:endParaRPr>
          </a:p>
          <a:p>
            <a:pPr algn="just" fontAlgn="base">
              <a:lnSpc>
                <a:spcPct val="150000"/>
              </a:lnSpc>
              <a:spcBef>
                <a:spcPct val="0"/>
              </a:spcBef>
              <a:spcAft>
                <a:spcPct val="0"/>
              </a:spcAft>
            </a:pPr>
            <a:r>
              <a:rPr lang="en-US" sz="2800" i="1"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Also </a:t>
            </a:r>
            <a:r>
              <a:rPr lang="en-US" sz="2400" i="1" dirty="0">
                <a:solidFill>
                  <a:srgbClr val="000000"/>
                </a:solidFill>
                <a:latin typeface="Times New Roman" pitchFamily="18" charset="0"/>
                <a:cs typeface="Times New Roman" pitchFamily="18" charset="0"/>
              </a:rPr>
              <a:t>called as </a:t>
            </a:r>
            <a:r>
              <a:rPr lang="en-US" sz="2400" b="1" i="1" dirty="0">
                <a:solidFill>
                  <a:srgbClr val="000000"/>
                </a:solidFill>
                <a:latin typeface="Times New Roman" pitchFamily="18" charset="0"/>
                <a:cs typeface="Times New Roman" pitchFamily="18" charset="0"/>
              </a:rPr>
              <a:t>incompatibility</a:t>
            </a:r>
            <a:r>
              <a:rPr lang="en-US" sz="2400" i="1" dirty="0">
                <a:solidFill>
                  <a:srgbClr val="000000"/>
                </a:solidFill>
                <a:latin typeface="Times New Roman" pitchFamily="18" charset="0"/>
                <a:cs typeface="Times New Roman" pitchFamily="18" charset="0"/>
              </a:rPr>
              <a:t>.it is a </a:t>
            </a:r>
            <a:r>
              <a:rPr lang="en-US" sz="2400" i="1" dirty="0" smtClean="0">
                <a:solidFill>
                  <a:srgbClr val="000000"/>
                </a:solidFill>
                <a:latin typeface="Times New Roman" pitchFamily="18" charset="0"/>
                <a:cs typeface="Times New Roman" pitchFamily="18" charset="0"/>
              </a:rPr>
              <a:t>physicochemical </a:t>
            </a:r>
            <a:r>
              <a:rPr lang="en-US" sz="2400" i="1" dirty="0">
                <a:solidFill>
                  <a:srgbClr val="000000"/>
                </a:solidFill>
                <a:latin typeface="Times New Roman" pitchFamily="18" charset="0"/>
                <a:cs typeface="Times New Roman" pitchFamily="18" charset="0"/>
              </a:rPr>
              <a:t>interaction that occous when drugs are mixed in i.v . Infusions causing </a:t>
            </a:r>
            <a:r>
              <a:rPr lang="en-US" sz="2400" b="1" i="1" dirty="0">
                <a:solidFill>
                  <a:srgbClr val="000000"/>
                </a:solidFill>
                <a:latin typeface="Times New Roman" pitchFamily="18" charset="0"/>
                <a:cs typeface="Times New Roman" pitchFamily="18" charset="0"/>
              </a:rPr>
              <a:t>precipitation or inactivation</a:t>
            </a:r>
            <a:r>
              <a:rPr lang="en-US" sz="2400" i="1" dirty="0">
                <a:solidFill>
                  <a:srgbClr val="000000"/>
                </a:solidFill>
                <a:latin typeface="Times New Roman" pitchFamily="18" charset="0"/>
                <a:cs typeface="Times New Roman" pitchFamily="18" charset="0"/>
              </a:rPr>
              <a:t> of active principles </a:t>
            </a:r>
            <a:r>
              <a:rPr lang="en-US" sz="2400" i="1" dirty="0" smtClean="0">
                <a:solidFill>
                  <a:srgbClr val="000000"/>
                </a:solidFill>
                <a:latin typeface="Times New Roman" pitchFamily="18" charset="0"/>
                <a:cs typeface="Times New Roman" pitchFamily="18" charset="0"/>
              </a:rPr>
              <a:t>.</a:t>
            </a:r>
          </a:p>
          <a:p>
            <a:pPr algn="just" fontAlgn="base">
              <a:lnSpc>
                <a:spcPct val="150000"/>
              </a:lnSpc>
              <a:spcBef>
                <a:spcPct val="0"/>
              </a:spcBef>
              <a:spcAft>
                <a:spcPct val="0"/>
              </a:spcAft>
            </a:pPr>
            <a:endParaRPr lang="en-US" sz="2400" i="1" dirty="0">
              <a:solidFill>
                <a:srgbClr val="000000"/>
              </a:solidFill>
              <a:latin typeface="Times New Roman" pitchFamily="18" charset="0"/>
              <a:cs typeface="Times New Roman" pitchFamily="18" charset="0"/>
            </a:endParaRPr>
          </a:p>
          <a:p>
            <a:pPr algn="just" fontAlgn="base">
              <a:lnSpc>
                <a:spcPct val="150000"/>
              </a:lnSpc>
              <a:spcBef>
                <a:spcPct val="0"/>
              </a:spcBef>
              <a:spcAft>
                <a:spcPct val="0"/>
              </a:spcAft>
            </a:pPr>
            <a:r>
              <a:rPr lang="en-US" sz="2400" i="1" dirty="0">
                <a:solidFill>
                  <a:srgbClr val="FF0000"/>
                </a:solidFill>
                <a:latin typeface="Times New Roman" pitchFamily="18" charset="0"/>
                <a:cs typeface="Times New Roman" pitchFamily="18" charset="0"/>
              </a:rPr>
              <a:t>Example:-</a:t>
            </a:r>
          </a:p>
          <a:p>
            <a:pPr algn="just" fontAlgn="base">
              <a:lnSpc>
                <a:spcPct val="150000"/>
              </a:lnSpc>
              <a:spcBef>
                <a:spcPct val="0"/>
              </a:spcBef>
              <a:spcAft>
                <a:spcPct val="0"/>
              </a:spcAft>
            </a:pPr>
            <a:r>
              <a:rPr lang="en-US" sz="2400" i="1" dirty="0" smtClean="0">
                <a:solidFill>
                  <a:srgbClr val="000000"/>
                </a:solidFill>
                <a:latin typeface="Times New Roman" pitchFamily="18" charset="0"/>
                <a:cs typeface="Times New Roman" pitchFamily="18" charset="0"/>
              </a:rPr>
              <a:t>	</a:t>
            </a:r>
            <a:r>
              <a:rPr lang="en-US" sz="2400" b="1" i="1" dirty="0" err="1" smtClean="0">
                <a:solidFill>
                  <a:srgbClr val="000000"/>
                </a:solidFill>
                <a:latin typeface="Times New Roman" pitchFamily="18" charset="0"/>
                <a:cs typeface="Times New Roman" pitchFamily="18" charset="0"/>
              </a:rPr>
              <a:t>Ampicillin</a:t>
            </a:r>
            <a:r>
              <a:rPr lang="en-US" sz="2400" b="1" i="1" dirty="0" smtClean="0">
                <a:solidFill>
                  <a:srgbClr val="000000"/>
                </a:solidFill>
                <a:latin typeface="Times New Roman" pitchFamily="18" charset="0"/>
                <a:cs typeface="Times New Roman" pitchFamily="18" charset="0"/>
              </a:rPr>
              <a:t>, chlorpromazine &amp; </a:t>
            </a:r>
            <a:r>
              <a:rPr lang="en-US" sz="2400" b="1" i="1" dirty="0" err="1" smtClean="0">
                <a:solidFill>
                  <a:srgbClr val="000000"/>
                </a:solidFill>
                <a:latin typeface="Times New Roman" pitchFamily="18" charset="0"/>
                <a:cs typeface="Times New Roman" pitchFamily="18" charset="0"/>
              </a:rPr>
              <a:t>barbituates</a:t>
            </a:r>
            <a:r>
              <a:rPr lang="en-US" sz="2400" b="1" i="1" dirty="0" smtClean="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interact with </a:t>
            </a:r>
            <a:r>
              <a:rPr lang="en-US" sz="2400" b="1" i="1" dirty="0">
                <a:solidFill>
                  <a:srgbClr val="000000"/>
                </a:solidFill>
                <a:latin typeface="Times New Roman" pitchFamily="18" charset="0"/>
                <a:cs typeface="Times New Roman" pitchFamily="18" charset="0"/>
              </a:rPr>
              <a:t>dextran</a:t>
            </a:r>
            <a:r>
              <a:rPr lang="en-US" sz="2400" i="1" dirty="0">
                <a:solidFill>
                  <a:srgbClr val="000000"/>
                </a:solidFill>
                <a:latin typeface="Times New Roman" pitchFamily="18" charset="0"/>
                <a:cs typeface="Times New Roman" pitchFamily="18" charset="0"/>
              </a:rPr>
              <a:t> in solutions and are </a:t>
            </a:r>
            <a:r>
              <a:rPr lang="en-US" sz="2400" b="1" i="1" dirty="0">
                <a:solidFill>
                  <a:srgbClr val="000000"/>
                </a:solidFill>
                <a:latin typeface="Times New Roman" pitchFamily="18" charset="0"/>
                <a:cs typeface="Times New Roman" pitchFamily="18" charset="0"/>
              </a:rPr>
              <a:t>broken down </a:t>
            </a:r>
            <a:r>
              <a:rPr lang="en-US" sz="2400" i="1" dirty="0">
                <a:solidFill>
                  <a:srgbClr val="000000"/>
                </a:solidFill>
                <a:latin typeface="Times New Roman" pitchFamily="18" charset="0"/>
                <a:cs typeface="Times New Roman" pitchFamily="18" charset="0"/>
              </a:rPr>
              <a:t>or from chemical compounds</a:t>
            </a:r>
            <a:r>
              <a:rPr lang="en-US" sz="2400" dirty="0">
                <a:solidFill>
                  <a:srgbClr val="000000"/>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3232083916"/>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86677" y="2057400"/>
            <a:ext cx="6799923" cy="3671036"/>
          </a:xfrm>
          <a:prstGeom prst="rect">
            <a:avLst/>
          </a:prstGeom>
        </p:spPr>
        <p:txBody>
          <a:bodyPr>
            <a:normAutofit fontScale="70000" lnSpcReduction="20000"/>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IN" sz="4000" b="1" i="0" u="none" strike="noStrike" kern="1200" cap="none" spc="0" normalizeH="0" baseline="0" noProof="0" dirty="0" smtClean="0">
                <a:ln>
                  <a:noFill/>
                </a:ln>
                <a:solidFill>
                  <a:schemeClr val="accent1"/>
                </a:solidFill>
                <a:effectLst/>
                <a:uLnTx/>
                <a:uFillTx/>
                <a:latin typeface="Times New Roman" pitchFamily="18" charset="0"/>
                <a:ea typeface="+mn-ea"/>
                <a:cs typeface="Times New Roman" pitchFamily="18" charset="0"/>
              </a:rPr>
              <a:t>Mixing of the drugs in the same syringe</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endPar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base" latinLnBrk="0" hangingPunct="1">
              <a:lnSpc>
                <a:spcPct val="200000"/>
              </a:lnSpc>
              <a:spcBef>
                <a:spcPct val="20000"/>
              </a:spcBef>
              <a:spcAft>
                <a:spcPct val="0"/>
              </a:spcAft>
              <a:buClrTx/>
              <a:buSzTx/>
              <a:buFont typeface="Arial" charset="0"/>
              <a:buNone/>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 </a:t>
            </a:r>
            <a:r>
              <a:rPr kumimoji="0" lang="en-IN" sz="32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Thiopentone</a:t>
            </a: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and </a:t>
            </a:r>
            <a:r>
              <a:rPr kumimoji="0" lang="en-IN" sz="32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succinylcholine</a:t>
            </a: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0" marR="0" lvl="0" indent="0" algn="l" defTabSz="914400" rtl="0" eaLnBrk="1" fontAlgn="base" latinLnBrk="0" hangingPunct="1">
              <a:lnSpc>
                <a:spcPct val="200000"/>
              </a:lnSpc>
              <a:spcBef>
                <a:spcPct val="20000"/>
              </a:spcBef>
              <a:spcAft>
                <a:spcPct val="0"/>
              </a:spcAft>
              <a:buClrTx/>
              <a:buSzTx/>
              <a:buFont typeface="Arial" charset="0"/>
              <a:buNone/>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2. </a:t>
            </a:r>
            <a:r>
              <a:rPr kumimoji="0" lang="en-IN" sz="32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Carbenicillin</a:t>
            </a: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inactivate </a:t>
            </a:r>
            <a:r>
              <a:rPr kumimoji="0" lang="en-IN" sz="32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aminoglycosides</a:t>
            </a: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0" marR="0" lvl="0" indent="0" algn="l" defTabSz="914400" rtl="0" eaLnBrk="1" fontAlgn="base" latinLnBrk="0" hangingPunct="1">
              <a:lnSpc>
                <a:spcPct val="200000"/>
              </a:lnSpc>
              <a:spcBef>
                <a:spcPct val="20000"/>
              </a:spcBef>
              <a:spcAft>
                <a:spcPct val="0"/>
              </a:spcAft>
              <a:buClrTx/>
              <a:buSzTx/>
              <a:buFont typeface="Arial" charset="0"/>
              <a:buNone/>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3.  </a:t>
            </a: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Hydrocortisone</a:t>
            </a: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inactivates </a:t>
            </a:r>
            <a:r>
              <a:rPr kumimoji="0" lang="en-IN" sz="32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penicillins</a:t>
            </a: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3" name="Picture 2"/>
          <p:cNvPicPr>
            <a:picLocks noChangeAspect="1"/>
          </p:cNvPicPr>
          <p:nvPr/>
        </p:nvPicPr>
        <p:blipFill>
          <a:blip r:embed="rId2"/>
          <a:stretch>
            <a:fillRect/>
          </a:stretch>
        </p:blipFill>
        <p:spPr>
          <a:xfrm>
            <a:off x="6858000" y="1676400"/>
            <a:ext cx="1947862" cy="19478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8427720" cy="1138773"/>
          </a:xfrm>
          <a:prstGeom prst="rect">
            <a:avLst/>
          </a:prstGeom>
          <a:noFill/>
        </p:spPr>
        <p:txBody>
          <a:bodyPr wrap="square" rtlCol="0">
            <a:spAutoFit/>
          </a:bodyPr>
          <a:lstStyle/>
          <a:p>
            <a:pPr algn="ctr"/>
            <a:r>
              <a:rPr lang="en-IN" sz="3400" b="1" u="sng" dirty="0" smtClean="0">
                <a:solidFill>
                  <a:srgbClr val="009900"/>
                </a:solidFill>
                <a:latin typeface="Times New Roman" pitchFamily="18" charset="0"/>
                <a:cs typeface="Times New Roman" pitchFamily="18" charset="0"/>
              </a:rPr>
              <a:t>Stability of drugs in Saline or Dextrose solution</a:t>
            </a:r>
            <a:endParaRPr lang="en-IN" sz="3400" b="1" u="sng" dirty="0">
              <a:solidFill>
                <a:srgbClr val="0099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713695490"/>
              </p:ext>
            </p:extLst>
          </p:nvPr>
        </p:nvGraphicFramePr>
        <p:xfrm>
          <a:off x="152400" y="2209800"/>
          <a:ext cx="8839199" cy="2743200"/>
        </p:xfrm>
        <a:graphic>
          <a:graphicData uri="http://schemas.openxmlformats.org/drawingml/2006/table">
            <a:tbl>
              <a:tblPr firstRow="1" bandRow="1">
                <a:tableStyleId>{5DA37D80-6434-44D0-A028-1B22A696006F}</a:tableStyleId>
              </a:tblPr>
              <a:tblGrid>
                <a:gridCol w="1828800"/>
                <a:gridCol w="1676400"/>
                <a:gridCol w="1600200"/>
                <a:gridCol w="1905000"/>
                <a:gridCol w="1828799"/>
              </a:tblGrid>
              <a:tr h="968587">
                <a:tc>
                  <a:txBody>
                    <a:bodyPr/>
                    <a:lstStyle/>
                    <a:p>
                      <a:pPr algn="ctr"/>
                      <a:r>
                        <a:rPr lang="en-IN" sz="2400" dirty="0" smtClean="0">
                          <a:latin typeface="Times New Roman" pitchFamily="18" charset="0"/>
                          <a:cs typeface="Times New Roman" pitchFamily="18" charset="0"/>
                        </a:rPr>
                        <a:t>Unstable </a:t>
                      </a:r>
                    </a:p>
                    <a:p>
                      <a:pPr algn="ctr"/>
                      <a:r>
                        <a:rPr lang="en-IN" sz="2400" dirty="0" smtClean="0">
                          <a:latin typeface="Times New Roman" pitchFamily="18" charset="0"/>
                          <a:cs typeface="Times New Roman" pitchFamily="18" charset="0"/>
                        </a:rPr>
                        <a:t>Infuse within 2-4hrs</a:t>
                      </a:r>
                      <a:endParaRPr lang="en-IN" sz="2400" dirty="0">
                        <a:latin typeface="Times New Roman" pitchFamily="18" charset="0"/>
                        <a:cs typeface="Times New Roman" pitchFamily="18" charset="0"/>
                      </a:endParaRPr>
                    </a:p>
                  </a:txBody>
                  <a:tcPr/>
                </a:tc>
                <a:tc>
                  <a:txBody>
                    <a:bodyPr/>
                    <a:lstStyle/>
                    <a:p>
                      <a:pPr algn="ctr"/>
                      <a:r>
                        <a:rPr lang="en-IN" sz="2400" dirty="0" smtClean="0">
                          <a:latin typeface="Times New Roman" pitchFamily="18" charset="0"/>
                          <a:cs typeface="Times New Roman" pitchFamily="18" charset="0"/>
                        </a:rPr>
                        <a:t>Stable for </a:t>
                      </a:r>
                    </a:p>
                    <a:p>
                      <a:pPr algn="ctr"/>
                      <a:r>
                        <a:rPr lang="en-IN" sz="2400" dirty="0" smtClean="0">
                          <a:latin typeface="Times New Roman" pitchFamily="18" charset="0"/>
                          <a:cs typeface="Times New Roman" pitchFamily="18" charset="0"/>
                        </a:rPr>
                        <a:t>6-8 </a:t>
                      </a:r>
                      <a:r>
                        <a:rPr lang="en-IN" sz="2400" dirty="0" err="1" smtClean="0">
                          <a:latin typeface="Times New Roman" pitchFamily="18" charset="0"/>
                          <a:cs typeface="Times New Roman" pitchFamily="18" charset="0"/>
                        </a:rPr>
                        <a:t>hrs</a:t>
                      </a:r>
                      <a:endParaRPr lang="en-IN" sz="2400" dirty="0">
                        <a:latin typeface="Times New Roman" pitchFamily="18" charset="0"/>
                        <a:cs typeface="Times New Roman" pitchFamily="18" charset="0"/>
                      </a:endParaRPr>
                    </a:p>
                  </a:txBody>
                  <a:tcPr/>
                </a:tc>
                <a:tc>
                  <a:txBody>
                    <a:bodyPr/>
                    <a:lstStyle/>
                    <a:p>
                      <a:pPr algn="ctr"/>
                      <a:r>
                        <a:rPr lang="en-IN" sz="2400" dirty="0" smtClean="0">
                          <a:latin typeface="Times New Roman" pitchFamily="18" charset="0"/>
                          <a:cs typeface="Times New Roman" pitchFamily="18" charset="0"/>
                        </a:rPr>
                        <a:t>Stable for </a:t>
                      </a:r>
                    </a:p>
                    <a:p>
                      <a:pPr algn="ctr"/>
                      <a:r>
                        <a:rPr lang="en-IN" sz="2400" dirty="0" smtClean="0">
                          <a:latin typeface="Times New Roman" pitchFamily="18" charset="0"/>
                          <a:cs typeface="Times New Roman" pitchFamily="18" charset="0"/>
                        </a:rPr>
                        <a:t>12 </a:t>
                      </a:r>
                      <a:r>
                        <a:rPr lang="en-IN" sz="2400" dirty="0" err="1" smtClean="0">
                          <a:latin typeface="Times New Roman" pitchFamily="18" charset="0"/>
                          <a:cs typeface="Times New Roman" pitchFamily="18" charset="0"/>
                        </a:rPr>
                        <a:t>hrs</a:t>
                      </a:r>
                      <a:endParaRPr lang="en-IN" sz="2400" dirty="0">
                        <a:latin typeface="Times New Roman" pitchFamily="18" charset="0"/>
                        <a:cs typeface="Times New Roman" pitchFamily="18" charset="0"/>
                      </a:endParaRPr>
                    </a:p>
                  </a:txBody>
                  <a:tcPr/>
                </a:tc>
                <a:tc>
                  <a:txBody>
                    <a:bodyPr/>
                    <a:lstStyle/>
                    <a:p>
                      <a:pPr algn="ctr"/>
                      <a:r>
                        <a:rPr lang="en-IN" sz="2400" dirty="0" smtClean="0">
                          <a:latin typeface="Times New Roman" pitchFamily="18" charset="0"/>
                          <a:cs typeface="Times New Roman" pitchFamily="18" charset="0"/>
                        </a:rPr>
                        <a:t>Photosensitive drugs</a:t>
                      </a:r>
                      <a:endParaRPr lang="en-IN" sz="2400" dirty="0">
                        <a:latin typeface="Times New Roman" pitchFamily="18" charset="0"/>
                        <a:cs typeface="Times New Roman" pitchFamily="18" charset="0"/>
                      </a:endParaRPr>
                    </a:p>
                  </a:txBody>
                  <a:tcPr/>
                </a:tc>
                <a:tc>
                  <a:txBody>
                    <a:bodyPr/>
                    <a:lstStyle/>
                    <a:p>
                      <a:pPr algn="ctr"/>
                      <a:r>
                        <a:rPr lang="en-IN" sz="2400" dirty="0" smtClean="0">
                          <a:latin typeface="Times New Roman" pitchFamily="18" charset="0"/>
                          <a:cs typeface="Times New Roman" pitchFamily="18" charset="0"/>
                        </a:rPr>
                        <a:t>Not infused after 6 </a:t>
                      </a:r>
                      <a:r>
                        <a:rPr lang="en-IN" sz="2400" dirty="0" err="1" smtClean="0">
                          <a:latin typeface="Times New Roman" pitchFamily="18" charset="0"/>
                          <a:cs typeface="Times New Roman" pitchFamily="18" charset="0"/>
                        </a:rPr>
                        <a:t>hrs</a:t>
                      </a:r>
                      <a:endParaRPr lang="en-IN" sz="2400" dirty="0">
                        <a:latin typeface="Times New Roman" pitchFamily="18" charset="0"/>
                        <a:cs typeface="Times New Roman" pitchFamily="18" charset="0"/>
                      </a:endParaRPr>
                    </a:p>
                  </a:txBody>
                  <a:tcPr/>
                </a:tc>
              </a:tr>
              <a:tr h="670560">
                <a:tc>
                  <a:txBody>
                    <a:bodyPr/>
                    <a:lstStyle/>
                    <a:p>
                      <a:r>
                        <a:rPr lang="en-IN" sz="2200" dirty="0" smtClean="0">
                          <a:latin typeface="Times New Roman" pitchFamily="18" charset="0"/>
                          <a:cs typeface="Times New Roman" pitchFamily="18" charset="0"/>
                        </a:rPr>
                        <a:t>Ampicillin</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Benzyl penicillin</a:t>
                      </a:r>
                      <a:endParaRPr lang="en-IN" sz="2200" dirty="0">
                        <a:latin typeface="Times New Roman" pitchFamily="18" charset="0"/>
                        <a:cs typeface="Times New Roman" pitchFamily="18" charset="0"/>
                      </a:endParaRPr>
                    </a:p>
                  </a:txBody>
                  <a:tcPr/>
                </a:tc>
                <a:tc>
                  <a:txBody>
                    <a:bodyPr/>
                    <a:lstStyle/>
                    <a:p>
                      <a:r>
                        <a:rPr lang="en-IN" sz="2200" dirty="0" err="1" smtClean="0">
                          <a:latin typeface="Times New Roman" pitchFamily="18" charset="0"/>
                          <a:cs typeface="Times New Roman" pitchFamily="18" charset="0"/>
                        </a:rPr>
                        <a:t>Fluoxacillin</a:t>
                      </a:r>
                      <a:endParaRPr lang="en-IN" sz="2200" dirty="0">
                        <a:latin typeface="Times New Roman" pitchFamily="18" charset="0"/>
                        <a:cs typeface="Times New Roman" pitchFamily="18" charset="0"/>
                      </a:endParaRPr>
                    </a:p>
                  </a:txBody>
                  <a:tcPr/>
                </a:tc>
                <a:tc>
                  <a:txBody>
                    <a:bodyPr/>
                    <a:lstStyle/>
                    <a:p>
                      <a:r>
                        <a:rPr lang="en-IN" sz="2200" dirty="0" err="1" smtClean="0">
                          <a:latin typeface="Times New Roman" pitchFamily="18" charset="0"/>
                          <a:cs typeface="Times New Roman" pitchFamily="18" charset="0"/>
                        </a:rPr>
                        <a:t>Amphoterecin</a:t>
                      </a:r>
                      <a:endParaRPr lang="en-IN" sz="2200" dirty="0">
                        <a:latin typeface="Times New Roman" pitchFamily="18" charset="0"/>
                        <a:cs typeface="Times New Roman" pitchFamily="18" charset="0"/>
                      </a:endParaRPr>
                    </a:p>
                  </a:txBody>
                  <a:tcPr/>
                </a:tc>
                <a:tc>
                  <a:txBody>
                    <a:bodyPr/>
                    <a:lstStyle/>
                    <a:p>
                      <a:r>
                        <a:rPr lang="en-IN" sz="2200" dirty="0" err="1" smtClean="0">
                          <a:latin typeface="Times New Roman" pitchFamily="18" charset="0"/>
                          <a:cs typeface="Times New Roman" pitchFamily="18" charset="0"/>
                        </a:rPr>
                        <a:t>Cephaloridine</a:t>
                      </a:r>
                      <a:endParaRPr lang="en-IN" sz="2200" dirty="0">
                        <a:latin typeface="Times New Roman" pitchFamily="18" charset="0"/>
                        <a:cs typeface="Times New Roman" pitchFamily="18" charset="0"/>
                      </a:endParaRPr>
                    </a:p>
                  </a:txBody>
                  <a:tcPr/>
                </a:tc>
              </a:tr>
              <a:tr h="372533">
                <a:tc>
                  <a:txBody>
                    <a:bodyPr/>
                    <a:lstStyle/>
                    <a:p>
                      <a:r>
                        <a:rPr lang="en-IN" sz="2200" dirty="0" smtClean="0">
                          <a:latin typeface="Times New Roman" pitchFamily="18" charset="0"/>
                          <a:cs typeface="Times New Roman" pitchFamily="18" charset="0"/>
                        </a:rPr>
                        <a:t>Erythromycin</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Diazepam</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Tetracycline</a:t>
                      </a:r>
                      <a:endParaRPr lang="en-IN" sz="2200" dirty="0">
                        <a:latin typeface="Times New Roman" pitchFamily="18" charset="0"/>
                        <a:cs typeface="Times New Roman" pitchFamily="18" charset="0"/>
                      </a:endParaRPr>
                    </a:p>
                  </a:txBody>
                  <a:tcPr/>
                </a:tc>
                <a:tc>
                  <a:txBody>
                    <a:bodyPr/>
                    <a:lstStyle/>
                    <a:p>
                      <a:r>
                        <a:rPr lang="en-IN" sz="2200" dirty="0" err="1" smtClean="0">
                          <a:latin typeface="Times New Roman" pitchFamily="18" charset="0"/>
                          <a:cs typeface="Times New Roman" pitchFamily="18" charset="0"/>
                        </a:rPr>
                        <a:t>Dacarbazine</a:t>
                      </a:r>
                      <a:endParaRPr lang="en-IN" sz="2200" dirty="0">
                        <a:latin typeface="Times New Roman" pitchFamily="18" charset="0"/>
                        <a:cs typeface="Times New Roman" pitchFamily="18" charset="0"/>
                      </a:endParaRPr>
                    </a:p>
                  </a:txBody>
                  <a:tcPr/>
                </a:tc>
                <a:tc>
                  <a:txBody>
                    <a:bodyPr/>
                    <a:lstStyle/>
                    <a:p>
                      <a:r>
                        <a:rPr lang="en-IN" sz="2200" dirty="0" err="1" smtClean="0">
                          <a:latin typeface="Times New Roman" pitchFamily="18" charset="0"/>
                          <a:cs typeface="Times New Roman" pitchFamily="18" charset="0"/>
                        </a:rPr>
                        <a:t>colistin</a:t>
                      </a:r>
                      <a:endParaRPr lang="en-IN" sz="22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304800"/>
            <a:ext cx="8131981" cy="576064"/>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800" b="1" i="0"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Prevention of Pharmaceutical Interactions</a:t>
            </a:r>
            <a:endParaRPr kumimoji="0" lang="en-IN"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
        <p:nvSpPr>
          <p:cNvPr id="3" name="Content Placeholder 2"/>
          <p:cNvSpPr txBox="1">
            <a:spLocks/>
          </p:cNvSpPr>
          <p:nvPr/>
        </p:nvSpPr>
        <p:spPr>
          <a:xfrm>
            <a:off x="467189" y="1676400"/>
            <a:ext cx="6314611" cy="4048226"/>
          </a:xfrm>
          <a:prstGeom prst="rect">
            <a:avLst/>
          </a:prstGeom>
        </p:spPr>
        <p:txBody>
          <a:bodyPr>
            <a:normAutofit fontScale="92500" lnSpcReduction="20000"/>
          </a:bodyPr>
          <a:lstStyle/>
          <a:p>
            <a:pPr marL="457200" marR="0" lvl="0" indent="-457200" algn="l" defTabSz="914400" rtl="0" eaLnBrk="1" fontAlgn="base" latinLnBrk="0" hangingPunct="1">
              <a:lnSpc>
                <a:spcPct val="150000"/>
              </a:lnSpc>
              <a:spcBef>
                <a:spcPct val="20000"/>
              </a:spcBef>
              <a:spcAft>
                <a:spcPct val="0"/>
              </a:spcAft>
              <a:buClrTx/>
              <a:buSzTx/>
              <a:buFont typeface="+mj-lt"/>
              <a:buAutoNum type="arabicPeriod"/>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Give iv drugs by bolus.</a:t>
            </a:r>
          </a:p>
          <a:p>
            <a:pPr marL="457200" marR="0" lvl="0" indent="-457200" algn="l" defTabSz="914400" rtl="0" eaLnBrk="1" fontAlgn="base" latinLnBrk="0" hangingPunct="1">
              <a:lnSpc>
                <a:spcPct val="150000"/>
              </a:lnSpc>
              <a:spcBef>
                <a:spcPct val="20000"/>
              </a:spcBef>
              <a:spcAft>
                <a:spcPct val="0"/>
              </a:spcAft>
              <a:buClrTx/>
              <a:buSzTx/>
              <a:buFont typeface="+mj-lt"/>
              <a:buAutoNum type="arabicPeriod"/>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Do not add infusion solutions.</a:t>
            </a:r>
          </a:p>
          <a:p>
            <a:pPr marL="457200" marR="0" lvl="0" indent="-457200" algn="l" defTabSz="914400" rtl="0" eaLnBrk="1" fontAlgn="base" latinLnBrk="0" hangingPunct="1">
              <a:lnSpc>
                <a:spcPct val="150000"/>
              </a:lnSpc>
              <a:spcBef>
                <a:spcPct val="20000"/>
              </a:spcBef>
              <a:spcAft>
                <a:spcPct val="0"/>
              </a:spcAft>
              <a:buClrTx/>
              <a:buSzTx/>
              <a:buFont typeface="+mj-lt"/>
              <a:buAutoNum type="arabicPeriod"/>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Avoid mixing of drugs in the same infusion.</a:t>
            </a:r>
          </a:p>
          <a:p>
            <a:pPr marL="457200" marR="0" lvl="0" indent="-457200" algn="l" defTabSz="914400" rtl="0" eaLnBrk="1" fontAlgn="base" latinLnBrk="0" hangingPunct="1">
              <a:lnSpc>
                <a:spcPct val="150000"/>
              </a:lnSpc>
              <a:spcBef>
                <a:spcPct val="20000"/>
              </a:spcBef>
              <a:spcAft>
                <a:spcPct val="0"/>
              </a:spcAft>
              <a:buClrTx/>
              <a:buSzTx/>
              <a:buFont typeface="+mj-lt"/>
              <a:buAutoNum type="arabicPeriod"/>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Use 2 separate infusion sites if drugs administered simultaneously .</a:t>
            </a:r>
            <a:endParaRPr kumimoji="0" lang="en-I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4" name="Picture 3"/>
          <p:cNvPicPr>
            <a:picLocks noChangeAspect="1"/>
          </p:cNvPicPr>
          <p:nvPr/>
        </p:nvPicPr>
        <p:blipFill>
          <a:blip r:embed="rId2"/>
          <a:stretch>
            <a:fillRect/>
          </a:stretch>
        </p:blipFill>
        <p:spPr>
          <a:xfrm>
            <a:off x="6629400" y="1447800"/>
            <a:ext cx="2286000" cy="2096015"/>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031266" cy="7048083"/>
          </a:xfrm>
          <a:prstGeom prst="rect">
            <a:avLst/>
          </a:prstGeom>
          <a:noFill/>
        </p:spPr>
        <p:txBody>
          <a:bodyPr wrap="square" rtlCol="0">
            <a:spAutoFit/>
          </a:bodyPr>
          <a:lstStyle/>
          <a:p>
            <a:pPr algn="ctr" fontAlgn="base">
              <a:spcBef>
                <a:spcPct val="0"/>
              </a:spcBef>
              <a:spcAft>
                <a:spcPct val="0"/>
              </a:spcAft>
            </a:pPr>
            <a:r>
              <a:rPr lang="en-US" sz="4400" i="1" dirty="0">
                <a:solidFill>
                  <a:srgbClr val="FF0000"/>
                </a:solidFill>
                <a:latin typeface="Times New Roman" pitchFamily="18" charset="0"/>
                <a:cs typeface="Times New Roman" pitchFamily="18" charset="0"/>
              </a:rPr>
              <a:t>Pharmacokinetic Interactions:</a:t>
            </a:r>
          </a:p>
          <a:p>
            <a:pPr algn="ctr" fontAlgn="base">
              <a:spcBef>
                <a:spcPct val="0"/>
              </a:spcBef>
              <a:spcAft>
                <a:spcPct val="0"/>
              </a:spcAft>
            </a:pPr>
            <a:endParaRPr lang="en-US" sz="4400" i="1" dirty="0">
              <a:solidFill>
                <a:srgbClr val="FF0000"/>
              </a:solidFill>
              <a:latin typeface="Times New Roman" pitchFamily="18" charset="0"/>
              <a:cs typeface="Times New Roman" pitchFamily="18" charset="0"/>
            </a:endParaRPr>
          </a:p>
          <a:p>
            <a:pPr marL="174625" fontAlgn="base">
              <a:spcBef>
                <a:spcPct val="0"/>
              </a:spcBef>
              <a:spcAft>
                <a:spcPct val="0"/>
              </a:spcAft>
            </a:pPr>
            <a:r>
              <a:rPr lang="en-US" sz="2800" i="1" dirty="0">
                <a:solidFill>
                  <a:srgbClr val="99CCFF">
                    <a:lumMod val="50000"/>
                  </a:srgbClr>
                </a:solidFill>
                <a:latin typeface="Times New Roman" pitchFamily="18" charset="0"/>
                <a:cs typeface="Times New Roman" pitchFamily="18" charset="0"/>
              </a:rPr>
              <a:t>	</a:t>
            </a:r>
            <a:r>
              <a:rPr lang="en-US" sz="2800" i="1" dirty="0" smtClean="0">
                <a:solidFill>
                  <a:srgbClr val="99CCFF">
                    <a:lumMod val="50000"/>
                  </a:srgbClr>
                </a:solidFill>
                <a:latin typeface="Times New Roman" pitchFamily="18" charset="0"/>
                <a:cs typeface="Times New Roman" pitchFamily="18" charset="0"/>
              </a:rPr>
              <a:t>“These </a:t>
            </a:r>
            <a:r>
              <a:rPr lang="en-US" sz="2800" i="1" dirty="0">
                <a:solidFill>
                  <a:srgbClr val="99CCFF">
                    <a:lumMod val="50000"/>
                  </a:srgbClr>
                </a:solidFill>
                <a:latin typeface="Times New Roman" pitchFamily="18" charset="0"/>
                <a:cs typeface="Times New Roman" pitchFamily="18" charset="0"/>
              </a:rPr>
              <a:t>interactions are those in which </a:t>
            </a:r>
            <a:r>
              <a:rPr lang="en-US" sz="2800" i="1" dirty="0" smtClean="0">
                <a:solidFill>
                  <a:srgbClr val="FF0000"/>
                </a:solidFill>
                <a:latin typeface="Times New Roman" pitchFamily="18" charset="0"/>
                <a:cs typeface="Times New Roman" pitchFamily="18" charset="0"/>
              </a:rPr>
              <a:t>ADME</a:t>
            </a:r>
            <a:r>
              <a:rPr lang="en-US" sz="2800" i="1" dirty="0" smtClean="0">
                <a:solidFill>
                  <a:srgbClr val="99CCFF">
                    <a:lumMod val="50000"/>
                  </a:srgbClr>
                </a:solidFill>
                <a:latin typeface="Times New Roman" pitchFamily="18" charset="0"/>
                <a:cs typeface="Times New Roman" pitchFamily="18" charset="0"/>
              </a:rPr>
              <a:t> </a:t>
            </a:r>
            <a:r>
              <a:rPr lang="en-US" sz="2800" i="1" dirty="0">
                <a:solidFill>
                  <a:srgbClr val="99CCFF">
                    <a:lumMod val="50000"/>
                  </a:srgbClr>
                </a:solidFill>
                <a:latin typeface="Times New Roman" pitchFamily="18" charset="0"/>
                <a:cs typeface="Times New Roman" pitchFamily="18" charset="0"/>
              </a:rPr>
              <a:t>properties of the object drug is altered by the precipitant and hence such interactions are also called as ADME interactions”.</a:t>
            </a:r>
          </a:p>
          <a:p>
            <a:pPr marL="174625" fontAlgn="base">
              <a:spcBef>
                <a:spcPct val="0"/>
              </a:spcBef>
              <a:spcAft>
                <a:spcPct val="0"/>
              </a:spcAft>
            </a:pPr>
            <a:endParaRPr lang="en-US" sz="2800" i="1" dirty="0">
              <a:solidFill>
                <a:srgbClr val="000000"/>
              </a:solidFill>
              <a:latin typeface="Times New Roman" pitchFamily="18" charset="0"/>
              <a:cs typeface="Times New Roman" pitchFamily="18" charset="0"/>
            </a:endParaRPr>
          </a:p>
          <a:p>
            <a:pPr marL="363538" algn="just" fontAlgn="base">
              <a:spcBef>
                <a:spcPct val="0"/>
              </a:spcBef>
              <a:spcAft>
                <a:spcPct val="0"/>
              </a:spcAft>
              <a:buFont typeface="Arial" pitchFamily="34" charset="0"/>
              <a:buChar char="•"/>
            </a:pPr>
            <a:r>
              <a:rPr lang="en-US" sz="2800" i="1" dirty="0">
                <a:solidFill>
                  <a:srgbClr val="000000"/>
                </a:solidFill>
                <a:latin typeface="Times New Roman" pitchFamily="18" charset="0"/>
                <a:cs typeface="Times New Roman" pitchFamily="18" charset="0"/>
              </a:rPr>
              <a:t>The resultant effect is </a:t>
            </a:r>
            <a:r>
              <a:rPr lang="en-US" sz="2800" i="1" dirty="0">
                <a:solidFill>
                  <a:srgbClr val="FF0000"/>
                </a:solidFill>
                <a:latin typeface="Times New Roman" pitchFamily="18" charset="0"/>
                <a:cs typeface="Times New Roman" pitchFamily="18" charset="0"/>
              </a:rPr>
              <a:t>altered plasma concentration </a:t>
            </a:r>
            <a:r>
              <a:rPr lang="en-US" sz="2800" i="1" dirty="0">
                <a:solidFill>
                  <a:srgbClr val="000000"/>
                </a:solidFill>
                <a:latin typeface="Times New Roman" pitchFamily="18" charset="0"/>
                <a:cs typeface="Times New Roman" pitchFamily="18" charset="0"/>
              </a:rPr>
              <a:t>of the object drug.</a:t>
            </a:r>
          </a:p>
          <a:p>
            <a:pPr marL="363538" algn="just" fontAlgn="base">
              <a:spcBef>
                <a:spcPct val="0"/>
              </a:spcBef>
              <a:spcAft>
                <a:spcPct val="0"/>
              </a:spcAft>
            </a:pPr>
            <a:endParaRPr lang="en-US" sz="2800" i="1" dirty="0">
              <a:solidFill>
                <a:srgbClr val="000000"/>
              </a:solidFill>
              <a:latin typeface="Times New Roman" pitchFamily="18" charset="0"/>
              <a:cs typeface="Times New Roman" pitchFamily="18" charset="0"/>
            </a:endParaRPr>
          </a:p>
          <a:p>
            <a:pPr marL="363538" algn="just" fontAlgn="base">
              <a:spcBef>
                <a:spcPct val="0"/>
              </a:spcBef>
              <a:spcAft>
                <a:spcPct val="0"/>
              </a:spcAft>
              <a:buFont typeface="Arial" pitchFamily="34" charset="0"/>
              <a:buChar char="•"/>
            </a:pPr>
            <a:r>
              <a:rPr lang="en-US" sz="2800" i="1" dirty="0">
                <a:solidFill>
                  <a:srgbClr val="000000"/>
                </a:solidFill>
                <a:latin typeface="Times New Roman" pitchFamily="18" charset="0"/>
                <a:cs typeface="Times New Roman" pitchFamily="18" charset="0"/>
              </a:rPr>
              <a:t>These are classified </a:t>
            </a:r>
            <a:r>
              <a:rPr lang="en-US" sz="2800" i="1" dirty="0" smtClean="0">
                <a:solidFill>
                  <a:srgbClr val="000000"/>
                </a:solidFill>
                <a:latin typeface="Times New Roman" pitchFamily="18" charset="0"/>
                <a:cs typeface="Times New Roman" pitchFamily="18" charset="0"/>
              </a:rPr>
              <a:t>as:</a:t>
            </a:r>
          </a:p>
          <a:p>
            <a:pPr marL="820738" lvl="1" algn="just" fontAlgn="base">
              <a:spcBef>
                <a:spcPct val="0"/>
              </a:spcBef>
              <a:spcAft>
                <a:spcPct val="0"/>
              </a:spcAft>
            </a:pPr>
            <a:r>
              <a:rPr lang="en-US" sz="2800" i="1" dirty="0">
                <a:solidFill>
                  <a:srgbClr val="000000"/>
                </a:solidFill>
                <a:latin typeface="Times New Roman" pitchFamily="18" charset="0"/>
                <a:cs typeface="Times New Roman" pitchFamily="18" charset="0"/>
              </a:rPr>
              <a:t>	</a:t>
            </a:r>
            <a:r>
              <a:rPr lang="en-US" sz="2800" i="1" dirty="0" smtClean="0">
                <a:solidFill>
                  <a:srgbClr val="000000"/>
                </a:solidFill>
                <a:latin typeface="Times New Roman" pitchFamily="18" charset="0"/>
                <a:cs typeface="Times New Roman" pitchFamily="18" charset="0"/>
              </a:rPr>
              <a:t>	1.Absorption </a:t>
            </a:r>
            <a:r>
              <a:rPr lang="en-US" sz="2800" i="1" dirty="0">
                <a:solidFill>
                  <a:srgbClr val="000000"/>
                </a:solidFill>
                <a:latin typeface="Times New Roman" pitchFamily="18" charset="0"/>
                <a:cs typeface="Times New Roman" pitchFamily="18" charset="0"/>
              </a:rPr>
              <a:t>interactions</a:t>
            </a:r>
          </a:p>
          <a:p>
            <a:pPr marL="363538" algn="just" fontAlgn="base">
              <a:spcBef>
                <a:spcPct val="0"/>
              </a:spcBef>
              <a:spcAft>
                <a:spcPct val="0"/>
              </a:spcAft>
            </a:pPr>
            <a:r>
              <a:rPr lang="en-US" sz="2800" i="1" dirty="0" smtClean="0">
                <a:solidFill>
                  <a:srgbClr val="000000"/>
                </a:solidFill>
                <a:latin typeface="Times New Roman" pitchFamily="18" charset="0"/>
                <a:cs typeface="Times New Roman" pitchFamily="18" charset="0"/>
              </a:rPr>
              <a:t>		2.Distribution </a:t>
            </a:r>
            <a:r>
              <a:rPr lang="en-US" sz="2800" i="1" dirty="0">
                <a:solidFill>
                  <a:srgbClr val="000000"/>
                </a:solidFill>
                <a:latin typeface="Times New Roman" pitchFamily="18" charset="0"/>
                <a:cs typeface="Times New Roman" pitchFamily="18" charset="0"/>
              </a:rPr>
              <a:t>interactions </a:t>
            </a:r>
          </a:p>
          <a:p>
            <a:pPr marL="363538" algn="just" fontAlgn="base">
              <a:spcBef>
                <a:spcPct val="0"/>
              </a:spcBef>
              <a:spcAft>
                <a:spcPct val="0"/>
              </a:spcAft>
            </a:pPr>
            <a:r>
              <a:rPr lang="en-US" sz="2800" i="1" dirty="0" smtClean="0">
                <a:solidFill>
                  <a:srgbClr val="000000"/>
                </a:solidFill>
                <a:latin typeface="Times New Roman" pitchFamily="18" charset="0"/>
                <a:cs typeface="Times New Roman" pitchFamily="18" charset="0"/>
              </a:rPr>
              <a:t>		3.Metabolism </a:t>
            </a:r>
            <a:r>
              <a:rPr lang="en-US" sz="2800" i="1" dirty="0">
                <a:solidFill>
                  <a:srgbClr val="000000"/>
                </a:solidFill>
                <a:latin typeface="Times New Roman" pitchFamily="18" charset="0"/>
                <a:cs typeface="Times New Roman" pitchFamily="18" charset="0"/>
              </a:rPr>
              <a:t>interactions</a:t>
            </a:r>
          </a:p>
          <a:p>
            <a:pPr marL="363538" algn="just" fontAlgn="base">
              <a:spcBef>
                <a:spcPct val="0"/>
              </a:spcBef>
              <a:spcAft>
                <a:spcPct val="0"/>
              </a:spcAft>
            </a:pPr>
            <a:r>
              <a:rPr lang="en-US" sz="2800" i="1" dirty="0" smtClean="0">
                <a:solidFill>
                  <a:srgbClr val="000000"/>
                </a:solidFill>
                <a:latin typeface="Times New Roman" pitchFamily="18" charset="0"/>
                <a:cs typeface="Times New Roman" pitchFamily="18" charset="0"/>
              </a:rPr>
              <a:t>		4.Excretion </a:t>
            </a:r>
            <a:r>
              <a:rPr lang="en-US" sz="2800" i="1" dirty="0">
                <a:solidFill>
                  <a:srgbClr val="000000"/>
                </a:solidFill>
                <a:latin typeface="Times New Roman" pitchFamily="18" charset="0"/>
                <a:cs typeface="Times New Roman" pitchFamily="18" charset="0"/>
              </a:rPr>
              <a:t>interactions.</a:t>
            </a:r>
          </a:p>
        </p:txBody>
      </p:sp>
    </p:spTree>
    <p:extLst>
      <p:ext uri="{BB962C8B-B14F-4D97-AF65-F5344CB8AC3E}">
        <p14:creationId xmlns="" xmlns:p14="http://schemas.microsoft.com/office/powerpoint/2010/main" val="76291261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2308324"/>
          </a:xfrm>
          <a:prstGeom prst="rect">
            <a:avLst/>
          </a:prstGeom>
          <a:noFill/>
        </p:spPr>
        <p:txBody>
          <a:bodyPr wrap="square" rtlCol="0">
            <a:spAutoFit/>
          </a:bodyPr>
          <a:lstStyle/>
          <a:p>
            <a:pPr algn="ctr" fontAlgn="base">
              <a:lnSpc>
                <a:spcPct val="150000"/>
              </a:lnSpc>
              <a:spcBef>
                <a:spcPct val="0"/>
              </a:spcBef>
              <a:spcAft>
                <a:spcPct val="0"/>
              </a:spcAft>
            </a:pPr>
            <a:r>
              <a:rPr lang="en-US" sz="4000" i="1" dirty="0">
                <a:solidFill>
                  <a:srgbClr val="FF0000"/>
                </a:solidFill>
                <a:latin typeface="Times New Roman" pitchFamily="18" charset="0"/>
                <a:cs typeface="Times New Roman" pitchFamily="18" charset="0"/>
              </a:rPr>
              <a:t>Absorption  interactions</a:t>
            </a:r>
          </a:p>
          <a:p>
            <a:pPr algn="ctr" fontAlgn="base">
              <a:lnSpc>
                <a:spcPct val="300000"/>
              </a:lnSpc>
              <a:spcBef>
                <a:spcPct val="0"/>
              </a:spcBef>
              <a:spcAft>
                <a:spcPct val="0"/>
              </a:spcAft>
            </a:pPr>
            <a:r>
              <a:rPr lang="en-US" sz="2800" i="1" dirty="0" smtClean="0">
                <a:solidFill>
                  <a:srgbClr val="000000"/>
                </a:solidFill>
                <a:latin typeface="Times New Roman" pitchFamily="18" charset="0"/>
                <a:cs typeface="Times New Roman" pitchFamily="18" charset="0"/>
              </a:rPr>
              <a:t>.</a:t>
            </a:r>
            <a:endParaRPr lang="en-US" sz="2800" i="1" dirty="0">
              <a:solidFill>
                <a:srgbClr val="000000"/>
              </a:solidFill>
              <a:latin typeface="Times New Roman" pitchFamily="18" charset="0"/>
              <a:cs typeface="Times New Roman" pitchFamily="18" charset="0"/>
            </a:endParaRPr>
          </a:p>
        </p:txBody>
      </p:sp>
      <p:sp>
        <p:nvSpPr>
          <p:cNvPr id="3" name="TextBox 2"/>
          <p:cNvSpPr txBox="1"/>
          <p:nvPr/>
        </p:nvSpPr>
        <p:spPr>
          <a:xfrm>
            <a:off x="152400" y="1752600"/>
            <a:ext cx="8991600" cy="2677656"/>
          </a:xfrm>
          <a:prstGeom prst="rect">
            <a:avLst/>
          </a:prstGeom>
          <a:noFill/>
        </p:spPr>
        <p:txBody>
          <a:bodyPr wrap="square" rtlCol="0">
            <a:spAutoFit/>
          </a:bodyPr>
          <a:lstStyle/>
          <a:p>
            <a:pPr marL="174625"/>
            <a:r>
              <a:rPr lang="en-US" sz="2400" dirty="0" smtClean="0">
                <a:latin typeface="Times New Roman" pitchFamily="18" charset="0"/>
                <a:cs typeface="Times New Roman" pitchFamily="18" charset="0"/>
              </a:rPr>
              <a:t>	Are those where the absorption of the object drug is altered. The net effect of such an interaction is:</a:t>
            </a:r>
          </a:p>
          <a:p>
            <a:pPr marL="174625"/>
            <a:endParaRPr lang="en-US" sz="2400" dirty="0" smtClean="0">
              <a:latin typeface="Times New Roman" pitchFamily="18" charset="0"/>
              <a:cs typeface="Times New Roman" pitchFamily="18" charset="0"/>
            </a:endParaRPr>
          </a:p>
          <a:p>
            <a:pPr marL="363538">
              <a:buFont typeface="Arial" pitchFamily="34" charset="0"/>
              <a:buChar char="•"/>
            </a:pPr>
            <a:r>
              <a:rPr lang="en-US" sz="2400" dirty="0" smtClean="0">
                <a:latin typeface="Times New Roman" pitchFamily="18" charset="0"/>
                <a:cs typeface="Times New Roman" pitchFamily="18" charset="0"/>
              </a:rPr>
              <a:t> Faster or slower drug absorption.</a:t>
            </a:r>
          </a:p>
          <a:p>
            <a:pPr marL="363538">
              <a:buFont typeface="Arial" pitchFamily="34" charset="0"/>
              <a:buChar char="•"/>
            </a:pPr>
            <a:endParaRPr lang="en-US" sz="2400" dirty="0" smtClean="0">
              <a:latin typeface="Times New Roman" pitchFamily="18" charset="0"/>
              <a:cs typeface="Times New Roman" pitchFamily="18" charset="0"/>
            </a:endParaRPr>
          </a:p>
          <a:p>
            <a:pPr marL="363538">
              <a:buFont typeface="Arial" pitchFamily="34" charset="0"/>
              <a:buChar char="•"/>
            </a:pPr>
            <a:r>
              <a:rPr lang="en-US" sz="2400" dirty="0" smtClean="0">
                <a:latin typeface="Times New Roman" pitchFamily="18" charset="0"/>
                <a:cs typeface="Times New Roman" pitchFamily="18" charset="0"/>
              </a:rPr>
              <a:t> More, or, less complete drug absorption.</a:t>
            </a:r>
          </a:p>
          <a:p>
            <a:pPr marL="174625"/>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08938058"/>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990600"/>
            <a:ext cx="2873693" cy="1417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dirty="0" smtClean="0">
                <a:solidFill>
                  <a:schemeClr val="tx1"/>
                </a:solidFill>
                <a:latin typeface="Times New Roman" pitchFamily="18" charset="0"/>
                <a:cs typeface="Times New Roman" pitchFamily="18" charset="0"/>
              </a:rPr>
              <a:t>Surface area : </a:t>
            </a:r>
            <a:r>
              <a:rPr lang="en-US" sz="2400" i="1" dirty="0" err="1" smtClean="0">
                <a:solidFill>
                  <a:srgbClr val="000000"/>
                </a:solidFill>
                <a:latin typeface="Times New Roman" pitchFamily="18" charset="0"/>
                <a:cs typeface="Times New Roman" pitchFamily="18" charset="0"/>
              </a:rPr>
              <a:t>Malabsorption</a:t>
            </a:r>
            <a:r>
              <a:rPr lang="en-US" sz="2400" i="1" dirty="0" smtClean="0">
                <a:solidFill>
                  <a:srgbClr val="000000"/>
                </a:solidFill>
                <a:latin typeface="Times New Roman" pitchFamily="18" charset="0"/>
                <a:cs typeface="Times New Roman" pitchFamily="18" charset="0"/>
              </a:rPr>
              <a:t> syndrome</a:t>
            </a:r>
            <a:endParaRPr lang="en-IN" sz="2400" b="1" dirty="0">
              <a:solidFill>
                <a:schemeClr val="tx1"/>
              </a:solidFill>
              <a:latin typeface="Times New Roman" pitchFamily="18" charset="0"/>
              <a:cs typeface="Times New Roman" pitchFamily="18" charset="0"/>
            </a:endParaRPr>
          </a:p>
        </p:txBody>
      </p:sp>
      <p:sp>
        <p:nvSpPr>
          <p:cNvPr id="5" name="Oval 4"/>
          <p:cNvSpPr/>
          <p:nvPr/>
        </p:nvSpPr>
        <p:spPr>
          <a:xfrm>
            <a:off x="6229350" y="838200"/>
            <a:ext cx="2228850" cy="141732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i="1" dirty="0" smtClean="0">
                <a:solidFill>
                  <a:srgbClr val="000000"/>
                </a:solidFill>
                <a:latin typeface="Times New Roman" pitchFamily="18" charset="0"/>
                <a:cs typeface="Times New Roman" pitchFamily="18" charset="0"/>
              </a:rPr>
              <a:t>Alteration in </a:t>
            </a:r>
            <a:r>
              <a:rPr lang="en-US" sz="2400" b="1" i="1" dirty="0" smtClean="0">
                <a:solidFill>
                  <a:srgbClr val="000000"/>
                </a:solidFill>
                <a:latin typeface="Times New Roman" pitchFamily="18" charset="0"/>
                <a:cs typeface="Times New Roman" pitchFamily="18" charset="0"/>
              </a:rPr>
              <a:t>gut motility </a:t>
            </a:r>
            <a:endParaRPr lang="en-IN" sz="2400" dirty="0">
              <a:solidFill>
                <a:schemeClr val="tx1"/>
              </a:solidFill>
              <a:latin typeface="Times New Roman" pitchFamily="18" charset="0"/>
              <a:cs typeface="Times New Roman" pitchFamily="18" charset="0"/>
            </a:endParaRPr>
          </a:p>
        </p:txBody>
      </p:sp>
      <p:sp>
        <p:nvSpPr>
          <p:cNvPr id="7" name="Oval 6"/>
          <p:cNvSpPr/>
          <p:nvPr/>
        </p:nvSpPr>
        <p:spPr>
          <a:xfrm>
            <a:off x="1228789" y="2926082"/>
            <a:ext cx="1670859" cy="144779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i="1" dirty="0" smtClean="0">
                <a:solidFill>
                  <a:srgbClr val="000000"/>
                </a:solidFill>
                <a:latin typeface="Times New Roman" pitchFamily="18" charset="0"/>
                <a:cs typeface="Times New Roman" pitchFamily="18" charset="0"/>
              </a:rPr>
              <a:t>Alteration in </a:t>
            </a:r>
            <a:r>
              <a:rPr lang="en-US" sz="2400" b="1" i="1" dirty="0" smtClean="0">
                <a:solidFill>
                  <a:srgbClr val="000000"/>
                </a:solidFill>
                <a:latin typeface="Times New Roman" pitchFamily="18" charset="0"/>
                <a:cs typeface="Times New Roman" pitchFamily="18" charset="0"/>
              </a:rPr>
              <a:t>GI pH</a:t>
            </a:r>
            <a:endParaRPr lang="en-IN" sz="2400" b="1" dirty="0">
              <a:solidFill>
                <a:schemeClr val="tx1"/>
              </a:solidFill>
              <a:latin typeface="Times New Roman" pitchFamily="18" charset="0"/>
              <a:cs typeface="Times New Roman" pitchFamily="18" charset="0"/>
            </a:endParaRPr>
          </a:p>
        </p:txBody>
      </p:sp>
      <p:sp>
        <p:nvSpPr>
          <p:cNvPr id="8" name="Oval 7"/>
          <p:cNvSpPr/>
          <p:nvPr/>
        </p:nvSpPr>
        <p:spPr>
          <a:xfrm>
            <a:off x="6172200" y="2286000"/>
            <a:ext cx="2971800" cy="190500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i="1" dirty="0" err="1" smtClean="0">
                <a:solidFill>
                  <a:srgbClr val="000000"/>
                </a:solidFill>
                <a:latin typeface="Times New Roman" pitchFamily="18" charset="0"/>
                <a:cs typeface="Times New Roman" pitchFamily="18" charset="0"/>
              </a:rPr>
              <a:t>Complexation</a:t>
            </a:r>
            <a:r>
              <a:rPr lang="en-US" sz="2400" i="1" dirty="0" smtClean="0">
                <a:solidFill>
                  <a:srgbClr val="000000"/>
                </a:solidFill>
                <a:latin typeface="Times New Roman" pitchFamily="18" charset="0"/>
                <a:cs typeface="Times New Roman" pitchFamily="18" charset="0"/>
              </a:rPr>
              <a:t> and </a:t>
            </a:r>
            <a:r>
              <a:rPr lang="en-US" sz="2400" b="1" i="1" dirty="0" smtClean="0">
                <a:solidFill>
                  <a:srgbClr val="000000"/>
                </a:solidFill>
                <a:latin typeface="Times New Roman" pitchFamily="18" charset="0"/>
                <a:cs typeface="Times New Roman" pitchFamily="18" charset="0"/>
              </a:rPr>
              <a:t>adsorption</a:t>
            </a:r>
            <a:endParaRPr lang="en-IN" sz="2400" b="1" dirty="0">
              <a:solidFill>
                <a:schemeClr val="tx1"/>
              </a:solidFill>
              <a:latin typeface="Times New Roman" pitchFamily="18" charset="0"/>
              <a:cs typeface="Times New Roman" pitchFamily="18" charset="0"/>
            </a:endParaRPr>
          </a:p>
        </p:txBody>
      </p:sp>
      <p:pic>
        <p:nvPicPr>
          <p:cNvPr id="9" name="Picture 8"/>
          <p:cNvPicPr>
            <a:picLocks noChangeAspect="1"/>
          </p:cNvPicPr>
          <p:nvPr/>
        </p:nvPicPr>
        <p:blipFill>
          <a:blip r:embed="rId2"/>
          <a:stretch>
            <a:fillRect/>
          </a:stretch>
        </p:blipFill>
        <p:spPr>
          <a:xfrm>
            <a:off x="3823692" y="2519720"/>
            <a:ext cx="1607344"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Straight Arrow Connector 10"/>
          <p:cNvCxnSpPr/>
          <p:nvPr/>
        </p:nvCxnSpPr>
        <p:spPr>
          <a:xfrm flipV="1">
            <a:off x="5532120" y="1935480"/>
            <a:ext cx="662940" cy="670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flipV="1">
            <a:off x="5577840" y="3459480"/>
            <a:ext cx="822960" cy="1524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a:endCxn id="7" idx="6"/>
          </p:cNvCxnSpPr>
          <p:nvPr/>
        </p:nvCxnSpPr>
        <p:spPr>
          <a:xfrm rot="10800000" flipV="1">
            <a:off x="2899649" y="3627120"/>
            <a:ext cx="803672" cy="2286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p:nvPr/>
        </p:nvCxnSpPr>
        <p:spPr>
          <a:xfrm rot="10800000">
            <a:off x="2983236" y="1950720"/>
            <a:ext cx="754375" cy="62484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nvCxnSpPr>
        <p:spPr>
          <a:xfrm>
            <a:off x="5589270" y="4343400"/>
            <a:ext cx="697230" cy="48768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0" name="Oval 19"/>
          <p:cNvSpPr/>
          <p:nvPr/>
        </p:nvSpPr>
        <p:spPr>
          <a:xfrm>
            <a:off x="6240780" y="4526280"/>
            <a:ext cx="2141220" cy="16459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latin typeface="Times New Roman" pitchFamily="18" charset="0"/>
                <a:cs typeface="Times New Roman" pitchFamily="18" charset="0"/>
              </a:rPr>
              <a:t>Alter</a:t>
            </a:r>
          </a:p>
          <a:p>
            <a:pPr algn="ctr"/>
            <a:r>
              <a:rPr lang="en-US" sz="2400" b="1" dirty="0" smtClean="0">
                <a:latin typeface="Times New Roman" pitchFamily="18" charset="0"/>
                <a:cs typeface="Times New Roman" pitchFamily="18" charset="0"/>
              </a:rPr>
              <a:t>Intestinal flora</a:t>
            </a:r>
            <a:endParaRPr lang="en-US" sz="2400" b="1" dirty="0">
              <a:latin typeface="Times New Roman" pitchFamily="18" charset="0"/>
              <a:cs typeface="Times New Roman" pitchFamily="18" charset="0"/>
            </a:endParaRPr>
          </a:p>
        </p:txBody>
      </p:sp>
      <p:cxnSp>
        <p:nvCxnSpPr>
          <p:cNvPr id="54" name="Straight Arrow Connector 53"/>
          <p:cNvCxnSpPr/>
          <p:nvPr/>
        </p:nvCxnSpPr>
        <p:spPr>
          <a:xfrm rot="10800000" flipV="1">
            <a:off x="3177540" y="4419600"/>
            <a:ext cx="594360" cy="64008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8" name="Oval 57"/>
          <p:cNvSpPr/>
          <p:nvPr/>
        </p:nvSpPr>
        <p:spPr>
          <a:xfrm>
            <a:off x="533400" y="4724400"/>
            <a:ext cx="2590800" cy="1844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latin typeface="Times New Roman" pitchFamily="18" charset="0"/>
                <a:cs typeface="Times New Roman" pitchFamily="18" charset="0"/>
              </a:rPr>
              <a:t>Alter </a:t>
            </a:r>
            <a:r>
              <a:rPr lang="en-US" sz="2400" b="1" dirty="0" smtClean="0">
                <a:latin typeface="Times New Roman" pitchFamily="18" charset="0"/>
                <a:cs typeface="Times New Roman" pitchFamily="18" charset="0"/>
              </a:rPr>
              <a:t>drug transporters</a:t>
            </a:r>
            <a:endParaRPr lang="en-US" sz="2400" b="1" dirty="0">
              <a:latin typeface="Times New Roman" pitchFamily="18" charset="0"/>
              <a:cs typeface="Times New Roman" pitchFamily="18" charset="0"/>
            </a:endParaRPr>
          </a:p>
        </p:txBody>
      </p:sp>
      <p:sp>
        <p:nvSpPr>
          <p:cNvPr id="17" name="Rectangle 16"/>
          <p:cNvSpPr/>
          <p:nvPr/>
        </p:nvSpPr>
        <p:spPr>
          <a:xfrm>
            <a:off x="228600" y="228600"/>
            <a:ext cx="8610600" cy="584775"/>
          </a:xfrm>
          <a:prstGeom prst="rect">
            <a:avLst/>
          </a:prstGeom>
        </p:spPr>
        <p:txBody>
          <a:bodyPr wrap="square">
            <a:spAutoFit/>
          </a:bodyPr>
          <a:lstStyle/>
          <a:p>
            <a:pPr marL="174625" fontAlgn="base">
              <a:spcBef>
                <a:spcPct val="0"/>
              </a:spcBef>
              <a:spcAft>
                <a:spcPct val="0"/>
              </a:spcAft>
            </a:pPr>
            <a:r>
              <a:rPr lang="en-US" sz="3200" b="1" i="1" dirty="0" smtClean="0">
                <a:solidFill>
                  <a:srgbClr val="FF0000"/>
                </a:solidFill>
                <a:latin typeface="Times New Roman" pitchFamily="18" charset="0"/>
                <a:cs typeface="Times New Roman" pitchFamily="18" charset="0"/>
              </a:rPr>
              <a:t>Major mechanisms of absorption interactions</a:t>
            </a:r>
            <a:endParaRPr lang="en-US" sz="3200" b="1" i="1" dirty="0">
              <a:solidFill>
                <a:srgbClr val="FF0000"/>
              </a:solidFill>
              <a:latin typeface="Times New Roman" pitchFamily="18" charset="0"/>
              <a:cs typeface="Times New Roman" pitchFamily="18" charset="0"/>
            </a:endParaRPr>
          </a:p>
        </p:txBody>
      </p:sp>
      <p:sp>
        <p:nvSpPr>
          <p:cNvPr id="21" name="Oval 20"/>
          <p:cNvSpPr/>
          <p:nvPr/>
        </p:nvSpPr>
        <p:spPr>
          <a:xfrm>
            <a:off x="3886200" y="5379720"/>
            <a:ext cx="2057400" cy="14782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i="1" dirty="0" smtClean="0">
                <a:solidFill>
                  <a:srgbClr val="000000"/>
                </a:solidFill>
                <a:latin typeface="Times New Roman" pitchFamily="18" charset="0"/>
                <a:cs typeface="Times New Roman" pitchFamily="18" charset="0"/>
              </a:rPr>
              <a:t>Inhibition of </a:t>
            </a:r>
            <a:r>
              <a:rPr lang="en-US" sz="2400" b="1" i="1" dirty="0" smtClean="0">
                <a:solidFill>
                  <a:srgbClr val="000000"/>
                </a:solidFill>
                <a:latin typeface="Times New Roman" pitchFamily="18" charset="0"/>
                <a:cs typeface="Times New Roman" pitchFamily="18" charset="0"/>
              </a:rPr>
              <a:t>GI enzymes</a:t>
            </a:r>
            <a:endParaRPr lang="en-US" sz="2400" b="1" dirty="0">
              <a:latin typeface="Times New Roman" pitchFamily="18" charset="0"/>
              <a:cs typeface="Times New Roman" pitchFamily="18" charset="0"/>
            </a:endParaRPr>
          </a:p>
        </p:txBody>
      </p:sp>
      <p:cxnSp>
        <p:nvCxnSpPr>
          <p:cNvPr id="23" name="Straight Arrow Connector 22"/>
          <p:cNvCxnSpPr/>
          <p:nvPr/>
        </p:nvCxnSpPr>
        <p:spPr>
          <a:xfrm rot="5400000">
            <a:off x="4405154" y="5043646"/>
            <a:ext cx="48768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xmlns="" val="40465622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226668915"/>
              </p:ext>
            </p:extLst>
          </p:nvPr>
        </p:nvGraphicFramePr>
        <p:xfrm>
          <a:off x="264160" y="243840"/>
          <a:ext cx="8651240" cy="6156960"/>
        </p:xfrm>
        <a:graphic>
          <a:graphicData uri="http://schemas.openxmlformats.org/drawingml/2006/table">
            <a:tbl>
              <a:tblPr firstRow="1" bandRow="1">
                <a:tableStyleId>{775DCB02-9BB8-47FD-8907-85C794F793BA}</a:tableStyleId>
              </a:tblPr>
              <a:tblGrid>
                <a:gridCol w="2133600"/>
                <a:gridCol w="269240"/>
                <a:gridCol w="2514600"/>
                <a:gridCol w="304800"/>
                <a:gridCol w="3429000"/>
              </a:tblGrid>
              <a:tr h="370840">
                <a:tc>
                  <a:txBody>
                    <a:bodyPr/>
                    <a:lstStyle/>
                    <a:p>
                      <a:pPr algn="ctr"/>
                      <a:r>
                        <a:rPr lang="en-US" sz="2000" dirty="0" smtClean="0"/>
                        <a:t>OBJECT DRUG</a:t>
                      </a: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PRECIPITANT DRUGS</a:t>
                      </a:r>
                    </a:p>
                  </a:txBody>
                  <a:tcPr/>
                </a:tc>
                <a:tc hMerge="1">
                  <a:txBody>
                    <a:bodyPr/>
                    <a:lstStyle/>
                    <a:p>
                      <a:endParaRPr lang="en-IN"/>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INFLUENCE ON OBJECT</a:t>
                      </a:r>
                      <a:r>
                        <a:rPr lang="en-US" sz="2000" baseline="0" dirty="0" smtClean="0"/>
                        <a:t> DRUG</a:t>
                      </a:r>
                    </a:p>
                  </a:txBody>
                  <a:tcPr/>
                </a:tc>
                <a:tc hMerge="1">
                  <a:txBody>
                    <a:bodyPr/>
                    <a:lstStyle/>
                    <a:p>
                      <a:endParaRPr lang="en-IN"/>
                    </a:p>
                  </a:txBody>
                  <a:tcPr/>
                </a:tc>
              </a:tr>
              <a:tr h="370840">
                <a:tc gridSpan="5">
                  <a:txBody>
                    <a:bodyPr/>
                    <a:lstStyle/>
                    <a:p>
                      <a:pPr algn="ctr"/>
                      <a:r>
                        <a:rPr lang="en-US" sz="2000" b="1" dirty="0" smtClean="0">
                          <a:solidFill>
                            <a:srgbClr val="FF0000"/>
                          </a:solidFill>
                          <a:latin typeface="Times New Roman" pitchFamily="18" charset="0"/>
                          <a:cs typeface="Times New Roman" pitchFamily="18" charset="0"/>
                        </a:rPr>
                        <a:t>ABSORPTION  INTERACTION</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smtClean="0">
                          <a:solidFill>
                            <a:schemeClr val="tx2">
                              <a:lumMod val="75000"/>
                            </a:schemeClr>
                          </a:solidFill>
                          <a:latin typeface="Times New Roman" pitchFamily="18" charset="0"/>
                          <a:cs typeface="Times New Roman" pitchFamily="18" charset="0"/>
                        </a:rPr>
                        <a:t>COMPLEXATION</a:t>
                      </a:r>
                      <a:r>
                        <a:rPr lang="en-US" sz="2000" i="1" dirty="0" smtClean="0">
                          <a:solidFill>
                            <a:schemeClr val="tx2">
                              <a:lumMod val="75000"/>
                            </a:schemeClr>
                          </a:solidFill>
                          <a:latin typeface="Times New Roman" pitchFamily="18" charset="0"/>
                          <a:cs typeface="Times New Roman" pitchFamily="18" charset="0"/>
                        </a:rPr>
                        <a:t> </a:t>
                      </a:r>
                      <a:r>
                        <a:rPr lang="en-US" sz="2000" b="1" i="1" dirty="0" smtClean="0">
                          <a:solidFill>
                            <a:schemeClr val="tx2">
                              <a:lumMod val="75000"/>
                            </a:schemeClr>
                          </a:solidFill>
                          <a:latin typeface="Times New Roman" pitchFamily="18" charset="0"/>
                          <a:cs typeface="Times New Roman" pitchFamily="18" charset="0"/>
                        </a:rPr>
                        <a:t>&amp; ADSORPTION</a:t>
                      </a:r>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r>
              <a:tr h="370840">
                <a:tc gridSpan="2">
                  <a:txBody>
                    <a:bodyPr/>
                    <a:lstStyle/>
                    <a:p>
                      <a:endParaRPr lang="en-US" sz="1600" b="1" dirty="0" smtClean="0"/>
                    </a:p>
                    <a:p>
                      <a:r>
                        <a:rPr lang="en-US" sz="1600" b="1" dirty="0" smtClean="0"/>
                        <a:t>CEPHROFLOXACINE,</a:t>
                      </a:r>
                    </a:p>
                    <a:p>
                      <a:r>
                        <a:rPr lang="en-US" sz="1600" b="1" dirty="0" smtClean="0"/>
                        <a:t>PENCILLAMINE</a:t>
                      </a:r>
                    </a:p>
                    <a:p>
                      <a:pPr algn="ctr"/>
                      <a:endParaRPr lang="en-IN" sz="1600" b="1" dirty="0"/>
                    </a:p>
                  </a:txBody>
                  <a:tcPr/>
                </a:tc>
                <a:tc hMerge="1">
                  <a:txBody>
                    <a:bodyPr/>
                    <a:lstStyle/>
                    <a:p>
                      <a:pPr algn="ctr"/>
                      <a:endParaRPr lang="en-IN"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ANTACIDS,FOOD &amp; MINERALS SUPPLEMENTS CONTAINING </a:t>
                      </a:r>
                      <a:r>
                        <a:rPr lang="en-US" sz="1600" b="1" dirty="0" err="1" smtClean="0"/>
                        <a:t>AL,Mg,Fe,Zn</a:t>
                      </a:r>
                      <a:r>
                        <a:rPr lang="en-US" sz="1600" b="1" baseline="0" dirty="0" smtClean="0"/>
                        <a:t> &amp; </a:t>
                      </a:r>
                      <a:r>
                        <a:rPr lang="en-US" sz="1600" b="1" baseline="0" dirty="0" err="1" smtClean="0"/>
                        <a:t>Ca</a:t>
                      </a:r>
                      <a:r>
                        <a:rPr lang="en-US" sz="1600" b="1" baseline="0" dirty="0" smtClean="0"/>
                        <a:t> IONS</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FORMATION OF POORELY SOLUBLE AND UNABSOBABLE COMPLEX WITH SUCH  HEAVY METAL IONS.</a:t>
                      </a:r>
                    </a:p>
                  </a:txBody>
                  <a:tcPr/>
                </a:tc>
              </a:tr>
              <a:tr h="370840">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smtClean="0">
                          <a:solidFill>
                            <a:schemeClr val="tx2">
                              <a:lumMod val="75000"/>
                            </a:schemeClr>
                          </a:solidFill>
                          <a:latin typeface="Times New Roman" pitchFamily="18" charset="0"/>
                          <a:cs typeface="Times New Roman" pitchFamily="18" charset="0"/>
                        </a:rPr>
                        <a:t>ALTERATION OF GI </a:t>
                      </a:r>
                      <a:r>
                        <a:rPr lang="en-US" sz="2000" b="1" i="1" baseline="0" dirty="0" smtClean="0">
                          <a:solidFill>
                            <a:schemeClr val="tx2">
                              <a:lumMod val="75000"/>
                            </a:schemeClr>
                          </a:solidFill>
                          <a:latin typeface="Times New Roman" pitchFamily="18" charset="0"/>
                          <a:cs typeface="Times New Roman" pitchFamily="18" charset="0"/>
                        </a:rPr>
                        <a:t> PH</a:t>
                      </a:r>
                      <a:endParaRPr lang="en-US" sz="2000" b="1" i="1" dirty="0" smtClean="0">
                        <a:solidFill>
                          <a:schemeClr val="tx2">
                            <a:lumMod val="75000"/>
                          </a:schemeClr>
                        </a:solidFill>
                        <a:latin typeface="Times New Roman" pitchFamily="18" charset="0"/>
                        <a:cs typeface="Times New Roman" pitchFamily="18" charset="0"/>
                      </a:endParaRPr>
                    </a:p>
                  </a:txBody>
                  <a:tcPr/>
                </a:tc>
                <a:tc hMerge="1">
                  <a:txBody>
                    <a:bodyPr/>
                    <a:lstStyle/>
                    <a:p>
                      <a:pPr algn="ctr"/>
                      <a:endParaRPr lang="en-IN" dirty="0"/>
                    </a:p>
                  </a:txBody>
                  <a:tcPr/>
                </a:tc>
                <a:tc hMerge="1">
                  <a:txBody>
                    <a:bodyPr/>
                    <a:lstStyle/>
                    <a:p>
                      <a:endParaRPr lang="en-IN"/>
                    </a:p>
                  </a:txBody>
                  <a:tcPr/>
                </a:tc>
                <a:tc hMerge="1">
                  <a:txBody>
                    <a:bodyPr/>
                    <a:lstStyle/>
                    <a:p>
                      <a:pPr algn="ctr"/>
                      <a:endParaRPr lang="en-IN" dirty="0"/>
                    </a:p>
                  </a:txBody>
                  <a:tcPr/>
                </a:tc>
                <a:tc hMerge="1">
                  <a:txBody>
                    <a:bodyPr/>
                    <a:lstStyle/>
                    <a:p>
                      <a:endParaRPr lang="en-IN"/>
                    </a:p>
                  </a:txBody>
                  <a:tcPr/>
                </a:tc>
              </a:tr>
              <a:tr h="370840">
                <a:tc gridSpan="2">
                  <a:txBody>
                    <a:bodyPr/>
                    <a:lstStyle/>
                    <a:p>
                      <a:endParaRPr lang="en-US" sz="1600" b="1" dirty="0" smtClean="0"/>
                    </a:p>
                    <a:p>
                      <a:r>
                        <a:rPr lang="en-US" sz="1600" b="1" dirty="0" smtClean="0"/>
                        <a:t>SULPHONAMIDES,</a:t>
                      </a:r>
                    </a:p>
                    <a:p>
                      <a:r>
                        <a:rPr lang="en-US" sz="1600" b="1" dirty="0" smtClean="0"/>
                        <a:t>ASPIRIN</a:t>
                      </a:r>
                    </a:p>
                    <a:p>
                      <a:r>
                        <a:rPr lang="en-US" sz="1600" b="1" dirty="0" smtClean="0"/>
                        <a:t>FERROUS SULPHATE</a:t>
                      </a:r>
                      <a:endParaRPr lang="en-US" sz="1600" b="1" dirty="0" smtClean="0">
                        <a:latin typeface="Times New Roman" pitchFamily="18" charset="0"/>
                        <a:cs typeface="Times New Roman" pitchFamily="18"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ANTACIDS</a:t>
                      </a:r>
                    </a:p>
                    <a:p>
                      <a:pPr algn="ctr"/>
                      <a:endParaRPr lang="en-US" sz="1600" b="1" dirty="0" smtClean="0"/>
                    </a:p>
                    <a:p>
                      <a:pPr algn="ctr"/>
                      <a:endParaRPr lang="en-US" sz="1600"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SODIUM BICARBONATE,CALCIUM CARBONATE</a:t>
                      </a:r>
                      <a:endParaRPr lang="en-US" sz="1600" b="1" dirty="0" smtClean="0">
                        <a:latin typeface="Times New Roman" pitchFamily="18" charset="0"/>
                        <a:cs typeface="Times New Roman" pitchFamily="18"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ENHANCED DISSOLUTION  AND ABSORPTION RATE.</a:t>
                      </a:r>
                    </a:p>
                    <a:p>
                      <a:pPr algn="ctr"/>
                      <a:endParaRPr lang="en-US" sz="1600" b="1" dirty="0" smtClean="0"/>
                    </a:p>
                    <a:p>
                      <a:pPr algn="ctr"/>
                      <a:r>
                        <a:rPr lang="en-US" sz="1600" b="1" baseline="0" dirty="0" smtClean="0"/>
                        <a:t>DECREASED DISOLLUTION AND HENCE ABSORPTION.</a:t>
                      </a:r>
                      <a:endParaRPr lang="en-IN" sz="1600" b="1" dirty="0"/>
                    </a:p>
                  </a:txBody>
                  <a:tcPr/>
                </a:tc>
              </a:tr>
              <a:tr h="370840">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smtClean="0">
                          <a:solidFill>
                            <a:schemeClr val="tx2">
                              <a:lumMod val="75000"/>
                            </a:schemeClr>
                          </a:solidFill>
                          <a:latin typeface="Times New Roman" pitchFamily="18" charset="0"/>
                          <a:cs typeface="Times New Roman" pitchFamily="18" charset="0"/>
                        </a:rPr>
                        <a:t>ALTERATION OF GUT MOTILITY</a:t>
                      </a:r>
                    </a:p>
                  </a:txBody>
                  <a:tcPr/>
                </a:tc>
                <a:tc hMerge="1">
                  <a:txBody>
                    <a:bodyPr/>
                    <a:lstStyle/>
                    <a:p>
                      <a:pPr algn="ctr"/>
                      <a:endParaRPr lang="en-IN"/>
                    </a:p>
                  </a:txBody>
                  <a:tcPr/>
                </a:tc>
                <a:tc hMerge="1">
                  <a:txBody>
                    <a:bodyPr/>
                    <a:lstStyle/>
                    <a:p>
                      <a:endParaRPr lang="en-IN"/>
                    </a:p>
                  </a:txBody>
                  <a:tcPr/>
                </a:tc>
                <a:tc hMerge="1">
                  <a:txBody>
                    <a:bodyPr/>
                    <a:lstStyle/>
                    <a:p>
                      <a:pPr algn="ctr"/>
                      <a:endParaRPr lang="en-IN" dirty="0"/>
                    </a:p>
                  </a:txBody>
                  <a:tcPr/>
                </a:tc>
                <a:tc hMerge="1">
                  <a:txBody>
                    <a:bodyPr/>
                    <a:lstStyle/>
                    <a:p>
                      <a:endParaRPr lang="en-IN"/>
                    </a:p>
                  </a:txBody>
                  <a:tcPr/>
                </a:tc>
              </a:tr>
              <a:tr h="370840">
                <a:tc gridSpan="2">
                  <a:txBody>
                    <a:bodyPr/>
                    <a:lstStyle/>
                    <a:p>
                      <a:r>
                        <a:rPr lang="en-US" sz="1600" b="1" dirty="0" smtClean="0">
                          <a:latin typeface="Times New Roman" pitchFamily="18" charset="0"/>
                          <a:cs typeface="Times New Roman" pitchFamily="18" charset="0"/>
                        </a:rPr>
                        <a:t>ASPIRIN DIAZEPAM, LEVODOPA,</a:t>
                      </a:r>
                      <a:r>
                        <a:rPr lang="en-US" sz="1600" b="1" baseline="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MEXILETINE</a:t>
                      </a:r>
                    </a:p>
                  </a:txBody>
                  <a:tcPr/>
                </a:tc>
                <a:tc hMerge="1">
                  <a:txBody>
                    <a:bodyPr/>
                    <a:lstStyle/>
                    <a:p>
                      <a:endParaRPr lang="en-IN"/>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METOCLOPRAMIDE</a:t>
                      </a:r>
                    </a:p>
                  </a:txBody>
                  <a:tcPr/>
                </a:tc>
                <a:tc hMerge="1">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RAPID GASTRIC EMPTYING,INCREASED RATE OF ABSORPION.</a:t>
                      </a:r>
                    </a:p>
                  </a:txBody>
                  <a:tcPr/>
                </a:tc>
              </a:tr>
              <a:tr h="370840">
                <a:tc gridSpan="2">
                  <a:txBody>
                    <a:bodyPr/>
                    <a:lstStyle/>
                    <a:p>
                      <a:r>
                        <a:rPr lang="en-US" sz="1600" b="1" dirty="0" smtClean="0">
                          <a:latin typeface="Times New Roman" pitchFamily="18" charset="0"/>
                          <a:cs typeface="Times New Roman" pitchFamily="18" charset="0"/>
                        </a:rPr>
                        <a:t>LEVODOPA, LITHIUM</a:t>
                      </a:r>
                      <a:r>
                        <a:rPr lang="en-US" sz="1600" b="1" baseline="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CARBONATE, </a:t>
                      </a:r>
                    </a:p>
                    <a:p>
                      <a:r>
                        <a:rPr lang="en-US" sz="1600" b="1" dirty="0" smtClean="0">
                          <a:latin typeface="Times New Roman" pitchFamily="18" charset="0"/>
                          <a:cs typeface="Times New Roman" pitchFamily="18" charset="0"/>
                        </a:rPr>
                        <a:t>MEXILETINE</a:t>
                      </a:r>
                    </a:p>
                  </a:txBody>
                  <a:tcPr/>
                </a:tc>
                <a:tc hMerge="1">
                  <a:txBody>
                    <a:bodyPr/>
                    <a:lstStyle/>
                    <a:p>
                      <a:endParaRPr lang="en-IN"/>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ANTI CHOLINERGICS</a:t>
                      </a:r>
                    </a:p>
                  </a:txBody>
                  <a:tcPr/>
                </a:tc>
                <a:tc hMerge="1">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DELAYED GASTRIC EMPTYING;DECREASED RATE OF ABSORPTION.</a:t>
                      </a:r>
                    </a:p>
                  </a:txBody>
                  <a:tcPr/>
                </a:tc>
              </a:tr>
            </a:tbl>
          </a:graphicData>
        </a:graphic>
      </p:graphicFrame>
    </p:spTree>
    <p:extLst>
      <p:ext uri="{BB962C8B-B14F-4D97-AF65-F5344CB8AC3E}">
        <p14:creationId xmlns="" xmlns:p14="http://schemas.microsoft.com/office/powerpoint/2010/main" val="940178578"/>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18726505"/>
              </p:ext>
            </p:extLst>
          </p:nvPr>
        </p:nvGraphicFramePr>
        <p:xfrm>
          <a:off x="264160" y="198120"/>
          <a:ext cx="8651240" cy="3078480"/>
        </p:xfrm>
        <a:graphic>
          <a:graphicData uri="http://schemas.openxmlformats.org/drawingml/2006/table">
            <a:tbl>
              <a:tblPr firstRow="1" bandRow="1">
                <a:tableStyleId>{775DCB02-9BB8-47FD-8907-85C794F793BA}</a:tableStyleId>
              </a:tblPr>
              <a:tblGrid>
                <a:gridCol w="2133600"/>
                <a:gridCol w="116840"/>
                <a:gridCol w="2667000"/>
                <a:gridCol w="187960"/>
                <a:gridCol w="3545840"/>
              </a:tblGrid>
              <a:tr h="370840">
                <a:tc>
                  <a:txBody>
                    <a:bodyPr/>
                    <a:lstStyle/>
                    <a:p>
                      <a:pPr algn="ctr"/>
                      <a:r>
                        <a:rPr lang="en-US" sz="2000" dirty="0" smtClean="0"/>
                        <a:t>OBJECT DRUG</a:t>
                      </a: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PRECIPITANT DRUGS</a:t>
                      </a:r>
                    </a:p>
                  </a:txBody>
                  <a:tcPr/>
                </a:tc>
                <a:tc hMerge="1">
                  <a:txBody>
                    <a:bodyPr/>
                    <a:lstStyle/>
                    <a:p>
                      <a:endParaRPr lang="en-IN"/>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INFLUENCE ON OBJECT</a:t>
                      </a:r>
                      <a:r>
                        <a:rPr lang="en-US" sz="2000" baseline="0" dirty="0" smtClean="0"/>
                        <a:t> DRUG</a:t>
                      </a:r>
                    </a:p>
                  </a:txBody>
                  <a:tcPr/>
                </a:tc>
                <a:tc hMerge="1">
                  <a:txBody>
                    <a:bodyPr/>
                    <a:lstStyle/>
                    <a:p>
                      <a:endParaRPr lang="en-IN"/>
                    </a:p>
                  </a:txBody>
                  <a:tcPr/>
                </a:tc>
              </a:tr>
              <a:tr h="370840">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smtClean="0">
                          <a:solidFill>
                            <a:schemeClr val="tx2">
                              <a:lumMod val="75000"/>
                            </a:schemeClr>
                          </a:solidFill>
                          <a:latin typeface="Times New Roman" pitchFamily="18" charset="0"/>
                          <a:cs typeface="Times New Roman" pitchFamily="18" charset="0"/>
                        </a:rPr>
                        <a:t>ALTERATION OF GI MICROFLORA</a:t>
                      </a:r>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DIGOXIN</a:t>
                      </a:r>
                    </a:p>
                  </a:txBody>
                  <a:tcPr/>
                </a:tc>
                <a:tc hMerge="1">
                  <a:txBody>
                    <a:bodyPr/>
                    <a:lstStyle/>
                    <a:p>
                      <a:pPr algn="ctr"/>
                      <a:endParaRPr lang="en-IN"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ANTI BIOTICS</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INCREASED BIOAVAILABILITY DUE TO DESTRUCTION OF BACTERIAL FLORA THAT INACTIVATES DIGOXIN IN LOWER INTESTINE.</a:t>
                      </a:r>
                    </a:p>
                  </a:txBody>
                  <a:tcPr/>
                </a:tc>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smtClean="0">
                          <a:ln>
                            <a:noFill/>
                          </a:ln>
                          <a:solidFill>
                            <a:schemeClr val="tx2">
                              <a:lumMod val="75000"/>
                            </a:schemeClr>
                          </a:solidFill>
                          <a:effectLst/>
                          <a:uLnTx/>
                          <a:uFillTx/>
                          <a:latin typeface="Times New Roman" pitchFamily="18" charset="0"/>
                          <a:ea typeface="+mn-ea"/>
                          <a:cs typeface="Times New Roman" pitchFamily="18" charset="0"/>
                        </a:rPr>
                        <a:t>MALABSORPTION SNDROME</a:t>
                      </a:r>
                    </a:p>
                  </a:txBody>
                  <a:tcPr/>
                </a:tc>
                <a:tc hMerge="1">
                  <a:txBody>
                    <a:bodyPr/>
                    <a:lstStyle/>
                    <a:p>
                      <a:pPr algn="ctr"/>
                      <a:endParaRPr lang="en-IN" dirty="0"/>
                    </a:p>
                  </a:txBody>
                  <a:tcPr/>
                </a:tc>
                <a:tc hMerge="1">
                  <a:txBody>
                    <a:bodyPr/>
                    <a:lstStyle/>
                    <a:p>
                      <a:endParaRPr lang="en-IN"/>
                    </a:p>
                  </a:txBody>
                  <a:tcPr/>
                </a:tc>
                <a:tc hMerge="1">
                  <a:txBody>
                    <a:bodyPr/>
                    <a:lstStyle/>
                    <a:p>
                      <a:pPr algn="ctr"/>
                      <a:endParaRPr lang="en-IN" dirty="0"/>
                    </a:p>
                  </a:txBody>
                  <a:tcPr/>
                </a:tc>
                <a:tc hMerge="1">
                  <a:txBody>
                    <a:bodyPr/>
                    <a:lstStyle/>
                    <a:p>
                      <a:endParaRPr lang="en-IN"/>
                    </a:p>
                  </a:txBody>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VITAMIN  A,B</a:t>
                      </a:r>
                      <a:r>
                        <a:rPr lang="en-US" sz="1050" b="1" dirty="0" smtClean="0">
                          <a:latin typeface="Times New Roman" pitchFamily="18" charset="0"/>
                          <a:cs typeface="Times New Roman" pitchFamily="18" charset="0"/>
                        </a:rPr>
                        <a:t>12</a:t>
                      </a:r>
                      <a:r>
                        <a:rPr lang="en-US" sz="1600" b="1" dirty="0" smtClean="0">
                          <a:latin typeface="Times New Roman" pitchFamily="18" charset="0"/>
                          <a:cs typeface="Times New Roman" pitchFamily="18" charset="0"/>
                        </a:rPr>
                        <a:t>,DIGOXIN</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NEOMYCIN</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pitchFamily="18" charset="0"/>
                          <a:cs typeface="Times New Roman" pitchFamily="18" charset="0"/>
                        </a:rPr>
                        <a:t>INHIBITION OF ABSORPTION DUE TO MAL.</a:t>
                      </a:r>
                    </a:p>
                  </a:txBody>
                  <a:tcPr/>
                </a:tc>
              </a:tr>
            </a:tbl>
          </a:graphicData>
        </a:graphic>
      </p:graphicFrame>
    </p:spTree>
    <p:extLst>
      <p:ext uri="{BB962C8B-B14F-4D97-AF65-F5344CB8AC3E}">
        <p14:creationId xmlns="" xmlns:p14="http://schemas.microsoft.com/office/powerpoint/2010/main" val="180165091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0" y="1544658"/>
            <a:ext cx="5391150" cy="3046988"/>
          </a:xfrm>
          <a:prstGeom prst="rect">
            <a:avLst/>
          </a:prstGeom>
        </p:spPr>
        <p:txBody>
          <a:bodyPr wrap="square">
            <a:spAutoFit/>
          </a:bodyPr>
          <a:lstStyle/>
          <a:p>
            <a:r>
              <a:rPr lang="en-US" sz="2400" b="1" u="sng" dirty="0" smtClean="0">
                <a:solidFill>
                  <a:srgbClr val="002060"/>
                </a:solidFill>
                <a:latin typeface="Times New Roman" pitchFamily="18" charset="0"/>
                <a:cs typeface="Times New Roman" pitchFamily="18" charset="0"/>
              </a:rPr>
              <a:t> Drug-induced mucosal damage.</a:t>
            </a:r>
          </a:p>
          <a:p>
            <a:endParaRPr lang="en-US" sz="2400" b="1" dirty="0" smtClean="0">
              <a:solidFill>
                <a:srgbClr val="0000FF"/>
              </a:solidFill>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Antineoplastic</a:t>
            </a:r>
            <a:r>
              <a:rPr lang="en-US" sz="2400" b="1" dirty="0" smtClean="0">
                <a:solidFill>
                  <a:srgbClr val="FF0000"/>
                </a:solidFill>
                <a:latin typeface="Times New Roman" pitchFamily="18" charset="0"/>
                <a:cs typeface="Times New Roman" pitchFamily="18" charset="0"/>
              </a:rPr>
              <a:t>  agents:</a:t>
            </a:r>
            <a:r>
              <a:rPr lang="en-US" sz="2400" b="1" dirty="0" smtClean="0">
                <a:latin typeface="Times New Roman" pitchFamily="18" charset="0"/>
                <a:cs typeface="Times New Roman" pitchFamily="18" charset="0"/>
              </a:rPr>
              <a:t>              </a:t>
            </a:r>
            <a:r>
              <a:rPr lang="en-US" sz="2400" b="1" dirty="0" smtClean="0">
                <a:solidFill>
                  <a:srgbClr val="009900"/>
                </a:solidFill>
                <a:latin typeface="Times New Roman" pitchFamily="18" charset="0"/>
                <a:cs typeface="Times New Roman" pitchFamily="18" charset="0"/>
              </a:rPr>
              <a:t>e.g., </a:t>
            </a:r>
            <a:r>
              <a:rPr lang="en-US" sz="2400" b="1" dirty="0" err="1" smtClean="0">
                <a:solidFill>
                  <a:srgbClr val="009900"/>
                </a:solidFill>
                <a:latin typeface="Times New Roman" pitchFamily="18" charset="0"/>
                <a:cs typeface="Times New Roman" pitchFamily="18" charset="0"/>
              </a:rPr>
              <a:t>cyclophosphamide</a:t>
            </a:r>
            <a:r>
              <a:rPr lang="en-US" sz="2400" b="1" dirty="0" smtClean="0">
                <a:solidFill>
                  <a:srgbClr val="009900"/>
                </a:solidFill>
                <a:latin typeface="Times New Roman" pitchFamily="18" charset="0"/>
                <a:cs typeface="Times New Roman" pitchFamily="18" charset="0"/>
              </a:rPr>
              <a:t> </a:t>
            </a:r>
          </a:p>
          <a:p>
            <a:r>
              <a:rPr lang="en-US" sz="2400" b="1" dirty="0" smtClean="0">
                <a:solidFill>
                  <a:srgbClr val="009900"/>
                </a:solidFill>
                <a:latin typeface="Times New Roman" pitchFamily="18" charset="0"/>
                <a:cs typeface="Times New Roman" pitchFamily="18" charset="0"/>
              </a:rPr>
              <a:t>					     </a:t>
            </a:r>
            <a:r>
              <a:rPr lang="en-US" sz="2400" b="1" dirty="0" err="1" smtClean="0">
                <a:solidFill>
                  <a:srgbClr val="009900"/>
                </a:solidFill>
                <a:latin typeface="Times New Roman" pitchFamily="18" charset="0"/>
                <a:cs typeface="Times New Roman" pitchFamily="18" charset="0"/>
              </a:rPr>
              <a:t>vincristine</a:t>
            </a:r>
            <a:endParaRPr lang="en-US" sz="2400" b="1" dirty="0" smtClean="0">
              <a:solidFill>
                <a:srgbClr val="009900"/>
              </a:solidFill>
              <a:latin typeface="Times New Roman" pitchFamily="18" charset="0"/>
              <a:cs typeface="Times New Roman" pitchFamily="18" charset="0"/>
            </a:endParaRPr>
          </a:p>
          <a:p>
            <a:r>
              <a:rPr lang="en-US" sz="2400" b="1" dirty="0" smtClean="0">
                <a:solidFill>
                  <a:srgbClr val="009900"/>
                </a:solidFill>
                <a:latin typeface="Times New Roman" pitchFamily="18" charset="0"/>
                <a:cs typeface="Times New Roman" pitchFamily="18" charset="0"/>
              </a:rPr>
              <a:t>					     </a:t>
            </a:r>
            <a:r>
              <a:rPr lang="en-US" sz="2400" b="1" dirty="0" err="1" smtClean="0">
                <a:solidFill>
                  <a:srgbClr val="009900"/>
                </a:solidFill>
                <a:latin typeface="Times New Roman" pitchFamily="18" charset="0"/>
                <a:cs typeface="Times New Roman" pitchFamily="18" charset="0"/>
              </a:rPr>
              <a:t>procarbazine</a:t>
            </a:r>
            <a:r>
              <a:rPr lang="en-US" sz="2400" dirty="0" smtClean="0">
                <a:solidFill>
                  <a:srgbClr val="0099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Rectangle 2"/>
          <p:cNvSpPr/>
          <p:nvPr/>
        </p:nvSpPr>
        <p:spPr>
          <a:xfrm>
            <a:off x="6457950" y="3637896"/>
            <a:ext cx="2091690" cy="1938992"/>
          </a:xfrm>
          <a:prstGeom prst="rect">
            <a:avLst/>
          </a:prstGeom>
          <a:solidFill>
            <a:srgbClr val="00B0F0"/>
          </a:solidFill>
        </p:spPr>
        <p:txBody>
          <a:bodyPr wrap="square">
            <a:spAutoFit/>
          </a:bodyPr>
          <a:lstStyle/>
          <a:p>
            <a:pPr>
              <a:defRPr/>
            </a:pPr>
            <a:r>
              <a:rPr lang="en-US" sz="2400" b="1" dirty="0" smtClean="0">
                <a:solidFill>
                  <a:srgbClr val="FFFF00"/>
                </a:solidFill>
                <a:latin typeface="Times New Roman" pitchFamily="18" charset="0"/>
                <a:cs typeface="Times New Roman" pitchFamily="18" charset="0"/>
              </a:rPr>
              <a:t>Inhibit absorption</a:t>
            </a:r>
          </a:p>
          <a:p>
            <a:pPr>
              <a:defRPr/>
            </a:pPr>
            <a:r>
              <a:rPr lang="en-US" sz="2400" b="1" dirty="0" smtClean="0">
                <a:solidFill>
                  <a:srgbClr val="FFFF00"/>
                </a:solidFill>
                <a:latin typeface="Times New Roman" pitchFamily="18" charset="0"/>
                <a:cs typeface="Times New Roman" pitchFamily="18" charset="0"/>
              </a:rPr>
              <a:t>of several drugs</a:t>
            </a:r>
          </a:p>
          <a:p>
            <a:pPr>
              <a:defRPr/>
            </a:pPr>
            <a:r>
              <a:rPr lang="en-US" sz="2400" b="1" dirty="0" err="1" smtClean="0">
                <a:solidFill>
                  <a:srgbClr val="FFFF00"/>
                </a:solidFill>
                <a:latin typeface="Times New Roman" pitchFamily="18" charset="0"/>
                <a:cs typeface="Times New Roman" pitchFamily="18" charset="0"/>
              </a:rPr>
              <a:t>eg</a:t>
            </a:r>
            <a:r>
              <a:rPr lang="en-US" sz="2400" b="1" dirty="0" smtClean="0">
                <a:solidFill>
                  <a:srgbClr val="FFFF00"/>
                </a:solidFill>
                <a:latin typeface="Times New Roman" pitchFamily="18" charset="0"/>
                <a:cs typeface="Times New Roman" pitchFamily="18" charset="0"/>
              </a:rPr>
              <a:t>., </a:t>
            </a:r>
            <a:r>
              <a:rPr lang="en-US" sz="2400" b="1" dirty="0" err="1" smtClean="0">
                <a:solidFill>
                  <a:srgbClr val="FFFF00"/>
                </a:solidFill>
                <a:latin typeface="Times New Roman" pitchFamily="18" charset="0"/>
                <a:cs typeface="Times New Roman" pitchFamily="18" charset="0"/>
              </a:rPr>
              <a:t>digoxin</a:t>
            </a:r>
            <a:endParaRPr lang="en-US" sz="2400" b="1" dirty="0">
              <a:solidFill>
                <a:srgbClr val="FFFF00"/>
              </a:solidFill>
              <a:latin typeface="Times New Roman" pitchFamily="18" charset="0"/>
              <a:cs typeface="Times New Roman" pitchFamily="18" charset="0"/>
            </a:endParaRPr>
          </a:p>
        </p:txBody>
      </p:sp>
      <p:sp>
        <p:nvSpPr>
          <p:cNvPr id="4" name="AutoShape 3"/>
          <p:cNvSpPr>
            <a:spLocks/>
          </p:cNvSpPr>
          <p:nvPr/>
        </p:nvSpPr>
        <p:spPr bwMode="auto">
          <a:xfrm>
            <a:off x="6252210" y="2499360"/>
            <a:ext cx="148590" cy="914400"/>
          </a:xfrm>
          <a:prstGeom prst="rightBrace">
            <a:avLst>
              <a:gd name="adj1" fmla="val 50000"/>
              <a:gd name="adj2" fmla="val 50000"/>
            </a:avLst>
          </a:prstGeom>
          <a:noFill/>
          <a:ln w="9525">
            <a:solidFill>
              <a:schemeClr val="tx1"/>
            </a:solidFill>
            <a:round/>
            <a:headEnd/>
            <a:tailEnd/>
          </a:ln>
        </p:spPr>
        <p:txBody>
          <a:bodyPr wrap="none" anchor="ctr"/>
          <a:lstStyle/>
          <a:p>
            <a:endParaRPr lang="en-US" sz="2400" dirty="0">
              <a:solidFill>
                <a:srgbClr val="009900"/>
              </a:solidFill>
              <a:latin typeface="Times New Roman" pitchFamily="18" charset="0"/>
              <a:cs typeface="Times New Roman" pitchFamily="18" charset="0"/>
            </a:endParaRPr>
          </a:p>
        </p:txBody>
      </p:sp>
      <p:sp>
        <p:nvSpPr>
          <p:cNvPr id="5" name="Line 4"/>
          <p:cNvSpPr>
            <a:spLocks noChangeShapeType="1"/>
          </p:cNvSpPr>
          <p:nvPr/>
        </p:nvSpPr>
        <p:spPr bwMode="auto">
          <a:xfrm flipV="1">
            <a:off x="6400800" y="2926076"/>
            <a:ext cx="765810" cy="45719"/>
          </a:xfrm>
          <a:prstGeom prst="line">
            <a:avLst/>
          </a:prstGeom>
          <a:noFill/>
          <a:ln w="9525">
            <a:solidFill>
              <a:schemeClr val="tx1"/>
            </a:solidFill>
            <a:round/>
            <a:headEnd/>
            <a:tailEnd/>
          </a:ln>
        </p:spPr>
        <p:txBody>
          <a:bodyPr/>
          <a:lstStyle/>
          <a:p>
            <a:endParaRPr lang="en-US" sz="2400">
              <a:latin typeface="Times New Roman" pitchFamily="18" charset="0"/>
              <a:cs typeface="Times New Roman" pitchFamily="18" charset="0"/>
            </a:endParaRPr>
          </a:p>
        </p:txBody>
      </p:sp>
      <p:sp>
        <p:nvSpPr>
          <p:cNvPr id="6" name="Line 7"/>
          <p:cNvSpPr>
            <a:spLocks noChangeShapeType="1"/>
          </p:cNvSpPr>
          <p:nvPr/>
        </p:nvSpPr>
        <p:spPr bwMode="auto">
          <a:xfrm>
            <a:off x="7178040" y="2941320"/>
            <a:ext cx="0" cy="533400"/>
          </a:xfrm>
          <a:prstGeom prst="line">
            <a:avLst/>
          </a:prstGeom>
          <a:noFill/>
          <a:ln w="38100">
            <a:solidFill>
              <a:schemeClr val="tx1"/>
            </a:solidFill>
            <a:round/>
            <a:headEnd/>
            <a:tailEnd type="triangle" w="med" len="med"/>
          </a:ln>
        </p:spPr>
        <p:txBody>
          <a:bodyPr/>
          <a:lstStyle/>
          <a:p>
            <a:endParaRPr lang="en-US" sz="2400">
              <a:latin typeface="Times New Roman" pitchFamily="18" charset="0"/>
              <a:cs typeface="Times New Roman" pitchFamily="18" charset="0"/>
            </a:endParaRPr>
          </a:p>
        </p:txBody>
      </p:sp>
      <p:sp>
        <p:nvSpPr>
          <p:cNvPr id="7" name="TextBox 6"/>
          <p:cNvSpPr txBox="1"/>
          <p:nvPr/>
        </p:nvSpPr>
        <p:spPr>
          <a:xfrm>
            <a:off x="3474720" y="289560"/>
            <a:ext cx="1967205" cy="523220"/>
          </a:xfrm>
          <a:prstGeom prst="rect">
            <a:avLst/>
          </a:prstGeom>
          <a:solidFill>
            <a:srgbClr val="FFCCFF"/>
          </a:solidFill>
          <a:ln>
            <a:noFill/>
          </a:ln>
          <a:effectLst/>
          <a:scene3d>
            <a:camera prst="orthographicFront">
              <a:rot lat="0" lon="0" rev="0"/>
            </a:camera>
            <a:lightRig rig="contrasting" dir="t">
              <a:rot lat="0" lon="0" rev="7800000"/>
            </a:lightRig>
          </a:scene3d>
          <a:sp3d>
            <a:bevelT w="139700" h="139700"/>
          </a:sp3d>
        </p:spPr>
        <p:txBody>
          <a:bodyPr wrap="none" rtlCol="0">
            <a:spAutoFit/>
          </a:bodyPr>
          <a:lstStyle/>
          <a:p>
            <a:r>
              <a:rPr lang="en-US" sz="2800" dirty="0" smtClean="0">
                <a:solidFill>
                  <a:srgbClr val="0D15B3"/>
                </a:solidFill>
                <a:latin typeface="Times New Roman" pitchFamily="18" charset="0"/>
                <a:cs typeface="Times New Roman" pitchFamily="18" charset="0"/>
              </a:rPr>
              <a:t>Surface area</a:t>
            </a:r>
            <a:endParaRPr lang="en-US" sz="2800" dirty="0">
              <a:solidFill>
                <a:srgbClr val="0D15B3"/>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785812"/>
            <a:ext cx="8610601" cy="4090988"/>
          </a:xfrm>
        </p:spPr>
        <p:txBody>
          <a:bodyPr>
            <a:normAutofit fontScale="90000"/>
          </a:bodyPr>
          <a:lstStyle/>
          <a:p>
            <a:pPr marL="174625"/>
            <a:r>
              <a:rPr lang="en-US" i="1" dirty="0" smtClean="0">
                <a:solidFill>
                  <a:schemeClr val="tx1"/>
                </a:solidFill>
                <a:latin typeface="Times New Roman" pitchFamily="18" charset="0"/>
                <a:cs typeface="Times New Roman" pitchFamily="18" charset="0"/>
              </a:rPr>
              <a:t>			</a:t>
            </a:r>
            <a:r>
              <a:rPr lang="en-US" sz="4000" i="1" dirty="0" smtClean="0">
                <a:solidFill>
                  <a:schemeClr val="tx1"/>
                </a:solidFill>
                <a:latin typeface="Times New Roman" pitchFamily="18" charset="0"/>
                <a:cs typeface="Times New Roman" pitchFamily="18" charset="0"/>
              </a:rPr>
              <a:t>  </a:t>
            </a:r>
            <a:r>
              <a:rPr lang="en-US" sz="4000" b="1" i="1" dirty="0" smtClean="0">
                <a:solidFill>
                  <a:srgbClr val="FF0000"/>
                </a:solidFill>
                <a:latin typeface="Times New Roman" pitchFamily="18" charset="0"/>
                <a:cs typeface="Times New Roman" pitchFamily="18" charset="0"/>
              </a:rPr>
              <a:t>DEFINITION</a:t>
            </a:r>
            <a:r>
              <a:rPr lang="en-US" sz="4000" i="1" u="sng" dirty="0" smtClean="0">
                <a:solidFill>
                  <a:srgbClr val="FF0000"/>
                </a:solidFill>
                <a:latin typeface="Times New Roman" pitchFamily="18" charset="0"/>
                <a:cs typeface="Times New Roman" pitchFamily="18" charset="0"/>
              </a:rPr>
              <a:t/>
            </a:r>
            <a:br>
              <a:rPr lang="en-US" sz="4000" i="1" u="sng" dirty="0" smtClean="0">
                <a:solidFill>
                  <a:srgbClr val="FF0000"/>
                </a:solidFill>
                <a:latin typeface="Times New Roman" pitchFamily="18" charset="0"/>
                <a:cs typeface="Times New Roman" pitchFamily="18" charset="0"/>
              </a:rPr>
            </a:br>
            <a:r>
              <a:rPr lang="en-US" i="1" dirty="0">
                <a:latin typeface="Times New Roman" pitchFamily="18" charset="0"/>
                <a:cs typeface="Times New Roman" pitchFamily="18" charset="0"/>
              </a:rPr>
              <a:t/>
            </a:r>
            <a:br>
              <a:rPr lang="en-US" i="1" dirty="0">
                <a:latin typeface="Times New Roman" pitchFamily="18" charset="0"/>
                <a:cs typeface="Times New Roman" pitchFamily="18" charset="0"/>
              </a:rPr>
            </a:br>
            <a:r>
              <a:rPr lang="en-US" i="1" dirty="0" smtClean="0">
                <a:latin typeface="Times New Roman" pitchFamily="18" charset="0"/>
                <a:cs typeface="Times New Roman" pitchFamily="18" charset="0"/>
              </a:rPr>
              <a:t>	</a:t>
            </a:r>
            <a:r>
              <a:rPr lang="en-US"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Drug interaction</a:t>
            </a:r>
            <a:r>
              <a:rPr lang="th-TH" dirty="0" smtClean="0">
                <a:solidFill>
                  <a:schemeClr val="accent1"/>
                </a:solidFill>
                <a:effectLst>
                  <a:outerShdw blurRad="38100" dist="38100" dir="2700000" algn="tl">
                    <a:srgbClr val="000000">
                      <a:alpha val="43137"/>
                    </a:srgbClr>
                  </a:outerShdw>
                </a:effectLst>
                <a:latin typeface="Times New Roman" pitchFamily="18" charset="0"/>
                <a:cs typeface="Browallia New" pitchFamily="34" charset="-34"/>
              </a:rPr>
              <a:t> </a:t>
            </a:r>
            <a:r>
              <a:rPr lang="en-IN" dirty="0" smtClean="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 </a:t>
            </a:r>
            <a:r>
              <a:rPr lang="th-TH" dirty="0" smtClean="0">
                <a:latin typeface="Times New Roman" pitchFamily="18" charset="0"/>
                <a:cs typeface="Browallia New" pitchFamily="34" charset="-34"/>
              </a:rPr>
              <a:t>can be defined as the modifications of the effects of one drug by the prior or concomitant </a:t>
            </a:r>
            <a:r>
              <a:rPr lang="en-IN" dirty="0" smtClean="0">
                <a:latin typeface="Times New Roman" pitchFamily="18" charset="0"/>
                <a:cs typeface="Times New Roman" pitchFamily="18" charset="0"/>
              </a:rPr>
              <a:t>administration </a:t>
            </a:r>
            <a:r>
              <a:rPr lang="th-TH" dirty="0" smtClean="0">
                <a:latin typeface="Times New Roman" pitchFamily="18" charset="0"/>
                <a:cs typeface="Browallia New" pitchFamily="34" charset="-34"/>
              </a:rPr>
              <a:t>of another drug</a:t>
            </a:r>
            <a:r>
              <a:rPr lang="en-US" i="1" dirty="0" smtClean="0"/>
              <a:t>.</a:t>
            </a:r>
            <a:endParaRPr lang="en-US" i="1" dirty="0">
              <a:solidFill>
                <a:schemeClr val="tx1"/>
              </a:solidFill>
            </a:endParaRPr>
          </a:p>
        </p:txBody>
      </p:sp>
    </p:spTree>
    <p:extLst>
      <p:ext uri="{BB962C8B-B14F-4D97-AF65-F5344CB8AC3E}">
        <p14:creationId xmlns="" xmlns:p14="http://schemas.microsoft.com/office/powerpoint/2010/main" val="2228202832"/>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4920"/>
            <a:ext cx="6248400" cy="1752600"/>
          </a:xfrm>
          <a:solidFill>
            <a:srgbClr val="FFCCFF"/>
          </a:solidFill>
        </p:spPr>
        <p:txBody>
          <a:bodyPr>
            <a:normAutofit fontScale="70000" lnSpcReduction="20000"/>
          </a:bodyPr>
          <a:lstStyle/>
          <a:p>
            <a:pPr>
              <a:buNone/>
            </a:pPr>
            <a:r>
              <a:rPr lang="en-IN" dirty="0" smtClean="0">
                <a:solidFill>
                  <a:srgbClr val="0D15B3"/>
                </a:solidFill>
                <a:latin typeface="Times New Roman" pitchFamily="18" charset="0"/>
                <a:cs typeface="Times New Roman" pitchFamily="18" charset="0"/>
              </a:rPr>
              <a:t>        </a:t>
            </a:r>
          </a:p>
          <a:p>
            <a:pPr marL="0" indent="0">
              <a:buNone/>
            </a:pPr>
            <a:r>
              <a:rPr lang="en-IN" dirty="0" smtClean="0">
                <a:solidFill>
                  <a:srgbClr val="0D15B3"/>
                </a:solidFill>
                <a:latin typeface="Times New Roman" pitchFamily="18" charset="0"/>
                <a:cs typeface="Times New Roman" pitchFamily="18" charset="0"/>
              </a:rPr>
              <a:t> Al </a:t>
            </a:r>
            <a:r>
              <a:rPr lang="en-IN" baseline="30000" dirty="0" smtClean="0">
                <a:solidFill>
                  <a:srgbClr val="0D15B3"/>
                </a:solidFill>
                <a:latin typeface="Times New Roman" pitchFamily="18" charset="0"/>
                <a:cs typeface="Times New Roman" pitchFamily="18" charset="0"/>
              </a:rPr>
              <a:t>3+ </a:t>
            </a:r>
            <a:r>
              <a:rPr lang="en-IN" dirty="0" smtClean="0">
                <a:solidFill>
                  <a:srgbClr val="0D15B3"/>
                </a:solidFill>
                <a:latin typeface="Times New Roman" pitchFamily="18" charset="0"/>
                <a:cs typeface="Times New Roman" pitchFamily="18" charset="0"/>
              </a:rPr>
              <a:t>, Mg </a:t>
            </a:r>
            <a:r>
              <a:rPr lang="en-IN" baseline="30000" dirty="0" smtClean="0">
                <a:solidFill>
                  <a:srgbClr val="0D15B3"/>
                </a:solidFill>
                <a:latin typeface="Times New Roman" pitchFamily="18" charset="0"/>
                <a:cs typeface="Times New Roman" pitchFamily="18" charset="0"/>
              </a:rPr>
              <a:t>2+   </a:t>
            </a:r>
            <a:r>
              <a:rPr lang="en-IN" dirty="0" smtClean="0">
                <a:solidFill>
                  <a:srgbClr val="0D15B3"/>
                </a:solidFill>
                <a:latin typeface="Times New Roman" pitchFamily="18" charset="0"/>
                <a:cs typeface="Times New Roman" pitchFamily="18" charset="0"/>
              </a:rPr>
              <a:t>+ Prednisolone </a:t>
            </a:r>
            <a:r>
              <a:rPr lang="en-IN" dirty="0" smtClean="0">
                <a:solidFill>
                  <a:srgbClr val="0D15B3"/>
                </a:solidFill>
                <a:latin typeface="Times New Roman" pitchFamily="18" charset="0"/>
                <a:cs typeface="Times New Roman" pitchFamily="18" charset="0"/>
                <a:sym typeface="Wingdings" panose="05000000000000000000" pitchFamily="2" charset="2"/>
              </a:rPr>
              <a:t> Insoluble Complexes</a:t>
            </a:r>
          </a:p>
          <a:p>
            <a:pPr marL="0" indent="0">
              <a:buNone/>
            </a:pPr>
            <a:r>
              <a:rPr lang="en-IN" dirty="0">
                <a:solidFill>
                  <a:srgbClr val="0D15B3"/>
                </a:solidFill>
                <a:latin typeface="Times New Roman" pitchFamily="18" charset="0"/>
                <a:cs typeface="Times New Roman" pitchFamily="18" charset="0"/>
                <a:sym typeface="Wingdings" panose="05000000000000000000" pitchFamily="2" charset="2"/>
              </a:rPr>
              <a:t> </a:t>
            </a:r>
            <a:r>
              <a:rPr lang="en-IN" dirty="0" smtClean="0">
                <a:solidFill>
                  <a:srgbClr val="0D15B3"/>
                </a:solidFill>
                <a:latin typeface="Times New Roman" pitchFamily="18" charset="0"/>
                <a:cs typeface="Times New Roman" pitchFamily="18" charset="0"/>
                <a:sym typeface="Wingdings" panose="05000000000000000000" pitchFamily="2" charset="2"/>
              </a:rPr>
              <a:t>        </a:t>
            </a:r>
          </a:p>
          <a:p>
            <a:pPr marL="0" indent="0">
              <a:buNone/>
            </a:pPr>
            <a:r>
              <a:rPr lang="en-IN" dirty="0">
                <a:solidFill>
                  <a:srgbClr val="0D15B3"/>
                </a:solidFill>
                <a:latin typeface="Times New Roman" pitchFamily="18" charset="0"/>
                <a:cs typeface="Times New Roman" pitchFamily="18" charset="0"/>
                <a:sym typeface="Wingdings" panose="05000000000000000000" pitchFamily="2" charset="2"/>
              </a:rPr>
              <a:t> </a:t>
            </a:r>
            <a:r>
              <a:rPr lang="en-IN" dirty="0" smtClean="0">
                <a:solidFill>
                  <a:srgbClr val="0D15B3"/>
                </a:solidFill>
                <a:latin typeface="Times New Roman" pitchFamily="18" charset="0"/>
                <a:cs typeface="Times New Roman" pitchFamily="18" charset="0"/>
                <a:sym typeface="Wingdings" panose="05000000000000000000" pitchFamily="2" charset="2"/>
              </a:rPr>
              <a:t>   Ca</a:t>
            </a:r>
            <a:r>
              <a:rPr lang="en-IN" baseline="30000" dirty="0" smtClean="0">
                <a:solidFill>
                  <a:srgbClr val="0D15B3"/>
                </a:solidFill>
                <a:latin typeface="Times New Roman" pitchFamily="18" charset="0"/>
                <a:cs typeface="Times New Roman" pitchFamily="18" charset="0"/>
                <a:sym typeface="Wingdings" panose="05000000000000000000" pitchFamily="2" charset="2"/>
              </a:rPr>
              <a:t>2+</a:t>
            </a:r>
            <a:r>
              <a:rPr lang="en-IN" dirty="0" smtClean="0">
                <a:solidFill>
                  <a:srgbClr val="0D15B3"/>
                </a:solidFill>
                <a:latin typeface="Times New Roman" pitchFamily="18" charset="0"/>
                <a:cs typeface="Times New Roman" pitchFamily="18" charset="0"/>
                <a:sym typeface="Wingdings" panose="05000000000000000000" pitchFamily="2" charset="2"/>
              </a:rPr>
              <a:t>  + TC  Formation of chelating compounds</a:t>
            </a:r>
            <a:endParaRPr lang="en-IN" baseline="30000" dirty="0" smtClean="0">
              <a:solidFill>
                <a:srgbClr val="0D15B3"/>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6B5C6B19-BB69-4CE5-84E9-E9A62F9D00E4}" type="slidenum">
              <a:rPr lang="en-IN" smtClean="0"/>
              <a:pPr/>
              <a:t>20</a:t>
            </a:fld>
            <a:endParaRPr lang="en-IN"/>
          </a:p>
        </p:txBody>
      </p:sp>
      <p:pic>
        <p:nvPicPr>
          <p:cNvPr id="5" name="Picture 4"/>
          <p:cNvPicPr>
            <a:picLocks noChangeAspect="1"/>
          </p:cNvPicPr>
          <p:nvPr/>
        </p:nvPicPr>
        <p:blipFill>
          <a:blip r:embed="rId2"/>
          <a:stretch>
            <a:fillRect/>
          </a:stretch>
        </p:blipFill>
        <p:spPr>
          <a:xfrm>
            <a:off x="6217920" y="0"/>
            <a:ext cx="2926080" cy="298704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02971" y="365760"/>
            <a:ext cx="5219699" cy="1569660"/>
          </a:xfrm>
          <a:prstGeom prst="rect">
            <a:avLst/>
          </a:prstGeom>
          <a:noFill/>
        </p:spPr>
        <p:txBody>
          <a:bodyPr wrap="none" rtlCol="0">
            <a:spAutoFit/>
          </a:bodyPr>
          <a:lstStyle/>
          <a:p>
            <a:r>
              <a:rPr lang="en-IN" sz="3200" b="1" u="sng" dirty="0" err="1" smtClean="0">
                <a:solidFill>
                  <a:srgbClr val="C00000"/>
                </a:solidFill>
                <a:latin typeface="Times New Roman" pitchFamily="18" charset="0"/>
                <a:cs typeface="Times New Roman" pitchFamily="18" charset="0"/>
              </a:rPr>
              <a:t>Chelation</a:t>
            </a:r>
            <a:r>
              <a:rPr lang="en-IN" sz="3200" b="1" u="sng" dirty="0" smtClean="0">
                <a:solidFill>
                  <a:srgbClr val="C00000"/>
                </a:solidFill>
                <a:latin typeface="Times New Roman" pitchFamily="18" charset="0"/>
                <a:cs typeface="Times New Roman" pitchFamily="18" charset="0"/>
              </a:rPr>
              <a:t> and </a:t>
            </a:r>
            <a:r>
              <a:rPr lang="en-IN" sz="3200" b="1" u="sng" dirty="0" err="1" smtClean="0">
                <a:solidFill>
                  <a:srgbClr val="C00000"/>
                </a:solidFill>
                <a:latin typeface="Times New Roman" pitchFamily="18" charset="0"/>
                <a:cs typeface="Times New Roman" pitchFamily="18" charset="0"/>
              </a:rPr>
              <a:t>Complexation</a:t>
            </a:r>
            <a:endParaRPr lang="en-IN" sz="3200" b="1" u="sng" dirty="0" smtClean="0">
              <a:solidFill>
                <a:srgbClr val="C00000"/>
              </a:solidFill>
              <a:latin typeface="Times New Roman" pitchFamily="18" charset="0"/>
              <a:cs typeface="Times New Roman" pitchFamily="18" charset="0"/>
            </a:endParaRPr>
          </a:p>
          <a:p>
            <a:r>
              <a:rPr lang="en-IN" sz="3200" u="sng" dirty="0" smtClean="0">
                <a:solidFill>
                  <a:srgbClr val="C00000"/>
                </a:solidFill>
                <a:latin typeface="Times New Roman" pitchFamily="18" charset="0"/>
                <a:cs typeface="Times New Roman" pitchFamily="18" charset="0"/>
              </a:rPr>
              <a:t>                    </a:t>
            </a:r>
          </a:p>
          <a:p>
            <a:endParaRPr lang="en-US" sz="3200" u="sng" dirty="0">
              <a:solidFill>
                <a:srgbClr val="C00000"/>
              </a:solidFill>
              <a:latin typeface="Times New Roman" pitchFamily="18" charset="0"/>
              <a:cs typeface="Times New Roman" pitchFamily="18" charset="0"/>
            </a:endParaRPr>
          </a:p>
        </p:txBody>
      </p:sp>
      <p:pic>
        <p:nvPicPr>
          <p:cNvPr id="7" name="Picture 5" descr="C:\Documents and Settings\Maestro Medo.MEDO-PC\Desktop\p-50356-45451-tetracyclin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28700" y="3276601"/>
            <a:ext cx="3188970" cy="3000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8" name="Picture 6" descr="C:\Documents and Settings\Maestro Medo.MEDO-PC\Desktop\o-PRICE-MILK-faceboo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89171" y="3337559"/>
            <a:ext cx="3166109" cy="3000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1591936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a:spLocks noChangeArrowheads="1"/>
          </p:cNvSpPr>
          <p:nvPr/>
        </p:nvSpPr>
        <p:spPr bwMode="auto">
          <a:xfrm>
            <a:off x="673895" y="498476"/>
            <a:ext cx="5422105" cy="830997"/>
          </a:xfrm>
          <a:prstGeom prst="rect">
            <a:avLst/>
          </a:prstGeom>
          <a:noFill/>
          <a:ln w="9525">
            <a:noFill/>
            <a:miter lim="800000"/>
            <a:headEnd/>
            <a:tailEnd/>
          </a:ln>
        </p:spPr>
        <p:txBody>
          <a:bodyPr wrap="square">
            <a:spAutoFit/>
          </a:bodyPr>
          <a:lstStyle/>
          <a:p>
            <a:pPr>
              <a:buFont typeface="Wingdings" pitchFamily="2" charset="2"/>
              <a:buChar char="q"/>
            </a:pPr>
            <a:r>
              <a:rPr lang="en-US" sz="2400" dirty="0" smtClean="0">
                <a:solidFill>
                  <a:srgbClr val="FF0000"/>
                </a:solidFill>
                <a:latin typeface="Times New Roman" pitchFamily="18" charset="0"/>
                <a:cs typeface="Times New Roman" pitchFamily="18" charset="0"/>
              </a:rPr>
              <a:t>   Antacid  (aluminum or magnesium hydroxide) </a:t>
            </a:r>
            <a:endParaRPr lang="en-US" sz="2400" dirty="0">
              <a:solidFill>
                <a:srgbClr val="FF0000"/>
              </a:solidFill>
              <a:latin typeface="Times New Roman" pitchFamily="18" charset="0"/>
              <a:cs typeface="Times New Roman" pitchFamily="18" charset="0"/>
            </a:endParaRPr>
          </a:p>
        </p:txBody>
      </p:sp>
      <p:sp>
        <p:nvSpPr>
          <p:cNvPr id="12" name="Text Box 13"/>
          <p:cNvSpPr txBox="1">
            <a:spLocks noChangeArrowheads="1"/>
          </p:cNvSpPr>
          <p:nvPr/>
        </p:nvSpPr>
        <p:spPr bwMode="auto">
          <a:xfrm>
            <a:off x="5791200" y="250826"/>
            <a:ext cx="3097323" cy="1754326"/>
          </a:xfrm>
          <a:prstGeom prst="rect">
            <a:avLst/>
          </a:prstGeom>
          <a:solidFill>
            <a:srgbClr val="FFFF00"/>
          </a:solidFill>
          <a:ln w="9525">
            <a:solidFill>
              <a:srgbClr val="FF0000"/>
            </a:solidFill>
            <a:miter lim="800000"/>
            <a:headEnd/>
            <a:tailEnd/>
          </a:ln>
        </p:spPr>
        <p:txBody>
          <a:bodyPr wrap="none">
            <a:spAutoFit/>
          </a:bodyPr>
          <a:lstStyle/>
          <a:p>
            <a:pPr>
              <a:lnSpc>
                <a:spcPct val="150000"/>
              </a:lnSpc>
            </a:pPr>
            <a:r>
              <a:rPr lang="en-US" sz="2400" dirty="0">
                <a:solidFill>
                  <a:srgbClr val="000099"/>
                </a:solidFill>
                <a:latin typeface="Times New Roman" pitchFamily="18" charset="0"/>
                <a:cs typeface="Times New Roman" pitchFamily="18" charset="0"/>
              </a:rPr>
              <a:t>Decrease absorption of </a:t>
            </a:r>
          </a:p>
          <a:p>
            <a:pPr>
              <a:lnSpc>
                <a:spcPct val="150000"/>
              </a:lnSpc>
            </a:pPr>
            <a:r>
              <a:rPr lang="en-US" sz="2400" dirty="0">
                <a:solidFill>
                  <a:srgbClr val="000099"/>
                </a:solidFill>
                <a:latin typeface="Times New Roman" pitchFamily="18" charset="0"/>
                <a:cs typeface="Times New Roman" pitchFamily="18" charset="0"/>
              </a:rPr>
              <a:t>ciprofloxacin by 85% </a:t>
            </a:r>
          </a:p>
          <a:p>
            <a:pPr>
              <a:lnSpc>
                <a:spcPct val="150000"/>
              </a:lnSpc>
            </a:pPr>
            <a:r>
              <a:rPr lang="en-US" sz="2400" dirty="0">
                <a:solidFill>
                  <a:srgbClr val="000099"/>
                </a:solidFill>
                <a:latin typeface="Times New Roman" pitchFamily="18" charset="0"/>
                <a:cs typeface="Times New Roman" pitchFamily="18" charset="0"/>
              </a:rPr>
              <a:t>due to </a:t>
            </a:r>
            <a:r>
              <a:rPr lang="en-US" sz="2400" dirty="0" err="1">
                <a:solidFill>
                  <a:srgbClr val="000099"/>
                </a:solidFill>
                <a:latin typeface="Times New Roman" pitchFamily="18" charset="0"/>
                <a:cs typeface="Times New Roman" pitchFamily="18" charset="0"/>
              </a:rPr>
              <a:t>chelation</a:t>
            </a:r>
            <a:endParaRPr lang="en-US" sz="2400" dirty="0">
              <a:solidFill>
                <a:srgbClr val="000099"/>
              </a:solidFill>
              <a:latin typeface="Times New Roman" pitchFamily="18" charset="0"/>
              <a:cs typeface="Times New Roman" pitchFamily="18" charset="0"/>
            </a:endParaRPr>
          </a:p>
        </p:txBody>
      </p:sp>
      <p:cxnSp>
        <p:nvCxnSpPr>
          <p:cNvPr id="17" name="Straight Arrow Connector 16"/>
          <p:cNvCxnSpPr/>
          <p:nvPr/>
        </p:nvCxnSpPr>
        <p:spPr>
          <a:xfrm flipV="1">
            <a:off x="5029200" y="914400"/>
            <a:ext cx="792481" cy="259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0" y="2438400"/>
            <a:ext cx="5542158" cy="1200329"/>
          </a:xfrm>
          <a:prstGeom prst="rect">
            <a:avLst/>
          </a:prstGeom>
          <a:noFill/>
        </p:spPr>
        <p:txBody>
          <a:bodyPr wrap="none" rtlCol="0">
            <a:spAutoFit/>
          </a:bodyPr>
          <a:lstStyle/>
          <a:p>
            <a:pPr>
              <a:buFont typeface="Wingdings" pitchFamily="2" charset="2"/>
              <a:buChar char="Ø"/>
            </a:pPr>
            <a:r>
              <a:rPr lang="en-US" sz="2400" dirty="0" smtClean="0">
                <a:solidFill>
                  <a:srgbClr val="FF3399"/>
                </a:solidFill>
                <a:latin typeface="Times New Roman" pitchFamily="18" charset="0"/>
                <a:cs typeface="Times New Roman" pitchFamily="18" charset="0"/>
              </a:rPr>
              <a:t> </a:t>
            </a:r>
            <a:r>
              <a:rPr lang="en-US" sz="2400" dirty="0" err="1" smtClean="0">
                <a:solidFill>
                  <a:srgbClr val="FF3399"/>
                </a:solidFill>
                <a:latin typeface="Times New Roman" pitchFamily="18" charset="0"/>
                <a:cs typeface="Times New Roman" pitchFamily="18" charset="0"/>
              </a:rPr>
              <a:t>Cholestyramine</a:t>
            </a:r>
            <a:r>
              <a:rPr lang="en-US" sz="2400" dirty="0" smtClean="0">
                <a:solidFill>
                  <a:srgbClr val="FF3399"/>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rgbClr val="0D15B3"/>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solidFill>
                  <a:srgbClr val="009900"/>
                </a:solidFill>
                <a:latin typeface="Times New Roman" pitchFamily="18" charset="0"/>
                <a:cs typeface="Times New Roman" pitchFamily="18" charset="0"/>
              </a:rPr>
              <a:t>Digoxin</a:t>
            </a:r>
            <a:r>
              <a:rPr lang="en-US" sz="2400" dirty="0" smtClean="0">
                <a:solidFill>
                  <a:srgbClr val="009900"/>
                </a:solidFill>
                <a:latin typeface="Times New Roman" pitchFamily="18" charset="0"/>
                <a:cs typeface="Times New Roman" pitchFamily="18" charset="0"/>
              </a:rPr>
              <a:t> and </a:t>
            </a:r>
            <a:r>
              <a:rPr lang="en-US" sz="2400" dirty="0" err="1" smtClean="0">
                <a:solidFill>
                  <a:srgbClr val="009900"/>
                </a:solidFill>
                <a:latin typeface="Times New Roman" pitchFamily="18" charset="0"/>
                <a:cs typeface="Times New Roman" pitchFamily="18" charset="0"/>
              </a:rPr>
              <a:t>Warfarin</a:t>
            </a:r>
            <a:endParaRPr lang="en-US" sz="2400" dirty="0" smtClean="0">
              <a:solidFill>
                <a:srgbClr val="0099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smtClean="0">
                <a:solidFill>
                  <a:srgbClr val="FF3399"/>
                </a:solidFill>
                <a:latin typeface="Times New Roman" pitchFamily="18" charset="0"/>
                <a:cs typeface="Times New Roman" pitchFamily="18" charset="0"/>
              </a:rPr>
              <a:t>(Resin)</a:t>
            </a:r>
          </a:p>
          <a:p>
            <a:endParaRPr lang="en-US" sz="2400" dirty="0">
              <a:latin typeface="Times New Roman" pitchFamily="18" charset="0"/>
              <a:cs typeface="Times New Roman" pitchFamily="18" charset="0"/>
            </a:endParaRPr>
          </a:p>
        </p:txBody>
      </p:sp>
      <p:cxnSp>
        <p:nvCxnSpPr>
          <p:cNvPr id="35" name="Straight Arrow Connector 34"/>
          <p:cNvCxnSpPr/>
          <p:nvPr/>
        </p:nvCxnSpPr>
        <p:spPr>
          <a:xfrm rot="5400000">
            <a:off x="5726430" y="2789119"/>
            <a:ext cx="365760" cy="11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6096000" y="2529841"/>
            <a:ext cx="25908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BA of </a:t>
            </a:r>
            <a:r>
              <a:rPr lang="en-US" sz="2400" dirty="0" err="1" smtClean="0">
                <a:latin typeface="Times New Roman" pitchFamily="18" charset="0"/>
                <a:cs typeface="Times New Roman" pitchFamily="18" charset="0"/>
              </a:rPr>
              <a:t>Digoxin</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Warfarin</a:t>
            </a:r>
            <a:endParaRPr lang="en-US" sz="2400" dirty="0">
              <a:latin typeface="Times New Roman" pitchFamily="18" charset="0"/>
              <a:cs typeface="Times New Roman" pitchFamily="18" charset="0"/>
            </a:endParaRPr>
          </a:p>
        </p:txBody>
      </p:sp>
      <p:sp>
        <p:nvSpPr>
          <p:cNvPr id="40" name="TextBox 39"/>
          <p:cNvSpPr txBox="1"/>
          <p:nvPr/>
        </p:nvSpPr>
        <p:spPr>
          <a:xfrm>
            <a:off x="777241" y="3855720"/>
            <a:ext cx="4278735" cy="461665"/>
          </a:xfrm>
          <a:prstGeom prst="rect">
            <a:avLst/>
          </a:prstGeom>
          <a:noFill/>
        </p:spPr>
        <p:txBody>
          <a:bodyPr wrap="none" rtlCol="0">
            <a:spAutoFit/>
          </a:bodyPr>
          <a:lstStyle/>
          <a:p>
            <a:pPr>
              <a:buFont typeface="Wingdings" pitchFamily="2" charset="2"/>
              <a:buChar char="v"/>
            </a:pPr>
            <a:r>
              <a:rPr lang="en-US" sz="2400" dirty="0" smtClean="0">
                <a:solidFill>
                  <a:srgbClr val="FF0000"/>
                </a:solidFill>
                <a:latin typeface="Times New Roman" pitchFamily="18" charset="0"/>
                <a:cs typeface="Times New Roman" pitchFamily="18" charset="0"/>
              </a:rPr>
              <a:t>  Sodium polystyrene </a:t>
            </a:r>
            <a:r>
              <a:rPr lang="en-US" sz="2400" dirty="0" smtClean="0">
                <a:solidFill>
                  <a:srgbClr val="3399FF"/>
                </a:solidFill>
                <a:latin typeface="Times New Roman" pitchFamily="18" charset="0"/>
                <a:cs typeface="Times New Roman" pitchFamily="18" charset="0"/>
              </a:rPr>
              <a:t>+ </a:t>
            </a:r>
            <a:r>
              <a:rPr lang="en-US" sz="2400" dirty="0" err="1" smtClean="0">
                <a:solidFill>
                  <a:srgbClr val="3399FF"/>
                </a:solidFill>
                <a:latin typeface="Times New Roman" pitchFamily="18" charset="0"/>
                <a:cs typeface="Times New Roman" pitchFamily="18" charset="0"/>
              </a:rPr>
              <a:t>cations</a:t>
            </a:r>
            <a:endParaRPr lang="en-US" sz="2400" dirty="0">
              <a:solidFill>
                <a:srgbClr val="3399FF"/>
              </a:solidFill>
              <a:latin typeface="Times New Roman" pitchFamily="18" charset="0"/>
              <a:cs typeface="Times New Roman" pitchFamily="18" charset="0"/>
            </a:endParaRPr>
          </a:p>
        </p:txBody>
      </p:sp>
      <p:cxnSp>
        <p:nvCxnSpPr>
          <p:cNvPr id="41" name="Straight Arrow Connector 40"/>
          <p:cNvCxnSpPr/>
          <p:nvPr/>
        </p:nvCxnSpPr>
        <p:spPr>
          <a:xfrm>
            <a:off x="4876800" y="2895600"/>
            <a:ext cx="8686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92140" y="3688080"/>
            <a:ext cx="2651760" cy="2308324"/>
          </a:xfrm>
          <a:prstGeom prst="rect">
            <a:avLst/>
          </a:prstGeom>
          <a:noFill/>
          <a:ln>
            <a:solidFill>
              <a:srgbClr val="FF3399"/>
            </a:solidFill>
          </a:ln>
        </p:spPr>
        <p:txBody>
          <a:bodyPr wrap="square" rtlCol="0">
            <a:spAutoFit/>
          </a:bodyPr>
          <a:lstStyle/>
          <a:p>
            <a:pPr>
              <a:lnSpc>
                <a:spcPct val="150000"/>
              </a:lnSpc>
            </a:pPr>
            <a:r>
              <a:rPr lang="en-US" sz="2400" dirty="0" smtClean="0">
                <a:latin typeface="Times New Roman" pitchFamily="18" charset="0"/>
                <a:cs typeface="Times New Roman" pitchFamily="18" charset="0"/>
              </a:rPr>
              <a:t>    Renal </a:t>
            </a:r>
            <a:r>
              <a:rPr lang="en-US" sz="2400" dirty="0" err="1" smtClean="0">
                <a:latin typeface="Times New Roman" pitchFamily="18" charset="0"/>
                <a:cs typeface="Times New Roman" pitchFamily="18" charset="0"/>
              </a:rPr>
              <a:t>clearence</a:t>
            </a:r>
            <a:r>
              <a:rPr lang="en-US" sz="2400" dirty="0" smtClean="0">
                <a:latin typeface="Times New Roman" pitchFamily="18" charset="0"/>
                <a:cs typeface="Times New Roman" pitchFamily="18" charset="0"/>
              </a:rPr>
              <a:t> of </a:t>
            </a:r>
            <a:r>
              <a:rPr lang="en-US" sz="2400" dirty="0" err="1" smtClean="0">
                <a:latin typeface="Times New Roman" pitchFamily="18" charset="0"/>
                <a:cs typeface="Times New Roman" pitchFamily="18" charset="0"/>
              </a:rPr>
              <a:t>bicorbonate</a:t>
            </a:r>
            <a:r>
              <a:rPr lang="en-US" sz="2400" dirty="0" smtClean="0">
                <a:latin typeface="Times New Roman" pitchFamily="18" charset="0"/>
                <a:cs typeface="Times New Roman" pitchFamily="18" charset="0"/>
              </a:rPr>
              <a:t> resulting in systemic acidosis </a:t>
            </a:r>
            <a:endParaRPr lang="en-US" sz="2400" dirty="0">
              <a:latin typeface="Times New Roman" pitchFamily="18" charset="0"/>
              <a:cs typeface="Times New Roman" pitchFamily="18" charset="0"/>
            </a:endParaRPr>
          </a:p>
        </p:txBody>
      </p:sp>
      <p:cxnSp>
        <p:nvCxnSpPr>
          <p:cNvPr id="45" name="Straight Arrow Connector 44"/>
          <p:cNvCxnSpPr/>
          <p:nvPr/>
        </p:nvCxnSpPr>
        <p:spPr>
          <a:xfrm rot="5400000">
            <a:off x="5656640" y="3972024"/>
            <a:ext cx="425926" cy="12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5029200" y="4114800"/>
            <a:ext cx="4876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7086600" cy="1905000"/>
          </a:xfrm>
        </p:spPr>
        <p:txBody>
          <a:bodyPr>
            <a:noAutofit/>
          </a:bodyPr>
          <a:lstStyle/>
          <a:p>
            <a:pPr>
              <a:buNone/>
            </a:pPr>
            <a:r>
              <a:rPr lang="en-IN" dirty="0" smtClean="0">
                <a:latin typeface="Bookman Old Style" panose="02050604050505020204" pitchFamily="18" charset="0"/>
              </a:rPr>
              <a:t> </a:t>
            </a:r>
            <a:endParaRPr lang="en-IN" b="1" dirty="0" smtClean="0">
              <a:solidFill>
                <a:schemeClr val="accent1">
                  <a:lumMod val="75000"/>
                </a:schemeClr>
              </a:solidFill>
              <a:latin typeface="Bookman Old Style" panose="02050604050505020204" pitchFamily="18" charset="0"/>
            </a:endParaRPr>
          </a:p>
          <a:p>
            <a:pPr marL="457200" indent="-457200">
              <a:buFont typeface="Wingdings" pitchFamily="2" charset="2"/>
              <a:buChar char="ü"/>
            </a:pPr>
            <a:r>
              <a:rPr lang="en-US" sz="2400" dirty="0" smtClean="0">
                <a:latin typeface="Times New Roman" pitchFamily="18" charset="0"/>
                <a:cs typeface="Times New Roman" pitchFamily="18" charset="0"/>
              </a:rPr>
              <a:t>The non-ionized form of a drug is more lipid </a:t>
            </a:r>
          </a:p>
          <a:p>
            <a:pPr marL="457200" indent="-457200">
              <a:buNone/>
            </a:pPr>
            <a:r>
              <a:rPr lang="en-US" sz="2400" dirty="0" smtClean="0">
                <a:latin typeface="Times New Roman" pitchFamily="18" charset="0"/>
                <a:cs typeface="Times New Roman" pitchFamily="18" charset="0"/>
              </a:rPr>
              <a:t>soluble and more readily absorbed from GIT than the</a:t>
            </a:r>
          </a:p>
          <a:p>
            <a:pPr marL="457200" indent="-457200">
              <a:buNone/>
            </a:pPr>
            <a:r>
              <a:rPr lang="en-US" sz="2400" dirty="0" smtClean="0">
                <a:latin typeface="Times New Roman" pitchFamily="18" charset="0"/>
                <a:cs typeface="Times New Roman" pitchFamily="18" charset="0"/>
              </a:rPr>
              <a:t> ionized form does.   </a:t>
            </a:r>
          </a:p>
          <a:p>
            <a:endParaRPr lang="en-IN" b="1" dirty="0" smtClean="0">
              <a:solidFill>
                <a:schemeClr val="accent1">
                  <a:lumMod val="75000"/>
                </a:schemeClr>
              </a:solidFill>
              <a:latin typeface="Bookman Old Style" panose="02050604050505020204" pitchFamily="18" charset="0"/>
            </a:endParaRPr>
          </a:p>
          <a:p>
            <a:pPr marL="0" indent="0">
              <a:buNone/>
            </a:pPr>
            <a:r>
              <a:rPr lang="en-IN" dirty="0" smtClean="0">
                <a:latin typeface="Bookman Old Style" panose="02050604050505020204" pitchFamily="18" charset="0"/>
              </a:rPr>
              <a:t>                     </a:t>
            </a:r>
            <a:endParaRPr lang="en-IN" dirty="0">
              <a:latin typeface="Bookman Old Style" panose="02050604050505020204" pitchFamily="18" charset="0"/>
            </a:endParaRPr>
          </a:p>
        </p:txBody>
      </p:sp>
      <p:pic>
        <p:nvPicPr>
          <p:cNvPr id="5" name="Picture 4"/>
          <p:cNvPicPr>
            <a:picLocks noChangeAspect="1"/>
          </p:cNvPicPr>
          <p:nvPr/>
        </p:nvPicPr>
        <p:blipFill>
          <a:blip r:embed="rId2"/>
          <a:stretch>
            <a:fillRect/>
          </a:stretch>
        </p:blipFill>
        <p:spPr>
          <a:xfrm>
            <a:off x="6477000" y="0"/>
            <a:ext cx="2514600" cy="24079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760221" y="899161"/>
            <a:ext cx="3078087" cy="584775"/>
          </a:xfrm>
          <a:prstGeom prst="rect">
            <a:avLst/>
          </a:prstGeom>
          <a:solidFill>
            <a:srgbClr val="FFCC6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IN" sz="3200" b="1" dirty="0" smtClean="0">
                <a:latin typeface="Times New Roman" pitchFamily="18" charset="0"/>
                <a:cs typeface="Times New Roman" pitchFamily="18" charset="0"/>
              </a:rPr>
              <a:t>Alteration in pH</a:t>
            </a:r>
            <a:endParaRPr lang="en-US" sz="3200" dirty="0">
              <a:latin typeface="Times New Roman" pitchFamily="18" charset="0"/>
              <a:cs typeface="Times New Roman" pitchFamily="18" charset="0"/>
            </a:endParaRPr>
          </a:p>
        </p:txBody>
      </p:sp>
      <p:sp>
        <p:nvSpPr>
          <p:cNvPr id="12" name="TextBox 11"/>
          <p:cNvSpPr txBox="1"/>
          <p:nvPr/>
        </p:nvSpPr>
        <p:spPr>
          <a:xfrm>
            <a:off x="537210" y="3870961"/>
            <a:ext cx="655949" cy="461665"/>
          </a:xfrm>
          <a:prstGeom prst="rect">
            <a:avLst/>
          </a:prstGeom>
          <a:noFill/>
        </p:spPr>
        <p:txBody>
          <a:bodyPr wrap="none" rtlCol="0">
            <a:spAutoFit/>
          </a:bodyPr>
          <a:lstStyle/>
          <a:p>
            <a:r>
              <a:rPr lang="en-US" sz="2400" dirty="0" smtClean="0">
                <a:solidFill>
                  <a:srgbClr val="FF3399"/>
                </a:solidFill>
                <a:latin typeface="Times New Roman" pitchFamily="18" charset="0"/>
                <a:cs typeface="Times New Roman" pitchFamily="18" charset="0"/>
              </a:rPr>
              <a:t>PH </a:t>
            </a:r>
            <a:endParaRPr lang="en-US" sz="2400" dirty="0">
              <a:solidFill>
                <a:srgbClr val="FF3399"/>
              </a:solidFill>
              <a:latin typeface="Times New Roman" pitchFamily="18" charset="0"/>
              <a:cs typeface="Times New Roman" pitchFamily="18" charset="0"/>
            </a:endParaRPr>
          </a:p>
        </p:txBody>
      </p:sp>
      <p:cxnSp>
        <p:nvCxnSpPr>
          <p:cNvPr id="14" name="Straight Arrow Connector 13"/>
          <p:cNvCxnSpPr/>
          <p:nvPr/>
        </p:nvCxnSpPr>
        <p:spPr>
          <a:xfrm>
            <a:off x="994410" y="4130040"/>
            <a:ext cx="7086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215265" y="4055745"/>
            <a:ext cx="47244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V="1">
            <a:off x="6036945" y="4086225"/>
            <a:ext cx="3505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51660" y="3901441"/>
            <a:ext cx="1980029" cy="830997"/>
          </a:xfrm>
          <a:prstGeom prst="rect">
            <a:avLst/>
          </a:prstGeom>
          <a:noFill/>
        </p:spPr>
        <p:txBody>
          <a:bodyPr wrap="none" rtlCol="0">
            <a:spAutoFit/>
          </a:bodyPr>
          <a:lstStyle/>
          <a:p>
            <a:r>
              <a:rPr lang="en-US" sz="2400" dirty="0" smtClean="0">
                <a:solidFill>
                  <a:srgbClr val="008000"/>
                </a:solidFill>
                <a:latin typeface="Times New Roman" pitchFamily="18" charset="0"/>
                <a:cs typeface="Times New Roman" pitchFamily="18" charset="0"/>
              </a:rPr>
              <a:t>Absorption of </a:t>
            </a:r>
          </a:p>
          <a:p>
            <a:r>
              <a:rPr lang="en-US" sz="2400" dirty="0" smtClean="0">
                <a:solidFill>
                  <a:srgbClr val="008000"/>
                </a:solidFill>
                <a:latin typeface="Times New Roman" pitchFamily="18" charset="0"/>
                <a:cs typeface="Times New Roman" pitchFamily="18" charset="0"/>
              </a:rPr>
              <a:t>weak acids</a:t>
            </a:r>
            <a:endParaRPr lang="en-US" sz="2400" dirty="0">
              <a:solidFill>
                <a:srgbClr val="008000"/>
              </a:solidFill>
              <a:latin typeface="Times New Roman" pitchFamily="18" charset="0"/>
              <a:cs typeface="Times New Roman" pitchFamily="18" charset="0"/>
            </a:endParaRPr>
          </a:p>
        </p:txBody>
      </p:sp>
      <p:cxnSp>
        <p:nvCxnSpPr>
          <p:cNvPr id="27" name="Straight Arrow Connector 26"/>
          <p:cNvCxnSpPr/>
          <p:nvPr/>
        </p:nvCxnSpPr>
        <p:spPr>
          <a:xfrm rot="16200000" flipV="1">
            <a:off x="4551045" y="4086225"/>
            <a:ext cx="3505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7750" y="3916681"/>
            <a:ext cx="579005" cy="461665"/>
          </a:xfrm>
          <a:prstGeom prst="rect">
            <a:avLst/>
          </a:prstGeom>
          <a:noFill/>
        </p:spPr>
        <p:txBody>
          <a:bodyPr wrap="none" rtlCol="0">
            <a:spAutoFit/>
          </a:bodyPr>
          <a:lstStyle/>
          <a:p>
            <a:r>
              <a:rPr lang="en-US" sz="2400" dirty="0" smtClean="0">
                <a:solidFill>
                  <a:srgbClr val="008000"/>
                </a:solidFill>
                <a:latin typeface="Times New Roman" pitchFamily="18" charset="0"/>
                <a:cs typeface="Times New Roman" pitchFamily="18" charset="0"/>
              </a:rPr>
              <a:t>PH</a:t>
            </a:r>
            <a:endParaRPr lang="en-US" sz="2400" dirty="0">
              <a:solidFill>
                <a:srgbClr val="008000"/>
              </a:solidFill>
              <a:latin typeface="Times New Roman" pitchFamily="18" charset="0"/>
              <a:cs typeface="Times New Roman" pitchFamily="18" charset="0"/>
            </a:endParaRPr>
          </a:p>
        </p:txBody>
      </p:sp>
      <p:cxnSp>
        <p:nvCxnSpPr>
          <p:cNvPr id="29" name="Straight Arrow Connector 28"/>
          <p:cNvCxnSpPr/>
          <p:nvPr/>
        </p:nvCxnSpPr>
        <p:spPr>
          <a:xfrm>
            <a:off x="5314950" y="4160520"/>
            <a:ext cx="7086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V="1">
            <a:off x="1613535" y="4086225"/>
            <a:ext cx="3505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43651" y="3916681"/>
            <a:ext cx="2190749" cy="830997"/>
          </a:xfrm>
          <a:prstGeom prst="rect">
            <a:avLst/>
          </a:prstGeom>
          <a:noFill/>
        </p:spPr>
        <p:txBody>
          <a:bodyPr wrap="square" rtlCol="0">
            <a:spAutoFit/>
          </a:bodyPr>
          <a:lstStyle/>
          <a:p>
            <a:r>
              <a:rPr lang="en-US" sz="2400" dirty="0" smtClean="0">
                <a:solidFill>
                  <a:srgbClr val="FF3399"/>
                </a:solidFill>
                <a:latin typeface="Times New Roman" pitchFamily="18" charset="0"/>
                <a:cs typeface="Times New Roman" pitchFamily="18" charset="0"/>
              </a:rPr>
              <a:t>Absorption of weak bases</a:t>
            </a:r>
            <a:endParaRPr lang="en-US" sz="2400" dirty="0">
              <a:solidFill>
                <a:srgbClr val="FF3399"/>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631054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28650" y="762001"/>
            <a:ext cx="1741182" cy="461665"/>
          </a:xfrm>
          <a:prstGeom prst="rect">
            <a:avLst/>
          </a:prstGeom>
          <a:noFill/>
          <a:ln w="9525">
            <a:noFill/>
            <a:miter lim="800000"/>
            <a:headEnd/>
            <a:tailEnd/>
          </a:ln>
        </p:spPr>
        <p:txBody>
          <a:bodyPr wrap="none">
            <a:spAutoFit/>
          </a:bodyPr>
          <a:lstStyle/>
          <a:p>
            <a:r>
              <a:rPr lang="en-US" sz="2400" b="1" dirty="0" smtClean="0">
                <a:solidFill>
                  <a:srgbClr val="FF0000"/>
                </a:solidFill>
                <a:latin typeface="Times New Roman" pitchFamily="18" charset="0"/>
                <a:cs typeface="Times New Roman" pitchFamily="18" charset="0"/>
              </a:rPr>
              <a:t>    antacids</a:t>
            </a:r>
            <a:r>
              <a:rPr lang="en-US" sz="2400" dirty="0" smtClean="0">
                <a:solidFill>
                  <a:srgbClr val="FF0000"/>
                </a:solidFill>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p:txBody>
      </p:sp>
      <p:sp>
        <p:nvSpPr>
          <p:cNvPr id="3" name="Line 4"/>
          <p:cNvSpPr>
            <a:spLocks noChangeShapeType="1"/>
          </p:cNvSpPr>
          <p:nvPr/>
        </p:nvSpPr>
        <p:spPr bwMode="auto">
          <a:xfrm>
            <a:off x="2057400" y="1066800"/>
            <a:ext cx="1657350" cy="0"/>
          </a:xfrm>
          <a:prstGeom prst="line">
            <a:avLst/>
          </a:prstGeom>
          <a:noFill/>
          <a:ln w="9525">
            <a:solidFill>
              <a:schemeClr val="tx1"/>
            </a:solidFill>
            <a:round/>
            <a:headEnd/>
            <a:tailEnd type="triangle" w="med" len="med"/>
          </a:ln>
        </p:spPr>
        <p:txBody>
          <a:bodyPr/>
          <a:lstStyle/>
          <a:p>
            <a:endParaRPr lang="en-US" sz="2400">
              <a:latin typeface="Times New Roman" pitchFamily="18" charset="0"/>
              <a:cs typeface="Times New Roman" pitchFamily="18" charset="0"/>
            </a:endParaRPr>
          </a:p>
        </p:txBody>
      </p:sp>
      <p:sp>
        <p:nvSpPr>
          <p:cNvPr id="4" name="Text Box 7"/>
          <p:cNvSpPr txBox="1">
            <a:spLocks noChangeArrowheads="1"/>
          </p:cNvSpPr>
          <p:nvPr/>
        </p:nvSpPr>
        <p:spPr bwMode="auto">
          <a:xfrm>
            <a:off x="3919537" y="685801"/>
            <a:ext cx="2652713" cy="1569660"/>
          </a:xfrm>
          <a:prstGeom prst="rect">
            <a:avLst/>
          </a:prstGeom>
          <a:solidFill>
            <a:srgbClr val="00FFCC"/>
          </a:solidFill>
          <a:ln w="9525">
            <a:solidFill>
              <a:srgbClr val="FF0000"/>
            </a:solidFill>
            <a:miter lim="800000"/>
            <a:headEnd/>
            <a:tailEnd/>
          </a:ln>
          <a:effectLst>
            <a:glow rad="101600">
              <a:schemeClr val="accent6">
                <a:satMod val="175000"/>
                <a:alpha val="40000"/>
              </a:schemeClr>
            </a:glow>
          </a:effectLst>
        </p:spPr>
        <p:txBody>
          <a:bodyPr>
            <a:spAutoFit/>
          </a:bodyPr>
          <a:lstStyle/>
          <a:p>
            <a:r>
              <a:rPr lang="en-US" sz="2400" b="1" dirty="0">
                <a:latin typeface="Times New Roman" pitchFamily="18" charset="0"/>
                <a:cs typeface="Times New Roman" pitchFamily="18" charset="0"/>
              </a:rPr>
              <a:t>Decrease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the tablet dissolution </a:t>
            </a:r>
          </a:p>
          <a:p>
            <a:r>
              <a:rPr lang="en-US" sz="2400" b="1" dirty="0">
                <a:latin typeface="Times New Roman" pitchFamily="18" charset="0"/>
                <a:cs typeface="Times New Roman" pitchFamily="18" charset="0"/>
              </a:rPr>
              <a:t>of </a:t>
            </a:r>
            <a:r>
              <a:rPr lang="en-US" sz="2400" b="1" dirty="0" err="1">
                <a:solidFill>
                  <a:srgbClr val="7030A0"/>
                </a:solidFill>
                <a:latin typeface="Times New Roman" pitchFamily="18" charset="0"/>
                <a:cs typeface="Times New Roman" pitchFamily="18" charset="0"/>
              </a:rPr>
              <a:t>Ketoconazole</a:t>
            </a:r>
            <a:r>
              <a:rPr lang="en-US" sz="2400" b="1" dirty="0">
                <a:solidFill>
                  <a:srgbClr val="FF0000"/>
                </a:solidFill>
                <a:latin typeface="Times New Roman" pitchFamily="18" charset="0"/>
                <a:cs typeface="Times New Roman" pitchFamily="18" charset="0"/>
              </a:rPr>
              <a:t> </a:t>
            </a:r>
            <a:r>
              <a:rPr lang="en-US" sz="2400" b="1" dirty="0">
                <a:latin typeface="Times New Roman" pitchFamily="18" charset="0"/>
                <a:cs typeface="Times New Roman" pitchFamily="18" charset="0"/>
              </a:rPr>
              <a:t>(acidic)</a:t>
            </a:r>
          </a:p>
        </p:txBody>
      </p:sp>
      <p:sp>
        <p:nvSpPr>
          <p:cNvPr id="6" name="Text Box 9"/>
          <p:cNvSpPr txBox="1">
            <a:spLocks noChangeArrowheads="1"/>
          </p:cNvSpPr>
          <p:nvPr/>
        </p:nvSpPr>
        <p:spPr bwMode="auto">
          <a:xfrm>
            <a:off x="4468654" y="2982595"/>
            <a:ext cx="2143536" cy="461665"/>
          </a:xfrm>
          <a:prstGeom prst="rect">
            <a:avLst/>
          </a:prstGeom>
          <a:noFill/>
          <a:ln w="9525">
            <a:noFill/>
            <a:miter lim="800000"/>
            <a:headEnd/>
            <a:tailEnd/>
          </a:ln>
        </p:spPr>
        <p:txBody>
          <a:bodyPr wrap="none">
            <a:spAutoFit/>
          </a:bodyPr>
          <a:lstStyle/>
          <a:p>
            <a:r>
              <a:rPr lang="en-US" sz="2400" b="1" dirty="0">
                <a:solidFill>
                  <a:srgbClr val="FF0000"/>
                </a:solidFill>
                <a:latin typeface="Times New Roman" pitchFamily="18" charset="0"/>
                <a:cs typeface="Times New Roman" pitchFamily="18" charset="0"/>
              </a:rPr>
              <a:t>H2 antagonists</a:t>
            </a:r>
          </a:p>
        </p:txBody>
      </p:sp>
      <p:sp>
        <p:nvSpPr>
          <p:cNvPr id="8" name="Line 15"/>
          <p:cNvSpPr>
            <a:spLocks noChangeShapeType="1"/>
          </p:cNvSpPr>
          <p:nvPr/>
        </p:nvSpPr>
        <p:spPr bwMode="auto">
          <a:xfrm flipV="1">
            <a:off x="5040600" y="2026920"/>
            <a:ext cx="34289" cy="960120"/>
          </a:xfrm>
          <a:prstGeom prst="line">
            <a:avLst/>
          </a:prstGeom>
          <a:ln>
            <a:solidFill>
              <a:srgbClr val="3366CC"/>
            </a:solidFill>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sz="2400">
              <a:latin typeface="Times New Roman" pitchFamily="18" charset="0"/>
              <a:cs typeface="Times New Roman" pitchFamily="18" charset="0"/>
            </a:endParaRPr>
          </a:p>
        </p:txBody>
      </p:sp>
      <p:sp>
        <p:nvSpPr>
          <p:cNvPr id="9" name="Text Box 16"/>
          <p:cNvSpPr txBox="1">
            <a:spLocks noChangeArrowheads="1"/>
          </p:cNvSpPr>
          <p:nvPr/>
        </p:nvSpPr>
        <p:spPr bwMode="auto">
          <a:xfrm>
            <a:off x="1770141" y="4308476"/>
            <a:ext cx="7423892" cy="1200329"/>
          </a:xfrm>
          <a:prstGeom prst="rect">
            <a:avLst/>
          </a:prstGeom>
          <a:noFill/>
          <a:ln w="9525">
            <a:noFill/>
            <a:miter lim="800000"/>
            <a:headEnd/>
            <a:tailEnd/>
          </a:ln>
        </p:spPr>
        <p:txBody>
          <a:bodyPr wrap="none">
            <a:spAutoFit/>
          </a:bodyPr>
          <a:lstStyle/>
          <a:p>
            <a:r>
              <a:rPr lang="en-US" sz="2400" b="1" dirty="0">
                <a:solidFill>
                  <a:srgbClr val="FF0000"/>
                </a:solidFill>
                <a:latin typeface="Times New Roman" pitchFamily="18" charset="0"/>
                <a:cs typeface="Times New Roman" pitchFamily="18" charset="0"/>
              </a:rPr>
              <a:t>Therefore</a:t>
            </a:r>
            <a:r>
              <a:rPr lang="en-US" sz="2400" b="1" dirty="0">
                <a:latin typeface="Times New Roman" pitchFamily="18" charset="0"/>
                <a:cs typeface="Times New Roman" pitchFamily="18" charset="0"/>
              </a:rPr>
              <a:t>, these drugs must be separated by at least 2h</a:t>
            </a:r>
          </a:p>
          <a:p>
            <a:r>
              <a:rPr lang="en-US" sz="2400" b="1" dirty="0">
                <a:latin typeface="Times New Roman" pitchFamily="18" charset="0"/>
                <a:cs typeface="Times New Roman" pitchFamily="18" charset="0"/>
              </a:rPr>
              <a:t> in the time of administration of both .</a:t>
            </a:r>
          </a:p>
          <a:p>
            <a:endParaRPr lang="en-US" sz="2400" b="1" dirty="0">
              <a:latin typeface="Times New Roman" pitchFamily="18" charset="0"/>
              <a:cs typeface="Times New Roman" pitchFamily="18" charset="0"/>
            </a:endParaRPr>
          </a:p>
        </p:txBody>
      </p:sp>
      <p:cxnSp>
        <p:nvCxnSpPr>
          <p:cNvPr id="11" name="Straight Arrow Connector 10"/>
          <p:cNvCxnSpPr/>
          <p:nvPr/>
        </p:nvCxnSpPr>
        <p:spPr>
          <a:xfrm rot="5400000">
            <a:off x="1040130" y="1760419"/>
            <a:ext cx="777240" cy="1191"/>
          </a:xfrm>
          <a:prstGeom prst="straightConnector1">
            <a:avLst/>
          </a:prstGeom>
          <a:ln>
            <a:solidFill>
              <a:srgbClr val="C00000"/>
            </a:solidFill>
            <a:tailEnd type="arrow"/>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480061" y="2286000"/>
            <a:ext cx="2857500" cy="1938992"/>
          </a:xfrm>
          <a:prstGeom prst="rect">
            <a:avLst/>
          </a:prstGeom>
          <a:solidFill>
            <a:srgbClr val="FFCCFF"/>
          </a:solidFill>
          <a:effectLst>
            <a:glow rad="63500">
              <a:schemeClr val="accent2">
                <a:satMod val="175000"/>
                <a:alpha val="40000"/>
              </a:schemeClr>
            </a:glow>
          </a:effectLst>
        </p:spPr>
        <p:txBody>
          <a:bodyPr wrap="square" rtlCol="0">
            <a:spAutoFit/>
          </a:bodyPr>
          <a:lstStyle/>
          <a:p>
            <a:r>
              <a:rPr lang="en-US" sz="2400" dirty="0" smtClean="0">
                <a:latin typeface="Times New Roman" pitchFamily="18" charset="0"/>
                <a:cs typeface="Times New Roman" pitchFamily="18" charset="0"/>
              </a:rPr>
              <a:t>Increases absorption of weak bases like</a:t>
            </a:r>
          </a:p>
          <a:p>
            <a:r>
              <a:rPr lang="en-US" sz="2400" dirty="0" smtClean="0">
                <a:solidFill>
                  <a:srgbClr val="008000"/>
                </a:solidFill>
                <a:latin typeface="Times New Roman" pitchFamily="18" charset="0"/>
                <a:cs typeface="Times New Roman" pitchFamily="18" charset="0"/>
              </a:rPr>
              <a:t>Anti </a:t>
            </a:r>
            <a:r>
              <a:rPr lang="en-US" sz="2400" dirty="0" err="1" smtClean="0">
                <a:solidFill>
                  <a:srgbClr val="008000"/>
                </a:solidFill>
                <a:latin typeface="Times New Roman" pitchFamily="18" charset="0"/>
                <a:cs typeface="Times New Roman" pitchFamily="18" charset="0"/>
              </a:rPr>
              <a:t>coagulents</a:t>
            </a:r>
            <a:r>
              <a:rPr lang="en-US" sz="2400" dirty="0" smtClean="0">
                <a:solidFill>
                  <a:srgbClr val="008000"/>
                </a:solidFill>
                <a:latin typeface="Times New Roman" pitchFamily="18" charset="0"/>
                <a:cs typeface="Times New Roman" pitchFamily="18" charset="0"/>
              </a:rPr>
              <a:t>, </a:t>
            </a:r>
            <a:r>
              <a:rPr lang="en-US" sz="2400" dirty="0" err="1" smtClean="0">
                <a:solidFill>
                  <a:srgbClr val="008000"/>
                </a:solidFill>
                <a:latin typeface="Times New Roman" pitchFamily="18" charset="0"/>
                <a:cs typeface="Times New Roman" pitchFamily="18" charset="0"/>
              </a:rPr>
              <a:t>warfarin</a:t>
            </a:r>
            <a:r>
              <a:rPr lang="en-US" sz="2400" dirty="0" smtClean="0">
                <a:solidFill>
                  <a:srgbClr val="008000"/>
                </a:solidFill>
                <a:latin typeface="Times New Roman" pitchFamily="18" charset="0"/>
                <a:cs typeface="Times New Roman" pitchFamily="18" charset="0"/>
              </a:rPr>
              <a:t>, phenyl </a:t>
            </a:r>
            <a:r>
              <a:rPr lang="en-US" sz="2400" dirty="0" err="1" smtClean="0">
                <a:solidFill>
                  <a:srgbClr val="008000"/>
                </a:solidFill>
                <a:latin typeface="Times New Roman" pitchFamily="18" charset="0"/>
                <a:cs typeface="Times New Roman" pitchFamily="18" charset="0"/>
              </a:rPr>
              <a:t>butazone</a:t>
            </a:r>
            <a:endParaRPr lang="en-US" sz="2400" dirty="0">
              <a:solidFill>
                <a:srgbClr val="00800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1470" y="1690688"/>
            <a:ext cx="6949440" cy="2591752"/>
          </a:xfrm>
        </p:spPr>
        <p:txBody>
          <a:bodyPr>
            <a:noAutofit/>
          </a:bodyPr>
          <a:lstStyle/>
          <a:p>
            <a:pPr>
              <a:buNone/>
            </a:pPr>
            <a:r>
              <a:rPr lang="en-IN" sz="2800" b="1" u="sng" dirty="0" smtClean="0">
                <a:solidFill>
                  <a:schemeClr val="accent1">
                    <a:lumMod val="75000"/>
                  </a:schemeClr>
                </a:solidFill>
                <a:latin typeface="Times New Roman" pitchFamily="18" charset="0"/>
                <a:cs typeface="Times New Roman" pitchFamily="18" charset="0"/>
              </a:rPr>
              <a:t>Forming an adsorptive layer </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p>
          <a:p>
            <a:pPr marL="0" indent="0">
              <a:buFont typeface="Wingdings" pitchFamily="2" charset="2"/>
              <a:buChar char="ü"/>
            </a:pPr>
            <a:r>
              <a:rPr lang="en-IN" dirty="0">
                <a:solidFill>
                  <a:srgbClr val="FF3399"/>
                </a:solidFill>
                <a:latin typeface="Times New Roman" pitchFamily="18" charset="0"/>
                <a:cs typeface="Times New Roman" pitchFamily="18" charset="0"/>
              </a:rPr>
              <a:t> </a:t>
            </a:r>
            <a:r>
              <a:rPr lang="en-IN" dirty="0" smtClean="0">
                <a:solidFill>
                  <a:srgbClr val="FF3399"/>
                </a:solidFill>
                <a:latin typeface="Times New Roman" pitchFamily="18" charset="0"/>
                <a:cs typeface="Times New Roman" pitchFamily="18" charset="0"/>
              </a:rPr>
              <a:t> </a:t>
            </a:r>
            <a:r>
              <a:rPr lang="en-IN" dirty="0" err="1" smtClean="0">
                <a:solidFill>
                  <a:srgbClr val="FF3399"/>
                </a:solidFill>
                <a:latin typeface="Times New Roman" pitchFamily="18" charset="0"/>
                <a:cs typeface="Times New Roman" pitchFamily="18" charset="0"/>
              </a:rPr>
              <a:t>Cholestyramine</a:t>
            </a:r>
            <a:r>
              <a:rPr lang="en-IN" dirty="0" smtClean="0">
                <a:solidFill>
                  <a:srgbClr val="FF3399"/>
                </a:solidFill>
                <a:latin typeface="Times New Roman" pitchFamily="18" charset="0"/>
                <a:cs typeface="Times New Roman" pitchFamily="18" charset="0"/>
              </a:rPr>
              <a:t> inhibits absorbtion of </a:t>
            </a:r>
            <a:r>
              <a:rPr lang="en-IN" dirty="0" err="1" smtClean="0">
                <a:solidFill>
                  <a:srgbClr val="FF3399"/>
                </a:solidFill>
                <a:latin typeface="Times New Roman" pitchFamily="18" charset="0"/>
                <a:cs typeface="Times New Roman" pitchFamily="18" charset="0"/>
              </a:rPr>
              <a:t>Digoxin</a:t>
            </a:r>
            <a:r>
              <a:rPr lang="en-IN" dirty="0" smtClean="0">
                <a:solidFill>
                  <a:srgbClr val="FF3399"/>
                </a:solidFill>
                <a:latin typeface="Times New Roman" pitchFamily="18" charset="0"/>
                <a:cs typeface="Times New Roman" pitchFamily="18" charset="0"/>
              </a:rPr>
              <a:t>, </a:t>
            </a:r>
            <a:r>
              <a:rPr lang="en-IN" dirty="0" err="1" smtClean="0">
                <a:solidFill>
                  <a:srgbClr val="FF3399"/>
                </a:solidFill>
                <a:latin typeface="Times New Roman" pitchFamily="18" charset="0"/>
                <a:cs typeface="Times New Roman" pitchFamily="18" charset="0"/>
              </a:rPr>
              <a:t>warfarin</a:t>
            </a:r>
            <a:endParaRPr lang="en-IN" dirty="0" smtClean="0">
              <a:solidFill>
                <a:srgbClr val="FF3399"/>
              </a:solidFill>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a:p>
            <a:pPr marL="0" indent="0">
              <a:buFont typeface="Wingdings" pitchFamily="2" charset="2"/>
              <a:buChar char="ü"/>
            </a:pPr>
            <a:r>
              <a:rPr lang="en-IN" dirty="0" smtClean="0">
                <a:solidFill>
                  <a:srgbClr val="008000"/>
                </a:solidFill>
                <a:latin typeface="Times New Roman" pitchFamily="18" charset="0"/>
                <a:cs typeface="Times New Roman" pitchFamily="18" charset="0"/>
              </a:rPr>
              <a:t>  </a:t>
            </a:r>
            <a:r>
              <a:rPr lang="en-IN" dirty="0" err="1" smtClean="0">
                <a:solidFill>
                  <a:srgbClr val="008000"/>
                </a:solidFill>
                <a:latin typeface="Times New Roman" pitchFamily="18" charset="0"/>
                <a:cs typeface="Times New Roman" pitchFamily="18" charset="0"/>
              </a:rPr>
              <a:t>Sucralfate</a:t>
            </a:r>
            <a:r>
              <a:rPr lang="en-IN" dirty="0" smtClean="0">
                <a:solidFill>
                  <a:srgbClr val="008000"/>
                </a:solidFill>
                <a:latin typeface="Times New Roman" pitchFamily="18" charset="0"/>
                <a:cs typeface="Times New Roman" pitchFamily="18" charset="0"/>
              </a:rPr>
              <a:t> interferes  with absorbtion of Phenytoin</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5955030" y="185738"/>
            <a:ext cx="2963487" cy="26031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333050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587" r="3239" b="5765"/>
          <a:stretch/>
        </p:blipFill>
        <p:spPr>
          <a:xfrm>
            <a:off x="6029325" y="228601"/>
            <a:ext cx="2969181" cy="3829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788920" y="548642"/>
            <a:ext cx="2137797" cy="1384995"/>
          </a:xfrm>
          <a:prstGeom prst="rect">
            <a:avLst/>
          </a:prstGeom>
          <a:noFill/>
        </p:spPr>
        <p:txBody>
          <a:bodyPr wrap="square" rtlCol="0">
            <a:spAutoFit/>
          </a:bodyPr>
          <a:lstStyle/>
          <a:p>
            <a:r>
              <a:rPr lang="en-IN" sz="2800" b="1" u="sng" dirty="0" smtClean="0">
                <a:solidFill>
                  <a:schemeClr val="accent1">
                    <a:lumMod val="75000"/>
                  </a:schemeClr>
                </a:solidFill>
                <a:latin typeface="Times New Roman" pitchFamily="18" charset="0"/>
                <a:cs typeface="Times New Roman" pitchFamily="18" charset="0"/>
              </a:rPr>
              <a:t>Altered Gut flora</a:t>
            </a:r>
          </a:p>
          <a:p>
            <a:endParaRPr lang="en-US" sz="2800" u="sng" dirty="0">
              <a:latin typeface="Times New Roman" pitchFamily="18" charset="0"/>
              <a:cs typeface="Times New Roman" pitchFamily="18" charset="0"/>
            </a:endParaRPr>
          </a:p>
        </p:txBody>
      </p:sp>
      <p:sp>
        <p:nvSpPr>
          <p:cNvPr id="8" name="Rectangle 7"/>
          <p:cNvSpPr/>
          <p:nvPr/>
        </p:nvSpPr>
        <p:spPr>
          <a:xfrm>
            <a:off x="662940" y="1158241"/>
            <a:ext cx="5292090" cy="6186309"/>
          </a:xfrm>
          <a:prstGeom prst="rect">
            <a:avLst/>
          </a:prstGeom>
        </p:spPr>
        <p:txBody>
          <a:bodyPr wrap="square">
            <a:spAutoFit/>
          </a:bodyPr>
          <a:lstStyle/>
          <a:p>
            <a:pPr marL="457200" indent="-457200">
              <a:lnSpc>
                <a:spcPct val="150000"/>
              </a:lnSpc>
              <a:buFont typeface="Wingdings" pitchFamily="2" charset="2"/>
              <a:buChar char="q"/>
            </a:pPr>
            <a:r>
              <a:rPr lang="en-US" sz="2400" dirty="0" smtClean="0">
                <a:latin typeface="Times New Roman" pitchFamily="18" charset="0"/>
                <a:cs typeface="Times New Roman" pitchFamily="18" charset="0"/>
              </a:rPr>
              <a:t>Bacterial flora has a marked role in </a:t>
            </a:r>
            <a:r>
              <a:rPr lang="en-US" sz="2400" u="sng" dirty="0" smtClean="0">
                <a:latin typeface="Times New Roman" pitchFamily="18" charset="0"/>
                <a:cs typeface="Times New Roman" pitchFamily="18" charset="0"/>
              </a:rPr>
              <a:t>metabolism of some drugs.</a:t>
            </a:r>
          </a:p>
          <a:p>
            <a:pPr>
              <a:lnSpc>
                <a:spcPct val="150000"/>
              </a:lnSpc>
              <a:buFont typeface="Wingdings" pitchFamily="2" charset="2"/>
              <a:buChar char="q"/>
            </a:pPr>
            <a:r>
              <a:rPr lang="en-US" sz="2400" dirty="0" smtClean="0">
                <a:latin typeface="Times New Roman" pitchFamily="18" charset="0"/>
                <a:cs typeface="Times New Roman" pitchFamily="18" charset="0"/>
              </a:rPr>
              <a:t> Long term antibiotics may kill normal flora and affect drug absorption.</a:t>
            </a:r>
          </a:p>
          <a:p>
            <a:pPr>
              <a:lnSpc>
                <a:spcPct val="150000"/>
              </a:lnSpc>
            </a:pPr>
            <a:r>
              <a:rPr lang="en-US" sz="2400" dirty="0" smtClean="0">
                <a:solidFill>
                  <a:srgbClr val="FF0000"/>
                </a:solidFill>
                <a:latin typeface="Times New Roman" pitchFamily="18" charset="0"/>
                <a:cs typeface="Times New Roman" pitchFamily="18" charset="0"/>
              </a:rPr>
              <a:t>Ex :</a:t>
            </a: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erythromycin</a:t>
            </a:r>
            <a:r>
              <a:rPr lang="en-US" sz="2400" dirty="0" smtClean="0">
                <a:latin typeface="Times New Roman" pitchFamily="18" charset="0"/>
                <a:cs typeface="Times New Roman" pitchFamily="18" charset="0"/>
              </a:rPr>
              <a:t> and </a:t>
            </a:r>
            <a:r>
              <a:rPr lang="en-US" sz="2400" b="1" dirty="0" err="1" smtClean="0">
                <a:solidFill>
                  <a:srgbClr val="0070C0"/>
                </a:solidFill>
                <a:latin typeface="Times New Roman" pitchFamily="18" charset="0"/>
                <a:cs typeface="Times New Roman" pitchFamily="18" charset="0"/>
              </a:rPr>
              <a:t>digoxin</a:t>
            </a:r>
            <a:endParaRPr lang="en-US" sz="2400" b="1" dirty="0" smtClean="0">
              <a:solidFill>
                <a:srgbClr val="0070C0"/>
              </a:solidFill>
              <a:latin typeface="Times New Roman" pitchFamily="18" charset="0"/>
              <a:cs typeface="Times New Roman" pitchFamily="18" charset="0"/>
            </a:endParaRPr>
          </a:p>
          <a:p>
            <a:pPr>
              <a:lnSpc>
                <a:spcPct val="150000"/>
              </a:lnSpc>
            </a:pPr>
            <a:r>
              <a:rPr lang="en-US" sz="2400" b="1" dirty="0" smtClean="0">
                <a:solidFill>
                  <a:srgbClr val="CC0000"/>
                </a:solidFill>
              </a:rPr>
              <a:t>    </a:t>
            </a:r>
            <a:r>
              <a:rPr lang="en-US" sz="2400" dirty="0" smtClean="0">
                <a:latin typeface="Times New Roman" pitchFamily="18" charset="0"/>
                <a:cs typeface="Times New Roman" pitchFamily="18" charset="0"/>
              </a:rPr>
              <a:t>40% or more of the administered </a:t>
            </a:r>
            <a:r>
              <a:rPr lang="en-US" sz="2400" dirty="0" err="1" smtClean="0">
                <a:solidFill>
                  <a:srgbClr val="CC0000"/>
                </a:solidFill>
                <a:latin typeface="Times New Roman" pitchFamily="18" charset="0"/>
                <a:cs typeface="Times New Roman" pitchFamily="18" charset="0"/>
              </a:rPr>
              <a:t>digoxin</a:t>
            </a:r>
            <a:r>
              <a:rPr lang="en-US" sz="2400" dirty="0" smtClean="0">
                <a:latin typeface="Times New Roman" pitchFamily="18" charset="0"/>
                <a:cs typeface="Times New Roman" pitchFamily="18" charset="0"/>
              </a:rPr>
              <a:t>  dose is     metabolized by the intestinal flora. Co-administration of antibiotics leads to increase in </a:t>
            </a:r>
            <a:r>
              <a:rPr lang="en-US" sz="2400" dirty="0" err="1" smtClean="0">
                <a:latin typeface="Times New Roman" pitchFamily="18" charset="0"/>
                <a:cs typeface="Times New Roman" pitchFamily="18" charset="0"/>
              </a:rPr>
              <a:t>digoxin</a:t>
            </a:r>
            <a:r>
              <a:rPr lang="en-US" sz="2400" dirty="0" smtClean="0">
                <a:latin typeface="Times New Roman" pitchFamily="18" charset="0"/>
                <a:cs typeface="Times New Roman" pitchFamily="18" charset="0"/>
              </a:rPr>
              <a:t> levels.</a:t>
            </a:r>
          </a:p>
          <a:p>
            <a:pPr>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8472826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2121" t="18949" r="14802" b="14072"/>
          <a:stretch/>
        </p:blipFill>
        <p:spPr>
          <a:xfrm>
            <a:off x="5757863" y="286466"/>
            <a:ext cx="3228975" cy="2801143"/>
          </a:xfrm>
          <a:prstGeom prst="rect">
            <a:avLst/>
          </a:prstGeom>
        </p:spPr>
      </p:pic>
      <p:sp>
        <p:nvSpPr>
          <p:cNvPr id="12" name="Text Box 9"/>
          <p:cNvSpPr txBox="1">
            <a:spLocks noChangeArrowheads="1"/>
          </p:cNvSpPr>
          <p:nvPr/>
        </p:nvSpPr>
        <p:spPr bwMode="auto">
          <a:xfrm>
            <a:off x="262890" y="1748156"/>
            <a:ext cx="2297430" cy="830997"/>
          </a:xfrm>
          <a:prstGeom prst="rect">
            <a:avLst/>
          </a:prstGeom>
          <a:noFill/>
          <a:ln w="9525">
            <a:noFill/>
            <a:miter lim="800000"/>
            <a:headEnd/>
            <a:tailEnd/>
          </a:ln>
        </p:spPr>
        <p:txBody>
          <a:bodyPr wrap="square">
            <a:spAutoFit/>
          </a:bodyPr>
          <a:lstStyle/>
          <a:p>
            <a:r>
              <a:rPr lang="en-US" sz="2400" b="1" dirty="0" err="1">
                <a:latin typeface="Times New Roman" pitchFamily="18" charset="0"/>
                <a:cs typeface="Times New Roman" pitchFamily="18" charset="0"/>
              </a:rPr>
              <a:t>Metoclopramide</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antiemitic</a:t>
            </a:r>
            <a:r>
              <a:rPr lang="en-US" sz="2400" b="1" dirty="0">
                <a:latin typeface="Times New Roman" pitchFamily="18" charset="0"/>
                <a:cs typeface="Times New Roman" pitchFamily="18" charset="0"/>
              </a:rPr>
              <a:t>)</a:t>
            </a:r>
          </a:p>
        </p:txBody>
      </p:sp>
      <p:sp>
        <p:nvSpPr>
          <p:cNvPr id="13" name="AutoShape 11"/>
          <p:cNvSpPr>
            <a:spLocks noChangeArrowheads="1"/>
          </p:cNvSpPr>
          <p:nvPr/>
        </p:nvSpPr>
        <p:spPr bwMode="auto">
          <a:xfrm>
            <a:off x="2548890" y="2194560"/>
            <a:ext cx="550069" cy="838200"/>
          </a:xfrm>
          <a:prstGeom prst="curvedLeftArrow">
            <a:avLst>
              <a:gd name="adj1" fmla="val 22857"/>
              <a:gd name="adj2" fmla="val 45714"/>
              <a:gd name="adj3" fmla="val 33333"/>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cs typeface="Times New Roman" pitchFamily="18" charset="0"/>
            </a:endParaRPr>
          </a:p>
        </p:txBody>
      </p:sp>
      <p:sp>
        <p:nvSpPr>
          <p:cNvPr id="14" name="Text Box 12"/>
          <p:cNvSpPr txBox="1">
            <a:spLocks noChangeArrowheads="1"/>
          </p:cNvSpPr>
          <p:nvPr/>
        </p:nvSpPr>
        <p:spPr bwMode="auto">
          <a:xfrm>
            <a:off x="2023110" y="3246120"/>
            <a:ext cx="4114800" cy="1569660"/>
          </a:xfrm>
          <a:prstGeom prst="rect">
            <a:avLst/>
          </a:prstGeom>
          <a:solidFill>
            <a:schemeClr val="bg1"/>
          </a:solidFill>
          <a:ln w="9525">
            <a:solidFill>
              <a:srgbClr val="FF0000"/>
            </a:solidFill>
            <a:miter lim="800000"/>
            <a:headEnd/>
            <a:tailEnd/>
          </a:ln>
        </p:spPr>
        <p:txBody>
          <a:bodyPr>
            <a:spAutoFit/>
          </a:bodyPr>
          <a:lstStyle/>
          <a:p>
            <a:r>
              <a:rPr lang="en-US" sz="2400" b="1" dirty="0">
                <a:latin typeface="Times New Roman" pitchFamily="18" charset="0"/>
                <a:cs typeface="Times New Roman" pitchFamily="18" charset="0"/>
              </a:rPr>
              <a:t>Increase absorption of cyclosporine due </a:t>
            </a:r>
          </a:p>
          <a:p>
            <a:r>
              <a:rPr lang="en-US" sz="2400" b="1" dirty="0">
                <a:latin typeface="Times New Roman" pitchFamily="18" charset="0"/>
                <a:cs typeface="Times New Roman" pitchFamily="18" charset="0"/>
              </a:rPr>
              <a:t>to the increase of stomach empting time</a:t>
            </a:r>
          </a:p>
        </p:txBody>
      </p:sp>
      <p:sp>
        <p:nvSpPr>
          <p:cNvPr id="15" name="Line 13"/>
          <p:cNvSpPr>
            <a:spLocks noChangeShapeType="1"/>
          </p:cNvSpPr>
          <p:nvPr/>
        </p:nvSpPr>
        <p:spPr bwMode="auto">
          <a:xfrm>
            <a:off x="3646170" y="4373880"/>
            <a:ext cx="34289" cy="701040"/>
          </a:xfrm>
          <a:prstGeom prst="line">
            <a:avLst/>
          </a:prstGeom>
          <a:noFill/>
          <a:ln w="38100">
            <a:solidFill>
              <a:schemeClr val="tx1"/>
            </a:solidFill>
            <a:round/>
            <a:headEnd/>
            <a:tailEnd type="triangle" w="med" len="med"/>
          </a:ln>
        </p:spPr>
        <p:txBody>
          <a:bodyPr/>
          <a:lstStyle/>
          <a:p>
            <a:endParaRPr lang="en-US" sz="2400">
              <a:latin typeface="Times New Roman" pitchFamily="18" charset="0"/>
              <a:cs typeface="Times New Roman" pitchFamily="18" charset="0"/>
            </a:endParaRPr>
          </a:p>
        </p:txBody>
      </p:sp>
      <p:sp>
        <p:nvSpPr>
          <p:cNvPr id="16" name="Text Box 14"/>
          <p:cNvSpPr txBox="1">
            <a:spLocks noChangeArrowheads="1"/>
          </p:cNvSpPr>
          <p:nvPr/>
        </p:nvSpPr>
        <p:spPr bwMode="auto">
          <a:xfrm>
            <a:off x="2571750" y="5196841"/>
            <a:ext cx="2827249" cy="830997"/>
          </a:xfrm>
          <a:prstGeom prst="rect">
            <a:avLst/>
          </a:prstGeom>
          <a:noFill/>
          <a:ln w="9525">
            <a:noFill/>
            <a:miter lim="800000"/>
            <a:headEnd/>
            <a:tailEnd/>
          </a:ln>
        </p:spPr>
        <p:txBody>
          <a:bodyPr wrap="none">
            <a:spAutoFit/>
          </a:bodyPr>
          <a:lstStyle/>
          <a:p>
            <a:r>
              <a:rPr lang="en-US" sz="2400" b="1" dirty="0">
                <a:solidFill>
                  <a:srgbClr val="FF0000"/>
                </a:solidFill>
                <a:latin typeface="Times New Roman" pitchFamily="18" charset="0"/>
                <a:cs typeface="Times New Roman" pitchFamily="18" charset="0"/>
              </a:rPr>
              <a:t>Increase the toxicity</a:t>
            </a:r>
          </a:p>
          <a:p>
            <a:r>
              <a:rPr lang="en-US" sz="2400" b="1" dirty="0">
                <a:solidFill>
                  <a:srgbClr val="FF0000"/>
                </a:solidFill>
                <a:latin typeface="Times New Roman" pitchFamily="18" charset="0"/>
                <a:cs typeface="Times New Roman" pitchFamily="18" charset="0"/>
              </a:rPr>
              <a:t>of cyclosporine</a:t>
            </a:r>
          </a:p>
        </p:txBody>
      </p:sp>
      <p:sp>
        <p:nvSpPr>
          <p:cNvPr id="17" name="TextBox 16"/>
          <p:cNvSpPr txBox="1"/>
          <p:nvPr/>
        </p:nvSpPr>
        <p:spPr>
          <a:xfrm>
            <a:off x="2777490" y="198121"/>
            <a:ext cx="3063240" cy="1815882"/>
          </a:xfrm>
          <a:prstGeom prst="rect">
            <a:avLst/>
          </a:prstGeom>
          <a:solidFill>
            <a:schemeClr val="bg1"/>
          </a:solidFill>
          <a:ln>
            <a:solidFill>
              <a:schemeClr val="tx2"/>
            </a:solidFill>
          </a:ln>
        </p:spPr>
        <p:txBody>
          <a:bodyPr wrap="square" rtlCol="0">
            <a:spAutoFit/>
          </a:bodyPr>
          <a:lstStyle/>
          <a:p>
            <a:endParaRPr lang="en-IN" sz="2800" b="1" dirty="0" smtClean="0">
              <a:solidFill>
                <a:srgbClr val="0D15B3"/>
              </a:solidFill>
              <a:latin typeface="Times New Roman" pitchFamily="18" charset="0"/>
              <a:cs typeface="Times New Roman" pitchFamily="18" charset="0"/>
            </a:endParaRPr>
          </a:p>
          <a:p>
            <a:r>
              <a:rPr lang="en-IN" sz="2800" b="1" dirty="0" smtClean="0">
                <a:solidFill>
                  <a:srgbClr val="0D15B3"/>
                </a:solidFill>
                <a:latin typeface="Times New Roman" pitchFamily="18" charset="0"/>
                <a:cs typeface="Times New Roman" pitchFamily="18" charset="0"/>
              </a:rPr>
              <a:t>Altered gastric emptying</a:t>
            </a:r>
          </a:p>
          <a:p>
            <a:endParaRPr lang="en-US" sz="2800" dirty="0">
              <a:solidFill>
                <a:srgbClr val="0D15B3"/>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0522864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2637472"/>
          </a:xfrm>
        </p:spPr>
        <p:txBody>
          <a:bodyPr>
            <a:noAutofit/>
          </a:bodyPr>
          <a:lstStyle/>
          <a:p>
            <a:pPr>
              <a:buFont typeface="Wingdings" pitchFamily="2" charset="2"/>
              <a:buChar char="ü"/>
            </a:pPr>
            <a:r>
              <a:rPr lang="en-IN" dirty="0" smtClean="0">
                <a:solidFill>
                  <a:srgbClr val="FF0000"/>
                </a:solidFill>
                <a:latin typeface="Times New Roman" pitchFamily="18" charset="0"/>
                <a:cs typeface="Times New Roman" pitchFamily="18" charset="0"/>
              </a:rPr>
              <a:t>     Atropine/</a:t>
            </a:r>
            <a:r>
              <a:rPr lang="en-IN" dirty="0" err="1" smtClean="0">
                <a:solidFill>
                  <a:srgbClr val="FF0000"/>
                </a:solidFill>
                <a:latin typeface="Times New Roman" pitchFamily="18" charset="0"/>
                <a:cs typeface="Times New Roman" pitchFamily="18" charset="0"/>
              </a:rPr>
              <a:t>opiods</a:t>
            </a:r>
            <a:r>
              <a:rPr lang="en-IN" dirty="0" smtClean="0">
                <a:solidFill>
                  <a:srgbClr val="FF0000"/>
                </a:solidFill>
                <a:latin typeface="Times New Roman" pitchFamily="18" charset="0"/>
                <a:cs typeface="Times New Roman" pitchFamily="18" charset="0"/>
              </a:rPr>
              <a:t> </a:t>
            </a:r>
            <a:r>
              <a:rPr lang="en-IN" dirty="0" smtClean="0">
                <a:solidFill>
                  <a:srgbClr val="FF0000"/>
                </a:solidFill>
                <a:latin typeface="Times New Roman" pitchFamily="18" charset="0"/>
                <a:cs typeface="Times New Roman" pitchFamily="18" charset="0"/>
                <a:sym typeface="Wingdings" panose="05000000000000000000" pitchFamily="2" charset="2"/>
              </a:rPr>
              <a:t> reduce absorption of drugs</a:t>
            </a:r>
          </a:p>
          <a:p>
            <a:pPr marL="0" indent="0">
              <a:lnSpc>
                <a:spcPct val="150000"/>
              </a:lnSpc>
              <a:buFont typeface="Wingdings" pitchFamily="2" charset="2"/>
              <a:buChar char="ü"/>
            </a:pPr>
            <a:r>
              <a:rPr lang="en-IN" dirty="0" smtClean="0">
                <a:solidFill>
                  <a:srgbClr val="0D15B3"/>
                </a:solidFill>
                <a:latin typeface="Times New Roman" pitchFamily="18" charset="0"/>
                <a:cs typeface="Times New Roman" pitchFamily="18" charset="0"/>
                <a:sym typeface="Wingdings" panose="05000000000000000000" pitchFamily="2" charset="2"/>
              </a:rPr>
              <a:t>      Purgatives  decrease absorbtion of </a:t>
            </a:r>
            <a:r>
              <a:rPr lang="en-IN" dirty="0" err="1" smtClean="0">
                <a:solidFill>
                  <a:srgbClr val="0D15B3"/>
                </a:solidFill>
                <a:latin typeface="Times New Roman" pitchFamily="18" charset="0"/>
                <a:cs typeface="Times New Roman" pitchFamily="18" charset="0"/>
                <a:sym typeface="Wingdings" panose="05000000000000000000" pitchFamily="2" charset="2"/>
              </a:rPr>
              <a:t>digoxin</a:t>
            </a:r>
            <a:endParaRPr lang="en-IN" dirty="0" smtClean="0">
              <a:solidFill>
                <a:srgbClr val="0D15B3"/>
              </a:solidFill>
              <a:latin typeface="Times New Roman" pitchFamily="18" charset="0"/>
              <a:cs typeface="Times New Roman" pitchFamily="18" charset="0"/>
              <a:sym typeface="Wingdings" panose="05000000000000000000" pitchFamily="2" charset="2"/>
            </a:endParaRPr>
          </a:p>
          <a:p>
            <a:pPr marL="0" indent="0">
              <a:lnSpc>
                <a:spcPct val="150000"/>
              </a:lnSpc>
              <a:buNone/>
            </a:pPr>
            <a:endParaRPr lang="en-IN" dirty="0" smtClean="0">
              <a:solidFill>
                <a:srgbClr val="0D15B3"/>
              </a:solidFill>
              <a:latin typeface="Times New Roman" pitchFamily="18" charset="0"/>
              <a:cs typeface="Times New Roman" pitchFamily="18" charset="0"/>
            </a:endParaRPr>
          </a:p>
        </p:txBody>
      </p:sp>
      <p:sp>
        <p:nvSpPr>
          <p:cNvPr id="5" name="TextBox 4"/>
          <p:cNvSpPr txBox="1"/>
          <p:nvPr/>
        </p:nvSpPr>
        <p:spPr>
          <a:xfrm>
            <a:off x="457200" y="4343400"/>
            <a:ext cx="3581400" cy="461665"/>
          </a:xfrm>
          <a:prstGeom prst="rect">
            <a:avLst/>
          </a:prstGeom>
          <a:noFill/>
        </p:spPr>
        <p:txBody>
          <a:bodyPr wrap="square" rtlCol="0">
            <a:spAutoFit/>
          </a:bodyPr>
          <a:lstStyle/>
          <a:p>
            <a:pPr>
              <a:buFont typeface="Wingdings" pitchFamily="2" charset="2"/>
              <a:buChar char="ü"/>
            </a:pPr>
            <a:r>
              <a:rPr lang="en-US" sz="2400" dirty="0" smtClean="0">
                <a:solidFill>
                  <a:srgbClr val="00B050"/>
                </a:solidFill>
                <a:latin typeface="Times New Roman" pitchFamily="18" charset="0"/>
                <a:cs typeface="Times New Roman" pitchFamily="18" charset="0"/>
              </a:rPr>
              <a:t>  </a:t>
            </a:r>
            <a:r>
              <a:rPr lang="en-US" sz="2400" dirty="0" err="1" smtClean="0">
                <a:solidFill>
                  <a:srgbClr val="00B050"/>
                </a:solidFill>
                <a:latin typeface="Times New Roman" pitchFamily="18" charset="0"/>
                <a:cs typeface="Times New Roman" pitchFamily="18" charset="0"/>
              </a:rPr>
              <a:t>Psyllium</a:t>
            </a:r>
            <a:r>
              <a:rPr lang="en-US" sz="2400" dirty="0" smtClean="0">
                <a:solidFill>
                  <a:srgbClr val="00B050"/>
                </a:solidFill>
                <a:latin typeface="Times New Roman" pitchFamily="18" charset="0"/>
                <a:cs typeface="Times New Roman" pitchFamily="18" charset="0"/>
              </a:rPr>
              <a:t> + </a:t>
            </a:r>
            <a:r>
              <a:rPr lang="en-US" sz="2400" dirty="0" err="1" smtClean="0">
                <a:solidFill>
                  <a:srgbClr val="00B050"/>
                </a:solidFill>
                <a:latin typeface="Times New Roman" pitchFamily="18" charset="0"/>
                <a:cs typeface="Times New Roman" pitchFamily="18" charset="0"/>
              </a:rPr>
              <a:t>Fibre</a:t>
            </a:r>
            <a:r>
              <a:rPr lang="en-US" sz="2400" dirty="0" smtClean="0">
                <a:solidFill>
                  <a:srgbClr val="00B050"/>
                </a:solidFill>
                <a:latin typeface="Times New Roman" pitchFamily="18" charset="0"/>
                <a:cs typeface="Times New Roman" pitchFamily="18" charset="0"/>
              </a:rPr>
              <a:t> + fluid</a:t>
            </a:r>
            <a:endParaRPr lang="en-US" sz="2400" dirty="0">
              <a:solidFill>
                <a:srgbClr val="00B050"/>
              </a:solidFill>
              <a:latin typeface="Times New Roman" pitchFamily="18" charset="0"/>
              <a:cs typeface="Times New Roman" pitchFamily="18" charset="0"/>
            </a:endParaRPr>
          </a:p>
        </p:txBody>
      </p:sp>
      <p:sp>
        <p:nvSpPr>
          <p:cNvPr id="6" name="Rectangle 5"/>
          <p:cNvSpPr/>
          <p:nvPr/>
        </p:nvSpPr>
        <p:spPr>
          <a:xfrm>
            <a:off x="4038600" y="4343400"/>
            <a:ext cx="562975" cy="461665"/>
          </a:xfrm>
          <a:prstGeom prst="rect">
            <a:avLst/>
          </a:prstGeom>
        </p:spPr>
        <p:txBody>
          <a:bodyPr wrap="none">
            <a:spAutoFit/>
          </a:bodyPr>
          <a:lstStyle/>
          <a:p>
            <a:r>
              <a:rPr lang="en-IN" sz="2400" dirty="0" smtClean="0">
                <a:solidFill>
                  <a:srgbClr val="FF0000"/>
                </a:solidFill>
                <a:latin typeface="Times New Roman" pitchFamily="18" charset="0"/>
                <a:cs typeface="Times New Roman" pitchFamily="18" charset="0"/>
                <a:sym typeface="Wingdings" panose="05000000000000000000" pitchFamily="2" charset="2"/>
              </a:rPr>
              <a:t> </a:t>
            </a:r>
            <a:endParaRPr lang="en-US" sz="2400" dirty="0">
              <a:latin typeface="Times New Roman" pitchFamily="18" charset="0"/>
              <a:cs typeface="Times New Roman" pitchFamily="18" charset="0"/>
            </a:endParaRPr>
          </a:p>
        </p:txBody>
      </p:sp>
      <p:sp>
        <p:nvSpPr>
          <p:cNvPr id="7" name="TextBox 6"/>
          <p:cNvSpPr txBox="1"/>
          <p:nvPr/>
        </p:nvSpPr>
        <p:spPr>
          <a:xfrm>
            <a:off x="4800600" y="3886200"/>
            <a:ext cx="4114800" cy="2308324"/>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nSpc>
                <a:spcPct val="150000"/>
              </a:lnSpc>
            </a:pPr>
            <a:r>
              <a:rPr lang="en-US" sz="2400" dirty="0" smtClean="0">
                <a:latin typeface="Times New Roman" pitchFamily="18" charset="0"/>
                <a:cs typeface="Times New Roman" pitchFamily="18" charset="0"/>
              </a:rPr>
              <a:t>Increase in </a:t>
            </a:r>
            <a:r>
              <a:rPr lang="en-US" sz="2400" dirty="0" err="1" smtClean="0">
                <a:latin typeface="Times New Roman" pitchFamily="18" charset="0"/>
                <a:cs typeface="Times New Roman" pitchFamily="18" charset="0"/>
              </a:rPr>
              <a:t>gi</a:t>
            </a:r>
            <a:r>
              <a:rPr lang="en-US" sz="2400" dirty="0" smtClean="0">
                <a:latin typeface="Times New Roman" pitchFamily="18" charset="0"/>
                <a:cs typeface="Times New Roman" pitchFamily="18" charset="0"/>
              </a:rPr>
              <a:t> motility &amp; decrease the time available for co-administered drugs to be absorbed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463774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370" y="1295400"/>
            <a:ext cx="7772400" cy="5078313"/>
          </a:xfrm>
          <a:prstGeom prst="rect">
            <a:avLst/>
          </a:prstGeom>
        </p:spPr>
        <p:txBody>
          <a:bodyPr wrap="square">
            <a:spAutoFit/>
          </a:bodyPr>
          <a:lstStyle/>
          <a:p>
            <a:pPr>
              <a:lnSpc>
                <a:spcPct val="150000"/>
              </a:lnSpc>
            </a:pPr>
            <a:r>
              <a:rPr lang="en-US" sz="2400" dirty="0" smtClean="0">
                <a:latin typeface="Times New Roman" pitchFamily="18" charset="0"/>
                <a:cs typeface="Times New Roman" pitchFamily="18" charset="0"/>
              </a:rPr>
              <a:t>There is an important factor :</a:t>
            </a:r>
          </a:p>
          <a:p>
            <a:pPr marL="82296" algn="ctr">
              <a:lnSpc>
                <a:spcPct val="150000"/>
              </a:lnSpc>
            </a:pPr>
            <a:r>
              <a:rPr lang="en-US" sz="2400" b="1" dirty="0" err="1" smtClean="0">
                <a:solidFill>
                  <a:srgbClr val="3366CC"/>
                </a:solidFill>
                <a:latin typeface="Times New Roman" pitchFamily="18" charset="0"/>
                <a:cs typeface="Times New Roman" pitchFamily="18" charset="0"/>
              </a:rPr>
              <a:t>Vd</a:t>
            </a:r>
            <a:endParaRPr lang="en-US" sz="2400" b="1" dirty="0" smtClean="0">
              <a:solidFill>
                <a:srgbClr val="3366CC"/>
              </a:solidFill>
              <a:latin typeface="Times New Roman" pitchFamily="18" charset="0"/>
              <a:cs typeface="Times New Roman" pitchFamily="18" charset="0"/>
            </a:endParaRPr>
          </a:p>
          <a:p>
            <a:pPr>
              <a:lnSpc>
                <a:spcPct val="150000"/>
              </a:lnSpc>
            </a:pPr>
            <a:r>
              <a:rPr lang="en-US" sz="2400" b="1" dirty="0" smtClean="0">
                <a:solidFill>
                  <a:srgbClr val="FF0000"/>
                </a:solidFill>
                <a:latin typeface="Times New Roman" pitchFamily="18" charset="0"/>
                <a:cs typeface="Times New Roman" pitchFamily="18" charset="0"/>
              </a:rPr>
              <a:t>Protein binding interactions </a:t>
            </a:r>
            <a:r>
              <a:rPr lang="en-US" sz="2400" dirty="0" smtClean="0">
                <a:latin typeface="Times New Roman" pitchFamily="18" charset="0"/>
                <a:cs typeface="Times New Roman" pitchFamily="18" charset="0"/>
              </a:rPr>
              <a:t>:</a:t>
            </a:r>
          </a:p>
          <a:p>
            <a:pPr marL="82296">
              <a:lnSpc>
                <a:spcPct val="150000"/>
              </a:lnSpc>
            </a:pPr>
            <a:r>
              <a:rPr lang="en-US" sz="2400" dirty="0" smtClean="0">
                <a:latin typeface="Times New Roman" pitchFamily="18" charset="0"/>
                <a:cs typeface="Times New Roman" pitchFamily="18" charset="0"/>
              </a:rPr>
              <a:t>- </a:t>
            </a:r>
            <a:r>
              <a:rPr lang="en-US" sz="2400" b="1" dirty="0" smtClean="0">
                <a:solidFill>
                  <a:srgbClr val="008000"/>
                </a:solidFill>
                <a:latin typeface="Times New Roman" pitchFamily="18" charset="0"/>
                <a:cs typeface="Times New Roman" pitchFamily="18" charset="0"/>
              </a:rPr>
              <a:t>unbound</a:t>
            </a:r>
            <a:r>
              <a:rPr lang="en-US" sz="2400" dirty="0" smtClean="0">
                <a:latin typeface="Times New Roman" pitchFamily="18" charset="0"/>
                <a:cs typeface="Times New Roman" pitchFamily="18" charset="0"/>
              </a:rPr>
              <a:t> molecules remain free and pharmacological </a:t>
            </a:r>
            <a:r>
              <a:rPr lang="en-US" sz="2400" b="1" dirty="0" smtClean="0">
                <a:latin typeface="Times New Roman" pitchFamily="18" charset="0"/>
                <a:cs typeface="Times New Roman" pitchFamily="18" charset="0"/>
              </a:rPr>
              <a:t>active</a:t>
            </a:r>
            <a:r>
              <a:rPr lang="en-US" sz="2400" dirty="0" smtClean="0">
                <a:latin typeface="Times New Roman" pitchFamily="18" charset="0"/>
                <a:cs typeface="Times New Roman" pitchFamily="18" charset="0"/>
              </a:rPr>
              <a:t>.</a:t>
            </a:r>
          </a:p>
          <a:p>
            <a:pPr marL="82296">
              <a:lnSpc>
                <a:spcPct val="150000"/>
              </a:lnSpc>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bound</a:t>
            </a:r>
            <a:r>
              <a:rPr lang="en-US" sz="2400" dirty="0" smtClean="0">
                <a:latin typeface="Times New Roman" pitchFamily="18" charset="0"/>
                <a:cs typeface="Times New Roman" pitchFamily="18" charset="0"/>
              </a:rPr>
              <a:t> molecules are pharmacological </a:t>
            </a:r>
            <a:r>
              <a:rPr lang="en-US" sz="2400" b="1" dirty="0" smtClean="0">
                <a:solidFill>
                  <a:srgbClr val="3366CC"/>
                </a:solidFill>
                <a:latin typeface="Times New Roman" pitchFamily="18" charset="0"/>
                <a:cs typeface="Times New Roman" pitchFamily="18" charset="0"/>
              </a:rPr>
              <a:t>inactive</a:t>
            </a:r>
            <a:r>
              <a:rPr lang="en-US" sz="2400" dirty="0" smtClean="0">
                <a:solidFill>
                  <a:srgbClr val="3366CC"/>
                </a:solidFill>
                <a:latin typeface="Times New Roman" pitchFamily="18" charset="0"/>
                <a:cs typeface="Times New Roman" pitchFamily="18" charset="0"/>
              </a:rPr>
              <a:t>.</a:t>
            </a:r>
          </a:p>
          <a:p>
            <a:pPr>
              <a:lnSpc>
                <a:spcPct val="150000"/>
              </a:lnSpc>
            </a:pPr>
            <a:r>
              <a:rPr lang="en-US" sz="2400" dirty="0" smtClean="0">
                <a:latin typeface="Times New Roman" pitchFamily="18" charset="0"/>
                <a:cs typeface="Times New Roman" pitchFamily="18" charset="0"/>
              </a:rPr>
              <a:t>Some drugs may compete others for binding to protein depending on </a:t>
            </a:r>
            <a:r>
              <a:rPr lang="en-US" sz="2400" dirty="0" smtClean="0">
                <a:solidFill>
                  <a:srgbClr val="7030A0"/>
                </a:solidFill>
                <a:latin typeface="Times New Roman" pitchFamily="18" charset="0"/>
                <a:cs typeface="Times New Roman" pitchFamily="18" charset="0"/>
              </a:rPr>
              <a:t>affinity</a:t>
            </a:r>
          </a:p>
          <a:p>
            <a:pPr marL="82296">
              <a:lnSpc>
                <a:spcPct val="150000"/>
              </a:lnSpc>
            </a:pPr>
            <a:r>
              <a:rPr lang="en-US" sz="2400" dirty="0" smtClean="0">
                <a:latin typeface="Times New Roman" pitchFamily="18" charset="0"/>
                <a:cs typeface="Times New Roman" pitchFamily="18" charset="0"/>
              </a:rPr>
              <a:t> and </a:t>
            </a:r>
            <a:r>
              <a:rPr lang="en-US" sz="2400" dirty="0" smtClean="0">
                <a:solidFill>
                  <a:srgbClr val="7030A0"/>
                </a:solidFill>
                <a:latin typeface="Times New Roman" pitchFamily="18" charset="0"/>
                <a:cs typeface="Times New Roman" pitchFamily="18" charset="0"/>
              </a:rPr>
              <a:t>concentration</a:t>
            </a:r>
            <a:r>
              <a:rPr lang="en-US" sz="2400" dirty="0" smtClean="0">
                <a:latin typeface="Times New Roman" pitchFamily="18" charset="0"/>
                <a:cs typeface="Times New Roman" pitchFamily="18" charset="0"/>
              </a:rPr>
              <a:t>.</a:t>
            </a:r>
          </a:p>
        </p:txBody>
      </p:sp>
      <p:sp>
        <p:nvSpPr>
          <p:cNvPr id="4" name="TextBox 3"/>
          <p:cNvSpPr txBox="1"/>
          <p:nvPr/>
        </p:nvSpPr>
        <p:spPr>
          <a:xfrm>
            <a:off x="2667000" y="228600"/>
            <a:ext cx="3701654" cy="523220"/>
          </a:xfrm>
          <a:prstGeom prst="rect">
            <a:avLst/>
          </a:prstGeom>
          <a:solidFill>
            <a:srgbClr val="FFCCFF"/>
          </a:solidFill>
          <a:ln>
            <a:noFill/>
          </a:ln>
          <a:effectLst>
            <a:glow rad="63500">
              <a:schemeClr val="accent6">
                <a:satMod val="175000"/>
                <a:alpha val="40000"/>
              </a:schemeClr>
            </a:glow>
          </a:effectLst>
          <a:scene3d>
            <a:camera prst="orthographicFront">
              <a:rot lat="0" lon="0" rev="0"/>
            </a:camera>
            <a:lightRig rig="contrasting" dir="t">
              <a:rot lat="0" lon="0" rev="7800000"/>
            </a:lightRig>
          </a:scene3d>
          <a:sp3d>
            <a:bevelT w="139700" h="139700"/>
          </a:sp3d>
        </p:spPr>
        <p:txBody>
          <a:bodyPr wrap="none" rtlCol="0">
            <a:spAutoFit/>
          </a:bodyPr>
          <a:lstStyle/>
          <a:p>
            <a:r>
              <a:rPr lang="en-US" sz="2800" dirty="0" smtClean="0">
                <a:solidFill>
                  <a:srgbClr val="002060"/>
                </a:solidFill>
                <a:latin typeface="Times New Roman" pitchFamily="18" charset="0"/>
                <a:cs typeface="Times New Roman" pitchFamily="18" charset="0"/>
              </a:rPr>
              <a:t>Distribution Interactions</a:t>
            </a:r>
            <a:endParaRPr lang="en-US" sz="2800" dirty="0">
              <a:solidFill>
                <a:srgbClr val="00206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rot="5400000">
            <a:off x="3265170" y="2735779"/>
            <a:ext cx="1539240" cy="119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a:off x="4011930" y="1950720"/>
            <a:ext cx="2114550" cy="140208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p:nvPr/>
        </p:nvCxnSpPr>
        <p:spPr>
          <a:xfrm rot="10800000" flipV="1">
            <a:off x="2045970" y="1965960"/>
            <a:ext cx="1977390" cy="1295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571500" y="3642361"/>
            <a:ext cx="201930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smtClean="0">
                <a:latin typeface="Times New Roman" pitchFamily="18" charset="0"/>
                <a:cs typeface="Times New Roman" pitchFamily="18" charset="0"/>
              </a:rPr>
              <a:t>Displacement from </a:t>
            </a:r>
          </a:p>
          <a:p>
            <a:r>
              <a:rPr lang="en-US" sz="2400" dirty="0" smtClean="0">
                <a:latin typeface="Times New Roman" pitchFamily="18" charset="0"/>
                <a:cs typeface="Times New Roman" pitchFamily="18" charset="0"/>
              </a:rPr>
              <a:t>tissue binding site</a:t>
            </a:r>
            <a:endParaRPr lang="en-US" sz="2400" dirty="0">
              <a:latin typeface="Times New Roman" pitchFamily="18" charset="0"/>
              <a:cs typeface="Times New Roman" pitchFamily="18" charset="0"/>
            </a:endParaRPr>
          </a:p>
        </p:txBody>
      </p:sp>
      <p:sp>
        <p:nvSpPr>
          <p:cNvPr id="19" name="TextBox 18"/>
          <p:cNvSpPr txBox="1"/>
          <p:nvPr/>
        </p:nvSpPr>
        <p:spPr>
          <a:xfrm>
            <a:off x="3188970" y="3733800"/>
            <a:ext cx="2651688" cy="830997"/>
          </a:xfrm>
          <a:prstGeom prst="rect">
            <a:avLst/>
          </a:prstGeom>
          <a:noFill/>
          <a:ln>
            <a:solidFill>
              <a:srgbClr val="FF3399"/>
            </a:solidFill>
          </a:ln>
        </p:spPr>
        <p:txBody>
          <a:bodyPr wrap="none" rtlCol="0">
            <a:spAutoFit/>
          </a:bodyPr>
          <a:lstStyle/>
          <a:p>
            <a:r>
              <a:rPr lang="en-US" sz="2400" dirty="0" smtClean="0">
                <a:latin typeface="Times New Roman" pitchFamily="18" charset="0"/>
                <a:cs typeface="Times New Roman" pitchFamily="18" charset="0"/>
              </a:rPr>
              <a:t>Displacement from</a:t>
            </a:r>
          </a:p>
          <a:p>
            <a:r>
              <a:rPr lang="en-US" sz="2400" dirty="0" smtClean="0">
                <a:latin typeface="Times New Roman" pitchFamily="18" charset="0"/>
                <a:cs typeface="Times New Roman" pitchFamily="18" charset="0"/>
              </a:rPr>
              <a:t> protein binding site</a:t>
            </a:r>
            <a:endParaRPr lang="en-US" sz="2400" dirty="0">
              <a:latin typeface="Times New Roman" pitchFamily="18" charset="0"/>
              <a:cs typeface="Times New Roman" pitchFamily="18" charset="0"/>
            </a:endParaRPr>
          </a:p>
        </p:txBody>
      </p:sp>
      <p:sp>
        <p:nvSpPr>
          <p:cNvPr id="20" name="TextBox 19"/>
          <p:cNvSpPr txBox="1"/>
          <p:nvPr/>
        </p:nvSpPr>
        <p:spPr>
          <a:xfrm>
            <a:off x="6400800" y="3657600"/>
            <a:ext cx="2019813" cy="830997"/>
          </a:xfrm>
          <a:prstGeom prst="rect">
            <a:avLst/>
          </a:prstGeom>
          <a:noFill/>
          <a:ln>
            <a:solidFill>
              <a:srgbClr val="FF0000"/>
            </a:solidFill>
          </a:ln>
        </p:spPr>
        <p:txBody>
          <a:bodyPr wrap="square" rtlCol="0">
            <a:spAutoFit/>
          </a:bodyPr>
          <a:lstStyle/>
          <a:p>
            <a:r>
              <a:rPr lang="en-US" sz="2400" dirty="0" smtClean="0">
                <a:latin typeface="Times New Roman" pitchFamily="18" charset="0"/>
                <a:cs typeface="Times New Roman" pitchFamily="18" charset="0"/>
              </a:rPr>
              <a:t>Impaired renal excretion</a:t>
            </a:r>
            <a:endParaRPr lang="en-US" sz="2400" dirty="0">
              <a:latin typeface="Times New Roman" pitchFamily="18" charset="0"/>
              <a:cs typeface="Times New Roman" pitchFamily="18" charset="0"/>
            </a:endParaRPr>
          </a:p>
        </p:txBody>
      </p:sp>
      <p:sp>
        <p:nvSpPr>
          <p:cNvPr id="22" name="Rectangle 21"/>
          <p:cNvSpPr/>
          <p:nvPr/>
        </p:nvSpPr>
        <p:spPr>
          <a:xfrm>
            <a:off x="1752600" y="1295400"/>
            <a:ext cx="54864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b="1" dirty="0" err="1" smtClean="0">
                <a:solidFill>
                  <a:srgbClr val="008000"/>
                </a:solidFill>
                <a:latin typeface="Times New Roman" pitchFamily="18" charset="0"/>
                <a:cs typeface="Times New Roman" pitchFamily="18" charset="0"/>
              </a:rPr>
              <a:t>Quinidine</a:t>
            </a:r>
            <a:r>
              <a:rPr lang="en-IN" sz="2400" b="1" dirty="0" smtClean="0">
                <a:solidFill>
                  <a:srgbClr val="008000"/>
                </a:solidFill>
                <a:latin typeface="Times New Roman" pitchFamily="18" charset="0"/>
                <a:cs typeface="Times New Roman" pitchFamily="18" charset="0"/>
              </a:rPr>
              <a:t> given to a patient on </a:t>
            </a:r>
            <a:r>
              <a:rPr lang="en-IN" sz="2400" b="1" dirty="0" err="1" smtClean="0">
                <a:solidFill>
                  <a:srgbClr val="008000"/>
                </a:solidFill>
                <a:latin typeface="Times New Roman" pitchFamily="18" charset="0"/>
                <a:cs typeface="Times New Roman" pitchFamily="18" charset="0"/>
              </a:rPr>
              <a:t>digoxin</a:t>
            </a:r>
            <a:endParaRPr lang="en-US" sz="2400" b="1" dirty="0">
              <a:solidFill>
                <a:srgbClr val="008000"/>
              </a:solidFill>
              <a:latin typeface="Times New Roman" pitchFamily="18" charset="0"/>
              <a:cs typeface="Times New Roman" pitchFamily="18" charset="0"/>
            </a:endParaRPr>
          </a:p>
        </p:txBody>
      </p:sp>
      <p:sp>
        <p:nvSpPr>
          <p:cNvPr id="42" name="TextBox 41"/>
          <p:cNvSpPr txBox="1"/>
          <p:nvPr/>
        </p:nvSpPr>
        <p:spPr>
          <a:xfrm>
            <a:off x="228600" y="198120"/>
            <a:ext cx="7391400" cy="523220"/>
          </a:xfrm>
          <a:prstGeom prst="rect">
            <a:avLst/>
          </a:prstGeom>
          <a:noFill/>
          <a:ln>
            <a:noFill/>
          </a:ln>
          <a:effectLst>
            <a:outerShdw blurRad="50800" dist="38100" dir="18900000" algn="bl" rotWithShape="0">
              <a:prstClr val="black">
                <a:alpha val="40000"/>
              </a:prstClr>
            </a:outerShdw>
          </a:effectLst>
          <a:scene3d>
            <a:camera prst="orthographicFront"/>
            <a:lightRig rig="contrasting" dir="t">
              <a:rot lat="0" lon="0" rev="7800000"/>
            </a:lightRig>
          </a:scene3d>
          <a:sp3d>
            <a:bevelT w="139700" h="139700"/>
          </a:sp3d>
        </p:spPr>
        <p:txBody>
          <a:bodyPr wrap="square" rtlCol="0">
            <a:spAutoFit/>
          </a:bodyPr>
          <a:lstStyle/>
          <a:p>
            <a:r>
              <a:rPr lang="en-US" sz="2800" b="1" dirty="0" smtClean="0">
                <a:solidFill>
                  <a:srgbClr val="FF0000"/>
                </a:solidFill>
                <a:latin typeface="Times New Roman" pitchFamily="18" charset="0"/>
                <a:cs typeface="Times New Roman" pitchFamily="18" charset="0"/>
              </a:rPr>
              <a:t>1. Displacement from tissue binding sites</a:t>
            </a: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7300916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9221"/>
            <a:ext cx="9144000" cy="5262979"/>
          </a:xfrm>
          <a:prstGeom prst="rect">
            <a:avLst/>
          </a:prstGeom>
          <a:noFill/>
        </p:spPr>
        <p:txBody>
          <a:bodyPr wrap="square" rtlCol="0">
            <a:spAutoFit/>
          </a:bodyPr>
          <a:lstStyle/>
          <a:p>
            <a:pPr marL="174625" fontAlgn="base">
              <a:lnSpc>
                <a:spcPct val="150000"/>
              </a:lnSpc>
              <a:spcBef>
                <a:spcPct val="0"/>
              </a:spcBef>
              <a:spcAft>
                <a:spcPct val="0"/>
              </a:spcAft>
            </a:pPr>
            <a:endParaRPr lang="en-US" sz="3200" i="1" dirty="0">
              <a:solidFill>
                <a:srgbClr val="000000"/>
              </a:solidFill>
              <a:latin typeface="Times New Roman" pitchFamily="18" charset="0"/>
              <a:cs typeface="Times New Roman" pitchFamily="18" charset="0"/>
            </a:endParaRPr>
          </a:p>
          <a:p>
            <a:pPr marL="174625" fontAlgn="base">
              <a:lnSpc>
                <a:spcPct val="150000"/>
              </a:lnSpc>
              <a:spcBef>
                <a:spcPct val="0"/>
              </a:spcBef>
              <a:spcAft>
                <a:spcPct val="0"/>
              </a:spcAft>
              <a:buFont typeface="Arial" pitchFamily="34" charset="0"/>
              <a:buChar char="•"/>
            </a:pPr>
            <a:r>
              <a:rPr lang="en-US" sz="3200" i="1" dirty="0">
                <a:solidFill>
                  <a:srgbClr val="000000"/>
                </a:solidFill>
                <a:latin typeface="Times New Roman" pitchFamily="18" charset="0"/>
                <a:cs typeface="Times New Roman" pitchFamily="18" charset="0"/>
              </a:rPr>
              <a:t>The Drug whose Activity is effected by such an Interaction is called as a “</a:t>
            </a:r>
            <a:r>
              <a:rPr lang="en-US" sz="3200" i="1" dirty="0">
                <a:solidFill>
                  <a:srgbClr val="FF0000"/>
                </a:solidFill>
                <a:latin typeface="Times New Roman" pitchFamily="18" charset="0"/>
                <a:cs typeface="Times New Roman" pitchFamily="18" charset="0"/>
              </a:rPr>
              <a:t>Object drug</a:t>
            </a:r>
            <a:r>
              <a:rPr lang="en-US" sz="3200" i="1" dirty="0">
                <a:solidFill>
                  <a:srgbClr val="000000"/>
                </a:solidFill>
                <a:latin typeface="Times New Roman" pitchFamily="18" charset="0"/>
                <a:cs typeface="Times New Roman" pitchFamily="18" charset="0"/>
              </a:rPr>
              <a:t>.”</a:t>
            </a:r>
          </a:p>
          <a:p>
            <a:pPr marL="174625" fontAlgn="base">
              <a:lnSpc>
                <a:spcPct val="150000"/>
              </a:lnSpc>
              <a:spcBef>
                <a:spcPct val="0"/>
              </a:spcBef>
              <a:spcAft>
                <a:spcPct val="0"/>
              </a:spcAft>
            </a:pPr>
            <a:endParaRPr lang="en-US" sz="3200" i="1" dirty="0">
              <a:solidFill>
                <a:srgbClr val="000000"/>
              </a:solidFill>
              <a:latin typeface="Times New Roman" pitchFamily="18" charset="0"/>
              <a:cs typeface="Times New Roman" pitchFamily="18" charset="0"/>
            </a:endParaRPr>
          </a:p>
          <a:p>
            <a:pPr marL="174625" fontAlgn="base">
              <a:lnSpc>
                <a:spcPct val="150000"/>
              </a:lnSpc>
              <a:spcBef>
                <a:spcPct val="0"/>
              </a:spcBef>
              <a:spcAft>
                <a:spcPct val="0"/>
              </a:spcAft>
            </a:pPr>
            <a:endParaRPr lang="en-US" sz="3200" i="1" dirty="0">
              <a:solidFill>
                <a:srgbClr val="000000"/>
              </a:solidFill>
              <a:latin typeface="Times New Roman" pitchFamily="18" charset="0"/>
              <a:cs typeface="Times New Roman" pitchFamily="18" charset="0"/>
            </a:endParaRPr>
          </a:p>
          <a:p>
            <a:pPr marL="174625" fontAlgn="base">
              <a:lnSpc>
                <a:spcPct val="150000"/>
              </a:lnSpc>
              <a:spcBef>
                <a:spcPct val="0"/>
              </a:spcBef>
              <a:spcAft>
                <a:spcPct val="0"/>
              </a:spcAft>
              <a:buFont typeface="Arial" pitchFamily="34" charset="0"/>
              <a:buChar char="•"/>
            </a:pPr>
            <a:r>
              <a:rPr lang="en-US" sz="3200" i="1" dirty="0">
                <a:solidFill>
                  <a:srgbClr val="000000"/>
                </a:solidFill>
                <a:latin typeface="Times New Roman" pitchFamily="18" charset="0"/>
                <a:cs typeface="Times New Roman" pitchFamily="18" charset="0"/>
              </a:rPr>
              <a:t> The agent which precipitates such an interaction is refered to as the “</a:t>
            </a:r>
            <a:r>
              <a:rPr lang="en-US" sz="3200" i="1" dirty="0">
                <a:solidFill>
                  <a:srgbClr val="FF0000"/>
                </a:solidFill>
                <a:latin typeface="Times New Roman" pitchFamily="18" charset="0"/>
                <a:cs typeface="Times New Roman" pitchFamily="18" charset="0"/>
              </a:rPr>
              <a:t>Precipitant</a:t>
            </a:r>
            <a:r>
              <a:rPr lang="en-US" sz="3200" i="1" dirty="0" smtClean="0">
                <a:solidFill>
                  <a:srgbClr val="000000"/>
                </a:solidFill>
                <a:latin typeface="Times New Roman" pitchFamily="18" charset="0"/>
                <a:cs typeface="Times New Roman" pitchFamily="18" charset="0"/>
              </a:rPr>
              <a:t>”.</a:t>
            </a:r>
            <a:endParaRPr lang="en-US" sz="3200" i="1" dirty="0">
              <a:solidFill>
                <a:srgbClr val="0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784831218"/>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152400"/>
            <a:ext cx="7886700" cy="4957763"/>
          </a:xfrm>
        </p:spPr>
        <p:txBody>
          <a:bodyPr/>
          <a:lstStyle/>
          <a:p>
            <a:pPr marL="0" indent="0">
              <a:lnSpc>
                <a:spcPct val="150000"/>
              </a:lnSpc>
              <a:buNone/>
            </a:pPr>
            <a:r>
              <a:rPr lang="en-IN" sz="2800" b="1" dirty="0" smtClean="0">
                <a:solidFill>
                  <a:schemeClr val="accent1"/>
                </a:solidFill>
                <a:latin typeface="Times New Roman" pitchFamily="18" charset="0"/>
                <a:cs typeface="Times New Roman" pitchFamily="18" charset="0"/>
              </a:rPr>
              <a:t>2</a:t>
            </a:r>
            <a:r>
              <a:rPr lang="en-IN" sz="2800" b="1" u="sng" dirty="0" smtClean="0">
                <a:solidFill>
                  <a:schemeClr val="accent1"/>
                </a:solidFill>
                <a:latin typeface="Times New Roman" pitchFamily="18" charset="0"/>
                <a:cs typeface="Times New Roman" pitchFamily="18" charset="0"/>
              </a:rPr>
              <a:t>. Displacement from plasma protein binding</a:t>
            </a:r>
          </a:p>
          <a:p>
            <a:pPr marL="514350" indent="-514350">
              <a:lnSpc>
                <a:spcPct val="150000"/>
              </a:lnSpc>
              <a:buAutoNum type="arabicPeriod"/>
            </a:pPr>
            <a:endParaRPr lang="en-IN" dirty="0">
              <a:solidFill>
                <a:schemeClr val="accent1"/>
              </a:solidFill>
              <a:latin typeface="Times New Roman" pitchFamily="18" charset="0"/>
              <a:cs typeface="Times New Roman" pitchFamily="18" charset="0"/>
            </a:endParaRPr>
          </a:p>
          <a:p>
            <a:pPr marL="514350" indent="-514350">
              <a:lnSpc>
                <a:spcPct val="150000"/>
              </a:lnSpc>
              <a:buAutoNum type="arabicPeriod"/>
            </a:pPr>
            <a:endParaRPr lang="en-IN" dirty="0">
              <a:latin typeface="Times New Roman" pitchFamily="18" charset="0"/>
              <a:cs typeface="Times New Roman" pitchFamily="18" charset="0"/>
            </a:endParaRPr>
          </a:p>
        </p:txBody>
      </p:sp>
      <p:sp>
        <p:nvSpPr>
          <p:cNvPr id="4" name="TextBox 3"/>
          <p:cNvSpPr txBox="1"/>
          <p:nvPr/>
        </p:nvSpPr>
        <p:spPr>
          <a:xfrm>
            <a:off x="578644" y="1527976"/>
            <a:ext cx="7343775" cy="3970318"/>
          </a:xfrm>
          <a:prstGeom prst="rect">
            <a:avLst/>
          </a:prstGeom>
          <a:noFill/>
        </p:spPr>
        <p:txBody>
          <a:bodyPr wrap="square" rtlCol="0">
            <a:spAutoFit/>
          </a:bodyPr>
          <a:lstStyle/>
          <a:p>
            <a:pPr>
              <a:lnSpc>
                <a:spcPct val="150000"/>
              </a:lnSpc>
            </a:pPr>
            <a:r>
              <a:rPr lang="en-IN" sz="2400" dirty="0" smtClean="0">
                <a:latin typeface="Times New Roman" pitchFamily="18" charset="0"/>
                <a:cs typeface="Times New Roman" pitchFamily="18" charset="0"/>
              </a:rPr>
              <a:t>Can be clinically important if 2 criteria are fulfilled</a:t>
            </a:r>
          </a:p>
          <a:p>
            <a:pPr>
              <a:lnSpc>
                <a:spcPct val="150000"/>
              </a:lnSpc>
              <a:buFont typeface="Wingdings" pitchFamily="2" charset="2"/>
              <a:buChar char="ü"/>
            </a:pPr>
            <a:r>
              <a:rPr lang="en-IN" sz="2400" dirty="0" smtClean="0">
                <a:solidFill>
                  <a:srgbClr val="7030A0"/>
                </a:solidFill>
                <a:latin typeface="Times New Roman" pitchFamily="18" charset="0"/>
                <a:cs typeface="Times New Roman" pitchFamily="18" charset="0"/>
              </a:rPr>
              <a:t>     Drug should be highly protein bound (&gt;90%) </a:t>
            </a:r>
          </a:p>
          <a:p>
            <a:pPr marL="342900" indent="-342900">
              <a:lnSpc>
                <a:spcPct val="150000"/>
              </a:lnSpc>
              <a:buFont typeface="Wingdings" pitchFamily="2" charset="2"/>
              <a:buChar char="ü"/>
            </a:pPr>
            <a:r>
              <a:rPr lang="en-IN" sz="2400" dirty="0" smtClean="0">
                <a:solidFill>
                  <a:srgbClr val="7030A0"/>
                </a:solidFill>
                <a:latin typeface="Times New Roman" pitchFamily="18" charset="0"/>
                <a:cs typeface="Times New Roman" pitchFamily="18" charset="0"/>
              </a:rPr>
              <a:t>     Low apparent volume of distribution </a:t>
            </a:r>
          </a:p>
          <a:p>
            <a:pPr>
              <a:lnSpc>
                <a:spcPct val="150000"/>
              </a:lnSpc>
            </a:pPr>
            <a:r>
              <a:rPr lang="en-IN" sz="2400" b="1" dirty="0" smtClean="0">
                <a:latin typeface="Times New Roman" pitchFamily="18" charset="0"/>
                <a:cs typeface="Times New Roman" pitchFamily="18" charset="0"/>
              </a:rPr>
              <a:t>Precipitant drugs involved</a:t>
            </a:r>
          </a:p>
          <a:p>
            <a:pPr marL="342900" indent="-342900">
              <a:lnSpc>
                <a:spcPct val="150000"/>
              </a:lnSpc>
              <a:buFont typeface="+mj-lt"/>
              <a:buAutoNum type="arabicPeriod"/>
            </a:pPr>
            <a:r>
              <a:rPr lang="en-IN" sz="2400" dirty="0" err="1" smtClean="0">
                <a:solidFill>
                  <a:srgbClr val="FF0000"/>
                </a:solidFill>
                <a:latin typeface="Times New Roman" pitchFamily="18" charset="0"/>
                <a:cs typeface="Times New Roman" pitchFamily="18" charset="0"/>
              </a:rPr>
              <a:t>Salicylates</a:t>
            </a:r>
            <a:endParaRPr lang="en-IN" sz="2400" dirty="0" smtClean="0">
              <a:solidFill>
                <a:srgbClr val="FF0000"/>
              </a:solidFill>
              <a:latin typeface="Times New Roman" pitchFamily="18" charset="0"/>
              <a:cs typeface="Times New Roman" pitchFamily="18" charset="0"/>
            </a:endParaRPr>
          </a:p>
          <a:p>
            <a:pPr marL="342900" indent="-342900">
              <a:lnSpc>
                <a:spcPct val="150000"/>
              </a:lnSpc>
              <a:buFont typeface="+mj-lt"/>
              <a:buAutoNum type="arabicPeriod"/>
            </a:pPr>
            <a:r>
              <a:rPr lang="en-IN" sz="2400" dirty="0" err="1" smtClean="0">
                <a:solidFill>
                  <a:srgbClr val="008000"/>
                </a:solidFill>
                <a:latin typeface="Times New Roman" pitchFamily="18" charset="0"/>
                <a:cs typeface="Times New Roman" pitchFamily="18" charset="0"/>
              </a:rPr>
              <a:t>Phenylbutazone</a:t>
            </a:r>
            <a:r>
              <a:rPr lang="en-IN" sz="2400" dirty="0" smtClean="0">
                <a:solidFill>
                  <a:srgbClr val="008000"/>
                </a:solidFill>
                <a:latin typeface="Times New Roman" pitchFamily="18" charset="0"/>
                <a:cs typeface="Times New Roman" pitchFamily="18" charset="0"/>
              </a:rPr>
              <a:t> </a:t>
            </a:r>
          </a:p>
          <a:p>
            <a:pPr marL="342900" indent="-342900">
              <a:lnSpc>
                <a:spcPct val="150000"/>
              </a:lnSpc>
              <a:buFont typeface="+mj-lt"/>
              <a:buAutoNum type="arabicPeriod"/>
            </a:pPr>
            <a:r>
              <a:rPr lang="en-IN" sz="2400" dirty="0" err="1" smtClean="0">
                <a:solidFill>
                  <a:srgbClr val="0070C0"/>
                </a:solidFill>
                <a:latin typeface="Times New Roman" pitchFamily="18" charset="0"/>
                <a:cs typeface="Times New Roman" pitchFamily="18" charset="0"/>
              </a:rPr>
              <a:t>Sulfonamides</a:t>
            </a:r>
            <a:endParaRPr lang="en-IN" sz="2400" dirty="0" smtClean="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23762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533400"/>
            <a:ext cx="8077200" cy="4800600"/>
          </a:xfrm>
          <a:prstGeom prst="rect">
            <a:avLst/>
          </a:prstGeom>
        </p:spPr>
        <p:txBody>
          <a:bodyPr vert="horz" lIns="91440" tIns="45720" rIns="91440" bIns="45720" rtlCol="0">
            <a:normAutofit/>
          </a:bodyPr>
          <a:lstStyle/>
          <a:p>
            <a:pPr marL="82296" marR="0" lvl="0" indent="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4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err="1" smtClean="0">
                <a:ln>
                  <a:noFill/>
                </a:ln>
                <a:solidFill>
                  <a:srgbClr val="0070C0"/>
                </a:solidFill>
                <a:effectLst/>
                <a:uLnTx/>
                <a:uFillTx/>
                <a:latin typeface="Times New Roman" pitchFamily="18" charset="0"/>
                <a:cs typeface="Times New Roman" pitchFamily="18" charset="0"/>
              </a:rPr>
              <a:t>Warfarin</a:t>
            </a:r>
            <a:r>
              <a:rPr kumimoji="0" lang="en-US" sz="24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(99% bound) and </a:t>
            </a:r>
            <a:r>
              <a:rPr kumimoji="0" lang="en-US" sz="24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Phenytoin</a:t>
            </a:r>
            <a:r>
              <a:rPr kumimoji="0" lang="en-US"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(90% bound)</a:t>
            </a:r>
            <a:endParaRPr kumimoji="0" lang="ar-EG"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4" name="Picture 3" descr="C:\Documents and Settings\Maestro Medo.MEDO-PC\Desktop\warfarin_2409991b.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8691" y="1926916"/>
            <a:ext cx="2457551" cy="2283134"/>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Documents and Settings\Maestro Medo.MEDO-PC\Desktop\6211_v_phenytoin_na_50mg-240x240.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69180" y="1774516"/>
            <a:ext cx="2434590" cy="249268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15400" cy="2554545"/>
          </a:xfrm>
          <a:prstGeom prst="rect">
            <a:avLst/>
          </a:prstGeom>
        </p:spPr>
        <p:txBody>
          <a:bodyPr wrap="square">
            <a:spAutoFit/>
          </a:bodyPr>
          <a:lstStyle/>
          <a:p>
            <a:pPr algn="ctr" fontAlgn="base">
              <a:spcBef>
                <a:spcPct val="0"/>
              </a:spcBef>
              <a:spcAft>
                <a:spcPct val="0"/>
              </a:spcAft>
            </a:pPr>
            <a:r>
              <a:rPr lang="en-US" sz="3200" b="1" i="1" dirty="0">
                <a:solidFill>
                  <a:srgbClr val="FF0000"/>
                </a:solidFill>
                <a:latin typeface="Times New Roman" pitchFamily="18" charset="0"/>
                <a:cs typeface="Times New Roman" pitchFamily="18" charset="0"/>
              </a:rPr>
              <a:t>Distribution </a:t>
            </a:r>
            <a:r>
              <a:rPr lang="en-US" sz="3200" b="1" i="1" dirty="0" smtClean="0">
                <a:solidFill>
                  <a:srgbClr val="FF0000"/>
                </a:solidFill>
                <a:latin typeface="Times New Roman" pitchFamily="18" charset="0"/>
                <a:cs typeface="Times New Roman" pitchFamily="18" charset="0"/>
              </a:rPr>
              <a:t>interactions</a:t>
            </a:r>
          </a:p>
          <a:p>
            <a:pPr algn="ctr" fontAlgn="base">
              <a:spcBef>
                <a:spcPct val="0"/>
              </a:spcBef>
              <a:spcAft>
                <a:spcPct val="0"/>
              </a:spcAft>
            </a:pPr>
            <a:endParaRPr lang="en-US" sz="3200" i="1" dirty="0">
              <a:solidFill>
                <a:srgbClr val="FF0000"/>
              </a:solidFill>
              <a:latin typeface="Times New Roman" pitchFamily="18" charset="0"/>
              <a:cs typeface="Times New Roman" pitchFamily="18" charset="0"/>
            </a:endParaRPr>
          </a:p>
          <a:p>
            <a:pPr marL="174625" fontAlgn="base">
              <a:spcBef>
                <a:spcPct val="0"/>
              </a:spcBef>
              <a:spcAft>
                <a:spcPct val="0"/>
              </a:spcAft>
            </a:pPr>
            <a:r>
              <a:rPr lang="en-US" sz="2400" i="1" dirty="0" smtClean="0">
                <a:solidFill>
                  <a:srgbClr val="000000"/>
                </a:solidFill>
                <a:latin typeface="Times New Roman" pitchFamily="18" charset="0"/>
                <a:cs typeface="Times New Roman" pitchFamily="18" charset="0"/>
              </a:rPr>
              <a:t>	Are </a:t>
            </a:r>
            <a:r>
              <a:rPr lang="en-US" sz="2400" i="1" dirty="0">
                <a:solidFill>
                  <a:srgbClr val="000000"/>
                </a:solidFill>
                <a:latin typeface="Times New Roman" pitchFamily="18" charset="0"/>
                <a:cs typeface="Times New Roman" pitchFamily="18" charset="0"/>
              </a:rPr>
              <a:t>those where the distribution pattern of the object  drug is altered :</a:t>
            </a:r>
          </a:p>
          <a:p>
            <a:pPr lvl="1" fontAlgn="base">
              <a:spcBef>
                <a:spcPct val="0"/>
              </a:spcBef>
              <a:spcAft>
                <a:spcPct val="0"/>
              </a:spcAft>
              <a:buFont typeface="Arial" pitchFamily="34" charset="0"/>
              <a:buChar char="•"/>
            </a:pPr>
            <a:r>
              <a:rPr lang="en-US" sz="2400" i="1" dirty="0">
                <a:solidFill>
                  <a:srgbClr val="000000"/>
                </a:solidFill>
                <a:latin typeface="Times New Roman" pitchFamily="18" charset="0"/>
                <a:cs typeface="Times New Roman" pitchFamily="18" charset="0"/>
              </a:rPr>
              <a:t>The major mechanism for distribution interaction is alteration in </a:t>
            </a:r>
            <a:r>
              <a:rPr lang="en-US" sz="2400" b="1" i="1" dirty="0">
                <a:solidFill>
                  <a:srgbClr val="000000"/>
                </a:solidFill>
                <a:latin typeface="Times New Roman" pitchFamily="18" charset="0"/>
                <a:cs typeface="Times New Roman" pitchFamily="18" charset="0"/>
              </a:rPr>
              <a:t>protein-drug binding</a:t>
            </a:r>
            <a:r>
              <a:rPr lang="en-US" sz="2400" i="1" dirty="0">
                <a:solidFill>
                  <a:srgbClr val="000000"/>
                </a:solidFill>
                <a:latin typeface="Times New Roman" pitchFamily="18" charset="0"/>
                <a:cs typeface="Times New Roman" pitchFamily="18"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255395968"/>
              </p:ext>
            </p:extLst>
          </p:nvPr>
        </p:nvGraphicFramePr>
        <p:xfrm>
          <a:off x="381000" y="3158716"/>
          <a:ext cx="8458200" cy="3089684"/>
        </p:xfrm>
        <a:graphic>
          <a:graphicData uri="http://schemas.openxmlformats.org/drawingml/2006/table">
            <a:tbl>
              <a:tblPr firstRow="1" bandRow="1">
                <a:tableStyleId>{775DCB02-9BB8-47FD-8907-85C794F793BA}</a:tableStyleId>
              </a:tblPr>
              <a:tblGrid>
                <a:gridCol w="2819400"/>
                <a:gridCol w="2819400"/>
                <a:gridCol w="2819400"/>
              </a:tblGrid>
              <a:tr h="428738">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i="1" dirty="0" smtClean="0">
                          <a:solidFill>
                            <a:srgbClr val="FFC000"/>
                          </a:solidFill>
                          <a:latin typeface="Times New Roman" pitchFamily="18" charset="0"/>
                          <a:cs typeface="Times New Roman" pitchFamily="18" charset="0"/>
                        </a:rPr>
                        <a:t>Competitive displacement interactions</a:t>
                      </a:r>
                    </a:p>
                  </a:txBody>
                  <a:tcPr/>
                </a:tc>
                <a:tc hMerge="1">
                  <a:txBody>
                    <a:bodyPr/>
                    <a:lstStyle/>
                    <a:p>
                      <a:endParaRPr lang="en-IN" dirty="0"/>
                    </a:p>
                  </a:txBody>
                  <a:tcPr/>
                </a:tc>
                <a:tc hMerge="1">
                  <a:txBody>
                    <a:bodyPr/>
                    <a:lstStyle/>
                    <a:p>
                      <a:endParaRPr lang="en-IN" dirty="0"/>
                    </a:p>
                  </a:txBody>
                  <a:tcPr/>
                </a:tc>
              </a:tr>
              <a:tr h="428738">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solidFill>
                            <a:schemeClr val="tx2">
                              <a:lumMod val="75000"/>
                            </a:schemeClr>
                          </a:solidFill>
                          <a:latin typeface="Times New Roman" pitchFamily="18" charset="0"/>
                          <a:cs typeface="Times New Roman" pitchFamily="18" charset="0"/>
                        </a:rPr>
                        <a:t>Displaced drug                Displacer</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1" dirty="0" smtClean="0">
                        <a:solidFill>
                          <a:srgbClr val="FFC000"/>
                        </a:solidFill>
                        <a:latin typeface="Times New Roman" pitchFamily="18" charset="0"/>
                        <a:cs typeface="Times New Roman" pitchFamily="18" charset="0"/>
                      </a:endParaRPr>
                    </a:p>
                  </a:txBody>
                  <a:tcPr/>
                </a:tc>
                <a:tc hMerge="1">
                  <a:txBody>
                    <a:bodyPr/>
                    <a:lstStyle/>
                    <a:p>
                      <a:endParaRPr lang="en-IN" dirty="0"/>
                    </a:p>
                  </a:txBody>
                  <a:tcPr/>
                </a:tc>
              </a:tr>
              <a:tr h="1057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Anti coagulant</a:t>
                      </a:r>
                      <a:r>
                        <a:rPr lang="en-US" sz="2000" b="0" baseline="0" dirty="0" smtClean="0">
                          <a:latin typeface="Times New Roman" pitchFamily="18" charset="0"/>
                          <a:cs typeface="Times New Roman" pitchFamily="18" charset="0"/>
                        </a:rPr>
                        <a: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smtClean="0">
                          <a:latin typeface="Times New Roman" pitchFamily="18" charset="0"/>
                          <a:cs typeface="Times New Roman" pitchFamily="18" charset="0"/>
                        </a:rPr>
                        <a:t>Phenylbutazone</a:t>
                      </a:r>
                      <a:r>
                        <a:rPr lang="en-US" sz="2000" b="0" dirty="0" smtClean="0">
                          <a:latin typeface="Times New Roman" pitchFamily="18" charset="0"/>
                          <a:cs typeface="Times New Roman" pitchFamily="18" charset="0"/>
                        </a:rPr>
                        <a:t>, chloral hydrate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Increased clotting time. increased risk of hemorrhage.</a:t>
                      </a:r>
                    </a:p>
                  </a:txBody>
                  <a:tcPr/>
                </a:tc>
              </a:tr>
              <a:tr h="1057162">
                <a:tc>
                  <a:txBody>
                    <a:bodyPr/>
                    <a:lstStyle/>
                    <a:p>
                      <a:endParaRPr lang="en-US" sz="2000" b="0" baseline="0" dirty="0" smtClean="0">
                        <a:latin typeface="Times New Roman" pitchFamily="18" charset="0"/>
                        <a:cs typeface="Times New Roman" pitchFamily="18" charset="0"/>
                      </a:endParaRPr>
                    </a:p>
                    <a:p>
                      <a:r>
                        <a:rPr lang="en-US" sz="2000" b="0" baseline="0" dirty="0" err="1" smtClean="0">
                          <a:latin typeface="Times New Roman" pitchFamily="18" charset="0"/>
                          <a:cs typeface="Times New Roman" pitchFamily="18" charset="0"/>
                        </a:rPr>
                        <a:t>Tolbutamide</a:t>
                      </a:r>
                      <a:endParaRPr lang="en-IN"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err="1" smtClean="0">
                          <a:latin typeface="Times New Roman" pitchFamily="18" charset="0"/>
                          <a:cs typeface="Times New Roman" pitchFamily="18" charset="0"/>
                        </a:rPr>
                        <a:t>Sulphonamides</a:t>
                      </a:r>
                      <a:endParaRPr lang="en-US" sz="2000" b="0" dirty="0" smtClean="0">
                        <a:latin typeface="Times New Roman" pitchFamily="18" charset="0"/>
                        <a:cs typeface="Times New Roman" pitchFamily="18" charset="0"/>
                      </a:endParaRPr>
                    </a:p>
                    <a:p>
                      <a:endParaRPr lang="en-IN" sz="2000" b="0" dirty="0"/>
                    </a:p>
                  </a:txBody>
                  <a:tcPr/>
                </a:tc>
                <a:tc>
                  <a:txBody>
                    <a:bodyPr/>
                    <a:lstStyle/>
                    <a:p>
                      <a:r>
                        <a:rPr lang="en-US" sz="2000" b="0" dirty="0" smtClean="0">
                          <a:latin typeface="Times New Roman" pitchFamily="18" charset="0"/>
                          <a:cs typeface="Times New Roman" pitchFamily="18" charset="0"/>
                        </a:rPr>
                        <a:t>Increased </a:t>
                      </a:r>
                      <a:r>
                        <a:rPr lang="en-US" sz="2000" b="0" baseline="0" dirty="0" smtClean="0">
                          <a:latin typeface="Times New Roman" pitchFamily="18" charset="0"/>
                          <a:cs typeface="Times New Roman" pitchFamily="18" charset="0"/>
                        </a:rPr>
                        <a:t> hypoglycemic effect.</a:t>
                      </a:r>
                      <a:endParaRPr lang="en-IN" sz="2000" b="0" dirty="0"/>
                    </a:p>
                  </a:txBody>
                  <a:tcPr/>
                </a:tc>
              </a:tr>
            </a:tbl>
          </a:graphicData>
        </a:graphic>
      </p:graphicFrame>
    </p:spTree>
    <p:extLst>
      <p:ext uri="{BB962C8B-B14F-4D97-AF65-F5344CB8AC3E}">
        <p14:creationId xmlns="" xmlns:p14="http://schemas.microsoft.com/office/powerpoint/2010/main" val="821105561"/>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304800"/>
            <a:ext cx="7399020" cy="746442"/>
          </a:xfrm>
          <a:prstGeom prst="rect">
            <a:avLst/>
          </a:prstGeo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7030A0"/>
                </a:solidFill>
                <a:effectLst/>
                <a:uLnTx/>
                <a:uFillTx/>
                <a:latin typeface="Times New Roman" pitchFamily="18" charset="0"/>
                <a:ea typeface="+mj-ea"/>
                <a:cs typeface="Times New Roman" pitchFamily="18" charset="0"/>
              </a:rPr>
              <a:t>Metabolism (biotransformation) Interactions</a:t>
            </a:r>
            <a:endParaRPr kumimoji="0" lang="ar-EG" sz="3200" b="1" i="0" u="none" strike="noStrike" kern="1200" cap="none" spc="0" normalizeH="0" baseline="0" noProof="0" dirty="0">
              <a:ln>
                <a:noFill/>
              </a:ln>
              <a:solidFill>
                <a:srgbClr val="7030A0"/>
              </a:solidFill>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a:xfrm>
            <a:off x="1076706" y="1447800"/>
            <a:ext cx="5623560" cy="4800600"/>
          </a:xfrm>
          <a:prstGeom prst="rect">
            <a:avLst/>
          </a:prstGeom>
        </p:spPr>
        <p:txBody>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1"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Most drugs </a:t>
            </a:r>
            <a:r>
              <a:rPr kumimoji="0" lang="en-US" sz="24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are chemically altered within Liver to less toxic and less lipid-soluble metabolites.</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Hepatic metabolism has two pathways :</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1" u="none" strike="noStrike" kern="1200" cap="none" spc="0" normalizeH="0" baseline="0" noProof="0" dirty="0" smtClean="0">
                <a:ln>
                  <a:noFill/>
                </a:ln>
                <a:solidFill>
                  <a:srgbClr val="009900"/>
                </a:solidFill>
                <a:effectLst/>
                <a:uLnTx/>
                <a:uFillTx/>
                <a:latin typeface="Times New Roman" pitchFamily="18" charset="0"/>
                <a:cs typeface="Times New Roman" pitchFamily="18" charset="0"/>
              </a:rPr>
              <a:t>Phase 1 </a:t>
            </a:r>
            <a:r>
              <a:rPr kumimoji="0" lang="en-US" sz="2400" b="0" u="none" strike="noStrike" kern="1200" cap="none" spc="0" normalizeH="0" baseline="0" noProof="0" dirty="0" smtClean="0">
                <a:ln>
                  <a:noFill/>
                </a:ln>
                <a:solidFill>
                  <a:srgbClr val="009900"/>
                </a:solidFill>
                <a:effectLst/>
                <a:uLnTx/>
                <a:uFillTx/>
                <a:latin typeface="Times New Roman" pitchFamily="18" charset="0"/>
                <a:cs typeface="Times New Roman" pitchFamily="18" charset="0"/>
              </a:rPr>
              <a:t>(modification)</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1" u="none" strike="noStrike" kern="1200" cap="none" spc="0" normalizeH="0" baseline="0" noProof="0" dirty="0" smtClean="0">
                <a:ln>
                  <a:noFill/>
                </a:ln>
                <a:solidFill>
                  <a:srgbClr val="009900"/>
                </a:solidFill>
                <a:effectLst/>
                <a:uLnTx/>
                <a:uFillTx/>
                <a:latin typeface="Times New Roman" pitchFamily="18" charset="0"/>
                <a:cs typeface="Times New Roman" pitchFamily="18" charset="0"/>
              </a:rPr>
              <a:t>Phase 11 </a:t>
            </a:r>
            <a:r>
              <a:rPr kumimoji="0" lang="en-US" sz="2400" b="0" u="none" strike="noStrike" kern="1200" cap="none" spc="0" normalizeH="0" baseline="0" noProof="0" dirty="0" smtClean="0">
                <a:ln>
                  <a:noFill/>
                </a:ln>
                <a:solidFill>
                  <a:srgbClr val="009900"/>
                </a:solidFill>
                <a:effectLst/>
                <a:uLnTx/>
                <a:uFillTx/>
                <a:latin typeface="Times New Roman" pitchFamily="18" charset="0"/>
                <a:cs typeface="Times New Roman" pitchFamily="18" charset="0"/>
              </a:rPr>
              <a:t>(conjugation)</a:t>
            </a:r>
            <a:endParaRPr kumimoji="0" lang="ar-EG" sz="2400" b="0" u="none" strike="noStrike" kern="1200" cap="none" spc="0" normalizeH="0" baseline="0" noProof="0" dirty="0">
              <a:ln>
                <a:noFill/>
              </a:ln>
              <a:solidFill>
                <a:srgbClr val="009900"/>
              </a:solidFill>
              <a:effectLst/>
              <a:uLnTx/>
              <a:uFillTx/>
              <a:latin typeface="Times New Roman" pitchFamily="18" charset="0"/>
              <a:cs typeface="Times New Roman" pitchFamily="18" charset="0"/>
            </a:endParaRPr>
          </a:p>
        </p:txBody>
      </p:sp>
      <p:pic>
        <p:nvPicPr>
          <p:cNvPr id="4" name="Picture 2" descr="C:\Documents and Settings\Maestro Medo.MEDO-PC\Desktop\Segmental_anatomy_of_liv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18443" y="1752600"/>
            <a:ext cx="2325557" cy="2819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51" y="0"/>
            <a:ext cx="9144000" cy="5447645"/>
          </a:xfrm>
          <a:prstGeom prst="rect">
            <a:avLst/>
          </a:prstGeom>
          <a:noFill/>
        </p:spPr>
        <p:txBody>
          <a:bodyPr wrap="square" rtlCol="0">
            <a:spAutoFit/>
          </a:bodyPr>
          <a:lstStyle/>
          <a:p>
            <a:pPr algn="ctr" fontAlgn="base">
              <a:spcBef>
                <a:spcPct val="0"/>
              </a:spcBef>
              <a:spcAft>
                <a:spcPct val="0"/>
              </a:spcAft>
            </a:pPr>
            <a:r>
              <a:rPr lang="en-US" sz="4000" b="1" i="1" dirty="0">
                <a:solidFill>
                  <a:srgbClr val="FF0000"/>
                </a:solidFill>
                <a:latin typeface="Times New Roman" pitchFamily="18" charset="0"/>
                <a:cs typeface="Times New Roman" pitchFamily="18" charset="0"/>
              </a:rPr>
              <a:t>METABOLISM INTERACTIONS</a:t>
            </a:r>
            <a:r>
              <a:rPr lang="en-US" sz="4000" b="1" i="1" dirty="0" smtClean="0">
                <a:solidFill>
                  <a:srgbClr val="FF0000"/>
                </a:solidFill>
                <a:latin typeface="Times New Roman" pitchFamily="18" charset="0"/>
                <a:cs typeface="Times New Roman" pitchFamily="18" charset="0"/>
              </a:rPr>
              <a:t>:</a:t>
            </a:r>
          </a:p>
          <a:p>
            <a:pPr algn="ctr" fontAlgn="base">
              <a:spcBef>
                <a:spcPct val="0"/>
              </a:spcBef>
              <a:spcAft>
                <a:spcPct val="0"/>
              </a:spcAft>
            </a:pPr>
            <a:endParaRPr lang="en-US" sz="4000" i="1" dirty="0">
              <a:solidFill>
                <a:srgbClr val="FF0000"/>
              </a:solidFill>
              <a:latin typeface="Times New Roman" pitchFamily="18" charset="0"/>
              <a:cs typeface="Times New Roman" pitchFamily="18" charset="0"/>
            </a:endParaRPr>
          </a:p>
          <a:p>
            <a:pPr algn="ctr" fontAlgn="base">
              <a:spcBef>
                <a:spcPct val="0"/>
              </a:spcBef>
              <a:spcAft>
                <a:spcPct val="0"/>
              </a:spcAft>
            </a:pPr>
            <a:r>
              <a:rPr lang="en-US" sz="2400" dirty="0">
                <a:latin typeface="Times New Roman" pitchFamily="18" charset="0"/>
                <a:cs typeface="Times New Roman" pitchFamily="18" charset="0"/>
              </a:rPr>
              <a:t>Are those where the metabolism of the object drug is altered.</a:t>
            </a:r>
          </a:p>
          <a:p>
            <a:pPr fontAlgn="base">
              <a:spcBef>
                <a:spcPct val="0"/>
              </a:spcBef>
              <a:spcAft>
                <a:spcPct val="0"/>
              </a:spcAft>
            </a:pPr>
            <a:endParaRPr lang="en-US" sz="4000" i="1" dirty="0" smtClean="0">
              <a:solidFill>
                <a:srgbClr val="FF0000"/>
              </a:solidFill>
              <a:latin typeface="Times New Roman" pitchFamily="18" charset="0"/>
              <a:cs typeface="Times New Roman" pitchFamily="18" charset="0"/>
            </a:endParaRPr>
          </a:p>
          <a:p>
            <a:pPr algn="ctr" fontAlgn="base">
              <a:spcBef>
                <a:spcPct val="0"/>
              </a:spcBef>
              <a:spcAft>
                <a:spcPct val="0"/>
              </a:spcAft>
            </a:pPr>
            <a:r>
              <a:rPr lang="en-US" sz="2800" i="1" dirty="0" smtClean="0">
                <a:solidFill>
                  <a:srgbClr val="99CCFF">
                    <a:lumMod val="50000"/>
                  </a:srgbClr>
                </a:solidFill>
                <a:latin typeface="Times New Roman" pitchFamily="18" charset="0"/>
                <a:cs typeface="Times New Roman" pitchFamily="18" charset="0"/>
              </a:rPr>
              <a:t>Mechanisms </a:t>
            </a:r>
            <a:r>
              <a:rPr lang="en-US" sz="2800" i="1" dirty="0">
                <a:solidFill>
                  <a:srgbClr val="99CCFF">
                    <a:lumMod val="50000"/>
                  </a:srgbClr>
                </a:solidFill>
                <a:latin typeface="Times New Roman" pitchFamily="18" charset="0"/>
                <a:cs typeface="Times New Roman" pitchFamily="18" charset="0"/>
              </a:rPr>
              <a:t>of metabolism interactions </a:t>
            </a:r>
            <a:r>
              <a:rPr lang="en-US" sz="2800" i="1" dirty="0" smtClean="0">
                <a:solidFill>
                  <a:srgbClr val="99CCFF">
                    <a:lumMod val="50000"/>
                  </a:srgbClr>
                </a:solidFill>
                <a:latin typeface="Times New Roman" pitchFamily="18" charset="0"/>
                <a:cs typeface="Times New Roman" pitchFamily="18" charset="0"/>
              </a:rPr>
              <a:t>include:</a:t>
            </a:r>
          </a:p>
          <a:p>
            <a:pPr fontAlgn="base">
              <a:spcBef>
                <a:spcPct val="0"/>
              </a:spcBef>
              <a:spcAft>
                <a:spcPct val="0"/>
              </a:spcAft>
            </a:pPr>
            <a:endParaRPr lang="en-US" sz="2800" i="1" dirty="0">
              <a:solidFill>
                <a:srgbClr val="99CCFF">
                  <a:lumMod val="50000"/>
                </a:srgbClr>
              </a:solidFill>
              <a:latin typeface="Times New Roman" pitchFamily="18" charset="0"/>
              <a:cs typeface="Times New Roman" pitchFamily="18" charset="0"/>
            </a:endParaRPr>
          </a:p>
          <a:p>
            <a:pPr marL="174625" fontAlgn="base">
              <a:spcBef>
                <a:spcPct val="0"/>
              </a:spcBef>
              <a:spcAft>
                <a:spcPct val="0"/>
              </a:spcAft>
            </a:pPr>
            <a:r>
              <a:rPr lang="en-US" sz="2800" i="1" dirty="0" smtClean="0">
                <a:solidFill>
                  <a:srgbClr val="000000"/>
                </a:solidFill>
                <a:latin typeface="Times New Roman" pitchFamily="18" charset="0"/>
                <a:cs typeface="Times New Roman" pitchFamily="18" charset="0"/>
              </a:rPr>
              <a:t>1.Enzyme </a:t>
            </a:r>
            <a:r>
              <a:rPr lang="en-US" sz="2800" i="1" dirty="0">
                <a:solidFill>
                  <a:srgbClr val="000000"/>
                </a:solidFill>
                <a:latin typeface="Times New Roman" pitchFamily="18" charset="0"/>
                <a:cs typeface="Times New Roman" pitchFamily="18" charset="0"/>
              </a:rPr>
              <a:t>induction: </a:t>
            </a:r>
            <a:endParaRPr lang="en-US" sz="2800" i="1" dirty="0" smtClean="0">
              <a:solidFill>
                <a:srgbClr val="000000"/>
              </a:solidFill>
              <a:latin typeface="Times New Roman" pitchFamily="18" charset="0"/>
              <a:cs typeface="Times New Roman" pitchFamily="18" charset="0"/>
            </a:endParaRPr>
          </a:p>
          <a:p>
            <a:pPr marL="174625" fontAlgn="base">
              <a:spcBef>
                <a:spcPct val="0"/>
              </a:spcBef>
              <a:spcAft>
                <a:spcPct val="0"/>
              </a:spcAft>
            </a:pPr>
            <a:r>
              <a:rPr lang="en-US" sz="2000" dirty="0" smtClean="0"/>
              <a:t>	Increased </a:t>
            </a:r>
            <a:r>
              <a:rPr lang="en-US" sz="2000" dirty="0"/>
              <a:t>rate of </a:t>
            </a:r>
            <a:r>
              <a:rPr lang="en-US" sz="2000" dirty="0" smtClean="0"/>
              <a:t>metabolism.</a:t>
            </a:r>
          </a:p>
          <a:p>
            <a:pPr marL="174625" fontAlgn="base">
              <a:spcBef>
                <a:spcPct val="0"/>
              </a:spcBef>
              <a:spcAft>
                <a:spcPct val="0"/>
              </a:spcAft>
            </a:pPr>
            <a:endParaRPr lang="en-US" sz="2000" i="1" dirty="0" smtClean="0">
              <a:solidFill>
                <a:srgbClr val="000000"/>
              </a:solidFill>
              <a:latin typeface="Times New Roman" pitchFamily="18" charset="0"/>
              <a:cs typeface="Times New Roman" pitchFamily="18" charset="0"/>
            </a:endParaRPr>
          </a:p>
          <a:p>
            <a:pPr marL="174625" fontAlgn="base">
              <a:spcBef>
                <a:spcPct val="0"/>
              </a:spcBef>
              <a:spcAft>
                <a:spcPct val="0"/>
              </a:spcAft>
            </a:pPr>
            <a:r>
              <a:rPr lang="en-US" sz="2800" i="1" dirty="0" smtClean="0">
                <a:solidFill>
                  <a:srgbClr val="000000"/>
                </a:solidFill>
                <a:latin typeface="Times New Roman" pitchFamily="18" charset="0"/>
                <a:cs typeface="Times New Roman" pitchFamily="18" charset="0"/>
              </a:rPr>
              <a:t>2.Enzyme inhibition:</a:t>
            </a:r>
            <a:endParaRPr lang="en-US" sz="2800" i="1" dirty="0">
              <a:solidFill>
                <a:srgbClr val="FF0000"/>
              </a:solidFill>
              <a:latin typeface="Times New Roman" pitchFamily="18" charset="0"/>
              <a:cs typeface="Times New Roman" pitchFamily="18" charset="0"/>
            </a:endParaRPr>
          </a:p>
          <a:p>
            <a:pPr marL="174625" fontAlgn="base">
              <a:spcBef>
                <a:spcPct val="0"/>
              </a:spcBef>
              <a:spcAft>
                <a:spcPct val="0"/>
              </a:spcAft>
            </a:pPr>
            <a:r>
              <a:rPr lang="en-US" sz="2000" dirty="0" smtClean="0"/>
              <a:t>	Decreased </a:t>
            </a:r>
            <a:r>
              <a:rPr lang="en-US" sz="2000" dirty="0"/>
              <a:t>rate of </a:t>
            </a:r>
            <a:r>
              <a:rPr lang="en-US" sz="2000" dirty="0" smtClean="0"/>
              <a:t>metabolism. It </a:t>
            </a:r>
            <a:r>
              <a:rPr lang="en-US" sz="2000" dirty="0"/>
              <a:t>is the most significant  interaction in comparison to  other  interactions and can be fatal</a:t>
            </a:r>
            <a:r>
              <a:rPr lang="en-US" sz="2800" dirty="0" smtClean="0"/>
              <a:t>.</a:t>
            </a:r>
            <a:endParaRPr lang="en-US" sz="2800" dirty="0"/>
          </a:p>
        </p:txBody>
      </p:sp>
    </p:spTree>
    <p:extLst>
      <p:ext uri="{BB962C8B-B14F-4D97-AF65-F5344CB8AC3E}">
        <p14:creationId xmlns="" xmlns:p14="http://schemas.microsoft.com/office/powerpoint/2010/main" val="1561481576"/>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859104603"/>
              </p:ext>
            </p:extLst>
          </p:nvPr>
        </p:nvGraphicFramePr>
        <p:xfrm>
          <a:off x="152400" y="762000"/>
          <a:ext cx="8854440" cy="5181600"/>
        </p:xfrm>
        <a:graphic>
          <a:graphicData uri="http://schemas.openxmlformats.org/drawingml/2006/table">
            <a:tbl>
              <a:tblPr firstRow="1" bandRow="1">
                <a:tableStyleId>{775DCB02-9BB8-47FD-8907-85C794F793BA}</a:tableStyleId>
              </a:tblPr>
              <a:tblGrid>
                <a:gridCol w="3063240"/>
                <a:gridCol w="2423160"/>
                <a:gridCol w="3368040"/>
              </a:tblGrid>
              <a:tr h="438150">
                <a:tc gridSpan="3">
                  <a:txBody>
                    <a:bodyPr/>
                    <a:lstStyle/>
                    <a:p>
                      <a:pPr algn="ctr"/>
                      <a:r>
                        <a:rPr lang="en-US" sz="2800" b="1" i="1" dirty="0" smtClean="0">
                          <a:solidFill>
                            <a:srgbClr val="FFC000"/>
                          </a:solidFill>
                          <a:latin typeface="Times New Roman" pitchFamily="18" charset="0"/>
                          <a:cs typeface="Times New Roman" pitchFamily="18" charset="0"/>
                        </a:rPr>
                        <a:t>METABOLISM</a:t>
                      </a:r>
                      <a:r>
                        <a:rPr lang="en-US" sz="2800" b="1" i="1" baseline="0" dirty="0" smtClean="0">
                          <a:solidFill>
                            <a:srgbClr val="FFC000"/>
                          </a:solidFill>
                          <a:latin typeface="Times New Roman" pitchFamily="18" charset="0"/>
                          <a:cs typeface="Times New Roman" pitchFamily="18" charset="0"/>
                        </a:rPr>
                        <a:t> INTERACTIONS</a:t>
                      </a:r>
                      <a:endParaRPr lang="en-US" sz="2800" b="1" i="1" dirty="0">
                        <a:solidFill>
                          <a:srgbClr val="FFC000"/>
                        </a:solidFill>
                        <a:latin typeface="Times New Roman" pitchFamily="18" charset="0"/>
                        <a:cs typeface="Times New Roman" pitchFamily="18" charset="0"/>
                      </a:endParaRPr>
                    </a:p>
                  </a:txBody>
                  <a:tcPr/>
                </a:tc>
                <a:tc hMerge="1">
                  <a:txBody>
                    <a:bodyPr/>
                    <a:lstStyle/>
                    <a:p>
                      <a:endParaRPr lang="en-IN"/>
                    </a:p>
                  </a:txBody>
                  <a:tcPr/>
                </a:tc>
                <a:tc hMerge="1">
                  <a:txBody>
                    <a:bodyPr/>
                    <a:lstStyle/>
                    <a:p>
                      <a:endParaRPr lang="en-IN"/>
                    </a:p>
                  </a:txBody>
                  <a:tcPr/>
                </a:tc>
              </a:tr>
              <a:tr h="438150">
                <a:tc gridSpan="3">
                  <a:txBody>
                    <a:bodyPr/>
                    <a:lstStyle/>
                    <a:p>
                      <a:pPr algn="ctr"/>
                      <a:r>
                        <a:rPr lang="en-US" sz="2400" b="1" i="1" dirty="0" smtClean="0">
                          <a:solidFill>
                            <a:schemeClr val="bg1">
                              <a:lumMod val="10000"/>
                            </a:schemeClr>
                          </a:solidFill>
                          <a:latin typeface="Times New Roman" pitchFamily="18" charset="0"/>
                          <a:cs typeface="Times New Roman" pitchFamily="18" charset="0"/>
                        </a:rPr>
                        <a:t>1.ENZYNE INDUCTION</a:t>
                      </a:r>
                    </a:p>
                  </a:txBody>
                  <a:tcPr/>
                </a:tc>
                <a:tc hMerge="1">
                  <a:txBody>
                    <a:bodyPr/>
                    <a:lstStyle/>
                    <a:p>
                      <a:endParaRPr lang="en-IN"/>
                    </a:p>
                  </a:txBody>
                  <a:tcPr/>
                </a:tc>
                <a:tc hMerge="1">
                  <a:txBody>
                    <a:bodyPr/>
                    <a:lstStyle/>
                    <a:p>
                      <a:endParaRPr lang="en-IN"/>
                    </a:p>
                  </a:txBody>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CORTICOSTEROIDS,</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ORAL CONTRACEPTIVES, COUMARINS, PHENYTOIN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BARBITURATES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DECREASED PLASMA LEVELS;</a:t>
                      </a:r>
                      <a:r>
                        <a:rPr lang="en-US" sz="1800" baseline="0" dirty="0" smtClean="0">
                          <a:latin typeface="Times New Roman" pitchFamily="18" charset="0"/>
                          <a:cs typeface="Times New Roman" pitchFamily="18" charset="0"/>
                        </a:rPr>
                        <a:t> DECREASED EFFICASY OF OBJECT DRUGS</a:t>
                      </a:r>
                    </a:p>
                  </a:txBody>
                  <a:tcPr/>
                </a:tc>
              </a:tr>
              <a:tr h="438150">
                <a:tc>
                  <a:txBody>
                    <a:bodyPr/>
                    <a:lstStyle/>
                    <a:p>
                      <a:r>
                        <a:rPr lang="en-US" sz="1800" dirty="0" smtClean="0">
                          <a:latin typeface="Times New Roman" pitchFamily="18" charset="0"/>
                          <a:cs typeface="Times New Roman" pitchFamily="18" charset="0"/>
                        </a:rPr>
                        <a:t>ORAL</a:t>
                      </a:r>
                      <a:r>
                        <a:rPr lang="en-US" sz="1800" baseline="0" dirty="0" smtClean="0">
                          <a:latin typeface="Times New Roman" pitchFamily="18" charset="0"/>
                          <a:cs typeface="Times New Roman" pitchFamily="18" charset="0"/>
                        </a:rPr>
                        <a:t> CONTRACEPTIVES,</a:t>
                      </a:r>
                    </a:p>
                    <a:p>
                      <a:r>
                        <a:rPr lang="en-US" sz="1800" baseline="0" dirty="0" smtClean="0">
                          <a:latin typeface="Times New Roman" pitchFamily="18" charset="0"/>
                          <a:cs typeface="Times New Roman" pitchFamily="18" charset="0"/>
                        </a:rPr>
                        <a:t>ORAL HYPOGLYCAEMICS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RIFAMICIN</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DECREASED PLASMA LEVELS</a:t>
                      </a:r>
                    </a:p>
                  </a:txBody>
                  <a:tcPr/>
                </a:tc>
              </a:tr>
              <a:tr h="43815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i="1" dirty="0" smtClean="0">
                          <a:solidFill>
                            <a:schemeClr val="bg1">
                              <a:lumMod val="10000"/>
                            </a:schemeClr>
                          </a:solidFill>
                          <a:latin typeface="Times New Roman" pitchFamily="18" charset="0"/>
                          <a:cs typeface="Times New Roman" pitchFamily="18" charset="0"/>
                        </a:rPr>
                        <a:t>2.ENZYME</a:t>
                      </a:r>
                      <a:r>
                        <a:rPr lang="en-US" sz="2400" b="1" i="1" baseline="0" dirty="0" smtClean="0">
                          <a:solidFill>
                            <a:schemeClr val="bg1">
                              <a:lumMod val="10000"/>
                            </a:schemeClr>
                          </a:solidFill>
                          <a:latin typeface="Times New Roman" pitchFamily="18" charset="0"/>
                          <a:cs typeface="Times New Roman" pitchFamily="18" charset="0"/>
                        </a:rPr>
                        <a:t> INHIBITION</a:t>
                      </a:r>
                      <a:endParaRPr lang="en-US" sz="2400" b="1" i="1" dirty="0" smtClean="0">
                        <a:solidFill>
                          <a:schemeClr val="bg1">
                            <a:lumMod val="10000"/>
                          </a:schemeClr>
                        </a:solidFill>
                        <a:latin typeface="Times New Roman" pitchFamily="18" charset="0"/>
                        <a:cs typeface="Times New Roman" pitchFamily="18" charset="0"/>
                      </a:endParaRPr>
                    </a:p>
                  </a:txBody>
                  <a:tcPr/>
                </a:tc>
                <a:tc hMerge="1">
                  <a:txBody>
                    <a:bodyPr/>
                    <a:lstStyle/>
                    <a:p>
                      <a:endParaRPr lang="en-IN"/>
                    </a:p>
                  </a:txBody>
                  <a:tcPr/>
                </a:tc>
                <a:tc hMerge="1">
                  <a:txBody>
                    <a:bodyPr/>
                    <a:lstStyle/>
                    <a:p>
                      <a:endParaRPr lang="en-IN"/>
                    </a:p>
                  </a:txBody>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TYRAMINE RICH FOOD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MAO</a:t>
                      </a:r>
                      <a:r>
                        <a:rPr lang="en-US" sz="1800" baseline="0" dirty="0" smtClean="0">
                          <a:latin typeface="Times New Roman" pitchFamily="18" charset="0"/>
                          <a:cs typeface="Times New Roman" pitchFamily="18" charset="0"/>
                        </a:rPr>
                        <a:t>  INHIBITORS</a:t>
                      </a:r>
                    </a:p>
                  </a:txBody>
                  <a:tcPr/>
                </a:tc>
                <a:tc>
                  <a:txBody>
                    <a:bodyPr/>
                    <a:lstStyle/>
                    <a:p>
                      <a:r>
                        <a:rPr lang="en-US" sz="1800" dirty="0" smtClean="0">
                          <a:latin typeface="Times New Roman" pitchFamily="18" charset="0"/>
                          <a:cs typeface="Times New Roman" pitchFamily="18" charset="0"/>
                        </a:rPr>
                        <a:t>ENHANCED ABSORPTION OF</a:t>
                      </a:r>
                      <a:r>
                        <a:rPr lang="en-US" sz="1800" baseline="0" dirty="0" smtClean="0">
                          <a:latin typeface="Times New Roman" pitchFamily="18" charset="0"/>
                          <a:cs typeface="Times New Roman" pitchFamily="18" charset="0"/>
                        </a:rPr>
                        <a:t> </a:t>
                      </a:r>
                    </a:p>
                    <a:p>
                      <a:r>
                        <a:rPr lang="en-US" sz="1800" baseline="0" dirty="0" smtClean="0">
                          <a:latin typeface="Times New Roman" pitchFamily="18" charset="0"/>
                          <a:cs typeface="Times New Roman" pitchFamily="18" charset="0"/>
                        </a:rPr>
                        <a:t>UN METABOLISED TYRAMINE.</a:t>
                      </a:r>
                    </a:p>
                  </a:txBody>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COUMARINS</a:t>
                      </a:r>
                    </a:p>
                  </a:txBody>
                  <a:tcPr/>
                </a:tc>
                <a:tc>
                  <a:txBody>
                    <a:bodyPr/>
                    <a:lstStyle/>
                    <a:p>
                      <a:r>
                        <a:rPr lang="en-US" sz="1800" baseline="0" dirty="0" smtClean="0">
                          <a:latin typeface="Times New Roman" pitchFamily="18" charset="0"/>
                          <a:cs typeface="Times New Roman" pitchFamily="18" charset="0"/>
                        </a:rPr>
                        <a:t>METRANIDAZOLE</a:t>
                      </a:r>
                    </a:p>
                    <a:p>
                      <a:r>
                        <a:rPr lang="en-US" sz="1800" baseline="0" dirty="0" smtClean="0">
                          <a:latin typeface="Times New Roman" pitchFamily="18" charset="0"/>
                          <a:cs typeface="Times New Roman" pitchFamily="18" charset="0"/>
                        </a:rPr>
                        <a:t>PHENYL BUTAZONE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INCREASED ANTI COAGULANT ACTIVITY.</a:t>
                      </a:r>
                    </a:p>
                  </a:txBody>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ALCOHOL</a:t>
                      </a:r>
                      <a:endParaRPr lang="en-US" sz="1800" dirty="0" smtClean="0">
                        <a:latin typeface="Times New Roman" pitchFamily="18" charset="0"/>
                        <a:cs typeface="Times New Roman" pitchFamily="18" charset="0"/>
                      </a:endParaRPr>
                    </a:p>
                  </a:txBody>
                  <a:tcPr/>
                </a:tc>
                <a:tc>
                  <a:txBody>
                    <a:bodyPr/>
                    <a:lstStyle/>
                    <a:p>
                      <a:r>
                        <a:rPr lang="en-US" sz="1800" baseline="0" dirty="0" smtClean="0">
                          <a:latin typeface="Times New Roman" pitchFamily="18" charset="0"/>
                          <a:cs typeface="Times New Roman" pitchFamily="18" charset="0"/>
                        </a:rPr>
                        <a:t>DISULPHIRAM,</a:t>
                      </a:r>
                    </a:p>
                    <a:p>
                      <a:r>
                        <a:rPr lang="en-US" sz="1800" baseline="0" dirty="0" smtClean="0">
                          <a:latin typeface="Times New Roman" pitchFamily="18" charset="0"/>
                          <a:cs typeface="Times New Roman" pitchFamily="18" charset="0"/>
                        </a:rPr>
                        <a:t>METRONIDAZOLE</a:t>
                      </a:r>
                      <a:endParaRPr lang="en-US" sz="18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INCREASED IN PLASMA ACETALDEHYDE  LEVELS</a:t>
                      </a:r>
                    </a:p>
                  </a:txBody>
                  <a:tcPr/>
                </a:tc>
              </a:tr>
            </a:tbl>
          </a:graphicData>
        </a:graphic>
      </p:graphicFrame>
    </p:spTree>
    <p:extLst>
      <p:ext uri="{BB962C8B-B14F-4D97-AF65-F5344CB8AC3E}">
        <p14:creationId xmlns="" xmlns:p14="http://schemas.microsoft.com/office/powerpoint/2010/main" val="174150381"/>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886700" cy="1325563"/>
          </a:xfrm>
        </p:spPr>
        <p:txBody>
          <a:bodyPr/>
          <a:lstStyle/>
          <a:p>
            <a:r>
              <a:rPr lang="en-IN" dirty="0" smtClean="0"/>
              <a:t>Metabolism</a:t>
            </a:r>
            <a:endParaRPr lang="en-IN" dirty="0"/>
          </a:p>
        </p:txBody>
      </p:sp>
      <p:sp>
        <p:nvSpPr>
          <p:cNvPr id="3" name="Content Placeholder 2"/>
          <p:cNvSpPr>
            <a:spLocks noGrp="1"/>
          </p:cNvSpPr>
          <p:nvPr>
            <p:ph idx="1"/>
          </p:nvPr>
        </p:nvSpPr>
        <p:spPr>
          <a:xfrm>
            <a:off x="1607344" y="1076483"/>
            <a:ext cx="5114925" cy="498475"/>
          </a:xfrm>
        </p:spPr>
        <p:txBody>
          <a:bodyPr>
            <a:noAutofit/>
          </a:bodyPr>
          <a:lstStyle/>
          <a:p>
            <a:pPr marL="0" indent="0" algn="ctr">
              <a:buNone/>
            </a:pPr>
            <a:r>
              <a:rPr lang="en-IN" sz="3200" b="1" u="sng" dirty="0" smtClean="0">
                <a:solidFill>
                  <a:srgbClr val="FF0000"/>
                </a:solidFill>
                <a:latin typeface="Times New Roman" pitchFamily="18" charset="0"/>
                <a:cs typeface="Times New Roman" pitchFamily="18" charset="0"/>
              </a:rPr>
              <a:t>Enzyme Induction</a:t>
            </a:r>
          </a:p>
        </p:txBody>
      </p:sp>
      <p:graphicFrame>
        <p:nvGraphicFramePr>
          <p:cNvPr id="4" name="Table 3"/>
          <p:cNvGraphicFramePr>
            <a:graphicFrameLocks noGrp="1"/>
          </p:cNvGraphicFramePr>
          <p:nvPr>
            <p:extLst>
              <p:ext uri="{D42A27DB-BD31-4B8C-83A1-F6EECF244321}">
                <p14:modId xmlns:p14="http://schemas.microsoft.com/office/powerpoint/2010/main" xmlns="" val="3365959041"/>
              </p:ext>
            </p:extLst>
          </p:nvPr>
        </p:nvGraphicFramePr>
        <p:xfrm>
          <a:off x="237172" y="2065655"/>
          <a:ext cx="8744212" cy="3169920"/>
        </p:xfrm>
        <a:graphic>
          <a:graphicData uri="http://schemas.openxmlformats.org/drawingml/2006/table">
            <a:tbl>
              <a:tblPr firstRow="1" bandRow="1">
                <a:tableStyleId>{85BE263C-DBD7-4A20-BB59-AAB30ACAA65A}</a:tableStyleId>
              </a:tblPr>
              <a:tblGrid>
                <a:gridCol w="1063637"/>
                <a:gridCol w="3850572"/>
                <a:gridCol w="3830003"/>
              </a:tblGrid>
              <a:tr h="370840">
                <a:tc>
                  <a:txBody>
                    <a:bodyPr/>
                    <a:lstStyle/>
                    <a:p>
                      <a:pPr algn="ctr"/>
                      <a:r>
                        <a:rPr lang="en-IN" sz="2800" baseline="0" dirty="0" smtClean="0">
                          <a:latin typeface="Times New Roman" pitchFamily="18" charset="0"/>
                          <a:cs typeface="Times New Roman" pitchFamily="18" charset="0"/>
                        </a:rPr>
                        <a:t>S No.</a:t>
                      </a:r>
                      <a:endParaRPr lang="en-IN" sz="2800" dirty="0">
                        <a:solidFill>
                          <a:srgbClr val="FFFF00"/>
                        </a:solidFill>
                        <a:latin typeface="Times New Roman" pitchFamily="18" charset="0"/>
                        <a:cs typeface="Times New Roman" pitchFamily="18" charset="0"/>
                      </a:endParaRPr>
                    </a:p>
                  </a:txBody>
                  <a:tcPr marL="68580" marR="68580"/>
                </a:tc>
                <a:tc>
                  <a:txBody>
                    <a:bodyPr/>
                    <a:lstStyle/>
                    <a:p>
                      <a:pPr algn="ctr"/>
                      <a:r>
                        <a:rPr lang="en-IN" sz="2800" dirty="0" smtClean="0">
                          <a:latin typeface="Times New Roman" pitchFamily="18" charset="0"/>
                          <a:cs typeface="Times New Roman" pitchFamily="18" charset="0"/>
                        </a:rPr>
                        <a:t>Precipitant</a:t>
                      </a:r>
                      <a:r>
                        <a:rPr lang="en-IN" sz="2800" baseline="0" dirty="0" smtClean="0">
                          <a:latin typeface="Times New Roman" pitchFamily="18" charset="0"/>
                          <a:cs typeface="Times New Roman" pitchFamily="18" charset="0"/>
                        </a:rPr>
                        <a:t> drug</a:t>
                      </a:r>
                      <a:endParaRPr lang="en-IN" sz="2800" dirty="0">
                        <a:solidFill>
                          <a:srgbClr val="FFFF00"/>
                        </a:solidFill>
                        <a:latin typeface="Times New Roman" pitchFamily="18" charset="0"/>
                        <a:cs typeface="Times New Roman" pitchFamily="18" charset="0"/>
                      </a:endParaRPr>
                    </a:p>
                  </a:txBody>
                  <a:tcPr marL="68580" marR="68580"/>
                </a:tc>
                <a:tc>
                  <a:txBody>
                    <a:bodyPr/>
                    <a:lstStyle/>
                    <a:p>
                      <a:pPr algn="ctr"/>
                      <a:r>
                        <a:rPr lang="en-IN" sz="2800" dirty="0" smtClean="0">
                          <a:latin typeface="Times New Roman" pitchFamily="18" charset="0"/>
                          <a:cs typeface="Times New Roman" pitchFamily="18" charset="0"/>
                        </a:rPr>
                        <a:t>Object drug</a:t>
                      </a:r>
                      <a:endParaRPr lang="en-IN" sz="2800" dirty="0">
                        <a:solidFill>
                          <a:srgbClr val="FFFF00"/>
                        </a:solidFill>
                        <a:latin typeface="Times New Roman" pitchFamily="18" charset="0"/>
                        <a:cs typeface="Times New Roman" pitchFamily="18" charset="0"/>
                      </a:endParaRPr>
                    </a:p>
                  </a:txBody>
                  <a:tcPr marL="68580" marR="68580"/>
                </a:tc>
              </a:tr>
              <a:tr h="370840">
                <a:tc>
                  <a:txBody>
                    <a:bodyPr/>
                    <a:lstStyle/>
                    <a:p>
                      <a:pPr algn="ctr"/>
                      <a:r>
                        <a:rPr lang="en-IN" sz="2400" dirty="0" smtClean="0">
                          <a:latin typeface="Times New Roman" pitchFamily="18" charset="0"/>
                          <a:cs typeface="Times New Roman" pitchFamily="18" charset="0"/>
                        </a:rPr>
                        <a:t>1.</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Alcohol</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Warfarin, Phenytoin</a:t>
                      </a:r>
                      <a:endParaRPr lang="en-IN" sz="2400" dirty="0">
                        <a:solidFill>
                          <a:schemeClr val="tx1"/>
                        </a:solidFill>
                        <a:latin typeface="Times New Roman" pitchFamily="18" charset="0"/>
                        <a:cs typeface="Times New Roman" pitchFamily="18" charset="0"/>
                      </a:endParaRPr>
                    </a:p>
                  </a:txBody>
                  <a:tcPr marL="68580" marR="68580"/>
                </a:tc>
              </a:tr>
              <a:tr h="370840">
                <a:tc>
                  <a:txBody>
                    <a:bodyPr/>
                    <a:lstStyle/>
                    <a:p>
                      <a:pPr algn="ctr"/>
                      <a:r>
                        <a:rPr lang="en-IN" sz="2400" dirty="0" smtClean="0">
                          <a:latin typeface="Times New Roman" pitchFamily="18" charset="0"/>
                          <a:cs typeface="Times New Roman" pitchFamily="18" charset="0"/>
                        </a:rPr>
                        <a:t>2.</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Barbiturates</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Chlorpromazine</a:t>
                      </a:r>
                      <a:r>
                        <a:rPr lang="en-IN" sz="2400" baseline="0" dirty="0" smtClean="0">
                          <a:latin typeface="Times New Roman" pitchFamily="18" charset="0"/>
                          <a:cs typeface="Times New Roman" pitchFamily="18" charset="0"/>
                        </a:rPr>
                        <a:t>, Phenytoin</a:t>
                      </a:r>
                      <a:endParaRPr lang="en-IN" sz="2400" dirty="0">
                        <a:solidFill>
                          <a:schemeClr val="tx1"/>
                        </a:solidFill>
                        <a:latin typeface="Times New Roman" pitchFamily="18" charset="0"/>
                        <a:cs typeface="Times New Roman" pitchFamily="18" charset="0"/>
                      </a:endParaRPr>
                    </a:p>
                  </a:txBody>
                  <a:tcPr marL="68580" marR="68580"/>
                </a:tc>
              </a:tr>
              <a:tr h="370840">
                <a:tc>
                  <a:txBody>
                    <a:bodyPr/>
                    <a:lstStyle/>
                    <a:p>
                      <a:pPr algn="ctr"/>
                      <a:r>
                        <a:rPr lang="en-IN" sz="2400" dirty="0" smtClean="0">
                          <a:latin typeface="Times New Roman" pitchFamily="18" charset="0"/>
                          <a:cs typeface="Times New Roman" pitchFamily="18" charset="0"/>
                        </a:rPr>
                        <a:t>3.</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Phenytoin</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err="1" smtClean="0">
                          <a:latin typeface="Times New Roman" pitchFamily="18" charset="0"/>
                          <a:cs typeface="Times New Roman" pitchFamily="18" charset="0"/>
                        </a:rPr>
                        <a:t>Tolbutamide</a:t>
                      </a:r>
                      <a:endParaRPr lang="en-IN" sz="2400" dirty="0">
                        <a:solidFill>
                          <a:schemeClr val="tx1"/>
                        </a:solidFill>
                        <a:latin typeface="Times New Roman" pitchFamily="18" charset="0"/>
                        <a:cs typeface="Times New Roman" pitchFamily="18" charset="0"/>
                      </a:endParaRPr>
                    </a:p>
                  </a:txBody>
                  <a:tcPr marL="68580" marR="68580"/>
                </a:tc>
              </a:tr>
              <a:tr h="370840">
                <a:tc>
                  <a:txBody>
                    <a:bodyPr/>
                    <a:lstStyle/>
                    <a:p>
                      <a:pPr algn="ctr"/>
                      <a:r>
                        <a:rPr lang="en-IN" sz="2400" dirty="0" smtClean="0">
                          <a:latin typeface="Times New Roman" pitchFamily="18" charset="0"/>
                          <a:cs typeface="Times New Roman" pitchFamily="18" charset="0"/>
                        </a:rPr>
                        <a:t>4.</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Rifampicin</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Warfarin,</a:t>
                      </a:r>
                      <a:r>
                        <a:rPr lang="en-IN" sz="2400" baseline="0" dirty="0" smtClean="0">
                          <a:latin typeface="Times New Roman" pitchFamily="18" charset="0"/>
                          <a:cs typeface="Times New Roman" pitchFamily="18" charset="0"/>
                        </a:rPr>
                        <a:t> </a:t>
                      </a:r>
                      <a:r>
                        <a:rPr lang="en-IN" sz="2400" baseline="0" dirty="0" err="1" smtClean="0">
                          <a:latin typeface="Times New Roman" pitchFamily="18" charset="0"/>
                          <a:cs typeface="Times New Roman" pitchFamily="18" charset="0"/>
                        </a:rPr>
                        <a:t>Tolbutamide</a:t>
                      </a:r>
                      <a:endParaRPr lang="en-IN" sz="2400" dirty="0">
                        <a:solidFill>
                          <a:schemeClr val="tx1"/>
                        </a:solidFill>
                        <a:latin typeface="Times New Roman" pitchFamily="18" charset="0"/>
                        <a:cs typeface="Times New Roman" pitchFamily="18" charset="0"/>
                      </a:endParaRPr>
                    </a:p>
                  </a:txBody>
                  <a:tcPr marL="68580" marR="68580"/>
                </a:tc>
              </a:tr>
              <a:tr h="370840">
                <a:tc>
                  <a:txBody>
                    <a:bodyPr/>
                    <a:lstStyle/>
                    <a:p>
                      <a:pPr algn="ctr"/>
                      <a:r>
                        <a:rPr lang="en-IN" sz="2400" dirty="0" smtClean="0">
                          <a:latin typeface="Times New Roman" pitchFamily="18" charset="0"/>
                          <a:cs typeface="Times New Roman" pitchFamily="18" charset="0"/>
                        </a:rPr>
                        <a:t>5.</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St.</a:t>
                      </a:r>
                      <a:r>
                        <a:rPr lang="en-IN" sz="2400" baseline="0" dirty="0" smtClean="0">
                          <a:latin typeface="Times New Roman" pitchFamily="18" charset="0"/>
                          <a:cs typeface="Times New Roman" pitchFamily="18" charset="0"/>
                        </a:rPr>
                        <a:t> John’s </a:t>
                      </a:r>
                      <a:r>
                        <a:rPr lang="en-IN" sz="2400" baseline="0" dirty="0" err="1" smtClean="0">
                          <a:latin typeface="Times New Roman" pitchFamily="18" charset="0"/>
                          <a:cs typeface="Times New Roman" pitchFamily="18" charset="0"/>
                        </a:rPr>
                        <a:t>Wort</a:t>
                      </a:r>
                      <a:endParaRPr lang="en-IN" sz="2400" dirty="0">
                        <a:solidFill>
                          <a:schemeClr val="tx1"/>
                        </a:solidFill>
                        <a:latin typeface="Times New Roman" pitchFamily="18" charset="0"/>
                        <a:cs typeface="Times New Roman" pitchFamily="18" charset="0"/>
                      </a:endParaRPr>
                    </a:p>
                  </a:txBody>
                  <a:tcPr marL="68580" marR="68580"/>
                </a:tc>
                <a:tc>
                  <a:txBody>
                    <a:bodyPr/>
                    <a:lstStyle/>
                    <a:p>
                      <a:pPr algn="ctr"/>
                      <a:r>
                        <a:rPr lang="en-IN" sz="2400" dirty="0" smtClean="0">
                          <a:latin typeface="Times New Roman" pitchFamily="18" charset="0"/>
                          <a:cs typeface="Times New Roman" pitchFamily="18" charset="0"/>
                        </a:rPr>
                        <a:t>Carbamazepine,</a:t>
                      </a:r>
                      <a:r>
                        <a:rPr lang="en-IN" sz="2400" baseline="0" dirty="0" smtClean="0">
                          <a:latin typeface="Times New Roman" pitchFamily="18" charset="0"/>
                          <a:cs typeface="Times New Roman" pitchFamily="18" charset="0"/>
                        </a:rPr>
                        <a:t> SSRIs, Warfarin</a:t>
                      </a:r>
                      <a:endParaRPr lang="en-IN" sz="2400" dirty="0">
                        <a:solidFill>
                          <a:schemeClr val="tx1"/>
                        </a:solidFill>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xmlns="" val="25410249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Metabolism</a:t>
            </a:r>
            <a:endParaRPr lang="en-IN" dirty="0"/>
          </a:p>
        </p:txBody>
      </p:sp>
      <p:sp>
        <p:nvSpPr>
          <p:cNvPr id="3" name="Content Placeholder 2"/>
          <p:cNvSpPr>
            <a:spLocks noGrp="1"/>
          </p:cNvSpPr>
          <p:nvPr>
            <p:ph idx="1"/>
          </p:nvPr>
        </p:nvSpPr>
        <p:spPr>
          <a:xfrm>
            <a:off x="2341109" y="1056175"/>
            <a:ext cx="4043363" cy="574675"/>
          </a:xfrm>
        </p:spPr>
        <p:txBody>
          <a:bodyPr>
            <a:noAutofit/>
          </a:bodyPr>
          <a:lstStyle/>
          <a:p>
            <a:pPr marL="0" indent="0" algn="ctr">
              <a:buNone/>
            </a:pPr>
            <a:r>
              <a:rPr lang="en-IN" sz="3200" b="1" u="sng" dirty="0" smtClean="0">
                <a:solidFill>
                  <a:srgbClr val="FF0000"/>
                </a:solidFill>
                <a:latin typeface="Times New Roman" pitchFamily="18" charset="0"/>
                <a:cs typeface="Times New Roman" pitchFamily="18" charset="0"/>
              </a:rPr>
              <a:t>Enzyme Inhibition</a:t>
            </a:r>
            <a:endParaRPr lang="en-IN" sz="3200" b="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4185420239"/>
              </p:ext>
            </p:extLst>
          </p:nvPr>
        </p:nvGraphicFramePr>
        <p:xfrm>
          <a:off x="214314" y="1958975"/>
          <a:ext cx="8769667" cy="3078480"/>
        </p:xfrm>
        <a:graphic>
          <a:graphicData uri="http://schemas.openxmlformats.org/drawingml/2006/table">
            <a:tbl>
              <a:tblPr firstRow="1" bandRow="1">
                <a:tableStyleId>{EB344D84-9AFB-497E-A393-DC336BA19D2E}</a:tableStyleId>
              </a:tblPr>
              <a:tblGrid>
                <a:gridCol w="1015814"/>
                <a:gridCol w="2831057"/>
                <a:gridCol w="2650736"/>
                <a:gridCol w="2272060"/>
              </a:tblGrid>
              <a:tr h="370840">
                <a:tc>
                  <a:txBody>
                    <a:bodyPr/>
                    <a:lstStyle/>
                    <a:p>
                      <a:r>
                        <a:rPr lang="en-IN" sz="2800" dirty="0" smtClean="0">
                          <a:latin typeface="Times New Roman" pitchFamily="18" charset="0"/>
                          <a:cs typeface="Times New Roman" pitchFamily="18" charset="0"/>
                        </a:rPr>
                        <a:t>S No.</a:t>
                      </a:r>
                      <a:endParaRPr lang="en-IN" sz="2800" dirty="0">
                        <a:solidFill>
                          <a:srgbClr val="FFFF00"/>
                        </a:solidFill>
                        <a:latin typeface="Times New Roman" pitchFamily="18" charset="0"/>
                        <a:cs typeface="Times New Roman" pitchFamily="18" charset="0"/>
                      </a:endParaRPr>
                    </a:p>
                  </a:txBody>
                  <a:tcPr marL="68580" marR="68580"/>
                </a:tc>
                <a:tc>
                  <a:txBody>
                    <a:bodyPr/>
                    <a:lstStyle/>
                    <a:p>
                      <a:r>
                        <a:rPr lang="en-IN" sz="2800" dirty="0" smtClean="0">
                          <a:latin typeface="Times New Roman" pitchFamily="18" charset="0"/>
                          <a:cs typeface="Times New Roman" pitchFamily="18" charset="0"/>
                        </a:rPr>
                        <a:t>Precipitant Drug</a:t>
                      </a:r>
                      <a:endParaRPr lang="en-IN" sz="2800" dirty="0">
                        <a:solidFill>
                          <a:srgbClr val="FFFF00"/>
                        </a:solidFill>
                        <a:latin typeface="Times New Roman" pitchFamily="18" charset="0"/>
                        <a:cs typeface="Times New Roman" pitchFamily="18" charset="0"/>
                      </a:endParaRPr>
                    </a:p>
                  </a:txBody>
                  <a:tcPr marL="68580" marR="68580"/>
                </a:tc>
                <a:tc>
                  <a:txBody>
                    <a:bodyPr/>
                    <a:lstStyle/>
                    <a:p>
                      <a:r>
                        <a:rPr lang="en-IN" sz="2800" dirty="0" smtClean="0">
                          <a:latin typeface="Times New Roman" pitchFamily="18" charset="0"/>
                          <a:cs typeface="Times New Roman" pitchFamily="18" charset="0"/>
                        </a:rPr>
                        <a:t>Enzyme</a:t>
                      </a:r>
                      <a:endParaRPr lang="en-IN" sz="2800" dirty="0">
                        <a:solidFill>
                          <a:srgbClr val="FFFF00"/>
                        </a:solidFill>
                        <a:latin typeface="Times New Roman" pitchFamily="18" charset="0"/>
                        <a:cs typeface="Times New Roman" pitchFamily="18" charset="0"/>
                      </a:endParaRPr>
                    </a:p>
                  </a:txBody>
                  <a:tcPr marL="68580" marR="68580"/>
                </a:tc>
                <a:tc>
                  <a:txBody>
                    <a:bodyPr/>
                    <a:lstStyle/>
                    <a:p>
                      <a:r>
                        <a:rPr lang="en-IN" sz="2800" dirty="0" smtClean="0">
                          <a:latin typeface="Times New Roman" pitchFamily="18" charset="0"/>
                          <a:cs typeface="Times New Roman" pitchFamily="18" charset="0"/>
                        </a:rPr>
                        <a:t>Object</a:t>
                      </a:r>
                      <a:r>
                        <a:rPr lang="en-IN" sz="2800" baseline="0" dirty="0" smtClean="0">
                          <a:latin typeface="Times New Roman" pitchFamily="18" charset="0"/>
                          <a:cs typeface="Times New Roman" pitchFamily="18" charset="0"/>
                        </a:rPr>
                        <a:t> drug</a:t>
                      </a:r>
                      <a:endParaRPr lang="en-IN" sz="2800" dirty="0">
                        <a:solidFill>
                          <a:srgbClr val="FFFF00"/>
                        </a:solidFill>
                        <a:latin typeface="Times New Roman" pitchFamily="18" charset="0"/>
                        <a:cs typeface="Times New Roman" pitchFamily="18" charset="0"/>
                      </a:endParaRPr>
                    </a:p>
                  </a:txBody>
                  <a:tcPr marL="68580" marR="68580"/>
                </a:tc>
              </a:tr>
              <a:tr h="376344">
                <a:tc>
                  <a:txBody>
                    <a:bodyPr/>
                    <a:lstStyle/>
                    <a:p>
                      <a:r>
                        <a:rPr lang="en-IN"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Allopurinol</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Xanthine Oxidase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Azathioprine</a:t>
                      </a:r>
                      <a:endParaRPr lang="en-IN" sz="2400" dirty="0">
                        <a:latin typeface="Times New Roman" pitchFamily="18" charset="0"/>
                        <a:cs typeface="Times New Roman" pitchFamily="18" charset="0"/>
                      </a:endParaRPr>
                    </a:p>
                  </a:txBody>
                  <a:tcPr marL="68580" marR="68580"/>
                </a:tc>
              </a:tr>
              <a:tr h="370840">
                <a:tc>
                  <a:txBody>
                    <a:bodyPr/>
                    <a:lstStyle/>
                    <a:p>
                      <a:r>
                        <a:rPr lang="en-IN"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Carbidopa</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Dopa</a:t>
                      </a:r>
                      <a:r>
                        <a:rPr lang="en-IN" sz="2400" dirty="0" smtClean="0">
                          <a:latin typeface="Times New Roman" pitchFamily="18" charset="0"/>
                          <a:cs typeface="Times New Roman" pitchFamily="18" charset="0"/>
                        </a:rPr>
                        <a:t> decarboxylase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L-Dopa</a:t>
                      </a:r>
                      <a:endParaRPr lang="en-IN" sz="2400" dirty="0">
                        <a:latin typeface="Times New Roman" pitchFamily="18" charset="0"/>
                        <a:cs typeface="Times New Roman" pitchFamily="18" charset="0"/>
                      </a:endParaRPr>
                    </a:p>
                  </a:txBody>
                  <a:tcPr marL="68580" marR="68580"/>
                </a:tc>
              </a:tr>
              <a:tr h="370840">
                <a:tc>
                  <a:txBody>
                    <a:bodyPr/>
                    <a:lstStyle/>
                    <a:p>
                      <a:r>
                        <a:rPr lang="en-IN"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Disulfiram</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Aldehyde dehydrogenase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Alcohol</a:t>
                      </a:r>
                      <a:endParaRPr lang="en-IN" sz="2400" dirty="0">
                        <a:latin typeface="Times New Roman" pitchFamily="18" charset="0"/>
                        <a:cs typeface="Times New Roman" pitchFamily="18" charset="0"/>
                      </a:endParaRPr>
                    </a:p>
                  </a:txBody>
                  <a:tcPr marL="68580" marR="68580"/>
                </a:tc>
              </a:tr>
              <a:tr h="370840">
                <a:tc>
                  <a:txBody>
                    <a:bodyPr/>
                    <a:lstStyle/>
                    <a:p>
                      <a:r>
                        <a:rPr lang="en-IN"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MAO</a:t>
                      </a:r>
                      <a:r>
                        <a:rPr lang="en-IN" sz="2400" baseline="0" dirty="0" smtClean="0">
                          <a:latin typeface="Times New Roman" pitchFamily="18" charset="0"/>
                          <a:cs typeface="Times New Roman" pitchFamily="18" charset="0"/>
                        </a:rPr>
                        <a:t> Inhibitors</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Monomine</a:t>
                      </a:r>
                      <a:r>
                        <a:rPr lang="en-IN" sz="2400" dirty="0" smtClean="0">
                          <a:latin typeface="Times New Roman" pitchFamily="18" charset="0"/>
                          <a:cs typeface="Times New Roman" pitchFamily="18" charset="0"/>
                        </a:rPr>
                        <a:t> Oxidase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Amine</a:t>
                      </a:r>
                      <a:r>
                        <a:rPr lang="en-IN" sz="2400" baseline="0" dirty="0" smtClean="0">
                          <a:latin typeface="Times New Roman" pitchFamily="18" charset="0"/>
                          <a:cs typeface="Times New Roman" pitchFamily="18" charset="0"/>
                        </a:rPr>
                        <a:t> containing foods</a:t>
                      </a:r>
                      <a:endParaRPr lang="en-IN" sz="2400" dirty="0">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xmlns="" val="13801749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579127274"/>
              </p:ext>
            </p:extLst>
          </p:nvPr>
        </p:nvGraphicFramePr>
        <p:xfrm>
          <a:off x="485775" y="1787415"/>
          <a:ext cx="8315326" cy="3856239"/>
        </p:xfrm>
        <a:graphic>
          <a:graphicData uri="http://schemas.openxmlformats.org/drawingml/2006/table">
            <a:tbl>
              <a:tblPr firstRow="1" bandRow="1">
                <a:tableStyleId>{21E4AEA4-8DFA-4A89-87EB-49C32662AFE0}</a:tableStyleId>
              </a:tblPr>
              <a:tblGrid>
                <a:gridCol w="839932"/>
                <a:gridCol w="2339810"/>
                <a:gridCol w="2567792"/>
                <a:gridCol w="2567792"/>
              </a:tblGrid>
              <a:tr h="1179054">
                <a:tc>
                  <a:txBody>
                    <a:bodyPr/>
                    <a:lstStyle/>
                    <a:p>
                      <a:r>
                        <a:rPr lang="en-IN" sz="2800" dirty="0" smtClean="0">
                          <a:solidFill>
                            <a:srgbClr val="FFFF00"/>
                          </a:solidFill>
                          <a:latin typeface="Times New Roman" pitchFamily="18" charset="0"/>
                          <a:cs typeface="Times New Roman" pitchFamily="18" charset="0"/>
                        </a:rPr>
                        <a:t>S.no</a:t>
                      </a:r>
                      <a:endParaRPr lang="en-IN" sz="2800" dirty="0">
                        <a:solidFill>
                          <a:srgbClr val="FFFF00"/>
                        </a:solidFill>
                        <a:latin typeface="Times New Roman" pitchFamily="18" charset="0"/>
                        <a:cs typeface="Times New Roman" pitchFamily="18" charset="0"/>
                      </a:endParaRPr>
                    </a:p>
                  </a:txBody>
                  <a:tcPr marL="68580" marR="68580"/>
                </a:tc>
                <a:tc>
                  <a:txBody>
                    <a:bodyPr/>
                    <a:lstStyle/>
                    <a:p>
                      <a:r>
                        <a:rPr lang="en-IN" sz="2800" dirty="0" smtClean="0">
                          <a:solidFill>
                            <a:srgbClr val="FFFF00"/>
                          </a:solidFill>
                          <a:latin typeface="Times New Roman" pitchFamily="18" charset="0"/>
                          <a:cs typeface="Times New Roman" pitchFamily="18" charset="0"/>
                        </a:rPr>
                        <a:t>Precipitant drug</a:t>
                      </a:r>
                      <a:endParaRPr lang="en-IN" sz="2800" dirty="0">
                        <a:solidFill>
                          <a:srgbClr val="FFFF00"/>
                        </a:solidFill>
                        <a:latin typeface="Times New Roman" pitchFamily="18" charset="0"/>
                        <a:cs typeface="Times New Roman" pitchFamily="18" charset="0"/>
                      </a:endParaRPr>
                    </a:p>
                  </a:txBody>
                  <a:tcPr marL="68580" marR="68580"/>
                </a:tc>
                <a:tc>
                  <a:txBody>
                    <a:bodyPr/>
                    <a:lstStyle/>
                    <a:p>
                      <a:r>
                        <a:rPr lang="en-IN" sz="2800" dirty="0" smtClean="0">
                          <a:solidFill>
                            <a:srgbClr val="FFFF00"/>
                          </a:solidFill>
                          <a:latin typeface="Times New Roman" pitchFamily="18" charset="0"/>
                          <a:cs typeface="Times New Roman" pitchFamily="18" charset="0"/>
                        </a:rPr>
                        <a:t>Object drug</a:t>
                      </a:r>
                      <a:endParaRPr lang="en-IN" sz="2800" dirty="0">
                        <a:solidFill>
                          <a:srgbClr val="FFFF00"/>
                        </a:solidFill>
                        <a:latin typeface="Times New Roman" pitchFamily="18" charset="0"/>
                        <a:cs typeface="Times New Roman" pitchFamily="18" charset="0"/>
                      </a:endParaRPr>
                    </a:p>
                  </a:txBody>
                  <a:tcPr marL="68580" marR="68580"/>
                </a:tc>
                <a:tc>
                  <a:txBody>
                    <a:bodyPr/>
                    <a:lstStyle/>
                    <a:p>
                      <a:r>
                        <a:rPr lang="en-IN" sz="2800" dirty="0" smtClean="0">
                          <a:solidFill>
                            <a:srgbClr val="FFFF00"/>
                          </a:solidFill>
                          <a:latin typeface="Times New Roman" pitchFamily="18" charset="0"/>
                          <a:cs typeface="Times New Roman" pitchFamily="18" charset="0"/>
                        </a:rPr>
                        <a:t>Effect</a:t>
                      </a:r>
                      <a:endParaRPr lang="en-IN" sz="2800" dirty="0">
                        <a:solidFill>
                          <a:srgbClr val="FFFF00"/>
                        </a:solidFill>
                        <a:latin typeface="Times New Roman" pitchFamily="18" charset="0"/>
                        <a:cs typeface="Times New Roman" pitchFamily="18" charset="0"/>
                      </a:endParaRPr>
                    </a:p>
                  </a:txBody>
                  <a:tcPr marL="68580" marR="68580"/>
                </a:tc>
              </a:tr>
              <a:tr h="618075">
                <a:tc>
                  <a:txBody>
                    <a:bodyPr/>
                    <a:lstStyle/>
                    <a:p>
                      <a:r>
                        <a:rPr lang="en-IN"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Cimetidine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Diazepam</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CNS effects</a:t>
                      </a:r>
                      <a:endParaRPr lang="en-IN" sz="2400" dirty="0">
                        <a:latin typeface="Times New Roman" pitchFamily="18" charset="0"/>
                        <a:cs typeface="Times New Roman" pitchFamily="18" charset="0"/>
                      </a:endParaRPr>
                    </a:p>
                  </a:txBody>
                  <a:tcPr marL="68580" marR="68580"/>
                </a:tc>
              </a:tr>
              <a:tr h="618075">
                <a:tc>
                  <a:txBody>
                    <a:bodyPr/>
                    <a:lstStyle/>
                    <a:p>
                      <a:r>
                        <a:rPr lang="en-IN"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Macrolides</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Theophylline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Cardiac</a:t>
                      </a:r>
                      <a:r>
                        <a:rPr lang="en-IN" sz="2400" baseline="0" dirty="0" smtClean="0">
                          <a:latin typeface="Times New Roman" pitchFamily="18" charset="0"/>
                          <a:cs typeface="Times New Roman" pitchFamily="18" charset="0"/>
                        </a:rPr>
                        <a:t> toxicity</a:t>
                      </a:r>
                      <a:endParaRPr lang="en-IN" sz="2400" dirty="0">
                        <a:latin typeface="Times New Roman" pitchFamily="18" charset="0"/>
                        <a:cs typeface="Times New Roman" pitchFamily="18" charset="0"/>
                      </a:endParaRPr>
                    </a:p>
                  </a:txBody>
                  <a:tcPr marL="68580" marR="68580"/>
                </a:tc>
              </a:tr>
              <a:tr h="618075">
                <a:tc>
                  <a:txBody>
                    <a:bodyPr/>
                    <a:lstStyle/>
                    <a:p>
                      <a:r>
                        <a:rPr lang="en-IN"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Metronidazole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Alcohol</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Disulfiram</a:t>
                      </a:r>
                      <a:r>
                        <a:rPr lang="en-IN" sz="2400" baseline="0" dirty="0" smtClean="0">
                          <a:latin typeface="Times New Roman" pitchFamily="18" charset="0"/>
                          <a:cs typeface="Times New Roman" pitchFamily="18" charset="0"/>
                        </a:rPr>
                        <a:t> like action</a:t>
                      </a:r>
                      <a:endParaRPr lang="en-IN" sz="2400" dirty="0">
                        <a:latin typeface="Times New Roman" pitchFamily="18" charset="0"/>
                        <a:cs typeface="Times New Roman" pitchFamily="18" charset="0"/>
                      </a:endParaRPr>
                    </a:p>
                  </a:txBody>
                  <a:tcPr marL="68580" marR="68580"/>
                </a:tc>
              </a:tr>
              <a:tr h="618075">
                <a:tc>
                  <a:txBody>
                    <a:bodyPr/>
                    <a:lstStyle/>
                    <a:p>
                      <a:r>
                        <a:rPr lang="en-IN"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Chloramphenicol</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Tolbutamide</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Hypoglycemia</a:t>
                      </a:r>
                      <a:endParaRPr lang="en-IN" sz="2400" dirty="0">
                        <a:latin typeface="Times New Roman" pitchFamily="18" charset="0"/>
                        <a:cs typeface="Times New Roman" pitchFamily="18" charset="0"/>
                      </a:endParaRPr>
                    </a:p>
                  </a:txBody>
                  <a:tcPr marL="68580" marR="68580"/>
                </a:tc>
              </a:tr>
            </a:tbl>
          </a:graphicData>
        </a:graphic>
      </p:graphicFrame>
      <p:sp>
        <p:nvSpPr>
          <p:cNvPr id="5" name="Content Placeholder 2"/>
          <p:cNvSpPr>
            <a:spLocks noGrp="1"/>
          </p:cNvSpPr>
          <p:nvPr>
            <p:ph idx="1"/>
          </p:nvPr>
        </p:nvSpPr>
        <p:spPr>
          <a:xfrm>
            <a:off x="2512559" y="477055"/>
            <a:ext cx="4043363" cy="574675"/>
          </a:xfrm>
        </p:spPr>
        <p:txBody>
          <a:bodyPr>
            <a:noAutofit/>
          </a:bodyPr>
          <a:lstStyle/>
          <a:p>
            <a:pPr marL="0" indent="0" algn="ctr">
              <a:buNone/>
            </a:pPr>
            <a:r>
              <a:rPr lang="en-IN" sz="3200" b="1" u="sng" dirty="0" smtClean="0">
                <a:solidFill>
                  <a:srgbClr val="008000"/>
                </a:solidFill>
                <a:latin typeface="Times New Roman" pitchFamily="18" charset="0"/>
                <a:cs typeface="Times New Roman" pitchFamily="18" charset="0"/>
              </a:rPr>
              <a:t>Enzyme Inhibition</a:t>
            </a:r>
            <a:endParaRPr lang="en-IN" sz="3200" b="1" u="sng" dirty="0">
              <a:solidFill>
                <a:srgbClr val="008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182632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274638"/>
            <a:ext cx="4385310" cy="700722"/>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0D15B3"/>
                </a:solidFill>
                <a:effectLst/>
                <a:uLnTx/>
                <a:uFillTx/>
                <a:latin typeface="Times New Roman" pitchFamily="18" charset="0"/>
                <a:ea typeface="+mj-ea"/>
                <a:cs typeface="Times New Roman" pitchFamily="18" charset="0"/>
              </a:rPr>
              <a:t>Excretion Interactions</a:t>
            </a:r>
            <a:endParaRPr kumimoji="0" lang="ar-EG" sz="3200" b="1" i="0" u="none" strike="noStrike" kern="1200" cap="none" spc="0" normalizeH="0" baseline="0" noProof="0" dirty="0">
              <a:ln>
                <a:noFill/>
              </a:ln>
              <a:solidFill>
                <a:srgbClr val="0D15B3"/>
              </a:solidFill>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a:xfrm>
            <a:off x="304800" y="1371600"/>
            <a:ext cx="5852160" cy="5105400"/>
          </a:xfrm>
          <a:prstGeom prst="rect">
            <a:avLst/>
          </a:prstGeom>
        </p:spPr>
        <p:txBody>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Most drug are excreted in </a:t>
            </a:r>
            <a:r>
              <a:rPr kumimoji="0" lang="en-US" sz="24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Urine</a:t>
            </a:r>
            <a:r>
              <a:rPr kumimoji="0" lang="en-US"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or </a:t>
            </a:r>
            <a:r>
              <a:rPr kumimoji="0" lang="en-US" sz="24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Bile</a:t>
            </a:r>
            <a:r>
              <a:rPr kumimoji="0" lang="en-US"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Some drugs are reabsorbed from renal tubules or </a:t>
            </a:r>
            <a:r>
              <a:rPr kumimoji="0" lang="en-US"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enterohepatic</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recirculation.</a:t>
            </a:r>
            <a:r>
              <a:rPr kumimoji="0" lang="en-US"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lang="en-US" sz="2400" dirty="0" smtClean="0">
                <a:latin typeface="Times New Roman" pitchFamily="18" charset="0"/>
                <a:cs typeface="Times New Roman" pitchFamily="18" charset="0"/>
              </a:rPr>
              <a:t>E.g. </a:t>
            </a:r>
            <a:r>
              <a:rPr lang="en-US" sz="2400" b="1" dirty="0" err="1" smtClean="0">
                <a:solidFill>
                  <a:srgbClr val="FF0000"/>
                </a:solidFill>
                <a:latin typeface="Times New Roman" pitchFamily="18" charset="0"/>
                <a:cs typeface="Times New Roman" pitchFamily="18" charset="0"/>
              </a:rPr>
              <a:t>penicillins</a:t>
            </a:r>
            <a:r>
              <a:rPr lang="en-US" sz="2400" dirty="0" smtClean="0">
                <a:latin typeface="Times New Roman" pitchFamily="18" charset="0"/>
                <a:cs typeface="Times New Roman" pitchFamily="18" charset="0"/>
              </a:rPr>
              <a:t> and </a:t>
            </a:r>
            <a:r>
              <a:rPr lang="en-US" sz="2400" b="1" dirty="0" smtClean="0">
                <a:solidFill>
                  <a:srgbClr val="0070C0"/>
                </a:solidFill>
                <a:latin typeface="Times New Roman" pitchFamily="18" charset="0"/>
                <a:cs typeface="Times New Roman" pitchFamily="18" charset="0"/>
              </a:rPr>
              <a:t>oral contraceptives</a:t>
            </a:r>
            <a:r>
              <a:rPr lang="en-US" sz="2400" dirty="0" smtClean="0">
                <a:latin typeface="Times New Roman" pitchFamily="18" charset="0"/>
                <a:cs typeface="Times New Roman" pitchFamily="18" charset="0"/>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Some drugs are excreted in acidic urine, so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changing urine PH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will affect there serum level.</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These interactions are </a:t>
            </a:r>
            <a:r>
              <a:rPr kumimoji="0" lang="en-US" sz="24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rare</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p:txBody>
      </p:sp>
      <p:pic>
        <p:nvPicPr>
          <p:cNvPr id="4" name="Picture 2" descr="C:\Documents and Settings\Maestro Medo.MEDO-PC\Desktop\42_10_human_kidney-L.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0" y="304800"/>
            <a:ext cx="2846070" cy="2140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42888"/>
            <a:ext cx="8922775" cy="6186309"/>
          </a:xfrm>
          <a:prstGeom prst="rect">
            <a:avLst/>
          </a:prstGeom>
          <a:noFill/>
        </p:spPr>
        <p:txBody>
          <a:bodyPr wrap="square" rtlCol="0">
            <a:spAutoFit/>
          </a:bodyPr>
          <a:lstStyle/>
          <a:p>
            <a:pPr marL="174625" fontAlgn="base">
              <a:lnSpc>
                <a:spcPct val="150000"/>
              </a:lnSpc>
              <a:spcBef>
                <a:spcPct val="0"/>
              </a:spcBef>
              <a:spcAft>
                <a:spcPct val="0"/>
              </a:spcAft>
            </a:pPr>
            <a:r>
              <a:rPr lang="en-US" sz="4000" i="1" dirty="0">
                <a:solidFill>
                  <a:srgbClr val="FF0000"/>
                </a:solidFill>
                <a:latin typeface="Times New Roman" pitchFamily="18" charset="0"/>
                <a:cs typeface="Times New Roman" pitchFamily="18" charset="0"/>
              </a:rPr>
              <a:t>Factors contributing to drug interactions:</a:t>
            </a:r>
          </a:p>
          <a:p>
            <a:pPr marL="363538" fontAlgn="base">
              <a:lnSpc>
                <a:spcPct val="150000"/>
              </a:lnSpc>
              <a:spcBef>
                <a:spcPct val="0"/>
              </a:spcBef>
              <a:spcAft>
                <a:spcPct val="0"/>
              </a:spcAft>
            </a:pPr>
            <a:r>
              <a:rPr lang="en-US" sz="2800" i="1" dirty="0">
                <a:solidFill>
                  <a:srgbClr val="000000"/>
                </a:solidFill>
                <a:latin typeface="Times New Roman" pitchFamily="18" charset="0"/>
                <a:cs typeface="Times New Roman" pitchFamily="18" charset="0"/>
              </a:rPr>
              <a:t>1.Multiple drug therapy.</a:t>
            </a:r>
          </a:p>
          <a:p>
            <a:pPr marL="363538" fontAlgn="base">
              <a:lnSpc>
                <a:spcPct val="150000"/>
              </a:lnSpc>
              <a:spcBef>
                <a:spcPct val="0"/>
              </a:spcBef>
              <a:spcAft>
                <a:spcPct val="0"/>
              </a:spcAft>
            </a:pPr>
            <a:r>
              <a:rPr lang="en-US" sz="2800" i="1" dirty="0">
                <a:solidFill>
                  <a:srgbClr val="000000"/>
                </a:solidFill>
                <a:latin typeface="Times New Roman" pitchFamily="18" charset="0"/>
                <a:cs typeface="Times New Roman" pitchFamily="18" charset="0"/>
              </a:rPr>
              <a:t>2.Multiple prescribers.</a:t>
            </a:r>
          </a:p>
          <a:p>
            <a:pPr marL="363538" fontAlgn="base">
              <a:lnSpc>
                <a:spcPct val="150000"/>
              </a:lnSpc>
              <a:spcBef>
                <a:spcPct val="0"/>
              </a:spcBef>
              <a:spcAft>
                <a:spcPct val="0"/>
              </a:spcAft>
            </a:pPr>
            <a:r>
              <a:rPr lang="en-US" sz="2800" i="1" dirty="0">
                <a:solidFill>
                  <a:srgbClr val="000000"/>
                </a:solidFill>
                <a:latin typeface="Times New Roman" pitchFamily="18" charset="0"/>
                <a:cs typeface="Times New Roman" pitchFamily="18" charset="0"/>
              </a:rPr>
              <a:t>3.Multiple pharmacological effects of drug.</a:t>
            </a:r>
          </a:p>
          <a:p>
            <a:pPr marL="363538" fontAlgn="base">
              <a:lnSpc>
                <a:spcPct val="150000"/>
              </a:lnSpc>
              <a:spcBef>
                <a:spcPct val="0"/>
              </a:spcBef>
              <a:spcAft>
                <a:spcPct val="0"/>
              </a:spcAft>
            </a:pPr>
            <a:r>
              <a:rPr lang="en-US" sz="2800" i="1" dirty="0">
                <a:solidFill>
                  <a:srgbClr val="000000"/>
                </a:solidFill>
                <a:latin typeface="Times New Roman" pitchFamily="18" charset="0"/>
                <a:cs typeface="Times New Roman" pitchFamily="18" charset="0"/>
              </a:rPr>
              <a:t>4.Multiple diseases/predisposing illness.</a:t>
            </a:r>
          </a:p>
          <a:p>
            <a:pPr marL="363538" fontAlgn="base">
              <a:lnSpc>
                <a:spcPct val="150000"/>
              </a:lnSpc>
              <a:spcBef>
                <a:spcPct val="0"/>
              </a:spcBef>
              <a:spcAft>
                <a:spcPct val="0"/>
              </a:spcAft>
            </a:pPr>
            <a:r>
              <a:rPr lang="en-US" sz="2800" i="1" dirty="0">
                <a:solidFill>
                  <a:srgbClr val="000000"/>
                </a:solidFill>
                <a:latin typeface="Times New Roman" pitchFamily="18" charset="0"/>
                <a:cs typeface="Times New Roman" pitchFamily="18" charset="0"/>
              </a:rPr>
              <a:t>5.Poor patient compliance.</a:t>
            </a:r>
          </a:p>
          <a:p>
            <a:pPr marL="363538" fontAlgn="base">
              <a:lnSpc>
                <a:spcPct val="150000"/>
              </a:lnSpc>
              <a:spcBef>
                <a:spcPct val="0"/>
              </a:spcBef>
              <a:spcAft>
                <a:spcPct val="0"/>
              </a:spcAft>
            </a:pPr>
            <a:r>
              <a:rPr lang="en-US" sz="2800" i="1" dirty="0">
                <a:solidFill>
                  <a:srgbClr val="000000"/>
                </a:solidFill>
                <a:latin typeface="Times New Roman" pitchFamily="18" charset="0"/>
                <a:cs typeface="Times New Roman" pitchFamily="18" charset="0"/>
              </a:rPr>
              <a:t>6.Advancing age of patient.</a:t>
            </a:r>
          </a:p>
          <a:p>
            <a:pPr marL="363538" fontAlgn="base">
              <a:lnSpc>
                <a:spcPct val="150000"/>
              </a:lnSpc>
              <a:spcBef>
                <a:spcPct val="0"/>
              </a:spcBef>
              <a:spcAft>
                <a:spcPct val="0"/>
              </a:spcAft>
            </a:pPr>
            <a:r>
              <a:rPr lang="en-US" sz="2800" i="1" dirty="0">
                <a:solidFill>
                  <a:srgbClr val="000000"/>
                </a:solidFill>
                <a:latin typeface="Times New Roman" pitchFamily="18" charset="0"/>
                <a:cs typeface="Times New Roman" pitchFamily="18" charset="0"/>
              </a:rPr>
              <a:t>7.Drug-related factors.</a:t>
            </a:r>
          </a:p>
          <a:p>
            <a:pPr marL="174625" fontAlgn="base">
              <a:lnSpc>
                <a:spcPct val="150000"/>
              </a:lnSpc>
              <a:spcBef>
                <a:spcPct val="0"/>
              </a:spcBef>
              <a:spcAft>
                <a:spcPct val="0"/>
              </a:spcAft>
            </a:pPr>
            <a:endParaRPr lang="en-US" sz="2800" i="1" dirty="0">
              <a:solidFill>
                <a:srgbClr val="000000"/>
              </a:solidFill>
              <a:cs typeface="Arial" charset="0"/>
            </a:endParaRPr>
          </a:p>
        </p:txBody>
      </p:sp>
      <p:sp>
        <p:nvSpPr>
          <p:cNvPr id="3" name="TextBox 2"/>
          <p:cNvSpPr txBox="1"/>
          <p:nvPr/>
        </p:nvSpPr>
        <p:spPr>
          <a:xfrm>
            <a:off x="685800" y="1752600"/>
            <a:ext cx="264816" cy="369332"/>
          </a:xfrm>
          <a:prstGeom prst="rect">
            <a:avLst/>
          </a:prstGeom>
          <a:noFill/>
        </p:spPr>
        <p:txBody>
          <a:bodyPr wrap="none" rtlCol="0">
            <a:spAutoFit/>
          </a:bodyPr>
          <a:lstStyle/>
          <a:p>
            <a:pPr fontAlgn="base">
              <a:spcBef>
                <a:spcPct val="0"/>
              </a:spcBef>
              <a:spcAft>
                <a:spcPct val="0"/>
              </a:spcAft>
              <a:buFont typeface="Arial" pitchFamily="34" charset="0"/>
              <a:buChar char="•"/>
            </a:pPr>
            <a:endParaRPr lang="en-US" dirty="0">
              <a:solidFill>
                <a:srgbClr val="000000"/>
              </a:solidFill>
              <a:cs typeface="Arial" charset="0"/>
            </a:endParaRPr>
          </a:p>
        </p:txBody>
      </p:sp>
    </p:spTree>
    <p:extLst>
      <p:ext uri="{BB962C8B-B14F-4D97-AF65-F5344CB8AC3E}">
        <p14:creationId xmlns="" xmlns:p14="http://schemas.microsoft.com/office/powerpoint/2010/main" val="3971278191"/>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068"/>
            <a:ext cx="9003411" cy="7232749"/>
          </a:xfrm>
          <a:prstGeom prst="rect">
            <a:avLst/>
          </a:prstGeom>
          <a:noFill/>
        </p:spPr>
        <p:txBody>
          <a:bodyPr wrap="square" rtlCol="0">
            <a:spAutoFit/>
          </a:bodyPr>
          <a:lstStyle/>
          <a:p>
            <a:pPr algn="ctr" fontAlgn="base">
              <a:spcBef>
                <a:spcPct val="0"/>
              </a:spcBef>
              <a:spcAft>
                <a:spcPct val="0"/>
              </a:spcAft>
            </a:pPr>
            <a:r>
              <a:rPr lang="en-US" sz="4000" i="1" dirty="0">
                <a:solidFill>
                  <a:srgbClr val="FF0000"/>
                </a:solidFill>
                <a:latin typeface="Times New Roman" pitchFamily="18" charset="0"/>
                <a:cs typeface="Times New Roman" pitchFamily="18" charset="0"/>
              </a:rPr>
              <a:t>EXCRETION </a:t>
            </a:r>
            <a:r>
              <a:rPr lang="en-US" sz="4000" i="1" dirty="0" smtClean="0">
                <a:solidFill>
                  <a:srgbClr val="FF0000"/>
                </a:solidFill>
                <a:latin typeface="Times New Roman" pitchFamily="18" charset="0"/>
                <a:cs typeface="Times New Roman" pitchFamily="18" charset="0"/>
              </a:rPr>
              <a:t>INTERACTIONS</a:t>
            </a:r>
          </a:p>
          <a:p>
            <a:pPr algn="ctr" fontAlgn="base">
              <a:spcBef>
                <a:spcPct val="0"/>
              </a:spcBef>
              <a:spcAft>
                <a:spcPct val="0"/>
              </a:spcAft>
            </a:pPr>
            <a:endParaRPr lang="en-US" sz="4000" i="1" dirty="0">
              <a:solidFill>
                <a:srgbClr val="FF0000"/>
              </a:solidFill>
              <a:latin typeface="Times New Roman" pitchFamily="18" charset="0"/>
              <a:cs typeface="Times New Roman" pitchFamily="18" charset="0"/>
            </a:endParaRPr>
          </a:p>
          <a:p>
            <a:pPr marL="174625"/>
            <a:r>
              <a:rPr lang="en-US" sz="2800" dirty="0" smtClean="0"/>
              <a:t>	</a:t>
            </a:r>
            <a:r>
              <a:rPr lang="en-US" sz="2400" dirty="0" smtClean="0">
                <a:latin typeface="Times New Roman" pitchFamily="18" charset="0"/>
                <a:cs typeface="Times New Roman" pitchFamily="18" charset="0"/>
              </a:rPr>
              <a:t>Are these </a:t>
            </a:r>
            <a:r>
              <a:rPr lang="en-US" sz="2400" dirty="0">
                <a:latin typeface="Times New Roman" pitchFamily="18" charset="0"/>
                <a:cs typeface="Times New Roman" pitchFamily="18" charset="0"/>
              </a:rPr>
              <a:t>where the excretion pattern of the object drug is altered. Major mechanisms of excretion interactions </a:t>
            </a:r>
            <a:r>
              <a:rPr lang="en-US" sz="2400" dirty="0" smtClean="0">
                <a:latin typeface="Times New Roman" pitchFamily="18" charset="0"/>
                <a:cs typeface="Times New Roman" pitchFamily="18" charset="0"/>
              </a:rPr>
              <a:t>are-</a:t>
            </a:r>
          </a:p>
          <a:p>
            <a:pPr marL="174625"/>
            <a:endParaRPr lang="en-US" sz="2400" b="1" dirty="0">
              <a:latin typeface="Times New Roman" pitchFamily="18" charset="0"/>
              <a:cs typeface="Times New Roman" pitchFamily="18" charset="0"/>
            </a:endParaRPr>
          </a:p>
          <a:p>
            <a:pPr marL="631825" lvl="1">
              <a:buFont typeface="Wingdings" pitchFamily="2" charset="2"/>
              <a:buChar char="Ø"/>
            </a:pPr>
            <a:r>
              <a:rPr lang="en-US" sz="2400" b="1" dirty="0" smtClean="0">
                <a:latin typeface="Times New Roman" pitchFamily="18" charset="0"/>
                <a:cs typeface="Times New Roman" pitchFamily="18" charset="0"/>
              </a:rPr>
              <a:t>Alteration </a:t>
            </a:r>
            <a:r>
              <a:rPr lang="en-US" sz="2400" b="1" dirty="0">
                <a:latin typeface="Times New Roman" pitchFamily="18" charset="0"/>
                <a:cs typeface="Times New Roman" pitchFamily="18" charset="0"/>
              </a:rPr>
              <a:t>in renal blood </a:t>
            </a:r>
            <a:r>
              <a:rPr lang="en-US" sz="2400" b="1" dirty="0" smtClean="0">
                <a:latin typeface="Times New Roman" pitchFamily="18" charset="0"/>
                <a:cs typeface="Times New Roman" pitchFamily="18" charset="0"/>
              </a:rPr>
              <a:t>flow</a:t>
            </a:r>
          </a:p>
          <a:p>
            <a:pPr marL="631825" lvl="1"/>
            <a:endParaRPr lang="en-US" sz="2400" b="1" dirty="0">
              <a:latin typeface="Times New Roman" pitchFamily="18" charset="0"/>
              <a:cs typeface="Times New Roman" pitchFamily="18" charset="0"/>
            </a:endParaRPr>
          </a:p>
          <a:p>
            <a:pPr marL="631825" lvl="1">
              <a:buFont typeface="Wingdings" pitchFamily="2" charset="2"/>
              <a:buChar char="Ø"/>
            </a:pPr>
            <a:r>
              <a:rPr lang="en-US" sz="2400" b="1" dirty="0">
                <a:latin typeface="Times New Roman" pitchFamily="18" charset="0"/>
                <a:cs typeface="Times New Roman" pitchFamily="18" charset="0"/>
              </a:rPr>
              <a:t>Alteration of urine </a:t>
            </a:r>
            <a:r>
              <a:rPr lang="en-US" sz="2400" b="1" dirty="0" smtClean="0">
                <a:latin typeface="Times New Roman" pitchFamily="18" charset="0"/>
                <a:cs typeface="Times New Roman" pitchFamily="18" charset="0"/>
              </a:rPr>
              <a:t>PH</a:t>
            </a:r>
          </a:p>
          <a:p>
            <a:pPr marL="631825" lvl="1">
              <a:buFont typeface="Wingdings" pitchFamily="2" charset="2"/>
              <a:buChar char="Ø"/>
            </a:pPr>
            <a:endParaRPr lang="en-US" sz="2400" b="1" dirty="0">
              <a:latin typeface="Times New Roman" pitchFamily="18" charset="0"/>
              <a:cs typeface="Times New Roman" pitchFamily="18" charset="0"/>
            </a:endParaRPr>
          </a:p>
          <a:p>
            <a:pPr marL="631825" lvl="1">
              <a:buFont typeface="Wingdings" pitchFamily="2" charset="2"/>
              <a:buChar char="Ø"/>
            </a:pPr>
            <a:r>
              <a:rPr lang="en-US" sz="2400" b="1" dirty="0">
                <a:latin typeface="Times New Roman" pitchFamily="18" charset="0"/>
                <a:cs typeface="Times New Roman" pitchFamily="18" charset="0"/>
              </a:rPr>
              <a:t>Competition for active </a:t>
            </a:r>
            <a:r>
              <a:rPr lang="en-US" sz="2400" b="1" dirty="0" smtClean="0">
                <a:latin typeface="Times New Roman" pitchFamily="18" charset="0"/>
                <a:cs typeface="Times New Roman" pitchFamily="18" charset="0"/>
              </a:rPr>
              <a:t>secretions</a:t>
            </a:r>
          </a:p>
          <a:p>
            <a:pPr marL="631825" lvl="1">
              <a:buFont typeface="Wingdings" pitchFamily="2" charset="2"/>
              <a:buChar char="Ø"/>
            </a:pPr>
            <a:endParaRPr lang="en-US" sz="2400" dirty="0">
              <a:latin typeface="Times New Roman" pitchFamily="18" charset="0"/>
              <a:cs typeface="Times New Roman" pitchFamily="18" charset="0"/>
            </a:endParaRPr>
          </a:p>
          <a:p>
            <a:pPr marL="631825" lvl="1">
              <a:buFont typeface="Wingdings" pitchFamily="2" charset="2"/>
              <a:buChar char="Ø"/>
            </a:pPr>
            <a:r>
              <a:rPr lang="en-US" sz="2400" b="1" dirty="0">
                <a:latin typeface="Times New Roman" pitchFamily="18" charset="0"/>
                <a:cs typeface="Times New Roman" pitchFamily="18" charset="0"/>
              </a:rPr>
              <a:t>Forced diuresis</a:t>
            </a:r>
          </a:p>
          <a:p>
            <a:pPr fontAlgn="base">
              <a:lnSpc>
                <a:spcPct val="250000"/>
              </a:lnSpc>
              <a:spcBef>
                <a:spcPct val="0"/>
              </a:spcBef>
              <a:spcAft>
                <a:spcPct val="0"/>
              </a:spcAft>
            </a:pPr>
            <a:endParaRPr lang="en-US" sz="2800" i="1" dirty="0">
              <a:solidFill>
                <a:srgbClr val="000000"/>
              </a:solidFill>
              <a:latin typeface="Times New Roman" pitchFamily="18" charset="0"/>
              <a:cs typeface="Times New Roman" pitchFamily="18" charset="0"/>
            </a:endParaRPr>
          </a:p>
          <a:p>
            <a:pPr fontAlgn="base">
              <a:lnSpc>
                <a:spcPct val="250000"/>
              </a:lnSpc>
              <a:spcBef>
                <a:spcPct val="0"/>
              </a:spcBef>
              <a:spcAft>
                <a:spcPct val="0"/>
              </a:spcAft>
            </a:pPr>
            <a:r>
              <a:rPr lang="en-US" sz="2800" i="1" dirty="0">
                <a:solidFill>
                  <a:srgbClr val="000000"/>
                </a:solidFill>
                <a:latin typeface="Times New Roman" pitchFamily="18" charset="0"/>
                <a:cs typeface="Times New Roman" pitchFamily="18" charset="0"/>
              </a:rPr>
              <a:t>	</a:t>
            </a:r>
          </a:p>
        </p:txBody>
      </p:sp>
    </p:spTree>
    <p:extLst>
      <p:ext uri="{BB962C8B-B14F-4D97-AF65-F5344CB8AC3E}">
        <p14:creationId xmlns="" xmlns:p14="http://schemas.microsoft.com/office/powerpoint/2010/main" val="740831421"/>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743099386"/>
              </p:ext>
            </p:extLst>
          </p:nvPr>
        </p:nvGraphicFramePr>
        <p:xfrm>
          <a:off x="152400" y="350520"/>
          <a:ext cx="8839200" cy="4907280"/>
        </p:xfrm>
        <a:graphic>
          <a:graphicData uri="http://schemas.openxmlformats.org/drawingml/2006/table">
            <a:tbl>
              <a:tblPr firstRow="1" bandRow="1">
                <a:tableStyleId>{775DCB02-9BB8-47FD-8907-85C794F793BA}</a:tableStyleId>
              </a:tblPr>
              <a:tblGrid>
                <a:gridCol w="2819400"/>
                <a:gridCol w="2819400"/>
                <a:gridCol w="3200400"/>
              </a:tblGrid>
              <a:tr h="438150">
                <a:tc gridSpan="3">
                  <a:txBody>
                    <a:bodyPr/>
                    <a:lstStyle/>
                    <a:p>
                      <a:pPr algn="ctr"/>
                      <a:r>
                        <a:rPr lang="en-US" sz="2800" dirty="0" smtClean="0">
                          <a:latin typeface="Times New Roman" pitchFamily="18" charset="0"/>
                          <a:cs typeface="Times New Roman" pitchFamily="18" charset="0"/>
                        </a:rPr>
                        <a:t> </a:t>
                      </a:r>
                      <a:r>
                        <a:rPr lang="en-US" sz="2800" b="1" i="1" dirty="0" smtClean="0">
                          <a:solidFill>
                            <a:srgbClr val="FFC000"/>
                          </a:solidFill>
                          <a:latin typeface="Times New Roman" pitchFamily="18" charset="0"/>
                          <a:cs typeface="Times New Roman" pitchFamily="18" charset="0"/>
                        </a:rPr>
                        <a:t>EXCRETION INTERACTIONS</a:t>
                      </a:r>
                      <a:endParaRPr lang="en-IN" sz="2800" dirty="0"/>
                    </a:p>
                  </a:txBody>
                  <a:tcPr/>
                </a:tc>
                <a:tc hMerge="1">
                  <a:txBody>
                    <a:bodyPr/>
                    <a:lstStyle/>
                    <a:p>
                      <a:endParaRPr lang="en-IN"/>
                    </a:p>
                  </a:txBody>
                  <a:tcPr/>
                </a:tc>
                <a:tc hMerge="1">
                  <a:txBody>
                    <a:bodyPr/>
                    <a:lstStyle/>
                    <a:p>
                      <a:endParaRPr lang="en-IN"/>
                    </a:p>
                  </a:txBody>
                  <a:tcPr/>
                </a:tc>
              </a:tr>
              <a:tr h="43815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i="1" dirty="0" smtClean="0">
                          <a:solidFill>
                            <a:schemeClr val="tx2">
                              <a:lumMod val="75000"/>
                            </a:schemeClr>
                          </a:solidFill>
                          <a:latin typeface="Times New Roman" pitchFamily="18" charset="0"/>
                          <a:cs typeface="Times New Roman" pitchFamily="18" charset="0"/>
                        </a:rPr>
                        <a:t>1.CHANGES IN ACTIVE TUBULAR SECRETION</a:t>
                      </a:r>
                    </a:p>
                  </a:txBody>
                  <a:tcPr/>
                </a:tc>
                <a:tc hMerge="1">
                  <a:txBody>
                    <a:bodyPr/>
                    <a:lstStyle/>
                    <a:p>
                      <a:endParaRPr lang="en-IN"/>
                    </a:p>
                  </a:txBody>
                  <a:tcPr/>
                </a:tc>
                <a:tc hMerge="1">
                  <a:txBody>
                    <a:bodyPr/>
                    <a:lstStyle/>
                    <a:p>
                      <a:endParaRPr lang="en-IN"/>
                    </a:p>
                  </a:txBody>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PENCILLIN,CEPHALOSPORINS,NALIDIXIC ACID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PROBENICID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ELEVATED PLASMA LEVELS OF ACIDIC DRUGS</a:t>
                      </a:r>
                    </a:p>
                  </a:txBody>
                  <a:tcPr/>
                </a:tc>
              </a:tr>
              <a:tr h="43815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i="1" dirty="0" smtClean="0">
                          <a:solidFill>
                            <a:schemeClr val="tx2">
                              <a:lumMod val="75000"/>
                            </a:schemeClr>
                          </a:solidFill>
                          <a:latin typeface="Times New Roman" pitchFamily="18" charset="0"/>
                          <a:cs typeface="Times New Roman" pitchFamily="18" charset="0"/>
                        </a:rPr>
                        <a:t>2.CHANGES IN URINE PH</a:t>
                      </a:r>
                    </a:p>
                  </a:txBody>
                  <a:tcPr/>
                </a:tc>
                <a:tc hMerge="1">
                  <a:txBody>
                    <a:bodyPr/>
                    <a:lstStyle/>
                    <a:p>
                      <a:endParaRPr lang="en-IN"/>
                    </a:p>
                  </a:txBody>
                  <a:tcPr/>
                </a:tc>
                <a:tc hMerge="1">
                  <a:txBody>
                    <a:bodyPr/>
                    <a:lstStyle/>
                    <a:p>
                      <a:endParaRPr lang="en-IN"/>
                    </a:p>
                  </a:txBody>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AMPHETAMINE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ANTACIDS,THIAZIDESACETAZOLAMIDE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INCREASED PASSIVE  REABSORPTION OF BASIC</a:t>
                      </a:r>
                      <a:r>
                        <a:rPr lang="en-US" baseline="0" dirty="0" smtClean="0">
                          <a:latin typeface="Times New Roman" pitchFamily="18" charset="0"/>
                          <a:cs typeface="Times New Roman" pitchFamily="18" charset="0"/>
                        </a:rPr>
                        <a:t> DRUGS.INCRESED RISK Of TOXICITY</a:t>
                      </a:r>
                    </a:p>
                  </a:txBody>
                  <a:tcPr/>
                </a:tc>
              </a:tr>
              <a:tr h="438150">
                <a:tc gridSpan="3">
                  <a:txBody>
                    <a:bodyPr/>
                    <a:lstStyle/>
                    <a:p>
                      <a:pPr algn="ctr"/>
                      <a:r>
                        <a:rPr lang="en-US" sz="2400" b="1" i="1" dirty="0" smtClean="0">
                          <a:solidFill>
                            <a:schemeClr val="tx2">
                              <a:lumMod val="75000"/>
                            </a:schemeClr>
                          </a:solidFill>
                          <a:latin typeface="Times New Roman" pitchFamily="18" charset="0"/>
                          <a:cs typeface="Times New Roman" pitchFamily="18" charset="0"/>
                        </a:rPr>
                        <a:t>3.CHANGES IN RENAL BLOOD FLOW</a:t>
                      </a:r>
                    </a:p>
                  </a:txBody>
                  <a:tcPr/>
                </a:tc>
                <a:tc hMerge="1">
                  <a:txBody>
                    <a:bodyPr/>
                    <a:lstStyle/>
                    <a:p>
                      <a:endParaRPr lang="en-IN"/>
                    </a:p>
                  </a:txBody>
                  <a:tcPr/>
                </a:tc>
                <a:tc hMerge="1">
                  <a:txBody>
                    <a:bodyPr/>
                    <a:lstStyle/>
                    <a:p>
                      <a:endParaRPr lang="en-IN"/>
                    </a:p>
                  </a:txBody>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LITHIUM</a:t>
                      </a:r>
                      <a:r>
                        <a:rPr lang="en-US" baseline="0" dirty="0" smtClean="0">
                          <a:latin typeface="Times New Roman" pitchFamily="18" charset="0"/>
                          <a:cs typeface="Times New Roman" pitchFamily="18" charset="0"/>
                        </a:rPr>
                        <a:t>  BICARBONATE</a:t>
                      </a:r>
                      <a:endParaRPr lang="en-US"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NSAIDS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8" charset="0"/>
                          <a:cs typeface="Times New Roman" pitchFamily="18" charset="0"/>
                        </a:rPr>
                        <a:t>DECREASED RENAL CLEARANCEOF LITHIUM.RISK OF TOXICITY</a:t>
                      </a:r>
                      <a:endParaRPr lang="en-US" dirty="0" smtClean="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1682936363"/>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Excretion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331741086"/>
              </p:ext>
            </p:extLst>
          </p:nvPr>
        </p:nvGraphicFramePr>
        <p:xfrm>
          <a:off x="292547" y="1535477"/>
          <a:ext cx="8743951" cy="4091860"/>
        </p:xfrm>
        <a:graphic>
          <a:graphicData uri="http://schemas.openxmlformats.org/drawingml/2006/table">
            <a:tbl>
              <a:tblPr firstRow="1" bandRow="1">
                <a:tableStyleId>{85BE263C-DBD7-4A20-BB59-AAB30ACAA65A}</a:tableStyleId>
              </a:tblPr>
              <a:tblGrid>
                <a:gridCol w="1015712"/>
                <a:gridCol w="3106882"/>
                <a:gridCol w="2061296"/>
                <a:gridCol w="2560061"/>
              </a:tblGrid>
              <a:tr h="757876">
                <a:tc>
                  <a:txBody>
                    <a:bodyPr/>
                    <a:lstStyle/>
                    <a:p>
                      <a:pPr algn="ctr"/>
                      <a:r>
                        <a:rPr lang="en-IN" sz="2800" dirty="0" smtClean="0">
                          <a:latin typeface="Times New Roman" pitchFamily="18" charset="0"/>
                          <a:cs typeface="Times New Roman" pitchFamily="18" charset="0"/>
                        </a:rPr>
                        <a:t>S. No.</a:t>
                      </a:r>
                      <a:endParaRPr lang="en-IN" sz="2800" dirty="0">
                        <a:latin typeface="Times New Roman" pitchFamily="18" charset="0"/>
                        <a:cs typeface="Times New Roman" pitchFamily="18" charset="0"/>
                      </a:endParaRPr>
                    </a:p>
                  </a:txBody>
                  <a:tcPr marL="68580" marR="68580"/>
                </a:tc>
                <a:tc>
                  <a:txBody>
                    <a:bodyPr/>
                    <a:lstStyle/>
                    <a:p>
                      <a:pPr algn="ctr"/>
                      <a:r>
                        <a:rPr lang="en-IN" sz="2800" dirty="0" smtClean="0">
                          <a:latin typeface="Times New Roman" pitchFamily="18" charset="0"/>
                          <a:cs typeface="Times New Roman" pitchFamily="18" charset="0"/>
                        </a:rPr>
                        <a:t>Precipitant</a:t>
                      </a:r>
                      <a:r>
                        <a:rPr lang="en-IN" sz="2800" baseline="0" dirty="0" smtClean="0">
                          <a:latin typeface="Times New Roman" pitchFamily="18" charset="0"/>
                          <a:cs typeface="Times New Roman" pitchFamily="18" charset="0"/>
                        </a:rPr>
                        <a:t> Drug</a:t>
                      </a:r>
                      <a:endParaRPr lang="en-IN" sz="2800" dirty="0">
                        <a:latin typeface="Times New Roman" pitchFamily="18" charset="0"/>
                        <a:cs typeface="Times New Roman" pitchFamily="18" charset="0"/>
                      </a:endParaRPr>
                    </a:p>
                  </a:txBody>
                  <a:tcPr marL="68580" marR="68580"/>
                </a:tc>
                <a:tc>
                  <a:txBody>
                    <a:bodyPr/>
                    <a:lstStyle/>
                    <a:p>
                      <a:pPr algn="ctr"/>
                      <a:r>
                        <a:rPr lang="en-IN" sz="2800" dirty="0" smtClean="0">
                          <a:latin typeface="Times New Roman" pitchFamily="18" charset="0"/>
                          <a:cs typeface="Times New Roman" pitchFamily="18" charset="0"/>
                        </a:rPr>
                        <a:t>Object Drug</a:t>
                      </a:r>
                      <a:endParaRPr lang="en-IN" sz="2800" dirty="0">
                        <a:latin typeface="Times New Roman" pitchFamily="18" charset="0"/>
                        <a:cs typeface="Times New Roman" pitchFamily="18" charset="0"/>
                      </a:endParaRPr>
                    </a:p>
                  </a:txBody>
                  <a:tcPr marL="68580" marR="68580"/>
                </a:tc>
                <a:tc>
                  <a:txBody>
                    <a:bodyPr/>
                    <a:lstStyle/>
                    <a:p>
                      <a:pPr algn="ctr"/>
                      <a:r>
                        <a:rPr lang="en-IN" sz="2800" dirty="0" smtClean="0">
                          <a:latin typeface="Times New Roman" pitchFamily="18" charset="0"/>
                          <a:cs typeface="Times New Roman" pitchFamily="18" charset="0"/>
                        </a:rPr>
                        <a:t>Result</a:t>
                      </a:r>
                      <a:endParaRPr lang="en-IN" sz="2800" dirty="0">
                        <a:latin typeface="Times New Roman" pitchFamily="18" charset="0"/>
                        <a:cs typeface="Times New Roman" pitchFamily="18" charset="0"/>
                      </a:endParaRPr>
                    </a:p>
                  </a:txBody>
                  <a:tcPr marL="68580" marR="68580"/>
                </a:tc>
              </a:tr>
              <a:tr h="678100">
                <a:tc>
                  <a:txBody>
                    <a:bodyPr/>
                    <a:lstStyle/>
                    <a:p>
                      <a:r>
                        <a:rPr lang="en-IN"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Probenecid</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Penicillin</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Penicillin Retention</a:t>
                      </a:r>
                      <a:endParaRPr lang="en-IN" sz="2400" dirty="0">
                        <a:latin typeface="Times New Roman" pitchFamily="18" charset="0"/>
                        <a:cs typeface="Times New Roman" pitchFamily="18" charset="0"/>
                      </a:endParaRPr>
                    </a:p>
                  </a:txBody>
                  <a:tcPr marL="68580" marR="68580"/>
                </a:tc>
              </a:tr>
              <a:tr h="678100">
                <a:tc>
                  <a:txBody>
                    <a:bodyPr/>
                    <a:lstStyle/>
                    <a:p>
                      <a:r>
                        <a:rPr lang="en-IN"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Quinidine</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Digoxin</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Digoxin</a:t>
                      </a:r>
                      <a:r>
                        <a:rPr lang="en-IN" sz="2400" baseline="0" dirty="0" smtClean="0">
                          <a:latin typeface="Times New Roman" pitchFamily="18" charset="0"/>
                          <a:cs typeface="Times New Roman" pitchFamily="18" charset="0"/>
                        </a:rPr>
                        <a:t> Toxicity</a:t>
                      </a:r>
                      <a:endParaRPr lang="en-IN" sz="2400" dirty="0">
                        <a:latin typeface="Times New Roman" pitchFamily="18" charset="0"/>
                        <a:cs typeface="Times New Roman" pitchFamily="18" charset="0"/>
                      </a:endParaRPr>
                    </a:p>
                  </a:txBody>
                  <a:tcPr marL="68580" marR="68580"/>
                </a:tc>
              </a:tr>
              <a:tr h="678100">
                <a:tc>
                  <a:txBody>
                    <a:bodyPr/>
                    <a:lstStyle/>
                    <a:p>
                      <a:r>
                        <a:rPr lang="en-IN"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Salicylates</a:t>
                      </a:r>
                      <a:endParaRPr lang="en-IN" sz="2400" dirty="0">
                        <a:latin typeface="Times New Roman" pitchFamily="18" charset="0"/>
                        <a:cs typeface="Times New Roman" pitchFamily="18" charset="0"/>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latin typeface="Times New Roman" pitchFamily="18" charset="0"/>
                          <a:cs typeface="Times New Roman" pitchFamily="18" charset="0"/>
                        </a:rPr>
                        <a:t>Methotrextate</a:t>
                      </a:r>
                    </a:p>
                  </a:txBody>
                  <a:tcPr marL="68580" marR="68580"/>
                </a:tc>
                <a:tc>
                  <a:txBody>
                    <a:bodyPr/>
                    <a:lstStyle/>
                    <a:p>
                      <a:r>
                        <a:rPr lang="en-IN" sz="2400" dirty="0" smtClean="0">
                          <a:latin typeface="Times New Roman" pitchFamily="18" charset="0"/>
                          <a:cs typeface="Times New Roman" pitchFamily="18" charset="0"/>
                        </a:rPr>
                        <a:t>Methotrexate toxicity</a:t>
                      </a:r>
                      <a:endParaRPr lang="en-IN" sz="2400" dirty="0">
                        <a:latin typeface="Times New Roman" pitchFamily="18" charset="0"/>
                        <a:cs typeface="Times New Roman" pitchFamily="18" charset="0"/>
                      </a:endParaRPr>
                    </a:p>
                  </a:txBody>
                  <a:tcPr marL="68580" marR="68580"/>
                </a:tc>
              </a:tr>
              <a:tr h="678100">
                <a:tc>
                  <a:txBody>
                    <a:bodyPr/>
                    <a:lstStyle/>
                    <a:p>
                      <a:r>
                        <a:rPr lang="en-IN"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Salicylates</a:t>
                      </a:r>
                      <a:endParaRPr lang="en-IN" sz="2400" dirty="0">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Uricosuric</a:t>
                      </a:r>
                      <a:r>
                        <a:rPr lang="en-IN" sz="2400" dirty="0" smtClean="0">
                          <a:latin typeface="Times New Roman" pitchFamily="18" charset="0"/>
                          <a:cs typeface="Times New Roman" pitchFamily="18" charset="0"/>
                        </a:rPr>
                        <a:t> Drugs</a:t>
                      </a:r>
                      <a:endParaRPr lang="en-IN" sz="2400" dirty="0">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Reduced </a:t>
                      </a:r>
                      <a:r>
                        <a:rPr lang="en-IN" sz="2400" dirty="0" err="1" smtClean="0">
                          <a:latin typeface="Times New Roman" pitchFamily="18" charset="0"/>
                          <a:cs typeface="Times New Roman" pitchFamily="18" charset="0"/>
                        </a:rPr>
                        <a:t>Uricosuria</a:t>
                      </a:r>
                      <a:endParaRPr lang="en-IN" sz="2400" dirty="0">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xmlns="" val="4112914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991600" cy="5847755"/>
          </a:xfrm>
          <a:prstGeom prst="rect">
            <a:avLst/>
          </a:prstGeom>
          <a:noFill/>
        </p:spPr>
        <p:txBody>
          <a:bodyPr wrap="square" rtlCol="0">
            <a:spAutoFit/>
          </a:bodyPr>
          <a:lstStyle/>
          <a:p>
            <a:pPr algn="ctr" fontAlgn="base">
              <a:spcBef>
                <a:spcPct val="0"/>
              </a:spcBef>
              <a:spcAft>
                <a:spcPct val="0"/>
              </a:spcAft>
            </a:pPr>
            <a:r>
              <a:rPr lang="en-US" sz="4000" i="1" dirty="0">
                <a:solidFill>
                  <a:srgbClr val="FF0000"/>
                </a:solidFill>
                <a:latin typeface="Times New Roman" pitchFamily="18" charset="0"/>
                <a:cs typeface="Times New Roman" pitchFamily="18" charset="0"/>
              </a:rPr>
              <a:t>Pharmacodynamic interactions:</a:t>
            </a:r>
          </a:p>
          <a:p>
            <a:pPr marL="174625" fontAlgn="base">
              <a:spcBef>
                <a:spcPct val="0"/>
              </a:spcBef>
              <a:spcAft>
                <a:spcPct val="0"/>
              </a:spcAft>
            </a:pPr>
            <a:endParaRPr lang="en-US" sz="4000" i="1" dirty="0">
              <a:solidFill>
                <a:srgbClr val="FF0000"/>
              </a:solidFill>
              <a:latin typeface="Times New Roman" pitchFamily="18" charset="0"/>
              <a:cs typeface="Times New Roman" pitchFamily="18" charset="0"/>
            </a:endParaRPr>
          </a:p>
          <a:p>
            <a:pPr marL="174625" fontAlgn="base">
              <a:lnSpc>
                <a:spcPct val="150000"/>
              </a:lnSpc>
              <a:spcBef>
                <a:spcPct val="0"/>
              </a:spcBef>
              <a:spcAft>
                <a:spcPct val="0"/>
              </a:spcAft>
            </a:pPr>
            <a:r>
              <a:rPr lang="en-US" sz="2800" i="1" dirty="0" smtClean="0">
                <a:solidFill>
                  <a:srgbClr val="000000"/>
                </a:solidFill>
                <a:latin typeface="Times New Roman" pitchFamily="18" charset="0"/>
                <a:cs typeface="Times New Roman" pitchFamily="18" charset="0"/>
              </a:rPr>
              <a:t>	Are </a:t>
            </a:r>
            <a:r>
              <a:rPr lang="en-US" sz="2800" i="1" dirty="0">
                <a:solidFill>
                  <a:srgbClr val="000000"/>
                </a:solidFill>
                <a:latin typeface="Times New Roman" pitchFamily="18" charset="0"/>
                <a:cs typeface="Times New Roman" pitchFamily="18" charset="0"/>
              </a:rPr>
              <a:t>those in which the activity of the object drug </a:t>
            </a:r>
            <a:r>
              <a:rPr lang="en-US" sz="2800" b="1" i="1" dirty="0">
                <a:solidFill>
                  <a:srgbClr val="000000"/>
                </a:solidFill>
                <a:latin typeface="Times New Roman" pitchFamily="18" charset="0"/>
                <a:cs typeface="Times New Roman" pitchFamily="18" charset="0"/>
              </a:rPr>
              <a:t>at its site of action is altered </a:t>
            </a:r>
            <a:r>
              <a:rPr lang="en-US" sz="2800" i="1" dirty="0">
                <a:solidFill>
                  <a:srgbClr val="000000"/>
                </a:solidFill>
                <a:latin typeface="Times New Roman" pitchFamily="18" charset="0"/>
                <a:cs typeface="Times New Roman" pitchFamily="18" charset="0"/>
              </a:rPr>
              <a:t>by the </a:t>
            </a:r>
            <a:r>
              <a:rPr lang="en-US" sz="2800" i="1" dirty="0" smtClean="0">
                <a:solidFill>
                  <a:srgbClr val="000000"/>
                </a:solidFill>
                <a:latin typeface="Times New Roman" pitchFamily="18" charset="0"/>
                <a:cs typeface="Times New Roman" pitchFamily="18" charset="0"/>
              </a:rPr>
              <a:t>precipitant.</a:t>
            </a:r>
            <a:r>
              <a:rPr lang="en-US" sz="2800" i="1" dirty="0">
                <a:solidFill>
                  <a:srgbClr val="000000"/>
                </a:solidFill>
                <a:latin typeface="Times New Roman" pitchFamily="18" charset="0"/>
                <a:cs typeface="Times New Roman" pitchFamily="18" charset="0"/>
              </a:rPr>
              <a:t> </a:t>
            </a:r>
            <a:r>
              <a:rPr lang="en-US" sz="2800" i="1" dirty="0" smtClean="0">
                <a:solidFill>
                  <a:srgbClr val="000000"/>
                </a:solidFill>
                <a:latin typeface="Times New Roman" pitchFamily="18" charset="0"/>
                <a:cs typeface="Times New Roman" pitchFamily="18" charset="0"/>
              </a:rPr>
              <a:t>Such </a:t>
            </a:r>
            <a:r>
              <a:rPr lang="en-US" sz="2800" i="1" dirty="0">
                <a:solidFill>
                  <a:srgbClr val="000000"/>
                </a:solidFill>
                <a:latin typeface="Times New Roman" pitchFamily="18" charset="0"/>
                <a:cs typeface="Times New Roman" pitchFamily="18" charset="0"/>
              </a:rPr>
              <a:t>interactions may be direct or indirect</a:t>
            </a:r>
            <a:r>
              <a:rPr lang="en-US" sz="2800" i="1" dirty="0" smtClean="0">
                <a:solidFill>
                  <a:srgbClr val="000000"/>
                </a:solidFill>
                <a:latin typeface="Times New Roman" pitchFamily="18" charset="0"/>
                <a:cs typeface="Times New Roman" pitchFamily="18" charset="0"/>
              </a:rPr>
              <a:t>.</a:t>
            </a:r>
          </a:p>
          <a:p>
            <a:pPr marL="174625" fontAlgn="base">
              <a:lnSpc>
                <a:spcPct val="150000"/>
              </a:lnSpc>
              <a:spcBef>
                <a:spcPct val="0"/>
              </a:spcBef>
              <a:spcAft>
                <a:spcPct val="0"/>
              </a:spcAft>
            </a:pPr>
            <a:endParaRPr lang="en-US" sz="2800" i="1" dirty="0">
              <a:solidFill>
                <a:srgbClr val="000000"/>
              </a:solidFill>
              <a:latin typeface="Times New Roman" pitchFamily="18" charset="0"/>
              <a:cs typeface="Times New Roman" pitchFamily="18" charset="0"/>
            </a:endParaRPr>
          </a:p>
          <a:p>
            <a:pPr marL="363538" fontAlgn="base">
              <a:lnSpc>
                <a:spcPct val="150000"/>
              </a:lnSpc>
              <a:spcBef>
                <a:spcPct val="0"/>
              </a:spcBef>
              <a:spcAft>
                <a:spcPct val="0"/>
              </a:spcAft>
            </a:pPr>
            <a:r>
              <a:rPr lang="en-US" sz="2800" i="1" dirty="0" smtClean="0">
                <a:solidFill>
                  <a:srgbClr val="000000"/>
                </a:solidFill>
                <a:latin typeface="Times New Roman" pitchFamily="18" charset="0"/>
                <a:cs typeface="Times New Roman" pitchFamily="18" charset="0"/>
              </a:rPr>
              <a:t>These </a:t>
            </a:r>
            <a:r>
              <a:rPr lang="en-US" sz="2800" i="1" dirty="0">
                <a:solidFill>
                  <a:srgbClr val="000000"/>
                </a:solidFill>
                <a:latin typeface="Times New Roman" pitchFamily="18" charset="0"/>
                <a:cs typeface="Times New Roman" pitchFamily="18" charset="0"/>
              </a:rPr>
              <a:t>are of two </a:t>
            </a:r>
            <a:r>
              <a:rPr lang="en-US" sz="2800" i="1" dirty="0" smtClean="0">
                <a:solidFill>
                  <a:srgbClr val="000000"/>
                </a:solidFill>
                <a:latin typeface="Times New Roman" pitchFamily="18" charset="0"/>
                <a:cs typeface="Times New Roman" pitchFamily="18" charset="0"/>
              </a:rPr>
              <a:t>types</a:t>
            </a:r>
          </a:p>
          <a:p>
            <a:pPr marL="363538" fontAlgn="base">
              <a:lnSpc>
                <a:spcPct val="150000"/>
              </a:lnSpc>
              <a:spcBef>
                <a:spcPct val="0"/>
              </a:spcBef>
              <a:spcAft>
                <a:spcPct val="0"/>
              </a:spcAft>
            </a:pPr>
            <a:r>
              <a:rPr lang="en-US" sz="2800" i="1" dirty="0" smtClean="0">
                <a:solidFill>
                  <a:srgbClr val="000000"/>
                </a:solidFill>
                <a:latin typeface="Times New Roman" pitchFamily="18" charset="0"/>
                <a:cs typeface="Times New Roman" pitchFamily="18" charset="0"/>
              </a:rPr>
              <a:t>1.</a:t>
            </a:r>
            <a:r>
              <a:rPr lang="en-US" sz="2800" b="1" i="1" dirty="0" smtClean="0">
                <a:solidFill>
                  <a:srgbClr val="000000"/>
                </a:solidFill>
                <a:latin typeface="Times New Roman" pitchFamily="18" charset="0"/>
                <a:cs typeface="Times New Roman" pitchFamily="18" charset="0"/>
              </a:rPr>
              <a:t>Direct </a:t>
            </a:r>
            <a:r>
              <a:rPr lang="en-US" sz="2800" i="1" dirty="0" err="1" smtClean="0">
                <a:solidFill>
                  <a:srgbClr val="000000"/>
                </a:solidFill>
                <a:latin typeface="Times New Roman" pitchFamily="18" charset="0"/>
                <a:cs typeface="Times New Roman" pitchFamily="18" charset="0"/>
              </a:rPr>
              <a:t>pharmacodynamic</a:t>
            </a:r>
            <a:r>
              <a:rPr lang="en-US" sz="2800" i="1" dirty="0" smtClean="0">
                <a:solidFill>
                  <a:srgbClr val="000000"/>
                </a:solidFill>
                <a:latin typeface="Times New Roman" pitchFamily="18" charset="0"/>
                <a:cs typeface="Times New Roman" pitchFamily="18" charset="0"/>
              </a:rPr>
              <a:t> interactions</a:t>
            </a:r>
            <a:r>
              <a:rPr lang="en-US" sz="2800" i="1" dirty="0">
                <a:solidFill>
                  <a:srgbClr val="000000"/>
                </a:solidFill>
                <a:latin typeface="Times New Roman" pitchFamily="18" charset="0"/>
                <a:cs typeface="Times New Roman" pitchFamily="18" charset="0"/>
              </a:rPr>
              <a:t>.                                                                          </a:t>
            </a:r>
            <a:r>
              <a:rPr lang="en-US" sz="2800" i="1" dirty="0" smtClean="0">
                <a:solidFill>
                  <a:srgbClr val="000000"/>
                </a:solidFill>
                <a:latin typeface="Times New Roman" pitchFamily="18" charset="0"/>
                <a:cs typeface="Times New Roman" pitchFamily="18" charset="0"/>
              </a:rPr>
              <a:t>2.</a:t>
            </a:r>
            <a:r>
              <a:rPr lang="en-US" sz="2800" b="1" i="1" dirty="0" smtClean="0">
                <a:solidFill>
                  <a:srgbClr val="000000"/>
                </a:solidFill>
                <a:latin typeface="Times New Roman" pitchFamily="18" charset="0"/>
                <a:cs typeface="Times New Roman" pitchFamily="18" charset="0"/>
              </a:rPr>
              <a:t>Indirect</a:t>
            </a:r>
            <a:r>
              <a:rPr lang="en-US" sz="2800" i="1" dirty="0" smtClean="0">
                <a:solidFill>
                  <a:srgbClr val="000000"/>
                </a:solidFill>
                <a:latin typeface="Times New Roman" pitchFamily="18" charset="0"/>
                <a:cs typeface="Times New Roman" pitchFamily="18" charset="0"/>
              </a:rPr>
              <a:t>  </a:t>
            </a:r>
            <a:r>
              <a:rPr lang="en-US" sz="2800" i="1" dirty="0">
                <a:solidFill>
                  <a:srgbClr val="000000"/>
                </a:solidFill>
                <a:latin typeface="Times New Roman" pitchFamily="18" charset="0"/>
                <a:cs typeface="Times New Roman" pitchFamily="18" charset="0"/>
              </a:rPr>
              <a:t>pharmacodynamic interactions.</a:t>
            </a:r>
          </a:p>
        </p:txBody>
      </p:sp>
    </p:spTree>
    <p:extLst>
      <p:ext uri="{BB962C8B-B14F-4D97-AF65-F5344CB8AC3E}">
        <p14:creationId xmlns="" xmlns:p14="http://schemas.microsoft.com/office/powerpoint/2010/main" val="1267177243"/>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678751"/>
          </a:xfrm>
          <a:prstGeom prst="rect">
            <a:avLst/>
          </a:prstGeom>
          <a:noFill/>
        </p:spPr>
        <p:txBody>
          <a:bodyPr wrap="square" rtlCol="0">
            <a:spAutoFit/>
          </a:bodyPr>
          <a:lstStyle/>
          <a:p>
            <a:pPr algn="ctr" fontAlgn="base">
              <a:spcBef>
                <a:spcPct val="0"/>
              </a:spcBef>
              <a:spcAft>
                <a:spcPct val="0"/>
              </a:spcAft>
            </a:pPr>
            <a:r>
              <a:rPr lang="en-US" sz="3600" b="1" i="1" dirty="0">
                <a:solidFill>
                  <a:srgbClr val="FF0000"/>
                </a:solidFill>
                <a:latin typeface="Times New Roman" pitchFamily="18" charset="0"/>
                <a:cs typeface="Times New Roman" pitchFamily="18" charset="0"/>
              </a:rPr>
              <a:t>DIRECT PHARMACODYNAMIC   </a:t>
            </a:r>
            <a:r>
              <a:rPr lang="en-US" sz="3600" b="1" i="1" dirty="0" smtClean="0">
                <a:solidFill>
                  <a:srgbClr val="FF0000"/>
                </a:solidFill>
                <a:latin typeface="Times New Roman" pitchFamily="18" charset="0"/>
                <a:cs typeface="Times New Roman" pitchFamily="18" charset="0"/>
              </a:rPr>
              <a:t>INTERACTIONS</a:t>
            </a:r>
            <a:endParaRPr lang="en-US" sz="3600" b="1" i="1" dirty="0">
              <a:solidFill>
                <a:srgbClr val="FF0000"/>
              </a:solidFill>
              <a:latin typeface="Times New Roman" pitchFamily="18" charset="0"/>
              <a:cs typeface="Times New Roman" pitchFamily="18" charset="0"/>
            </a:endParaRPr>
          </a:p>
          <a:p>
            <a:pPr fontAlgn="base">
              <a:spcBef>
                <a:spcPct val="0"/>
              </a:spcBef>
              <a:spcAft>
                <a:spcPct val="0"/>
              </a:spcAft>
            </a:pPr>
            <a:endParaRPr lang="en-US" sz="4000" i="1" dirty="0">
              <a:solidFill>
                <a:srgbClr val="FF0000"/>
              </a:solidFill>
              <a:latin typeface="Times New Roman" pitchFamily="18" charset="0"/>
              <a:cs typeface="Times New Roman" pitchFamily="18" charset="0"/>
            </a:endParaRPr>
          </a:p>
          <a:p>
            <a:pPr marL="174625" fontAlgn="base">
              <a:spcBef>
                <a:spcPct val="0"/>
              </a:spcBef>
              <a:spcAft>
                <a:spcPct val="0"/>
              </a:spcAft>
            </a:pPr>
            <a:r>
              <a:rPr lang="en-US" sz="2800" i="1" dirty="0">
                <a:solidFill>
                  <a:srgbClr val="000000"/>
                </a:solidFill>
                <a:latin typeface="Times New Roman" pitchFamily="18" charset="0"/>
                <a:cs typeface="Times New Roman" pitchFamily="18" charset="0"/>
              </a:rPr>
              <a:t>In which drugs having similar or opposing pharmacological effects are used concurrently.</a:t>
            </a:r>
          </a:p>
          <a:p>
            <a:pPr marL="363538" fontAlgn="base">
              <a:lnSpc>
                <a:spcPct val="200000"/>
              </a:lnSpc>
              <a:spcBef>
                <a:spcPct val="0"/>
              </a:spcBef>
              <a:spcAft>
                <a:spcPct val="0"/>
              </a:spcAft>
            </a:pPr>
            <a:r>
              <a:rPr lang="en-US" sz="2800" i="1" dirty="0">
                <a:solidFill>
                  <a:srgbClr val="99CCFF">
                    <a:lumMod val="50000"/>
                  </a:srgbClr>
                </a:solidFill>
                <a:latin typeface="Times New Roman" pitchFamily="18" charset="0"/>
                <a:cs typeface="Times New Roman" pitchFamily="18" charset="0"/>
              </a:rPr>
              <a:t>The three consequences of direct interactions are </a:t>
            </a:r>
            <a:r>
              <a:rPr lang="en-US" sz="2800" i="1" dirty="0">
                <a:solidFill>
                  <a:srgbClr val="000000"/>
                </a:solidFill>
                <a:latin typeface="Times New Roman" pitchFamily="18" charset="0"/>
                <a:cs typeface="Times New Roman" pitchFamily="18" charset="0"/>
              </a:rPr>
              <a:t>1.</a:t>
            </a:r>
            <a:r>
              <a:rPr lang="en-US" sz="2800" b="1" i="1" dirty="0">
                <a:solidFill>
                  <a:srgbClr val="000000"/>
                </a:solidFill>
                <a:latin typeface="Times New Roman" pitchFamily="18" charset="0"/>
                <a:cs typeface="Times New Roman" pitchFamily="18" charset="0"/>
              </a:rPr>
              <a:t>Antagonism</a:t>
            </a:r>
            <a:r>
              <a:rPr lang="en-US" sz="2800" i="1" dirty="0">
                <a:solidFill>
                  <a:srgbClr val="000000"/>
                </a:solidFill>
                <a:latin typeface="Times New Roman" pitchFamily="18" charset="0"/>
                <a:cs typeface="Times New Roman" pitchFamily="18" charset="0"/>
              </a:rPr>
              <a:t>.</a:t>
            </a:r>
          </a:p>
          <a:p>
            <a:pPr marL="363538" fontAlgn="base">
              <a:lnSpc>
                <a:spcPct val="200000"/>
              </a:lnSpc>
              <a:spcBef>
                <a:spcPct val="0"/>
              </a:spcBef>
              <a:spcAft>
                <a:spcPct val="0"/>
              </a:spcAft>
            </a:pPr>
            <a:r>
              <a:rPr lang="en-US" sz="2800" b="1" i="1" dirty="0">
                <a:solidFill>
                  <a:srgbClr val="000000"/>
                </a:solidFill>
                <a:latin typeface="Times New Roman" pitchFamily="18" charset="0"/>
                <a:cs typeface="Times New Roman" pitchFamily="18" charset="0"/>
              </a:rPr>
              <a:t>2.Addition or summation</a:t>
            </a:r>
            <a:r>
              <a:rPr lang="en-US" sz="2800" i="1" dirty="0">
                <a:solidFill>
                  <a:srgbClr val="000000"/>
                </a:solidFill>
                <a:latin typeface="Times New Roman" pitchFamily="18" charset="0"/>
                <a:cs typeface="Times New Roman" pitchFamily="18" charset="0"/>
              </a:rPr>
              <a:t>. </a:t>
            </a:r>
            <a:endParaRPr lang="en-US" sz="2800" i="1" dirty="0" smtClean="0">
              <a:solidFill>
                <a:srgbClr val="000000"/>
              </a:solidFill>
              <a:latin typeface="Times New Roman" pitchFamily="18" charset="0"/>
              <a:cs typeface="Times New Roman" pitchFamily="18" charset="0"/>
            </a:endParaRPr>
          </a:p>
          <a:p>
            <a:pPr marL="363538" fontAlgn="base">
              <a:lnSpc>
                <a:spcPct val="200000"/>
              </a:lnSpc>
              <a:spcBef>
                <a:spcPct val="0"/>
              </a:spcBef>
              <a:spcAft>
                <a:spcPct val="0"/>
              </a:spcAft>
            </a:pPr>
            <a:r>
              <a:rPr lang="en-US" sz="2800" b="1" i="1" dirty="0" smtClean="0">
                <a:solidFill>
                  <a:srgbClr val="000000"/>
                </a:solidFill>
                <a:latin typeface="Times New Roman" pitchFamily="18" charset="0"/>
                <a:cs typeface="Times New Roman" pitchFamily="18" charset="0"/>
              </a:rPr>
              <a:t>3.Synergism </a:t>
            </a:r>
            <a:r>
              <a:rPr lang="en-US" sz="2800" b="1" i="1" dirty="0">
                <a:solidFill>
                  <a:srgbClr val="000000"/>
                </a:solidFill>
                <a:latin typeface="Times New Roman" pitchFamily="18" charset="0"/>
                <a:cs typeface="Times New Roman" pitchFamily="18" charset="0"/>
              </a:rPr>
              <a:t>or potentiation</a:t>
            </a:r>
            <a:r>
              <a:rPr lang="en-US" sz="2800" i="1" dirty="0">
                <a:solidFill>
                  <a:srgbClr val="000000"/>
                </a:solidFill>
                <a:latin typeface="Times New Roman" pitchFamily="18" charset="0"/>
                <a:cs typeface="Times New Roman" pitchFamily="18" charset="0"/>
              </a:rPr>
              <a:t>.</a:t>
            </a:r>
          </a:p>
          <a:p>
            <a:pPr fontAlgn="base">
              <a:lnSpc>
                <a:spcPct val="200000"/>
              </a:lnSpc>
              <a:spcBef>
                <a:spcPct val="0"/>
              </a:spcBef>
              <a:spcAft>
                <a:spcPct val="0"/>
              </a:spcAft>
            </a:pPr>
            <a:endParaRPr lang="en-US" dirty="0">
              <a:solidFill>
                <a:srgbClr val="000000"/>
              </a:solidFill>
              <a:cs typeface="Arial" charset="0"/>
            </a:endParaRPr>
          </a:p>
        </p:txBody>
      </p:sp>
    </p:spTree>
    <p:extLst>
      <p:ext uri="{BB962C8B-B14F-4D97-AF65-F5344CB8AC3E}">
        <p14:creationId xmlns="" xmlns:p14="http://schemas.microsoft.com/office/powerpoint/2010/main" val="102645960"/>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5078730" cy="951776"/>
          </a:xfrm>
          <a:solidFill>
            <a:srgbClr val="FFCCFF"/>
          </a:solidFill>
          <a:effectLst>
            <a:outerShdw blurRad="63500" sx="102000" sy="102000" algn="ctr" rotWithShape="0">
              <a:prstClr val="black">
                <a:alpha val="40000"/>
              </a:prstClr>
            </a:outerShdw>
          </a:effectLst>
        </p:spPr>
        <p:txBody>
          <a:bodyPr>
            <a:noAutofit/>
          </a:bodyPr>
          <a:lstStyle/>
          <a:p>
            <a:pPr algn="ctr"/>
            <a:r>
              <a:rPr lang="en-IN" sz="3200" b="1" dirty="0" smtClean="0">
                <a:solidFill>
                  <a:srgbClr val="FF0000"/>
                </a:solidFill>
                <a:latin typeface="Times New Roman" pitchFamily="18" charset="0"/>
                <a:cs typeface="Times New Roman" pitchFamily="18" charset="0"/>
              </a:rPr>
              <a:t>Pharmacodynamic Interactions</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28625" y="3470186"/>
            <a:ext cx="5697855" cy="3083014"/>
          </a:xfrm>
        </p:spPr>
        <p:txBody>
          <a:bodyPr>
            <a:normAutofit fontScale="70000" lnSpcReduction="20000"/>
          </a:bodyPr>
          <a:lstStyle/>
          <a:p>
            <a:pPr marL="0" indent="0">
              <a:lnSpc>
                <a:spcPct val="150000"/>
              </a:lnSpc>
              <a:buNone/>
            </a:pPr>
            <a:r>
              <a:rPr lang="en-IN" sz="3200" b="1" dirty="0" smtClean="0">
                <a:solidFill>
                  <a:srgbClr val="0070C0"/>
                </a:solidFill>
                <a:latin typeface="Times New Roman" pitchFamily="18" charset="0"/>
                <a:cs typeface="Times New Roman" pitchFamily="18" charset="0"/>
              </a:rPr>
              <a:t>A)  Direct  Pharmacodynamic Interactions</a:t>
            </a:r>
            <a:endParaRPr lang="en-IN" b="1" dirty="0" smtClean="0">
              <a:solidFill>
                <a:srgbClr val="0070C0"/>
              </a:solidFill>
              <a:latin typeface="Times New Roman" pitchFamily="18" charset="0"/>
              <a:cs typeface="Times New Roman" pitchFamily="18" charset="0"/>
            </a:endParaRPr>
          </a:p>
          <a:p>
            <a:pPr marL="0" indent="0">
              <a:lnSpc>
                <a:spcPct val="150000"/>
              </a:lnSpc>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sz="2800" b="1" dirty="0" smtClean="0">
                <a:solidFill>
                  <a:schemeClr val="accent2">
                    <a:lumMod val="75000"/>
                  </a:schemeClr>
                </a:solidFill>
                <a:latin typeface="Times New Roman" pitchFamily="18" charset="0"/>
                <a:cs typeface="Times New Roman" pitchFamily="18" charset="0"/>
              </a:rPr>
              <a:t>1. Antagonism at same site</a:t>
            </a:r>
            <a:endParaRPr lang="en-IN" sz="2800" dirty="0">
              <a:latin typeface="Times New Roman" pitchFamily="18" charset="0"/>
              <a:cs typeface="Times New Roman" pitchFamily="18" charset="0"/>
            </a:endParaRPr>
          </a:p>
          <a:p>
            <a:pPr marL="0" indent="0">
              <a:lnSpc>
                <a:spcPct val="150000"/>
              </a:lnSpc>
              <a:buNone/>
            </a:pPr>
            <a:r>
              <a:rPr lang="en-IN" dirty="0" smtClean="0">
                <a:latin typeface="Times New Roman" pitchFamily="18" charset="0"/>
                <a:cs typeface="Times New Roman" pitchFamily="18" charset="0"/>
              </a:rPr>
              <a:t>                  ● Opiates with Naloxone</a:t>
            </a:r>
          </a:p>
          <a:p>
            <a:pPr marL="0" indent="0">
              <a:lnSpc>
                <a:spcPct val="150000"/>
              </a:lnSpc>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 Warfarin with Vitamin K  </a:t>
            </a:r>
          </a:p>
          <a:p>
            <a:pPr marL="0" indent="0">
              <a:lnSpc>
                <a:spcPct val="150000"/>
              </a:lnSpc>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4098" name="Picture 2" descr="https://encrypted-tbn2.gstatic.com/images?q=tbn:ANd9GcRbb6lY5SOSsk1RhNQSd88qm5EjiGYUgx2aYgVBaEF-hiANojtGh2qvbYO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91200" y="3541960"/>
            <a:ext cx="3109745" cy="293504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594360" y="1676401"/>
            <a:ext cx="8343900" cy="1754326"/>
          </a:xfrm>
          <a:prstGeom prst="rect">
            <a:avLst/>
          </a:prstGeom>
          <a:noFill/>
        </p:spPr>
        <p:txBody>
          <a:bodyPr wrap="square" rtlCol="0">
            <a:spAutoFit/>
          </a:bodyPr>
          <a:lstStyle/>
          <a:p>
            <a:pPr>
              <a:lnSpc>
                <a:spcPct val="150000"/>
              </a:lnSpc>
              <a:buFont typeface="Wingdings" pitchFamily="2" charset="2"/>
              <a:buChar char="ü"/>
            </a:pPr>
            <a:r>
              <a:rPr lang="en-US" sz="2400" dirty="0" smtClean="0">
                <a:latin typeface="Times New Roman" pitchFamily="18" charset="0"/>
                <a:cs typeface="Times New Roman" pitchFamily="18" charset="0"/>
              </a:rPr>
              <a:t> These interactions occur when the pharmacodynamic effect of the </a:t>
            </a:r>
            <a:r>
              <a:rPr lang="en-US" sz="2400" dirty="0" smtClean="0">
                <a:solidFill>
                  <a:srgbClr val="009900"/>
                </a:solidFill>
                <a:latin typeface="Times New Roman" pitchFamily="18" charset="0"/>
                <a:cs typeface="Times New Roman" pitchFamily="18" charset="0"/>
              </a:rPr>
              <a:t>drug is alter by another drug, chemical ,or food element, producing an antagonistic, synergistic , or additive effect </a:t>
            </a:r>
            <a:endParaRPr lang="en-US" sz="2400" dirty="0">
              <a:solidFill>
                <a:srgbClr val="0099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410616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458200" cy="5334000"/>
          </a:xfrm>
        </p:spPr>
        <p:style>
          <a:lnRef idx="2">
            <a:schemeClr val="accent4"/>
          </a:lnRef>
          <a:fillRef idx="1">
            <a:schemeClr val="lt1"/>
          </a:fillRef>
          <a:effectRef idx="0">
            <a:schemeClr val="accent4"/>
          </a:effectRef>
          <a:fontRef idx="minor">
            <a:schemeClr val="dk1"/>
          </a:fontRef>
        </p:style>
        <p:txBody>
          <a:bodyPr>
            <a:noAutofit/>
          </a:bodyPr>
          <a:lstStyle/>
          <a:p>
            <a:pPr marL="0" indent="0">
              <a:lnSpc>
                <a:spcPct val="150000"/>
              </a:lnSpc>
              <a:buNone/>
            </a:pPr>
            <a:r>
              <a:rPr lang="en-IN" sz="2400" b="1" dirty="0" smtClean="0">
                <a:solidFill>
                  <a:srgbClr val="C00000"/>
                </a:solidFill>
                <a:latin typeface="Times New Roman" pitchFamily="18" charset="0"/>
                <a:cs typeface="Times New Roman" pitchFamily="18" charset="0"/>
              </a:rPr>
              <a:t> 2. Synergism at same site</a:t>
            </a:r>
            <a:endParaRPr lang="en-IN" sz="2400" dirty="0">
              <a:latin typeface="Times New Roman" pitchFamily="18" charset="0"/>
              <a:cs typeface="Times New Roman" pitchFamily="18" charset="0"/>
            </a:endParaRPr>
          </a:p>
          <a:p>
            <a:pPr marL="0" indent="0">
              <a:lnSpc>
                <a:spcPct val="150000"/>
              </a:lnSpc>
              <a:buNone/>
            </a:pPr>
            <a:r>
              <a:rPr lang="en-IN" sz="2400" dirty="0" smtClean="0">
                <a:latin typeface="Times New Roman" pitchFamily="18" charset="0"/>
                <a:cs typeface="Times New Roman" pitchFamily="18" charset="0"/>
              </a:rPr>
              <a:t>                  ● Effects of </a:t>
            </a:r>
            <a:r>
              <a:rPr lang="en-IN" sz="2400" b="1" i="1" dirty="0" smtClean="0">
                <a:solidFill>
                  <a:srgbClr val="C00000"/>
                </a:solidFill>
                <a:latin typeface="Times New Roman" pitchFamily="18" charset="0"/>
                <a:cs typeface="Times New Roman" pitchFamily="18" charset="0"/>
              </a:rPr>
              <a:t>depolarising skeletal muscle 				relaxants </a:t>
            </a:r>
            <a:r>
              <a:rPr lang="en-IN" sz="2400" dirty="0" smtClean="0">
                <a:latin typeface="Times New Roman" pitchFamily="18" charset="0"/>
                <a:cs typeface="Times New Roman" pitchFamily="18" charset="0"/>
              </a:rPr>
              <a:t>potentiated by antibiotics like 				</a:t>
            </a:r>
            <a:r>
              <a:rPr lang="en-IN" sz="2400" dirty="0" err="1" smtClean="0">
                <a:latin typeface="Times New Roman" pitchFamily="18" charset="0"/>
                <a:cs typeface="Times New Roman" pitchFamily="18" charset="0"/>
              </a:rPr>
              <a:t>aminoglycosides</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polymixin</a:t>
            </a:r>
            <a:r>
              <a:rPr lang="en-IN" sz="2400" dirty="0" smtClean="0">
                <a:latin typeface="Times New Roman" pitchFamily="18" charset="0"/>
                <a:cs typeface="Times New Roman" pitchFamily="18" charset="0"/>
              </a:rPr>
              <a:t> B  </a:t>
            </a:r>
          </a:p>
          <a:p>
            <a:pPr marL="0" indent="0">
              <a:lnSpc>
                <a:spcPct val="150000"/>
              </a:lnSpc>
              <a:buNone/>
            </a:pPr>
            <a:endParaRPr lang="en-IN" sz="2400" dirty="0" smtClean="0">
              <a:latin typeface="Times New Roman" pitchFamily="18" charset="0"/>
              <a:cs typeface="Times New Roman" pitchFamily="18" charset="0"/>
            </a:endParaRPr>
          </a:p>
          <a:p>
            <a:pPr marL="0" indent="0">
              <a:lnSpc>
                <a:spcPct val="150000"/>
              </a:lnSpc>
              <a:buNone/>
            </a:pPr>
            <a:r>
              <a:rPr lang="en-IN" sz="2400" b="1" dirty="0" smtClean="0">
                <a:solidFill>
                  <a:srgbClr val="C00000"/>
                </a:solidFill>
                <a:latin typeface="Times New Roman" pitchFamily="18" charset="0"/>
                <a:cs typeface="Times New Roman" pitchFamily="18" charset="0"/>
              </a:rPr>
              <a:t>3. Summation of similar effects at different sites</a:t>
            </a:r>
            <a:endParaRPr lang="en-IN" sz="2400" dirty="0" smtClean="0">
              <a:latin typeface="Times New Roman" pitchFamily="18" charset="0"/>
              <a:cs typeface="Times New Roman" pitchFamily="18" charset="0"/>
            </a:endParaRPr>
          </a:p>
          <a:p>
            <a:pPr marL="0" indent="0">
              <a:lnSpc>
                <a:spcPct val="150000"/>
              </a:lnSpc>
              <a:buNone/>
            </a:pPr>
            <a:r>
              <a:rPr lang="en-IN" sz="2400" dirty="0" smtClean="0">
                <a:latin typeface="Times New Roman" pitchFamily="18" charset="0"/>
                <a:cs typeface="Times New Roman" pitchFamily="18" charset="0"/>
              </a:rPr>
              <a:t>                   ● Effect of </a:t>
            </a:r>
            <a:r>
              <a:rPr lang="en-IN" sz="2400" dirty="0" smtClean="0">
                <a:solidFill>
                  <a:srgbClr val="C00000"/>
                </a:solidFill>
                <a:latin typeface="Times New Roman" pitchFamily="18" charset="0"/>
                <a:cs typeface="Times New Roman" pitchFamily="18" charset="0"/>
              </a:rPr>
              <a:t>alcohol as a depressant potentiated by other </a:t>
            </a:r>
          </a:p>
          <a:p>
            <a:pPr marL="0" indent="0">
              <a:lnSpc>
                <a:spcPct val="150000"/>
              </a:lnSpc>
              <a:buNone/>
            </a:pPr>
            <a:r>
              <a:rPr lang="en-IN" sz="2400" dirty="0" smtClean="0">
                <a:solidFill>
                  <a:srgbClr val="C00000"/>
                </a:solidFill>
                <a:latin typeface="Times New Roman" pitchFamily="18" charset="0"/>
                <a:cs typeface="Times New Roman" pitchFamily="18" charset="0"/>
              </a:rPr>
              <a:t>                      centrally acting drugs</a:t>
            </a:r>
          </a:p>
          <a:p>
            <a:pPr marL="0" indent="0">
              <a:lnSpc>
                <a:spcPct val="150000"/>
              </a:lnSpc>
              <a:buNone/>
            </a:pPr>
            <a:r>
              <a:rPr lang="en-IN" sz="2400" dirty="0" smtClean="0">
                <a:latin typeface="Times New Roman" pitchFamily="18" charset="0"/>
                <a:cs typeface="Times New Roman" pitchFamily="18" charset="0"/>
              </a:rPr>
              <a:t>                   ● Effect of </a:t>
            </a:r>
            <a:r>
              <a:rPr lang="en-IN" sz="2400" dirty="0" err="1" smtClean="0">
                <a:solidFill>
                  <a:srgbClr val="C00000"/>
                </a:solidFill>
                <a:latin typeface="Times New Roman" pitchFamily="18" charset="0"/>
                <a:cs typeface="Times New Roman" pitchFamily="18" charset="0"/>
              </a:rPr>
              <a:t>trimethoprim</a:t>
            </a:r>
            <a:r>
              <a:rPr lang="en-IN" sz="2400" dirty="0" smtClean="0">
                <a:solidFill>
                  <a:srgbClr val="C00000"/>
                </a:solidFill>
                <a:latin typeface="Times New Roman" pitchFamily="18" charset="0"/>
                <a:cs typeface="Times New Roman" pitchFamily="18" charset="0"/>
              </a:rPr>
              <a:t> and </a:t>
            </a:r>
            <a:r>
              <a:rPr lang="en-IN" sz="2400" dirty="0" err="1" smtClean="0">
                <a:solidFill>
                  <a:srgbClr val="C00000"/>
                </a:solidFill>
                <a:latin typeface="Times New Roman" pitchFamily="18" charset="0"/>
                <a:cs typeface="Times New Roman" pitchFamily="18" charset="0"/>
              </a:rPr>
              <a:t>sulfamethoxazole</a:t>
            </a:r>
            <a:r>
              <a:rPr lang="en-IN" sz="2400" dirty="0" smtClean="0">
                <a:solidFill>
                  <a:srgbClr val="C00000"/>
                </a:solidFill>
                <a:latin typeface="Times New Roman" pitchFamily="18" charset="0"/>
                <a:cs typeface="Times New Roman" pitchFamily="18" charset="0"/>
              </a:rPr>
              <a:t> </a:t>
            </a:r>
          </a:p>
          <a:p>
            <a:pPr marL="0" indent="0">
              <a:lnSpc>
                <a:spcPct val="150000"/>
              </a:lnSpc>
              <a:buNone/>
            </a:pPr>
            <a:endParaRPr lang="en-IN" sz="2800" dirty="0" smtClean="0">
              <a:latin typeface="Times New Roman" pitchFamily="18" charset="0"/>
              <a:cs typeface="Times New Roman" pitchFamily="18" charset="0"/>
            </a:endParaRPr>
          </a:p>
          <a:p>
            <a:pPr marL="0" indent="0">
              <a:lnSpc>
                <a:spcPct val="150000"/>
              </a:lnSpc>
              <a:buNone/>
            </a:pPr>
            <a:r>
              <a:rPr lang="en-IN" sz="2800" dirty="0" smtClean="0">
                <a:latin typeface="Times New Roman" pitchFamily="18" charset="0"/>
                <a:cs typeface="Times New Roman" pitchFamily="18" charset="0"/>
              </a:rPr>
              <a:t>         </a:t>
            </a:r>
          </a:p>
          <a:p>
            <a:pPr marL="0" indent="0">
              <a:lnSpc>
                <a:spcPct val="150000"/>
              </a:lnSpc>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384884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828800"/>
            <a:ext cx="6187976" cy="5410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9144000" cy="6647974"/>
          </a:xfrm>
          <a:prstGeom prst="rect">
            <a:avLst/>
          </a:prstGeom>
          <a:noFill/>
        </p:spPr>
        <p:txBody>
          <a:bodyPr wrap="square" rtlCol="0">
            <a:spAutoFit/>
          </a:bodyPr>
          <a:lstStyle/>
          <a:p>
            <a:pPr fontAlgn="base">
              <a:lnSpc>
                <a:spcPct val="150000"/>
              </a:lnSpc>
              <a:spcBef>
                <a:spcPct val="0"/>
              </a:spcBef>
              <a:spcAft>
                <a:spcPct val="0"/>
              </a:spcAft>
            </a:pPr>
            <a:r>
              <a:rPr lang="en-US" sz="2800" b="1" i="1" dirty="0">
                <a:solidFill>
                  <a:srgbClr val="99CCFF">
                    <a:lumMod val="50000"/>
                  </a:srgbClr>
                </a:solidFill>
                <a:latin typeface="Times New Roman" pitchFamily="18" charset="0"/>
                <a:cs typeface="Times New Roman" pitchFamily="18" charset="0"/>
              </a:rPr>
              <a:t>Antagonism</a:t>
            </a:r>
            <a:r>
              <a:rPr lang="en-US" sz="2800" b="1" dirty="0" smtClean="0">
                <a:solidFill>
                  <a:srgbClr val="99CCFF">
                    <a:lumMod val="50000"/>
                  </a:srgbClr>
                </a:solidFill>
                <a:cs typeface="Arial" charset="0"/>
              </a:rPr>
              <a:t>:</a:t>
            </a:r>
            <a:endParaRPr lang="en-US" sz="2800" b="1" i="1" dirty="0" smtClean="0">
              <a:solidFill>
                <a:srgbClr val="000000"/>
              </a:solidFill>
              <a:latin typeface="Times New Roman" pitchFamily="18" charset="0"/>
              <a:cs typeface="Times New Roman" pitchFamily="18" charset="0"/>
            </a:endParaRPr>
          </a:p>
          <a:p>
            <a:pPr fontAlgn="base">
              <a:lnSpc>
                <a:spcPct val="150000"/>
              </a:lnSpc>
              <a:spcBef>
                <a:spcPct val="0"/>
              </a:spcBef>
              <a:spcAft>
                <a:spcPct val="0"/>
              </a:spcAft>
            </a:pPr>
            <a:r>
              <a:rPr lang="en-US" sz="2500" i="1" dirty="0" smtClean="0">
                <a:solidFill>
                  <a:srgbClr val="000000"/>
                </a:solidFill>
                <a:latin typeface="Times New Roman" pitchFamily="18" charset="0"/>
                <a:cs typeface="Times New Roman" pitchFamily="18" charset="0"/>
              </a:rPr>
              <a:t>	The </a:t>
            </a:r>
            <a:r>
              <a:rPr lang="en-US" sz="2500" i="1" dirty="0">
                <a:solidFill>
                  <a:srgbClr val="000000"/>
                </a:solidFill>
                <a:latin typeface="Times New Roman" pitchFamily="18" charset="0"/>
                <a:cs typeface="Times New Roman" pitchFamily="18" charset="0"/>
              </a:rPr>
              <a:t>interacting drugs have opposing actions </a:t>
            </a:r>
          </a:p>
          <a:p>
            <a:pPr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Example</a:t>
            </a:r>
            <a:r>
              <a:rPr lang="en-US" sz="2500" i="1" dirty="0">
                <a:solidFill>
                  <a:srgbClr val="FF0000"/>
                </a:solidFill>
                <a:latin typeface="Times New Roman" pitchFamily="18" charset="0"/>
                <a:cs typeface="Times New Roman" pitchFamily="18" charset="0"/>
              </a:rPr>
              <a:t>: Acetylcholine and noradrenaline have opposing effects on heart rate</a:t>
            </a:r>
            <a:r>
              <a:rPr lang="en-US" sz="2500" dirty="0">
                <a:solidFill>
                  <a:srgbClr val="FF0000"/>
                </a:solidFill>
                <a:latin typeface="Times New Roman" pitchFamily="18" charset="0"/>
                <a:cs typeface="Times New Roman" pitchFamily="18" charset="0"/>
              </a:rPr>
              <a:t>.</a:t>
            </a:r>
          </a:p>
          <a:p>
            <a:pPr fontAlgn="base">
              <a:lnSpc>
                <a:spcPct val="150000"/>
              </a:lnSpc>
              <a:spcBef>
                <a:spcPct val="0"/>
              </a:spcBef>
              <a:spcAft>
                <a:spcPct val="0"/>
              </a:spcAft>
            </a:pPr>
            <a:r>
              <a:rPr lang="en-US" sz="2800" b="1" i="1" dirty="0">
                <a:solidFill>
                  <a:srgbClr val="99CCFF">
                    <a:lumMod val="50000"/>
                  </a:srgbClr>
                </a:solidFill>
                <a:latin typeface="Times New Roman" pitchFamily="18" charset="0"/>
                <a:cs typeface="Times New Roman" pitchFamily="18" charset="0"/>
              </a:rPr>
              <a:t>Addition or summation:</a:t>
            </a:r>
          </a:p>
          <a:p>
            <a:pPr fontAlgn="base">
              <a:lnSpc>
                <a:spcPct val="150000"/>
              </a:lnSpc>
              <a:spcBef>
                <a:spcPct val="0"/>
              </a:spcBef>
              <a:spcAft>
                <a:spcPct val="0"/>
              </a:spcAft>
            </a:pPr>
            <a:r>
              <a:rPr lang="en-US" sz="2500" i="1" dirty="0" smtClean="0">
                <a:solidFill>
                  <a:srgbClr val="000000"/>
                </a:solidFill>
                <a:latin typeface="Times New Roman" pitchFamily="18" charset="0"/>
                <a:cs typeface="Times New Roman" pitchFamily="18" charset="0"/>
              </a:rPr>
              <a:t>	The </a:t>
            </a:r>
            <a:r>
              <a:rPr lang="en-US" sz="2500" i="1" dirty="0">
                <a:solidFill>
                  <a:srgbClr val="000000"/>
                </a:solidFill>
                <a:latin typeface="Times New Roman" pitchFamily="18" charset="0"/>
                <a:cs typeface="Times New Roman" pitchFamily="18" charset="0"/>
              </a:rPr>
              <a:t>interacting drugs have similar actions and the resultant effect is the some of individual drug responses</a:t>
            </a:r>
          </a:p>
          <a:p>
            <a:pPr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Example:</a:t>
            </a:r>
            <a:r>
              <a:rPr lang="en-US" sz="2500" i="1" dirty="0">
                <a:solidFill>
                  <a:srgbClr val="FF0000"/>
                </a:solidFill>
                <a:latin typeface="Times New Roman" pitchFamily="18" charset="0"/>
                <a:cs typeface="Times New Roman" pitchFamily="18" charset="0"/>
              </a:rPr>
              <a:t>CNS depressants like sedatives and hypnotics,…etc</a:t>
            </a:r>
          </a:p>
          <a:p>
            <a:pPr fontAlgn="base">
              <a:lnSpc>
                <a:spcPct val="150000"/>
              </a:lnSpc>
              <a:spcBef>
                <a:spcPct val="0"/>
              </a:spcBef>
              <a:spcAft>
                <a:spcPct val="0"/>
              </a:spcAft>
            </a:pPr>
            <a:r>
              <a:rPr lang="en-US" sz="2800" b="1" i="1" dirty="0">
                <a:solidFill>
                  <a:srgbClr val="99CCFF">
                    <a:lumMod val="50000"/>
                  </a:srgbClr>
                </a:solidFill>
                <a:latin typeface="Times New Roman" pitchFamily="18" charset="0"/>
                <a:cs typeface="Times New Roman" pitchFamily="18" charset="0"/>
              </a:rPr>
              <a:t>Synergism or potentiation:</a:t>
            </a:r>
          </a:p>
          <a:p>
            <a:pPr fontAlgn="base">
              <a:lnSpc>
                <a:spcPct val="150000"/>
              </a:lnSpc>
              <a:spcBef>
                <a:spcPct val="0"/>
              </a:spcBef>
              <a:spcAft>
                <a:spcPct val="0"/>
              </a:spcAft>
            </a:pPr>
            <a:r>
              <a:rPr lang="en-US" sz="2500" i="1" dirty="0" smtClean="0">
                <a:solidFill>
                  <a:srgbClr val="000000"/>
                </a:solidFill>
                <a:latin typeface="Times New Roman" pitchFamily="18" charset="0"/>
                <a:cs typeface="Times New Roman" pitchFamily="18" charset="0"/>
              </a:rPr>
              <a:t>	It </a:t>
            </a:r>
            <a:r>
              <a:rPr lang="en-US" sz="2500" i="1" dirty="0">
                <a:solidFill>
                  <a:srgbClr val="000000"/>
                </a:solidFill>
                <a:latin typeface="Times New Roman" pitchFamily="18" charset="0"/>
                <a:cs typeface="Times New Roman" pitchFamily="18" charset="0"/>
              </a:rPr>
              <a:t>is an enhancement  of action of one drug by another </a:t>
            </a:r>
          </a:p>
          <a:p>
            <a:pPr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Example: </a:t>
            </a:r>
            <a:r>
              <a:rPr lang="en-US" sz="2500" i="1" dirty="0">
                <a:solidFill>
                  <a:srgbClr val="FF0000"/>
                </a:solidFill>
                <a:latin typeface="Times New Roman" pitchFamily="18" charset="0"/>
                <a:cs typeface="Times New Roman" pitchFamily="18" charset="0"/>
              </a:rPr>
              <a:t>Alcohol enhances the analgesics activity of aspirin.</a:t>
            </a:r>
          </a:p>
        </p:txBody>
      </p:sp>
    </p:spTree>
    <p:extLst>
      <p:ext uri="{BB962C8B-B14F-4D97-AF65-F5344CB8AC3E}">
        <p14:creationId xmlns="" xmlns:p14="http://schemas.microsoft.com/office/powerpoint/2010/main" val="2858146961"/>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085331" cy="4647426"/>
          </a:xfrm>
          <a:prstGeom prst="rect">
            <a:avLst/>
          </a:prstGeom>
          <a:noFill/>
        </p:spPr>
        <p:txBody>
          <a:bodyPr wrap="square" rtlCol="0">
            <a:spAutoFit/>
          </a:bodyPr>
          <a:lstStyle/>
          <a:p>
            <a:pPr algn="ctr" fontAlgn="base">
              <a:spcBef>
                <a:spcPct val="0"/>
              </a:spcBef>
              <a:spcAft>
                <a:spcPct val="0"/>
              </a:spcAft>
            </a:pPr>
            <a:r>
              <a:rPr lang="en-US" sz="4000" b="1" i="1" dirty="0">
                <a:solidFill>
                  <a:srgbClr val="FF0000"/>
                </a:solidFill>
                <a:latin typeface="Times New Roman" pitchFamily="18" charset="0"/>
                <a:cs typeface="Times New Roman" pitchFamily="18" charset="0"/>
              </a:rPr>
              <a:t>Indirect </a:t>
            </a:r>
            <a:r>
              <a:rPr lang="en-US" sz="4000" b="1" i="1" dirty="0" err="1">
                <a:solidFill>
                  <a:srgbClr val="FF0000"/>
                </a:solidFill>
                <a:latin typeface="Times New Roman" pitchFamily="18" charset="0"/>
                <a:cs typeface="Times New Roman" pitchFamily="18" charset="0"/>
              </a:rPr>
              <a:t>pharmacodynamic</a:t>
            </a:r>
            <a:r>
              <a:rPr lang="en-US" sz="4000" b="1" i="1" dirty="0">
                <a:solidFill>
                  <a:srgbClr val="FF0000"/>
                </a:solidFill>
                <a:latin typeface="Times New Roman" pitchFamily="18" charset="0"/>
                <a:cs typeface="Times New Roman" pitchFamily="18" charset="0"/>
              </a:rPr>
              <a:t> </a:t>
            </a:r>
            <a:r>
              <a:rPr lang="en-US" sz="4000" b="1" i="1" dirty="0" smtClean="0">
                <a:solidFill>
                  <a:srgbClr val="FF0000"/>
                </a:solidFill>
                <a:latin typeface="Times New Roman" pitchFamily="18" charset="0"/>
                <a:cs typeface="Times New Roman" pitchFamily="18" charset="0"/>
              </a:rPr>
              <a:t>interaction</a:t>
            </a:r>
            <a:endParaRPr lang="en-US" sz="4000" b="1" dirty="0">
              <a:solidFill>
                <a:srgbClr val="FF0000"/>
              </a:solidFill>
              <a:latin typeface="Times New Roman" pitchFamily="18" charset="0"/>
              <a:cs typeface="Times New Roman" pitchFamily="18" charset="0"/>
            </a:endParaRPr>
          </a:p>
          <a:p>
            <a:pPr fontAlgn="base">
              <a:spcBef>
                <a:spcPct val="0"/>
              </a:spcBef>
              <a:spcAft>
                <a:spcPct val="0"/>
              </a:spcAft>
            </a:pPr>
            <a:endParaRPr lang="en-US" sz="4000" dirty="0">
              <a:solidFill>
                <a:srgbClr val="FF0000"/>
              </a:solidFill>
              <a:latin typeface="Times New Roman" pitchFamily="18" charset="0"/>
              <a:cs typeface="Times New Roman" pitchFamily="18" charset="0"/>
            </a:endParaRPr>
          </a:p>
          <a:p>
            <a:pPr marL="174625" fontAlgn="base">
              <a:lnSpc>
                <a:spcPct val="150000"/>
              </a:lnSpc>
              <a:spcBef>
                <a:spcPct val="0"/>
              </a:spcBef>
              <a:spcAft>
                <a:spcPct val="0"/>
              </a:spcAft>
            </a:pPr>
            <a:r>
              <a:rPr lang="en-US" sz="2400" i="1" dirty="0" smtClean="0">
                <a:solidFill>
                  <a:srgbClr val="000000"/>
                </a:solidFill>
                <a:latin typeface="Times New Roman" pitchFamily="18" charset="0"/>
                <a:cs typeface="Times New Roman" pitchFamily="18" charset="0"/>
              </a:rPr>
              <a:t>	In </a:t>
            </a:r>
            <a:r>
              <a:rPr lang="en-US" sz="2400" i="1" dirty="0">
                <a:solidFill>
                  <a:srgbClr val="000000"/>
                </a:solidFill>
                <a:latin typeface="Times New Roman" pitchFamily="18" charset="0"/>
                <a:cs typeface="Times New Roman" pitchFamily="18" charset="0"/>
              </a:rPr>
              <a:t>which both the </a:t>
            </a:r>
            <a:r>
              <a:rPr lang="en-US" sz="2400" b="1" i="1" dirty="0">
                <a:solidFill>
                  <a:srgbClr val="000000"/>
                </a:solidFill>
                <a:latin typeface="Times New Roman" pitchFamily="18" charset="0"/>
                <a:cs typeface="Times New Roman" pitchFamily="18" charset="0"/>
              </a:rPr>
              <a:t>object and the precipitant drugs have unrelated effects</a:t>
            </a:r>
            <a:r>
              <a:rPr lang="en-US" sz="2400" i="1" dirty="0">
                <a:solidFill>
                  <a:srgbClr val="000000"/>
                </a:solidFill>
                <a:latin typeface="Times New Roman" pitchFamily="18" charset="0"/>
                <a:cs typeface="Times New Roman" pitchFamily="18" charset="0"/>
              </a:rPr>
              <a:t>.but the latter in Some way alerts the effects </a:t>
            </a:r>
            <a:r>
              <a:rPr lang="en-US" sz="2400" i="1" dirty="0" smtClean="0">
                <a:solidFill>
                  <a:srgbClr val="000000"/>
                </a:solidFill>
                <a:latin typeface="Times New Roman" pitchFamily="18" charset="0"/>
                <a:cs typeface="Times New Roman" pitchFamily="18" charset="0"/>
              </a:rPr>
              <a:t>of </a:t>
            </a:r>
            <a:r>
              <a:rPr lang="en-US" sz="2400" i="1" dirty="0">
                <a:solidFill>
                  <a:srgbClr val="000000"/>
                </a:solidFill>
                <a:latin typeface="Times New Roman" pitchFamily="18" charset="0"/>
                <a:cs typeface="Times New Roman" pitchFamily="18" charset="0"/>
              </a:rPr>
              <a:t>the former</a:t>
            </a:r>
            <a:r>
              <a:rPr lang="en-US" sz="2400" i="1" dirty="0" smtClean="0">
                <a:solidFill>
                  <a:srgbClr val="000000"/>
                </a:solidFill>
                <a:latin typeface="Times New Roman" pitchFamily="18" charset="0"/>
                <a:cs typeface="Times New Roman" pitchFamily="18" charset="0"/>
              </a:rPr>
              <a:t>.</a:t>
            </a:r>
          </a:p>
          <a:p>
            <a:pPr marL="174625" fontAlgn="base">
              <a:lnSpc>
                <a:spcPct val="150000"/>
              </a:lnSpc>
              <a:spcBef>
                <a:spcPct val="0"/>
              </a:spcBef>
              <a:spcAft>
                <a:spcPct val="0"/>
              </a:spcAft>
            </a:pPr>
            <a:endParaRPr lang="en-US" sz="2400" i="1" dirty="0">
              <a:solidFill>
                <a:srgbClr val="000000"/>
              </a:solidFill>
              <a:latin typeface="Times New Roman" pitchFamily="18" charset="0"/>
              <a:cs typeface="Times New Roman" pitchFamily="18" charset="0"/>
            </a:endParaRPr>
          </a:p>
          <a:p>
            <a:pPr marL="174625" fontAlgn="base">
              <a:lnSpc>
                <a:spcPct val="150000"/>
              </a:lnSpc>
              <a:spcBef>
                <a:spcPct val="0"/>
              </a:spcBef>
              <a:spcAft>
                <a:spcPct val="0"/>
              </a:spcAft>
            </a:pPr>
            <a:r>
              <a:rPr lang="en-US" sz="2400" i="1" dirty="0">
                <a:solidFill>
                  <a:srgbClr val="FF0000"/>
                </a:solidFill>
                <a:latin typeface="Times New Roman" pitchFamily="18" charset="0"/>
                <a:cs typeface="Times New Roman" pitchFamily="18" charset="0"/>
              </a:rPr>
              <a:t>Example: </a:t>
            </a:r>
            <a:r>
              <a:rPr lang="en-US" sz="2400" b="1" i="1" dirty="0">
                <a:solidFill>
                  <a:srgbClr val="99CCFF">
                    <a:lumMod val="50000"/>
                  </a:srgbClr>
                </a:solidFill>
                <a:latin typeface="Times New Roman" pitchFamily="18" charset="0"/>
                <a:cs typeface="Times New Roman" pitchFamily="18" charset="0"/>
              </a:rPr>
              <a:t>salicylatesdecrease the ability of the platelets to aggregate thus impairing the Homeostasis if warfarin indused bleeding occurs.</a:t>
            </a:r>
          </a:p>
        </p:txBody>
      </p:sp>
    </p:spTree>
    <p:extLst>
      <p:ext uri="{BB962C8B-B14F-4D97-AF65-F5344CB8AC3E}">
        <p14:creationId xmlns="" xmlns:p14="http://schemas.microsoft.com/office/powerpoint/2010/main" val="16191582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1323439"/>
          </a:xfrm>
          <a:prstGeom prst="rect">
            <a:avLst/>
          </a:prstGeom>
          <a:noFill/>
        </p:spPr>
        <p:txBody>
          <a:bodyPr wrap="square" rtlCol="0">
            <a:spAutoFit/>
          </a:bodyPr>
          <a:lstStyle/>
          <a:p>
            <a:pPr algn="ctr" fontAlgn="base">
              <a:spcBef>
                <a:spcPct val="0"/>
              </a:spcBef>
              <a:spcAft>
                <a:spcPct val="0"/>
              </a:spcAft>
            </a:pPr>
            <a:r>
              <a:rPr lang="en-US" sz="4000" i="1" dirty="0">
                <a:solidFill>
                  <a:srgbClr val="FF0000"/>
                </a:solidFill>
                <a:latin typeface="Times New Roman" pitchFamily="18" charset="0"/>
                <a:cs typeface="Times New Roman" pitchFamily="18" charset="0"/>
              </a:rPr>
              <a:t>Types of drug Interactions</a:t>
            </a:r>
          </a:p>
          <a:p>
            <a:pPr fontAlgn="base">
              <a:spcBef>
                <a:spcPct val="0"/>
              </a:spcBef>
              <a:spcAft>
                <a:spcPct val="0"/>
              </a:spcAft>
            </a:pPr>
            <a:endParaRPr lang="en-US" sz="4000" dirty="0">
              <a:solidFill>
                <a:srgbClr val="000000"/>
              </a:solidFill>
              <a:cs typeface="Arial"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xmlns="" val="1246602592"/>
              </p:ext>
            </p:extLst>
          </p:nvPr>
        </p:nvGraphicFramePr>
        <p:xfrm>
          <a:off x="0" y="1524000"/>
          <a:ext cx="8865869" cy="3930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54247025"/>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604" y="1450429"/>
            <a:ext cx="4339458" cy="2474199"/>
          </a:xfrm>
        </p:spPr>
        <p:txBody>
          <a:bodyPr>
            <a:normAutofit fontScale="90000"/>
          </a:bodyPr>
          <a:lstStyle/>
          <a:p>
            <a:pPr algn="ctr">
              <a:lnSpc>
                <a:spcPct val="150000"/>
              </a:lnSpc>
            </a:pPr>
            <a:r>
              <a:rPr lang="en-IN" sz="6000" b="1" i="1" u="sng" dirty="0" smtClean="0">
                <a:solidFill>
                  <a:srgbClr val="FF0000"/>
                </a:solidFill>
                <a:latin typeface="Times New Roman" pitchFamily="18" charset="0"/>
                <a:cs typeface="Times New Roman" pitchFamily="18" charset="0"/>
              </a:rPr>
              <a:t>Drug -Food Interactions</a:t>
            </a:r>
            <a:endParaRPr lang="en-IN" sz="6000" b="1" i="1" u="sng" dirty="0">
              <a:solidFill>
                <a:srgbClr val="FF0000"/>
              </a:solidFill>
              <a:latin typeface="Times New Roman" pitchFamily="18" charset="0"/>
              <a:cs typeface="Times New Roman" pitchFamily="18" charset="0"/>
            </a:endParaRPr>
          </a:p>
        </p:txBody>
      </p:sp>
      <p:pic>
        <p:nvPicPr>
          <p:cNvPr id="75778" name="Picture 2" descr="http://www.ditl.info/wp-content/uploads/2014/10/Raw-Food-Diet.jpg"/>
          <p:cNvPicPr>
            <a:picLocks noChangeAspect="1" noChangeArrowheads="1"/>
          </p:cNvPicPr>
          <p:nvPr/>
        </p:nvPicPr>
        <p:blipFill>
          <a:blip r:embed="rId2"/>
          <a:srcRect/>
          <a:stretch>
            <a:fillRect/>
          </a:stretch>
        </p:blipFill>
        <p:spPr bwMode="auto">
          <a:xfrm>
            <a:off x="4457700" y="1280796"/>
            <a:ext cx="3802856" cy="3885565"/>
          </a:xfrm>
          <a:prstGeom prst="rect">
            <a:avLst/>
          </a:prstGeom>
          <a:noFill/>
        </p:spPr>
      </p:pic>
    </p:spTree>
    <p:extLst>
      <p:ext uri="{BB962C8B-B14F-4D97-AF65-F5344CB8AC3E}">
        <p14:creationId xmlns:p14="http://schemas.microsoft.com/office/powerpoint/2010/main" xmlns="" val="292714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294031"/>
          </a:xfrm>
          <a:prstGeom prst="rect">
            <a:avLst/>
          </a:prstGeom>
          <a:noFill/>
        </p:spPr>
        <p:txBody>
          <a:bodyPr wrap="square" rtlCol="0">
            <a:spAutoFit/>
          </a:bodyPr>
          <a:lstStyle/>
          <a:p>
            <a:pPr algn="ctr" fontAlgn="base">
              <a:spcBef>
                <a:spcPct val="0"/>
              </a:spcBef>
              <a:spcAft>
                <a:spcPct val="0"/>
              </a:spcAft>
            </a:pPr>
            <a:r>
              <a:rPr lang="en-US" sz="3200" b="1" i="1" dirty="0">
                <a:solidFill>
                  <a:srgbClr val="FF0000"/>
                </a:solidFill>
                <a:latin typeface="Times New Roman" pitchFamily="18" charset="0"/>
                <a:cs typeface="Times New Roman" pitchFamily="18" charset="0"/>
              </a:rPr>
              <a:t>INFLUENCE OF FOOD ON DRUG </a:t>
            </a:r>
            <a:r>
              <a:rPr lang="en-US" sz="3200" b="1" i="1" dirty="0" smtClean="0">
                <a:solidFill>
                  <a:srgbClr val="FF0000"/>
                </a:solidFill>
                <a:latin typeface="Times New Roman" pitchFamily="18" charset="0"/>
                <a:cs typeface="Times New Roman" pitchFamily="18" charset="0"/>
              </a:rPr>
              <a:t>INTERACTION</a:t>
            </a:r>
            <a:endParaRPr lang="en-US" sz="3200" b="1" i="1" dirty="0">
              <a:solidFill>
                <a:srgbClr val="FF0000"/>
              </a:solidFill>
              <a:latin typeface="Times New Roman" pitchFamily="18" charset="0"/>
              <a:cs typeface="Times New Roman" pitchFamily="18" charset="0"/>
            </a:endParaRPr>
          </a:p>
          <a:p>
            <a:pPr algn="ctr" fontAlgn="base">
              <a:spcBef>
                <a:spcPct val="0"/>
              </a:spcBef>
              <a:spcAft>
                <a:spcPct val="0"/>
              </a:spcAft>
            </a:pPr>
            <a:r>
              <a:rPr lang="en-US" sz="2400" i="1" dirty="0" smtClean="0">
                <a:solidFill>
                  <a:srgbClr val="000000"/>
                </a:solidFill>
                <a:latin typeface="Times New Roman" pitchFamily="18" charset="0"/>
                <a:cs typeface="Times New Roman" pitchFamily="18" charset="0"/>
              </a:rPr>
              <a:t>Food </a:t>
            </a:r>
            <a:r>
              <a:rPr lang="en-US" sz="2400" i="1" dirty="0">
                <a:solidFill>
                  <a:srgbClr val="000000"/>
                </a:solidFill>
                <a:latin typeface="Times New Roman" pitchFamily="18" charset="0"/>
                <a:cs typeface="Times New Roman" pitchFamily="18" charset="0"/>
              </a:rPr>
              <a:t>effects the </a:t>
            </a:r>
            <a:r>
              <a:rPr lang="en-US" sz="2400" b="1" i="1" dirty="0">
                <a:solidFill>
                  <a:srgbClr val="000000"/>
                </a:solidFill>
                <a:latin typeface="Times New Roman" pitchFamily="18" charset="0"/>
                <a:cs typeface="Times New Roman" pitchFamily="18" charset="0"/>
              </a:rPr>
              <a:t>rate and extent of absorption</a:t>
            </a:r>
            <a:r>
              <a:rPr lang="en-US" sz="2400" i="1" dirty="0">
                <a:solidFill>
                  <a:srgbClr val="000000"/>
                </a:solidFill>
                <a:latin typeface="Times New Roman" pitchFamily="18" charset="0"/>
                <a:cs typeface="Times New Roman" pitchFamily="18" charset="0"/>
              </a:rPr>
              <a:t> of drugs from the GI tract.</a:t>
            </a:r>
          </a:p>
          <a:p>
            <a:pPr marL="174625" fontAlgn="base">
              <a:lnSpc>
                <a:spcPct val="150000"/>
              </a:lnSpc>
              <a:spcBef>
                <a:spcPct val="0"/>
              </a:spcBef>
              <a:spcAft>
                <a:spcPct val="0"/>
              </a:spcAft>
            </a:pPr>
            <a:r>
              <a:rPr lang="en-US" sz="2400" i="1" dirty="0">
                <a:solidFill>
                  <a:srgbClr val="99CCFF">
                    <a:lumMod val="50000"/>
                  </a:srgbClr>
                </a:solidFill>
                <a:latin typeface="Times New Roman" pitchFamily="18" charset="0"/>
                <a:cs typeface="Times New Roman" pitchFamily="18" charset="0"/>
              </a:rPr>
              <a:t>Example: </a:t>
            </a:r>
            <a:r>
              <a:rPr lang="en-US" sz="2400" i="1" dirty="0">
                <a:solidFill>
                  <a:srgbClr val="000000"/>
                </a:solidFill>
                <a:latin typeface="Times New Roman" pitchFamily="18" charset="0"/>
                <a:cs typeface="Times New Roman" pitchFamily="18" charset="0"/>
              </a:rPr>
              <a:t>Many </a:t>
            </a:r>
            <a:r>
              <a:rPr lang="en-US" sz="2400" b="1" i="1" dirty="0">
                <a:solidFill>
                  <a:srgbClr val="000000"/>
                </a:solidFill>
                <a:latin typeface="Times New Roman" pitchFamily="18" charset="0"/>
                <a:cs typeface="Times New Roman" pitchFamily="18" charset="0"/>
              </a:rPr>
              <a:t>anti biotics </a:t>
            </a:r>
            <a:r>
              <a:rPr lang="en-US" sz="2400" i="1" dirty="0">
                <a:solidFill>
                  <a:srgbClr val="000000"/>
                </a:solidFill>
                <a:latin typeface="Times New Roman" pitchFamily="18" charset="0"/>
                <a:cs typeface="Times New Roman" pitchFamily="18" charset="0"/>
              </a:rPr>
              <a:t>should be given atleast 1hr before or 2hr after meals to achieve Optimal absorption.</a:t>
            </a:r>
          </a:p>
          <a:p>
            <a:pPr marL="363538" fontAlgn="base">
              <a:lnSpc>
                <a:spcPct val="150000"/>
              </a:lnSpc>
              <a:spcBef>
                <a:spcPct val="0"/>
              </a:spcBef>
              <a:spcAft>
                <a:spcPct val="0"/>
              </a:spcAft>
              <a:buFont typeface="Arial" pitchFamily="34" charset="0"/>
              <a:buChar char="•"/>
            </a:pPr>
            <a:r>
              <a:rPr lang="en-US" sz="2400" i="1" dirty="0">
                <a:solidFill>
                  <a:srgbClr val="000000"/>
                </a:solidFill>
                <a:latin typeface="Times New Roman" pitchFamily="18" charset="0"/>
                <a:cs typeface="Times New Roman" pitchFamily="18" charset="0"/>
              </a:rPr>
              <a:t>The </a:t>
            </a:r>
            <a:r>
              <a:rPr lang="en-US" sz="2400" b="1" i="1" dirty="0">
                <a:solidFill>
                  <a:srgbClr val="000000"/>
                </a:solidFill>
                <a:latin typeface="Times New Roman" pitchFamily="18" charset="0"/>
                <a:cs typeface="Times New Roman" pitchFamily="18" charset="0"/>
              </a:rPr>
              <a:t>type of food </a:t>
            </a:r>
            <a:r>
              <a:rPr lang="en-US" sz="2400" i="1" dirty="0">
                <a:solidFill>
                  <a:srgbClr val="000000"/>
                </a:solidFill>
                <a:latin typeface="Times New Roman" pitchFamily="18" charset="0"/>
                <a:cs typeface="Times New Roman" pitchFamily="18" charset="0"/>
              </a:rPr>
              <a:t>may be important with regard to the absorption of concurrently administered Drugs.</a:t>
            </a:r>
          </a:p>
          <a:p>
            <a:pPr marL="174625" fontAlgn="base">
              <a:lnSpc>
                <a:spcPct val="150000"/>
              </a:lnSpc>
              <a:spcBef>
                <a:spcPct val="0"/>
              </a:spcBef>
              <a:spcAft>
                <a:spcPct val="0"/>
              </a:spcAft>
            </a:pPr>
            <a:r>
              <a:rPr lang="en-US" sz="2400" i="1" dirty="0">
                <a:solidFill>
                  <a:srgbClr val="99CCFF">
                    <a:lumMod val="50000"/>
                  </a:srgbClr>
                </a:solidFill>
                <a:latin typeface="Times New Roman" pitchFamily="18" charset="0"/>
                <a:cs typeface="Times New Roman" pitchFamily="18" charset="0"/>
              </a:rPr>
              <a:t>Example: </a:t>
            </a:r>
            <a:r>
              <a:rPr lang="en-US" sz="2400" i="1" dirty="0">
                <a:solidFill>
                  <a:srgbClr val="000000"/>
                </a:solidFill>
                <a:latin typeface="Times New Roman" pitchFamily="18" charset="0"/>
                <a:cs typeface="Times New Roman" pitchFamily="18" charset="0"/>
              </a:rPr>
              <a:t>Dietary items such as milk and other dairy products that contain calcium may decrease </a:t>
            </a:r>
            <a:r>
              <a:rPr lang="en-US" sz="2400" i="1" dirty="0" smtClean="0">
                <a:solidFill>
                  <a:srgbClr val="000000"/>
                </a:solidFill>
                <a:latin typeface="Times New Roman" pitchFamily="18" charset="0"/>
                <a:cs typeface="Times New Roman" pitchFamily="18" charset="0"/>
              </a:rPr>
              <a:t>absorption </a:t>
            </a:r>
            <a:r>
              <a:rPr lang="en-US" sz="2400" i="1" dirty="0">
                <a:solidFill>
                  <a:srgbClr val="000000"/>
                </a:solidFill>
                <a:latin typeface="Times New Roman" pitchFamily="18" charset="0"/>
                <a:cs typeface="Times New Roman" pitchFamily="18" charset="0"/>
              </a:rPr>
              <a:t>of tetracycline and  flouroquinolone derivatives.</a:t>
            </a:r>
          </a:p>
          <a:p>
            <a:pPr marL="363538" fontAlgn="base">
              <a:lnSpc>
                <a:spcPct val="150000"/>
              </a:lnSpc>
              <a:spcBef>
                <a:spcPct val="0"/>
              </a:spcBef>
              <a:spcAft>
                <a:spcPct val="0"/>
              </a:spcAft>
              <a:buFont typeface="Arial" pitchFamily="34" charset="0"/>
              <a:buChar char="•"/>
            </a:pPr>
            <a:r>
              <a:rPr lang="en-US" sz="2400" i="1" dirty="0">
                <a:solidFill>
                  <a:srgbClr val="000000"/>
                </a:solidFill>
                <a:latin typeface="Times New Roman" pitchFamily="18" charset="0"/>
                <a:cs typeface="Times New Roman" pitchFamily="18" charset="0"/>
              </a:rPr>
              <a:t>Diet also may influence </a:t>
            </a:r>
            <a:r>
              <a:rPr lang="en-US" sz="2400" b="1" i="1" dirty="0">
                <a:solidFill>
                  <a:srgbClr val="000000"/>
                </a:solidFill>
                <a:latin typeface="Times New Roman" pitchFamily="18" charset="0"/>
                <a:cs typeface="Times New Roman" pitchFamily="18" charset="0"/>
              </a:rPr>
              <a:t>urinary  pH  </a:t>
            </a:r>
            <a:r>
              <a:rPr lang="en-US" sz="2400" b="1" i="1" dirty="0" smtClean="0">
                <a:solidFill>
                  <a:srgbClr val="000000"/>
                </a:solidFill>
                <a:latin typeface="Times New Roman" pitchFamily="18" charset="0"/>
                <a:cs typeface="Times New Roman" pitchFamily="18" charset="0"/>
              </a:rPr>
              <a:t>values affecting excretion</a:t>
            </a:r>
            <a:r>
              <a:rPr lang="en-US" sz="2400" i="1" dirty="0" smtClean="0">
                <a:solidFill>
                  <a:srgbClr val="000000"/>
                </a:solidFill>
                <a:latin typeface="Times New Roman" pitchFamily="18" charset="0"/>
                <a:cs typeface="Times New Roman" pitchFamily="18" charset="0"/>
              </a:rPr>
              <a:t>.</a:t>
            </a:r>
            <a:endParaRPr lang="en-US" sz="2400" i="1" dirty="0">
              <a:solidFill>
                <a:srgbClr val="000000"/>
              </a:solidFill>
              <a:latin typeface="Times New Roman" pitchFamily="18" charset="0"/>
              <a:cs typeface="Times New Roman" pitchFamily="18" charset="0"/>
            </a:endParaRPr>
          </a:p>
          <a:p>
            <a:pPr marL="174625" fontAlgn="base">
              <a:lnSpc>
                <a:spcPct val="150000"/>
              </a:lnSpc>
              <a:spcBef>
                <a:spcPct val="0"/>
              </a:spcBef>
              <a:spcAft>
                <a:spcPct val="0"/>
              </a:spcAft>
            </a:pPr>
            <a:endParaRPr lang="en-US" dirty="0">
              <a:solidFill>
                <a:srgbClr val="000000"/>
              </a:solidFill>
              <a:cs typeface="Arial" charset="0"/>
            </a:endParaRPr>
          </a:p>
        </p:txBody>
      </p:sp>
    </p:spTree>
    <p:extLst>
      <p:ext uri="{BB962C8B-B14F-4D97-AF65-F5344CB8AC3E}">
        <p14:creationId xmlns="" xmlns:p14="http://schemas.microsoft.com/office/powerpoint/2010/main" val="1006116534"/>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489" y="-308610"/>
            <a:ext cx="7886700" cy="1325563"/>
          </a:xfrm>
        </p:spPr>
        <p:txBody>
          <a:bodyPr>
            <a:normAutofit/>
          </a:bodyPr>
          <a:lstStyle/>
          <a:p>
            <a:pPr algn="ctr"/>
            <a:r>
              <a:rPr lang="en-IN" sz="4000" b="1" u="sng" dirty="0" smtClean="0">
                <a:solidFill>
                  <a:srgbClr val="FF3399"/>
                </a:solidFill>
                <a:latin typeface="Times New Roman" pitchFamily="18" charset="0"/>
                <a:cs typeface="Times New Roman" pitchFamily="18" charset="0"/>
              </a:rPr>
              <a:t>Drugs effect food By</a:t>
            </a:r>
            <a:endParaRPr lang="en-IN" sz="4000" b="1" u="sng" dirty="0">
              <a:solidFill>
                <a:srgbClr val="FF3399"/>
              </a:solidFill>
              <a:latin typeface="Times New Roman" pitchFamily="18" charset="0"/>
              <a:cs typeface="Times New Roman" pitchFamily="18" charset="0"/>
            </a:endParaRPr>
          </a:p>
        </p:txBody>
      </p:sp>
      <p:graphicFrame>
        <p:nvGraphicFramePr>
          <p:cNvPr id="8" name="Diagram 7"/>
          <p:cNvGraphicFramePr/>
          <p:nvPr>
            <p:extLst>
              <p:ext uri="{D42A27DB-BD31-4B8C-83A1-F6EECF244321}">
                <p14:modId xmlns:p14="http://schemas.microsoft.com/office/powerpoint/2010/main" xmlns="" val="453476541"/>
              </p:ext>
            </p:extLst>
          </p:nvPr>
        </p:nvGraphicFramePr>
        <p:xfrm>
          <a:off x="1219147" y="792164"/>
          <a:ext cx="720476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574001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936952789"/>
              </p:ext>
            </p:extLst>
          </p:nvPr>
        </p:nvGraphicFramePr>
        <p:xfrm>
          <a:off x="588818" y="237528"/>
          <a:ext cx="7620000" cy="613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5638800" y="1752600"/>
            <a:ext cx="2812473" cy="13369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nSpc>
                <a:spcPct val="150000"/>
              </a:lnSpc>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Erythromycin</a:t>
            </a:r>
            <a:endParaRPr lang="en-IN" sz="2000" dirty="0">
              <a:solidFill>
                <a:srgbClr val="FF0000"/>
              </a:solidFill>
              <a:latin typeface="Times New Roman" pitchFamily="18" charset="0"/>
              <a:cs typeface="Times New Roman" pitchFamily="18" charset="0"/>
            </a:endParaRPr>
          </a:p>
          <a:p>
            <a:pPr marL="342900" indent="-342900">
              <a:lnSpc>
                <a:spcPct val="150000"/>
              </a:lnSpc>
              <a:buFont typeface="Arial" panose="020B0604020202020204" pitchFamily="34" charset="0"/>
              <a:buChar char="•"/>
            </a:pPr>
            <a:r>
              <a:rPr lang="en-IN" sz="2000" dirty="0" err="1" smtClean="0">
                <a:solidFill>
                  <a:srgbClr val="FF0000"/>
                </a:solidFill>
                <a:latin typeface="Times New Roman" pitchFamily="18" charset="0"/>
                <a:cs typeface="Times New Roman" pitchFamily="18" charset="0"/>
              </a:rPr>
              <a:t>Ketoconazole</a:t>
            </a:r>
            <a:endParaRPr lang="en-IN" sz="2000" dirty="0" smtClean="0">
              <a:solidFill>
                <a:srgbClr val="FF0000"/>
              </a:solidFill>
              <a:latin typeface="Times New Roman" pitchFamily="18" charset="0"/>
              <a:cs typeface="Times New Roman" pitchFamily="18" charset="0"/>
            </a:endParaRPr>
          </a:p>
        </p:txBody>
      </p:sp>
      <p:sp>
        <p:nvSpPr>
          <p:cNvPr id="2" name="AutoShape 2" descr="data:image/jpeg;base64,/9j/4AAQSkZJRgABAQAAAQABAAD/2wCEAAkGBg8NDw8PDxAPDw0PDw0PDw4PDw8PDQ4NFBAVFBUQFBQXGygeFxkjGRQUHy8gIycpLS4sFx4xNTAqNSYrLCkBCQoKDgwOFQ8PFyocHCAvKSwqKiksLSk1KS0pNSw1NSopLCwpKSkpLCkpKS8pMjUpKSksLCwpKSkpLCwpKSwpNP/AABEIAOEA4QMBIgACEQEDEQH/xAAbAAABBQEBAAAAAAAAAAAAAAABAAIDBAUGB//EAEoQAAEEAQIDBAYFBBAGAwAAAAEAAgMRBBIhBRMxBkFRYQcUInGBkSMyQqGxYnKiwRUXMzRDUlNUY3OCkqOy0uEWJLPC0fBEk6T/xAAaAQEBAAMBAQAAAAAAAAAAAAAAAQIDBAUG/8QAKxEAAgICAQMDAwMFAAAAAAAAAAECEQMSBCExQRRRYSLh8BNSgSMzkaHB/9oADAMBAAIRAxEAPwDzhJJBfQ0eK2FBJFWjFsCKVI0rRjYEaRASpZUSwUjSNJUrRLBSVI0jSULAkjSNKkG0lSdSWlBY1Kk+kKSiWNpKk6ktKFsbSVJ1JUgsZSSdSFKAFJUjSSUUalSdSClCxtIo0khbG0kAjSNKULBSVJwCSyolgpEBGkaVoljaRpOpKkJY2kaRpGlRY1FGkdKEsbS2uzHZabicro4ixgY0OkkfehgJodNySe7yKyKXpfogjIZmvDdTmnHGn+NTZXafiaWjkTePG5R7m7BBTyKL7FP9p6f+d4//ANc3/hD9p3I/nWN/dm/0rvI+KZrhfqR1a2AMdK1tsIcS667qaK/KW2A7w+Q2XkPl515PV9LhPJ/2nsn+c43ym/0oH0P5f84xf8b/AEL1rSfA/JCj4fcsfW5/xF9Jh/GeQy+iLNFaZcV9mj7cjdI8d2brD7Udj8jhbmNm0OZICWSxkmNxHVu4BBFjr4r2E8UzOZp9SPK1lok5rb0WBzNNdKN1e9GlyfpFyZ5+FYkuRjuxZDk7xOc1xFxP3sdLrod9l04OVllNKVUzRn42OMG490eW0hSfSFL1zybG0gn0hSFsbSFJ9JUgsZSVJ1JUoWxtIJ9JILG0lSdSNJQsbSNI0jSpLG0jScAjSEsbSNJ1I0hLGUjSdSVISxtI0nUkqSxoC2uGR3jvN1c46bGhH/usel03AsKT1N87Wa4oskcw0S0fRtI1AfZ7visXSqzGd6ui+3sRmfQjS0Onbqha6aNr3ig7ZpN3SJ7G530wABOOLma2eIujGm9wHeFq27t1knIZkuEJljjdFGDG7lsa47kN1dT0vwUDe104iyYhywMt8j5n6Xcwl+xAN7Ctui1Vn9l+fYweTB7y/PuRRdl5ThOznSOZHZEbavmHVpG+ra3WOncref2GngOGwzh0+W5rREA8GPYFxcb3AtRTdr5nxY8BbDycZ8b2MDHBriwbB/tbjv7lNJ23yH5TMxzYXSxxmNjS1/LaDduA1ddyprmvx5+xVlwVVvx92Q8Z7F5OJI5okMrI2NfLMNUUUdmg0ucaJ6bA94XN8Ue7lBpcXAvBNkncNNfiV2WP21zcgTwGOKZuQZHvDw/TEwt9qjq9lgAuz0XH8TZcV+D2/IghZ4lKmsiVkyTg8kXjbp+5i0hScQlS2m2xtIUnpUhbGUhSfSVKCxlJUn0hSFsZpRTqSQWNpGk6kqQljaRpOpKlSWCkqRpGkFgSpGkaQljUaTtKVIBtI0naUdKEGUvY/RXkQxYLInOZzsmTKkETiNUrI9LHUD9atrHmvIA1dBxCJruH8Ouw5sme5j2ktex3NZu0jcFcvJxvJFQTo6ePlWKTnJXR6Lxn0cYuQ4vx3OxXm/ZAD4Cfzdi34GvJc1kejHPb9QwSjuLZNJPwcAsjhnpC4pigNMkWXGOgyWkS1/WMIJ+K38f0wzD6/D2k+LMsAfpMXJF8zF07nTKHBy9br/RUj9GnEj1ZE3zMzf1Wtfh3oqcPaysljWjcthBJodbe6gPkkPSRxLIYXY/DY2MG3OmySYWnzdpa39Jc3xjM4nxD2J8rHfGf/i42ViMiPkWNk1Sf2ifcslm5MnTaiYem4sFsk5lrtN2gxI2HB4a0cix6xlA6nZLh9gP6uYD1PQnYbdefLOZjZJPWNsLx8Zmt/wC5VcvDkgdokY+N1WA9paSPEeI8wreJ+9c3zjgH/wChh/Uu+MVDH0d/PuefKX6mVNqq7L2MCkqT9KWlbCkdJUn6UtKAZSFJ9JUhRlJUnFqVIBtJJ1JIBaUdKl0J2hSzKiDSjpU4Yly0GpDoR0KbQjoQakOhIMU2hHQhdSLQjoUuhHQpY1IQxHQptCWhLGpFoW3n/vHA/Oz/APqMWVoW3mZeLFhYLcn1ganZxY+BsTw0B8YOpryL7uhWuc1FxbM1jc4yjHuYa1+E4bWxuyXxian8rHgNhks4bqc59fwbG0SLFktFi7DcXg8eX+8cmLJfV+ruBx8v4Rv2f/ZcVamheMOIaI9WLlzMnGRqZyBO2MslPe324iy6PVo71MuZOH0Mx4/HaypZET8h+WTJNLG6JkjtE0x2jaI+W+CNjBp0hxNadI3BuwQIHcMw8xskDM3HlkJY6YDFewvc2QuDtQeaO7h7II+kJq1F2Z0zyRSxZsWPmN1YogaHRfSmB0ceWHONSanhlivtE143c/iedg5WIyQNnmdB9NLHIJp35Wl4kh1xkcsNcWjpQAJN7rz660j3ulFfOEmMWxPjEgeXH1Vh0wSAut0zS+vVw0bDYOG2q2/WgfihkGSWO1QvZiPieaBdE6UkWB3gtIPm0qSTtJlcmLBzXF+ZjTS5MkmXI1ruTyABjai1xcS57tiNwKB3BUs7S3Ekic3TJHFiCRhIJjkfkTTGM0Bu3mBp2G4K6MTkuhw8qMG1Lz9jmdCGhT6EtC7bPPor6EtCn0JaEsUQFiGhT6EtCWTUr6ENCsaECxWxqQaElPoSUsajuWjoU/LR5axs20QBiOhTiNHlpYog5aWhWOWjylLFFfQjoU/LU8PD5X/Ujkd+axzvwCWhqUtCWhag4Fk/yEvxjcPxR/YLJ/kZfgwn8FN17l0fsZehHQr0vDpWfWjkb+cxw/EKHQrZNSvoTe2DaxOG+7P/AOrGrfLUPbfbF4YPyc4/4sa0Zn0R08ZfUzj2uIIIsEEEEGiCO8HuXpHZDtQ7iP8Ays7mHiAjczGyJQHNzYq9rCyQdn2Ojjvt49fN1LjzuieyRji2RjmvY4dWvabaR8QFztWdjSapnXT8AwnyB8b5cGRrwXQSMdPA17Xbhr2nmNFjoQ6vFLL4OZMl+S7NxGl7nOOhua7cs07N5Y9/VavaaRsz4MxgAbnY8WSQOjZiNMrf7wPzWPa7seGM4qSbPEyc3Nik4OnRbLoo5nZDC/Iy3FpGTM0NbEWtDQYorPtANFOcSRVgA7p8FnHySbJL8ayTZJLpD+pUlp4mO71TIfXsmfGZf5QbI6vkR81snCMIdPg0Y8082VOT9zJ0IaFZ5aXLWFnbRW0IaFZ5aXLSxRW0IFis8tIxpYoq6EtCs8tDlpYor6ElY5aSWKJOUiI1aEScIlhZnRVESPKVvkoiFLFFTlKXEY12pxaX6XFukHS0uHUud1rfoOvkpxCug4DwEyEPadJIFmra7u9oHY+/Y79VozZNFZvw49mYkL8q6iY2Mf0UTWn4yOt36SdJg5sv13TOH5UriAPda9Kx+EkCnsjPTdrnN+GlwNd/erIwWN+wK97Nj8CuJ8v2R2en+Tyh3Zmc17IN95ITmdmphvpbXiDsvV/V2D7O23Qtry2R9Vj/AIp2JO1d/wAU9bL2HpkeXHHmiqjI3za51fcU0lz/AK9Pr+O0F398U7716dk8Oa8UIz37ktH4WsfJ7OPfs3S0Hv6ur3n/AMLKPKT7oxfHfhnn+XiBj9I72tdR6tu9ifh96x+3YqDhwu/ZzfhcrNl1HE+HuinkafqtIa3r7WwJcfE9Bv4Ll/SCaZgN8I8n73tW9ybimzXjilN0cgESUAiPn5ePkiZuo7nm3wzhYPVrc8D8z1p1ffqVIFWOIjliDH/muPHA7+usyS/4j3D4KoCvSwKoL87nzfLalmk0St/9rqvROOcF9S4TjROFSumEsv8AWOYSR8BQ+CxfR52f9ZyOe8fQY5BF9Hz/AGW/Dqfh4rrvSEbhhH9K4/org5We80Ma8dz0ODxnHFLLLz2POeUhyle5KHJW/YyopcpDlK8YUDCmwopcpDlK7yUOQliilykOUrxhTeSliipy0lb5KKWKJxAiIFeECIgWrY26lHkpwhV7koiBTYalEQrsux/7mB0ILh1rvv8AWucEK6DswdOoeYP3f7Lm5TvGzo46qZ1rYum5PfV2LtJ8fXYH49fmo45kX5S8jc9Khrx5H7uo8UObXd8yVXfmgd6rT5quxKLc2Xp8B8SqcvED4/LZZmVmqr61aqZDK4seZM47H/dcJ6QzviDwjm/zhd7o1Oefyq+AAXC+kptPxf6uXp4awvUT+iKOKP8AcbONBWtwCD2+e4ezCQ5oPR8/VjfcCNR/N8ws3HgdI9rG/WcaF9B4k+QAJPuXQtY1jWxs+oy6PQucfrPPmdvcAB3LowY3N/Bp5WZYo9O7JNZJsmySSSepJ71b4Zw9+VKyGMW95ryaO9x8ABZVHVS7KHg2ZhcNORitk/ZGV8JAYxr3sx7ss0kHqKJ+A7l258yxR+X2PI43HeefXt5N3hvbfhvDYHY8khikxpp4HRBj3TSOY8/S0B0cKNmutdyGf2hj4riw5ETHsj9YyI2iStZ0Bo1UCQL1dLXlXHuLz5GRHJxDHIkYAyQNjdiSzMHQOJBAI6agOi9K4DLjS8Mx3YsDseHn5Q5b5TM4vGkOfrPivHWNKSn5bPopv+m4rsVeSlyFf5KXJXZscGpn8hDkrQMCXJTYamfyUOStDkpclNhqZ3JTeStEwpphV2GpQ5KSvclJNhqXfV0RjrQECcIFzbm/Uz/V0vV1o8hEQJuNTO9XV/hI0OPmpOQpIotJBWrLK4NGzHGpJmq2RRyvKbE7dOmXkHeU3lQTu2U0hVTIOyqIUMhyha5STKIbb+C2owZLhQWzV/Ge8/DUR+pefelJgEuN5Mm+esWvUeF4/wBBF5sB+e/61wvpEwA7Jx3vFxQxyvcO57i9oZH8T18gV6UeusTk6RuTOOwMXks3H0sgBd4siO4b7zsT8B4qwEC8uJcTbiSSfEnqVYw8UyvDR0pznH+KxrS5x+QK9uEVjjR4GbI8s7NXsfwgZWU3ULii+lkHcaPst+J+4Fd52yw8ybE0YJeMnmxOBZIInaQST7Vjy2WV6N4GjHmkH1nTaT+a1gIH6RWt2w4FNn4ohge2OUTRSBznOaKbdi2iwd14XMy7cir6I97g4tMKflnDSdpuP4A05mO6eHvGXitmjI/rGbfMrsOzuc3M4fBMyCLGD5ssmGAERBweAXAHxq1zmdH2nwpZpIfWn47pZXMa0x5UYjLyWjQbI2ral1/ZjPny8GCXJY1k7pMrmNbFyRqbLpss7jtusnSSar+De+qYvVkPVlp8hDkK7nPoZnq6Hq60zCmmFXcaGd6ummBaBiTTEruTUzzCmmFXzEmmJXcalHkpK7ykU3Gpp+ro+rq6I0eWubY6NSlyE4QK5y0hGpsNSp6uhJDQKu8tMnj9k/FRu0EipH1UuWoWOUuafZafJcDOkoPKr5B2UpKr5BREKUyhmNMcfAE/cpp1Xyx9Gd/L33sPxW6PdGEux1mDj1FEPCOMfohecekyV3MhZ9n6U15hwaD8ASvVmx0APAAfILyr0qD/AJiD8yX/ADBelxeuWJw8vpiZxYK6DsxjF8fEHjrHhSAe953/AEWOXPhdh6NXtdLmQu6SQRGvFoc9jv8AOPmvT5U9cTa+DyuLj3ypP5NT0a5F488d7syLrvp8TKP6J+S7WE7j3heYdm8r9i+JPx5jpimIxy87ASBxMMh8iCRf5QXqcEB1C/EfivC5kayt+H1Pe4jvEl7dP8HkWNwbiOXPlT4vEY2ZPreU04zs10U9NlIFC9JFdO7Zel9mossYkDc8udmDn80vc1zj9L7O7diNNLyHG4NwzJdNzuIHEy/WcnaSBzsct5p0uDhVHxsr1nsdiDHwMWITR5Aayap4iXRyAzEgtJ+XwW/L4X/DP3NkxphanF6aStVmGpG5qYWqUptJsNSEtTSxTlqFJsNSuY0DGrGlDSmw1K/KSVjSkmw1NYNTg1EJwWs2UANS0p6ICChmhNljsKZB42QGC00psp1xtPvCgk2c4eZT3m4fc78QuWXc2LsUrVfIKktQzKIMqZHUKCZ1mNnc6SP/ADKWc+0mY41ZEA/pYj8nhbodzVLseguYvKvSZC12ZjNOzXcy/wC8CQvVjKvJfSoHPy4AwEuDJiA0WdnAk/IWuvAm50nTpmjk0oW+qtGVrxmO5biwOBa3lnUXnVuCCNgBQBvrqFXuq2LxFvDc+OZt8kexM0fZhk2d8iGu+CpNldI5khxy+XSxzXgOpw1aWvI7/a2HnXkopsSd5c50UhLib+jdXeCOnkfkVs43ElF/U6VU7fd+5pz8qNJxVtPpS7I9J7W9lWcSiD4y3nBnsuv2JYzuGk/eD5rE4H2+yOGFuLxSOUsZQjyQ25WtGwD2/bH5Q396yOy/baThwEEzXTYYNNLd5sfyA+03y6j7l6FicY4fxJlCTHyGn+Dfp1g+bHbgrGaljX6eSNpdmb8bjP68b790Yg7NdneIjVC+Jj3W4mLJMUtnezG89f7K6jg3C2YWPBjRvMkcTHta86dRBkLt9O17rJyPRxwuXc4obe/0b5WD5A0tPg/AsbhzDDjMLI3F0hBe551mgTZ8mhaXNPom/wCTf18o0LSTdaWpY2AlJNtIIBxQpGkaQDdKWlPDU4NUBHpSUmlJLBp0iEklSiTgU1JAPtIjZMtK0Bg5e0jx5oROuOQeFH71HxCWsiRp8IyPi3/ZNwX3rb4tP3LnmupkmVNW6jkcmSPophfaxQZBM72k/hzCcmA+D237tz+pV3utxVnhktTxUe6V58KADR793H5LbHuYM7J0tLzD0lZAblROJe36GVoMdX7Rojfuold3LlErD4vw2PJIMjGvI6ahde5dOGek1JmrPBzg0jzaLibG1UsrS0RBv0cRoRu1MB23AO6lj42Wt0CeUMDXNDTHGdjff5gnfzK6x/ZfH/kmfIKH/hWC/wBzb8l3eph+08/0sv3HFt5O/wBJJ5HQPDv38fwQfh4rzu53U+1ywHab67HrS7b/AITgP8G35KVvY+A/wYWT5kX3RFw5rs6OIGLjDpNkgb7AuA7/AD9y9G9HEQbgir3mnJJJcSbA6n3KtH2Ixz9gLp+C8LZjRiNjaZZNeZ6rmz5oTjUY0zqwYskJXKVotab6JwiKstiUgiXGdpVESeI1aEScIlAVRGjy1Z5aPLQpW0I6VPoQ0ISiLSkpaSQUWUkrQtUBQtAuTC5AOtDUonSKtNKVAZfGgOcbr2o2Ee9pcOvjuFm4mO5tOjcWucLdQ1tcSNzR/UtPLg1g+PcfNcXm4ErS4ukkDS51Ma54Dd//AHoo1ZizZzI3sI1SxC+pdba+9V2AuP7vER4t3/7lxmZklmuonFzC3S46naze/TuU3DM1z2/SxHUXvs1QAvzPmq4JKzHazshjRtczU4kEPJc52kOqqHhW5+StcPnidk6gWljITGNPS9V0PmFxUnD55dLIdTS59uO3sso9w7t11PB+CuiaGtafNx6uPeSojI6CV4PePgq7m2rGPw1/er0XDh3rIpker33J7MEnuW4zDaFM2AK2KMRnDj4KxHw9awjCcGBSxRRjwQFZZjgKcMTgEKRtiThGpAjSFGaEtKkpCkAzQkWpyCgG6U0tTyUwlADQkjrCCAegU5NIVIMKYVJSBagIXBROYrBYmligKjorVeTGWkY0DEgMR2Pui3FWlJAmiJAVooNPRWYY04RqxFGhBzWJ4YnBqcAhQBqcGogJwCoGhqcGo0jSAWlGkgigBSICSVoBFBOQQDSmlPKaQhSMhAp5CaQoCPSin0ggHpJJKkGoFBJAAoIpKACSSSAikUJRSQDmqwxJJAPCcEkkA5EJJKgKISSQBSQSQBQCSSAKSSSABTUUkAE0pJIAJJJID//Z"/>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7"/>
          <a:stretch>
            <a:fillRect/>
          </a:stretch>
        </p:blipFill>
        <p:spPr>
          <a:xfrm>
            <a:off x="152400" y="228600"/>
            <a:ext cx="1483158" cy="1959119"/>
          </a:xfrm>
          <a:prstGeom prst="rect">
            <a:avLst/>
          </a:prstGeom>
        </p:spPr>
      </p:pic>
      <p:sp>
        <p:nvSpPr>
          <p:cNvPr id="5" name="Rounded Rectangle 4"/>
          <p:cNvSpPr/>
          <p:nvPr/>
        </p:nvSpPr>
        <p:spPr>
          <a:xfrm>
            <a:off x="1295400" y="1905000"/>
            <a:ext cx="3581400" cy="8797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Wingdings" pitchFamily="2" charset="2"/>
              <a:buChar char="ü"/>
            </a:pPr>
            <a:r>
              <a:rPr lang="en-IN" sz="1600" b="1" dirty="0" smtClean="0">
                <a:solidFill>
                  <a:srgbClr val="FF3399"/>
                </a:solidFill>
                <a:latin typeface="Times New Roman" pitchFamily="18" charset="0"/>
                <a:cs typeface="Times New Roman" pitchFamily="18" charset="0"/>
              </a:rPr>
              <a:t>Tetrcayclines </a:t>
            </a:r>
          </a:p>
          <a:p>
            <a:pPr marL="285750" indent="-285750">
              <a:lnSpc>
                <a:spcPct val="150000"/>
              </a:lnSpc>
              <a:buFont typeface="Wingdings" pitchFamily="2" charset="2"/>
              <a:buChar char="ü"/>
            </a:pPr>
            <a:r>
              <a:rPr lang="en-IN" sz="1600" b="1" dirty="0" smtClean="0">
                <a:solidFill>
                  <a:srgbClr val="FF3399"/>
                </a:solidFill>
                <a:latin typeface="Times New Roman" pitchFamily="18" charset="0"/>
                <a:cs typeface="Times New Roman" pitchFamily="18" charset="0"/>
              </a:rPr>
              <a:t>Iron  supplements</a:t>
            </a:r>
          </a:p>
        </p:txBody>
      </p:sp>
      <p:pic>
        <p:nvPicPr>
          <p:cNvPr id="9" name="Picture 8"/>
          <p:cNvPicPr>
            <a:picLocks noChangeAspect="1"/>
          </p:cNvPicPr>
          <p:nvPr/>
        </p:nvPicPr>
        <p:blipFill>
          <a:blip r:embed="rId8"/>
          <a:stretch>
            <a:fillRect/>
          </a:stretch>
        </p:blipFill>
        <p:spPr>
          <a:xfrm>
            <a:off x="7391400" y="3733800"/>
            <a:ext cx="1494321" cy="2543099"/>
          </a:xfrm>
          <a:prstGeom prst="rect">
            <a:avLst/>
          </a:prstGeom>
        </p:spPr>
      </p:pic>
      <p:sp>
        <p:nvSpPr>
          <p:cNvPr id="7" name="Rounded Rectangle 6"/>
          <p:cNvSpPr/>
          <p:nvPr/>
        </p:nvSpPr>
        <p:spPr>
          <a:xfrm>
            <a:off x="4724400" y="5181600"/>
            <a:ext cx="2667000" cy="114299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lnSpc>
                <a:spcPct val="150000"/>
              </a:lnSpc>
              <a:buFont typeface="Arial" panose="020B0604020202020204" pitchFamily="34" charset="0"/>
              <a:buChar char="•"/>
            </a:pPr>
            <a:endParaRPr lang="en-IN" sz="2000" dirty="0" smtClean="0">
              <a:solidFill>
                <a:srgbClr val="002060"/>
              </a:solidFill>
              <a:latin typeface="Times New Roman" pitchFamily="18" charset="0"/>
              <a:cs typeface="Times New Roman" pitchFamily="18" charset="0"/>
            </a:endParaRPr>
          </a:p>
          <a:p>
            <a:pPr marL="457200" indent="-457200">
              <a:lnSpc>
                <a:spcPct val="150000"/>
              </a:lnSpc>
              <a:buFont typeface="Arial" panose="020B0604020202020204" pitchFamily="34" charset="0"/>
              <a:buChar char="•"/>
            </a:pPr>
            <a:r>
              <a:rPr lang="en-IN" sz="2000" dirty="0" smtClean="0">
                <a:solidFill>
                  <a:srgbClr val="002060"/>
                </a:solidFill>
                <a:latin typeface="Times New Roman" pitchFamily="18" charset="0"/>
                <a:cs typeface="Times New Roman" pitchFamily="18" charset="0"/>
              </a:rPr>
              <a:t>Wine-</a:t>
            </a:r>
            <a:r>
              <a:rPr lang="en-IN" sz="2000" dirty="0" err="1" smtClean="0">
                <a:solidFill>
                  <a:srgbClr val="002060"/>
                </a:solidFill>
                <a:latin typeface="Times New Roman" pitchFamily="18" charset="0"/>
                <a:cs typeface="Times New Roman" pitchFamily="18" charset="0"/>
              </a:rPr>
              <a:t>tyramine</a:t>
            </a:r>
            <a:r>
              <a:rPr lang="en-IN" sz="2000" dirty="0" smtClean="0">
                <a:solidFill>
                  <a:srgbClr val="002060"/>
                </a:solidFill>
                <a:latin typeface="Times New Roman" pitchFamily="18" charset="0"/>
                <a:cs typeface="Times New Roman" pitchFamily="18" charset="0"/>
              </a:rPr>
              <a:t> reaction</a:t>
            </a:r>
          </a:p>
          <a:p>
            <a:pPr marL="457200" indent="-457200">
              <a:lnSpc>
                <a:spcPct val="150000"/>
              </a:lnSpc>
              <a:buFont typeface="Arial" panose="020B0604020202020204" pitchFamily="34" charset="0"/>
              <a:buChar char="•"/>
            </a:pPr>
            <a:endParaRPr lang="en-IN" sz="2400" dirty="0">
              <a:solidFill>
                <a:srgbClr val="002060"/>
              </a:solidFill>
              <a:latin typeface="Times New Roman" pitchFamily="18" charset="0"/>
              <a:cs typeface="Times New Roman" pitchFamily="18" charset="0"/>
            </a:endParaRPr>
          </a:p>
        </p:txBody>
      </p:sp>
      <p:pic>
        <p:nvPicPr>
          <p:cNvPr id="10" name="Picture 9"/>
          <p:cNvPicPr>
            <a:picLocks noChangeAspect="1"/>
          </p:cNvPicPr>
          <p:nvPr/>
        </p:nvPicPr>
        <p:blipFill>
          <a:blip r:embed="rId9"/>
          <a:stretch>
            <a:fillRect/>
          </a:stretch>
        </p:blipFill>
        <p:spPr>
          <a:xfrm>
            <a:off x="0" y="3429000"/>
            <a:ext cx="1536862" cy="1719350"/>
          </a:xfrm>
          <a:prstGeom prst="rect">
            <a:avLst/>
          </a:prstGeom>
        </p:spPr>
      </p:pic>
      <p:sp>
        <p:nvSpPr>
          <p:cNvPr id="6" name="Rounded Rectangle 5"/>
          <p:cNvSpPr/>
          <p:nvPr/>
        </p:nvSpPr>
        <p:spPr>
          <a:xfrm>
            <a:off x="1143000" y="5181600"/>
            <a:ext cx="3048000" cy="13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lnSpc>
                <a:spcPct val="150000"/>
              </a:lnSpc>
              <a:buFont typeface="Arial" panose="020B0604020202020204" pitchFamily="34" charset="0"/>
              <a:buChar char="•"/>
            </a:pPr>
            <a:r>
              <a:rPr lang="en-IN" sz="2000" dirty="0" smtClean="0">
                <a:solidFill>
                  <a:srgbClr val="0D15B3"/>
                </a:solidFill>
                <a:latin typeface="Times New Roman" pitchFamily="18" charset="0"/>
                <a:cs typeface="Times New Roman" pitchFamily="18" charset="0"/>
              </a:rPr>
              <a:t> iron absorbtion</a:t>
            </a:r>
          </a:p>
          <a:p>
            <a:pPr marL="457200" indent="-457200">
              <a:lnSpc>
                <a:spcPct val="150000"/>
              </a:lnSpc>
              <a:buFont typeface="Arial" panose="020B0604020202020204" pitchFamily="34" charset="0"/>
              <a:buChar char="•"/>
            </a:pPr>
            <a:r>
              <a:rPr lang="en-IN" sz="2000" dirty="0" smtClean="0">
                <a:solidFill>
                  <a:srgbClr val="0D15B3"/>
                </a:solidFill>
                <a:latin typeface="Times New Roman" pitchFamily="18" charset="0"/>
                <a:cs typeface="Times New Roman" pitchFamily="18" charset="0"/>
              </a:rPr>
              <a:t>theophylline</a:t>
            </a:r>
            <a:endParaRPr lang="en-IN" sz="2000" dirty="0">
              <a:solidFill>
                <a:srgbClr val="0D15B3"/>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859866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7"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1905000"/>
            <a:ext cx="4900252" cy="1938992"/>
          </a:xfrm>
          <a:prstGeom prst="rect">
            <a:avLst/>
          </a:prstGeom>
          <a:noFill/>
          <a:effectLst>
            <a:glow rad="101600">
              <a:schemeClr val="accent6">
                <a:satMod val="175000"/>
                <a:alpha val="40000"/>
              </a:schemeClr>
            </a:glow>
          </a:effectLst>
          <a:scene3d>
            <a:camera prst="orthographicFront"/>
            <a:lightRig rig="threePt" dir="t"/>
          </a:scene3d>
          <a:sp3d>
            <a:bevelT w="165100" prst="coolSlant"/>
          </a:sp3d>
        </p:spPr>
        <p:txBody>
          <a:bodyPr wrap="none" rtlCol="0">
            <a:spAutoFit/>
          </a:bodyPr>
          <a:lstStyle/>
          <a:p>
            <a:pPr algn="ctr">
              <a:lnSpc>
                <a:spcPct val="150000"/>
              </a:lnSpc>
            </a:pPr>
            <a:r>
              <a:rPr lang="en-US" sz="4000" b="1" u="sng" dirty="0" smtClean="0">
                <a:ln w="1905"/>
                <a:solidFill>
                  <a:srgbClr val="002060"/>
                </a:solidFill>
                <a:effectLst>
                  <a:innerShdw blurRad="69850" dist="43180" dir="5400000">
                    <a:srgbClr val="000000">
                      <a:alpha val="65000"/>
                    </a:srgbClr>
                  </a:innerShdw>
                </a:effectLst>
                <a:latin typeface="Times New Roman" pitchFamily="18" charset="0"/>
                <a:cs typeface="Times New Roman" pitchFamily="18" charset="0"/>
              </a:rPr>
              <a:t>DRUG – ALCOHOL </a:t>
            </a:r>
          </a:p>
          <a:p>
            <a:pPr algn="ctr">
              <a:lnSpc>
                <a:spcPct val="150000"/>
              </a:lnSpc>
            </a:pPr>
            <a:r>
              <a:rPr lang="en-US" sz="4000" b="1" u="sng" dirty="0" smtClean="0">
                <a:ln w="1905"/>
                <a:solidFill>
                  <a:srgbClr val="002060"/>
                </a:solidFill>
                <a:effectLst>
                  <a:innerShdw blurRad="69850" dist="43180" dir="5400000">
                    <a:srgbClr val="000000">
                      <a:alpha val="65000"/>
                    </a:srgbClr>
                  </a:innerShdw>
                </a:effectLst>
                <a:latin typeface="Times New Roman" pitchFamily="18" charset="0"/>
                <a:cs typeface="Times New Roman" pitchFamily="18" charset="0"/>
              </a:rPr>
              <a:t> INTERACTIONS</a:t>
            </a:r>
            <a:endParaRPr lang="en-US" sz="4000" b="1" u="sng" dirty="0">
              <a:ln w="1905"/>
              <a:solidFill>
                <a:srgbClr val="002060"/>
              </a:soli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69634" name="AutoShape 2" descr="Image result for alcohol"/>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Image result for alcohol"/>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8" name="AutoShape 6" descr="data:image/jpeg;base64,/9j/4AAQSkZJRgABAQAAAQABAAD/2wCEAAkGBxMREBAQERIVFhAVFRYVEhcSEBYXFRcSFRgWFxUVFRYYHSggGBomGxUVITEhJSorLi4uFx8zODMtNyktLisBCgoKDg0OGxAQGy0lICUrLS0vLS0tLS4tLS0tLS0tLS0tLS0tLS0tKy0rLS0tLS0tLS0tLS0tLS0tLS0tLS0tLf/AABEIAMcA/QMBEQACEQEDEQH/xAAcAAEAAQUBAQAAAAAAAAAAAAAABwIDBAUGAQj/xABNEAABAwICBgcDBgkJCQEAAAABAAIDBBEFIQYHEjFBURMiMmFxgZGhwdEUI0JScrFiY3OCg5KisvAXJTNUk7PC0uEVFiQ1Q0R0o/EI/8QAGwEBAAIDAQEAAAAAAAAAAAAAAAECAwQFBgf/xAAyEQEAAgIABQIEBgEEAwEAAAAAAQIDEQQFEiExQVETIjJhcYGRobHRFELB4fEzUvAj/9oADAMBAAIRAxEAPwCcUBAQEBAQEBAQEBAQEBAQEBAQEBAQEBAQYuI4hHAwvkdYcOZPIBVtaKxuWbDgvmt00hwmKafPJIiaGt9T67lqX4mfR6Hh+S44jeSdz+zXR6a1F7l/sHwWP/Iu3J5Rw8x9Ld4bp0TYSNB9hWSvE+7Rz8jjzSXXYdikc4ux2fI71tVvFvDhZ+FyYZ1aGartcQEBAQEBAQEBAQEBAQEBAQEBAQEBAQEBAQWqmdsbHPcbNaCSe4KJnUbWpSb2iseZQ/pLjz6mVzieruaOAbyXPyXm0vX8FwtcNNR+bROcsLoxKnaUaZYsuMeoXiW0wzFHxODmuIt3q1bzWWDPw9MtdTCU9G8cbUsz/pAM+/vC6WLL1w8Zx/Azw1+3iW5WVzxAQEBAQEHNawNJH4dRmojY17y9rGh5IaC6+Ztv3bst6radQpkt0xtE/wDKziF77UIBO75ObAfr3ssHxLMfXd0+hetGapqoaWoijPSO2RJGXMsbG3Udfa3cxvV65J8SRlncRMeUrLMziAgICAgICAgICAgICAg4/WZXmOmbGDnI7P7Lf9beiwZ7arp1eU4urLNp9ETmVaT1EPDIoWiVIkULxK/G5RpPUvAqNMkWb3RrEzDMxw3Xz8OKyYr9NttLjsEZsU1lMAN811HhXqAgICAgINBp9TskwuvEjQ5op5HC/B7GlzHDvDg0+Srf6ZUyfTL5qawA7uPqtRrbnSQ9SmHRPrnyPbd8URdFfcHOcGl1udiR5lZMX1L4+9+6cVstkQEBAQEBAQEBAQEBAQEEaa3JDtQjhsk+pPwWrxHmHe5PHy2n7oyMy1Hfg6ZEnSqFl1k6JX2VKhaGdh813t8VMIyT2TzSf0bL79lv3BdWPDwGT65/FdUqCAgICAg5vWNLs4VXHnEW/rkN96pk+mWPL9EvnELUa6QtSslsQc360EnqHRn4rJi+v8k4/wDyfl/ScFtNsQEBAQEBAQEBAQEBAQEEca4Kc7EEnDrN88iPetbiI8S7nJ7fVVEj3LTehhRtol6HonaoPULRK42RQtt02hlCZ6mNnAkX8N59iyY67tpp8bnjHimyeAum8QICAgICAg4rXBNs4TMPryQt9JGu/wAKx5fpYs86ogFt+XtWvpr9UO11SS7OKQ3y2myN/YJ9wVsfa8FLR8SE/LabogICAgICAgICAgICCxWVjIWF8jg1o4n7gOJUWtFY3LJjxXy26aRuXJYjrEgZcRsc/vcdke8rXtxNfR1sfJcs97zr93F6T6dGrjMEkcYYSC1zdraa4Xsbk2IzIOXFYb5uuNS6PD8sjBbrrM7cLUxlpIKxTGnQpaLRuGOSoXegohUChtfpoi4gBTom+k2audHPk8XTyC0jx1Qd4YeJ7yt3Dj6Y3LzHM+M+Lb4dfEfy7RZ3JEBAQEBAQRrryq9mkpob5vmLiPwY2Ov7XtWLLPZr8RPyxCGWrC1XQ6BVPR4jRuO7pmtP6Tqf4kidWgrOr1n7vo9bbpCAgICAgICAgICAgpe8NBcTYAXJPADeiYiZnUIk0xx81EpAPzbcmDu5+JXPy5OqXruX8HGGnfzPlx1ZcjJYJdSstLUXUMmoZEM92Br87ZA8QPeFkidx3aWTHNbbqofTneMxzCnpVjLHiey1sFRpbqhnYbhUs7wyNjnOPBrSVaKzPhjyZq0jdp0lzQvV+2n2ZqkB0m9rN4aebuZ7t3itrHh13lwOM5lN/lx+Pd3y2HIEBAQEBAQEEHa6cS6SvZAD1YIgDn/1JTtOH6oj9Vr5Z3bTTz23bTgAqMK/STFj2vb2mkOb9ppuPaq2Us+ocPqhNDFM3syMa8eDgD71uRO426dbdURLIUrCAgICAgICAgICDjtYWN9FH8naes8Xfbg3gPP+N61uIyajpdnlPCddviz4jx+KK5pL3Wk9RrTCmnARDGeA5NLblYdGphS3d5DdpuDZTE6Y7Y4tHduqWQEAkDa52CmbSpXBWPEJS1YYgHxzRZXYWuGQvsuvl5FvtW1w1txMOFznBFLVvHr2/R262XEEBAQEBAQEFqqqGxsfI82Yxpc4ng1ouT6BETOny9i+IOqZ5ql/ale55HIHst8m2HktTe5250z1WmWKEFTDmolEp21R4r01D0JPXgcW/o3dZh9rh+as2G2417Nrhbbr0+zuFmbIgICAgICAgICDHr6tsMT5XnqsBJ+A7zuUWnUblkxY5yXilfMoQxnEHTyvlcc3G/h3DuXMvabTuXuOGw1xUilfRqaqSwVNs2mnklu63Hj8FKI7rzEHpClWXgCGmTT3OQQntG3YarcS2K7oyerICzzGY9o9qzYLavpzea4vicNNvbumZb7yQgICAgICAg4HXJjHQ0Ap2nr1Ltg559E3rSHw7Lfz1jy21DBntqukGu3rBDTgCJehEO81TYr0Nc2MnqTAxn7XaYfUW/OTHOr/AIpwW6cn49k5rbdIQEBAQEBAQEBBxOtqZ7aKPZvsmZokty2XEX7rgexa/Eb6XW5PFfjzvzrsiyF9wtGXqqzpiYg20chHaFiO4E2P3qKsmXcxDS04zQiOzYMClVUhoAQ0uul6OMuHaPVb3XGZ9PvVo7d2HJHVMVMBrTDPFIN7XtcPIgqInU7WvSL0ms+safSVLUNkYyRpu1zQ4eBF11IncbeEyUmlprPmF1SoICAgICAg+f8AXFjzZMTdFcltOxsYt9d1nyH2tH5qwZNzLTzbtbTg/wDaDeR9B8VXplT4cgxFvJ3oPinTJ0Sq/wBoM7/ROmToln4bizY5GPaSHNcHNyPaabj2hY7Vlivjt5h9RYZWtnghnb2ZGNePBwB963KzuNulS3VWJZKlYQEBAQEBAQEGq0pZE6jqROLxdG4nncdmx4G9rd6pk10ztscLN4zV6PO0Bx9V1r5cD3LnTD2dLbhfmj2gR9YFvru9tlTxLZj5qTDnWCxRMeGcwoqrQetCDJ0gonxR0rnNIZIxzmO4OO0Q7zFm+qyTExENWmSt72iJ7x/TTwyZqjYiNJv1VYyJad1OT1o+sz8m45+jr/rBbnDX3HS81zvh+m8Zo8T2n8Y/4/h3S2nDEBAQEBBRLIGtc47mgk+AzKD5BxiuM88053yySSG/4bi63tWBqeZYKlIgONkTEL0RVZUl9J6nsQ6bC4mk3MTnxnwB2m+xwHkr4Z+XTLw8/Lr2dssrOICAgICAgICDh9a+JdHSshB60rrn7DMz7S30WDiLarp1uU4urLN/b/dEUJ2js8T2fHl5rTjv2eht8s9TYMblYqkw2qX012LUViZWdknrDi1x497SVC0bjtLFYUSuBBegbdwRFvCbq7ReOrwyKkfk5sTDG62bJdnteFyQRxBK6Pw4tjirxscZbFxdsseNzv7xtAWI0L6eaSGVuzIxxa4d45cwciDyIXPtExOpeuxZK5KRaviW/wBCccNLVRSfRBs8c2HJw9/iArUv02iWLiuHjPhtjn18fj6PoSN4cA5pu0gEEbiDmCF1Inbw1qzWdSqRAgICAg0um1R0eG17xvFPL+4Qot4Vv9Mvmil0SrZmMkip3OjcLtcHMAI3Xzd3LDDBWlpja8NAsS/qjv7SL/MpW+HZ7/J/iX9Ud/aRf50T8OzJxDV7X7DOjo3l30uuy+4fheKpSZ3O2PFTL1T1Qx49BMTAzopfLYP3OVpXnFZMGpTDqinhq4qiF8XXY5okba9w4Otz7LVOLzJhrasztJKzM4gICAgICAgIIY1p4h0laYwerE0M8z1nffbyWjntuz1HKsXTg3793I0TLyN7ru9N3tssUOhfwzpnWaXclVmiNx2VxkOGfZcNl3gf4uqz2lmxz1100b2Fri07wSD5KVYlU0qFm0wODbnibzc0epAU1jcsea3TSZ+z6JaLABdZ8/mdo81uaKieA1sQ+ehaekA+nCMyT3tzPhfuWtxGPcdUO1yjjPh3+DbxPj7T/wAoZgfYhaL1MwlnQfTxsUbKeov0bRZjxmWD6rm8WjgRu5LZxZ+mNW8OJzDlU5rTkxfV6x7/AHifdJtPO2RrXscHMcLtc03BHcQt2JiY3DzV6Wpaa2jUwuKVBAQEHM6y3WwjED+IcPXL3qLeFb+HL6E/8vo/yQPqSVijwnH9MOhYjIvsKhLIYUF0KEsvDjm7y96yUVszlkUEBAQEBAQEHjnWBJ3DNCI2+dMWqTNPNKd73ud+sSfeuZadzt7fFTopFfaNLdL1Q4+A95+4JCbRuYVtlD2kcwqyz1lr4y5jBmcnFvDdw3+aiO8d02ia23WVuaUvcXHebX8hb3ItA1yhO260dnDJ4n8A9p9CCprOphXNTrx2j7S+hgV1nz55KwOaWncQQfAomJ1O3yvUwmOR8ZFixzmkci0kW9i5MxqdPoFbdVYtHrC5BOW7iht2+hel7qZ9rkxE/OR8/wAJvJ33/dkx5JpP2aXG8HTiq6ntb0n/AGn7fwmegrWTxtlicHMcLgj2gjge5dCtotG4eQzYb4bzS8amGQrMQgIOT1rPtg1cfxbR6vYPeq38KZPpc/ocLUFH+Qj9rQscL0+mG+Yi6+xQlkMQXAVCWZh293gFkorZnrIoICAgICAgINdpFP0dJUv5RPt47JAVbzqss/DV6s1Y+8Pn4Bc17WFExsPP3IrMd1hsuyWuG45efD1H3Itv1bB0QkY4Decx9obvXd5qniWx9VfwaWV4aLnyHMqYhjtbXaFtkpdy8grMcR37y2lCbKktmj6C0YrOmo6eTiWAH7TeqfaF08VuqkS8Lx+L4XEXr9/57tosjUfP2tDCfk+JTECzJrTMy4uyf+2HHzXOz16bvZcqzfF4aN+Y7f1+zlA1YXRmIdvoHo5DXCWGQuZIGh8UjN7XA2c0jc5uYNj5ELPirF9xLmcwz34WK3r3jephIejeh9RSNkb8tNnEEbENt18yHOOe7dy4rYphmvq4/Fczx59bx+Pef607JbDjiAg4zXE62C1v6Ees8QVb+GPJG6y1GieVDR/kIv3AsceGSn0w3bEWX2KFmQxBcChLMw3tO8FkorZsFkUEBAQEBAQEHM6xqjYw6fm4sYPN4J9gKxZp1SW/yyvVxNftuf2QmFoPWrUpysiZhhA72n/5/BSURLPge9gDxYN434HjZRra3VNGmrJdt5dwubDuUypWd93sAUMjZUjlWWSqY9VFbt0ssR3xvuPsvF/vDlu8Lb5Zh5nn2LWat/eP4dwtpwkY66ehLaUOd/xDS9wFt8RHWueA2g30K1OK1293oeRRfd5/09v1RpRYeXvhZ9ZzR5kgAftBasR3d21orjmZ9O7tNVz+irhESNq8kZF87taScvFqy4O2TTQ5tq/CzaPtP7/8plXQeQEBAQcPrqdbBarvdTj/AN8R9yi3hW/0ywNGhajo/wDx4f7tqxLV8Q27EWZDFCV9iJXAiWZhnad4K9FbNisiggICAgICAgjzW7XgRwU4OZcZHeABa32l3otbibdoh3OS4t2tf8kWuctN6FjyPRaFkpsmkTO0oatNDWS00k9UzaZM0siab5RntSDkTwI3WvxW3gxbjcvPc042a3jHjnxO5/H2/L1cBplo0+gqXQuzjPWhfbts7/whuI+Kw5KdMuhwXFRnpv19WliWJ0GdTlRLJCR9UdVaplj4Piv5scLexxWfhZ+aYcjntN4K29p/mErrfeUc7pZodT4iYjMXtdHcB0bgCWHew3ByWPJirfy3eE47Lw0TFPX3/lq8O1bwQVjalkj+iYQ9kJzAkA3l5JJF87c+PBUjh6xbbZyc3y3wzjtEbntv7fg39PozSR1LqxkDRUOvd4vvcLOcG32Q4gm5AublZIx1ierXdo24vNbH8KbfL7NurtcQEBBwGvN1sFn75IP71p9yifCtvCzo+LUlIPxEP921Y148NqxQlfYoWX2oLgRLMwvtO8Per08q2bJZFBAQEBAQEFueZrGue82a0FzieAGZKiZ13WrWbTFY8ygXTDGjVVMkv0dzByaMgPf4krn5L9VtvY8Hw8YcUV/+2550ixttac9Qs6TQPRh1fUAOBFPHZ0zu7gwHmfuus2LH1z9mhzDjY4fH2+qfH9p+ijDWhrQA0AAAbgBkAF0Hj5mZncuf070dFfRvjA+eZ14TyeB2fBwuPPuVMlOqumzwfETgyxb09XztaxIIseIO8HkVzpexpbcMqEqss0O21aTbOIQj6we39hx9yyYJ/wD0hpc2r1cJb7a/mE1rpPFiAgICAgICCPdex/mab8rD++FEot4eYKLU9OOUMX7jVjWhsmFQleYVCVT6lrO04DxKnSWQ1yhLOwvtO8Per08q2bNZFBAQEBAQePcACSbAZlBF2sHS57ny0bW7EYEbr36zw5u1nybcjLm1a2e/o7fLOF3PxJRjNJcrTeihjlyJbbRnR+WunEMQyyL3HssZxcfcOKyUxzadQ1eK4umCnVb8o930DgGDRUcDIIR1RmSe05x3uceZ/wBFv1rFY1DyOfNfNeb38tirMIg+fdZmFfJsRm2RZkvzzeXXvtgfnh3qtHNXVnq+WZviYY36dnOxFa8urV1Wg0mzX0p/GAeuXvVsX1ww8fG+FvH2T0uo8KICAgICAgII818H+ZpPysX7yiVbKMIqGGGENe0/NxjqvB3NHIrGvDaMUJXMwiXMzzPNXa3zjbupx9GV28xO7y24A527lkr4Vbyir44oWGWeJrSC5rnPDBsnMAbZ4XsRwKpaO6+4bTRjG6eolkbBPHKWtu7o3BwAuB2hkpp5VmYl0iyKiAgICCl7gASdw3oOLxvG6pxa5kfR0ZY5/SPLQ5waLtGYOyXG1m2vx7lC2tI4xxhqWseHEytFmF5zMe/o3u5gk2Peedxiy4uqNx5dHgOO+Bbpv9M/s5SS4JBBDhvBFiPELRmNPU0vW0brPZttGNHZq+YRRCw3veR1WN5nmeQ4q9Mc2nUNXiuLpgr1W/T3T9o7gMNDCIYW5b3uPae76zj/ABZb9axWNQ8nnz3zX6r/APTaKzCICCMdd2HXipqkDNjnRO8Hjab7WH1WvxFe0S7PJ8ur2p79/wBETRFaUvS1b7RybYqad3KRh9HBRWdWhbNXqw2j7T/D6JXWfPxAQEBAQEBBwGvBt8Jf3SxE+pUW8K38Pma1j3qjHtcbM4bnOHg4qU7VfKX/AF3/AK7vioNyQ1b43sla522xweCHEG7TcWPBTBE90rY9hxrKY0oe10j3RVNAXjZcekY50kbzxc/rEWyuG3twtLJPeGZ/+eD87WcLRtH7SrVSnlOCuyCAgICDl9J8YbtmlExjPRudI5oG2Muq1lwRcm1zwF929RK1YQ9jWMSOEcYfZkfYaL7IzJvmSSTckknitS+Wd9noOF4Cnw/njczH6fg9osRbILbnje0+7mFmrmrMOdm5dlx2949/7KiFspDS3aNwG2vtXJyAIz38FOq3jvCsZM3C21W39Jk0D0d+RU2y4ASyWfIASbG1g25JuQN9sr3V61isahq5s981uq8ukVmIQEBBy2s2mEmF1V/oBrx4scD8Vjyxuktzl9uniK/ogCNc6XsatnROsQRwzVJbNI2+kKWbbjY8bnNa4eYBXXidxt88yV6LzX2nS6pUEBAQY0lTbggxZa5wQYU+JvG5BxGsmsmqKCaBrbkljhkc9lwJGXddRKLRuEATNLCQ4WPIqumPUqNsIaNtNGnhkCaTpJ+gGOR1DGtlgvUUVPtQTbWyNmF23HGXW6hdtOYTxFgrLw6nVLhdRTyVdTKwNNQQWtYbtAcS858O0BbhZIhER32linnJ3hSsyQUHqAgwsUxEQtvZznm+yxgu91hc2HgiYcBE5tVFPOyO0rI53TSudd2w5pIjI7IeQNmwvstF8ibKlvEtjDMTev4wjAt2jnxXPmXr8dVUlNGed+5U22YpOkkaosMaTNNIA9zNnonPFywkOvsk7jbit3hpmYnbzHOaUpkr0x39UobQWy4ptBAugXQe3QchrUxARYbKz6UxbG0eJu4/qtKxZrao6HLMU34iJ9u6CY41z3rYbahiFszuVZZ8c90saGaVwinZDNI1pjAa0uO9o3A8rLcwZ46dWec5ryzJOacmKN78x93TQY9TPNmzxk/bHvWeMtJ9XJvwPE0jdqT+jYgrI1BAQUlg5IKTC3kEFJpWfVCCkUTPqj0QWJ8Fp5O3DG77UbT94QYEuheHu7VFTnxgZ8ENLY0Fw0bqGnH6BnwRGl1uiNG3sU0LfCFnwRLldJ8MqKaT5RTRgxtYWuGzlskgusGuGeQQazR3SERlscPzkIa9zmNY8PjsS+S2127XOXdvyQdDhOl42SZ3MDyLsBa+NuVwbuc21r2F78UGyw/S2N9tsxtBa5xLZg/Z2RdwdkLEeYPNBsJNI6Uf9xHuvm8Dfu8EGpqdKSDtN2OgBLXPaXPIflsjZYCM73GfDeDkg1whldIKiOR+27fJK8MbsEAkMha3aLbgdqxsOfWULR2ZlRPDFSzU7Xdtkgc473Pe0gud37vAABRMbheltXifaYQ007O/eudL2VLb7wyIzfcbKrYrET5bfCMdqKQ7Ub+qe005td4j3q1Mt6sPEcBw+ePmj80oUGO9LHHJa220OtyuL2XRrO4iXjc2L4eS1PaZhlDEFLHpUK4oaVCuKGlQxFDSLtbeKGSop4r9VkZd3bT3Z+xgWpxE94h6Dk1Iilre8/x/24uIrWdpfZJZFonTzjkq9LLGWWdSSWPaUaWjJ9kg6vsed07aZztpjwdkcnAXuOQsCtrhsk9XTLic54THOL41Y1MfukhbzyggICAgICAgICDwhBr63AqeXtwtvwc3qPB5h7bEHwKDSzaCQkucyaoa5wAJdMZLgG4B6S9xfggxJtDKgEdHWR7LeyJKJhLbW7JaRbsjIZZBBh/7hVN2kVMDC07Teipdjr/WcA7rnIZG4QZtPoZK0EdNE1pJc9sUDmhzjvLiXk/mggdyDY/7vy8ZQfzSoTtTLo0HCz9l3kUTuHNYnqtbIS6KYxk8CNpvtz9qwXwxadupw/M7YqxWY3ENS7VXVDs1MXnG8fFY/wDGn3b0c7p/6fuuQ6sKi46SpYRyax3vSOG95Rfne41WunX0uCSRta3eGgAeAyW1EacO9uqZmWQMPeOClTb35C/kht4aF/JDah+HPKhO2kxXQWKpO1IHbW4FryMvDcq2pFvLPh4rJh+idNPLqr+pO8dzmtd8Finh6uhTm+WPMRP6rL9VlT9GoiP2mOH3Eqn+PPu2I5zT/VX9GDLqxxFvZMDh+DM4fvMCr/j2ZI5xw/rErbNXuJXzhb49Oy33qv8Aj3Zo5vwvvP6O20A0MmpJXT1AYX7JawNkJ2b9o7rE5W9Vnw4ZpO5czmXM68RT4ePev5d8tlxBAQEBAQEBAQEBAQEBAQEBAQECyDyyBsoGyg82UDZQ2bAROzYCGzYCG3uyiCyD1AQEBB//2Q=="/>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1" name="AutoShape 9" descr="Image result for drug alcohol interaction"/>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3" name="Picture 11" descr="C:\Users\user\Desktop\medication-affects-the-elderly.jpg"/>
          <p:cNvPicPr>
            <a:picLocks noChangeAspect="1" noChangeArrowheads="1"/>
          </p:cNvPicPr>
          <p:nvPr/>
        </p:nvPicPr>
        <p:blipFill>
          <a:blip r:embed="rId2"/>
          <a:srcRect/>
          <a:stretch>
            <a:fillRect/>
          </a:stretch>
        </p:blipFill>
        <p:spPr bwMode="auto">
          <a:xfrm>
            <a:off x="4892040" y="670560"/>
            <a:ext cx="3726180" cy="4907280"/>
          </a:xfrm>
          <a:prstGeom prst="rect">
            <a:avLst/>
          </a:prstGeom>
          <a:noFill/>
        </p:spPr>
      </p:pic>
    </p:spTree>
    <p:extLst>
      <p:ext uri="{BB962C8B-B14F-4D97-AF65-F5344CB8AC3E}">
        <p14:creationId xmlns:p14="http://schemas.microsoft.com/office/powerpoint/2010/main" xmlns="" val="1965203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09148" y="116632"/>
            <a:ext cx="4674209" cy="6741368"/>
          </a:xfrm>
          <a:prstGeom prst="rect">
            <a:avLst/>
          </a:prstGeom>
        </p:spPr>
      </p:pic>
      <p:sp>
        <p:nvSpPr>
          <p:cNvPr id="6" name="Rectangle 5"/>
          <p:cNvSpPr/>
          <p:nvPr/>
        </p:nvSpPr>
        <p:spPr>
          <a:xfrm>
            <a:off x="153715" y="116632"/>
            <a:ext cx="2554013" cy="7347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400" dirty="0">
                <a:latin typeface="Times New Roman" pitchFamily="18" charset="0"/>
                <a:cs typeface="Times New Roman" pitchFamily="18" charset="0"/>
              </a:rPr>
              <a:t>In the absence of alcohol</a:t>
            </a:r>
          </a:p>
        </p:txBody>
      </p:sp>
      <p:sp>
        <p:nvSpPr>
          <p:cNvPr id="7" name="Rectangle 6"/>
          <p:cNvSpPr/>
          <p:nvPr/>
        </p:nvSpPr>
        <p:spPr>
          <a:xfrm>
            <a:off x="153715" y="1219200"/>
            <a:ext cx="2554013" cy="1371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400" dirty="0" smtClean="0">
                <a:latin typeface="Times New Roman" pitchFamily="18" charset="0"/>
                <a:cs typeface="Times New Roman" pitchFamily="18" charset="0"/>
              </a:rPr>
              <a:t>After moderate alcohol consumption</a:t>
            </a:r>
            <a:endParaRPr lang="en-IN" sz="2400" dirty="0">
              <a:latin typeface="Times New Roman" pitchFamily="18" charset="0"/>
              <a:cs typeface="Times New Roman" pitchFamily="18" charset="0"/>
            </a:endParaRPr>
          </a:p>
        </p:txBody>
      </p:sp>
      <p:sp>
        <p:nvSpPr>
          <p:cNvPr id="8" name="Rectangle 7"/>
          <p:cNvSpPr/>
          <p:nvPr/>
        </p:nvSpPr>
        <p:spPr>
          <a:xfrm>
            <a:off x="153715" y="3124200"/>
            <a:ext cx="2554013" cy="129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400" dirty="0" smtClean="0">
                <a:latin typeface="Times New Roman" pitchFamily="18" charset="0"/>
                <a:cs typeface="Times New Roman" pitchFamily="18" charset="0"/>
              </a:rPr>
              <a:t>In chronic heavy drinkers who are sober</a:t>
            </a:r>
            <a:endParaRPr lang="en-IN" sz="2400" dirty="0">
              <a:latin typeface="Times New Roman" pitchFamily="18" charset="0"/>
              <a:cs typeface="Times New Roman" pitchFamily="18" charset="0"/>
            </a:endParaRPr>
          </a:p>
        </p:txBody>
      </p:sp>
      <p:sp>
        <p:nvSpPr>
          <p:cNvPr id="9" name="Rectangle 8"/>
          <p:cNvSpPr/>
          <p:nvPr/>
        </p:nvSpPr>
        <p:spPr>
          <a:xfrm>
            <a:off x="153715" y="5181600"/>
            <a:ext cx="2554013"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400" dirty="0" smtClean="0">
                <a:latin typeface="Times New Roman" pitchFamily="18" charset="0"/>
                <a:cs typeface="Times New Roman" pitchFamily="18" charset="0"/>
              </a:rPr>
              <a:t>In chronic heavy drinkers who are  intoxicated</a:t>
            </a:r>
            <a:endParaRPr lang="en-IN" sz="2400" dirty="0">
              <a:latin typeface="Times New Roman" pitchFamily="18" charset="0"/>
              <a:cs typeface="Times New Roman" pitchFamily="18" charset="0"/>
            </a:endParaRPr>
          </a:p>
        </p:txBody>
      </p:sp>
      <p:sp>
        <p:nvSpPr>
          <p:cNvPr id="10" name="Right Arrow 9"/>
          <p:cNvSpPr/>
          <p:nvPr/>
        </p:nvSpPr>
        <p:spPr>
          <a:xfrm>
            <a:off x="2928321" y="349978"/>
            <a:ext cx="886811" cy="268014"/>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1" name="Right Arrow 10"/>
          <p:cNvSpPr/>
          <p:nvPr/>
        </p:nvSpPr>
        <p:spPr>
          <a:xfrm>
            <a:off x="2928321" y="5746532"/>
            <a:ext cx="886811" cy="268014"/>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2" name="Right Arrow 11"/>
          <p:cNvSpPr/>
          <p:nvPr/>
        </p:nvSpPr>
        <p:spPr>
          <a:xfrm>
            <a:off x="2928321" y="3690444"/>
            <a:ext cx="886811" cy="268014"/>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3" name="Right Arrow 12"/>
          <p:cNvSpPr/>
          <p:nvPr/>
        </p:nvSpPr>
        <p:spPr>
          <a:xfrm>
            <a:off x="2928321" y="1768363"/>
            <a:ext cx="886811" cy="268014"/>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xmlns="" val="25337678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855665361"/>
              </p:ext>
            </p:extLst>
          </p:nvPr>
        </p:nvGraphicFramePr>
        <p:xfrm>
          <a:off x="0" y="609600"/>
          <a:ext cx="9144001" cy="6400800"/>
        </p:xfrm>
        <a:graphic>
          <a:graphicData uri="http://schemas.openxmlformats.org/drawingml/2006/table">
            <a:tbl>
              <a:tblPr firstRow="1" bandRow="1">
                <a:tableStyleId>{21E4AEA4-8DFA-4A89-87EB-49C32662AFE0}</a:tableStyleId>
              </a:tblPr>
              <a:tblGrid>
                <a:gridCol w="440043"/>
                <a:gridCol w="1671769"/>
                <a:gridCol w="2140543"/>
                <a:gridCol w="2557160"/>
                <a:gridCol w="2334486"/>
              </a:tblGrid>
              <a:tr h="446890">
                <a:tc>
                  <a:txBody>
                    <a:bodyPr/>
                    <a:lstStyle/>
                    <a:p>
                      <a:endParaRPr lang="en-IN" sz="2400" dirty="0">
                        <a:latin typeface="Times New Roman" pitchFamily="18" charset="0"/>
                        <a:cs typeface="Times New Roman" pitchFamily="18" charset="0"/>
                      </a:endParaRPr>
                    </a:p>
                  </a:txBody>
                  <a:tcPr marL="68580" marR="68580"/>
                </a:tc>
                <a:tc>
                  <a:txBody>
                    <a:bodyPr/>
                    <a:lstStyle/>
                    <a:p>
                      <a:r>
                        <a:rPr lang="en-IN" sz="2400" b="1" dirty="0" smtClean="0">
                          <a:latin typeface="Times New Roman" pitchFamily="18" charset="0"/>
                          <a:cs typeface="Times New Roman" pitchFamily="18" charset="0"/>
                        </a:rPr>
                        <a:t>Class</a:t>
                      </a:r>
                      <a:endParaRPr lang="en-IN" sz="2400" b="1" dirty="0">
                        <a:solidFill>
                          <a:srgbClr val="FFFF00"/>
                        </a:solidFill>
                        <a:latin typeface="Times New Roman" pitchFamily="18" charset="0"/>
                        <a:cs typeface="Times New Roman" pitchFamily="18" charset="0"/>
                      </a:endParaRPr>
                    </a:p>
                  </a:txBody>
                  <a:tcPr marL="68580" marR="68580"/>
                </a:tc>
                <a:tc>
                  <a:txBody>
                    <a:bodyPr/>
                    <a:lstStyle/>
                    <a:p>
                      <a:r>
                        <a:rPr lang="en-IN" sz="2400" b="1" dirty="0" smtClean="0">
                          <a:latin typeface="Times New Roman" pitchFamily="18" charset="0"/>
                          <a:cs typeface="Times New Roman" pitchFamily="18" charset="0"/>
                        </a:rPr>
                        <a:t>Names</a:t>
                      </a:r>
                      <a:endParaRPr lang="en-IN" sz="2400" b="1" dirty="0">
                        <a:solidFill>
                          <a:srgbClr val="FFFF00"/>
                        </a:solidFill>
                        <a:latin typeface="Times New Roman" pitchFamily="18" charset="0"/>
                        <a:cs typeface="Times New Roman" pitchFamily="18" charset="0"/>
                      </a:endParaRPr>
                    </a:p>
                  </a:txBody>
                  <a:tcPr marL="68580" marR="68580"/>
                </a:tc>
                <a:tc>
                  <a:txBody>
                    <a:bodyPr/>
                    <a:lstStyle/>
                    <a:p>
                      <a:r>
                        <a:rPr lang="en-IN" sz="2400" b="1" dirty="0" smtClean="0">
                          <a:latin typeface="Times New Roman" pitchFamily="18" charset="0"/>
                          <a:cs typeface="Times New Roman" pitchFamily="18" charset="0"/>
                        </a:rPr>
                        <a:t>Interaction</a:t>
                      </a:r>
                      <a:endParaRPr lang="en-IN" sz="2400" b="1" dirty="0">
                        <a:solidFill>
                          <a:srgbClr val="FFFF00"/>
                        </a:solidFill>
                        <a:latin typeface="Times New Roman" pitchFamily="18" charset="0"/>
                        <a:cs typeface="Times New Roman" pitchFamily="18" charset="0"/>
                      </a:endParaRPr>
                    </a:p>
                  </a:txBody>
                  <a:tcPr marL="68580" marR="68580"/>
                </a:tc>
                <a:tc>
                  <a:txBody>
                    <a:bodyPr/>
                    <a:lstStyle/>
                    <a:p>
                      <a:r>
                        <a:rPr lang="en-IN" sz="2400" b="1" dirty="0" smtClean="0">
                          <a:latin typeface="Times New Roman" pitchFamily="18" charset="0"/>
                          <a:cs typeface="Times New Roman" pitchFamily="18" charset="0"/>
                        </a:rPr>
                        <a:t>Effect</a:t>
                      </a:r>
                      <a:endParaRPr lang="en-IN" sz="2400" b="1" dirty="0">
                        <a:solidFill>
                          <a:srgbClr val="FFFF00"/>
                        </a:solidFill>
                        <a:latin typeface="Times New Roman" pitchFamily="18" charset="0"/>
                        <a:cs typeface="Times New Roman" pitchFamily="18" charset="0"/>
                      </a:endParaRPr>
                    </a:p>
                  </a:txBody>
                  <a:tcPr marL="68580" marR="68580"/>
                </a:tc>
              </a:tr>
              <a:tr h="2234447">
                <a:tc>
                  <a:txBody>
                    <a:bodyPr/>
                    <a:lstStyle/>
                    <a:p>
                      <a:r>
                        <a:rPr lang="en-IN" sz="2400" dirty="0" smtClean="0">
                          <a:latin typeface="Times New Roman" pitchFamily="18" charset="0"/>
                          <a:cs typeface="Times New Roman" pitchFamily="18" charset="0"/>
                        </a:rPr>
                        <a:t>1.</a:t>
                      </a:r>
                      <a:endParaRPr lang="en-IN" sz="2400" dirty="0">
                        <a:solidFill>
                          <a:srgbClr val="C000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Analgesics</a:t>
                      </a:r>
                      <a:endParaRPr lang="en-IN" sz="2400" dirty="0">
                        <a:solidFill>
                          <a:srgbClr val="C000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Aspirin</a:t>
                      </a:r>
                    </a:p>
                    <a:p>
                      <a:r>
                        <a:rPr lang="en-IN" sz="2400" dirty="0" smtClean="0">
                          <a:latin typeface="Times New Roman" pitchFamily="18" charset="0"/>
                          <a:cs typeface="Times New Roman" pitchFamily="18" charset="0"/>
                        </a:rPr>
                        <a:t>Acetaminophen</a:t>
                      </a:r>
                      <a:endParaRPr lang="en-IN" sz="2400" dirty="0">
                        <a:solidFill>
                          <a:srgbClr val="002060"/>
                        </a:solidFill>
                        <a:latin typeface="Times New Roman" pitchFamily="18" charset="0"/>
                        <a:cs typeface="Times New Roman" pitchFamily="18" charset="0"/>
                      </a:endParaRPr>
                    </a:p>
                  </a:txBody>
                  <a:tcPr marL="68580" marR="68580"/>
                </a:tc>
                <a:tc>
                  <a:txBody>
                    <a:bodyPr/>
                    <a:lstStyle/>
                    <a:p>
                      <a:pPr>
                        <a:buFont typeface="Wingdings" pitchFamily="2" charset="2"/>
                        <a:buChar char="§"/>
                      </a:pPr>
                      <a:r>
                        <a:rPr lang="en-IN" sz="2400" dirty="0" smtClean="0">
                          <a:latin typeface="Times New Roman" pitchFamily="18" charset="0"/>
                          <a:cs typeface="Times New Roman" pitchFamily="18" charset="0"/>
                        </a:rPr>
                        <a:t>   Increase</a:t>
                      </a:r>
                      <a:r>
                        <a:rPr lang="en-IN" sz="2400" baseline="0" dirty="0" smtClean="0">
                          <a:latin typeface="Times New Roman" pitchFamily="18" charset="0"/>
                          <a:cs typeface="Times New Roman" pitchFamily="18" charset="0"/>
                        </a:rPr>
                        <a:t> gastric emptying</a:t>
                      </a:r>
                    </a:p>
                    <a:p>
                      <a:pPr>
                        <a:buFont typeface="Wingdings" pitchFamily="2" charset="2"/>
                        <a:buChar char="§"/>
                      </a:pPr>
                      <a:endParaRPr lang="en-IN" sz="2400" baseline="0" dirty="0" smtClean="0">
                        <a:latin typeface="Times New Roman" pitchFamily="18" charset="0"/>
                        <a:cs typeface="Times New Roman" pitchFamily="18" charset="0"/>
                      </a:endParaRPr>
                    </a:p>
                    <a:p>
                      <a:pPr>
                        <a:buFont typeface="Wingdings" pitchFamily="2" charset="2"/>
                        <a:buChar char="ü"/>
                      </a:pPr>
                      <a:r>
                        <a:rPr lang="en-IN" sz="2400" baseline="0" dirty="0" smtClean="0">
                          <a:latin typeface="Times New Roman" pitchFamily="18" charset="0"/>
                          <a:cs typeface="Times New Roman" pitchFamily="18" charset="0"/>
                        </a:rPr>
                        <a:t> Toxic metabolite of acetaminophen</a:t>
                      </a:r>
                      <a:endParaRPr lang="en-IN" sz="2400" dirty="0">
                        <a:solidFill>
                          <a:srgbClr val="00206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Faster</a:t>
                      </a:r>
                      <a:r>
                        <a:rPr lang="en-IN" sz="2400" baseline="0" dirty="0" smtClean="0">
                          <a:latin typeface="Times New Roman" pitchFamily="18" charset="0"/>
                          <a:cs typeface="Times New Roman" pitchFamily="18" charset="0"/>
                        </a:rPr>
                        <a:t> alcohol absorption</a:t>
                      </a:r>
                    </a:p>
                    <a:p>
                      <a:endParaRPr lang="en-IN" sz="2400" baseline="0" dirty="0" smtClean="0">
                        <a:latin typeface="Times New Roman" pitchFamily="18" charset="0"/>
                        <a:cs typeface="Times New Roman" pitchFamily="18" charset="0"/>
                      </a:endParaRPr>
                    </a:p>
                    <a:p>
                      <a:endParaRPr lang="en-IN" sz="2400" baseline="0" dirty="0" smtClean="0">
                        <a:latin typeface="Times New Roman" pitchFamily="18" charset="0"/>
                        <a:cs typeface="Times New Roman" pitchFamily="18" charset="0"/>
                      </a:endParaRPr>
                    </a:p>
                    <a:p>
                      <a:endParaRPr lang="en-IN" sz="2400" baseline="0" dirty="0" smtClean="0">
                        <a:latin typeface="Times New Roman" pitchFamily="18" charset="0"/>
                        <a:cs typeface="Times New Roman" pitchFamily="18" charset="0"/>
                      </a:endParaRPr>
                    </a:p>
                    <a:p>
                      <a:r>
                        <a:rPr lang="en-IN" sz="2400" baseline="0" dirty="0" smtClean="0">
                          <a:latin typeface="Times New Roman" pitchFamily="18" charset="0"/>
                          <a:cs typeface="Times New Roman" pitchFamily="18" charset="0"/>
                        </a:rPr>
                        <a:t>Liver damage</a:t>
                      </a:r>
                      <a:endParaRPr lang="en-IN" sz="2400" dirty="0">
                        <a:solidFill>
                          <a:srgbClr val="002060"/>
                        </a:solidFill>
                        <a:latin typeface="Times New Roman" pitchFamily="18" charset="0"/>
                        <a:cs typeface="Times New Roman" pitchFamily="18" charset="0"/>
                      </a:endParaRPr>
                    </a:p>
                  </a:txBody>
                  <a:tcPr marL="68580" marR="68580"/>
                </a:tc>
              </a:tr>
              <a:tr h="804401">
                <a:tc>
                  <a:txBody>
                    <a:bodyPr/>
                    <a:lstStyle/>
                    <a:p>
                      <a:r>
                        <a:rPr lang="en-IN" sz="2400" dirty="0" smtClean="0">
                          <a:latin typeface="Times New Roman" pitchFamily="18" charset="0"/>
                          <a:cs typeface="Times New Roman" pitchFamily="18" charset="0"/>
                        </a:rPr>
                        <a:t>2.</a:t>
                      </a:r>
                      <a:endParaRPr lang="en-IN" sz="2400" dirty="0">
                        <a:solidFill>
                          <a:srgbClr val="FF3399"/>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Anticonvulsant</a:t>
                      </a:r>
                      <a:endParaRPr lang="en-IN" sz="2400" dirty="0">
                        <a:solidFill>
                          <a:srgbClr val="FF3399"/>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Phenytoin</a:t>
                      </a:r>
                      <a:endParaRPr lang="en-IN" sz="2400" dirty="0">
                        <a:solidFill>
                          <a:srgbClr val="FF3399"/>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Induces</a:t>
                      </a:r>
                      <a:r>
                        <a:rPr lang="en-IN" sz="2400" baseline="0" dirty="0" smtClean="0">
                          <a:latin typeface="Times New Roman" pitchFamily="18" charset="0"/>
                          <a:cs typeface="Times New Roman" pitchFamily="18" charset="0"/>
                        </a:rPr>
                        <a:t> phenytoin breakdown</a:t>
                      </a:r>
                      <a:endParaRPr lang="en-IN" sz="2400" dirty="0">
                        <a:solidFill>
                          <a:srgbClr val="FF3399"/>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Decrease effect</a:t>
                      </a:r>
                      <a:endParaRPr lang="en-IN" sz="2400" dirty="0">
                        <a:solidFill>
                          <a:srgbClr val="FF3399"/>
                        </a:solidFill>
                        <a:latin typeface="Times New Roman" pitchFamily="18" charset="0"/>
                        <a:cs typeface="Times New Roman" pitchFamily="18" charset="0"/>
                      </a:endParaRPr>
                    </a:p>
                  </a:txBody>
                  <a:tcPr marL="68580" marR="68580"/>
                </a:tc>
              </a:tr>
              <a:tr h="473494">
                <a:tc>
                  <a:txBody>
                    <a:bodyPr/>
                    <a:lstStyle/>
                    <a:p>
                      <a:r>
                        <a:rPr lang="en-IN" sz="2400" dirty="0" smtClean="0">
                          <a:latin typeface="Times New Roman" pitchFamily="18" charset="0"/>
                          <a:cs typeface="Times New Roman" pitchFamily="18" charset="0"/>
                        </a:rPr>
                        <a:t>3.</a:t>
                      </a:r>
                      <a:endParaRPr lang="en-IN" sz="2400" dirty="0">
                        <a:solidFill>
                          <a:srgbClr val="0D15B3"/>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Antihistamines</a:t>
                      </a:r>
                      <a:endParaRPr lang="en-IN" sz="2400" dirty="0">
                        <a:solidFill>
                          <a:srgbClr val="0D15B3"/>
                        </a:solidFill>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Chlorpheniramine</a:t>
                      </a:r>
                      <a:endParaRPr lang="en-IN" sz="2400" dirty="0" smtClean="0">
                        <a:solidFill>
                          <a:srgbClr val="0D15B3"/>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Increase</a:t>
                      </a:r>
                      <a:r>
                        <a:rPr lang="en-IN" sz="2400" baseline="0" dirty="0" smtClean="0">
                          <a:latin typeface="Times New Roman" pitchFamily="18" charset="0"/>
                          <a:cs typeface="Times New Roman" pitchFamily="18" charset="0"/>
                        </a:rPr>
                        <a:t> CNS effect</a:t>
                      </a:r>
                      <a:endParaRPr lang="en-IN" sz="2400" dirty="0">
                        <a:solidFill>
                          <a:srgbClr val="0D15B3"/>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sedation</a:t>
                      </a:r>
                      <a:endParaRPr lang="en-IN" sz="2400" dirty="0">
                        <a:solidFill>
                          <a:srgbClr val="0D15B3"/>
                        </a:solidFill>
                        <a:latin typeface="Times New Roman" pitchFamily="18" charset="0"/>
                        <a:cs typeface="Times New Roman" pitchFamily="18" charset="0"/>
                      </a:endParaRPr>
                    </a:p>
                  </a:txBody>
                  <a:tcPr marL="68580" marR="68580"/>
                </a:tc>
              </a:tr>
              <a:tr h="1354599">
                <a:tc>
                  <a:txBody>
                    <a:bodyPr/>
                    <a:lstStyle/>
                    <a:p>
                      <a:r>
                        <a:rPr lang="en-IN" sz="2400" dirty="0" smtClean="0">
                          <a:latin typeface="Times New Roman" pitchFamily="18" charset="0"/>
                          <a:cs typeface="Times New Roman" pitchFamily="18" charset="0"/>
                        </a:rPr>
                        <a:t>4.</a:t>
                      </a:r>
                      <a:endParaRPr lang="en-IN" sz="2400" dirty="0">
                        <a:solidFill>
                          <a:srgbClr val="009900"/>
                        </a:solidFill>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Antidiabetics</a:t>
                      </a:r>
                      <a:endParaRPr lang="en-IN" sz="2400" dirty="0">
                        <a:solidFill>
                          <a:srgbClr val="009900"/>
                        </a:solidFill>
                        <a:latin typeface="Times New Roman" pitchFamily="18" charset="0"/>
                        <a:cs typeface="Times New Roman" pitchFamily="18" charset="0"/>
                      </a:endParaRPr>
                    </a:p>
                  </a:txBody>
                  <a:tcPr marL="68580" marR="68580"/>
                </a:tc>
                <a:tc>
                  <a:txBody>
                    <a:bodyPr/>
                    <a:lstStyle/>
                    <a:p>
                      <a:r>
                        <a:rPr lang="en-IN" sz="2400" dirty="0" err="1" smtClean="0">
                          <a:latin typeface="Times New Roman" pitchFamily="18" charset="0"/>
                          <a:cs typeface="Times New Roman" pitchFamily="18" charset="0"/>
                        </a:rPr>
                        <a:t>Chlorpropamide</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Glyburide</a:t>
                      </a:r>
                    </a:p>
                    <a:p>
                      <a:r>
                        <a:rPr lang="en-IN" sz="2400" dirty="0" smtClean="0">
                          <a:latin typeface="Times New Roman" pitchFamily="18" charset="0"/>
                          <a:cs typeface="Times New Roman" pitchFamily="18" charset="0"/>
                        </a:rPr>
                        <a:t>Metformin</a:t>
                      </a:r>
                      <a:endParaRPr lang="en-IN" sz="2400" dirty="0">
                        <a:solidFill>
                          <a:srgbClr val="0099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Increase risk of </a:t>
                      </a:r>
                      <a:r>
                        <a:rPr lang="en-IN" sz="2400" dirty="0" err="1" smtClean="0">
                          <a:latin typeface="Times New Roman" pitchFamily="18" charset="0"/>
                          <a:cs typeface="Times New Roman" pitchFamily="18" charset="0"/>
                        </a:rPr>
                        <a:t>hypoglycemia</a:t>
                      </a:r>
                      <a:endParaRPr lang="en-IN" sz="2400" dirty="0">
                        <a:solidFill>
                          <a:srgbClr val="0099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Unconsciousness</a:t>
                      </a:r>
                    </a:p>
                    <a:p>
                      <a:r>
                        <a:rPr lang="en-IN" sz="2400" dirty="0" err="1" smtClean="0">
                          <a:latin typeface="Times New Roman" pitchFamily="18" charset="0"/>
                          <a:cs typeface="Times New Roman" pitchFamily="18" charset="0"/>
                        </a:rPr>
                        <a:t>Disulfiram</a:t>
                      </a:r>
                      <a:r>
                        <a:rPr lang="en-IN" sz="2400" baseline="0" dirty="0" smtClean="0">
                          <a:latin typeface="Times New Roman" pitchFamily="18" charset="0"/>
                          <a:cs typeface="Times New Roman" pitchFamily="18" charset="0"/>
                        </a:rPr>
                        <a:t> like reaction</a:t>
                      </a:r>
                    </a:p>
                    <a:p>
                      <a:r>
                        <a:rPr lang="en-IN" sz="2400" baseline="0" dirty="0" smtClean="0">
                          <a:latin typeface="Times New Roman" pitchFamily="18" charset="0"/>
                          <a:cs typeface="Times New Roman" pitchFamily="18" charset="0"/>
                        </a:rPr>
                        <a:t>Lactic acidosis</a:t>
                      </a:r>
                      <a:endParaRPr lang="en-IN" sz="2400" dirty="0">
                        <a:solidFill>
                          <a:srgbClr val="009900"/>
                        </a:solidFill>
                        <a:latin typeface="Times New Roman" pitchFamily="18" charset="0"/>
                        <a:cs typeface="Times New Roman" pitchFamily="18" charset="0"/>
                      </a:endParaRPr>
                    </a:p>
                  </a:txBody>
                  <a:tcPr marL="68580" marR="68580"/>
                </a:tc>
              </a:tr>
              <a:tr h="446890">
                <a:tc>
                  <a:txBody>
                    <a:bodyPr/>
                    <a:lstStyle/>
                    <a:p>
                      <a:r>
                        <a:rPr lang="en-IN" sz="2400" dirty="0" smtClean="0">
                          <a:latin typeface="Times New Roman" pitchFamily="18" charset="0"/>
                          <a:cs typeface="Times New Roman" pitchFamily="18" charset="0"/>
                        </a:rPr>
                        <a:t>5.</a:t>
                      </a:r>
                      <a:endParaRPr lang="en-IN" sz="2400" dirty="0">
                        <a:solidFill>
                          <a:srgbClr val="C000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BZDs</a:t>
                      </a:r>
                      <a:endParaRPr lang="en-IN" sz="2400" dirty="0">
                        <a:solidFill>
                          <a:srgbClr val="C000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Diazepam</a:t>
                      </a:r>
                      <a:endParaRPr lang="en-IN" sz="2400" dirty="0">
                        <a:solidFill>
                          <a:srgbClr val="C000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Increase effect</a:t>
                      </a:r>
                      <a:endParaRPr lang="en-IN" sz="2400" dirty="0">
                        <a:solidFill>
                          <a:srgbClr val="C00000"/>
                        </a:solidFill>
                        <a:latin typeface="Times New Roman" pitchFamily="18" charset="0"/>
                        <a:cs typeface="Times New Roman" pitchFamily="18" charset="0"/>
                      </a:endParaRPr>
                    </a:p>
                  </a:txBody>
                  <a:tcPr marL="68580" marR="68580"/>
                </a:tc>
                <a:tc>
                  <a:txBody>
                    <a:bodyPr/>
                    <a:lstStyle/>
                    <a:p>
                      <a:r>
                        <a:rPr lang="en-IN" sz="2400" dirty="0" smtClean="0">
                          <a:latin typeface="Times New Roman" pitchFamily="18" charset="0"/>
                          <a:cs typeface="Times New Roman" pitchFamily="18" charset="0"/>
                        </a:rPr>
                        <a:t>Sedation</a:t>
                      </a:r>
                      <a:endParaRPr lang="en-IN" sz="2400" dirty="0">
                        <a:solidFill>
                          <a:srgbClr val="C00000"/>
                        </a:solidFill>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xmlns="" val="5249788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3970318"/>
          </a:xfrm>
          <a:prstGeom prst="rect">
            <a:avLst/>
          </a:prstGeom>
          <a:noFill/>
        </p:spPr>
        <p:txBody>
          <a:bodyPr wrap="square" rtlCol="0">
            <a:spAutoFit/>
          </a:bodyPr>
          <a:lstStyle/>
          <a:p>
            <a:pPr algn="ctr" fontAlgn="base">
              <a:spcBef>
                <a:spcPct val="0"/>
              </a:spcBef>
              <a:spcAft>
                <a:spcPct val="0"/>
              </a:spcAft>
            </a:pPr>
            <a:r>
              <a:rPr lang="en-US" sz="3600" b="1" i="1" dirty="0">
                <a:solidFill>
                  <a:srgbClr val="FF0000"/>
                </a:solidFill>
                <a:latin typeface="Times New Roman" pitchFamily="18" charset="0"/>
                <a:cs typeface="Times New Roman" pitchFamily="18" charset="0"/>
              </a:rPr>
              <a:t>INFLUENCE OF SMOKING ON DRUG </a:t>
            </a:r>
            <a:r>
              <a:rPr lang="en-US" sz="3600" b="1" i="1" dirty="0" smtClean="0">
                <a:solidFill>
                  <a:srgbClr val="FF0000"/>
                </a:solidFill>
                <a:latin typeface="Times New Roman" pitchFamily="18" charset="0"/>
                <a:cs typeface="Times New Roman" pitchFamily="18" charset="0"/>
              </a:rPr>
              <a:t>INTERACTIONS</a:t>
            </a:r>
            <a:endParaRPr lang="en-US" sz="3600" i="1" dirty="0">
              <a:solidFill>
                <a:srgbClr val="FF0000"/>
              </a:solidFill>
              <a:latin typeface="Times New Roman" pitchFamily="18" charset="0"/>
              <a:cs typeface="Times New Roman" pitchFamily="18" charset="0"/>
            </a:endParaRPr>
          </a:p>
          <a:p>
            <a:pPr marL="174625" fontAlgn="base">
              <a:lnSpc>
                <a:spcPct val="150000"/>
              </a:lnSpc>
              <a:spcBef>
                <a:spcPct val="0"/>
              </a:spcBef>
              <a:spcAft>
                <a:spcPct val="0"/>
              </a:spcAft>
            </a:pPr>
            <a:r>
              <a:rPr lang="en-US" sz="2400" i="1" dirty="0" smtClean="0">
                <a:solidFill>
                  <a:srgbClr val="000000"/>
                </a:solidFill>
                <a:latin typeface="Times New Roman" pitchFamily="18" charset="0"/>
                <a:cs typeface="Times New Roman" pitchFamily="18" charset="0"/>
              </a:rPr>
              <a:t>	Smoking </a:t>
            </a:r>
            <a:r>
              <a:rPr lang="en-US" sz="2400" i="1" dirty="0">
                <a:solidFill>
                  <a:srgbClr val="000000"/>
                </a:solidFill>
                <a:latin typeface="Times New Roman" pitchFamily="18" charset="0"/>
                <a:cs typeface="Times New Roman" pitchFamily="18" charset="0"/>
              </a:rPr>
              <a:t>increases the activity of drug metabolizing enzymes in the liver, With the result that certain therapeutic agents</a:t>
            </a:r>
            <a:r>
              <a:rPr lang="en-US" sz="2400" i="1" dirty="0" smtClean="0">
                <a:solidFill>
                  <a:srgbClr val="000000"/>
                </a:solidFill>
                <a:latin typeface="Times New Roman" pitchFamily="18" charset="0"/>
                <a:cs typeface="Times New Roman" pitchFamily="18" charset="0"/>
              </a:rPr>
              <a:t>.</a:t>
            </a:r>
          </a:p>
          <a:p>
            <a:pPr marL="174625" fontAlgn="base">
              <a:lnSpc>
                <a:spcPct val="150000"/>
              </a:lnSpc>
              <a:spcBef>
                <a:spcPct val="0"/>
              </a:spcBef>
              <a:spcAft>
                <a:spcPct val="0"/>
              </a:spcAft>
            </a:pPr>
            <a:endParaRPr lang="en-US" sz="2400" i="1" dirty="0">
              <a:solidFill>
                <a:srgbClr val="000000"/>
              </a:solidFill>
              <a:latin typeface="Times New Roman" pitchFamily="18" charset="0"/>
              <a:cs typeface="Times New Roman" pitchFamily="18" charset="0"/>
            </a:endParaRPr>
          </a:p>
          <a:p>
            <a:pPr marL="174625" fontAlgn="base">
              <a:lnSpc>
                <a:spcPct val="150000"/>
              </a:lnSpc>
              <a:spcBef>
                <a:spcPct val="0"/>
              </a:spcBef>
              <a:spcAft>
                <a:spcPct val="0"/>
              </a:spcAft>
            </a:pPr>
            <a:r>
              <a:rPr lang="en-US" sz="2400" i="1" dirty="0">
                <a:solidFill>
                  <a:srgbClr val="FF0000"/>
                </a:solidFill>
                <a:latin typeface="Times New Roman" pitchFamily="18" charset="0"/>
                <a:cs typeface="Times New Roman" pitchFamily="18" charset="0"/>
              </a:rPr>
              <a:t>Example: </a:t>
            </a:r>
            <a:r>
              <a:rPr lang="en-US" sz="2400" i="1" dirty="0">
                <a:solidFill>
                  <a:srgbClr val="99CCFF">
                    <a:lumMod val="50000"/>
                  </a:srgbClr>
                </a:solidFill>
                <a:latin typeface="Times New Roman" pitchFamily="18" charset="0"/>
                <a:cs typeface="Times New Roman" pitchFamily="18" charset="0"/>
              </a:rPr>
              <a:t>Diazepam, propoxyphene, theophylline, olanzapine.</a:t>
            </a:r>
          </a:p>
          <a:p>
            <a:pPr marL="174625" fontAlgn="base">
              <a:lnSpc>
                <a:spcPct val="150000"/>
              </a:lnSpc>
              <a:spcBef>
                <a:spcPct val="0"/>
              </a:spcBef>
              <a:spcAft>
                <a:spcPct val="0"/>
              </a:spcAft>
            </a:pPr>
            <a:r>
              <a:rPr lang="en-US" sz="2400" i="1" dirty="0">
                <a:solidFill>
                  <a:srgbClr val="99CCFF">
                    <a:lumMod val="50000"/>
                  </a:srgbClr>
                </a:solidFill>
                <a:latin typeface="Times New Roman" pitchFamily="18" charset="0"/>
                <a:cs typeface="Times New Roman" pitchFamily="18" charset="0"/>
              </a:rPr>
              <a:t>Are metabolized more rapidly,and their effect is decreased</a:t>
            </a:r>
            <a:r>
              <a:rPr lang="en-US" sz="2400" i="1" dirty="0">
                <a:solidFill>
                  <a:srgbClr val="000000"/>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3844391571"/>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0"/>
            <a:ext cx="8229600" cy="712788"/>
          </a:xfrm>
        </p:spPr>
        <p:txBody>
          <a:bodyPr/>
          <a:lstStyle/>
          <a:p>
            <a:r>
              <a:rPr lang="en-US" sz="3800" b="1" dirty="0">
                <a:latin typeface="Times New Roman" pitchFamily="18" charset="0"/>
              </a:rPr>
              <a:t>Drug-Disease interactions</a:t>
            </a:r>
            <a:r>
              <a:rPr lang="en-US" sz="3800" dirty="0"/>
              <a:t> </a:t>
            </a:r>
          </a:p>
        </p:txBody>
      </p:sp>
      <p:sp>
        <p:nvSpPr>
          <p:cNvPr id="58371" name="Rectangle 3"/>
          <p:cNvSpPr>
            <a:spLocks noGrp="1" noChangeArrowheads="1"/>
          </p:cNvSpPr>
          <p:nvPr>
            <p:ph type="body" idx="1"/>
          </p:nvPr>
        </p:nvSpPr>
        <p:spPr>
          <a:xfrm>
            <a:off x="457200" y="914400"/>
            <a:ext cx="8229600" cy="5216525"/>
          </a:xfrm>
        </p:spPr>
        <p:txBody>
          <a:bodyPr/>
          <a:lstStyle/>
          <a:p>
            <a:pPr marL="400050" indent="-400050">
              <a:buFont typeface="Wingdings" pitchFamily="2" charset="2"/>
              <a:buAutoNum type="arabicPeriod"/>
            </a:pPr>
            <a:r>
              <a:rPr lang="en-US" sz="2600" dirty="0"/>
              <a:t> </a:t>
            </a:r>
            <a:r>
              <a:rPr lang="en-US" sz="2000" dirty="0">
                <a:latin typeface="Times New Roman" pitchFamily="18" charset="0"/>
              </a:rPr>
              <a:t>Drug-condition interactions occur when a drug worsens or exacerbates an existing medical </a:t>
            </a:r>
            <a:r>
              <a:rPr lang="en-US" sz="2000" dirty="0" smtClean="0">
                <a:latin typeface="Times New Roman" pitchFamily="18" charset="0"/>
              </a:rPr>
              <a:t>condition</a:t>
            </a:r>
          </a:p>
          <a:p>
            <a:pPr marL="400050" indent="-400050">
              <a:buFont typeface="Wingdings" pitchFamily="2" charset="2"/>
              <a:buAutoNum type="arabicPeriod"/>
            </a:pPr>
            <a:endParaRPr lang="en-US" sz="2000" dirty="0">
              <a:latin typeface="Times New Roman" pitchFamily="18" charset="0"/>
            </a:endParaRPr>
          </a:p>
          <a:p>
            <a:pPr marL="400050" indent="-400050">
              <a:buFont typeface="Wingdings" pitchFamily="2" charset="2"/>
              <a:buAutoNum type="arabicPeriod"/>
            </a:pPr>
            <a:r>
              <a:rPr lang="en-US" sz="2000" dirty="0">
                <a:latin typeface="Times New Roman" pitchFamily="18" charset="0"/>
              </a:rPr>
              <a:t>Nasal decongestants+ Hypertension           Increased blood </a:t>
            </a:r>
            <a:r>
              <a:rPr lang="en-US" sz="2000" dirty="0" smtClean="0">
                <a:latin typeface="Times New Roman" pitchFamily="18" charset="0"/>
              </a:rPr>
              <a:t>pressure</a:t>
            </a:r>
          </a:p>
          <a:p>
            <a:pPr marL="400050" indent="-400050">
              <a:buFont typeface="Wingdings" pitchFamily="2" charset="2"/>
              <a:buAutoNum type="arabicPeriod"/>
            </a:pPr>
            <a:endParaRPr lang="en-US" sz="2000" dirty="0">
              <a:latin typeface="Times New Roman" pitchFamily="18" charset="0"/>
            </a:endParaRPr>
          </a:p>
          <a:p>
            <a:pPr marL="400050" indent="-400050">
              <a:buFont typeface="Wingdings" pitchFamily="2" charset="2"/>
              <a:buAutoNum type="arabicPeriod"/>
            </a:pPr>
            <a:r>
              <a:rPr lang="en-US" sz="2000" dirty="0">
                <a:latin typeface="Times New Roman" pitchFamily="18" charset="0"/>
              </a:rPr>
              <a:t>NSAID’S+ Asthmatic patients                      Air way obstruction </a:t>
            </a:r>
            <a:endParaRPr lang="en-US" sz="2000" dirty="0" smtClean="0">
              <a:latin typeface="Times New Roman" pitchFamily="18" charset="0"/>
            </a:endParaRPr>
          </a:p>
          <a:p>
            <a:pPr marL="400050" indent="-400050">
              <a:buFont typeface="Wingdings" pitchFamily="2" charset="2"/>
              <a:buAutoNum type="arabicPeriod"/>
            </a:pPr>
            <a:endParaRPr lang="en-US" sz="2000" dirty="0">
              <a:latin typeface="Times New Roman" pitchFamily="18" charset="0"/>
            </a:endParaRPr>
          </a:p>
          <a:p>
            <a:pPr marL="400050" indent="-400050">
              <a:buFont typeface="Wingdings" pitchFamily="2" charset="2"/>
              <a:buAutoNum type="arabicPeriod"/>
            </a:pPr>
            <a:r>
              <a:rPr lang="en-US" sz="2000" dirty="0" err="1">
                <a:latin typeface="Times New Roman" pitchFamily="18" charset="0"/>
              </a:rPr>
              <a:t>Minoxidil</a:t>
            </a:r>
            <a:r>
              <a:rPr lang="en-US" sz="2000" dirty="0">
                <a:latin typeface="Times New Roman" pitchFamily="18" charset="0"/>
              </a:rPr>
              <a:t>+ Heart failure                                Fluid </a:t>
            </a:r>
            <a:r>
              <a:rPr lang="en-US" sz="2000" dirty="0" err="1" smtClean="0">
                <a:latin typeface="Times New Roman" pitchFamily="18" charset="0"/>
              </a:rPr>
              <a:t>rentation</a:t>
            </a:r>
            <a:endParaRPr lang="en-US" sz="2000" dirty="0" smtClean="0">
              <a:latin typeface="Times New Roman" pitchFamily="18" charset="0"/>
            </a:endParaRPr>
          </a:p>
          <a:p>
            <a:pPr marL="400050" indent="-400050">
              <a:buFont typeface="Wingdings" pitchFamily="2" charset="2"/>
              <a:buAutoNum type="arabicPeriod"/>
            </a:pPr>
            <a:endParaRPr lang="en-US" sz="2000" dirty="0">
              <a:latin typeface="Times New Roman" pitchFamily="18" charset="0"/>
            </a:endParaRPr>
          </a:p>
          <a:p>
            <a:pPr marL="400050" indent="-400050">
              <a:buFont typeface="Wingdings" pitchFamily="2" charset="2"/>
              <a:buAutoNum type="arabicPeriod"/>
            </a:pPr>
            <a:r>
              <a:rPr lang="en-US" sz="2000" dirty="0">
                <a:latin typeface="Times New Roman" pitchFamily="18" charset="0"/>
              </a:rPr>
              <a:t>Calcium channel blocker + Heart failure      Negative </a:t>
            </a:r>
            <a:r>
              <a:rPr lang="en-US" sz="2000" dirty="0" err="1">
                <a:latin typeface="Times New Roman" pitchFamily="18" charset="0"/>
              </a:rPr>
              <a:t>inotropic</a:t>
            </a:r>
            <a:r>
              <a:rPr lang="en-US" sz="2000" dirty="0">
                <a:latin typeface="Times New Roman" pitchFamily="18" charset="0"/>
              </a:rPr>
              <a:t> </a:t>
            </a:r>
            <a:r>
              <a:rPr lang="en-US" sz="2000" dirty="0" smtClean="0">
                <a:latin typeface="Times New Roman" pitchFamily="18" charset="0"/>
              </a:rPr>
              <a:t>activity</a:t>
            </a:r>
          </a:p>
          <a:p>
            <a:pPr marL="400050" indent="-400050">
              <a:buFont typeface="Wingdings" pitchFamily="2" charset="2"/>
              <a:buAutoNum type="arabicPeriod"/>
            </a:pPr>
            <a:endParaRPr lang="en-US" sz="2000" dirty="0">
              <a:latin typeface="Times New Roman" pitchFamily="18" charset="0"/>
            </a:endParaRPr>
          </a:p>
          <a:p>
            <a:pPr marL="400050" indent="-400050">
              <a:buFont typeface="Wingdings" pitchFamily="2" charset="2"/>
              <a:buAutoNum type="arabicPeriod"/>
            </a:pPr>
            <a:r>
              <a:rPr lang="en-US" sz="2000" dirty="0">
                <a:latin typeface="Times New Roman" pitchFamily="18" charset="0"/>
              </a:rPr>
              <a:t>Nicotine + high blood pressure                    Increased heart rate </a:t>
            </a:r>
            <a:endParaRPr lang="en-US" sz="2000" dirty="0" smtClean="0">
              <a:latin typeface="Times New Roman" pitchFamily="18" charset="0"/>
            </a:endParaRPr>
          </a:p>
          <a:p>
            <a:pPr marL="400050" indent="-400050">
              <a:buFont typeface="Wingdings" pitchFamily="2" charset="2"/>
              <a:buAutoNum type="arabicPeriod"/>
            </a:pPr>
            <a:endParaRPr lang="en-US" sz="2000" dirty="0">
              <a:latin typeface="Times New Roman" pitchFamily="18" charset="0"/>
            </a:endParaRPr>
          </a:p>
          <a:p>
            <a:pPr marL="400050" indent="-400050">
              <a:buFont typeface="Wingdings" pitchFamily="2" charset="2"/>
              <a:buAutoNum type="arabicPeriod"/>
            </a:pPr>
            <a:r>
              <a:rPr lang="en-US" sz="2000" dirty="0">
                <a:latin typeface="Times New Roman" pitchFamily="18" charset="0"/>
              </a:rPr>
              <a:t>Beta blockers+ Heart failure                        Worsen </a:t>
            </a:r>
            <a:r>
              <a:rPr lang="en-US" sz="2000" dirty="0" smtClean="0">
                <a:latin typeface="Times New Roman" pitchFamily="18" charset="0"/>
              </a:rPr>
              <a:t>asthma</a:t>
            </a:r>
          </a:p>
          <a:p>
            <a:pPr marL="400050" indent="-400050">
              <a:buFont typeface="Wingdings" pitchFamily="2" charset="2"/>
              <a:buAutoNum type="arabicPeriod"/>
            </a:pPr>
            <a:endParaRPr lang="en-US" sz="2000" dirty="0">
              <a:latin typeface="Times New Roman" pitchFamily="18" charset="0"/>
            </a:endParaRPr>
          </a:p>
          <a:p>
            <a:pPr marL="400050" indent="-400050">
              <a:buFont typeface="Wingdings" pitchFamily="2" charset="2"/>
              <a:buAutoNum type="arabicPeriod"/>
            </a:pPr>
            <a:r>
              <a:rPr lang="en-US" sz="2000" dirty="0" err="1">
                <a:latin typeface="Times New Roman" pitchFamily="18" charset="0"/>
              </a:rPr>
              <a:t>Metformin</a:t>
            </a:r>
            <a:r>
              <a:rPr lang="en-US" sz="2000" dirty="0">
                <a:latin typeface="Times New Roman" pitchFamily="18" charset="0"/>
              </a:rPr>
              <a:t> + Heart failure                             Increased lactate level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5738"/>
            <a:ext cx="9144000" cy="4985980"/>
          </a:xfrm>
          <a:prstGeom prst="rect">
            <a:avLst/>
          </a:prstGeom>
          <a:noFill/>
        </p:spPr>
        <p:txBody>
          <a:bodyPr wrap="square" rtlCol="0">
            <a:spAutoFit/>
          </a:bodyPr>
          <a:lstStyle/>
          <a:p>
            <a:pPr algn="ctr" fontAlgn="base">
              <a:spcBef>
                <a:spcPct val="0"/>
              </a:spcBef>
              <a:spcAft>
                <a:spcPct val="0"/>
              </a:spcAft>
            </a:pPr>
            <a:r>
              <a:rPr lang="en-US" sz="3800" i="1" dirty="0">
                <a:solidFill>
                  <a:srgbClr val="FF0000"/>
                </a:solidFill>
                <a:latin typeface="Times New Roman" pitchFamily="18" charset="0"/>
                <a:cs typeface="Times New Roman" pitchFamily="18" charset="0"/>
              </a:rPr>
              <a:t>CONSEQUENCES OF DRUG INTERACTIONS:</a:t>
            </a:r>
          </a:p>
          <a:p>
            <a:pPr marL="174625" fontAlgn="base">
              <a:lnSpc>
                <a:spcPct val="200000"/>
              </a:lnSpc>
              <a:spcBef>
                <a:spcPct val="0"/>
              </a:spcBef>
              <a:spcAft>
                <a:spcPct val="0"/>
              </a:spcAft>
            </a:pPr>
            <a:r>
              <a:rPr lang="en-US" sz="2800" i="1" dirty="0">
                <a:solidFill>
                  <a:srgbClr val="000000"/>
                </a:solidFill>
                <a:latin typeface="Times New Roman" pitchFamily="18" charset="0"/>
                <a:cs typeface="Times New Roman" pitchFamily="18" charset="0"/>
              </a:rPr>
              <a:t>The consequences of drug interactions may be:</a:t>
            </a:r>
          </a:p>
          <a:p>
            <a:pPr lvl="1" fontAlgn="base">
              <a:lnSpc>
                <a:spcPct val="200000"/>
              </a:lnSpc>
              <a:spcBef>
                <a:spcPct val="0"/>
              </a:spcBef>
              <a:spcAft>
                <a:spcPct val="0"/>
              </a:spcAft>
              <a:buFont typeface="Arial" pitchFamily="34" charset="0"/>
              <a:buChar char="•"/>
            </a:pPr>
            <a:r>
              <a:rPr lang="en-US" sz="2800" i="1" dirty="0">
                <a:solidFill>
                  <a:srgbClr val="FF0000"/>
                </a:solidFill>
                <a:latin typeface="Times New Roman" pitchFamily="18" charset="0"/>
                <a:cs typeface="Times New Roman" pitchFamily="18" charset="0"/>
              </a:rPr>
              <a:t>Major: </a:t>
            </a:r>
            <a:r>
              <a:rPr lang="en-US" sz="2800" i="1" dirty="0">
                <a:solidFill>
                  <a:srgbClr val="99CCFF">
                    <a:lumMod val="50000"/>
                  </a:srgbClr>
                </a:solidFill>
                <a:latin typeface="Times New Roman" pitchFamily="18" charset="0"/>
                <a:cs typeface="Times New Roman" pitchFamily="18" charset="0"/>
              </a:rPr>
              <a:t>Life threatening.</a:t>
            </a:r>
          </a:p>
          <a:p>
            <a:pPr lvl="1" fontAlgn="base">
              <a:lnSpc>
                <a:spcPct val="200000"/>
              </a:lnSpc>
              <a:spcBef>
                <a:spcPct val="0"/>
              </a:spcBef>
              <a:spcAft>
                <a:spcPct val="0"/>
              </a:spcAft>
              <a:buFont typeface="Arial" pitchFamily="34" charset="0"/>
              <a:buChar char="•"/>
            </a:pPr>
            <a:r>
              <a:rPr lang="en-US" sz="2800" i="1" dirty="0">
                <a:solidFill>
                  <a:srgbClr val="FF0000"/>
                </a:solidFill>
                <a:latin typeface="Times New Roman" pitchFamily="18" charset="0"/>
                <a:cs typeface="Times New Roman" pitchFamily="18" charset="0"/>
              </a:rPr>
              <a:t>Moderate: </a:t>
            </a:r>
            <a:r>
              <a:rPr lang="en-US" sz="2800" i="1" dirty="0">
                <a:solidFill>
                  <a:srgbClr val="99CCFF">
                    <a:lumMod val="50000"/>
                  </a:srgbClr>
                </a:solidFill>
                <a:latin typeface="Times New Roman" pitchFamily="18" charset="0"/>
                <a:cs typeface="Times New Roman" pitchFamily="18" charset="0"/>
              </a:rPr>
              <a:t>Deteriotion of patients status.</a:t>
            </a:r>
          </a:p>
          <a:p>
            <a:pPr lvl="1" fontAlgn="base">
              <a:lnSpc>
                <a:spcPct val="200000"/>
              </a:lnSpc>
              <a:spcBef>
                <a:spcPct val="0"/>
              </a:spcBef>
              <a:spcAft>
                <a:spcPct val="0"/>
              </a:spcAft>
              <a:buFont typeface="Arial" pitchFamily="34" charset="0"/>
              <a:buChar char="•"/>
            </a:pPr>
            <a:r>
              <a:rPr lang="en-US" sz="2800" i="1" dirty="0">
                <a:solidFill>
                  <a:srgbClr val="FF0000"/>
                </a:solidFill>
                <a:latin typeface="Times New Roman" pitchFamily="18" charset="0"/>
                <a:cs typeface="Times New Roman" pitchFamily="18" charset="0"/>
              </a:rPr>
              <a:t>Minor: </a:t>
            </a:r>
            <a:r>
              <a:rPr lang="en-US" sz="2800" i="1" dirty="0">
                <a:solidFill>
                  <a:srgbClr val="99CCFF">
                    <a:lumMod val="50000"/>
                  </a:srgbClr>
                </a:solidFill>
                <a:latin typeface="Times New Roman" pitchFamily="18" charset="0"/>
                <a:cs typeface="Times New Roman" pitchFamily="18" charset="0"/>
              </a:rPr>
              <a:t>Little effect.</a:t>
            </a:r>
          </a:p>
          <a:p>
            <a:pPr fontAlgn="base">
              <a:spcBef>
                <a:spcPct val="0"/>
              </a:spcBef>
              <a:spcAft>
                <a:spcPct val="0"/>
              </a:spcAft>
            </a:pPr>
            <a:endParaRPr lang="en-US" dirty="0">
              <a:solidFill>
                <a:srgbClr val="000000"/>
              </a:solidFill>
              <a:cs typeface="Arial" charset="0"/>
            </a:endParaRPr>
          </a:p>
        </p:txBody>
      </p:sp>
    </p:spTree>
    <p:extLst>
      <p:ext uri="{BB962C8B-B14F-4D97-AF65-F5344CB8AC3E}">
        <p14:creationId xmlns="" xmlns:p14="http://schemas.microsoft.com/office/powerpoint/2010/main" val="1400257594"/>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9144000" cy="4431983"/>
          </a:xfrm>
          <a:prstGeom prst="rect">
            <a:avLst/>
          </a:prstGeom>
          <a:noFill/>
        </p:spPr>
        <p:txBody>
          <a:bodyPr wrap="square" rtlCol="0">
            <a:spAutoFit/>
          </a:bodyPr>
          <a:lstStyle/>
          <a:p>
            <a:pPr marL="174625" fontAlgn="base">
              <a:spcBef>
                <a:spcPct val="0"/>
              </a:spcBef>
              <a:spcAft>
                <a:spcPct val="0"/>
              </a:spcAft>
            </a:pPr>
            <a:r>
              <a:rPr lang="en-US" sz="4400" i="1" dirty="0">
                <a:solidFill>
                  <a:srgbClr val="FF0000"/>
                </a:solidFill>
                <a:latin typeface="Times New Roman" pitchFamily="18" charset="0"/>
                <a:cs typeface="Times New Roman" pitchFamily="18" charset="0"/>
              </a:rPr>
              <a:t>The Net effect of a Drug Interaction is:</a:t>
            </a:r>
          </a:p>
          <a:p>
            <a:pPr marL="174625" fontAlgn="base">
              <a:spcBef>
                <a:spcPct val="0"/>
              </a:spcBef>
              <a:spcAft>
                <a:spcPct val="0"/>
              </a:spcAft>
            </a:pPr>
            <a:endParaRPr lang="en-US" sz="2800" i="1" dirty="0">
              <a:solidFill>
                <a:srgbClr val="000000"/>
              </a:solidFill>
              <a:latin typeface="Times New Roman" pitchFamily="18" charset="0"/>
              <a:cs typeface="Times New Roman" pitchFamily="18" charset="0"/>
            </a:endParaRPr>
          </a:p>
          <a:p>
            <a:pPr marL="363538" fontAlgn="base">
              <a:lnSpc>
                <a:spcPct val="250000"/>
              </a:lnSpc>
              <a:spcBef>
                <a:spcPct val="0"/>
              </a:spcBef>
              <a:spcAft>
                <a:spcPct val="0"/>
              </a:spcAft>
              <a:buFont typeface="Arial" pitchFamily="34" charset="0"/>
              <a:buChar char="•"/>
              <a:tabLst>
                <a:tab pos="2454275" algn="l"/>
              </a:tabLst>
            </a:pPr>
            <a:r>
              <a:rPr lang="en-US" sz="2800" i="1" dirty="0">
                <a:solidFill>
                  <a:srgbClr val="000000"/>
                </a:solidFill>
                <a:latin typeface="Times New Roman" pitchFamily="18" charset="0"/>
                <a:cs typeface="Times New Roman" pitchFamily="18" charset="0"/>
              </a:rPr>
              <a:t>Generally </a:t>
            </a:r>
            <a:r>
              <a:rPr lang="en-US" sz="2800" b="1" i="1" dirty="0">
                <a:solidFill>
                  <a:srgbClr val="000000"/>
                </a:solidFill>
                <a:latin typeface="Times New Roman" pitchFamily="18" charset="0"/>
                <a:cs typeface="Times New Roman" pitchFamily="18" charset="0"/>
              </a:rPr>
              <a:t>quantitative</a:t>
            </a:r>
            <a:r>
              <a:rPr lang="en-US" sz="2800" i="1" dirty="0">
                <a:solidFill>
                  <a:srgbClr val="000000"/>
                </a:solidFill>
                <a:latin typeface="Times New Roman" pitchFamily="18" charset="0"/>
                <a:cs typeface="Times New Roman" pitchFamily="18" charset="0"/>
              </a:rPr>
              <a:t> i.e.increased or decreased effect.</a:t>
            </a:r>
          </a:p>
          <a:p>
            <a:pPr marL="363538" fontAlgn="base">
              <a:lnSpc>
                <a:spcPct val="250000"/>
              </a:lnSpc>
              <a:spcBef>
                <a:spcPct val="0"/>
              </a:spcBef>
              <a:spcAft>
                <a:spcPct val="0"/>
              </a:spcAft>
              <a:buFont typeface="Arial" pitchFamily="34" charset="0"/>
              <a:buChar char="•"/>
              <a:tabLst>
                <a:tab pos="2454275" algn="l"/>
              </a:tabLst>
            </a:pPr>
            <a:r>
              <a:rPr lang="en-US" sz="2800" i="1" dirty="0">
                <a:solidFill>
                  <a:srgbClr val="000000"/>
                </a:solidFill>
                <a:latin typeface="Times New Roman" pitchFamily="18" charset="0"/>
                <a:cs typeface="Times New Roman" pitchFamily="18" charset="0"/>
              </a:rPr>
              <a:t>Seldom </a:t>
            </a:r>
            <a:r>
              <a:rPr lang="en-US" sz="2800" b="1" i="1" dirty="0">
                <a:solidFill>
                  <a:srgbClr val="000000"/>
                </a:solidFill>
                <a:latin typeface="Times New Roman" pitchFamily="18" charset="0"/>
                <a:cs typeface="Times New Roman" pitchFamily="18" charset="0"/>
              </a:rPr>
              <a:t>qualitative</a:t>
            </a:r>
            <a:r>
              <a:rPr lang="en-US" sz="2800" i="1" dirty="0">
                <a:solidFill>
                  <a:srgbClr val="000000"/>
                </a:solidFill>
                <a:latin typeface="Times New Roman" pitchFamily="18" charset="0"/>
                <a:cs typeface="Times New Roman" pitchFamily="18" charset="0"/>
              </a:rPr>
              <a:t> i.e.rapid or slower effect.</a:t>
            </a:r>
          </a:p>
          <a:p>
            <a:pPr marL="363538" fontAlgn="base">
              <a:lnSpc>
                <a:spcPct val="250000"/>
              </a:lnSpc>
              <a:spcBef>
                <a:spcPct val="0"/>
              </a:spcBef>
              <a:spcAft>
                <a:spcPct val="0"/>
              </a:spcAft>
              <a:buFont typeface="Arial" pitchFamily="34" charset="0"/>
              <a:buChar char="•"/>
              <a:tabLst>
                <a:tab pos="2454275" algn="l"/>
              </a:tabLst>
            </a:pPr>
            <a:r>
              <a:rPr lang="en-US" sz="2800" b="1" i="1" dirty="0">
                <a:solidFill>
                  <a:srgbClr val="000000"/>
                </a:solidFill>
                <a:latin typeface="Times New Roman" pitchFamily="18" charset="0"/>
                <a:cs typeface="Times New Roman" pitchFamily="18" charset="0"/>
              </a:rPr>
              <a:t>Precipitation</a:t>
            </a:r>
            <a:r>
              <a:rPr lang="en-US" sz="2800" i="1" dirty="0">
                <a:solidFill>
                  <a:srgbClr val="000000"/>
                </a:solidFill>
                <a:latin typeface="Times New Roman" pitchFamily="18" charset="0"/>
                <a:cs typeface="Times New Roman" pitchFamily="18" charset="0"/>
              </a:rPr>
              <a:t> of newer or increased adverse effect</a:t>
            </a:r>
            <a:r>
              <a:rPr lang="en-US" sz="2800" i="1" dirty="0" smtClean="0">
                <a:solidFill>
                  <a:srgbClr val="000000"/>
                </a:solidFill>
                <a:latin typeface="Times New Roman" pitchFamily="18" charset="0"/>
                <a:cs typeface="Times New Roman" pitchFamily="18" charset="0"/>
              </a:rPr>
              <a:t>.</a:t>
            </a:r>
            <a:endParaRPr lang="en-US" sz="2800" i="1" dirty="0">
              <a:solidFill>
                <a:srgbClr val="0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557730109"/>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20138" cy="5516895"/>
          </a:xfrm>
          <a:prstGeom prst="rect">
            <a:avLst/>
          </a:prstGeom>
          <a:noFill/>
        </p:spPr>
        <p:txBody>
          <a:bodyPr wrap="square" rtlCol="0">
            <a:spAutoFit/>
          </a:bodyPr>
          <a:lstStyle/>
          <a:p>
            <a:pPr algn="ctr" fontAlgn="base">
              <a:spcBef>
                <a:spcPct val="0"/>
              </a:spcBef>
              <a:spcAft>
                <a:spcPct val="0"/>
              </a:spcAft>
            </a:pPr>
            <a:r>
              <a:rPr lang="en-US" sz="3600" b="1" i="1" dirty="0">
                <a:solidFill>
                  <a:srgbClr val="FF0000"/>
                </a:solidFill>
                <a:latin typeface="Times New Roman" pitchFamily="18" charset="0"/>
                <a:cs typeface="Times New Roman" pitchFamily="18" charset="0"/>
              </a:rPr>
              <a:t>REDUSING THE RISK OF DRUG  </a:t>
            </a:r>
            <a:r>
              <a:rPr lang="en-US" sz="3600" b="1" i="1" dirty="0" smtClean="0">
                <a:solidFill>
                  <a:srgbClr val="FF0000"/>
                </a:solidFill>
                <a:latin typeface="Times New Roman" pitchFamily="18" charset="0"/>
                <a:cs typeface="Times New Roman" pitchFamily="18" charset="0"/>
              </a:rPr>
              <a:t>INTERACTIONS</a:t>
            </a:r>
            <a:endParaRPr lang="en-US" sz="3600" i="1" dirty="0">
              <a:solidFill>
                <a:srgbClr val="FF0000"/>
              </a:solidFill>
              <a:latin typeface="Times New Roman" pitchFamily="18" charset="0"/>
              <a:cs typeface="Times New Roman" pitchFamily="18" charset="0"/>
            </a:endParaRPr>
          </a:p>
          <a:p>
            <a:pPr fontAlgn="base">
              <a:spcBef>
                <a:spcPct val="0"/>
              </a:spcBef>
              <a:spcAft>
                <a:spcPct val="0"/>
              </a:spcAft>
            </a:pPr>
            <a:endParaRPr lang="en-US" dirty="0">
              <a:solidFill>
                <a:srgbClr val="FF0000"/>
              </a:solidFill>
              <a:latin typeface="Times New Roman" pitchFamily="18" charset="0"/>
              <a:cs typeface="Times New Roman" pitchFamily="18" charset="0"/>
            </a:endParaRPr>
          </a:p>
          <a:p>
            <a:pPr lvl="1"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1.Identify the patients risk factors.</a:t>
            </a:r>
          </a:p>
          <a:p>
            <a:pPr lvl="1"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2.Take  through drug history.</a:t>
            </a:r>
          </a:p>
          <a:p>
            <a:pPr lvl="1"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3.Be knowledge about the actions of the drugs being used.</a:t>
            </a:r>
          </a:p>
          <a:p>
            <a:pPr lvl="1"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4.Consider therapeutic alternatives.</a:t>
            </a:r>
          </a:p>
          <a:p>
            <a:pPr lvl="1"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5Avoid complex therapeutic regiments when possible.</a:t>
            </a:r>
          </a:p>
          <a:p>
            <a:pPr lvl="1"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6.Educate the patient.</a:t>
            </a:r>
          </a:p>
          <a:p>
            <a:pPr lvl="1" fontAlgn="base">
              <a:lnSpc>
                <a:spcPct val="150000"/>
              </a:lnSpc>
              <a:spcBef>
                <a:spcPct val="0"/>
              </a:spcBef>
              <a:spcAft>
                <a:spcPct val="0"/>
              </a:spcAft>
            </a:pPr>
            <a:r>
              <a:rPr lang="en-US" sz="2500" i="1" dirty="0">
                <a:solidFill>
                  <a:srgbClr val="000000"/>
                </a:solidFill>
                <a:latin typeface="Times New Roman" pitchFamily="18" charset="0"/>
                <a:cs typeface="Times New Roman" pitchFamily="18" charset="0"/>
              </a:rPr>
              <a:t>7.Monitor therapy.</a:t>
            </a:r>
          </a:p>
        </p:txBody>
      </p:sp>
    </p:spTree>
    <p:extLst>
      <p:ext uri="{BB962C8B-B14F-4D97-AF65-F5344CB8AC3E}">
        <p14:creationId xmlns="" xmlns:p14="http://schemas.microsoft.com/office/powerpoint/2010/main" val="2242458949"/>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8991600" cy="6186309"/>
          </a:xfrm>
          <a:prstGeom prst="rect">
            <a:avLst/>
          </a:prstGeom>
          <a:noFill/>
        </p:spPr>
        <p:txBody>
          <a:bodyPr wrap="square" rtlCol="0">
            <a:spAutoFit/>
          </a:bodyPr>
          <a:lstStyle/>
          <a:p>
            <a:pPr algn="ctr" fontAlgn="base">
              <a:spcBef>
                <a:spcPct val="0"/>
              </a:spcBef>
              <a:spcAft>
                <a:spcPct val="0"/>
              </a:spcAft>
            </a:pPr>
            <a:r>
              <a:rPr lang="en-US" sz="3600" i="1" dirty="0">
                <a:solidFill>
                  <a:srgbClr val="FF0000"/>
                </a:solidFill>
                <a:latin typeface="Times New Roman" pitchFamily="18" charset="0"/>
                <a:cs typeface="Times New Roman" pitchFamily="18" charset="0"/>
              </a:rPr>
              <a:t>INFLUENCE OF ALCOHOL ON DRUG INTERACTION:</a:t>
            </a:r>
          </a:p>
          <a:p>
            <a:pPr marL="174625" fontAlgn="base">
              <a:lnSpc>
                <a:spcPct val="150000"/>
              </a:lnSpc>
              <a:spcBef>
                <a:spcPct val="0"/>
              </a:spcBef>
              <a:spcAft>
                <a:spcPct val="0"/>
              </a:spcAft>
            </a:pPr>
            <a:r>
              <a:rPr lang="en-US" sz="2400" i="1" dirty="0" smtClean="0">
                <a:solidFill>
                  <a:srgbClr val="000000"/>
                </a:solidFill>
                <a:latin typeface="Times New Roman" pitchFamily="18" charset="0"/>
                <a:cs typeface="Times New Roman" pitchFamily="18" charset="0"/>
              </a:rPr>
              <a:t>	Chronic </a:t>
            </a:r>
            <a:r>
              <a:rPr lang="en-US" sz="2400" i="1" dirty="0">
                <a:solidFill>
                  <a:srgbClr val="000000"/>
                </a:solidFill>
                <a:latin typeface="Times New Roman" pitchFamily="18" charset="0"/>
                <a:cs typeface="Times New Roman" pitchFamily="18" charset="0"/>
              </a:rPr>
              <a:t>use of alcohol beverages may increases the rate of </a:t>
            </a:r>
            <a:r>
              <a:rPr lang="en-US" sz="2400" i="1" dirty="0" smtClean="0">
                <a:solidFill>
                  <a:srgbClr val="000000"/>
                </a:solidFill>
                <a:latin typeface="Times New Roman" pitchFamily="18" charset="0"/>
                <a:cs typeface="Times New Roman" pitchFamily="18" charset="0"/>
              </a:rPr>
              <a:t>metabolism of </a:t>
            </a:r>
            <a:r>
              <a:rPr lang="en-US" sz="2400" i="1" dirty="0">
                <a:solidFill>
                  <a:srgbClr val="000000"/>
                </a:solidFill>
                <a:latin typeface="Times New Roman" pitchFamily="18" charset="0"/>
                <a:cs typeface="Times New Roman" pitchFamily="18" charset="0"/>
              </a:rPr>
              <a:t>drugs such as warfarin and phenytoin</a:t>
            </a:r>
            <a:r>
              <a:rPr lang="en-US" sz="2400" i="1" dirty="0" smtClean="0">
                <a:solidFill>
                  <a:srgbClr val="000000"/>
                </a:solidFill>
                <a:latin typeface="Times New Roman" pitchFamily="18" charset="0"/>
                <a:cs typeface="Times New Roman" pitchFamily="18" charset="0"/>
              </a:rPr>
              <a:t>, probably </a:t>
            </a:r>
            <a:r>
              <a:rPr lang="en-US" sz="2400" i="1" dirty="0">
                <a:solidFill>
                  <a:srgbClr val="000000"/>
                </a:solidFill>
                <a:latin typeface="Times New Roman" pitchFamily="18" charset="0"/>
                <a:cs typeface="Times New Roman" pitchFamily="18" charset="0"/>
              </a:rPr>
              <a:t>by increasing the activity of hepatic enzymes</a:t>
            </a:r>
            <a:r>
              <a:rPr lang="en-US" sz="2400" i="1" dirty="0" smtClean="0">
                <a:solidFill>
                  <a:srgbClr val="000000"/>
                </a:solidFill>
                <a:latin typeface="Times New Roman" pitchFamily="18" charset="0"/>
                <a:cs typeface="Times New Roman" pitchFamily="18" charset="0"/>
              </a:rPr>
              <a:t>.</a:t>
            </a:r>
          </a:p>
          <a:p>
            <a:pPr marL="174625" fontAlgn="base">
              <a:lnSpc>
                <a:spcPct val="150000"/>
              </a:lnSpc>
              <a:spcBef>
                <a:spcPct val="0"/>
              </a:spcBef>
              <a:spcAft>
                <a:spcPct val="0"/>
              </a:spcAft>
            </a:pPr>
            <a:endParaRPr lang="en-US" sz="2400" i="1" dirty="0">
              <a:solidFill>
                <a:srgbClr val="000000"/>
              </a:solidFill>
              <a:latin typeface="Times New Roman" pitchFamily="18" charset="0"/>
              <a:cs typeface="Times New Roman" pitchFamily="18" charset="0"/>
            </a:endParaRPr>
          </a:p>
          <a:p>
            <a:pPr marL="631825" lvl="1" fontAlgn="base">
              <a:lnSpc>
                <a:spcPct val="150000"/>
              </a:lnSpc>
              <a:spcBef>
                <a:spcPct val="0"/>
              </a:spcBef>
              <a:spcAft>
                <a:spcPct val="0"/>
              </a:spcAft>
              <a:buFont typeface="Arial" pitchFamily="34" charset="0"/>
              <a:buChar char="•"/>
            </a:pPr>
            <a:r>
              <a:rPr lang="en-US" sz="2400" i="1" dirty="0">
                <a:solidFill>
                  <a:srgbClr val="000000"/>
                </a:solidFill>
                <a:latin typeface="Times New Roman" pitchFamily="18" charset="0"/>
                <a:cs typeface="Times New Roman" pitchFamily="18" charset="0"/>
              </a:rPr>
              <a:t>Acute use of alcohol by non alcoholic individuals may cause an inhibition of hepatic enzymes</a:t>
            </a:r>
            <a:r>
              <a:rPr lang="en-US" sz="2400" i="1" dirty="0" smtClean="0">
                <a:solidFill>
                  <a:srgbClr val="000000"/>
                </a:solidFill>
                <a:latin typeface="Times New Roman" pitchFamily="18" charset="0"/>
                <a:cs typeface="Times New Roman" pitchFamily="18" charset="0"/>
              </a:rPr>
              <a:t>.</a:t>
            </a:r>
          </a:p>
          <a:p>
            <a:pPr marL="631825" lvl="1" fontAlgn="base">
              <a:lnSpc>
                <a:spcPct val="150000"/>
              </a:lnSpc>
              <a:spcBef>
                <a:spcPct val="0"/>
              </a:spcBef>
              <a:spcAft>
                <a:spcPct val="0"/>
              </a:spcAft>
              <a:buFont typeface="Arial" pitchFamily="34" charset="0"/>
              <a:buChar char="•"/>
            </a:pPr>
            <a:endParaRPr lang="en-US" sz="2400" i="1" dirty="0">
              <a:solidFill>
                <a:srgbClr val="000000"/>
              </a:solidFill>
              <a:latin typeface="Times New Roman" pitchFamily="18" charset="0"/>
              <a:cs typeface="Times New Roman" pitchFamily="18" charset="0"/>
            </a:endParaRPr>
          </a:p>
          <a:p>
            <a:pPr marL="631825" lvl="1" fontAlgn="base">
              <a:lnSpc>
                <a:spcPct val="150000"/>
              </a:lnSpc>
              <a:spcBef>
                <a:spcPct val="0"/>
              </a:spcBef>
              <a:spcAft>
                <a:spcPct val="0"/>
              </a:spcAft>
              <a:buFont typeface="Arial" pitchFamily="34" charset="0"/>
              <a:buChar char="•"/>
            </a:pPr>
            <a:r>
              <a:rPr lang="en-US" sz="2400" i="1" dirty="0">
                <a:solidFill>
                  <a:srgbClr val="000000"/>
                </a:solidFill>
                <a:latin typeface="Times New Roman" pitchFamily="18" charset="0"/>
                <a:cs typeface="Times New Roman" pitchFamily="18" charset="0"/>
              </a:rPr>
              <a:t>Use of alcoholic beverages with sedatives and other depressants drugs could result in an excessive depressant response.</a:t>
            </a:r>
          </a:p>
        </p:txBody>
      </p:sp>
    </p:spTree>
    <p:extLst>
      <p:ext uri="{BB962C8B-B14F-4D97-AF65-F5344CB8AC3E}">
        <p14:creationId xmlns="" xmlns:p14="http://schemas.microsoft.com/office/powerpoint/2010/main" val="732900225"/>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800" b="1">
                <a:latin typeface="Times New Roman" pitchFamily="18" charset="0"/>
              </a:rPr>
              <a:t>Role of pharmacist in avoiding drug interactions</a:t>
            </a:r>
            <a:r>
              <a:rPr lang="en-US" sz="3800"/>
              <a:t> </a:t>
            </a:r>
          </a:p>
        </p:txBody>
      </p:sp>
      <p:sp>
        <p:nvSpPr>
          <p:cNvPr id="59395" name="Rectangle 3"/>
          <p:cNvSpPr>
            <a:spLocks noGrp="1" noChangeArrowheads="1"/>
          </p:cNvSpPr>
          <p:nvPr>
            <p:ph type="body" idx="1"/>
          </p:nvPr>
        </p:nvSpPr>
        <p:spPr/>
        <p:txBody>
          <a:bodyPr/>
          <a:lstStyle/>
          <a:p>
            <a:r>
              <a:rPr lang="en-US" sz="2000">
                <a:latin typeface="Times New Roman" pitchFamily="18" charset="0"/>
              </a:rPr>
              <a:t>Pharmacists in every practice setting need to be vigilant in monitoring for potential drug interactions and advising patients regarding drugs proper use, foods or beverages to avoid when taking certain medications and about disease conditions. It is imperative for pharmacists to keep up-to-date on potential drug-food interactions of medications, especially today’s new drugs, so that they may counsel properly to the patient.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ower.bmp"/>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3076"/>
            <a:ext cx="7848600" cy="2308324"/>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Drug interactions are thus-</a:t>
            </a:r>
          </a:p>
          <a:p>
            <a:pPr marL="285750" indent="-285750">
              <a:buFont typeface="Arial" pitchFamily="34" charset="0"/>
              <a:buChar char="•"/>
            </a:pPr>
            <a:r>
              <a:rPr lang="en-US" sz="2400" dirty="0" smtClean="0">
                <a:latin typeface="Times New Roman" pitchFamily="18" charset="0"/>
                <a:cs typeface="Times New Roman" pitchFamily="18" charset="0"/>
              </a:rPr>
              <a:t>Mostly undesirable</a:t>
            </a:r>
          </a:p>
          <a:p>
            <a:pPr marL="285750" indent="-285750"/>
            <a:endParaRPr lang="en-US" sz="2400" dirty="0" smtClean="0">
              <a:latin typeface="Times New Roman" pitchFamily="18" charset="0"/>
              <a:cs typeface="Times New Roman" pitchFamily="18" charset="0"/>
            </a:endParaRPr>
          </a:p>
          <a:p>
            <a:pPr marL="285750" indent="-285750">
              <a:buFont typeface="Arial" pitchFamily="34" charset="0"/>
              <a:buChar char="•"/>
            </a:pPr>
            <a:r>
              <a:rPr lang="en-US" sz="2400" dirty="0" smtClean="0">
                <a:latin typeface="Times New Roman" pitchFamily="18" charset="0"/>
                <a:cs typeface="Times New Roman" pitchFamily="18" charset="0"/>
              </a:rPr>
              <a:t>Rarely desirable(beneficial): </a:t>
            </a:r>
          </a:p>
          <a:p>
            <a:pPr marL="285750" indent="-285750"/>
            <a:r>
              <a:rPr lang="en-US" sz="2400" dirty="0" smtClean="0">
                <a:latin typeface="Times New Roman" pitchFamily="18" charset="0"/>
                <a:cs typeface="Times New Roman" pitchFamily="18" charset="0"/>
              </a:rPr>
              <a:t>	for </a:t>
            </a: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enhancement of activity of </a:t>
            </a:r>
            <a:r>
              <a:rPr lang="en-US" sz="2400" b="1" dirty="0" err="1" smtClean="0">
                <a:latin typeface="Times New Roman" pitchFamily="18" charset="0"/>
                <a:cs typeface="Times New Roman" pitchFamily="18" charset="0"/>
              </a:rPr>
              <a:t>penicillins</a:t>
            </a:r>
            <a:r>
              <a:rPr lang="en-US" sz="2400" dirty="0" smtClean="0">
                <a:latin typeface="Times New Roman" pitchFamily="18" charset="0"/>
                <a:cs typeface="Times New Roman" pitchFamily="18" charset="0"/>
              </a:rPr>
              <a:t> when administered with </a:t>
            </a:r>
            <a:r>
              <a:rPr lang="en-US" sz="2400" b="1" dirty="0" err="1" smtClean="0">
                <a:latin typeface="Times New Roman" pitchFamily="18" charset="0"/>
                <a:cs typeface="Times New Roman" pitchFamily="18" charset="0"/>
              </a:rPr>
              <a:t>probenecid</a:t>
            </a:r>
            <a:r>
              <a:rPr lang="en-US" sz="2400" dirty="0" smtClean="0">
                <a:latin typeface="Times New Roman" pitchFamily="18" charset="0"/>
                <a:cs typeface="Times New Roman" pitchFamily="18" charset="0"/>
              </a:rPr>
              <a:t>.</a:t>
            </a:r>
          </a:p>
        </p:txBody>
      </p:sp>
      <p:pic>
        <p:nvPicPr>
          <p:cNvPr id="1026" name="Picture 2" descr="C:\Users\samsung\Pictures\drug-interaction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62300" y="4000500"/>
            <a:ext cx="2857500" cy="1866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57173825"/>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8991600" cy="5216813"/>
          </a:xfrm>
          <a:prstGeom prst="rect">
            <a:avLst/>
          </a:prstGeom>
          <a:noFill/>
        </p:spPr>
        <p:txBody>
          <a:bodyPr wrap="square" rtlCol="0">
            <a:spAutoFit/>
          </a:bodyPr>
          <a:lstStyle/>
          <a:p>
            <a:pPr marL="174625" algn="ctr" fontAlgn="base">
              <a:spcBef>
                <a:spcPct val="0"/>
              </a:spcBef>
              <a:spcAft>
                <a:spcPct val="0"/>
              </a:spcAft>
            </a:pPr>
            <a:r>
              <a:rPr lang="en-US" sz="4500" i="1" dirty="0">
                <a:solidFill>
                  <a:srgbClr val="FF0000"/>
                </a:solidFill>
                <a:latin typeface="Times New Roman" pitchFamily="18" charset="0"/>
                <a:cs typeface="Times New Roman" pitchFamily="18" charset="0"/>
              </a:rPr>
              <a:t>Mechanisms of drug interactions:</a:t>
            </a:r>
          </a:p>
          <a:p>
            <a:pPr fontAlgn="base">
              <a:spcBef>
                <a:spcPct val="0"/>
              </a:spcBef>
              <a:spcAft>
                <a:spcPct val="0"/>
              </a:spcAft>
            </a:pPr>
            <a:r>
              <a:rPr lang="en-US" sz="3200" i="1" dirty="0">
                <a:solidFill>
                  <a:srgbClr val="FF0000"/>
                </a:solidFill>
                <a:latin typeface="Times New Roman" pitchFamily="18" charset="0"/>
                <a:cs typeface="Times New Roman" pitchFamily="18" charset="0"/>
              </a:rPr>
              <a:t> </a:t>
            </a:r>
            <a:r>
              <a:rPr lang="en-US" sz="3200" i="1" dirty="0" smtClean="0">
                <a:solidFill>
                  <a:srgbClr val="FF0000"/>
                </a:solidFill>
                <a:latin typeface="Times New Roman" pitchFamily="18" charset="0"/>
                <a:cs typeface="Times New Roman" pitchFamily="18" charset="0"/>
              </a:rPr>
              <a:t>    </a:t>
            </a:r>
          </a:p>
          <a:p>
            <a:pPr fontAlgn="base">
              <a:spcBef>
                <a:spcPct val="0"/>
              </a:spcBef>
              <a:spcAft>
                <a:spcPct val="0"/>
              </a:spcAft>
            </a:pPr>
            <a:r>
              <a:rPr lang="en-US" sz="3200" i="1" dirty="0">
                <a:solidFill>
                  <a:srgbClr val="FF0000"/>
                </a:solidFill>
                <a:latin typeface="Times New Roman" pitchFamily="18" charset="0"/>
                <a:cs typeface="Times New Roman" pitchFamily="18" charset="0"/>
              </a:rPr>
              <a:t>	</a:t>
            </a:r>
            <a:r>
              <a:rPr lang="en-US" sz="3200" i="1" dirty="0" smtClean="0">
                <a:latin typeface="Times New Roman" pitchFamily="18" charset="0"/>
                <a:cs typeface="Times New Roman" pitchFamily="18" charset="0"/>
              </a:rPr>
              <a:t>The three mechanisms by which an interaction can develop are-</a:t>
            </a:r>
            <a:endParaRPr lang="en-US" sz="3200" i="1" dirty="0">
              <a:latin typeface="Times New Roman" pitchFamily="18" charset="0"/>
              <a:cs typeface="Times New Roman" pitchFamily="18" charset="0"/>
            </a:endParaRPr>
          </a:p>
          <a:p>
            <a:pPr marL="363538" fontAlgn="base">
              <a:lnSpc>
                <a:spcPct val="200000"/>
              </a:lnSpc>
              <a:spcBef>
                <a:spcPct val="0"/>
              </a:spcBef>
              <a:spcAft>
                <a:spcPct val="0"/>
              </a:spcAft>
            </a:pPr>
            <a:r>
              <a:rPr lang="en-US" sz="3200" i="1" dirty="0">
                <a:solidFill>
                  <a:srgbClr val="000000"/>
                </a:solidFill>
                <a:latin typeface="Times New Roman" pitchFamily="18" charset="0"/>
                <a:cs typeface="Times New Roman" pitchFamily="18" charset="0"/>
              </a:rPr>
              <a:t>1.</a:t>
            </a:r>
            <a:r>
              <a:rPr lang="en-US" sz="3200" b="1" i="1" dirty="0">
                <a:solidFill>
                  <a:srgbClr val="000000"/>
                </a:solidFill>
                <a:latin typeface="Times New Roman" pitchFamily="18" charset="0"/>
                <a:cs typeface="Times New Roman" pitchFamily="18" charset="0"/>
              </a:rPr>
              <a:t>Pharmaceutical</a:t>
            </a:r>
            <a:r>
              <a:rPr lang="en-US" sz="3200" i="1" dirty="0">
                <a:solidFill>
                  <a:srgbClr val="000000"/>
                </a:solidFill>
                <a:latin typeface="Times New Roman" pitchFamily="18" charset="0"/>
                <a:cs typeface="Times New Roman" pitchFamily="18" charset="0"/>
              </a:rPr>
              <a:t> interactions.</a:t>
            </a:r>
          </a:p>
          <a:p>
            <a:pPr marL="363538" fontAlgn="base">
              <a:lnSpc>
                <a:spcPct val="200000"/>
              </a:lnSpc>
              <a:spcBef>
                <a:spcPct val="0"/>
              </a:spcBef>
              <a:spcAft>
                <a:spcPct val="0"/>
              </a:spcAft>
            </a:pPr>
            <a:r>
              <a:rPr lang="en-US" sz="3200" i="1" dirty="0">
                <a:solidFill>
                  <a:srgbClr val="000000"/>
                </a:solidFill>
                <a:latin typeface="Times New Roman" pitchFamily="18" charset="0"/>
                <a:cs typeface="Times New Roman" pitchFamily="18" charset="0"/>
              </a:rPr>
              <a:t>2.</a:t>
            </a:r>
            <a:r>
              <a:rPr lang="en-US" sz="3200" b="1" i="1" dirty="0">
                <a:solidFill>
                  <a:srgbClr val="000000"/>
                </a:solidFill>
                <a:latin typeface="Times New Roman" pitchFamily="18" charset="0"/>
                <a:cs typeface="Times New Roman" pitchFamily="18" charset="0"/>
              </a:rPr>
              <a:t>pharmacokinetic</a:t>
            </a:r>
            <a:r>
              <a:rPr lang="en-US" sz="3200" i="1" dirty="0">
                <a:solidFill>
                  <a:srgbClr val="000000"/>
                </a:solidFill>
                <a:latin typeface="Times New Roman" pitchFamily="18" charset="0"/>
                <a:cs typeface="Times New Roman" pitchFamily="18" charset="0"/>
              </a:rPr>
              <a:t> interactions.</a:t>
            </a:r>
          </a:p>
          <a:p>
            <a:pPr marL="363538" fontAlgn="base">
              <a:lnSpc>
                <a:spcPct val="200000"/>
              </a:lnSpc>
              <a:spcBef>
                <a:spcPct val="0"/>
              </a:spcBef>
              <a:spcAft>
                <a:spcPct val="0"/>
              </a:spcAft>
            </a:pPr>
            <a:r>
              <a:rPr lang="en-US" sz="3200" i="1" dirty="0">
                <a:solidFill>
                  <a:srgbClr val="000000"/>
                </a:solidFill>
                <a:latin typeface="Times New Roman" pitchFamily="18" charset="0"/>
                <a:cs typeface="Times New Roman" pitchFamily="18" charset="0"/>
              </a:rPr>
              <a:t>3.</a:t>
            </a:r>
            <a:r>
              <a:rPr lang="en-US" sz="3200" b="1" i="1" dirty="0">
                <a:solidFill>
                  <a:srgbClr val="000000"/>
                </a:solidFill>
                <a:latin typeface="Times New Roman" pitchFamily="18" charset="0"/>
                <a:cs typeface="Times New Roman" pitchFamily="18" charset="0"/>
              </a:rPr>
              <a:t>Pharmacodynamic</a:t>
            </a:r>
            <a:r>
              <a:rPr lang="en-US" sz="3200" i="1" dirty="0">
                <a:solidFill>
                  <a:srgbClr val="000000"/>
                </a:solidFill>
                <a:latin typeface="Times New Roman" pitchFamily="18" charset="0"/>
                <a:cs typeface="Times New Roman" pitchFamily="18" charset="0"/>
              </a:rPr>
              <a:t> interactions.</a:t>
            </a:r>
          </a:p>
        </p:txBody>
      </p:sp>
    </p:spTree>
    <p:extLst>
      <p:ext uri="{BB962C8B-B14F-4D97-AF65-F5344CB8AC3E}">
        <p14:creationId xmlns="" xmlns:p14="http://schemas.microsoft.com/office/powerpoint/2010/main" val="396247607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4"/>
          <p:cNvGraphicFramePr>
            <a:graphicFrameLocks/>
          </p:cNvGraphicFramePr>
          <p:nvPr>
            <p:extLst>
              <p:ext uri="{D42A27DB-BD31-4B8C-83A1-F6EECF244321}">
                <p14:modId xmlns:p14="http://schemas.microsoft.com/office/powerpoint/2010/main" xmlns="" val="1636808817"/>
              </p:ext>
            </p:extLst>
          </p:nvPr>
        </p:nvGraphicFramePr>
        <p:xfrm>
          <a:off x="1219200" y="1295400"/>
          <a:ext cx="7086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828800" y="304800"/>
            <a:ext cx="5251341" cy="619930"/>
          </a:xfrm>
          <a:prstGeom prst="rect">
            <a:avLst/>
          </a:prstGeom>
        </p:spPr>
        <p:txBody>
          <a:bodyPr>
            <a:normAutofit fontScale="92500" lnSpcReduction="100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4000" b="1" i="0" u="sng" strike="noStrike" kern="1200" cap="none" spc="0" normalizeH="0" baseline="0" noProof="0" dirty="0" smtClean="0">
                <a:ln>
                  <a:noFill/>
                </a:ln>
                <a:solidFill>
                  <a:srgbClr val="009900"/>
                </a:solidFill>
                <a:effectLst/>
                <a:uLnTx/>
                <a:uFillTx/>
                <a:latin typeface="Times New Roman" pitchFamily="18" charset="0"/>
                <a:ea typeface="+mj-ea"/>
                <a:cs typeface="Times New Roman" pitchFamily="18" charset="0"/>
              </a:rPr>
              <a:t>Drug - Drug Interactions</a:t>
            </a:r>
            <a:endParaRPr kumimoji="0" lang="en-IN" sz="4000" b="1" i="0" u="sng" strike="noStrike" kern="1200" cap="none" spc="0" normalizeH="0" baseline="0" noProof="0" dirty="0">
              <a:ln>
                <a:noFill/>
              </a:ln>
              <a:solidFill>
                <a:srgbClr val="009900"/>
              </a:solidFill>
              <a:effectLst/>
              <a:uLnTx/>
              <a:uFillTx/>
              <a:latin typeface="Times New Roman" pitchFamily="18" charset="0"/>
              <a:ea typeface="+mj-ea"/>
              <a:cs typeface="Times New Roman" pitchFamily="18" charset="0"/>
            </a:endParaRPr>
          </a:p>
        </p:txBody>
      </p:sp>
      <p:sp>
        <p:nvSpPr>
          <p:cNvPr id="6" name="TextBox 5"/>
          <p:cNvSpPr txBox="1"/>
          <p:nvPr/>
        </p:nvSpPr>
        <p:spPr>
          <a:xfrm>
            <a:off x="609600" y="3352800"/>
            <a:ext cx="1676400" cy="646331"/>
          </a:xfrm>
          <a:prstGeom prst="rect">
            <a:avLst/>
          </a:prstGeom>
          <a:noFill/>
        </p:spPr>
        <p:txBody>
          <a:bodyPr wrap="square" rtlCol="0">
            <a:spAutoFit/>
          </a:bodyPr>
          <a:lstStyle/>
          <a:p>
            <a:r>
              <a:rPr lang="en-US" b="1" dirty="0" smtClean="0"/>
              <a:t>Pharmaceutical Interactions</a:t>
            </a:r>
            <a:endParaRPr lang="en-US"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10.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100.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101.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102.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103.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104.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10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10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10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10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109.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11.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110.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111.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112.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11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11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11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11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12.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1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1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1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1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17.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18.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19.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20.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21.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22.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23.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24.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2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2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2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2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29.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30.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31.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32.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3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3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3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3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37.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38.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39.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40.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41.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42.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43.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44.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4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4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4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4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49.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5.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50.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51.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52.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5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5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5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5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57.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58.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59.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60.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61.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2.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63.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64.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6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6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6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69.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7.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70.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1.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72.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7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7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7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77.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78.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9.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80.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81.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82.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83.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4.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8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8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8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89.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9.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90.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91.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92.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9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9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9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9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97.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98.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99.xml><?xml version="1.0" encoding="utf-8"?>
<p:tagLst xmlns:a="http://schemas.openxmlformats.org/drawingml/2006/main" xmlns:r="http://schemas.openxmlformats.org/officeDocument/2006/relationships" xmlns:p="http://schemas.openxmlformats.org/presentationml/2006/main">
  <p:tag name="RNRSTYLE" val="Indezine_TM2_Title"/>
</p:tagLst>
</file>

<file path=ppt/theme/theme1.xml><?xml version="1.0" encoding="utf-8"?>
<a:theme xmlns:a="http://schemas.openxmlformats.org/drawingml/2006/main" name="ind_0621_slide">
  <a:themeElements>
    <a:clrScheme name="Office Theme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2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3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4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5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6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d_0621_slide">
  <a:themeElements>
    <a:clrScheme name="Office Theme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7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8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9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0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1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2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3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4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5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6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_0621_slide">
  <a:themeElements>
    <a:clrScheme name="Office Theme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Presentation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Default Design">
  <a:themeElements>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CCFF"/>
        </a:lt1>
        <a:dk2>
          <a:srgbClr val="000000"/>
        </a:dk2>
        <a:lt2>
          <a:srgbClr val="CCCCCC"/>
        </a:lt2>
        <a:accent1>
          <a:srgbClr val="315F8C"/>
        </a:accent1>
        <a:accent2>
          <a:srgbClr val="1C548C"/>
        </a:accent2>
        <a:accent3>
          <a:srgbClr val="CAE2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CCFF"/>
        </a:lt1>
        <a:dk2>
          <a:srgbClr val="000000"/>
        </a:dk2>
        <a:lt2>
          <a:srgbClr val="CCCCCC"/>
        </a:lt2>
        <a:accent1>
          <a:srgbClr val="48468C"/>
        </a:accent1>
        <a:accent2>
          <a:srgbClr val="1F6660"/>
        </a:accent2>
        <a:accent3>
          <a:srgbClr val="CAE2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CCFF"/>
        </a:lt1>
        <a:dk2>
          <a:srgbClr val="000000"/>
        </a:dk2>
        <a:lt2>
          <a:srgbClr val="CCCCCC"/>
        </a:lt2>
        <a:accent1>
          <a:srgbClr val="73622E"/>
        </a:accent1>
        <a:accent2>
          <a:srgbClr val="265380"/>
        </a:accent2>
        <a:accent3>
          <a:srgbClr val="CAE2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CCFF"/>
        </a:lt1>
        <a:dk2>
          <a:srgbClr val="000000"/>
        </a:dk2>
        <a:lt2>
          <a:srgbClr val="CCCCCC"/>
        </a:lt2>
        <a:accent1>
          <a:srgbClr val="525E1C"/>
        </a:accent1>
        <a:accent2>
          <a:srgbClr val="734F22"/>
        </a:accent2>
        <a:accent3>
          <a:srgbClr val="CAE2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315F8C"/>
        </a:accent1>
        <a:accent2>
          <a:srgbClr val="1C548C"/>
        </a:accent2>
        <a:accent3>
          <a:srgbClr val="FFFFFF"/>
        </a:accent3>
        <a:accent4>
          <a:srgbClr val="000000"/>
        </a:accent4>
        <a:accent5>
          <a:srgbClr val="ADB6C5"/>
        </a:accent5>
        <a:accent6>
          <a:srgbClr val="184B7E"/>
        </a:accent6>
        <a:hlink>
          <a:srgbClr val="224B73"/>
        </a:hlink>
        <a:folHlink>
          <a:srgbClr val="00397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8468C"/>
        </a:accent1>
        <a:accent2>
          <a:srgbClr val="1F6660"/>
        </a:accent2>
        <a:accent3>
          <a:srgbClr val="FFFFFF"/>
        </a:accent3>
        <a:accent4>
          <a:srgbClr val="000000"/>
        </a:accent4>
        <a:accent5>
          <a:srgbClr val="B1B0C5"/>
        </a:accent5>
        <a:accent6>
          <a:srgbClr val="1B5C56"/>
        </a:accent6>
        <a:hlink>
          <a:srgbClr val="224B73"/>
        </a:hlink>
        <a:folHlink>
          <a:srgbClr val="583973"/>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73622E"/>
        </a:accent1>
        <a:accent2>
          <a:srgbClr val="265380"/>
        </a:accent2>
        <a:accent3>
          <a:srgbClr val="FFFFFF"/>
        </a:accent3>
        <a:accent4>
          <a:srgbClr val="000000"/>
        </a:accent4>
        <a:accent5>
          <a:srgbClr val="BCB7AD"/>
        </a:accent5>
        <a:accent6>
          <a:srgbClr val="214A73"/>
        </a:accent6>
        <a:hlink>
          <a:srgbClr val="6E3921"/>
        </a:hlink>
        <a:folHlink>
          <a:srgbClr val="661F5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25E1C"/>
        </a:accent1>
        <a:accent2>
          <a:srgbClr val="734F22"/>
        </a:accent2>
        <a:accent3>
          <a:srgbClr val="FFFFFF"/>
        </a:accent3>
        <a:accent4>
          <a:srgbClr val="000000"/>
        </a:accent4>
        <a:accent5>
          <a:srgbClr val="B3B6AB"/>
        </a:accent5>
        <a:accent6>
          <a:srgbClr val="68471E"/>
        </a:accent6>
        <a:hlink>
          <a:srgbClr val="661F54"/>
        </a:hlink>
        <a:folHlink>
          <a:srgbClr val="224B7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813</TotalTime>
  <Words>2133</Words>
  <Application>Microsoft Office PowerPoint</Application>
  <PresentationFormat>On-screen Show (4:3)</PresentationFormat>
  <Paragraphs>606</Paragraphs>
  <Slides>63</Slides>
  <Notes>10</Notes>
  <HiddenSlides>0</HiddenSlides>
  <MMClips>0</MMClips>
  <ScaleCrop>false</ScaleCrop>
  <HeadingPairs>
    <vt:vector size="4" baseType="variant">
      <vt:variant>
        <vt:lpstr>Theme</vt:lpstr>
      </vt:variant>
      <vt:variant>
        <vt:i4>30</vt:i4>
      </vt:variant>
      <vt:variant>
        <vt:lpstr>Slide Titles</vt:lpstr>
      </vt:variant>
      <vt:variant>
        <vt:i4>63</vt:i4>
      </vt:variant>
    </vt:vector>
  </HeadingPairs>
  <TitlesOfParts>
    <vt:vector size="93" baseType="lpstr">
      <vt:lpstr>ind_0621_slide</vt:lpstr>
      <vt:lpstr>1_ind_0621_slide</vt:lpstr>
      <vt:lpstr>2_ind_0621_slide</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13_Default Design</vt:lpstr>
      <vt:lpstr>14_Default Design</vt:lpstr>
      <vt:lpstr>15_Default Design</vt:lpstr>
      <vt:lpstr>16_Default Design</vt:lpstr>
      <vt:lpstr>17_Default Design</vt:lpstr>
      <vt:lpstr>18_Default Design</vt:lpstr>
      <vt:lpstr>19_Default Design</vt:lpstr>
      <vt:lpstr>20_Default Design</vt:lpstr>
      <vt:lpstr>21_Default Design</vt:lpstr>
      <vt:lpstr>22_Default Design</vt:lpstr>
      <vt:lpstr>23_Default Design</vt:lpstr>
      <vt:lpstr>24_Default Design</vt:lpstr>
      <vt:lpstr>25_Default Design</vt:lpstr>
      <vt:lpstr>26_Default Design</vt:lpstr>
      <vt:lpstr>Presentation10</vt:lpstr>
      <vt:lpstr>Slide 1</vt:lpstr>
      <vt:lpstr>     DEFINITION   Drug interaction  can be defined as the modifications of the effects of one drug by the prior or concomitant administration of another drug.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Metabolism</vt:lpstr>
      <vt:lpstr>Metabolism</vt:lpstr>
      <vt:lpstr>Slide 38</vt:lpstr>
      <vt:lpstr>Slide 39</vt:lpstr>
      <vt:lpstr>Slide 40</vt:lpstr>
      <vt:lpstr>Slide 41</vt:lpstr>
      <vt:lpstr>Excretion</vt:lpstr>
      <vt:lpstr>Slide 43</vt:lpstr>
      <vt:lpstr>Slide 44</vt:lpstr>
      <vt:lpstr>Pharmacodynamic Interactions</vt:lpstr>
      <vt:lpstr>Slide 46</vt:lpstr>
      <vt:lpstr>Slide 47</vt:lpstr>
      <vt:lpstr>Slide 48</vt:lpstr>
      <vt:lpstr>Slide 49</vt:lpstr>
      <vt:lpstr>Drug -Food Interactions</vt:lpstr>
      <vt:lpstr>Slide 51</vt:lpstr>
      <vt:lpstr>Drugs effect food By</vt:lpstr>
      <vt:lpstr>Slide 53</vt:lpstr>
      <vt:lpstr>Slide 54</vt:lpstr>
      <vt:lpstr>Slide 55</vt:lpstr>
      <vt:lpstr>Slide 56</vt:lpstr>
      <vt:lpstr>Slide 57</vt:lpstr>
      <vt:lpstr>Drug-Disease interactions </vt:lpstr>
      <vt:lpstr>Slide 59</vt:lpstr>
      <vt:lpstr>Slide 60</vt:lpstr>
      <vt:lpstr>Slide 61</vt:lpstr>
      <vt:lpstr>Role of pharmacist in avoiding drug interactions </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INTERACTION</dc:title>
  <dc:creator>samsung</dc:creator>
  <cp:lastModifiedBy>Priti</cp:lastModifiedBy>
  <cp:revision>39</cp:revision>
  <dcterms:created xsi:type="dcterms:W3CDTF">2013-07-11T02:22:18Z</dcterms:created>
  <dcterms:modified xsi:type="dcterms:W3CDTF">2017-12-28T04:14:45Z</dcterms:modified>
</cp:coreProperties>
</file>