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76" r:id="rId3"/>
    <p:sldId id="280" r:id="rId4"/>
    <p:sldId id="310" r:id="rId5"/>
    <p:sldId id="268" r:id="rId6"/>
    <p:sldId id="278" r:id="rId7"/>
    <p:sldId id="334" r:id="rId8"/>
    <p:sldId id="281" r:id="rId9"/>
    <p:sldId id="294" r:id="rId10"/>
    <p:sldId id="297" r:id="rId11"/>
    <p:sldId id="331" r:id="rId12"/>
    <p:sldId id="299" r:id="rId13"/>
    <p:sldId id="332" r:id="rId14"/>
    <p:sldId id="300" r:id="rId15"/>
    <p:sldId id="333" r:id="rId16"/>
    <p:sldId id="320" r:id="rId17"/>
    <p:sldId id="292" r:id="rId18"/>
    <p:sldId id="327" r:id="rId19"/>
    <p:sldId id="289" r:id="rId20"/>
    <p:sldId id="329" r:id="rId21"/>
    <p:sldId id="330" r:id="rId22"/>
    <p:sldId id="312" r:id="rId23"/>
    <p:sldId id="314" r:id="rId24"/>
    <p:sldId id="339" r:id="rId25"/>
    <p:sldId id="340" r:id="rId26"/>
    <p:sldId id="341" r:id="rId27"/>
    <p:sldId id="335" r:id="rId28"/>
    <p:sldId id="265" r:id="rId29"/>
    <p:sldId id="336" r:id="rId30"/>
    <p:sldId id="337" r:id="rId31"/>
    <p:sldId id="345" r:id="rId32"/>
    <p:sldId id="344" r:id="rId33"/>
    <p:sldId id="343" r:id="rId34"/>
    <p:sldId id="342" r:id="rId35"/>
    <p:sldId id="31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8936" autoAdjust="0"/>
  </p:normalViewPr>
  <p:slideViewPr>
    <p:cSldViewPr>
      <p:cViewPr varScale="1">
        <p:scale>
          <a:sx n="45" d="100"/>
          <a:sy n="45" d="100"/>
        </p:scale>
        <p:origin x="-20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1541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EA1D0-E037-4F4C-88A9-054F50B4421B}" type="doc">
      <dgm:prSet loTypeId="urn:microsoft.com/office/officeart/2005/8/layout/vList5" loCatId="list" qsTypeId="urn:microsoft.com/office/officeart/2005/8/quickstyle/3d2" qsCatId="3D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1D0FED2A-8558-47C2-AB12-9C65C084C06C}">
      <dgm:prSet/>
      <dgm:spPr/>
      <dgm:t>
        <a:bodyPr/>
        <a:lstStyle/>
        <a:p>
          <a:pPr algn="ctr" rtl="0"/>
          <a:r>
            <a:rPr lang="en-US" dirty="0" smtClean="0"/>
            <a:t>Premature infants </a:t>
          </a:r>
          <a:endParaRPr lang="en-US" dirty="0"/>
        </a:p>
      </dgm:t>
    </dgm:pt>
    <dgm:pt modelId="{24978D13-D578-4F39-9832-B12779F07EFE}" type="parTrans" cxnId="{5C6403D6-C565-4195-B264-9A2C4F70FE03}">
      <dgm:prSet/>
      <dgm:spPr/>
      <dgm:t>
        <a:bodyPr/>
        <a:lstStyle/>
        <a:p>
          <a:pPr algn="ctr"/>
          <a:endParaRPr lang="en-US"/>
        </a:p>
      </dgm:t>
    </dgm:pt>
    <dgm:pt modelId="{2A0C91B3-ED1E-4B5D-BFB5-2AB66189606A}" type="sibTrans" cxnId="{5C6403D6-C565-4195-B264-9A2C4F70FE03}">
      <dgm:prSet/>
      <dgm:spPr/>
      <dgm:t>
        <a:bodyPr/>
        <a:lstStyle/>
        <a:p>
          <a:pPr algn="ctr"/>
          <a:endParaRPr lang="en-US"/>
        </a:p>
      </dgm:t>
    </dgm:pt>
    <dgm:pt modelId="{FFB433EF-9349-48CF-8BA0-5E36C07232F3}">
      <dgm:prSet/>
      <dgm:spPr/>
      <dgm:t>
        <a:bodyPr/>
        <a:lstStyle/>
        <a:p>
          <a:pPr algn="ctr" rtl="0"/>
          <a:r>
            <a:rPr lang="en-US" dirty="0" smtClean="0"/>
            <a:t>Less than 36 weeks’ gestational age</a:t>
          </a:r>
          <a:endParaRPr lang="en-US" dirty="0"/>
        </a:p>
      </dgm:t>
    </dgm:pt>
    <dgm:pt modelId="{8A0C4E4A-28D7-4784-B3F7-710BC31A53DD}" type="parTrans" cxnId="{6822C186-99DD-4794-8590-2952E7C1FFEE}">
      <dgm:prSet/>
      <dgm:spPr/>
      <dgm:t>
        <a:bodyPr/>
        <a:lstStyle/>
        <a:p>
          <a:pPr algn="ctr"/>
          <a:endParaRPr lang="en-US"/>
        </a:p>
      </dgm:t>
    </dgm:pt>
    <dgm:pt modelId="{B5784879-82D9-49B1-9D85-6E1BE542470D}" type="sibTrans" cxnId="{6822C186-99DD-4794-8590-2952E7C1FFEE}">
      <dgm:prSet/>
      <dgm:spPr/>
      <dgm:t>
        <a:bodyPr/>
        <a:lstStyle/>
        <a:p>
          <a:pPr algn="ctr"/>
          <a:endParaRPr lang="en-US"/>
        </a:p>
      </dgm:t>
    </dgm:pt>
    <dgm:pt modelId="{C36567AA-372C-436E-B405-3EDBB1E5B0F0}">
      <dgm:prSet/>
      <dgm:spPr/>
      <dgm:t>
        <a:bodyPr/>
        <a:lstStyle/>
        <a:p>
          <a:pPr algn="ctr" rtl="0"/>
          <a:r>
            <a:rPr lang="en-US" dirty="0" smtClean="0"/>
            <a:t>Full-term infants </a:t>
          </a:r>
          <a:endParaRPr lang="en-US" dirty="0"/>
        </a:p>
      </dgm:t>
    </dgm:pt>
    <dgm:pt modelId="{2D556451-0C72-4A68-942E-524DBB6F81F4}" type="parTrans" cxnId="{F001E5A1-1CAD-4B2D-840B-4247E97044F9}">
      <dgm:prSet/>
      <dgm:spPr/>
      <dgm:t>
        <a:bodyPr/>
        <a:lstStyle/>
        <a:p>
          <a:pPr algn="ctr"/>
          <a:endParaRPr lang="en-US"/>
        </a:p>
      </dgm:t>
    </dgm:pt>
    <dgm:pt modelId="{33E6E73A-AAAA-4E28-A403-B32FBFFDD78F}" type="sibTrans" cxnId="{F001E5A1-1CAD-4B2D-840B-4247E97044F9}">
      <dgm:prSet/>
      <dgm:spPr/>
      <dgm:t>
        <a:bodyPr/>
        <a:lstStyle/>
        <a:p>
          <a:pPr algn="ctr"/>
          <a:endParaRPr lang="en-US"/>
        </a:p>
      </dgm:t>
    </dgm:pt>
    <dgm:pt modelId="{B4881FF6-1483-438E-B220-742EE1EC2928}">
      <dgm:prSet/>
      <dgm:spPr/>
      <dgm:t>
        <a:bodyPr/>
        <a:lstStyle/>
        <a:p>
          <a:pPr algn="ctr" rtl="0"/>
          <a:r>
            <a:rPr lang="en-US" dirty="0" smtClean="0"/>
            <a:t>36 to 40 weeks’ gestational age</a:t>
          </a:r>
          <a:endParaRPr lang="en-US" dirty="0"/>
        </a:p>
      </dgm:t>
    </dgm:pt>
    <dgm:pt modelId="{568926E7-FCD4-4734-B0D6-55D9C4854086}" type="parTrans" cxnId="{9C84F077-FCD4-4CF5-9F12-FF1C1780BAFA}">
      <dgm:prSet/>
      <dgm:spPr/>
      <dgm:t>
        <a:bodyPr/>
        <a:lstStyle/>
        <a:p>
          <a:pPr algn="ctr"/>
          <a:endParaRPr lang="en-US"/>
        </a:p>
      </dgm:t>
    </dgm:pt>
    <dgm:pt modelId="{338F2C30-687A-46F8-B1F0-815FBFCB4AF7}" type="sibTrans" cxnId="{9C84F077-FCD4-4CF5-9F12-FF1C1780BAFA}">
      <dgm:prSet/>
      <dgm:spPr/>
      <dgm:t>
        <a:bodyPr/>
        <a:lstStyle/>
        <a:p>
          <a:pPr algn="ctr"/>
          <a:endParaRPr lang="en-US"/>
        </a:p>
      </dgm:t>
    </dgm:pt>
    <dgm:pt modelId="{6F399BD1-553B-4A8A-99A3-1DCF514D53BF}">
      <dgm:prSet/>
      <dgm:spPr/>
      <dgm:t>
        <a:bodyPr/>
        <a:lstStyle/>
        <a:p>
          <a:pPr algn="ctr" rtl="0"/>
          <a:r>
            <a:rPr lang="en-US" dirty="0" smtClean="0"/>
            <a:t>Neonates </a:t>
          </a:r>
          <a:endParaRPr lang="en-US" dirty="0"/>
        </a:p>
      </dgm:t>
    </dgm:pt>
    <dgm:pt modelId="{99F44648-6816-415E-ACC0-9FA71ABF4A9C}" type="parTrans" cxnId="{31340574-E711-4573-989A-EBECD1DCFA51}">
      <dgm:prSet/>
      <dgm:spPr/>
      <dgm:t>
        <a:bodyPr/>
        <a:lstStyle/>
        <a:p>
          <a:pPr algn="ctr"/>
          <a:endParaRPr lang="en-US"/>
        </a:p>
      </dgm:t>
    </dgm:pt>
    <dgm:pt modelId="{1C2EF3DA-8FEE-4467-90F5-B899979564B9}" type="sibTrans" cxnId="{31340574-E711-4573-989A-EBECD1DCFA51}">
      <dgm:prSet/>
      <dgm:spPr/>
      <dgm:t>
        <a:bodyPr/>
        <a:lstStyle/>
        <a:p>
          <a:pPr algn="ctr"/>
          <a:endParaRPr lang="en-US"/>
        </a:p>
      </dgm:t>
    </dgm:pt>
    <dgm:pt modelId="{7330B2D5-6420-4473-81C4-CDBC175AF8E4}">
      <dgm:prSet/>
      <dgm:spPr/>
      <dgm:t>
        <a:bodyPr/>
        <a:lstStyle/>
        <a:p>
          <a:pPr algn="ctr" rtl="0"/>
          <a:r>
            <a:rPr lang="en-US" dirty="0" smtClean="0"/>
            <a:t>First 4 postnatal weeks</a:t>
          </a:r>
          <a:endParaRPr lang="en-US" dirty="0"/>
        </a:p>
      </dgm:t>
    </dgm:pt>
    <dgm:pt modelId="{6A5E6053-AE1E-4C1E-B9CF-8BDD01CB6BFE}" type="parTrans" cxnId="{CE7633AA-59C9-40A1-B903-6AB7D5D5ED6D}">
      <dgm:prSet/>
      <dgm:spPr/>
      <dgm:t>
        <a:bodyPr/>
        <a:lstStyle/>
        <a:p>
          <a:pPr algn="ctr"/>
          <a:endParaRPr lang="en-US"/>
        </a:p>
      </dgm:t>
    </dgm:pt>
    <dgm:pt modelId="{3FA41AE3-B041-4919-B417-62FDF147E41F}" type="sibTrans" cxnId="{CE7633AA-59C9-40A1-B903-6AB7D5D5ED6D}">
      <dgm:prSet/>
      <dgm:spPr/>
      <dgm:t>
        <a:bodyPr/>
        <a:lstStyle/>
        <a:p>
          <a:pPr algn="ctr"/>
          <a:endParaRPr lang="en-US"/>
        </a:p>
      </dgm:t>
    </dgm:pt>
    <dgm:pt modelId="{99A3786B-8AFF-44C0-A5F4-78B7DA1F48CE}">
      <dgm:prSet/>
      <dgm:spPr/>
      <dgm:t>
        <a:bodyPr/>
        <a:lstStyle/>
        <a:p>
          <a:pPr algn="ctr" rtl="0"/>
          <a:r>
            <a:rPr lang="en-US" dirty="0" smtClean="0"/>
            <a:t>Infants </a:t>
          </a:r>
          <a:endParaRPr lang="en-US" dirty="0"/>
        </a:p>
      </dgm:t>
    </dgm:pt>
    <dgm:pt modelId="{24C56B84-6513-4569-B672-3621A7B570CC}" type="parTrans" cxnId="{ACCF0599-001C-4CBC-8E63-D1229D7199F6}">
      <dgm:prSet/>
      <dgm:spPr/>
      <dgm:t>
        <a:bodyPr/>
        <a:lstStyle/>
        <a:p>
          <a:pPr algn="ctr"/>
          <a:endParaRPr lang="en-US"/>
        </a:p>
      </dgm:t>
    </dgm:pt>
    <dgm:pt modelId="{105C2229-079C-4F13-A049-631ECC514445}" type="sibTrans" cxnId="{ACCF0599-001C-4CBC-8E63-D1229D7199F6}">
      <dgm:prSet/>
      <dgm:spPr/>
      <dgm:t>
        <a:bodyPr/>
        <a:lstStyle/>
        <a:p>
          <a:pPr algn="ctr"/>
          <a:endParaRPr lang="en-US"/>
        </a:p>
      </dgm:t>
    </dgm:pt>
    <dgm:pt modelId="{442C2DFC-1DA0-4CB9-956D-13629230B8D5}">
      <dgm:prSet/>
      <dgm:spPr/>
      <dgm:t>
        <a:bodyPr/>
        <a:lstStyle/>
        <a:p>
          <a:pPr algn="ctr" rtl="0"/>
          <a:r>
            <a:rPr lang="en-US" dirty="0" smtClean="0"/>
            <a:t>Weeks 5 to 52 postnatal</a:t>
          </a:r>
          <a:endParaRPr lang="en-US" dirty="0"/>
        </a:p>
      </dgm:t>
    </dgm:pt>
    <dgm:pt modelId="{D0611BA3-E561-4668-BFD0-EB8AB6B09F68}" type="parTrans" cxnId="{74C86FB0-6F35-4EBD-9C30-561A8B4EBF82}">
      <dgm:prSet/>
      <dgm:spPr/>
      <dgm:t>
        <a:bodyPr/>
        <a:lstStyle/>
        <a:p>
          <a:pPr algn="ctr"/>
          <a:endParaRPr lang="en-US"/>
        </a:p>
      </dgm:t>
    </dgm:pt>
    <dgm:pt modelId="{CFE5F63F-722C-457A-B082-07F2785B9A1B}" type="sibTrans" cxnId="{74C86FB0-6F35-4EBD-9C30-561A8B4EBF82}">
      <dgm:prSet/>
      <dgm:spPr/>
      <dgm:t>
        <a:bodyPr/>
        <a:lstStyle/>
        <a:p>
          <a:pPr algn="ctr"/>
          <a:endParaRPr lang="en-US"/>
        </a:p>
      </dgm:t>
    </dgm:pt>
    <dgm:pt modelId="{3B70F985-01ED-4C4C-971B-253C89FD9369}">
      <dgm:prSet/>
      <dgm:spPr/>
      <dgm:t>
        <a:bodyPr/>
        <a:lstStyle/>
        <a:p>
          <a:pPr algn="ctr" rtl="0"/>
          <a:r>
            <a:rPr lang="en-US" dirty="0" smtClean="0"/>
            <a:t>Children</a:t>
          </a:r>
          <a:endParaRPr lang="en-US" dirty="0"/>
        </a:p>
      </dgm:t>
    </dgm:pt>
    <dgm:pt modelId="{E46822BB-BA69-4A0C-B3B0-5C29CD19949D}" type="parTrans" cxnId="{2003DA9D-2A17-43C4-9333-E02759E9F264}">
      <dgm:prSet/>
      <dgm:spPr/>
      <dgm:t>
        <a:bodyPr/>
        <a:lstStyle/>
        <a:p>
          <a:pPr algn="ctr"/>
          <a:endParaRPr lang="en-US"/>
        </a:p>
      </dgm:t>
    </dgm:pt>
    <dgm:pt modelId="{AAA9EFDF-DB0F-4F1E-903F-A2241CDDBABE}" type="sibTrans" cxnId="{2003DA9D-2A17-43C4-9333-E02759E9F264}">
      <dgm:prSet/>
      <dgm:spPr/>
      <dgm:t>
        <a:bodyPr/>
        <a:lstStyle/>
        <a:p>
          <a:pPr algn="ctr"/>
          <a:endParaRPr lang="en-US"/>
        </a:p>
      </dgm:t>
    </dgm:pt>
    <dgm:pt modelId="{89353A5E-ACED-4ACF-A289-21C93663E9C3}">
      <dgm:prSet/>
      <dgm:spPr/>
      <dgm:t>
        <a:bodyPr/>
        <a:lstStyle/>
        <a:p>
          <a:pPr algn="ctr" rtl="0"/>
          <a:r>
            <a:rPr lang="en-US" dirty="0" smtClean="0"/>
            <a:t>1 to 12 years old</a:t>
          </a:r>
          <a:endParaRPr lang="en-US" dirty="0"/>
        </a:p>
      </dgm:t>
    </dgm:pt>
    <dgm:pt modelId="{8E92194A-C8AC-466C-86F5-19187CCAED14}" type="parTrans" cxnId="{D75F5919-D386-49DF-BB1A-72E5B466C0D8}">
      <dgm:prSet/>
      <dgm:spPr/>
      <dgm:t>
        <a:bodyPr/>
        <a:lstStyle/>
        <a:p>
          <a:pPr algn="ctr"/>
          <a:endParaRPr lang="en-US"/>
        </a:p>
      </dgm:t>
    </dgm:pt>
    <dgm:pt modelId="{1A0C1922-D90C-43D5-BD16-C860A8ECEFBF}" type="sibTrans" cxnId="{D75F5919-D386-49DF-BB1A-72E5B466C0D8}">
      <dgm:prSet/>
      <dgm:spPr/>
      <dgm:t>
        <a:bodyPr/>
        <a:lstStyle/>
        <a:p>
          <a:pPr algn="ctr"/>
          <a:endParaRPr lang="en-US"/>
        </a:p>
      </dgm:t>
    </dgm:pt>
    <dgm:pt modelId="{2BA878A0-B5B6-401E-8900-3F7298C55CF3}">
      <dgm:prSet/>
      <dgm:spPr/>
      <dgm:t>
        <a:bodyPr/>
        <a:lstStyle/>
        <a:p>
          <a:pPr algn="ctr" rtl="0"/>
          <a:r>
            <a:rPr lang="en-US" dirty="0" smtClean="0"/>
            <a:t>Adolescents</a:t>
          </a:r>
          <a:endParaRPr lang="en-US" dirty="0"/>
        </a:p>
      </dgm:t>
    </dgm:pt>
    <dgm:pt modelId="{EA4187D1-6979-486D-9057-C8C03A989D21}" type="parTrans" cxnId="{5E51517F-0CA8-4925-B887-07091D00274D}">
      <dgm:prSet/>
      <dgm:spPr/>
      <dgm:t>
        <a:bodyPr/>
        <a:lstStyle/>
        <a:p>
          <a:pPr algn="ctr"/>
          <a:endParaRPr lang="en-US"/>
        </a:p>
      </dgm:t>
    </dgm:pt>
    <dgm:pt modelId="{BCEB5D4E-9AAB-4B87-BC51-30FE1D008A61}" type="sibTrans" cxnId="{5E51517F-0CA8-4925-B887-07091D00274D}">
      <dgm:prSet/>
      <dgm:spPr/>
      <dgm:t>
        <a:bodyPr/>
        <a:lstStyle/>
        <a:p>
          <a:pPr algn="ctr"/>
          <a:endParaRPr lang="en-US"/>
        </a:p>
      </dgm:t>
    </dgm:pt>
    <dgm:pt modelId="{D4618C9E-BD01-46C4-BCE0-02BF4DB05B18}">
      <dgm:prSet/>
      <dgm:spPr/>
      <dgm:t>
        <a:bodyPr/>
        <a:lstStyle/>
        <a:p>
          <a:pPr algn="ctr" rtl="0"/>
          <a:r>
            <a:rPr lang="en-US" dirty="0" smtClean="0"/>
            <a:t>12 to 16 years old</a:t>
          </a:r>
          <a:endParaRPr lang="en-US" dirty="0"/>
        </a:p>
      </dgm:t>
    </dgm:pt>
    <dgm:pt modelId="{150B1F47-DA92-4B78-B21C-751B85EAFE06}" type="parTrans" cxnId="{2AD047EA-00CB-4327-8113-9F9A4BF10DCC}">
      <dgm:prSet/>
      <dgm:spPr/>
      <dgm:t>
        <a:bodyPr/>
        <a:lstStyle/>
        <a:p>
          <a:pPr algn="ctr"/>
          <a:endParaRPr lang="en-US"/>
        </a:p>
      </dgm:t>
    </dgm:pt>
    <dgm:pt modelId="{C7D2DE56-2F48-438B-9FAD-830ABF1C03DB}" type="sibTrans" cxnId="{2AD047EA-00CB-4327-8113-9F9A4BF10DCC}">
      <dgm:prSet/>
      <dgm:spPr/>
      <dgm:t>
        <a:bodyPr/>
        <a:lstStyle/>
        <a:p>
          <a:pPr algn="ctr"/>
          <a:endParaRPr lang="en-US"/>
        </a:p>
      </dgm:t>
    </dgm:pt>
    <dgm:pt modelId="{AED5C5F5-B4E1-484A-B9D8-2E07A4B8A119}" type="pres">
      <dgm:prSet presAssocID="{E92EA1D0-E037-4F4C-88A9-054F50B442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894947-A88C-49AE-90B7-C603DB8D9399}" type="pres">
      <dgm:prSet presAssocID="{1D0FED2A-8558-47C2-AB12-9C65C084C06C}" presName="linNode" presStyleCnt="0"/>
      <dgm:spPr/>
    </dgm:pt>
    <dgm:pt modelId="{7B708B60-2FF9-4CDD-A304-D3CAED3042B1}" type="pres">
      <dgm:prSet presAssocID="{1D0FED2A-8558-47C2-AB12-9C65C084C06C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CE4CD9-B39D-45F7-AE9D-622A320D7CC3}" type="pres">
      <dgm:prSet presAssocID="{1D0FED2A-8558-47C2-AB12-9C65C084C06C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36607-B5D5-4565-BB12-AF0EF630FD6E}" type="pres">
      <dgm:prSet presAssocID="{2A0C91B3-ED1E-4B5D-BFB5-2AB66189606A}" presName="sp" presStyleCnt="0"/>
      <dgm:spPr/>
    </dgm:pt>
    <dgm:pt modelId="{99A8EADB-0A2D-4FD9-9526-4DD48491A3C8}" type="pres">
      <dgm:prSet presAssocID="{C36567AA-372C-436E-B405-3EDBB1E5B0F0}" presName="linNode" presStyleCnt="0"/>
      <dgm:spPr/>
    </dgm:pt>
    <dgm:pt modelId="{B26E05DE-7502-4F0B-924F-4DCDE7FF9DB4}" type="pres">
      <dgm:prSet presAssocID="{C36567AA-372C-436E-B405-3EDBB1E5B0F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B6AA1-FE21-478C-B007-5FE627AC43DB}" type="pres">
      <dgm:prSet presAssocID="{C36567AA-372C-436E-B405-3EDBB1E5B0F0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40B66-FC12-425D-9A3A-B4C23A17D326}" type="pres">
      <dgm:prSet presAssocID="{33E6E73A-AAAA-4E28-A403-B32FBFFDD78F}" presName="sp" presStyleCnt="0"/>
      <dgm:spPr/>
    </dgm:pt>
    <dgm:pt modelId="{7B3B1690-5C92-4DA5-8E13-E6964B7822F5}" type="pres">
      <dgm:prSet presAssocID="{6F399BD1-553B-4A8A-99A3-1DCF514D53BF}" presName="linNode" presStyleCnt="0"/>
      <dgm:spPr/>
    </dgm:pt>
    <dgm:pt modelId="{3C7A64DD-3A61-455E-B7E3-C8772F4825B3}" type="pres">
      <dgm:prSet presAssocID="{6F399BD1-553B-4A8A-99A3-1DCF514D53BF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126D7F-852E-4E01-AD91-8E8B3DD71E70}" type="pres">
      <dgm:prSet presAssocID="{6F399BD1-553B-4A8A-99A3-1DCF514D53BF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1EAA28-63FA-42F9-A40C-D75A7C301AEA}" type="pres">
      <dgm:prSet presAssocID="{1C2EF3DA-8FEE-4467-90F5-B899979564B9}" presName="sp" presStyleCnt="0"/>
      <dgm:spPr/>
    </dgm:pt>
    <dgm:pt modelId="{9D62C84B-04C8-42CC-B69A-171BCF4FFF92}" type="pres">
      <dgm:prSet presAssocID="{99A3786B-8AFF-44C0-A5F4-78B7DA1F48CE}" presName="linNode" presStyleCnt="0"/>
      <dgm:spPr/>
    </dgm:pt>
    <dgm:pt modelId="{EC61CDC3-9998-4303-8EE6-9E6AFA720FB1}" type="pres">
      <dgm:prSet presAssocID="{99A3786B-8AFF-44C0-A5F4-78B7DA1F48CE}" presName="parentText" presStyleLbl="node1" presStyleIdx="3" presStyleCnt="6" custLinFactNeighborX="-8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319934-9E87-46FB-BC37-5066AD1A78A9}" type="pres">
      <dgm:prSet presAssocID="{99A3786B-8AFF-44C0-A5F4-78B7DA1F48CE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37F043-6E4A-4903-825A-E0C1127489CA}" type="pres">
      <dgm:prSet presAssocID="{105C2229-079C-4F13-A049-631ECC514445}" presName="sp" presStyleCnt="0"/>
      <dgm:spPr/>
    </dgm:pt>
    <dgm:pt modelId="{3DBA72D3-8FB6-43E2-94B9-DF078BAA75CB}" type="pres">
      <dgm:prSet presAssocID="{3B70F985-01ED-4C4C-971B-253C89FD9369}" presName="linNode" presStyleCnt="0"/>
      <dgm:spPr/>
    </dgm:pt>
    <dgm:pt modelId="{D12265DB-A9F6-4DA1-8C57-F398E22B685F}" type="pres">
      <dgm:prSet presAssocID="{3B70F985-01ED-4C4C-971B-253C89FD9369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FB925-0F3C-47C2-B69E-AC0CE3B626F8}" type="pres">
      <dgm:prSet presAssocID="{3B70F985-01ED-4C4C-971B-253C89FD9369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107A2-69A0-4B1E-B922-9DD7F91D88B2}" type="pres">
      <dgm:prSet presAssocID="{AAA9EFDF-DB0F-4F1E-903F-A2241CDDBABE}" presName="sp" presStyleCnt="0"/>
      <dgm:spPr/>
    </dgm:pt>
    <dgm:pt modelId="{7D9476F9-99CB-45EC-B8F5-B3370D1B669F}" type="pres">
      <dgm:prSet presAssocID="{2BA878A0-B5B6-401E-8900-3F7298C55CF3}" presName="linNode" presStyleCnt="0"/>
      <dgm:spPr/>
    </dgm:pt>
    <dgm:pt modelId="{633C39BF-E78D-4818-9EC3-40B0C742C432}" type="pres">
      <dgm:prSet presAssocID="{2BA878A0-B5B6-401E-8900-3F7298C55CF3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D4909-5B7E-4C6E-96B3-8FE225F8E115}" type="pres">
      <dgm:prSet presAssocID="{2BA878A0-B5B6-401E-8900-3F7298C55CF3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EBCB69-9791-4E9D-A26F-D2EF9CF65A44}" type="presOf" srcId="{E92EA1D0-E037-4F4C-88A9-054F50B4421B}" destId="{AED5C5F5-B4E1-484A-B9D8-2E07A4B8A119}" srcOrd="0" destOrd="0" presId="urn:microsoft.com/office/officeart/2005/8/layout/vList5"/>
    <dgm:cxn modelId="{DC938322-E0FB-4D57-A171-50B13B6C287A}" type="presOf" srcId="{1D0FED2A-8558-47C2-AB12-9C65C084C06C}" destId="{7B708B60-2FF9-4CDD-A304-D3CAED3042B1}" srcOrd="0" destOrd="0" presId="urn:microsoft.com/office/officeart/2005/8/layout/vList5"/>
    <dgm:cxn modelId="{DD8E49D2-643D-4419-8E03-9F3C3A007919}" type="presOf" srcId="{99A3786B-8AFF-44C0-A5F4-78B7DA1F48CE}" destId="{EC61CDC3-9998-4303-8EE6-9E6AFA720FB1}" srcOrd="0" destOrd="0" presId="urn:microsoft.com/office/officeart/2005/8/layout/vList5"/>
    <dgm:cxn modelId="{2AD047EA-00CB-4327-8113-9F9A4BF10DCC}" srcId="{2BA878A0-B5B6-401E-8900-3F7298C55CF3}" destId="{D4618C9E-BD01-46C4-BCE0-02BF4DB05B18}" srcOrd="0" destOrd="0" parTransId="{150B1F47-DA92-4B78-B21C-751B85EAFE06}" sibTransId="{C7D2DE56-2F48-438B-9FAD-830ABF1C03DB}"/>
    <dgm:cxn modelId="{3422C99E-2C7B-4AD1-8510-D5020FEA5C0B}" type="presOf" srcId="{6F399BD1-553B-4A8A-99A3-1DCF514D53BF}" destId="{3C7A64DD-3A61-455E-B7E3-C8772F4825B3}" srcOrd="0" destOrd="0" presId="urn:microsoft.com/office/officeart/2005/8/layout/vList5"/>
    <dgm:cxn modelId="{5C6403D6-C565-4195-B264-9A2C4F70FE03}" srcId="{E92EA1D0-E037-4F4C-88A9-054F50B4421B}" destId="{1D0FED2A-8558-47C2-AB12-9C65C084C06C}" srcOrd="0" destOrd="0" parTransId="{24978D13-D578-4F39-9832-B12779F07EFE}" sibTransId="{2A0C91B3-ED1E-4B5D-BFB5-2AB66189606A}"/>
    <dgm:cxn modelId="{D75F5919-D386-49DF-BB1A-72E5B466C0D8}" srcId="{3B70F985-01ED-4C4C-971B-253C89FD9369}" destId="{89353A5E-ACED-4ACF-A289-21C93663E9C3}" srcOrd="0" destOrd="0" parTransId="{8E92194A-C8AC-466C-86F5-19187CCAED14}" sibTransId="{1A0C1922-D90C-43D5-BD16-C860A8ECEFBF}"/>
    <dgm:cxn modelId="{EBA12A03-206B-472B-9AA2-E6AE507B57BA}" type="presOf" srcId="{2BA878A0-B5B6-401E-8900-3F7298C55CF3}" destId="{633C39BF-E78D-4818-9EC3-40B0C742C432}" srcOrd="0" destOrd="0" presId="urn:microsoft.com/office/officeart/2005/8/layout/vList5"/>
    <dgm:cxn modelId="{C2672F36-8127-4D58-9567-995B3C1DC6D9}" type="presOf" srcId="{442C2DFC-1DA0-4CB9-956D-13629230B8D5}" destId="{71319934-9E87-46FB-BC37-5066AD1A78A9}" srcOrd="0" destOrd="0" presId="urn:microsoft.com/office/officeart/2005/8/layout/vList5"/>
    <dgm:cxn modelId="{3DD4BC02-792D-43CE-A64C-4F6FB97FDBCD}" type="presOf" srcId="{89353A5E-ACED-4ACF-A289-21C93663E9C3}" destId="{488FB925-0F3C-47C2-B69E-AC0CE3B626F8}" srcOrd="0" destOrd="0" presId="urn:microsoft.com/office/officeart/2005/8/layout/vList5"/>
    <dgm:cxn modelId="{31340574-E711-4573-989A-EBECD1DCFA51}" srcId="{E92EA1D0-E037-4F4C-88A9-054F50B4421B}" destId="{6F399BD1-553B-4A8A-99A3-1DCF514D53BF}" srcOrd="2" destOrd="0" parTransId="{99F44648-6816-415E-ACC0-9FA71ABF4A9C}" sibTransId="{1C2EF3DA-8FEE-4467-90F5-B899979564B9}"/>
    <dgm:cxn modelId="{CF30BB29-D49A-49CF-9689-B25CE2421029}" type="presOf" srcId="{7330B2D5-6420-4473-81C4-CDBC175AF8E4}" destId="{60126D7F-852E-4E01-AD91-8E8B3DD71E70}" srcOrd="0" destOrd="0" presId="urn:microsoft.com/office/officeart/2005/8/layout/vList5"/>
    <dgm:cxn modelId="{8C4D25A0-1704-49C8-9322-DB99D8749936}" type="presOf" srcId="{3B70F985-01ED-4C4C-971B-253C89FD9369}" destId="{D12265DB-A9F6-4DA1-8C57-F398E22B685F}" srcOrd="0" destOrd="0" presId="urn:microsoft.com/office/officeart/2005/8/layout/vList5"/>
    <dgm:cxn modelId="{74C86FB0-6F35-4EBD-9C30-561A8B4EBF82}" srcId="{99A3786B-8AFF-44C0-A5F4-78B7DA1F48CE}" destId="{442C2DFC-1DA0-4CB9-956D-13629230B8D5}" srcOrd="0" destOrd="0" parTransId="{D0611BA3-E561-4668-BFD0-EB8AB6B09F68}" sibTransId="{CFE5F63F-722C-457A-B082-07F2785B9A1B}"/>
    <dgm:cxn modelId="{0018B3EA-0663-448C-BE44-609F79C4F4AC}" type="presOf" srcId="{D4618C9E-BD01-46C4-BCE0-02BF4DB05B18}" destId="{546D4909-5B7E-4C6E-96B3-8FE225F8E115}" srcOrd="0" destOrd="0" presId="urn:microsoft.com/office/officeart/2005/8/layout/vList5"/>
    <dgm:cxn modelId="{CE7633AA-59C9-40A1-B903-6AB7D5D5ED6D}" srcId="{6F399BD1-553B-4A8A-99A3-1DCF514D53BF}" destId="{7330B2D5-6420-4473-81C4-CDBC175AF8E4}" srcOrd="0" destOrd="0" parTransId="{6A5E6053-AE1E-4C1E-B9CF-8BDD01CB6BFE}" sibTransId="{3FA41AE3-B041-4919-B417-62FDF147E41F}"/>
    <dgm:cxn modelId="{F001E5A1-1CAD-4B2D-840B-4247E97044F9}" srcId="{E92EA1D0-E037-4F4C-88A9-054F50B4421B}" destId="{C36567AA-372C-436E-B405-3EDBB1E5B0F0}" srcOrd="1" destOrd="0" parTransId="{2D556451-0C72-4A68-942E-524DBB6F81F4}" sibTransId="{33E6E73A-AAAA-4E28-A403-B32FBFFDD78F}"/>
    <dgm:cxn modelId="{5E51517F-0CA8-4925-B887-07091D00274D}" srcId="{E92EA1D0-E037-4F4C-88A9-054F50B4421B}" destId="{2BA878A0-B5B6-401E-8900-3F7298C55CF3}" srcOrd="5" destOrd="0" parTransId="{EA4187D1-6979-486D-9057-C8C03A989D21}" sibTransId="{BCEB5D4E-9AAB-4B87-BC51-30FE1D008A61}"/>
    <dgm:cxn modelId="{412A7A02-1149-4DCE-9A81-19089EC896A6}" type="presOf" srcId="{B4881FF6-1483-438E-B220-742EE1EC2928}" destId="{2F9B6AA1-FE21-478C-B007-5FE627AC43DB}" srcOrd="0" destOrd="0" presId="urn:microsoft.com/office/officeart/2005/8/layout/vList5"/>
    <dgm:cxn modelId="{ACCF0599-001C-4CBC-8E63-D1229D7199F6}" srcId="{E92EA1D0-E037-4F4C-88A9-054F50B4421B}" destId="{99A3786B-8AFF-44C0-A5F4-78B7DA1F48CE}" srcOrd="3" destOrd="0" parTransId="{24C56B84-6513-4569-B672-3621A7B570CC}" sibTransId="{105C2229-079C-4F13-A049-631ECC514445}"/>
    <dgm:cxn modelId="{258C9A55-4F09-45E4-8A39-3502DA998618}" type="presOf" srcId="{C36567AA-372C-436E-B405-3EDBB1E5B0F0}" destId="{B26E05DE-7502-4F0B-924F-4DCDE7FF9DB4}" srcOrd="0" destOrd="0" presId="urn:microsoft.com/office/officeart/2005/8/layout/vList5"/>
    <dgm:cxn modelId="{9C84F077-FCD4-4CF5-9F12-FF1C1780BAFA}" srcId="{C36567AA-372C-436E-B405-3EDBB1E5B0F0}" destId="{B4881FF6-1483-438E-B220-742EE1EC2928}" srcOrd="0" destOrd="0" parTransId="{568926E7-FCD4-4734-B0D6-55D9C4854086}" sibTransId="{338F2C30-687A-46F8-B1F0-815FBFCB4AF7}"/>
    <dgm:cxn modelId="{E26E38F0-82C5-4673-8288-4989194CC4AD}" type="presOf" srcId="{FFB433EF-9349-48CF-8BA0-5E36C07232F3}" destId="{4DCE4CD9-B39D-45F7-AE9D-622A320D7CC3}" srcOrd="0" destOrd="0" presId="urn:microsoft.com/office/officeart/2005/8/layout/vList5"/>
    <dgm:cxn modelId="{2003DA9D-2A17-43C4-9333-E02759E9F264}" srcId="{E92EA1D0-E037-4F4C-88A9-054F50B4421B}" destId="{3B70F985-01ED-4C4C-971B-253C89FD9369}" srcOrd="4" destOrd="0" parTransId="{E46822BB-BA69-4A0C-B3B0-5C29CD19949D}" sibTransId="{AAA9EFDF-DB0F-4F1E-903F-A2241CDDBABE}"/>
    <dgm:cxn modelId="{6822C186-99DD-4794-8590-2952E7C1FFEE}" srcId="{1D0FED2A-8558-47C2-AB12-9C65C084C06C}" destId="{FFB433EF-9349-48CF-8BA0-5E36C07232F3}" srcOrd="0" destOrd="0" parTransId="{8A0C4E4A-28D7-4784-B3F7-710BC31A53DD}" sibTransId="{B5784879-82D9-49B1-9D85-6E1BE542470D}"/>
    <dgm:cxn modelId="{EC32D6EE-C814-49EC-8AD7-68FB2EFBF310}" type="presParOf" srcId="{AED5C5F5-B4E1-484A-B9D8-2E07A4B8A119}" destId="{7A894947-A88C-49AE-90B7-C603DB8D9399}" srcOrd="0" destOrd="0" presId="urn:microsoft.com/office/officeart/2005/8/layout/vList5"/>
    <dgm:cxn modelId="{9186EB80-2CA0-43CA-839E-0DC13F010F35}" type="presParOf" srcId="{7A894947-A88C-49AE-90B7-C603DB8D9399}" destId="{7B708B60-2FF9-4CDD-A304-D3CAED3042B1}" srcOrd="0" destOrd="0" presId="urn:microsoft.com/office/officeart/2005/8/layout/vList5"/>
    <dgm:cxn modelId="{470EA447-EC52-4BE2-AA80-140B9CC80033}" type="presParOf" srcId="{7A894947-A88C-49AE-90B7-C603DB8D9399}" destId="{4DCE4CD9-B39D-45F7-AE9D-622A320D7CC3}" srcOrd="1" destOrd="0" presId="urn:microsoft.com/office/officeart/2005/8/layout/vList5"/>
    <dgm:cxn modelId="{F354964A-476F-4453-802C-90C5F15F5907}" type="presParOf" srcId="{AED5C5F5-B4E1-484A-B9D8-2E07A4B8A119}" destId="{51E36607-B5D5-4565-BB12-AF0EF630FD6E}" srcOrd="1" destOrd="0" presId="urn:microsoft.com/office/officeart/2005/8/layout/vList5"/>
    <dgm:cxn modelId="{B667C525-0CFE-4866-8C64-EB234FFBA94D}" type="presParOf" srcId="{AED5C5F5-B4E1-484A-B9D8-2E07A4B8A119}" destId="{99A8EADB-0A2D-4FD9-9526-4DD48491A3C8}" srcOrd="2" destOrd="0" presId="urn:microsoft.com/office/officeart/2005/8/layout/vList5"/>
    <dgm:cxn modelId="{09F59301-B463-43D1-A399-B81559BF155B}" type="presParOf" srcId="{99A8EADB-0A2D-4FD9-9526-4DD48491A3C8}" destId="{B26E05DE-7502-4F0B-924F-4DCDE7FF9DB4}" srcOrd="0" destOrd="0" presId="urn:microsoft.com/office/officeart/2005/8/layout/vList5"/>
    <dgm:cxn modelId="{3810E2BD-E36D-4B4A-ADFB-EFE9D42A558C}" type="presParOf" srcId="{99A8EADB-0A2D-4FD9-9526-4DD48491A3C8}" destId="{2F9B6AA1-FE21-478C-B007-5FE627AC43DB}" srcOrd="1" destOrd="0" presId="urn:microsoft.com/office/officeart/2005/8/layout/vList5"/>
    <dgm:cxn modelId="{70A11F8A-3B73-40A3-9CA4-7579E306E81F}" type="presParOf" srcId="{AED5C5F5-B4E1-484A-B9D8-2E07A4B8A119}" destId="{5FF40B66-FC12-425D-9A3A-B4C23A17D326}" srcOrd="3" destOrd="0" presId="urn:microsoft.com/office/officeart/2005/8/layout/vList5"/>
    <dgm:cxn modelId="{9F086082-3FB1-494A-8F7C-F1F7170233CB}" type="presParOf" srcId="{AED5C5F5-B4E1-484A-B9D8-2E07A4B8A119}" destId="{7B3B1690-5C92-4DA5-8E13-E6964B7822F5}" srcOrd="4" destOrd="0" presId="urn:microsoft.com/office/officeart/2005/8/layout/vList5"/>
    <dgm:cxn modelId="{E7684D19-E1EB-41BE-9AD9-A4AFCCDBB48F}" type="presParOf" srcId="{7B3B1690-5C92-4DA5-8E13-E6964B7822F5}" destId="{3C7A64DD-3A61-455E-B7E3-C8772F4825B3}" srcOrd="0" destOrd="0" presId="urn:microsoft.com/office/officeart/2005/8/layout/vList5"/>
    <dgm:cxn modelId="{99115B42-0371-4A91-A95A-A2914C0A4D58}" type="presParOf" srcId="{7B3B1690-5C92-4DA5-8E13-E6964B7822F5}" destId="{60126D7F-852E-4E01-AD91-8E8B3DD71E70}" srcOrd="1" destOrd="0" presId="urn:microsoft.com/office/officeart/2005/8/layout/vList5"/>
    <dgm:cxn modelId="{C897B409-908A-47D5-B99B-2F313538DA56}" type="presParOf" srcId="{AED5C5F5-B4E1-484A-B9D8-2E07A4B8A119}" destId="{C11EAA28-63FA-42F9-A40C-D75A7C301AEA}" srcOrd="5" destOrd="0" presId="urn:microsoft.com/office/officeart/2005/8/layout/vList5"/>
    <dgm:cxn modelId="{4927BF7F-B036-4510-A0F6-F166140CB767}" type="presParOf" srcId="{AED5C5F5-B4E1-484A-B9D8-2E07A4B8A119}" destId="{9D62C84B-04C8-42CC-B69A-171BCF4FFF92}" srcOrd="6" destOrd="0" presId="urn:microsoft.com/office/officeart/2005/8/layout/vList5"/>
    <dgm:cxn modelId="{00C4FF9E-CA64-4FD6-9549-08992F0BF384}" type="presParOf" srcId="{9D62C84B-04C8-42CC-B69A-171BCF4FFF92}" destId="{EC61CDC3-9998-4303-8EE6-9E6AFA720FB1}" srcOrd="0" destOrd="0" presId="urn:microsoft.com/office/officeart/2005/8/layout/vList5"/>
    <dgm:cxn modelId="{2CCE9C2D-2FB4-4712-936A-D996E64E920A}" type="presParOf" srcId="{9D62C84B-04C8-42CC-B69A-171BCF4FFF92}" destId="{71319934-9E87-46FB-BC37-5066AD1A78A9}" srcOrd="1" destOrd="0" presId="urn:microsoft.com/office/officeart/2005/8/layout/vList5"/>
    <dgm:cxn modelId="{EB2D2E4C-F1B6-41EC-9D67-FE19F024CCF0}" type="presParOf" srcId="{AED5C5F5-B4E1-484A-B9D8-2E07A4B8A119}" destId="{2F37F043-6E4A-4903-825A-E0C1127489CA}" srcOrd="7" destOrd="0" presId="urn:microsoft.com/office/officeart/2005/8/layout/vList5"/>
    <dgm:cxn modelId="{42D02BD8-E7D6-4436-B755-4BDE3791D66B}" type="presParOf" srcId="{AED5C5F5-B4E1-484A-B9D8-2E07A4B8A119}" destId="{3DBA72D3-8FB6-43E2-94B9-DF078BAA75CB}" srcOrd="8" destOrd="0" presId="urn:microsoft.com/office/officeart/2005/8/layout/vList5"/>
    <dgm:cxn modelId="{C5459A07-FCE1-4D84-9255-F604E494EBEB}" type="presParOf" srcId="{3DBA72D3-8FB6-43E2-94B9-DF078BAA75CB}" destId="{D12265DB-A9F6-4DA1-8C57-F398E22B685F}" srcOrd="0" destOrd="0" presId="urn:microsoft.com/office/officeart/2005/8/layout/vList5"/>
    <dgm:cxn modelId="{89C9C02F-CD43-4E64-A20F-EE4BF54D4320}" type="presParOf" srcId="{3DBA72D3-8FB6-43E2-94B9-DF078BAA75CB}" destId="{488FB925-0F3C-47C2-B69E-AC0CE3B626F8}" srcOrd="1" destOrd="0" presId="urn:microsoft.com/office/officeart/2005/8/layout/vList5"/>
    <dgm:cxn modelId="{B24FC73E-133E-4162-972E-A5894C29912F}" type="presParOf" srcId="{AED5C5F5-B4E1-484A-B9D8-2E07A4B8A119}" destId="{9B1107A2-69A0-4B1E-B922-9DD7F91D88B2}" srcOrd="9" destOrd="0" presId="urn:microsoft.com/office/officeart/2005/8/layout/vList5"/>
    <dgm:cxn modelId="{D33E7F73-91A4-461A-81E4-66C0E85BB9B3}" type="presParOf" srcId="{AED5C5F5-B4E1-484A-B9D8-2E07A4B8A119}" destId="{7D9476F9-99CB-45EC-B8F5-B3370D1B669F}" srcOrd="10" destOrd="0" presId="urn:microsoft.com/office/officeart/2005/8/layout/vList5"/>
    <dgm:cxn modelId="{588F7C89-0E23-4D17-AA73-37F659C33433}" type="presParOf" srcId="{7D9476F9-99CB-45EC-B8F5-B3370D1B669F}" destId="{633C39BF-E78D-4818-9EC3-40B0C742C432}" srcOrd="0" destOrd="0" presId="urn:microsoft.com/office/officeart/2005/8/layout/vList5"/>
    <dgm:cxn modelId="{1B23FCF7-2E02-4BB9-95D9-28A338D2588B}" type="presParOf" srcId="{7D9476F9-99CB-45EC-B8F5-B3370D1B669F}" destId="{546D4909-5B7E-4C6E-96B3-8FE225F8E115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E4CD9-B39D-45F7-AE9D-622A320D7CC3}">
      <dsp:nvSpPr>
        <dsp:cNvPr id="0" name=""/>
        <dsp:cNvSpPr/>
      </dsp:nvSpPr>
      <dsp:spPr>
        <a:xfrm rot="5400000">
          <a:off x="4500345" y="-1889043"/>
          <a:ext cx="583806" cy="4510351"/>
        </a:xfrm>
        <a:prstGeom prst="round2Same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ctr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Less than 36 weeks’ gestational age</a:t>
          </a:r>
          <a:endParaRPr lang="en-US" sz="2200" kern="1200" dirty="0"/>
        </a:p>
      </dsp:txBody>
      <dsp:txXfrm rot="-5400000">
        <a:off x="2537073" y="102728"/>
        <a:ext cx="4481852" cy="526808"/>
      </dsp:txXfrm>
    </dsp:sp>
    <dsp:sp modelId="{7B708B60-2FF9-4CDD-A304-D3CAED3042B1}">
      <dsp:nvSpPr>
        <dsp:cNvPr id="0" name=""/>
        <dsp:cNvSpPr/>
      </dsp:nvSpPr>
      <dsp:spPr>
        <a:xfrm>
          <a:off x="0" y="1253"/>
          <a:ext cx="2537072" cy="729758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Premature infants </a:t>
          </a:r>
          <a:endParaRPr lang="en-US" sz="2400" kern="1200" dirty="0"/>
        </a:p>
      </dsp:txBody>
      <dsp:txXfrm>
        <a:off x="35624" y="36877"/>
        <a:ext cx="2465824" cy="658510"/>
      </dsp:txXfrm>
    </dsp:sp>
    <dsp:sp modelId="{2F9B6AA1-FE21-478C-B007-5FE627AC43DB}">
      <dsp:nvSpPr>
        <dsp:cNvPr id="0" name=""/>
        <dsp:cNvSpPr/>
      </dsp:nvSpPr>
      <dsp:spPr>
        <a:xfrm rot="5400000">
          <a:off x="4500345" y="-1122796"/>
          <a:ext cx="583806" cy="4510351"/>
        </a:xfrm>
        <a:prstGeom prst="round2Same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ctr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36 to 40 weeks’ gestational age</a:t>
          </a:r>
          <a:endParaRPr lang="en-US" sz="2200" kern="1200" dirty="0"/>
        </a:p>
      </dsp:txBody>
      <dsp:txXfrm rot="-5400000">
        <a:off x="2537073" y="868975"/>
        <a:ext cx="4481852" cy="526808"/>
      </dsp:txXfrm>
    </dsp:sp>
    <dsp:sp modelId="{B26E05DE-7502-4F0B-924F-4DCDE7FF9DB4}">
      <dsp:nvSpPr>
        <dsp:cNvPr id="0" name=""/>
        <dsp:cNvSpPr/>
      </dsp:nvSpPr>
      <dsp:spPr>
        <a:xfrm>
          <a:off x="0" y="767499"/>
          <a:ext cx="2537072" cy="729758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121388"/>
                <a:satOff val="-2932"/>
                <a:lumOff val="15443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-121388"/>
                <a:satOff val="-2932"/>
                <a:lumOff val="15443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-121388"/>
                <a:satOff val="-2932"/>
                <a:lumOff val="154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Full-term infants </a:t>
          </a:r>
          <a:endParaRPr lang="en-US" sz="2400" kern="1200" dirty="0"/>
        </a:p>
      </dsp:txBody>
      <dsp:txXfrm>
        <a:off x="35624" y="803123"/>
        <a:ext cx="2465824" cy="658510"/>
      </dsp:txXfrm>
    </dsp:sp>
    <dsp:sp modelId="{60126D7F-852E-4E01-AD91-8E8B3DD71E70}">
      <dsp:nvSpPr>
        <dsp:cNvPr id="0" name=""/>
        <dsp:cNvSpPr/>
      </dsp:nvSpPr>
      <dsp:spPr>
        <a:xfrm rot="5400000">
          <a:off x="4500345" y="-356550"/>
          <a:ext cx="583806" cy="4510351"/>
        </a:xfrm>
        <a:prstGeom prst="round2Same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ctr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First 4 postnatal weeks</a:t>
          </a:r>
          <a:endParaRPr lang="en-US" sz="2200" kern="1200" dirty="0"/>
        </a:p>
      </dsp:txBody>
      <dsp:txXfrm rot="-5400000">
        <a:off x="2537073" y="1635221"/>
        <a:ext cx="4481852" cy="526808"/>
      </dsp:txXfrm>
    </dsp:sp>
    <dsp:sp modelId="{3C7A64DD-3A61-455E-B7E3-C8772F4825B3}">
      <dsp:nvSpPr>
        <dsp:cNvPr id="0" name=""/>
        <dsp:cNvSpPr/>
      </dsp:nvSpPr>
      <dsp:spPr>
        <a:xfrm>
          <a:off x="0" y="1533745"/>
          <a:ext cx="2537072" cy="729758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242777"/>
                <a:satOff val="-5864"/>
                <a:lumOff val="30885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-242777"/>
                <a:satOff val="-5864"/>
                <a:lumOff val="30885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-242777"/>
                <a:satOff val="-5864"/>
                <a:lumOff val="308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Neonates </a:t>
          </a:r>
          <a:endParaRPr lang="en-US" sz="2400" kern="1200" dirty="0"/>
        </a:p>
      </dsp:txBody>
      <dsp:txXfrm>
        <a:off x="35624" y="1569369"/>
        <a:ext cx="2465824" cy="658510"/>
      </dsp:txXfrm>
    </dsp:sp>
    <dsp:sp modelId="{71319934-9E87-46FB-BC37-5066AD1A78A9}">
      <dsp:nvSpPr>
        <dsp:cNvPr id="0" name=""/>
        <dsp:cNvSpPr/>
      </dsp:nvSpPr>
      <dsp:spPr>
        <a:xfrm rot="5400000">
          <a:off x="4500345" y="409695"/>
          <a:ext cx="583806" cy="4510351"/>
        </a:xfrm>
        <a:prstGeom prst="round2Same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ctr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Weeks 5 to 52 postnatal</a:t>
          </a:r>
          <a:endParaRPr lang="en-US" sz="2200" kern="1200" dirty="0"/>
        </a:p>
      </dsp:txBody>
      <dsp:txXfrm rot="-5400000">
        <a:off x="2537073" y="2401467"/>
        <a:ext cx="4481852" cy="526808"/>
      </dsp:txXfrm>
    </dsp:sp>
    <dsp:sp modelId="{EC61CDC3-9998-4303-8EE6-9E6AFA720FB1}">
      <dsp:nvSpPr>
        <dsp:cNvPr id="0" name=""/>
        <dsp:cNvSpPr/>
      </dsp:nvSpPr>
      <dsp:spPr>
        <a:xfrm>
          <a:off x="0" y="2299991"/>
          <a:ext cx="2537072" cy="729758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364165"/>
                <a:satOff val="-8796"/>
                <a:lumOff val="46328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-364165"/>
                <a:satOff val="-8796"/>
                <a:lumOff val="46328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-364165"/>
                <a:satOff val="-8796"/>
                <a:lumOff val="463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Infants </a:t>
          </a:r>
          <a:endParaRPr lang="en-US" sz="2400" kern="1200" dirty="0"/>
        </a:p>
      </dsp:txBody>
      <dsp:txXfrm>
        <a:off x="35624" y="2335615"/>
        <a:ext cx="2465824" cy="658510"/>
      </dsp:txXfrm>
    </dsp:sp>
    <dsp:sp modelId="{488FB925-0F3C-47C2-B69E-AC0CE3B626F8}">
      <dsp:nvSpPr>
        <dsp:cNvPr id="0" name=""/>
        <dsp:cNvSpPr/>
      </dsp:nvSpPr>
      <dsp:spPr>
        <a:xfrm rot="5400000">
          <a:off x="4500345" y="1175941"/>
          <a:ext cx="583806" cy="4510351"/>
        </a:xfrm>
        <a:prstGeom prst="round2Same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ctr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1 to 12 years old</a:t>
          </a:r>
          <a:endParaRPr lang="en-US" sz="2200" kern="1200" dirty="0"/>
        </a:p>
      </dsp:txBody>
      <dsp:txXfrm rot="-5400000">
        <a:off x="2537073" y="3167713"/>
        <a:ext cx="4481852" cy="526808"/>
      </dsp:txXfrm>
    </dsp:sp>
    <dsp:sp modelId="{D12265DB-A9F6-4DA1-8C57-F398E22B685F}">
      <dsp:nvSpPr>
        <dsp:cNvPr id="0" name=""/>
        <dsp:cNvSpPr/>
      </dsp:nvSpPr>
      <dsp:spPr>
        <a:xfrm>
          <a:off x="0" y="3066238"/>
          <a:ext cx="2537072" cy="729758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242777"/>
                <a:satOff val="-5864"/>
                <a:lumOff val="30885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-242777"/>
                <a:satOff val="-5864"/>
                <a:lumOff val="30885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-242777"/>
                <a:satOff val="-5864"/>
                <a:lumOff val="3088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Children</a:t>
          </a:r>
          <a:endParaRPr lang="en-US" sz="2400" kern="1200" dirty="0"/>
        </a:p>
      </dsp:txBody>
      <dsp:txXfrm>
        <a:off x="35624" y="3101862"/>
        <a:ext cx="2465824" cy="658510"/>
      </dsp:txXfrm>
    </dsp:sp>
    <dsp:sp modelId="{546D4909-5B7E-4C6E-96B3-8FE225F8E115}">
      <dsp:nvSpPr>
        <dsp:cNvPr id="0" name=""/>
        <dsp:cNvSpPr/>
      </dsp:nvSpPr>
      <dsp:spPr>
        <a:xfrm rot="5400000">
          <a:off x="4500345" y="1942187"/>
          <a:ext cx="583806" cy="4510351"/>
        </a:xfrm>
        <a:prstGeom prst="round2SameRect">
          <a:avLst/>
        </a:prstGeom>
        <a:solidFill>
          <a:schemeClr val="accent2">
            <a:alpha val="90000"/>
            <a:tint val="5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ctr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12 to 16 years old</a:t>
          </a:r>
          <a:endParaRPr lang="en-US" sz="2200" kern="1200" dirty="0"/>
        </a:p>
      </dsp:txBody>
      <dsp:txXfrm rot="-5400000">
        <a:off x="2537073" y="3933959"/>
        <a:ext cx="4481852" cy="526808"/>
      </dsp:txXfrm>
    </dsp:sp>
    <dsp:sp modelId="{633C39BF-E78D-4818-9EC3-40B0C742C432}">
      <dsp:nvSpPr>
        <dsp:cNvPr id="0" name=""/>
        <dsp:cNvSpPr/>
      </dsp:nvSpPr>
      <dsp:spPr>
        <a:xfrm>
          <a:off x="0" y="3832484"/>
          <a:ext cx="2537072" cy="729758"/>
        </a:xfrm>
        <a:prstGeom prst="roundRect">
          <a:avLst/>
        </a:prstGeom>
        <a:gradFill rotWithShape="0">
          <a:gsLst>
            <a:gs pos="0">
              <a:schemeClr val="accent2">
                <a:shade val="50000"/>
                <a:hueOff val="-121388"/>
                <a:satOff val="-2932"/>
                <a:lumOff val="15443"/>
                <a:alphaOff val="0"/>
                <a:shade val="51000"/>
                <a:satMod val="130000"/>
              </a:schemeClr>
            </a:gs>
            <a:gs pos="80000">
              <a:schemeClr val="accent2">
                <a:shade val="50000"/>
                <a:hueOff val="-121388"/>
                <a:satOff val="-2932"/>
                <a:lumOff val="15443"/>
                <a:alphaOff val="0"/>
                <a:shade val="93000"/>
                <a:satMod val="130000"/>
              </a:schemeClr>
            </a:gs>
            <a:gs pos="100000">
              <a:schemeClr val="accent2">
                <a:shade val="50000"/>
                <a:hueOff val="-121388"/>
                <a:satOff val="-2932"/>
                <a:lumOff val="1544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Adolescents</a:t>
          </a:r>
          <a:endParaRPr lang="en-US" sz="2400" kern="1200" dirty="0"/>
        </a:p>
      </dsp:txBody>
      <dsp:txXfrm>
        <a:off x="35624" y="3868108"/>
        <a:ext cx="2465824" cy="658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15694-714B-4695-960D-26705BB84AF6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40829-BD62-46DD-B9A9-4F9C305D00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381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0829-BD62-46DD-B9A9-4F9C305D00B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8419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r"/>
            <a:fld id="{DCDA62AB-A017-4DB8-BBB4-BB447EC5DCA2}" type="slidenum">
              <a:rPr lang="en-US" sz="1200" i="1">
                <a:latin typeface="Arial" charset="0"/>
              </a:rPr>
              <a:pPr algn="r"/>
              <a:t>12</a:t>
            </a:fld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r"/>
            <a:fld id="{DCDA62AB-A017-4DB8-BBB4-BB447EC5DCA2}" type="slidenum">
              <a:rPr lang="en-US" sz="1200" i="1">
                <a:latin typeface="Arial" charset="0"/>
              </a:rPr>
              <a:pPr algn="r"/>
              <a:t>14</a:t>
            </a:fld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r"/>
            <a:fld id="{2131B338-CCCE-4528-A5B2-CD1D476AB1F2}" type="slidenum">
              <a:rPr lang="en-US" sz="1200" i="1">
                <a:latin typeface="Arial" charset="0"/>
              </a:rPr>
              <a:pPr algn="r"/>
              <a:t>16</a:t>
            </a:fld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3174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r"/>
            <a:fld id="{ACBA707C-9373-4EF8-9B65-26587B9E316A}" type="slidenum">
              <a:rPr lang="en-US" sz="1200" i="1">
                <a:latin typeface="Arial" charset="0"/>
              </a:rPr>
              <a:pPr algn="r"/>
              <a:t>17</a:t>
            </a:fld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r"/>
            <a:fld id="{69CEBB15-6D9E-449C-B500-6ABC37289D58}" type="slidenum">
              <a:rPr lang="en-US" sz="1200" i="1">
                <a:latin typeface="Arial" charset="0"/>
              </a:rPr>
              <a:pPr algn="r"/>
              <a:t>19</a:t>
            </a:fld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r"/>
            <a:fld id="{69CEBB15-6D9E-449C-B500-6ABC37289D58}" type="slidenum">
              <a:rPr lang="en-US" sz="1200" i="1">
                <a:latin typeface="Arial" charset="0"/>
              </a:rPr>
              <a:pPr algn="r"/>
              <a:t>20</a:t>
            </a:fld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EEA9807-BCC3-48B1-9F36-412D04B86BBB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E3EE59-717C-4F39-9624-ED1A21314AB8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D800B-FAB1-4F9C-A6E3-9AADAACACF11}" type="slidenum">
              <a:rPr lang="en-US"/>
              <a:pPr/>
              <a:t>30</a:t>
            </a:fld>
            <a:endParaRPr lang="en-US"/>
          </a:p>
        </p:txBody>
      </p:sp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85279" y="8685184"/>
            <a:ext cx="2971185" cy="45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13648"/>
            <a:fld id="{695A8132-2A35-4F59-872C-53DA21D9C4E9}" type="slidenum">
              <a:rPr lang="en-US" sz="1200"/>
              <a:pPr algn="r" defTabSz="913648"/>
              <a:t>30</a:t>
            </a:fld>
            <a:endParaRPr lang="en-US" sz="1200" dirty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Arial" pitchFamily="34" charset="0"/>
              </a:rPr>
              <a:t>Often times, people will turn to investigational studies when they have no other options for treating a disease state. 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8E3EE59-717C-4F39-9624-ED1A21314AB8}" type="slidenum">
              <a:rPr lang="en-US" altLang="en-US" smtClean="0"/>
              <a:pPr/>
              <a:t>35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0829-BD62-46DD-B9A9-4F9C305D00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826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C8FDCE-950F-43E4-A7BA-409C98A4B796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0829-BD62-46DD-B9A9-4F9C305D00B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0499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40829-BD62-46DD-B9A9-4F9C305D00B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9742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26628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r"/>
            <a:fld id="{FB0C2E12-538F-4FF5-A3E3-138378BB56E2}" type="slidenum">
              <a:rPr lang="en-US" sz="1200" i="1">
                <a:latin typeface="Arial" charset="0"/>
              </a:rPr>
              <a:pPr algn="r"/>
              <a:t>6</a:t>
            </a:fld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C8FDCE-950F-43E4-A7BA-409C98A4B796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r"/>
            <a:fld id="{758312FD-1EDE-486D-8DDA-463D85FF865B}" type="slidenum">
              <a:rPr lang="en-US" sz="1200" i="1">
                <a:latin typeface="Arial" charset="0"/>
              </a:rPr>
              <a:pPr algn="r"/>
              <a:t>9</a:t>
            </a:fld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dirty="0" smtClean="0"/>
          </a:p>
        </p:txBody>
      </p:sp>
      <p:sp>
        <p:nvSpPr>
          <p:cNvPr id="32772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b"/>
          <a:lstStyle/>
          <a:p>
            <a:pPr algn="r"/>
            <a:fld id="{758312FD-1EDE-486D-8DDA-463D85FF865B}" type="slidenum">
              <a:rPr lang="en-US" sz="1200" i="1">
                <a:latin typeface="Arial" charset="0"/>
              </a:rPr>
              <a:pPr algn="r"/>
              <a:t>10</a:t>
            </a:fld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1B13-592A-45F1-81D5-852D8FC9B8DF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MPinson_wi_16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056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DB74-5B23-456F-9470-3F7920EBCB61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MPinson_wi_16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748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DC827-236B-4583-ACE2-ADDFC2017DC2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MPinson_wi_16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863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D605E-C1B5-4152-A208-E9ADD2BAD38E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MPinson_wi_16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777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0C332-76B2-44C0-901C-E410FEE52BCB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MPinson_wi_16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993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52AC-15A1-4AC9-BFAD-35D2D0BAC7C2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MPinson_wi_16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529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878D-0B8D-4779-8F31-492784481C68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MPinson_wi_16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622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8431B-8BD5-4D9F-A08B-D779F5E29E6A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MPinson_wi_16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71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7916-E105-4F8D-9CDD-03CB05EEDAE4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MPinson_wi_16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938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1DEC2-2595-4062-8B0C-0C769E07537D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MPinson_wi_16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4702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40F6-F3DB-494A-BF1A-53940D3064E0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MPinson_wi_16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504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84356-4ED5-4733-A950-600802448B4E}" type="datetime1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MPinson_wi_16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12F36-81CB-4008-A7E8-408C413116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243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200" smtClean="0"/>
              <a:t>MPinson_wi_16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-1" y="1752600"/>
            <a:ext cx="4570571" cy="4038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800" b="1" dirty="0" smtClean="0">
                <a:solidFill>
                  <a:schemeClr val="bg1">
                    <a:lumMod val="50000"/>
                  </a:schemeClr>
                </a:solidFill>
              </a:rPr>
              <a:t>Drug Therapy in Pediatric Patients</a:t>
            </a:r>
            <a:endParaRPr lang="en-GB" altLang="en-US" sz="48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C:\Users\Maggie\Documents\0000000 UWSON BNHS\NURS 310\00 Intro to Course day 1\cute 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571" y="5256"/>
            <a:ext cx="4573429" cy="685800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213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000" dirty="0" smtClean="0"/>
              <a:t>Pharmacokinetics in Neonates </a:t>
            </a:r>
            <a:r>
              <a:rPr lang="en-US" sz="3000" dirty="0"/>
              <a:t>and </a:t>
            </a:r>
            <a:r>
              <a:rPr lang="en-US" sz="3000" dirty="0" smtClean="0"/>
              <a:t>Infants: DISTRIBUTION</a:t>
            </a:r>
            <a:endParaRPr lang="en-US" sz="3000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idx="1"/>
          </p:nvPr>
        </p:nvSpPr>
        <p:spPr>
          <a:xfrm>
            <a:off x="-38100" y="762000"/>
            <a:ext cx="9220200" cy="60960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dirty="0" smtClean="0"/>
              <a:t>● </a:t>
            </a:r>
            <a:r>
              <a:rPr lang="en-US" sz="3500" b="1" dirty="0" smtClean="0"/>
              <a:t>Distribution </a:t>
            </a:r>
          </a:p>
          <a:p>
            <a:pPr marL="350838" lvl="1" indent="-228600" eaLnBrk="1" hangingPunct="1">
              <a:spcBef>
                <a:spcPct val="0"/>
              </a:spcBef>
            </a:pPr>
            <a:r>
              <a:rPr lang="en-US" sz="2600" b="1" dirty="0" smtClean="0">
                <a:effectLst/>
              </a:rPr>
              <a:t>Protein binding</a:t>
            </a:r>
          </a:p>
          <a:p>
            <a:pPr marL="914400" lvl="2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US" sz="2600" dirty="0" smtClean="0">
                <a:effectLst/>
              </a:rPr>
              <a:t>Binding </a:t>
            </a:r>
            <a:r>
              <a:rPr lang="en-US" sz="2600" dirty="0">
                <a:effectLst/>
              </a:rPr>
              <a:t>of drugs to albumin and other plasma proteins is limited in the </a:t>
            </a:r>
            <a:r>
              <a:rPr lang="en-US" sz="2600" dirty="0" smtClean="0">
                <a:effectLst/>
              </a:rPr>
              <a:t>infant</a:t>
            </a:r>
          </a:p>
          <a:p>
            <a:pPr marL="914400" lvl="2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US" sz="2600" dirty="0" smtClean="0">
                <a:effectLst/>
              </a:rPr>
              <a:t>Amount </a:t>
            </a:r>
            <a:r>
              <a:rPr lang="en-US" sz="2600" dirty="0">
                <a:effectLst/>
              </a:rPr>
              <a:t>of serum albumin is relatively low </a:t>
            </a:r>
            <a:endParaRPr lang="en-US" sz="2600" dirty="0" smtClean="0">
              <a:effectLst/>
            </a:endParaRPr>
          </a:p>
          <a:p>
            <a:pPr marL="914400" lvl="2" eaLnBrk="1" hangingPunct="1">
              <a:spcBef>
                <a:spcPct val="0"/>
              </a:spcBef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B0F0"/>
                </a:solidFill>
              </a:rPr>
              <a:t>Consequence</a:t>
            </a:r>
            <a:r>
              <a:rPr lang="en-US" sz="2600" dirty="0" smtClean="0">
                <a:solidFill>
                  <a:srgbClr val="00B0F0"/>
                </a:solidFill>
              </a:rPr>
              <a:t>? _______________</a:t>
            </a:r>
            <a:r>
              <a:rPr lang="en-US" sz="2600" dirty="0" smtClean="0">
                <a:effectLst/>
              </a:rPr>
              <a:t/>
            </a:r>
            <a:br>
              <a:rPr lang="en-US" sz="2600" dirty="0" smtClean="0">
                <a:effectLst/>
              </a:rPr>
            </a:br>
            <a:endParaRPr lang="en-US" sz="2600" b="1" dirty="0" smtClean="0">
              <a:effectLst/>
            </a:endParaRPr>
          </a:p>
          <a:p>
            <a:pPr marL="350838" lvl="1" indent="-228600">
              <a:spcBef>
                <a:spcPct val="0"/>
              </a:spcBef>
            </a:pPr>
            <a:r>
              <a:rPr lang="en-US" sz="2600" b="1" dirty="0"/>
              <a:t>Blood-brain barrier</a:t>
            </a:r>
          </a:p>
          <a:p>
            <a:pPr marL="914400" lvl="2">
              <a:spcBef>
                <a:spcPct val="0"/>
              </a:spcBef>
            </a:pPr>
            <a:r>
              <a:rPr lang="en-US" sz="2600" dirty="0"/>
              <a:t>Not fully developed at birth</a:t>
            </a:r>
          </a:p>
          <a:p>
            <a:pPr marL="914400" lvl="2">
              <a:spcBef>
                <a:spcPct val="0"/>
              </a:spcBef>
            </a:pPr>
            <a:r>
              <a:rPr lang="en-US" sz="2600" dirty="0">
                <a:solidFill>
                  <a:srgbClr val="FF0000"/>
                </a:solidFill>
              </a:rPr>
              <a:t>Drugs and other chemicals have relatively </a:t>
            </a:r>
            <a:r>
              <a:rPr lang="en-US" sz="2600" b="1" dirty="0">
                <a:solidFill>
                  <a:srgbClr val="FF0000"/>
                </a:solidFill>
              </a:rPr>
              <a:t>easy access to the </a:t>
            </a:r>
            <a:r>
              <a:rPr lang="en-US" sz="2600" b="1" dirty="0" smtClean="0">
                <a:solidFill>
                  <a:srgbClr val="FF0000"/>
                </a:solidFill>
              </a:rPr>
              <a:t>CNS</a:t>
            </a:r>
            <a:endParaRPr lang="en-US" sz="2600" b="1" dirty="0">
              <a:solidFill>
                <a:srgbClr val="FF0000"/>
              </a:solidFill>
            </a:endParaRPr>
          </a:p>
          <a:p>
            <a:pPr marL="914400" lvl="2">
              <a:spcBef>
                <a:spcPct val="0"/>
              </a:spcBef>
            </a:pPr>
            <a:r>
              <a:rPr lang="en-US" sz="2600" dirty="0">
                <a:solidFill>
                  <a:srgbClr val="FF0000"/>
                </a:solidFill>
              </a:rPr>
              <a:t>Infants especially sensitive to drugs that affect CNS function</a:t>
            </a:r>
          </a:p>
          <a:p>
            <a:pPr marL="914400" lvl="2">
              <a:spcBef>
                <a:spcPct val="0"/>
              </a:spcBef>
            </a:pPr>
            <a:r>
              <a:rPr lang="en-US" sz="2600" dirty="0">
                <a:solidFill>
                  <a:srgbClr val="FF0000"/>
                </a:solidFill>
              </a:rPr>
              <a:t>Dosage should also be reduced for drugs used for actions </a:t>
            </a:r>
            <a:r>
              <a:rPr lang="en-US" sz="2600" i="1" dirty="0">
                <a:solidFill>
                  <a:srgbClr val="FF0000"/>
                </a:solidFill>
              </a:rPr>
              <a:t>outside</a:t>
            </a:r>
            <a:r>
              <a:rPr lang="en-US" sz="2600" dirty="0">
                <a:solidFill>
                  <a:srgbClr val="FF0000"/>
                </a:solidFill>
              </a:rPr>
              <a:t> the CNS </a:t>
            </a:r>
            <a:r>
              <a:rPr lang="en-US" sz="2600" b="1" dirty="0">
                <a:solidFill>
                  <a:srgbClr val="FF0000"/>
                </a:solidFill>
              </a:rPr>
              <a:t>if those drugs are capable of producing CNS toxicity as a side </a:t>
            </a:r>
            <a:r>
              <a:rPr lang="en-US" sz="2600" b="1" dirty="0" smtClean="0">
                <a:solidFill>
                  <a:srgbClr val="FF0000"/>
                </a:solidFill>
              </a:rPr>
              <a:t>effect</a:t>
            </a:r>
            <a:r>
              <a:rPr lang="en-US" sz="2600" dirty="0" smtClean="0">
                <a:solidFill>
                  <a:srgbClr val="FF0000"/>
                </a:solidFill>
              </a:rPr>
              <a:t/>
            </a:r>
            <a:br>
              <a:rPr lang="en-US" sz="2600" dirty="0" smtClean="0">
                <a:solidFill>
                  <a:srgbClr val="FF0000"/>
                </a:solidFill>
              </a:rPr>
            </a:br>
            <a:endParaRPr lang="en-US" sz="2600" dirty="0" smtClean="0">
              <a:solidFill>
                <a:srgbClr val="FF0000"/>
              </a:solidFill>
              <a:effectLst/>
            </a:endParaRPr>
          </a:p>
          <a:p>
            <a:pPr marL="350838" lvl="1" indent="-228600" eaLnBrk="1" hangingPunct="1">
              <a:spcBef>
                <a:spcPct val="0"/>
              </a:spcBef>
            </a:pPr>
            <a:r>
              <a:rPr lang="en-US" sz="2500" b="1" dirty="0" smtClean="0">
                <a:effectLst/>
              </a:rPr>
              <a:t>Endogenous </a:t>
            </a:r>
            <a:r>
              <a:rPr lang="en-US" sz="2500" b="1" dirty="0">
                <a:effectLst/>
              </a:rPr>
              <a:t>compounds </a:t>
            </a:r>
            <a:r>
              <a:rPr lang="en-US" sz="2500" b="1" dirty="0" smtClean="0">
                <a:effectLst/>
              </a:rPr>
              <a:t>compete </a:t>
            </a:r>
            <a:r>
              <a:rPr lang="en-US" sz="2500" b="1" dirty="0">
                <a:effectLst/>
              </a:rPr>
              <a:t>with drugs for available binding </a:t>
            </a:r>
            <a:r>
              <a:rPr lang="en-US" sz="2500" b="1" dirty="0" smtClean="0">
                <a:effectLst/>
              </a:rPr>
              <a:t>sites</a:t>
            </a:r>
          </a:p>
          <a:p>
            <a:pPr marL="914400" lvl="2">
              <a:spcBef>
                <a:spcPct val="0"/>
              </a:spcBef>
            </a:pPr>
            <a:r>
              <a:rPr lang="en-US" sz="2600" dirty="0" smtClean="0">
                <a:effectLst/>
              </a:rPr>
              <a:t>Limited drug/protein binding in infants</a:t>
            </a:r>
          </a:p>
          <a:p>
            <a:pPr marL="914400" lvl="2">
              <a:spcBef>
                <a:spcPct val="0"/>
              </a:spcBef>
            </a:pPr>
            <a:r>
              <a:rPr lang="en-US" sz="2600" dirty="0" smtClean="0">
                <a:effectLst/>
              </a:rPr>
              <a:t>Reduced dosage needed</a:t>
            </a:r>
          </a:p>
          <a:p>
            <a:pPr marL="914400" lvl="2">
              <a:spcBef>
                <a:spcPct val="0"/>
              </a:spcBef>
            </a:pPr>
            <a:r>
              <a:rPr lang="en-US" sz="2600" b="1" dirty="0" smtClean="0">
                <a:solidFill>
                  <a:srgbClr val="00B0F0"/>
                </a:solidFill>
                <a:effectLst/>
              </a:rPr>
              <a:t>Adult protein binding capacity by 10 to 12 months of age</a:t>
            </a:r>
            <a:endParaRPr lang="en-US" sz="2600" b="1" dirty="0" smtClean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fld id="{E234264E-8860-42A2-83C5-41782AA54ED9}" type="slidenum">
              <a:rPr lang="en-GB" sz="800" smtClean="0"/>
              <a:pPr>
                <a:defRPr/>
              </a:pPr>
              <a:t>10</a:t>
            </a:fld>
            <a:endParaRPr lang="en-GB" sz="8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94931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1"/>
          <p:cNvPicPr>
            <a:picLocks noChangeArrowheads="1"/>
          </p:cNvPicPr>
          <p:nvPr/>
        </p:nvPicPr>
        <p:blipFill>
          <a:blip r:embed="rId2"/>
          <a:srcRect l="3186" t="3706" r="6825" b="2687"/>
          <a:stretch>
            <a:fillRect/>
          </a:stretch>
        </p:blipFill>
        <p:spPr bwMode="auto">
          <a:xfrm>
            <a:off x="646113" y="173038"/>
            <a:ext cx="7848600" cy="6227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75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" y="0"/>
            <a:ext cx="912876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000" dirty="0" smtClean="0"/>
              <a:t>Pharmacokinetics in Neonates </a:t>
            </a:r>
            <a:r>
              <a:rPr lang="en-US" sz="3000" dirty="0"/>
              <a:t>and </a:t>
            </a:r>
            <a:r>
              <a:rPr lang="en-US" sz="3000" dirty="0" smtClean="0"/>
              <a:t>Infants: METABOLISM</a:t>
            </a:r>
            <a:endParaRPr lang="en-US" sz="3000" dirty="0"/>
          </a:p>
        </p:txBody>
      </p:sp>
      <p:sp>
        <p:nvSpPr>
          <p:cNvPr id="89094" name="Rectangle 6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91440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 dirty="0" smtClean="0"/>
              <a:t>Hepatic metabolism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 smtClean="0">
                <a:effectLst/>
              </a:rPr>
              <a:t>The drug-metabolizing </a:t>
            </a:r>
            <a:r>
              <a:rPr lang="en-US" dirty="0">
                <a:effectLst/>
              </a:rPr>
              <a:t>capacity of newborns is </a:t>
            </a:r>
            <a:r>
              <a:rPr lang="en-US" u="sng" dirty="0" smtClean="0">
                <a:effectLst/>
              </a:rPr>
              <a:t>low</a:t>
            </a:r>
          </a:p>
          <a:p>
            <a:pPr lvl="1" eaLnBrk="1" hangingPunct="1">
              <a:spcBef>
                <a:spcPct val="0"/>
              </a:spcBef>
            </a:pPr>
            <a:r>
              <a:rPr lang="en-US" u="sng" dirty="0" smtClean="0">
                <a:effectLst/>
              </a:rPr>
              <a:t>Neonates </a:t>
            </a:r>
            <a:r>
              <a:rPr lang="en-US" u="sng" dirty="0">
                <a:effectLst/>
              </a:rPr>
              <a:t>are especially sensitive </a:t>
            </a:r>
            <a:r>
              <a:rPr lang="en-US" dirty="0">
                <a:effectLst/>
              </a:rPr>
              <a:t>to drugs that are eliminated primarily by hepatic </a:t>
            </a:r>
            <a:r>
              <a:rPr lang="en-US" dirty="0" smtClean="0">
                <a:effectLst/>
              </a:rPr>
              <a:t>metabolism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 smtClean="0">
                <a:effectLst/>
              </a:rPr>
              <a:t>The liver’s capacity to metabolize many drugs increases </a:t>
            </a:r>
            <a:r>
              <a:rPr lang="en-US" dirty="0">
                <a:effectLst/>
              </a:rPr>
              <a:t>rapidly about 1 month after </a:t>
            </a:r>
            <a:r>
              <a:rPr lang="en-US" dirty="0" smtClean="0">
                <a:effectLst/>
              </a:rPr>
              <a:t>birth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 smtClean="0">
                <a:effectLst/>
              </a:rPr>
              <a:t>The ability to metabolize drugs at the </a:t>
            </a:r>
            <a:r>
              <a:rPr lang="en-US" dirty="0">
                <a:effectLst/>
              </a:rPr>
              <a:t>a</a:t>
            </a:r>
            <a:r>
              <a:rPr lang="en-US" dirty="0" smtClean="0">
                <a:effectLst/>
              </a:rPr>
              <a:t>dult level is reached a few months later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 u="sng" dirty="0" smtClean="0">
                <a:solidFill>
                  <a:srgbClr val="00B0F0"/>
                </a:solidFill>
                <a:effectLst/>
              </a:rPr>
              <a:t>Complete liver maturation occurs by 1 year of age</a:t>
            </a:r>
            <a:endParaRPr lang="en-US" b="1" u="sng" dirty="0" smtClean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fld id="{E234264E-8860-42A2-83C5-41782AA54ED9}" type="slidenum">
              <a:rPr lang="en-GB" sz="800" smtClean="0"/>
              <a:pPr>
                <a:defRPr/>
              </a:pPr>
              <a:t>12</a:t>
            </a:fld>
            <a:endParaRPr lang="en-GB" sz="8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2135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304800" y="609600"/>
            <a:ext cx="8534400" cy="5791200"/>
            <a:chOff x="192" y="288"/>
            <a:chExt cx="5376" cy="3648"/>
          </a:xfrm>
        </p:grpSpPr>
        <p:sp>
          <p:nvSpPr>
            <p:cNvPr id="7" name="Rectangle 1"/>
            <p:cNvSpPr>
              <a:spLocks/>
            </p:cNvSpPr>
            <p:nvPr/>
          </p:nvSpPr>
          <p:spPr bwMode="auto">
            <a:xfrm>
              <a:off x="192" y="528"/>
              <a:ext cx="5376" cy="3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3"/>
            <p:cNvSpPr>
              <a:spLocks/>
            </p:cNvSpPr>
            <p:nvPr/>
          </p:nvSpPr>
          <p:spPr bwMode="auto">
            <a:xfrm>
              <a:off x="240" y="288"/>
              <a:ext cx="5280" cy="3648"/>
            </a:xfrm>
            <a:prstGeom prst="rect">
              <a:avLst/>
            </a:prstGeom>
            <a:solidFill>
              <a:srgbClr val="FCF8F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>
                  <a:alpha val="7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pic>
          <p:nvPicPr>
            <p:cNvPr id="9" name="Picture 5"/>
            <p:cNvPicPr>
              <a:picLocks noChangeArrowheads="1"/>
            </p:cNvPicPr>
            <p:nvPr/>
          </p:nvPicPr>
          <p:blipFill>
            <a:blip r:embed="rId2"/>
            <a:srcRect l="2058" t="4909" r="2423" b="2217"/>
            <a:stretch>
              <a:fillRect/>
            </a:stretch>
          </p:blipFill>
          <p:spPr bwMode="auto">
            <a:xfrm>
              <a:off x="614" y="405"/>
              <a:ext cx="4512" cy="34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  <p:sp>
          <p:nvSpPr>
            <p:cNvPr id="10" name="Rectangle 6"/>
            <p:cNvSpPr>
              <a:spLocks/>
            </p:cNvSpPr>
            <p:nvPr/>
          </p:nvSpPr>
          <p:spPr bwMode="auto">
            <a:xfrm>
              <a:off x="4704" y="3413"/>
              <a:ext cx="440" cy="475"/>
            </a:xfrm>
            <a:prstGeom prst="rect">
              <a:avLst/>
            </a:prstGeom>
            <a:solidFill>
              <a:srgbClr val="F9F8F2"/>
            </a:solidFill>
            <a:ln w="25400">
              <a:solidFill>
                <a:srgbClr val="FCF8F3">
                  <a:alpha val="89999"/>
                </a:srgb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614" y="410"/>
              <a:ext cx="346" cy="283"/>
            </a:xfrm>
            <a:prstGeom prst="rect">
              <a:avLst/>
            </a:prstGeom>
            <a:solidFill>
              <a:srgbClr val="F9F8F2"/>
            </a:solidFill>
            <a:ln w="25400">
              <a:solidFill>
                <a:srgbClr val="FCF8F3">
                  <a:alpha val="89999"/>
                </a:srgb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000" dirty="0" smtClean="0"/>
              <a:t>Pharmacokinetics in Neonates </a:t>
            </a:r>
            <a:r>
              <a:rPr lang="en-US" sz="3000" dirty="0"/>
              <a:t>and </a:t>
            </a:r>
            <a:r>
              <a:rPr lang="en-US" sz="3000" dirty="0" smtClean="0"/>
              <a:t>Infants: EXCRETION</a:t>
            </a:r>
            <a:endParaRPr lang="en-US" sz="3000" dirty="0"/>
          </a:p>
        </p:txBody>
      </p:sp>
      <p:sp>
        <p:nvSpPr>
          <p:cNvPr id="89094" name="Rectangle 6"/>
          <p:cNvSpPr>
            <a:spLocks noGrp="1" noChangeArrowheads="1"/>
          </p:cNvSpPr>
          <p:nvPr>
            <p:ph idx="1"/>
          </p:nvPr>
        </p:nvSpPr>
        <p:spPr>
          <a:xfrm>
            <a:off x="-30480" y="929640"/>
            <a:ext cx="9326880" cy="592836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 dirty="0" smtClean="0"/>
              <a:t>Renal excretion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 smtClean="0">
                <a:effectLst/>
              </a:rPr>
              <a:t>Significantly </a:t>
            </a:r>
            <a:r>
              <a:rPr lang="en-US" dirty="0">
                <a:effectLst/>
              </a:rPr>
              <a:t>reduced at </a:t>
            </a:r>
            <a:r>
              <a:rPr lang="en-US" dirty="0" smtClean="0">
                <a:effectLst/>
              </a:rPr>
              <a:t>birth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 smtClean="0">
                <a:effectLst/>
              </a:rPr>
              <a:t>Low renal </a:t>
            </a:r>
            <a:r>
              <a:rPr lang="en-US" dirty="0">
                <a:effectLst/>
              </a:rPr>
              <a:t>blood flow, </a:t>
            </a:r>
            <a:r>
              <a:rPr lang="en-US" dirty="0" smtClean="0"/>
              <a:t>low </a:t>
            </a:r>
            <a:r>
              <a:rPr lang="en-US" dirty="0" smtClean="0">
                <a:effectLst/>
              </a:rPr>
              <a:t>glomerular </a:t>
            </a:r>
            <a:r>
              <a:rPr lang="en-US" dirty="0">
                <a:effectLst/>
              </a:rPr>
              <a:t>filtration, and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low </a:t>
            </a:r>
            <a:r>
              <a:rPr lang="en-US" dirty="0" smtClean="0">
                <a:effectLst/>
              </a:rPr>
              <a:t>active </a:t>
            </a:r>
            <a:r>
              <a:rPr lang="en-US" dirty="0">
                <a:effectLst/>
              </a:rPr>
              <a:t>tubular </a:t>
            </a:r>
            <a:r>
              <a:rPr lang="en-US" dirty="0" smtClean="0">
                <a:effectLst/>
              </a:rPr>
              <a:t>secretion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 smtClean="0">
                <a:solidFill>
                  <a:srgbClr val="FF0000"/>
                </a:solidFill>
                <a:effectLst/>
              </a:rPr>
              <a:t>Drugs eliminated </a:t>
            </a:r>
            <a:r>
              <a:rPr lang="en-US" dirty="0">
                <a:solidFill>
                  <a:srgbClr val="FF0000"/>
                </a:solidFill>
                <a:effectLst/>
              </a:rPr>
              <a:t>primarily by renal excretion must be given in reduced dosage and/or at longer dosing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intervals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 u="sng" dirty="0" smtClean="0">
                <a:solidFill>
                  <a:srgbClr val="00B0F0"/>
                </a:solidFill>
                <a:effectLst/>
              </a:rPr>
              <a:t>Adult </a:t>
            </a:r>
            <a:r>
              <a:rPr lang="en-US" b="1" u="sng" dirty="0">
                <a:solidFill>
                  <a:srgbClr val="00B0F0"/>
                </a:solidFill>
                <a:effectLst/>
              </a:rPr>
              <a:t>levels of renal function </a:t>
            </a:r>
            <a:r>
              <a:rPr lang="en-US" b="1" u="sng" dirty="0" smtClean="0">
                <a:solidFill>
                  <a:srgbClr val="00B0F0"/>
                </a:solidFill>
                <a:effectLst/>
              </a:rPr>
              <a:t>achieved </a:t>
            </a:r>
            <a:r>
              <a:rPr lang="en-US" b="1" u="sng" dirty="0">
                <a:solidFill>
                  <a:srgbClr val="00B0F0"/>
                </a:solidFill>
                <a:effectLst/>
              </a:rPr>
              <a:t>by 1 </a:t>
            </a:r>
            <a:r>
              <a:rPr lang="en-US" b="1" u="sng" dirty="0" smtClean="0">
                <a:solidFill>
                  <a:srgbClr val="00B0F0"/>
                </a:solidFill>
                <a:effectLst/>
              </a:rPr>
              <a:t>year</a:t>
            </a:r>
            <a:endParaRPr lang="en-US" b="1" u="sng" dirty="0">
              <a:solidFill>
                <a:srgbClr val="00B0F0"/>
              </a:solidFill>
              <a:effectLst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fld id="{E234264E-8860-42A2-83C5-41782AA54ED9}" type="slidenum">
              <a:rPr lang="en-GB" sz="800" smtClean="0"/>
              <a:pPr>
                <a:defRPr/>
              </a:pPr>
              <a:t>14</a:t>
            </a:fld>
            <a:endParaRPr lang="en-GB" sz="8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1044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1149" t="1669" r="1065" b="2324"/>
          <a:stretch>
            <a:fillRect/>
          </a:stretch>
        </p:blipFill>
        <p:spPr bwMode="auto">
          <a:xfrm>
            <a:off x="376238" y="298450"/>
            <a:ext cx="8389937" cy="5667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/>
              <a:t>Drug Therapy in Pediatric Patients:</a:t>
            </a:r>
            <a:r>
              <a:rPr lang="en-GB" altLang="en-US" sz="3200" dirty="0"/>
              <a:t/>
            </a:r>
            <a:br>
              <a:rPr lang="en-GB" altLang="en-US" sz="3200" dirty="0"/>
            </a:br>
            <a:r>
              <a:rPr lang="en-GB" altLang="en-US" sz="3200" dirty="0"/>
              <a:t>Pharmacokinetics in Neonates and Infants</a:t>
            </a:r>
            <a:r>
              <a:rPr lang="en-US" sz="3200" dirty="0"/>
              <a:t> 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idx="1"/>
          </p:nvPr>
        </p:nvSpPr>
        <p:spPr>
          <a:xfrm>
            <a:off x="-76200" y="1447800"/>
            <a:ext cx="9448800" cy="55626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/>
              <a:t>As </a:t>
            </a:r>
            <a:r>
              <a:rPr lang="en-US" sz="2800" b="1" dirty="0"/>
              <a:t>a consequence of organ </a:t>
            </a:r>
            <a:r>
              <a:rPr lang="en-US" sz="2800" b="1" dirty="0" smtClean="0"/>
              <a:t>immaturity, newborns </a:t>
            </a:r>
            <a:r>
              <a:rPr lang="en-US" sz="2800" b="1" dirty="0"/>
              <a:t>and babies in the first year of life </a:t>
            </a:r>
            <a:r>
              <a:rPr lang="en-GB" sz="2800" i="1" dirty="0">
                <a:cs typeface="Arial" panose="020B0604020202020204" pitchFamily="34" charset="0"/>
              </a:rPr>
              <a:t>have</a:t>
            </a:r>
            <a:r>
              <a:rPr lang="en-GB" sz="2800" dirty="0">
                <a:cs typeface="Arial" panose="020B0604020202020204" pitchFamily="34" charset="0"/>
              </a:rPr>
              <a:t> </a:t>
            </a:r>
            <a:r>
              <a:rPr lang="en-GB" sz="2800" i="1" dirty="0" smtClean="0">
                <a:cs typeface="Arial" panose="020B0604020202020204" pitchFamily="34" charset="0"/>
              </a:rPr>
              <a:t>very </a:t>
            </a:r>
            <a:r>
              <a:rPr lang="en-GB" sz="2800" i="1" dirty="0">
                <a:cs typeface="Arial" panose="020B0604020202020204" pitchFamily="34" charset="0"/>
              </a:rPr>
              <a:t>different pharmacokinetics from </a:t>
            </a:r>
            <a:r>
              <a:rPr lang="en-GB" sz="2800" i="1" dirty="0" smtClean="0">
                <a:cs typeface="Arial" panose="020B0604020202020204" pitchFamily="34" charset="0"/>
              </a:rPr>
              <a:t>adults</a:t>
            </a:r>
            <a:r>
              <a:rPr lang="en-US" sz="2800" b="1" i="1" dirty="0" smtClean="0"/>
              <a:t/>
            </a:r>
            <a:br>
              <a:rPr lang="en-US" sz="2800" b="1" i="1" dirty="0" smtClean="0"/>
            </a:br>
            <a:endParaRPr lang="en-US" sz="2800" b="1" i="1" dirty="0"/>
          </a:p>
          <a:p>
            <a:pPr marL="350838" lvl="1">
              <a:spcBef>
                <a:spcPct val="0"/>
              </a:spcBef>
            </a:pPr>
            <a:r>
              <a:rPr lang="en-US" sz="2600" dirty="0" smtClean="0"/>
              <a:t>Fewer albumin proteins  </a:t>
            </a:r>
            <a:r>
              <a:rPr lang="en-US" sz="2600" dirty="0" smtClean="0">
                <a:sym typeface="Symbol"/>
              </a:rPr>
              <a:t> </a:t>
            </a:r>
            <a:r>
              <a:rPr lang="en-US" sz="2600" dirty="0" smtClean="0"/>
              <a:t>greater concentrations of free drug</a:t>
            </a:r>
          </a:p>
          <a:p>
            <a:pPr marL="350838"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Elevated free drug </a:t>
            </a:r>
            <a:r>
              <a:rPr lang="en-US" sz="2600" dirty="0"/>
              <a:t>levels </a:t>
            </a:r>
            <a:r>
              <a:rPr lang="en-US" sz="2600" dirty="0" smtClean="0">
                <a:sym typeface="Symbol"/>
              </a:rPr>
              <a:t></a:t>
            </a:r>
            <a:r>
              <a:rPr lang="en-US" sz="2600" dirty="0" smtClean="0"/>
              <a:t> </a:t>
            </a:r>
            <a:r>
              <a:rPr lang="en-US" sz="2600" dirty="0"/>
              <a:t>more intense response</a:t>
            </a:r>
          </a:p>
          <a:p>
            <a:pPr marL="350838"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Decreased hepatic metabolism </a:t>
            </a:r>
            <a:r>
              <a:rPr lang="en-US" sz="2600" dirty="0" smtClean="0">
                <a:sym typeface="Symbol"/>
              </a:rPr>
              <a:t></a:t>
            </a:r>
            <a:r>
              <a:rPr lang="en-US" sz="2600" dirty="0" smtClean="0"/>
              <a:t>  prolonged </a:t>
            </a:r>
            <a:r>
              <a:rPr lang="en-US" sz="2600" dirty="0"/>
              <a:t>response</a:t>
            </a:r>
            <a:endParaRPr lang="en-US" sz="2600" dirty="0" smtClean="0"/>
          </a:p>
          <a:p>
            <a:pPr marL="350838"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Decreased renal elimination </a:t>
            </a:r>
            <a:r>
              <a:rPr lang="en-US" sz="2600" dirty="0" smtClean="0">
                <a:sym typeface="Symbol"/>
              </a:rPr>
              <a:t></a:t>
            </a:r>
            <a:r>
              <a:rPr lang="en-US" sz="2600" dirty="0" smtClean="0"/>
              <a:t> prolonged response</a:t>
            </a:r>
          </a:p>
          <a:p>
            <a:pPr marL="350838"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Blood-brain-barrier </a:t>
            </a:r>
            <a:r>
              <a:rPr lang="en-US" sz="2600" dirty="0" smtClean="0"/>
              <a:t>not well-formed</a:t>
            </a:r>
            <a:r>
              <a:rPr lang="en-US" sz="2600" dirty="0"/>
              <a:t> </a:t>
            </a:r>
            <a:r>
              <a:rPr lang="en-US" sz="2600" dirty="0" smtClean="0">
                <a:sym typeface="Symbol"/>
              </a:rPr>
              <a:t> </a:t>
            </a:r>
            <a:r>
              <a:rPr lang="en-US" sz="2600" dirty="0">
                <a:sym typeface="Symbol"/>
              </a:rPr>
              <a:t>CNS </a:t>
            </a:r>
            <a:r>
              <a:rPr lang="en-US" sz="2600" dirty="0" smtClean="0">
                <a:sym typeface="Symbol"/>
              </a:rPr>
              <a:t>effects</a:t>
            </a:r>
            <a:r>
              <a:rPr lang="en-US" sz="2400" dirty="0" smtClean="0">
                <a:sym typeface="Symbol"/>
              </a:rPr>
              <a:t/>
            </a:r>
            <a:br>
              <a:rPr lang="en-US" sz="2400" dirty="0" smtClean="0">
                <a:sym typeface="Symbol"/>
              </a:rPr>
            </a:b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fld id="{E234264E-8860-42A2-83C5-41782AA54ED9}" type="slidenum">
              <a:rPr lang="en-GB" sz="800" smtClean="0"/>
              <a:pPr>
                <a:defRPr/>
              </a:pPr>
              <a:t>16</a:t>
            </a:fld>
            <a:endParaRPr lang="en-GB" sz="800" dirty="0"/>
          </a:p>
        </p:txBody>
      </p:sp>
      <p:sp>
        <p:nvSpPr>
          <p:cNvPr id="6" name="Rectangle 5"/>
          <p:cNvSpPr/>
          <p:nvPr/>
        </p:nvSpPr>
        <p:spPr>
          <a:xfrm>
            <a:off x="-38100" y="9525"/>
            <a:ext cx="9144000" cy="12954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9060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6"/>
          <p:cNvSpPr>
            <a:spLocks noGrp="1" noChangeArrowheads="1"/>
          </p:cNvSpPr>
          <p:nvPr>
            <p:ph idx="1"/>
          </p:nvPr>
        </p:nvSpPr>
        <p:spPr>
          <a:xfrm>
            <a:off x="-76200" y="1295400"/>
            <a:ext cx="9372600" cy="5486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Babies </a:t>
            </a:r>
            <a:r>
              <a:rPr lang="en-GB" sz="2800" u="sng" dirty="0">
                <a:latin typeface="Arial" panose="020B0604020202020204" pitchFamily="34" charset="0"/>
                <a:cs typeface="Arial" panose="020B0604020202020204" pitchFamily="34" charset="0"/>
              </a:rPr>
              <a:t>under the age of one </a:t>
            </a:r>
            <a:r>
              <a:rPr lang="en-GB" sz="2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year 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“</a:t>
            </a:r>
            <a:r>
              <a:rPr lang="en-US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sensitive” </a:t>
            </a:r>
            <a:r>
              <a:rPr 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drugs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Immaturity of organs puts neonates &amp; infants at risk for: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more intense, more prolonged responses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increased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risk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of adverse effects due to kinetics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Age-related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adverse effects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kernicterus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age of 1 year, most pharmacokinetic parameters in children are similar to those of adults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fld id="{E234264E-8860-42A2-83C5-41782AA54ED9}" type="slidenum">
              <a:rPr lang="en-GB" sz="800" smtClean="0"/>
              <a:pPr>
                <a:defRPr/>
              </a:pPr>
              <a:t>17</a:t>
            </a:fld>
            <a:endParaRPr lang="en-GB" sz="800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000" dirty="0"/>
              <a:t>Drug Therapy in Pediatric </a:t>
            </a:r>
            <a:r>
              <a:rPr lang="en-US" sz="3000" dirty="0" smtClean="0"/>
              <a:t>Patients:</a:t>
            </a:r>
            <a:r>
              <a:rPr lang="en-GB" altLang="en-US" sz="3000" dirty="0"/>
              <a:t/>
            </a:r>
            <a:br>
              <a:rPr lang="en-GB" altLang="en-US" sz="3000" dirty="0"/>
            </a:br>
            <a:r>
              <a:rPr lang="en-GB" altLang="en-US" sz="3000" dirty="0" smtClean="0"/>
              <a:t>Pharmacokinetics in Neonates and Infants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2590211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-13064"/>
            <a:ext cx="9144000" cy="1460863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Drug Therapy in Pediatric Patients:</a:t>
            </a:r>
            <a:r>
              <a:rPr lang="en-GB" altLang="en-US" sz="3600" dirty="0">
                <a:solidFill>
                  <a:schemeClr val="tx1"/>
                </a:solidFill>
              </a:rPr>
              <a:t/>
            </a:r>
            <a:br>
              <a:rPr lang="en-GB" altLang="en-US" sz="3600" dirty="0">
                <a:solidFill>
                  <a:schemeClr val="tx1"/>
                </a:solidFill>
              </a:rPr>
            </a:br>
            <a:r>
              <a:rPr lang="en-GB" altLang="en-US" sz="3200" dirty="0" smtClean="0">
                <a:solidFill>
                  <a:schemeClr val="tx1"/>
                </a:solidFill>
              </a:rPr>
              <a:t>Pharmacokinetics in children aged one year and older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657" y="1454858"/>
            <a:ext cx="1737976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/>
              <a:t>1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>
          <a:xfrm>
            <a:off x="1981200" y="1966488"/>
            <a:ext cx="7406024" cy="595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 smtClean="0"/>
              <a:t>Children </a:t>
            </a:r>
            <a:r>
              <a:rPr lang="en-US" altLang="en-US" sz="2800" dirty="0"/>
              <a:t>aged </a:t>
            </a:r>
            <a:r>
              <a:rPr lang="en-US" altLang="en-US" sz="2800" u="sng" dirty="0"/>
              <a:t>one year and older</a:t>
            </a:r>
            <a:r>
              <a:rPr lang="en-US" altLang="en-US" sz="2800" dirty="0"/>
              <a:t> have </a:t>
            </a:r>
            <a:r>
              <a:rPr lang="en-US" altLang="en-US" sz="2800" i="1" dirty="0"/>
              <a:t>ph</a:t>
            </a:r>
            <a:r>
              <a:rPr lang="en-US" sz="2800" i="1" dirty="0"/>
              <a:t>armacokinetic parameters similar to adults, </a:t>
            </a:r>
            <a:r>
              <a:rPr lang="en-US" sz="2800" b="1" dirty="0" smtClean="0"/>
              <a:t>except one </a:t>
            </a:r>
            <a:r>
              <a:rPr lang="en-US" sz="2800" b="1" dirty="0"/>
              <a:t>important </a:t>
            </a:r>
            <a:r>
              <a:rPr lang="en-US" sz="2800" b="1" dirty="0" smtClean="0"/>
              <a:t>difference: </a:t>
            </a:r>
            <a:br>
              <a:rPr lang="en-US" sz="2800" b="1" dirty="0" smtClean="0"/>
            </a:br>
            <a:r>
              <a:rPr lang="en-US" sz="2800" b="1" dirty="0" smtClean="0"/>
              <a:t>rate </a:t>
            </a:r>
            <a:r>
              <a:rPr lang="en-US" sz="2800" b="1" dirty="0"/>
              <a:t>of hepatic </a:t>
            </a:r>
            <a:r>
              <a:rPr lang="en-US" sz="2800" b="1" dirty="0" smtClean="0"/>
              <a:t>metabolism varies </a:t>
            </a:r>
            <a:br>
              <a:rPr lang="en-US" sz="2800" b="1" dirty="0" smtClean="0"/>
            </a:br>
            <a:endParaRPr lang="en-US" sz="28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In children age 1 year and older, </a:t>
            </a:r>
            <a:r>
              <a:rPr lang="en-US" dirty="0" smtClean="0">
                <a:cs typeface="Arial" panose="020B0604020202020204" pitchFamily="34" charset="0"/>
              </a:rPr>
              <a:t/>
            </a:r>
            <a:br>
              <a:rPr lang="en-US" dirty="0" smtClean="0">
                <a:cs typeface="Arial" panose="020B0604020202020204" pitchFamily="34" charset="0"/>
              </a:rPr>
            </a:br>
            <a:r>
              <a:rPr lang="en-US" b="1" dirty="0" smtClean="0">
                <a:cs typeface="Arial" panose="020B0604020202020204" pitchFamily="34" charset="0"/>
              </a:rPr>
              <a:t>drug “sensitivity” </a:t>
            </a:r>
            <a:r>
              <a:rPr lang="en-US" dirty="0">
                <a:cs typeface="Arial" panose="020B0604020202020204" pitchFamily="34" charset="0"/>
              </a:rPr>
              <a:t>is more like </a:t>
            </a:r>
            <a:r>
              <a:rPr lang="en-US" i="1" dirty="0" smtClean="0">
                <a:cs typeface="Arial" panose="020B0604020202020204" pitchFamily="34" charset="0"/>
              </a:rPr>
              <a:t>adults</a:t>
            </a:r>
            <a:br>
              <a:rPr lang="en-US" i="1" dirty="0" smtClean="0">
                <a:cs typeface="Arial" panose="020B0604020202020204" pitchFamily="34" charset="0"/>
              </a:rPr>
            </a:b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01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/>
              <a:t>Drug Therapy in Pediatric Patients</a:t>
            </a:r>
            <a:br>
              <a:rPr lang="en-US" sz="2800" dirty="0" smtClean="0"/>
            </a:br>
            <a:r>
              <a:rPr lang="en-GB" altLang="en-US" sz="2800" dirty="0"/>
              <a:t>Pharmacokinetics in children aged one year and </a:t>
            </a:r>
            <a:r>
              <a:rPr lang="en-GB" altLang="en-US" sz="2800" dirty="0" smtClean="0"/>
              <a:t>older</a:t>
            </a:r>
            <a:endParaRPr lang="en-US" sz="2800" dirty="0"/>
          </a:p>
        </p:txBody>
      </p:sp>
      <p:sp>
        <p:nvSpPr>
          <p:cNvPr id="93190" name="Rectangle 6"/>
          <p:cNvSpPr>
            <a:spLocks noGrp="1" noChangeArrowheads="1"/>
          </p:cNvSpPr>
          <p:nvPr>
            <p:ph idx="1"/>
          </p:nvPr>
        </p:nvSpPr>
        <p:spPr>
          <a:xfrm>
            <a:off x="10886" y="457200"/>
            <a:ext cx="9144000" cy="6629400"/>
          </a:xfrm>
        </p:spPr>
        <p:txBody>
          <a:bodyPr>
            <a:normAutofit/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endParaRPr lang="en-US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age of 1 year until puberty, the rate of hepatic metabolism varies</a:t>
            </a:r>
            <a:endParaRPr lang="en-US" altLang="en-US" sz="3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Beginning ~ age 1 year, and until the baby reaches age 2 years, metabolism is </a:t>
            </a:r>
            <a:r>
              <a:rPr lang="en-US" sz="3000" i="1" dirty="0" smtClean="0"/>
              <a:t>markedly </a:t>
            </a:r>
            <a:r>
              <a:rPr lang="en-US" sz="3000" i="1" dirty="0"/>
              <a:t>faster </a:t>
            </a:r>
            <a:r>
              <a:rPr lang="en-US" sz="3000" dirty="0" smtClean="0"/>
              <a:t>than adults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Then </a:t>
            </a:r>
            <a:r>
              <a:rPr lang="en-US" sz="3000" dirty="0"/>
              <a:t>a </a:t>
            </a:r>
            <a:r>
              <a:rPr lang="en-US" sz="3000" i="1" dirty="0"/>
              <a:t>gradual </a:t>
            </a:r>
            <a:r>
              <a:rPr lang="en-US" sz="3000" i="1" dirty="0" smtClean="0"/>
              <a:t>decline </a:t>
            </a:r>
            <a:r>
              <a:rPr lang="en-US" sz="3000" dirty="0" smtClean="0"/>
              <a:t>begins in the rate of hepatic metabolism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/>
              <a:t>Then a </a:t>
            </a:r>
            <a:r>
              <a:rPr lang="en-US" sz="3000" i="1" dirty="0" smtClean="0"/>
              <a:t>sharp </a:t>
            </a:r>
            <a:r>
              <a:rPr lang="en-US" sz="3000" i="1" dirty="0"/>
              <a:t>decline </a:t>
            </a:r>
            <a:r>
              <a:rPr lang="en-US" sz="3000" dirty="0" smtClean="0"/>
              <a:t>in the rate of hepatic metabolism occurs at puberty</a:t>
            </a:r>
          </a:p>
          <a:p>
            <a:pPr marL="403225" lvl="1" indent="-40322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b="1" dirty="0" smtClean="0"/>
              <a:t>May </a:t>
            </a:r>
            <a:r>
              <a:rPr lang="en-US" sz="3000" b="1" dirty="0"/>
              <a:t>need to increase dosage or decrease interval between </a:t>
            </a:r>
            <a:r>
              <a:rPr lang="en-US" sz="3000" b="1" dirty="0" smtClean="0"/>
              <a:t>doses accordingly </a:t>
            </a:r>
            <a:endParaRPr lang="en-US" sz="3000" b="1" dirty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32171" y="6492875"/>
            <a:ext cx="2133600" cy="365125"/>
          </a:xfrm>
        </p:spPr>
        <p:txBody>
          <a:bodyPr/>
          <a:lstStyle/>
          <a:p>
            <a:pPr algn="r">
              <a:defRPr/>
            </a:pPr>
            <a:r>
              <a:rPr lang="en-GB" dirty="0" smtClean="0"/>
              <a:t> </a:t>
            </a:r>
            <a:fld id="{E234264E-8860-42A2-83C5-41782AA54ED9}" type="slidenum">
              <a:rPr lang="en-GB" sz="800" smtClean="0"/>
              <a:pPr algn="r">
                <a:defRPr/>
              </a:pPr>
              <a:t>19</a:t>
            </a:fld>
            <a:endParaRPr lang="en-GB" sz="800" dirty="0"/>
          </a:p>
        </p:txBody>
      </p:sp>
      <p:sp>
        <p:nvSpPr>
          <p:cNvPr id="6" name="Rectangle 5"/>
          <p:cNvSpPr/>
          <p:nvPr/>
        </p:nvSpPr>
        <p:spPr>
          <a:xfrm>
            <a:off x="0" y="-43543"/>
            <a:ext cx="9144000" cy="10668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9565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0" y="152400"/>
            <a:ext cx="9144000" cy="762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Drug Therapy in Pediatric Patients</a:t>
            </a:r>
            <a:endParaRPr lang="en-GB" alt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43" y="1295400"/>
            <a:ext cx="9138557" cy="491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/>
              <a:t>Inadequate research data currently exists for prescribers to ensure safe dosing for infants/children.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Two </a:t>
            </a:r>
            <a:r>
              <a:rPr lang="en-US" sz="2800" dirty="0"/>
              <a:t>thirds of drugs </a:t>
            </a:r>
            <a:r>
              <a:rPr lang="en-US" sz="2800" i="1" dirty="0"/>
              <a:t>used</a:t>
            </a:r>
            <a:r>
              <a:rPr lang="en-US" sz="2800" dirty="0"/>
              <a:t> in pediatrics have never been </a:t>
            </a:r>
            <a:r>
              <a:rPr lang="en-US" sz="2800" i="1" dirty="0"/>
              <a:t>tested</a:t>
            </a:r>
            <a:r>
              <a:rPr lang="en-US" sz="2800" dirty="0"/>
              <a:t> in pediatric </a:t>
            </a:r>
            <a:r>
              <a:rPr lang="en-US" sz="2800" dirty="0" smtClean="0"/>
              <a:t>patients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sz="2800" b="1" dirty="0" smtClean="0"/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800" b="1" dirty="0" smtClean="0"/>
              <a:t>20 %  </a:t>
            </a:r>
            <a:r>
              <a:rPr lang="en-US" sz="2800" b="1" dirty="0"/>
              <a:t>of drugs were </a:t>
            </a:r>
            <a:r>
              <a:rPr lang="en-US" sz="2800" b="1" i="1" dirty="0"/>
              <a:t>ineffective</a:t>
            </a:r>
            <a:r>
              <a:rPr lang="en-US" sz="2800" b="1" dirty="0"/>
              <a:t> for children </a:t>
            </a:r>
            <a:r>
              <a:rPr lang="en-US" sz="2800" dirty="0" smtClean="0"/>
              <a:t>(even </a:t>
            </a:r>
            <a:r>
              <a:rPr lang="en-US" sz="2800" dirty="0"/>
              <a:t>though they were effective for </a:t>
            </a:r>
            <a:r>
              <a:rPr lang="en-US" sz="2800" dirty="0" smtClean="0"/>
              <a:t>adults)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endParaRPr lang="en-US" sz="2800" dirty="0"/>
          </a:p>
          <a:p>
            <a:pPr marL="460375" lvl="1" indent="-460375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30 %  </a:t>
            </a:r>
            <a:r>
              <a:rPr lang="en-US" sz="2800" b="1" dirty="0"/>
              <a:t>of drugs caused unanticipated side effects</a:t>
            </a:r>
            <a:r>
              <a:rPr lang="en-US" sz="2800" dirty="0"/>
              <a:t>, some of which were potentially </a:t>
            </a:r>
            <a:r>
              <a:rPr lang="en-US" sz="2800" dirty="0" smtClean="0"/>
              <a:t>lethal</a:t>
            </a:r>
          </a:p>
          <a:p>
            <a:pPr marL="460375" lvl="1" indent="-460375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60375" lvl="1" indent="-460375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 smtClean="0"/>
              <a:t>20 % </a:t>
            </a:r>
            <a:r>
              <a:rPr lang="en-US" sz="2800" b="1" dirty="0"/>
              <a:t>of drugs required dosages different </a:t>
            </a:r>
            <a:r>
              <a:rPr lang="en-US" sz="2800" dirty="0"/>
              <a:t>from those that had been extrapolated from dosages used in </a:t>
            </a:r>
            <a:r>
              <a:rPr lang="en-US" sz="2800" dirty="0" smtClean="0"/>
              <a:t>adults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86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-152400"/>
            <a:ext cx="91440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/>
              <a:t>Drug Therapy in Pediatric Patients</a:t>
            </a:r>
            <a:br>
              <a:rPr lang="en-US" sz="2800" dirty="0" smtClean="0"/>
            </a:br>
            <a:r>
              <a:rPr lang="en-GB" altLang="en-US" sz="2800" dirty="0"/>
              <a:t>Pharmacokinetics in children aged one year and </a:t>
            </a:r>
            <a:r>
              <a:rPr lang="en-GB" altLang="en-US" sz="2800" dirty="0" smtClean="0"/>
              <a:t>older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32171" y="6492875"/>
            <a:ext cx="2133600" cy="365125"/>
          </a:xfrm>
        </p:spPr>
        <p:txBody>
          <a:bodyPr/>
          <a:lstStyle/>
          <a:p>
            <a:pPr algn="r">
              <a:defRPr/>
            </a:pPr>
            <a:r>
              <a:rPr lang="en-GB" dirty="0" smtClean="0"/>
              <a:t> </a:t>
            </a:r>
            <a:fld id="{E234264E-8860-42A2-83C5-41782AA54ED9}" type="slidenum">
              <a:rPr lang="en-GB" sz="800" smtClean="0"/>
              <a:pPr algn="r">
                <a:defRPr/>
              </a:pPr>
              <a:t>20</a:t>
            </a:fld>
            <a:endParaRPr lang="en-GB" sz="800" dirty="0"/>
          </a:p>
        </p:txBody>
      </p:sp>
      <p:sp>
        <p:nvSpPr>
          <p:cNvPr id="6" name="Rectangle 5"/>
          <p:cNvSpPr/>
          <p:nvPr/>
        </p:nvSpPr>
        <p:spPr>
          <a:xfrm>
            <a:off x="0" y="-43543"/>
            <a:ext cx="9144000" cy="10668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0" y="1336766"/>
            <a:ext cx="91440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800" dirty="0" smtClean="0"/>
              <a:t>Various </a:t>
            </a:r>
            <a:r>
              <a:rPr lang="en-US" sz="2800" b="1" dirty="0" smtClean="0"/>
              <a:t>stages of ongoing growth and development </a:t>
            </a:r>
            <a:r>
              <a:rPr lang="en-US" sz="2800" dirty="0" smtClean="0"/>
              <a:t>also put children at risk for </a:t>
            </a:r>
            <a:r>
              <a:rPr lang="en-US" sz="2800" i="1" dirty="0" smtClean="0"/>
              <a:t>unique</a:t>
            </a:r>
            <a:r>
              <a:rPr lang="en-US" sz="2800" dirty="0" smtClean="0"/>
              <a:t> or </a:t>
            </a:r>
            <a:r>
              <a:rPr lang="en-US" sz="2800" i="1" dirty="0" smtClean="0"/>
              <a:t>age-related </a:t>
            </a:r>
            <a:r>
              <a:rPr lang="en-US" sz="2800" dirty="0" smtClean="0"/>
              <a:t>adverse effects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dirty="0" smtClean="0"/>
          </a:p>
          <a:p>
            <a:pPr>
              <a:spcBef>
                <a:spcPct val="0"/>
              </a:spcBef>
            </a:pPr>
            <a:r>
              <a:rPr lang="en-US" sz="2800" dirty="0" smtClean="0"/>
              <a:t>Examples :</a:t>
            </a:r>
          </a:p>
          <a:p>
            <a:pPr marL="676275" lvl="2">
              <a:spcBef>
                <a:spcPct val="0"/>
              </a:spcBef>
            </a:pPr>
            <a:r>
              <a:rPr lang="en-US" sz="2800" dirty="0" smtClean="0"/>
              <a:t>Growth suppression (caused by glucocorticoids)</a:t>
            </a:r>
          </a:p>
          <a:p>
            <a:pPr marL="676275" lvl="2">
              <a:spcBef>
                <a:spcPct val="0"/>
              </a:spcBef>
            </a:pPr>
            <a:r>
              <a:rPr lang="en-US" sz="2800" dirty="0" smtClean="0"/>
              <a:t>Discoloration of developing teeth (</a:t>
            </a:r>
            <a:r>
              <a:rPr lang="en-US" sz="2800" dirty="0" err="1" smtClean="0"/>
              <a:t>tetracyclines</a:t>
            </a:r>
            <a:r>
              <a:rPr lang="en-US" sz="2800" dirty="0" smtClean="0"/>
              <a:t>)</a:t>
            </a:r>
          </a:p>
          <a:p>
            <a:pPr marL="676275" lvl="2">
              <a:spcBef>
                <a:spcPct val="0"/>
              </a:spcBef>
            </a:pPr>
            <a:r>
              <a:rPr lang="en-US" sz="2800" dirty="0" smtClean="0"/>
              <a:t>Kernicterus (sulfonamides)</a:t>
            </a:r>
          </a:p>
        </p:txBody>
      </p:sp>
    </p:spTree>
    <p:extLst>
      <p:ext uri="{BB962C8B-B14F-4D97-AF65-F5344CB8AC3E}">
        <p14:creationId xmlns="" xmlns:p14="http://schemas.microsoft.com/office/powerpoint/2010/main" val="4267488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8709" y="2133600"/>
            <a:ext cx="9144000" cy="2971800"/>
          </a:xfrm>
        </p:spPr>
        <p:txBody>
          <a:bodyPr>
            <a:normAutofit/>
          </a:bodyPr>
          <a:lstStyle/>
          <a:p>
            <a:r>
              <a:rPr lang="en-US" dirty="0"/>
              <a:t>Safe dose </a:t>
            </a:r>
            <a:r>
              <a:rPr lang="en-US" dirty="0" smtClean="0"/>
              <a:t>approximation and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importance of careful monitoring </a:t>
            </a:r>
            <a:br>
              <a:rPr lang="en-US" dirty="0"/>
            </a:br>
            <a:endParaRPr lang="en-US" alt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0" y="22411"/>
            <a:ext cx="9144000" cy="1120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 smtClean="0"/>
              <a:t>Drug Therapy in Pediatric Patients: </a:t>
            </a:r>
            <a:br>
              <a:rPr lang="en-US" altLang="en-US" sz="3200" dirty="0" smtClean="0"/>
            </a:br>
            <a:r>
              <a:rPr lang="en-US" altLang="en-US" sz="3200" dirty="0" smtClean="0"/>
              <a:t>Dose Approximation based on Body Surface Area</a:t>
            </a:r>
          </a:p>
        </p:txBody>
      </p:sp>
    </p:spTree>
    <p:extLst>
      <p:ext uri="{BB962C8B-B14F-4D97-AF65-F5344CB8AC3E}">
        <p14:creationId xmlns="" xmlns:p14="http://schemas.microsoft.com/office/powerpoint/2010/main" val="855855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715001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dirty="0"/>
              <a:t>Pediatric dosing is commonly based on body surface area  (BSA)</a:t>
            </a:r>
            <a:endParaRPr lang="en-US" altLang="en-US" sz="36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36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3600" dirty="0" smtClean="0"/>
              <a:t>Approximate dosage for a child =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36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3600" dirty="0" smtClean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3600" u="sng" dirty="0" smtClean="0"/>
              <a:t>Body surface area of the child   </a:t>
            </a:r>
            <a:r>
              <a:rPr lang="en-US" altLang="en-US" sz="3600" u="sng" dirty="0" smtClean="0">
                <a:sym typeface="Symbol" pitchFamily="18" charset="2"/>
              </a:rPr>
              <a:t>×  </a:t>
            </a:r>
            <a:r>
              <a:rPr lang="en-US" altLang="en-US" sz="3600" u="sng" dirty="0" smtClean="0"/>
              <a:t>adult dose</a:t>
            </a:r>
            <a:endParaRPr lang="en-US" altLang="en-US" sz="3600" dirty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en-US" sz="3600" dirty="0" smtClean="0"/>
              <a:t>1.73 m²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0" y="0"/>
            <a:ext cx="9144000" cy="1120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 smtClean="0"/>
              <a:t>Drug Therapy in Pediatric Patients: </a:t>
            </a:r>
            <a:br>
              <a:rPr lang="en-US" altLang="en-US" sz="3200" dirty="0" smtClean="0"/>
            </a:br>
            <a:r>
              <a:rPr lang="en-US" altLang="en-US" sz="3200" dirty="0" smtClean="0"/>
              <a:t>Dose Approximation based on Body Surface Area</a:t>
            </a:r>
          </a:p>
        </p:txBody>
      </p:sp>
    </p:spTree>
    <p:extLst>
      <p:ext uri="{BB962C8B-B14F-4D97-AF65-F5344CB8AC3E}">
        <p14:creationId xmlns="" xmlns:p14="http://schemas.microsoft.com/office/powerpoint/2010/main" val="298216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Example of a NOMOGRAM. </a:t>
            </a:r>
            <a:br>
              <a:rPr lang="en-US" sz="2400" b="1" dirty="0" smtClean="0"/>
            </a:br>
            <a:r>
              <a:rPr lang="en-US" sz="2400" dirty="0" smtClean="0"/>
              <a:t>Historically, nomograms were used  to determine Body Surface Area. Calculations using a formula are more precise. 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149076"/>
            <a:ext cx="4327592" cy="570892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MPinson_wi_16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712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surface area </a:t>
            </a:r>
            <a:r>
              <a:rPr lang="en-US" dirty="0" smtClean="0"/>
              <a:t>and the </a:t>
            </a:r>
            <a:r>
              <a:rPr lang="en-US" b="1" dirty="0" smtClean="0">
                <a:solidFill>
                  <a:srgbClr val="C00000"/>
                </a:solidFill>
              </a:rPr>
              <a:t>weight</a:t>
            </a:r>
            <a:r>
              <a:rPr lang="en-US" dirty="0" smtClean="0"/>
              <a:t> are the only common methods currently available to predict </a:t>
            </a:r>
            <a:r>
              <a:rPr lang="en-US" b="1" dirty="0" err="1" smtClean="0">
                <a:solidFill>
                  <a:schemeClr val="tx2"/>
                </a:solidFill>
              </a:rPr>
              <a:t>paediatric</a:t>
            </a:r>
            <a:r>
              <a:rPr lang="en-US" dirty="0" smtClean="0"/>
              <a:t> therapeutic doses from those used for </a:t>
            </a:r>
            <a:r>
              <a:rPr lang="en-US" b="1" dirty="0" smtClean="0">
                <a:solidFill>
                  <a:schemeClr val="tx2"/>
                </a:solidFill>
              </a:rPr>
              <a:t>adults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Surface area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surface-area or percentage method for estimating doses is calculated as follows:</a:t>
            </a:r>
          </a:p>
          <a:p>
            <a:r>
              <a:rPr lang="en-US" sz="4100" b="1" dirty="0" smtClean="0">
                <a:solidFill>
                  <a:srgbClr val="C00000"/>
                </a:solidFill>
                <a:latin typeface="Aharoni"/>
                <a:cs typeface="Aharoni"/>
              </a:rPr>
              <a:t>(</a:t>
            </a:r>
            <a:r>
              <a:rPr lang="en-US" sz="4100" b="1" dirty="0" smtClean="0">
                <a:solidFill>
                  <a:srgbClr val="C00000"/>
                </a:solidFill>
              </a:rPr>
              <a:t>Surface area of child (m2)/1.76m2</a:t>
            </a:r>
            <a:r>
              <a:rPr lang="en-US" sz="4100" b="1" dirty="0" smtClean="0">
                <a:solidFill>
                  <a:srgbClr val="C00000"/>
                </a:solidFill>
                <a:latin typeface="Aharoni"/>
                <a:cs typeface="Aharoni"/>
              </a:rPr>
              <a:t>)*</a:t>
            </a:r>
            <a:r>
              <a:rPr lang="en-US" sz="4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</a:p>
          <a:p>
            <a:r>
              <a:rPr lang="en-US" dirty="0" smtClean="0"/>
              <a:t>where 1.76 m2 is the average adult surface area.</a:t>
            </a:r>
          </a:p>
          <a:p>
            <a:r>
              <a:rPr lang="en-US" dirty="0" smtClean="0"/>
              <a:t>Children are often said to tolerate or require larger doses of drugs than adults based on a weight basis, and the percentage method helps to explain this phenomenon.</a:t>
            </a:r>
          </a:p>
          <a:p>
            <a:r>
              <a:rPr lang="en-US" dirty="0" smtClean="0"/>
              <a:t> Body water (</a:t>
            </a:r>
            <a:r>
              <a:rPr lang="en-US" b="1" dirty="0" smtClean="0">
                <a:solidFill>
                  <a:srgbClr val="C00000"/>
                </a:solidFill>
              </a:rPr>
              <a:t>total and extracellular</a:t>
            </a:r>
            <a:r>
              <a:rPr lang="en-US" dirty="0" smtClean="0"/>
              <a:t>) is known to equate better with surface area than body weight.</a:t>
            </a:r>
          </a:p>
          <a:p>
            <a:r>
              <a:rPr lang="en-US" dirty="0" smtClean="0"/>
              <a:t> It thus seems appropriate to prescribe drugs by surface area if they are distributed through the extracellular fluid volume in particular.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Weight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Adult dose (mg)/70kg=mg/kg  dose</a:t>
            </a:r>
          </a:p>
          <a:p>
            <a:r>
              <a:rPr lang="en-US" dirty="0" smtClean="0"/>
              <a:t>where 70 kg is the average adult weight.</a:t>
            </a:r>
          </a:p>
          <a:p>
            <a:r>
              <a:rPr lang="en-US" dirty="0" smtClean="0"/>
              <a:t>This method will give </a:t>
            </a:r>
            <a:r>
              <a:rPr lang="en-US" dirty="0" smtClean="0">
                <a:solidFill>
                  <a:srgbClr val="C00000"/>
                </a:solidFill>
              </a:rPr>
              <a:t>lower doses </a:t>
            </a:r>
            <a:r>
              <a:rPr lang="en-US" dirty="0" smtClean="0"/>
              <a:t>than the surface-area method. </a:t>
            </a:r>
          </a:p>
          <a:p>
            <a:r>
              <a:rPr lang="en-US" dirty="0" smtClean="0"/>
              <a:t>It is far less accurate in clinical terms and is usually inappropriate for accurate therapeutic dosing. </a:t>
            </a:r>
          </a:p>
          <a:p>
            <a:r>
              <a:rPr lang="en-US" dirty="0" smtClean="0"/>
              <a:t>However, as it gives lower and thus safer estimates of what the toxic dose may be, it is a more practical and reasonably cautious method for extrapolating toxic doses.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Reasons for Increased Risk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05800" cy="4525963"/>
          </a:xfrm>
        </p:spPr>
        <p:txBody>
          <a:bodyPr/>
          <a:lstStyle/>
          <a:p>
            <a:pPr eaLnBrk="1" hangingPunct="1"/>
            <a:r>
              <a:rPr lang="en-US" b="1" smtClean="0"/>
              <a:t>Different and changing pharmacokinetic parameters</a:t>
            </a:r>
          </a:p>
          <a:p>
            <a:pPr eaLnBrk="1" hangingPunct="1"/>
            <a:r>
              <a:rPr lang="en-US" smtClean="0"/>
              <a:t>Lack of pediatric formulations, dosage forms, guidelines</a:t>
            </a:r>
          </a:p>
          <a:p>
            <a:pPr eaLnBrk="1" hangingPunct="1"/>
            <a:r>
              <a:rPr lang="en-US" smtClean="0"/>
              <a:t>Calculation errors</a:t>
            </a:r>
          </a:p>
          <a:p>
            <a:pPr eaLnBrk="1" hangingPunct="1"/>
            <a:r>
              <a:rPr lang="en-US" smtClean="0"/>
              <a:t>Inconsistent measurement of preparations</a:t>
            </a:r>
          </a:p>
          <a:p>
            <a:pPr eaLnBrk="1" hangingPunct="1"/>
            <a:r>
              <a:rPr lang="en-US" smtClean="0"/>
              <a:t>Problems with drug delivery systems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xfrm>
            <a:off x="11722" y="0"/>
            <a:ext cx="9132278" cy="952500"/>
          </a:xfrm>
        </p:spPr>
        <p:txBody>
          <a:bodyPr lIns="0" tIns="0" rIns="0" bIns="0" anchor="t">
            <a:noAutofit/>
          </a:bodyPr>
          <a:lstStyle/>
          <a:p>
            <a:r>
              <a:rPr lang="en-US" altLang="en-US" sz="3200" dirty="0"/>
              <a:t>Drug Therapy in Pediatric Patients: </a:t>
            </a:r>
            <a:br>
              <a:rPr lang="en-US" altLang="en-US" sz="3200" dirty="0"/>
            </a:br>
            <a:r>
              <a:rPr lang="en-US" altLang="en-US" sz="3200" dirty="0"/>
              <a:t>Promoting </a:t>
            </a:r>
            <a:r>
              <a:rPr lang="en-US" altLang="en-US" sz="3200" dirty="0" smtClean="0"/>
              <a:t>Adherence to a Medication Regimen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11722" y="1600200"/>
            <a:ext cx="9132278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Effective two-way communication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/>
              <a:t>Individualized patient education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Provide patient education  in several ways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always in writing  in addition to verbal, infomercial, class,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Demonstration techniques should be included when/if  appropriate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“Teach Back”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8468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>
                <a:solidFill>
                  <a:schemeClr val="tx1"/>
                </a:solidFill>
              </a:rPr>
              <a:t>Lack of Pediatric Formulations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May lead to:</a:t>
            </a:r>
          </a:p>
          <a:p>
            <a:pPr lvl="1" eaLnBrk="1" hangingPunct="1"/>
            <a:r>
              <a:rPr lang="en-US" smtClean="0"/>
              <a:t>Crushing tablets</a:t>
            </a:r>
          </a:p>
          <a:p>
            <a:pPr lvl="1" eaLnBrk="1" hangingPunct="1"/>
            <a:r>
              <a:rPr lang="en-US" smtClean="0"/>
              <a:t>Opening capsules and adding to food or beverage</a:t>
            </a:r>
          </a:p>
          <a:p>
            <a:pPr lvl="1" eaLnBrk="1" hangingPunct="1"/>
            <a:r>
              <a:rPr lang="en-US" smtClean="0"/>
              <a:t>Utilizing IV formulations for oral use</a:t>
            </a:r>
          </a:p>
          <a:p>
            <a:pPr lvl="1" eaLnBrk="1" hangingPunct="1"/>
            <a:r>
              <a:rPr lang="en-US" smtClean="0"/>
              <a:t>Using ophthalmic preparations in the ear</a:t>
            </a:r>
          </a:p>
          <a:p>
            <a:pPr lvl="1" eaLnBrk="1" hangingPunct="1"/>
            <a:r>
              <a:rPr lang="en-US" smtClean="0"/>
              <a:t>Giving oral anticonvulsants rectally</a:t>
            </a:r>
          </a:p>
          <a:p>
            <a:pPr lvl="1" eaLnBrk="1" hangingPunct="1"/>
            <a:r>
              <a:rPr lang="en-US" smtClean="0"/>
              <a:t>Compounding extemporaneous products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010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023" y="1295400"/>
            <a:ext cx="8517177" cy="44196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 dpi="0" rotWithShape="1">
            <a:blip r:embed="rId4">
              <a:alphaModFix amt="30000"/>
            </a:blip>
            <a:srcRect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638800"/>
            <a:ext cx="9144000" cy="12192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10-1: Drug doses adjusted to body weight were administered to infants and adults, via IV injection (left) or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subcut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(right). Duration/time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MEC, and peak drug levels, differed significantly between infants and adults. Therefore, adjusting dose amounts based on body size alone is inadequate to safely medicate neonates and infants.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sz="2600" dirty="0"/>
          </a:p>
          <a:p>
            <a:pPr eaLnBrk="1" hangingPunct="1">
              <a:buFontTx/>
              <a:buNone/>
            </a:pPr>
            <a:endParaRPr lang="en-US" altLang="en-US" sz="3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77000" y="6721475"/>
            <a:ext cx="2133600" cy="365125"/>
          </a:xfrm>
        </p:spPr>
        <p:txBody>
          <a:bodyPr/>
          <a:lstStyle/>
          <a:p>
            <a:fld id="{82C12F36-81CB-4008-A7E8-408C413116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-70337"/>
            <a:ext cx="9144000" cy="121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Drug Therapy in Pediatric Patients</a:t>
            </a:r>
            <a:endParaRPr lang="en-GB" altLang="en-US" sz="2800" b="1" dirty="0"/>
          </a:p>
          <a:p>
            <a:r>
              <a:rPr lang="en-US" altLang="en-US" sz="2800" dirty="0" smtClean="0"/>
              <a:t>Pharmacokinetics: Comparison between Infants and Adults</a:t>
            </a:r>
          </a:p>
        </p:txBody>
      </p:sp>
    </p:spTree>
    <p:extLst>
      <p:ext uri="{BB962C8B-B14F-4D97-AF65-F5344CB8AC3E}">
        <p14:creationId xmlns="" xmlns:p14="http://schemas.microsoft.com/office/powerpoint/2010/main" val="9645276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300" dirty="0" smtClean="0"/>
              <a:t>Barriers to commercial availability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Complications of testing in pediatric patients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Concerns involving informed consent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Recruitment problems (e.g., too few patients)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Determining which pediatric subset to test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Market limitations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Cost of testing may outweigh expected market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Market share typically less than in adult market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Less financial incentive to manufacturers for most disease states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427038"/>
            <a:ext cx="8131175" cy="519112"/>
          </a:xfrm>
        </p:spPr>
        <p:txBody>
          <a:bodyPr>
            <a:normAutofit fontScale="90000"/>
          </a:bodyPr>
          <a:lstStyle/>
          <a:p>
            <a:r>
              <a:rPr lang="en-US"/>
              <a:t>Criteria for Using a Drug in a  Child or Infant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Has there been documented efficacy for the medication for the disorder in newborn or older infants/children.</a:t>
            </a:r>
          </a:p>
          <a:p>
            <a:pPr lvl="1"/>
            <a:r>
              <a:rPr lang="en-US"/>
              <a:t>Is the data from adequate clinical trials (randomized, controlled, size, power, similar age/maturity)?</a:t>
            </a:r>
          </a:p>
          <a:p>
            <a:r>
              <a:rPr lang="en-US"/>
              <a:t>Has the safety  been established for pediatric population?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27038"/>
            <a:ext cx="8131175" cy="519112"/>
          </a:xfrm>
        </p:spPr>
        <p:txBody>
          <a:bodyPr>
            <a:normAutofit fontScale="90000"/>
          </a:bodyPr>
          <a:lstStyle/>
          <a:p>
            <a:r>
              <a:rPr lang="en-US"/>
              <a:t>Criteria for Using a Drug in a  Child or Infant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Has the pathway of drug clearance been established in children/infants? </a:t>
            </a:r>
          </a:p>
          <a:p>
            <a:r>
              <a:rPr lang="en-US"/>
              <a:t>Is that pathway established in the child/infant you are treating (based on maturity or physical state)?</a:t>
            </a:r>
          </a:p>
          <a:p>
            <a:r>
              <a:rPr lang="en-US"/>
              <a:t>Is there reason to believe that pathway may be compromised in the specific child/infant (genetics, disease state, concomitant therapy)?</a:t>
            </a:r>
          </a:p>
          <a:p>
            <a:r>
              <a:rPr lang="en-US"/>
              <a:t>Have the pharmacokinetics been established in similarly aged children?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27038"/>
            <a:ext cx="8131175" cy="519112"/>
          </a:xfrm>
        </p:spPr>
        <p:txBody>
          <a:bodyPr>
            <a:normAutofit fontScale="90000"/>
          </a:bodyPr>
          <a:lstStyle/>
          <a:p>
            <a:r>
              <a:rPr lang="en-US"/>
              <a:t>Criteria for Using a Drug in a Child or Infant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Is there a safe route to administer the drug? (intact GI tract, central access, intact skin, nontoxic solvent)</a:t>
            </a:r>
          </a:p>
          <a:p>
            <a:r>
              <a:rPr lang="en-US"/>
              <a:t>Is displacement an issue for albumin binding or bilirubin displacement?</a:t>
            </a:r>
          </a:p>
          <a:p>
            <a:r>
              <a:rPr lang="en-US"/>
              <a:t>Are there technical issues surrounding administration, e.g. solvents, preservatives, volume?</a:t>
            </a:r>
          </a:p>
          <a:p>
            <a:r>
              <a:rPr lang="en-US"/>
              <a:t>Is there an established dose and interval appropriate for age and disease state of the child?</a:t>
            </a:r>
          </a:p>
          <a:p>
            <a:r>
              <a:rPr lang="en-US"/>
              <a:t>Have a plan for monitoring for appropriate response to the agent.</a:t>
            </a:r>
          </a:p>
          <a:p>
            <a:r>
              <a:rPr lang="en-US"/>
              <a:t>Look for adverse effects of the agent.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593725"/>
            <a:ext cx="8131175" cy="519113"/>
          </a:xfrm>
        </p:spPr>
        <p:txBody>
          <a:bodyPr>
            <a:normAutofit fontScale="90000"/>
          </a:bodyPr>
          <a:lstStyle/>
          <a:p>
            <a:r>
              <a:rPr lang="en-US"/>
              <a:t>Criteria for Using a Drug in a  Child or Infant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The very small doses required in the most immature patients and the immature clearance pathways leave very little margin of error.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>
          <a:xfrm>
            <a:off x="11722" y="0"/>
            <a:ext cx="9132278" cy="952500"/>
          </a:xfrm>
        </p:spPr>
        <p:txBody>
          <a:bodyPr lIns="0" tIns="0" rIns="0" bIns="0" anchor="t">
            <a:noAutofit/>
          </a:bodyPr>
          <a:lstStyle/>
          <a:p>
            <a:r>
              <a:rPr lang="en-US" altLang="en-US" sz="3200" dirty="0"/>
              <a:t>Drug Therapy in Pediatric Patients: </a:t>
            </a:r>
            <a:br>
              <a:rPr lang="en-US" altLang="en-US" sz="3200" dirty="0"/>
            </a:br>
            <a:r>
              <a:rPr lang="en-US" altLang="en-US" sz="3200" dirty="0"/>
              <a:t>Promoting </a:t>
            </a:r>
            <a:r>
              <a:rPr lang="en-US" altLang="en-US" sz="3200" dirty="0" smtClean="0"/>
              <a:t>Adherence to a Medication Regimen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47817" y="1143000"/>
            <a:ext cx="9132278" cy="609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88925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B0F0"/>
                </a:solidFill>
              </a:rPr>
              <a:t>P</a:t>
            </a:r>
            <a:r>
              <a:rPr lang="en-US" altLang="en-US" b="1" dirty="0" smtClean="0">
                <a:solidFill>
                  <a:srgbClr val="00B0F0"/>
                </a:solidFill>
              </a:rPr>
              <a:t>atient/ caregiver/ family need to know: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</a:pPr>
            <a:r>
              <a:rPr lang="en-US" altLang="en-US" b="1" dirty="0" smtClean="0"/>
              <a:t>Name</a:t>
            </a:r>
            <a:r>
              <a:rPr lang="en-US" altLang="en-US" dirty="0" smtClean="0"/>
              <a:t> of medication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</a:pPr>
            <a:r>
              <a:rPr lang="en-US" altLang="en-US" b="1" dirty="0" smtClean="0"/>
              <a:t>Purpose</a:t>
            </a:r>
            <a:r>
              <a:rPr lang="en-US" altLang="en-US" dirty="0" smtClean="0"/>
              <a:t> of medication</a:t>
            </a:r>
            <a:endParaRPr lang="en-US" altLang="en-US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</a:pPr>
            <a:r>
              <a:rPr lang="en-US" altLang="en-US" b="1" dirty="0" smtClean="0"/>
              <a:t>Dosage</a:t>
            </a:r>
            <a:r>
              <a:rPr lang="en-US" altLang="en-US" dirty="0" smtClean="0"/>
              <a:t> size and </a:t>
            </a:r>
            <a:r>
              <a:rPr lang="en-US" altLang="en-US" b="1" dirty="0" smtClean="0"/>
              <a:t>timing</a:t>
            </a:r>
            <a:r>
              <a:rPr lang="en-US" altLang="en-US" dirty="0" smtClean="0"/>
              <a:t> (r/t meals, other meds, </a:t>
            </a:r>
            <a:br>
              <a:rPr lang="en-US" altLang="en-US" dirty="0" smtClean="0"/>
            </a:br>
            <a:r>
              <a:rPr lang="en-US" altLang="en-US" dirty="0" smtClean="0"/>
              <a:t>time of day, symptom onset, and so forth)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</a:pPr>
            <a:r>
              <a:rPr lang="en-US" altLang="en-US" dirty="0" smtClean="0"/>
              <a:t>Administration </a:t>
            </a:r>
            <a:r>
              <a:rPr lang="en-US" altLang="en-US" b="1" dirty="0"/>
              <a:t>route</a:t>
            </a:r>
            <a:r>
              <a:rPr lang="en-US" altLang="en-US" dirty="0"/>
              <a:t> and </a:t>
            </a:r>
            <a:r>
              <a:rPr lang="en-US" altLang="en-US" b="1" dirty="0" smtClean="0"/>
              <a:t>technique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</a:pPr>
            <a:r>
              <a:rPr lang="en-US" altLang="en-US" b="1" dirty="0" smtClean="0"/>
              <a:t>Special considerations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</a:pPr>
            <a:r>
              <a:rPr lang="en-US" altLang="en-US" dirty="0" smtClean="0"/>
              <a:t>Treatment </a:t>
            </a:r>
            <a:r>
              <a:rPr lang="en-US" altLang="en-US" b="1" dirty="0" smtClean="0"/>
              <a:t>duration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</a:pPr>
            <a:r>
              <a:rPr lang="en-US" altLang="en-US" b="1" dirty="0" smtClean="0"/>
              <a:t>Drug storage- </a:t>
            </a:r>
            <a:r>
              <a:rPr lang="en-US" altLang="en-US" dirty="0" smtClean="0"/>
              <a:t>safety for children in household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</a:pPr>
            <a:r>
              <a:rPr lang="en-US" altLang="en-US" dirty="0" smtClean="0"/>
              <a:t>Nature </a:t>
            </a:r>
            <a:r>
              <a:rPr lang="en-US" altLang="en-US" dirty="0"/>
              <a:t>and time course of </a:t>
            </a:r>
            <a:r>
              <a:rPr lang="en-US" altLang="en-US" b="1" dirty="0"/>
              <a:t>desired </a:t>
            </a:r>
            <a:r>
              <a:rPr lang="en-US" altLang="en-US" b="1" dirty="0" smtClean="0"/>
              <a:t>responses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</a:pPr>
            <a:r>
              <a:rPr lang="en-US" altLang="en-US" dirty="0" smtClean="0"/>
              <a:t>Nature </a:t>
            </a:r>
            <a:r>
              <a:rPr lang="en-US" altLang="en-US" dirty="0"/>
              <a:t>and time course of </a:t>
            </a:r>
            <a:r>
              <a:rPr lang="en-US" altLang="en-US" b="1" dirty="0"/>
              <a:t>adverse </a:t>
            </a:r>
            <a:r>
              <a:rPr lang="en-US" altLang="en-US" b="1" dirty="0" smtClean="0"/>
              <a:t>effects: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teach possible adverse effects, how to respond, when and how to follow-up with provider,</a:t>
            </a:r>
            <a:br>
              <a:rPr lang="en-US" altLang="en-US" dirty="0" smtClean="0"/>
            </a:br>
            <a:r>
              <a:rPr lang="en-US" altLang="en-US" dirty="0" smtClean="0"/>
              <a:t>and when to consult physician</a:t>
            </a:r>
            <a:endParaRPr lang="en-US" altLang="en-US" dirty="0"/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2395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/>
              <a:t>Drug Therapy in Pediatric </a:t>
            </a:r>
            <a:r>
              <a:rPr lang="en-US" sz="3000" dirty="0" smtClean="0"/>
              <a:t>Patients:</a:t>
            </a:r>
            <a:r>
              <a:rPr lang="en-GB" altLang="en-US" sz="3000" b="1" dirty="0"/>
              <a:t/>
            </a:r>
            <a:br>
              <a:rPr lang="en-GB" altLang="en-US" sz="3000" b="1" dirty="0"/>
            </a:br>
            <a:r>
              <a:rPr lang="en-US" sz="3000" b="1" dirty="0" smtClean="0"/>
              <a:t>Clearly, children are </a:t>
            </a:r>
            <a:r>
              <a:rPr lang="en-US" sz="3000" b="1" i="1" dirty="0" smtClean="0"/>
              <a:t>not</a:t>
            </a:r>
            <a:r>
              <a:rPr lang="en-US" sz="3000" b="1" dirty="0" smtClean="0"/>
              <a:t> little adults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876800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In what </a:t>
            </a:r>
            <a:r>
              <a:rPr lang="en-US" i="1" u="sng" dirty="0" smtClean="0"/>
              <a:t>specific physiologic ways </a:t>
            </a:r>
            <a:r>
              <a:rPr lang="en-US" dirty="0" smtClean="0"/>
              <a:t>are neonates/infants and children different from adults? </a:t>
            </a:r>
            <a:r>
              <a:rPr lang="en-US" sz="800" dirty="0" smtClean="0"/>
              <a:t> </a:t>
            </a:r>
            <a:br>
              <a:rPr lang="en-US" sz="800" dirty="0" smtClean="0"/>
            </a:b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How do these differences influence pharmacokinetics and drug therapy in pediatric age groups? </a:t>
            </a:r>
            <a:r>
              <a:rPr lang="en-US" sz="800" dirty="0" smtClean="0"/>
              <a:t> </a:t>
            </a:r>
            <a:br>
              <a:rPr lang="en-US" sz="800" dirty="0" smtClean="0"/>
            </a:b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i="1" dirty="0"/>
              <a:t>W</a:t>
            </a:r>
            <a:r>
              <a:rPr lang="en-US" i="1" dirty="0" smtClean="0"/>
              <a:t>hen</a:t>
            </a:r>
            <a:r>
              <a:rPr lang="en-US" dirty="0" smtClean="0"/>
              <a:t> do the differences in </a:t>
            </a:r>
            <a:r>
              <a:rPr lang="en-US" dirty="0"/>
              <a:t>neonates/infants and children </a:t>
            </a:r>
            <a:r>
              <a:rPr lang="en-US" dirty="0" smtClean="0"/>
              <a:t>become physiologically comparable to the adult?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12F36-81CB-4008-A7E8-408C413116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96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066800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 smtClean="0"/>
          </a:p>
          <a:p>
            <a:pPr marL="682625" lvl="1" indent="-5143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Neonates/infants are </a:t>
            </a:r>
            <a:r>
              <a:rPr lang="en-US" sz="3000" b="1" u="sng" dirty="0" smtClean="0"/>
              <a:t>more </a:t>
            </a:r>
            <a:r>
              <a:rPr lang="en-US" sz="3000" b="1" u="sng" dirty="0"/>
              <a:t>sensitive</a:t>
            </a:r>
            <a:r>
              <a:rPr lang="en-US" sz="3000" b="1" dirty="0"/>
              <a:t> </a:t>
            </a:r>
            <a:r>
              <a:rPr lang="en-US" sz="3000" b="1" dirty="0" smtClean="0"/>
              <a:t> </a:t>
            </a:r>
            <a:r>
              <a:rPr lang="en-US" sz="3000" dirty="0" smtClean="0"/>
              <a:t>to drugs than adults</a:t>
            </a:r>
          </a:p>
          <a:p>
            <a:pPr marL="1139825" lvl="2" indent="-514350">
              <a:spcBef>
                <a:spcPct val="0"/>
              </a:spcBef>
              <a:buFont typeface="Calibri" panose="020F0502020204030204" pitchFamily="34" charset="0"/>
              <a:buChar char="—"/>
            </a:pPr>
            <a:r>
              <a:rPr lang="en-US" sz="3000" dirty="0" smtClean="0"/>
              <a:t>due </a:t>
            </a:r>
            <a:r>
              <a:rPr lang="en-US" sz="3000" b="1" dirty="0"/>
              <a:t>mainly to organ system </a:t>
            </a:r>
            <a:r>
              <a:rPr lang="en-US" sz="3000" b="1" dirty="0" smtClean="0"/>
              <a:t>immaturity</a:t>
            </a:r>
            <a:br>
              <a:rPr lang="en-US" sz="3000" b="1" dirty="0" smtClean="0"/>
            </a:br>
            <a:endParaRPr lang="en-US" sz="3000" b="1" dirty="0" smtClean="0"/>
          </a:p>
          <a:p>
            <a:pPr marL="682625" lvl="1" indent="-5143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Neonates/infants </a:t>
            </a:r>
            <a:r>
              <a:rPr lang="en-US" sz="3000" dirty="0" smtClean="0"/>
              <a:t>are at </a:t>
            </a:r>
            <a:r>
              <a:rPr lang="en-US" sz="3000" b="1" dirty="0" smtClean="0"/>
              <a:t>increased </a:t>
            </a:r>
            <a:r>
              <a:rPr lang="en-US" sz="3000" b="1" dirty="0"/>
              <a:t>risk for adverse drug </a:t>
            </a:r>
            <a:r>
              <a:rPr lang="en-US" sz="3000" b="1" dirty="0" smtClean="0"/>
              <a:t>reactions</a:t>
            </a:r>
            <a:br>
              <a:rPr lang="en-US" sz="3000" b="1" dirty="0" smtClean="0"/>
            </a:br>
            <a:endParaRPr lang="en-US" sz="3000" b="1" dirty="0" smtClean="0"/>
          </a:p>
          <a:p>
            <a:pPr marL="682625" lvl="1" indent="-5143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dirty="0" smtClean="0"/>
              <a:t>Young </a:t>
            </a:r>
            <a:r>
              <a:rPr lang="en-US" sz="3000" dirty="0"/>
              <a:t>patients </a:t>
            </a:r>
            <a:r>
              <a:rPr lang="en-US" sz="3000" b="1" dirty="0"/>
              <a:t>show greater individual variation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000" dirty="0" smtClean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0" y="15240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solidFill>
                  <a:schemeClr val="tx1"/>
                </a:solidFill>
              </a:rPr>
              <a:t>Drug Therapy in Pediatric Patients</a:t>
            </a:r>
            <a:endParaRPr lang="en-GB" altLang="en-US" sz="3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02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942965412"/>
              </p:ext>
            </p:extLst>
          </p:nvPr>
        </p:nvGraphicFramePr>
        <p:xfrm>
          <a:off x="1048288" y="2218304"/>
          <a:ext cx="7047424" cy="4563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 </a:t>
            </a:r>
            <a:fld id="{E234264E-8860-42A2-83C5-41782AA54ED9}" type="slidenum">
              <a:rPr lang="en-GB" sz="800" smtClean="0"/>
              <a:pPr>
                <a:defRPr/>
              </a:pPr>
              <a:t>6</a:t>
            </a:fld>
            <a:endParaRPr lang="en-GB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987385"/>
            <a:ext cx="91440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“Pediatrics” broadly encompasses all </a:t>
            </a:r>
            <a:r>
              <a:rPr lang="en-US" sz="2400" dirty="0"/>
              <a:t>patients younger than </a:t>
            </a:r>
            <a:r>
              <a:rPr lang="en-US" sz="2400" dirty="0" smtClean="0"/>
              <a:t>age 16 years. Many organs and functions are immature at birth. Different </a:t>
            </a:r>
            <a:r>
              <a:rPr lang="en-US" sz="2400" dirty="0"/>
              <a:t>age </a:t>
            </a:r>
            <a:r>
              <a:rPr lang="en-US" sz="2400" dirty="0" smtClean="0"/>
              <a:t>groups have unique therapeutic challenges </a:t>
            </a:r>
            <a:r>
              <a:rPr lang="en-US" sz="2400" dirty="0"/>
              <a:t>and </a:t>
            </a:r>
            <a:r>
              <a:rPr lang="en-US" sz="2400" dirty="0" smtClean="0"/>
              <a:t>considerations.</a:t>
            </a:r>
            <a:endParaRPr lang="en-US" sz="2400" dirty="0"/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0" y="15871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 smtClean="0"/>
              <a:t>Drug Therapy in Pediatric Patients: Stages &amp; Definitions</a:t>
            </a:r>
            <a:endParaRPr lang="en-GB" altLang="en-US" sz="3600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0352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smtClean="0"/>
              <a:t>Pediatric and Neonatal Pharmacokinetics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size doesn’t fit all</a:t>
            </a:r>
          </a:p>
          <a:p>
            <a:pPr lvl="1" eaLnBrk="1" hangingPunct="1"/>
            <a:r>
              <a:rPr lang="en-US" smtClean="0"/>
              <a:t>Preterm neonates (&lt;36 weeks’ gestation)</a:t>
            </a:r>
          </a:p>
          <a:p>
            <a:pPr lvl="1" eaLnBrk="1" hangingPunct="1"/>
            <a:r>
              <a:rPr lang="en-US" smtClean="0"/>
              <a:t>Full-term neonates (birth to 30 days)</a:t>
            </a:r>
          </a:p>
          <a:p>
            <a:pPr lvl="1" eaLnBrk="1" hangingPunct="1"/>
            <a:r>
              <a:rPr lang="en-US" smtClean="0"/>
              <a:t>Infants (1</a:t>
            </a:r>
            <a:r>
              <a:rPr lang="en-US" smtClean="0">
                <a:cs typeface="Arial" pitchFamily="34" charset="0"/>
              </a:rPr>
              <a:t>–</a:t>
            </a:r>
            <a:r>
              <a:rPr lang="en-US" smtClean="0"/>
              <a:t>12 months)</a:t>
            </a:r>
          </a:p>
          <a:p>
            <a:pPr lvl="1" eaLnBrk="1" hangingPunct="1"/>
            <a:r>
              <a:rPr lang="en-US" smtClean="0"/>
              <a:t>Toddlers (1</a:t>
            </a:r>
            <a:r>
              <a:rPr lang="en-US" smtClean="0">
                <a:cs typeface="Arial" pitchFamily="34" charset="0"/>
              </a:rPr>
              <a:t>–</a:t>
            </a:r>
            <a:r>
              <a:rPr lang="en-US" smtClean="0"/>
              <a:t>4 years)</a:t>
            </a:r>
          </a:p>
          <a:p>
            <a:pPr lvl="1" eaLnBrk="1" hangingPunct="1"/>
            <a:r>
              <a:rPr lang="en-US" smtClean="0"/>
              <a:t>Children (5</a:t>
            </a:r>
            <a:r>
              <a:rPr lang="en-US" smtClean="0">
                <a:cs typeface="Arial" pitchFamily="34" charset="0"/>
              </a:rPr>
              <a:t>–</a:t>
            </a:r>
            <a:r>
              <a:rPr lang="en-US" smtClean="0"/>
              <a:t>12 years)</a:t>
            </a:r>
          </a:p>
          <a:p>
            <a:pPr lvl="1" eaLnBrk="1" hangingPunct="1"/>
            <a:r>
              <a:rPr lang="en-US" smtClean="0"/>
              <a:t>Adolescents (&gt;12 years)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18" y="2057400"/>
            <a:ext cx="9122979" cy="6025663"/>
          </a:xfrm>
        </p:spPr>
        <p:txBody>
          <a:bodyPr>
            <a:normAutofit/>
          </a:bodyPr>
          <a:lstStyle/>
          <a:p>
            <a:r>
              <a:rPr lang="en-US" altLang="en-US" sz="3000" dirty="0" smtClean="0"/>
              <a:t>Neonates and infants have immature organs, regulatory systems and other differences from mature adults. </a:t>
            </a:r>
            <a:br>
              <a:rPr lang="en-US" altLang="en-US" sz="3000" dirty="0" smtClean="0"/>
            </a:br>
            <a:endParaRPr lang="en-US" altLang="en-US" sz="3000" dirty="0" smtClean="0"/>
          </a:p>
          <a:p>
            <a:pPr lvl="1"/>
            <a:r>
              <a:rPr lang="en-US" altLang="en-US" sz="3000" dirty="0" smtClean="0"/>
              <a:t>affect pharmacokinetic processes</a:t>
            </a:r>
          </a:p>
          <a:p>
            <a:pPr lvl="1"/>
            <a:r>
              <a:rPr lang="en-US" altLang="en-US" sz="3000" i="1" dirty="0" smtClean="0"/>
              <a:t>neonates/infants are  more sensitive to medications than adults</a:t>
            </a:r>
            <a:r>
              <a:rPr lang="en-US" altLang="en-US" sz="2600" i="1" dirty="0" smtClean="0"/>
              <a:t/>
            </a:r>
            <a:br>
              <a:rPr lang="en-US" altLang="en-US" sz="2600" i="1" dirty="0" smtClean="0"/>
            </a:br>
            <a:endParaRPr lang="en-US" altLang="en-US" sz="2600" dirty="0"/>
          </a:p>
          <a:p>
            <a:pPr eaLnBrk="1" hangingPunct="1">
              <a:buFontTx/>
              <a:buNone/>
            </a:pPr>
            <a:endParaRPr lang="en-US" altLang="en-US" sz="3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01308" y="1676400"/>
            <a:ext cx="5029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600" dirty="0" smtClean="0"/>
          </a:p>
          <a:p>
            <a:pPr>
              <a:buFontTx/>
              <a:buNone/>
            </a:pPr>
            <a:endParaRPr lang="en-US" altLang="en-US" sz="3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-21022" y="0"/>
            <a:ext cx="9165022" cy="984737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6508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dirty="0"/>
              <a:t>Drug Therapy in Pediatric </a:t>
            </a:r>
            <a:r>
              <a:rPr lang="en-US" sz="3000" dirty="0" smtClean="0"/>
              <a:t>Patients:</a:t>
            </a:r>
            <a:r>
              <a:rPr lang="en-GB" altLang="en-US" sz="3000" dirty="0"/>
              <a:t/>
            </a:r>
            <a:br>
              <a:rPr lang="en-GB" altLang="en-US" sz="3000" dirty="0"/>
            </a:br>
            <a:r>
              <a:rPr lang="en-GB" altLang="en-US" sz="3000" dirty="0" smtClean="0"/>
              <a:t>Pharmacokinetics in Neonates and Infants</a:t>
            </a:r>
            <a:endParaRPr lang="en-US" sz="3000" dirty="0"/>
          </a:p>
        </p:txBody>
      </p:sp>
    </p:spTree>
    <p:extLst>
      <p:ext uri="{BB962C8B-B14F-4D97-AF65-F5344CB8AC3E}">
        <p14:creationId xmlns="" xmlns:p14="http://schemas.microsoft.com/office/powerpoint/2010/main" val="1572415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991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000" dirty="0" smtClean="0"/>
              <a:t>Pharmacokinetics in </a:t>
            </a:r>
            <a:r>
              <a:rPr lang="en-US" sz="3000" dirty="0"/>
              <a:t>Neonates and Infants: ABSORPTION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idx="1"/>
          </p:nvPr>
        </p:nvSpPr>
        <p:spPr>
          <a:xfrm>
            <a:off x="30480" y="914400"/>
            <a:ext cx="9144000" cy="6248400"/>
          </a:xfrm>
        </p:spPr>
        <p:txBody>
          <a:bodyPr>
            <a:normAutofit fontScale="77500" lnSpcReduction="20000"/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sz="3300" b="1" dirty="0" smtClean="0"/>
              <a:t>● </a:t>
            </a:r>
            <a:r>
              <a:rPr lang="en-US" sz="4100" b="1" dirty="0" smtClean="0"/>
              <a:t>Absorption</a:t>
            </a:r>
          </a:p>
          <a:p>
            <a:pPr marL="347663" lvl="1">
              <a:spcBef>
                <a:spcPct val="0"/>
              </a:spcBef>
            </a:pPr>
            <a:r>
              <a:rPr lang="en-US" sz="3100" b="1" dirty="0"/>
              <a:t>Oral administration</a:t>
            </a:r>
          </a:p>
          <a:p>
            <a:pPr marL="741363" lvl="2" indent="-284163">
              <a:spcBef>
                <a:spcPct val="0"/>
              </a:spcBef>
            </a:pPr>
            <a:r>
              <a:rPr lang="en-US" sz="2800" dirty="0"/>
              <a:t>Gastric emptying </a:t>
            </a:r>
            <a:r>
              <a:rPr lang="en-US" sz="2800" dirty="0" smtClean="0"/>
              <a:t>time</a:t>
            </a:r>
          </a:p>
          <a:p>
            <a:pPr marL="1198563" lvl="3" indent="-284163">
              <a:spcBef>
                <a:spcPct val="0"/>
              </a:spcBef>
            </a:pPr>
            <a:r>
              <a:rPr lang="en-US" sz="2800" dirty="0" smtClean="0"/>
              <a:t>Prolonged </a:t>
            </a:r>
            <a:r>
              <a:rPr lang="en-US" sz="2800" dirty="0"/>
              <a:t>and </a:t>
            </a:r>
            <a:r>
              <a:rPr lang="en-US" sz="2800" dirty="0" smtClean="0"/>
              <a:t>irregular</a:t>
            </a:r>
          </a:p>
          <a:p>
            <a:pPr marL="1198563" lvl="3" indent="-284163">
              <a:spcBef>
                <a:spcPct val="0"/>
              </a:spcBef>
            </a:pPr>
            <a:r>
              <a:rPr lang="en-US" sz="2800" b="1" dirty="0" smtClean="0">
                <a:solidFill>
                  <a:srgbClr val="00B0F0"/>
                </a:solidFill>
              </a:rPr>
              <a:t>Adult </a:t>
            </a:r>
            <a:r>
              <a:rPr lang="en-US" sz="2800" b="1" dirty="0">
                <a:solidFill>
                  <a:srgbClr val="00B0F0"/>
                </a:solidFill>
              </a:rPr>
              <a:t>function at 6 to 8 months</a:t>
            </a:r>
          </a:p>
          <a:p>
            <a:pPr marL="685800" lvl="1" indent="-228600">
              <a:spcBef>
                <a:spcPct val="0"/>
              </a:spcBef>
              <a:buFont typeface="Arial" pitchFamily="34" charset="0"/>
              <a:buChar char="•"/>
            </a:pPr>
            <a:r>
              <a:rPr lang="en-US" dirty="0"/>
              <a:t>Gastric acidity </a:t>
            </a:r>
          </a:p>
          <a:p>
            <a:pPr marL="1260475" lvl="3" indent="-284163">
              <a:spcBef>
                <a:spcPct val="0"/>
              </a:spcBef>
            </a:pPr>
            <a:r>
              <a:rPr lang="en-US" sz="2800" dirty="0"/>
              <a:t>Very low 24 hours after birth </a:t>
            </a:r>
          </a:p>
          <a:p>
            <a:pPr marL="1260475" lvl="3" indent="-284163">
              <a:spcBef>
                <a:spcPct val="0"/>
              </a:spcBef>
            </a:pPr>
            <a:r>
              <a:rPr lang="en-US" sz="2800" b="1" dirty="0">
                <a:solidFill>
                  <a:srgbClr val="00B0F0"/>
                </a:solidFill>
              </a:rPr>
              <a:t>Does not reach adult values </a:t>
            </a:r>
            <a:r>
              <a:rPr lang="en-US" sz="2800" b="1" dirty="0" smtClean="0">
                <a:solidFill>
                  <a:srgbClr val="00B0F0"/>
                </a:solidFill>
              </a:rPr>
              <a:t>until age </a:t>
            </a:r>
            <a:r>
              <a:rPr lang="en-US" sz="2800" b="1" dirty="0">
                <a:solidFill>
                  <a:srgbClr val="00B0F0"/>
                </a:solidFill>
              </a:rPr>
              <a:t>2 years</a:t>
            </a:r>
          </a:p>
          <a:p>
            <a:pPr marL="1260475" lvl="3" indent="-284163">
              <a:spcBef>
                <a:spcPct val="0"/>
              </a:spcBef>
            </a:pPr>
            <a:r>
              <a:rPr lang="en-US" sz="2800" dirty="0"/>
              <a:t>Low acidity: Absorption of acid-labile drugs is </a:t>
            </a:r>
            <a:r>
              <a:rPr lang="en-US" sz="2800" dirty="0" smtClean="0"/>
              <a:t>increased</a:t>
            </a:r>
          </a:p>
          <a:p>
            <a:pPr marL="1371600" lvl="3" indent="0">
              <a:spcBef>
                <a:spcPct val="0"/>
              </a:spcBef>
              <a:buNone/>
            </a:pPr>
            <a:endParaRPr lang="en-US" dirty="0"/>
          </a:p>
          <a:p>
            <a:pPr marL="347663" lvl="1">
              <a:spcBef>
                <a:spcPct val="0"/>
              </a:spcBef>
            </a:pPr>
            <a:r>
              <a:rPr lang="en-US" sz="3100" b="1" dirty="0"/>
              <a:t>Intramuscular administration</a:t>
            </a:r>
          </a:p>
          <a:p>
            <a:pPr marL="685800" lvl="2">
              <a:spcBef>
                <a:spcPct val="0"/>
              </a:spcBef>
              <a:tabLst>
                <a:tab pos="1371600" algn="l"/>
              </a:tabLst>
            </a:pPr>
            <a:r>
              <a:rPr lang="en-US" sz="2800" dirty="0" smtClean="0"/>
              <a:t>During the first few days of life: Slow, Erratic, Delayed </a:t>
            </a:r>
            <a:r>
              <a:rPr lang="en-US" sz="2800" dirty="0"/>
              <a:t>absorption as a 	</a:t>
            </a:r>
            <a:r>
              <a:rPr lang="en-US" sz="2800" dirty="0" smtClean="0"/>
              <a:t>result </a:t>
            </a:r>
            <a:r>
              <a:rPr lang="en-US" sz="2800" dirty="0"/>
              <a:t>of low blood flow </a:t>
            </a:r>
          </a:p>
          <a:p>
            <a:pPr marL="685800" lvl="2">
              <a:spcBef>
                <a:spcPct val="0"/>
              </a:spcBef>
              <a:tabLst>
                <a:tab pos="1371600" algn="l"/>
              </a:tabLst>
            </a:pPr>
            <a:r>
              <a:rPr lang="en-US" sz="2800" dirty="0"/>
              <a:t>During early infancy, absorption of intramuscular drugs more rapid than </a:t>
            </a:r>
            <a:r>
              <a:rPr lang="en-US" sz="2800" dirty="0" smtClean="0"/>
              <a:t>	in </a:t>
            </a:r>
            <a:r>
              <a:rPr lang="en-US" sz="2800" dirty="0"/>
              <a:t>neonates and adults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marL="347663" lvl="1">
              <a:spcBef>
                <a:spcPct val="0"/>
              </a:spcBef>
            </a:pPr>
            <a:r>
              <a:rPr lang="en-US" sz="3100" b="1" dirty="0"/>
              <a:t>Transdermal absorption</a:t>
            </a:r>
          </a:p>
          <a:p>
            <a:pPr marL="685800" lvl="2">
              <a:spcBef>
                <a:spcPct val="0"/>
              </a:spcBef>
            </a:pPr>
            <a:r>
              <a:rPr lang="en-US" sz="2800" dirty="0" smtClean="0"/>
              <a:t>Stratum </a:t>
            </a:r>
            <a:r>
              <a:rPr lang="en-US" sz="2800" dirty="0" err="1"/>
              <a:t>corneum</a:t>
            </a:r>
            <a:r>
              <a:rPr lang="en-US" sz="2800" dirty="0"/>
              <a:t> of infant’s skin is very thin</a:t>
            </a:r>
          </a:p>
          <a:p>
            <a:pPr marL="685800" lvl="2">
              <a:spcBef>
                <a:spcPct val="0"/>
              </a:spcBef>
            </a:pPr>
            <a:r>
              <a:rPr lang="en-US" sz="2800" dirty="0"/>
              <a:t>Blood flow to skin greater in infants than in older </a:t>
            </a:r>
            <a:r>
              <a:rPr lang="en-US" sz="2800" dirty="0" smtClean="0"/>
              <a:t>patients</a:t>
            </a:r>
          </a:p>
          <a:p>
            <a:pPr marL="685800" lvl="2">
              <a:spcBef>
                <a:spcPct val="0"/>
              </a:spcBef>
            </a:pPr>
            <a:r>
              <a:rPr lang="en-US" sz="2800" b="1" dirty="0">
                <a:solidFill>
                  <a:srgbClr val="00B0F0"/>
                </a:solidFill>
              </a:rPr>
              <a:t>More rapid and complete</a:t>
            </a:r>
            <a:r>
              <a:rPr lang="en-US" sz="2800" b="1" dirty="0"/>
              <a:t> </a:t>
            </a:r>
            <a:r>
              <a:rPr lang="en-US" sz="2800" dirty="0"/>
              <a:t>for infants than for older children and </a:t>
            </a:r>
            <a:r>
              <a:rPr lang="en-US" sz="2800" dirty="0" smtClean="0"/>
              <a:t>adults</a:t>
            </a:r>
            <a:endParaRPr lang="en-US" sz="2800" dirty="0"/>
          </a:p>
          <a:p>
            <a:pPr marL="685800" lvl="2">
              <a:spcBef>
                <a:spcPct val="0"/>
              </a:spcBef>
            </a:pPr>
            <a:r>
              <a:rPr lang="en-US" sz="2800" b="1" u="sng" dirty="0">
                <a:solidFill>
                  <a:srgbClr val="00B0F0"/>
                </a:solidFill>
              </a:rPr>
              <a:t>Infants at increased risk of toxicity from topical drugs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29600" y="6492875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 </a:t>
            </a:r>
            <a:fld id="{E234264E-8860-42A2-83C5-41782AA54ED9}" type="slidenum">
              <a:rPr lang="en-GB" sz="800" smtClean="0"/>
              <a:pPr>
                <a:defRPr/>
              </a:pPr>
              <a:t>9</a:t>
            </a:fld>
            <a:endParaRPr lang="en-GB" sz="8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tile tx="0" ty="0" sx="100000" sy="100000" flip="none" algn="tl"/>
          </a:blip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855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1535</Words>
  <Application>Microsoft Office PowerPoint</Application>
  <PresentationFormat>On-screen Show (4:3)</PresentationFormat>
  <Paragraphs>258</Paragraphs>
  <Slides>35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Slide 3</vt:lpstr>
      <vt:lpstr>Drug Therapy in Pediatric Patients: Clearly, children are not little adults</vt:lpstr>
      <vt:lpstr>Slide 5</vt:lpstr>
      <vt:lpstr>Slide 6</vt:lpstr>
      <vt:lpstr>Pediatric and Neonatal Pharmacokinetics</vt:lpstr>
      <vt:lpstr>Drug Therapy in Pediatric Patients: Pharmacokinetics in Neonates and Infants</vt:lpstr>
      <vt:lpstr>Pharmacokinetics in Neonates and Infants: ABSORPTION</vt:lpstr>
      <vt:lpstr>Pharmacokinetics in Neonates and Infants: DISTRIBUTION</vt:lpstr>
      <vt:lpstr>Slide 11</vt:lpstr>
      <vt:lpstr>Pharmacokinetics in Neonates and Infants: METABOLISM</vt:lpstr>
      <vt:lpstr>Slide 13</vt:lpstr>
      <vt:lpstr>Pharmacokinetics in Neonates and Infants: EXCRETION</vt:lpstr>
      <vt:lpstr>Slide 15</vt:lpstr>
      <vt:lpstr>Drug Therapy in Pediatric Patients: Pharmacokinetics in Neonates and Infants </vt:lpstr>
      <vt:lpstr>Drug Therapy in Pediatric Patients: Pharmacokinetics in Neonates and Infants</vt:lpstr>
      <vt:lpstr>Slide 18</vt:lpstr>
      <vt:lpstr>Drug Therapy in Pediatric Patients Pharmacokinetics in children aged one year and older</vt:lpstr>
      <vt:lpstr>Drug Therapy in Pediatric Patients Pharmacokinetics in children aged one year and older</vt:lpstr>
      <vt:lpstr>Safe dose approximation and  the importance of careful monitoring  </vt:lpstr>
      <vt:lpstr>Slide 22</vt:lpstr>
      <vt:lpstr>Example of a NOMOGRAM.  Historically, nomograms were used  to determine Body Surface Area. Calculations using a formula are more precise. </vt:lpstr>
      <vt:lpstr>Slide 24</vt:lpstr>
      <vt:lpstr>Surface area</vt:lpstr>
      <vt:lpstr>Weight</vt:lpstr>
      <vt:lpstr>Reasons for Increased Risk</vt:lpstr>
      <vt:lpstr>Drug Therapy in Pediatric Patients:  Promoting Adherence to a Medication Regimen</vt:lpstr>
      <vt:lpstr>Lack of Pediatric Formulations</vt:lpstr>
      <vt:lpstr>Slide 30</vt:lpstr>
      <vt:lpstr>Criteria for Using a Drug in a  Child or Infant</vt:lpstr>
      <vt:lpstr>Criteria for Using a Drug in a  Child or Infant</vt:lpstr>
      <vt:lpstr>Criteria for Using a Drug in a Child or Infant</vt:lpstr>
      <vt:lpstr>Criteria for Using a Drug in a  Child or Infant</vt:lpstr>
      <vt:lpstr>Drug Therapy in Pediatric Patients:  Promoting Adherence to a Medication Regimen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Maggie</dc:creator>
  <cp:lastModifiedBy>Priti</cp:lastModifiedBy>
  <cp:revision>93</cp:revision>
  <dcterms:created xsi:type="dcterms:W3CDTF">2015-12-12T19:34:55Z</dcterms:created>
  <dcterms:modified xsi:type="dcterms:W3CDTF">2018-01-10T03:39:08Z</dcterms:modified>
</cp:coreProperties>
</file>