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63" r:id="rId2"/>
    <p:sldId id="369" r:id="rId3"/>
    <p:sldId id="257" r:id="rId4"/>
    <p:sldId id="267" r:id="rId5"/>
    <p:sldId id="263" r:id="rId6"/>
    <p:sldId id="265" r:id="rId7"/>
    <p:sldId id="258" r:id="rId8"/>
    <p:sldId id="259" r:id="rId9"/>
    <p:sldId id="260" r:id="rId10"/>
    <p:sldId id="261" r:id="rId11"/>
    <p:sldId id="262" r:id="rId12"/>
    <p:sldId id="266" r:id="rId13"/>
    <p:sldId id="271" r:id="rId14"/>
    <p:sldId id="292" r:id="rId15"/>
    <p:sldId id="272" r:id="rId16"/>
    <p:sldId id="305" r:id="rId17"/>
    <p:sldId id="316" r:id="rId18"/>
    <p:sldId id="304" r:id="rId19"/>
    <p:sldId id="377" r:id="rId20"/>
    <p:sldId id="277" r:id="rId21"/>
    <p:sldId id="378" r:id="rId22"/>
    <p:sldId id="283" r:id="rId23"/>
    <p:sldId id="274" r:id="rId24"/>
    <p:sldId id="309" r:id="rId25"/>
    <p:sldId id="275" r:id="rId26"/>
    <p:sldId id="345" r:id="rId27"/>
    <p:sldId id="278" r:id="rId28"/>
    <p:sldId id="294" r:id="rId29"/>
    <p:sldId id="296" r:id="rId30"/>
    <p:sldId id="297" r:id="rId31"/>
    <p:sldId id="299" r:id="rId32"/>
    <p:sldId id="298" r:id="rId33"/>
    <p:sldId id="300" r:id="rId34"/>
    <p:sldId id="349" r:id="rId35"/>
    <p:sldId id="284" r:id="rId36"/>
    <p:sldId id="306" r:id="rId37"/>
    <p:sldId id="346" r:id="rId38"/>
    <p:sldId id="287" r:id="rId39"/>
    <p:sldId id="289" r:id="rId40"/>
    <p:sldId id="348" r:id="rId41"/>
    <p:sldId id="330" r:id="rId42"/>
    <p:sldId id="291" r:id="rId43"/>
    <p:sldId id="379" r:id="rId44"/>
    <p:sldId id="380" r:id="rId45"/>
    <p:sldId id="381" r:id="rId46"/>
    <p:sldId id="290" r:id="rId47"/>
    <p:sldId id="293" r:id="rId48"/>
    <p:sldId id="315" r:id="rId49"/>
    <p:sldId id="302" r:id="rId50"/>
    <p:sldId id="364" r:id="rId51"/>
    <p:sldId id="357" r:id="rId52"/>
    <p:sldId id="308" r:id="rId53"/>
    <p:sldId id="351" r:id="rId54"/>
    <p:sldId id="356" r:id="rId55"/>
    <p:sldId id="352" r:id="rId56"/>
    <p:sldId id="370" r:id="rId57"/>
    <p:sldId id="371" r:id="rId58"/>
    <p:sldId id="372" r:id="rId59"/>
    <p:sldId id="373" r:id="rId60"/>
    <p:sldId id="318" r:id="rId61"/>
    <p:sldId id="319" r:id="rId62"/>
    <p:sldId id="320" r:id="rId63"/>
    <p:sldId id="321" r:id="rId64"/>
    <p:sldId id="322" r:id="rId65"/>
    <p:sldId id="328" r:id="rId66"/>
    <p:sldId id="329" r:id="rId67"/>
    <p:sldId id="353" r:id="rId68"/>
    <p:sldId id="337" r:id="rId69"/>
    <p:sldId id="314" r:id="rId70"/>
    <p:sldId id="333" r:id="rId71"/>
    <p:sldId id="323" r:id="rId72"/>
    <p:sldId id="354" r:id="rId73"/>
    <p:sldId id="334" r:id="rId74"/>
    <p:sldId id="335" r:id="rId75"/>
    <p:sldId id="355" r:id="rId76"/>
    <p:sldId id="336" r:id="rId77"/>
    <p:sldId id="340" r:id="rId78"/>
    <p:sldId id="341" r:id="rId79"/>
    <p:sldId id="342" r:id="rId80"/>
    <p:sldId id="368" r:id="rId8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44" autoAdjust="0"/>
  </p:normalViewPr>
  <p:slideViewPr>
    <p:cSldViewPr>
      <p:cViewPr>
        <p:scale>
          <a:sx n="70" d="100"/>
          <a:sy n="70" d="100"/>
        </p:scale>
        <p:origin x="-130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E7367-59A6-4E32-AC02-27CC79BAE16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3E18-F460-4A18-AAF8-A8C1CB861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ru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Medication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neric_dru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Approved_drug" TargetMode="External"/><Relationship Id="rId4" Type="http://schemas.openxmlformats.org/officeDocument/2006/relationships/hyperlink" Target="http://en.wikipedia.org/wiki/Medication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blood plasma or serum concentration usually expected to achieve desired therapeutic effects. </a:t>
            </a:r>
          </a:p>
          <a:p>
            <a:r>
              <a:rPr lang="th-TH" dirty="0" smtClean="0"/>
              <a:t>Extent of absorption is reflected by AUC</a:t>
            </a:r>
            <a:r>
              <a:rPr lang="en-US" dirty="0" smtClean="0"/>
              <a:t>;</a:t>
            </a:r>
            <a:r>
              <a:rPr lang="en-US" baseline="0" dirty="0" smtClean="0"/>
              <a:t> </a:t>
            </a:r>
            <a:r>
              <a:rPr lang="th-TH" dirty="0" smtClean="0"/>
              <a:t>Rate of absorption, ka, is reflected by Tmax</a:t>
            </a:r>
            <a:r>
              <a:rPr lang="en-US" dirty="0" smtClean="0"/>
              <a:t>;</a:t>
            </a:r>
            <a:r>
              <a:rPr lang="en-US" baseline="0" dirty="0" smtClean="0"/>
              <a:t> </a:t>
            </a:r>
            <a:r>
              <a:rPr lang="th-TH" dirty="0" smtClean="0"/>
              <a:t>Both Rate and Extent of absorption affect Cmax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Manufacturing plants not as per US-FDA standards for 50 drugs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method/formulation is test, earlier is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  <a:latin typeface="Baskerville Old Face" pitchFamily="18" charset="0"/>
              </a:rPr>
              <a:t>HVD or </a:t>
            </a:r>
            <a:r>
              <a:rPr lang="nl-NL" sz="1200" dirty="0" smtClean="0">
                <a:solidFill>
                  <a:schemeClr val="accent4"/>
                </a:solidFill>
                <a:latin typeface="Baskerville Old Face" pitchFamily="18" charset="0"/>
              </a:rPr>
              <a:t>medicinal products which show high inter occasional variability: CV &gt; 30%. </a:t>
            </a:r>
            <a:r>
              <a:rPr lang="en-US" sz="1200" dirty="0" err="1" smtClean="0"/>
              <a:t>atorvastatin</a:t>
            </a:r>
            <a:r>
              <a:rPr lang="en-US" sz="1200" dirty="0" smtClean="0"/>
              <a:t>, </a:t>
            </a:r>
            <a:r>
              <a:rPr lang="en-US" sz="1200" dirty="0" err="1" smtClean="0"/>
              <a:t>esomeprazole</a:t>
            </a:r>
            <a:r>
              <a:rPr lang="en-US" sz="1200" dirty="0" smtClean="0"/>
              <a:t>, </a:t>
            </a:r>
            <a:r>
              <a:rPr lang="en-US" sz="1200" dirty="0" err="1" smtClean="0"/>
              <a:t>pantoprazole</a:t>
            </a:r>
            <a:r>
              <a:rPr lang="en-US" sz="1200" dirty="0" smtClean="0"/>
              <a:t>, </a:t>
            </a:r>
            <a:r>
              <a:rPr lang="en-US" sz="1200" dirty="0" err="1" smtClean="0"/>
              <a:t>clarithromycin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are four formulations, six possible pairs or formulations can be chosen from four formulations. Then, the first 6 volunteers will receive these six pairs formulations and the next six volunteers will receive the same six pairs in reverse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rates of metabolism: </a:t>
            </a:r>
            <a:r>
              <a:rPr lang="en-US" dirty="0" err="1" smtClean="0"/>
              <a:t>subtherapeutic</a:t>
            </a:r>
            <a:r>
              <a:rPr lang="en-US" dirty="0" smtClean="0"/>
              <a:t> or toxicities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(Relative Recovery)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expresses the closeness of agreement between the value which is accepted either as a conventional true value or an accepted reference value and  the observed value found by using the method for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quantitation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in the presence of</a:t>
            </a:r>
            <a:r>
              <a:rPr lang="en-US" baseline="0" dirty="0" smtClean="0"/>
              <a:t> </a:t>
            </a:r>
            <a:r>
              <a:rPr lang="en-US" dirty="0" smtClean="0"/>
              <a:t>other components in the sample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values below the limit of quantification were considered as zero for the computation of pharmacokinetic parameters and statistical calculations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elimination rate constant (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was obtained from the least-square fitted terminal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loglinear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serum </a:t>
            </a:r>
            <a:r>
              <a:rPr lang="en-IN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concentration-time profile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saturation of absorption, distribution, metabolism, excretion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Swing: (</a:t>
            </a:r>
            <a:r>
              <a:rPr lang="en-US" b="1" dirty="0" err="1" smtClean="0"/>
              <a:t>Cmax</a:t>
            </a:r>
            <a:r>
              <a:rPr lang="en-US" b="1" dirty="0" smtClean="0"/>
              <a:t> - </a:t>
            </a:r>
            <a:r>
              <a:rPr lang="en-US" b="1" dirty="0" err="1" smtClean="0"/>
              <a:t>Cmin</a:t>
            </a:r>
            <a:r>
              <a:rPr lang="en-US" b="1" dirty="0" smtClean="0"/>
              <a:t>)/</a:t>
            </a:r>
            <a:r>
              <a:rPr lang="en-US" b="1" dirty="0" err="1" smtClean="0"/>
              <a:t>Cmin</a:t>
            </a:r>
            <a:endParaRPr lang="nl-NL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process in which different chemical substances, including the active </a:t>
            </a:r>
            <a:r>
              <a:rPr lang="en-IN" dirty="0" smtClean="0">
                <a:hlinkClick r:id="rId3" tooltip="Drug"/>
              </a:rPr>
              <a:t>drug</a:t>
            </a:r>
            <a:r>
              <a:rPr lang="en-IN" dirty="0" smtClean="0"/>
              <a:t>, are combined to produce a final </a:t>
            </a:r>
            <a:r>
              <a:rPr lang="en-IN" dirty="0" smtClean="0">
                <a:hlinkClick r:id="rId4" tooltip="Medication"/>
              </a:rPr>
              <a:t>medicinal product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transformation decreases the variability &amp; converts the</a:t>
            </a:r>
            <a:r>
              <a:rPr lang="en-US" baseline="0" dirty="0" smtClean="0"/>
              <a:t> values in a normally distributed format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ECG, Defibrillator, Ambulance,</a:t>
            </a:r>
            <a:r>
              <a:rPr lang="en-US" baseline="0" dirty="0" smtClean="0"/>
              <a:t> Reference centre; PI, CRCs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+mn-lt"/>
              </a:rPr>
              <a:t>before dosing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ensure that the drug had been swallowed, followed by a mouth check to verify the compliance of the volunteers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10.0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blood sample for the ibuprofen assay were drawn into tubes through an indwelling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cannula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+mn-lt"/>
              </a:rPr>
              <a:t>Intra and inter assay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Comparative dissolution profile instead of single point dissolution test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drug must be soluble in water in order to be absorbed; Transporters or lipid soluble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Calcium, as well as food and dairy products containing high concentrations of calcium, may decrease the absorption of </a:t>
            </a:r>
            <a:r>
              <a:rPr lang="en-US" dirty="0" err="1" smtClean="0"/>
              <a:t>tetracyclines</a:t>
            </a:r>
            <a:r>
              <a:rPr lang="en-US" dirty="0" smtClean="0"/>
              <a:t>, </a:t>
            </a:r>
            <a:r>
              <a:rPr lang="en-US" dirty="0" err="1" smtClean="0"/>
              <a:t>phenytoin</a:t>
            </a:r>
            <a:r>
              <a:rPr lang="en-US" dirty="0" smtClean="0"/>
              <a:t>, due to </a:t>
            </a:r>
            <a:r>
              <a:rPr lang="en-US" dirty="0" err="1" smtClean="0"/>
              <a:t>chelate</a:t>
            </a:r>
            <a:r>
              <a:rPr lang="en-US" dirty="0" smtClean="0"/>
              <a:t> formation in the gut;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Disodium </a:t>
            </a:r>
            <a:r>
              <a:rPr lang="en-US" dirty="0" err="1" smtClean="0"/>
              <a:t>cromoglycate</a:t>
            </a:r>
            <a:r>
              <a:rPr lang="en-US" dirty="0" smtClean="0"/>
              <a:t> 2.0; </a:t>
            </a:r>
            <a:r>
              <a:rPr lang="en-US" dirty="0" err="1" smtClean="0"/>
              <a:t>Guanethidine</a:t>
            </a:r>
            <a:r>
              <a:rPr lang="en-US" dirty="0" smtClean="0"/>
              <a:t> 11.7;</a:t>
            </a:r>
            <a:r>
              <a:rPr lang="en-US" baseline="0" dirty="0" smtClean="0"/>
              <a:t> </a:t>
            </a:r>
            <a:r>
              <a:rPr lang="en-US" sz="1200" baseline="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20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Meat from Curare killed animals was safe to eat as the drug is a highly ionized, strong base</a:t>
            </a:r>
          </a:p>
          <a:p>
            <a:endParaRPr lang="en-US" sz="1200" dirty="0" smtClean="0">
              <a:solidFill>
                <a:srgbClr val="3333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Indinavir</a:t>
            </a:r>
            <a:r>
              <a:rPr lang="en-US" dirty="0" smtClean="0"/>
              <a:t>: a high-calorie, high-fat meal reduces plasma concentrations by 75%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Abbreviated New Drug Application</a:t>
            </a:r>
            <a:r>
              <a:rPr lang="en-US" dirty="0" smtClean="0"/>
              <a:t> (ANDA) is an application for a U.S. </a:t>
            </a:r>
            <a:r>
              <a:rPr lang="en-US" dirty="0" smtClean="0">
                <a:hlinkClick r:id="rId3" tooltip="Generic drug"/>
              </a:rPr>
              <a:t>generic drug</a:t>
            </a:r>
            <a:r>
              <a:rPr lang="en-US" dirty="0" smtClean="0"/>
              <a:t> approval for an existing licensed </a:t>
            </a:r>
            <a:r>
              <a:rPr lang="en-US" dirty="0" smtClean="0">
                <a:hlinkClick r:id="rId4" tooltip="Medication"/>
              </a:rPr>
              <a:t>medication</a:t>
            </a:r>
            <a:r>
              <a:rPr lang="en-US" dirty="0" smtClean="0"/>
              <a:t> or </a:t>
            </a:r>
            <a:r>
              <a:rPr lang="en-US" dirty="0" smtClean="0">
                <a:hlinkClick r:id="rId5" tooltip="Approved drug"/>
              </a:rPr>
              <a:t>approved </a:t>
            </a:r>
            <a:r>
              <a:rPr lang="en-US" dirty="0" err="1" smtClean="0">
                <a:hlinkClick r:id="rId5" tooltip="Approved drug"/>
              </a:rPr>
              <a:t>dru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 smtClean="0"/>
              <a:t>The United States Food and Drug Administration (FDA) bans the import of more than 30 generic drugs made by Indian drug firm Ranbaxy. FDA found </a:t>
            </a:r>
            <a:r>
              <a:rPr lang="en-US" sz="1200" dirty="0" smtClean="0">
                <a:solidFill>
                  <a:srgbClr val="CCFFCC"/>
                </a:solidFill>
              </a:rPr>
              <a:t>“manufacturing quality problems”</a:t>
            </a:r>
            <a:r>
              <a:rPr lang="en-US" sz="1200" dirty="0" smtClean="0">
                <a:solidFill>
                  <a:srgbClr val="CCECFF"/>
                </a:solidFill>
              </a:rPr>
              <a:t> </a:t>
            </a:r>
            <a:r>
              <a:rPr lang="en-US" sz="1200" dirty="0" smtClean="0"/>
              <a:t>at two of Ranbaxy's factories in India.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3E18-F460-4A18-AAF8-A8C1CB8610E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13176"/>
            <a:ext cx="7772400" cy="100811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43736"/>
            <a:ext cx="6400800" cy="6256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156E9-02D6-48AA-8CDF-B208D55D3C7D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F76DD-7F11-404C-8ED2-562670AEB1D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59653-3ABE-4972-8477-1548FFEF38DF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098EE-4A66-459E-A9C9-45F2E852484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43675-ED55-4A78-ACB8-B5FCA9AD4625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AA8B7-1B6B-4FAA-9307-1C8775640CA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12382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32" y="1500323"/>
            <a:ext cx="4008644" cy="2106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7295" y="1500323"/>
            <a:ext cx="4010002" cy="2106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332" y="3745047"/>
            <a:ext cx="4008644" cy="2106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7295" y="3745047"/>
            <a:ext cx="4010002" cy="2106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5454DF-6C88-4051-A877-E26703AC16BF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BD692-F081-41B1-9A17-0654EDF13CF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4DC1DF-29FB-4E90-8025-DF0704D9A65D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A5601-4651-4B2B-A33B-80527049317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671B6-5D7F-4B8B-8286-6D9E59C3ADDC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41574-3B16-4C48-A637-736204A101F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F5E8AC-67F0-4D71-AB79-4191E912E640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92CEB-67F3-4ED9-978A-C3A4561E32A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9CE883-C61C-4382-92CE-C045BBBAD6BE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3E432-593A-406A-924A-EE0712FDFCE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E9B53F-3C22-4E14-9673-6F1B5119A795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BEA9C-A0BA-441E-87FD-935D8859A7A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BF53C5-D6E4-481A-AD86-16BD95DFAF6F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F9F2D-9DC0-47CA-935F-5417F96E85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358896-6FE3-4ACA-B401-E2D5E797C03C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7136C-F06F-4B44-AC33-6A770B5A989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747152A1-BEE6-474C-8D46-107E8484A9FC}" type="datetimeFigureOut">
              <a:rPr lang="zh-CN" altLang="en-US"/>
              <a:pPr/>
              <a:t>2018/2/9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10C0965-198D-4D48-ABAD-BA55F00CC0B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81000" y="1143000"/>
            <a:ext cx="838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alligraphy" pitchFamily="66" charset="0"/>
                <a:ea typeface="+mj-ea"/>
                <a:cs typeface="+mj-cs"/>
              </a:rPr>
              <a:t>Bioavailability </a:t>
            </a:r>
            <a:b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alligraphy" pitchFamily="66" charset="0"/>
                <a:ea typeface="+mj-ea"/>
                <a:cs typeface="+mj-cs"/>
              </a:rPr>
            </a:b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alligraphy" pitchFamily="66" charset="0"/>
                <a:ea typeface="+mj-ea"/>
                <a:cs typeface="+mj-cs"/>
              </a:rPr>
              <a:t>and </a:t>
            </a:r>
            <a:b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alligraphy" pitchFamily="66" charset="0"/>
                <a:ea typeface="+mj-ea"/>
                <a:cs typeface="+mj-cs"/>
              </a:rPr>
            </a:b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alligraphy" pitchFamily="66" charset="0"/>
                <a:ea typeface="+mj-ea"/>
                <a:cs typeface="+mj-cs"/>
              </a:rPr>
              <a:t>Bioequivalence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dirty="0" smtClean="0">
                <a:latin typeface="Lucida Calligraphy" pitchFamily="66" charset="0"/>
                <a:ea typeface="+mj-ea"/>
                <a:cs typeface="+mj-cs"/>
              </a:rPr>
              <a:t>Studies </a:t>
            </a:r>
            <a:endParaRPr kumimoji="0" lang="zh-CN" altLang="en-US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alligraphy" pitchFamily="66" charset="0"/>
              <a:ea typeface="+mj-ea"/>
              <a:cs typeface="+mj-cs"/>
            </a:endParaRPr>
          </a:p>
        </p:txBody>
      </p:sp>
      <p:pic>
        <p:nvPicPr>
          <p:cNvPr id="6" name="Picture 5" descr="Medical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57800"/>
            <a:ext cx="16764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GI transit time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+mn-lt"/>
              </a:rPr>
              <a:t>Prolonged gastric emptying</a:t>
            </a:r>
            <a:r>
              <a:rPr lang="en-US" sz="2200" dirty="0" smtClean="0">
                <a:latin typeface="+mn-lt"/>
              </a:rPr>
              <a:t>: 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Delays absorption due to stasis             </a:t>
            </a:r>
          </a:p>
          <a:p>
            <a:pPr>
              <a:buClr>
                <a:srgbClr val="CCCCFF"/>
              </a:buClr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   (e.g. with </a:t>
            </a:r>
            <a:r>
              <a:rPr lang="en-US" sz="2200" dirty="0" err="1" smtClean="0">
                <a:latin typeface="+mn-lt"/>
              </a:rPr>
              <a:t>anticholinergics</a:t>
            </a:r>
            <a:r>
              <a:rPr lang="en-US" sz="2200" dirty="0" smtClean="0">
                <a:latin typeface="+mn-lt"/>
              </a:rPr>
              <a:t> / Diabetic neuropathy)</a:t>
            </a:r>
          </a:p>
          <a:p>
            <a:pPr>
              <a:buClr>
                <a:srgbClr val="CCCCFF"/>
              </a:buClr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>
              <a:buClr>
                <a:srgbClr val="CCCCFF"/>
              </a:buClr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+mn-lt"/>
              </a:rPr>
              <a:t>Increased peristaltic activity</a:t>
            </a:r>
            <a:r>
              <a:rPr lang="en-US" sz="2200" dirty="0" smtClean="0">
                <a:latin typeface="+mn-lt"/>
              </a:rPr>
              <a:t>:</a:t>
            </a:r>
          </a:p>
          <a:p>
            <a:pPr>
              <a:buClr>
                <a:srgbClr val="CCCCFF"/>
              </a:buClr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     (e.g. </a:t>
            </a:r>
            <a:r>
              <a:rPr lang="en-US" sz="2200" dirty="0" err="1" smtClean="0">
                <a:latin typeface="+mn-lt"/>
              </a:rPr>
              <a:t>Metoclopramide</a:t>
            </a:r>
            <a:r>
              <a:rPr lang="en-US" sz="2200" dirty="0" smtClean="0">
                <a:latin typeface="+mn-lt"/>
              </a:rPr>
              <a:t>→ speeds up the absorption of analgesics)</a:t>
            </a:r>
          </a:p>
          <a:p>
            <a:pPr>
              <a:buClr>
                <a:srgbClr val="CCCCFF"/>
              </a:buClr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>
              <a:buClr>
                <a:srgbClr val="CCCCFF"/>
              </a:buClr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+mn-lt"/>
              </a:rPr>
              <a:t>Excessive peristaltic activity </a:t>
            </a:r>
            <a:r>
              <a:rPr lang="en-US" sz="2200" dirty="0" smtClean="0">
                <a:latin typeface="+mn-lt"/>
              </a:rPr>
              <a:t>(as in </a:t>
            </a:r>
            <a:r>
              <a:rPr lang="en-US" sz="2200" dirty="0" err="1" smtClean="0">
                <a:latin typeface="+mn-lt"/>
              </a:rPr>
              <a:t>Diarrhoea</a:t>
            </a:r>
            <a:r>
              <a:rPr lang="en-US" sz="2200" dirty="0" smtClean="0">
                <a:latin typeface="+mn-lt"/>
              </a:rPr>
              <a:t>) impairs absorption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+mn-lt"/>
              </a:rPr>
              <a:t>Fed state</a:t>
            </a:r>
            <a:r>
              <a:rPr lang="en-US" sz="2200" dirty="0" smtClean="0">
                <a:latin typeface="+mn-lt"/>
              </a:rPr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 impairs progress of drug to intestine→  ↓ absorption (</a:t>
            </a:r>
            <a:r>
              <a:rPr lang="en-US" sz="2200" dirty="0" err="1" smtClean="0">
                <a:latin typeface="+mn-lt"/>
              </a:rPr>
              <a:t>Indinavir</a:t>
            </a:r>
            <a:r>
              <a:rPr lang="en-US" sz="2200" dirty="0" smtClean="0">
                <a:latin typeface="+mn-lt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↑ </a:t>
            </a:r>
            <a:r>
              <a:rPr lang="en-US" sz="2200" dirty="0" err="1" smtClean="0">
                <a:latin typeface="+mn-lt"/>
              </a:rPr>
              <a:t>splanchnic</a:t>
            </a:r>
            <a:r>
              <a:rPr lang="en-US" sz="2200" dirty="0" smtClean="0">
                <a:latin typeface="+mn-lt"/>
              </a:rPr>
              <a:t> blood flow→ ↑ absorption (</a:t>
            </a:r>
            <a:r>
              <a:rPr lang="en-US" sz="2200" dirty="0" err="1" smtClean="0">
                <a:latin typeface="+mn-lt"/>
              </a:rPr>
              <a:t>Propranolol</a:t>
            </a:r>
            <a:r>
              <a:rPr lang="en-US" sz="2200" dirty="0" smtClean="0">
                <a:latin typeface="+mn-lt"/>
              </a:rPr>
              <a:t>)</a:t>
            </a:r>
          </a:p>
          <a:p>
            <a:r>
              <a:rPr lang="en-US" sz="2200" dirty="0" smtClean="0">
                <a:latin typeface="+mn-lt"/>
              </a:rPr>
              <a:t> </a:t>
            </a:r>
          </a:p>
          <a:p>
            <a:endParaRPr lang="en-US" sz="2200" dirty="0" smtClean="0">
              <a:latin typeface="+mn-lt"/>
            </a:endParaRPr>
          </a:p>
          <a:p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1055" y="0"/>
            <a:ext cx="290294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7924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+mn-lt"/>
              </a:rPr>
              <a:t>First pass metabolism</a:t>
            </a: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:</a:t>
            </a:r>
            <a:r>
              <a:rPr lang="en-US" sz="2200" dirty="0" smtClean="0">
                <a:latin typeface="+mn-lt"/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Gut wall (e.g. </a:t>
            </a:r>
            <a:r>
              <a:rPr lang="en-US" sz="2200" dirty="0" err="1" smtClean="0">
                <a:latin typeface="+mn-lt"/>
              </a:rPr>
              <a:t>Isoprenaline</a:t>
            </a:r>
            <a:r>
              <a:rPr lang="en-US" sz="2200" dirty="0" smtClean="0">
                <a:latin typeface="+mn-lt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Liver (e.g. </a:t>
            </a:r>
            <a:r>
              <a:rPr lang="en-US" sz="2200" dirty="0" err="1" smtClean="0">
                <a:latin typeface="+mn-lt"/>
              </a:rPr>
              <a:t>Opoids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ß-blockers, Nitrates)</a:t>
            </a:r>
          </a:p>
          <a:p>
            <a:pPr>
              <a:buClr>
                <a:schemeClr val="hlink"/>
              </a:buClr>
            </a:pPr>
            <a:r>
              <a:rPr lang="en-US" sz="2200" dirty="0" smtClean="0">
                <a:latin typeface="+mn-lt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Presence of other agents</a:t>
            </a: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:</a:t>
            </a:r>
            <a:r>
              <a:rPr lang="en-US" sz="2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en-US" sz="2200" b="1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Vitamin C ↑ 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Iron</a:t>
            </a:r>
            <a:r>
              <a:rPr lang="en-US" sz="2200" dirty="0" smtClean="0">
                <a:latin typeface="+mn-lt"/>
              </a:rPr>
              <a:t> absorption, </a:t>
            </a:r>
            <a:r>
              <a:rPr lang="en-US" sz="2200" dirty="0" err="1" smtClean="0">
                <a:latin typeface="+mn-lt"/>
              </a:rPr>
              <a:t>Phytates</a:t>
            </a:r>
            <a:r>
              <a:rPr lang="en-US" sz="2200" dirty="0" smtClean="0">
                <a:latin typeface="+mn-lt"/>
              </a:rPr>
              <a:t> retard it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Calcium ↓ absorption of </a:t>
            </a:r>
            <a:r>
              <a:rPr lang="en-US" sz="2200" dirty="0" err="1" smtClean="0">
                <a:solidFill>
                  <a:srgbClr val="FF0000"/>
                </a:solidFill>
                <a:latin typeface="+mn-lt"/>
              </a:rPr>
              <a:t>Tetracyclines</a:t>
            </a:r>
            <a:r>
              <a:rPr lang="en-US" sz="2200" dirty="0" smtClean="0">
                <a:latin typeface="+mn-lt"/>
              </a:rPr>
              <a:t> 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+mn-lt"/>
              </a:rPr>
              <a:t>Disease states</a:t>
            </a: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Malabsorption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err="1" smtClean="0">
                <a:latin typeface="+mn-lt"/>
              </a:rPr>
              <a:t>Achlorhydria</a:t>
            </a:r>
            <a:r>
              <a:rPr lang="en-US" sz="2200" dirty="0" smtClean="0">
                <a:latin typeface="+mn-lt"/>
              </a:rPr>
              <a:t>, Cirrhosis, </a:t>
            </a:r>
            <a:r>
              <a:rPr lang="en-US" sz="2200" dirty="0" err="1" smtClean="0">
                <a:latin typeface="+mn-lt"/>
              </a:rPr>
              <a:t>Biliary</a:t>
            </a:r>
            <a:r>
              <a:rPr lang="en-US" sz="2200" dirty="0" smtClean="0">
                <a:latin typeface="+mn-lt"/>
              </a:rPr>
              <a:t> obstruction</a:t>
            </a:r>
          </a:p>
          <a:p>
            <a:r>
              <a:rPr lang="en-US" sz="2200" dirty="0" smtClean="0">
                <a:latin typeface="+mn-lt"/>
              </a:rPr>
              <a:t>  can hamper absorption</a:t>
            </a:r>
          </a:p>
          <a:p>
            <a:pPr>
              <a:buFontTx/>
              <a:buNone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err="1" smtClean="0">
                <a:latin typeface="+mn-lt"/>
              </a:rPr>
              <a:t>Entero</a:t>
            </a:r>
            <a:r>
              <a:rPr lang="en-US" sz="2200" b="1" dirty="0" smtClean="0">
                <a:latin typeface="+mn-lt"/>
              </a:rPr>
              <a:t>-hepatic cycling</a:t>
            </a: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Increases bioavailability (e.g. Morphine, OC pills)</a:t>
            </a:r>
          </a:p>
          <a:p>
            <a:endParaRPr lang="en-US" dirty="0"/>
          </a:p>
        </p:txBody>
      </p:sp>
      <p:pic>
        <p:nvPicPr>
          <p:cNvPr id="4" name="Picture 3" descr="1-24-2012 10-16-02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0157" y="0"/>
            <a:ext cx="3903843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26981"/>
            <a:ext cx="8077200" cy="671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Concept of Equivalents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Pharmaceutical equivalents</a:t>
            </a:r>
          </a:p>
          <a:p>
            <a:endParaRPr lang="en-US" sz="2200" b="1" dirty="0" smtClean="0">
              <a:solidFill>
                <a:srgbClr val="FF0000"/>
              </a:solidFill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equal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amounts</a:t>
            </a:r>
            <a:r>
              <a:rPr lang="en-US" sz="2200" dirty="0" smtClean="0">
                <a:latin typeface="+mn-lt"/>
              </a:rPr>
              <a:t> of the identical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active drug ingredient</a:t>
            </a:r>
            <a:r>
              <a:rPr lang="en-US" sz="2200" dirty="0" smtClean="0">
                <a:latin typeface="+mn-lt"/>
              </a:rPr>
              <a:t>, </a:t>
            </a:r>
          </a:p>
          <a:p>
            <a:pPr>
              <a:lnSpc>
                <a:spcPct val="120000"/>
              </a:lnSpc>
              <a:buClr>
                <a:schemeClr val="folHlink"/>
              </a:buClr>
            </a:pPr>
            <a:r>
              <a:rPr lang="en-US" sz="2200" dirty="0" smtClean="0">
                <a:latin typeface="+mn-lt"/>
              </a:rPr>
              <a:t>   (i.e. the same salt or ester of the therapeutic moiety) 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identical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dosage forms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not necessarily </a:t>
            </a:r>
            <a:r>
              <a:rPr lang="en-US" sz="2200" dirty="0" smtClean="0">
                <a:latin typeface="+mn-lt"/>
              </a:rPr>
              <a:t>containing the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same inactive ingredients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Pharmaceutical alternatives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identical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therapeutic moiety, or its precursor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not necessarily the same: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salt or ester </a:t>
            </a:r>
            <a:r>
              <a:rPr lang="en-US" sz="2200" dirty="0" smtClean="0">
                <a:latin typeface="+mn-lt"/>
              </a:rPr>
              <a:t>of the therapeutic moiety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amount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 dosage form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229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Bioequivalence</a:t>
            </a:r>
            <a:endParaRPr 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Pharmaceutical equivalent / alternative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of the test product,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when administered at the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same molar dose</a:t>
            </a:r>
            <a:r>
              <a:rPr lang="en-US" sz="2200" dirty="0" smtClean="0">
                <a:latin typeface="+mn-lt"/>
              </a:rPr>
              <a:t>,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has the </a:t>
            </a:r>
            <a:r>
              <a:rPr lang="en-US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rate and extent of absorption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not statistically significantly  different </a:t>
            </a:r>
            <a:r>
              <a:rPr lang="en-US" sz="2200" dirty="0" smtClean="0">
                <a:latin typeface="+mn-lt"/>
              </a:rPr>
              <a:t>from that of the reference   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+mn-lt"/>
              </a:rPr>
              <a:t>     product</a:t>
            </a:r>
          </a:p>
          <a:p>
            <a:pPr>
              <a:lnSpc>
                <a:spcPct val="150000"/>
              </a:lnSpc>
            </a:pPr>
            <a:endParaRPr lang="en-US" sz="2200" dirty="0" smtClean="0">
              <a:latin typeface="+mn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Therapeutic equivalence</a:t>
            </a:r>
            <a:endParaRPr 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Same active substance or therapeutic moiety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Clinically show the </a:t>
            </a:r>
            <a:r>
              <a:rPr lang="en-US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same efficacy &amp; safety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profile</a:t>
            </a:r>
          </a:p>
          <a:p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Reference Product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Identified by the Regulatory Authorities as </a:t>
            </a:r>
          </a:p>
          <a:p>
            <a:r>
              <a:rPr lang="en-US" sz="2200" dirty="0" smtClean="0">
                <a:latin typeface="+mn-lt"/>
              </a:rPr>
              <a:t>   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“Designated Reference Product”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Usually the Global Innovator’s Product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Protected by a patent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Marketed under manufacturers brand name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Clinical efficacy &amp; safety profile is well documented in </a:t>
            </a:r>
          </a:p>
          <a:p>
            <a:r>
              <a:rPr lang="en-US" sz="2200" dirty="0" smtClean="0">
                <a:latin typeface="+mn-lt"/>
              </a:rPr>
              <a:t>    extensive trials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All generics must be Bioequivalent to it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In India, CDSCO may approve another product as Reference product</a:t>
            </a:r>
          </a:p>
        </p:txBody>
      </p:sp>
      <p:pic>
        <p:nvPicPr>
          <p:cNvPr id="3" name="Picture 2" descr="lipi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0"/>
            <a:ext cx="32766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-228600"/>
            <a:ext cx="838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 smtClean="0">
              <a:solidFill>
                <a:srgbClr val="002060"/>
              </a:solidFill>
            </a:endParaRPr>
          </a:p>
          <a:p>
            <a:r>
              <a:rPr lang="en-US" sz="4400" b="1" dirty="0" smtClean="0">
                <a:solidFill>
                  <a:srgbClr val="002060"/>
                </a:solidFill>
              </a:rPr>
              <a:t> Generic Drug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Drug product which is </a:t>
            </a:r>
            <a:r>
              <a:rPr lang="en-US" sz="2200" dirty="0" smtClean="0">
                <a:solidFill>
                  <a:srgbClr val="FF0000"/>
                </a:solidFill>
              </a:rPr>
              <a:t>identical</a:t>
            </a:r>
            <a:r>
              <a:rPr lang="en-US" sz="2200" dirty="0" smtClean="0"/>
              <a:t> or </a:t>
            </a:r>
            <a:r>
              <a:rPr lang="en-US" sz="2200" dirty="0" smtClean="0">
                <a:solidFill>
                  <a:srgbClr val="FF0000"/>
                </a:solidFill>
              </a:rPr>
              <a:t>bioequivalent</a:t>
            </a:r>
            <a:r>
              <a:rPr lang="en-US" sz="2200" dirty="0" smtClean="0"/>
              <a:t> to Brand/ Reference    </a:t>
            </a:r>
          </a:p>
          <a:p>
            <a:r>
              <a:rPr lang="en-US" sz="2200" dirty="0" smtClean="0"/>
              <a:t>    drug in: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Active ingredient (s)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Route of administration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Dosage form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Strength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Indications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Safety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u="sng" dirty="0" smtClean="0"/>
              <a:t>May have different</a:t>
            </a:r>
            <a:r>
              <a:rPr lang="en-US" sz="22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Inactive ingredients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err="1" smtClean="0"/>
              <a:t>Colour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Shape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Almost half of drugs in market have Generics</a:t>
            </a:r>
          </a:p>
        </p:txBody>
      </p:sp>
      <p:pic>
        <p:nvPicPr>
          <p:cNvPr id="3" name="Picture 2" descr="generic-dru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2438400"/>
            <a:ext cx="27622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2057400"/>
          <a:ext cx="8458200" cy="4389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267200"/>
                <a:gridCol w="4191000"/>
              </a:tblGrid>
              <a:tr h="3845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Reference Drug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Generic Drug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176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Expensive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30-80% cheaper</a:t>
                      </a:r>
                      <a:endParaRPr lang="en-IN" sz="2200" dirty="0"/>
                    </a:p>
                  </a:txBody>
                  <a:tcPr/>
                </a:tc>
              </a:tr>
              <a:tr h="189518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5/5000 new drug candidates   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200" dirty="0" smtClean="0"/>
                        <a:t>   tested in humans &amp; 1 approved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Takes 12-15 yrs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Costs</a:t>
                      </a:r>
                      <a:r>
                        <a:rPr lang="en-US" sz="2200" baseline="0" dirty="0" smtClean="0"/>
                        <a:t> a</a:t>
                      </a:r>
                      <a:r>
                        <a:rPr lang="en-US" sz="2200" dirty="0" smtClean="0"/>
                        <a:t>round 1 billion $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Since already tested</a:t>
                      </a:r>
                      <a:r>
                        <a:rPr lang="en-US" sz="2200" baseline="0" dirty="0" smtClean="0"/>
                        <a:t> &amp; approved,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200" baseline="0" dirty="0" smtClean="0"/>
                        <a:t>   cost of simply manufacturing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2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baseline="0" dirty="0" smtClean="0"/>
                        <a:t> Fraction of the cost of testing &amp;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200" baseline="0" dirty="0" smtClean="0"/>
                        <a:t>   development</a:t>
                      </a:r>
                      <a:endParaRPr lang="en-IN" sz="2200" dirty="0"/>
                    </a:p>
                  </a:txBody>
                  <a:tcPr/>
                </a:tc>
              </a:tr>
              <a:tr h="129092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Drug Patents of 20yrs, applied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200" dirty="0" smtClean="0"/>
                        <a:t>   before clinical trials begin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2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Effectively 7-12 yrs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dirty="0" smtClean="0"/>
                        <a:t> Approved for sale after drug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200" dirty="0" smtClean="0"/>
                        <a:t>   patent protection expires</a:t>
                      </a:r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3810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Price difference </a:t>
            </a:r>
            <a:r>
              <a:rPr lang="en-US" sz="2800" b="1" smtClean="0">
                <a:solidFill>
                  <a:srgbClr val="C00000"/>
                </a:solidFill>
              </a:rPr>
              <a:t>between Reference </a:t>
            </a:r>
            <a:r>
              <a:rPr lang="en-US" sz="2800" b="1" dirty="0" smtClean="0">
                <a:solidFill>
                  <a:srgbClr val="C00000"/>
                </a:solidFill>
              </a:rPr>
              <a:t>&amp; Generic Drugs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Pills&amp;c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0"/>
            <a:ext cx="360045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0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pPr marL="350838" indent="-350838" algn="ctr">
              <a:buFont typeface="Wingdings" pitchFamily="2" charset="2"/>
              <a:buNone/>
            </a:pPr>
            <a:r>
              <a:rPr lang="en-US" altLang="zh-TW" sz="2800" b="1" i="1" dirty="0" smtClean="0">
                <a:solidFill>
                  <a:srgbClr val="C00000"/>
                </a:solidFill>
                <a:ea typeface="PMingLiU" pitchFamily="18" charset="-120"/>
              </a:rPr>
              <a:t>Fundamental Bioequivalence Assumption</a:t>
            </a:r>
            <a:endParaRPr lang="en-US" altLang="zh-TW" sz="2800" i="1" dirty="0" smtClean="0">
              <a:solidFill>
                <a:srgbClr val="C00000"/>
              </a:solidFill>
              <a:ea typeface="PMingLiU" pitchFamily="18" charset="-120"/>
            </a:endParaRPr>
          </a:p>
          <a:p>
            <a:pPr marL="350838" indent="-350838" algn="ctr">
              <a:buFont typeface="Wingdings" pitchFamily="2" charset="2"/>
              <a:buNone/>
            </a:pPr>
            <a:endParaRPr lang="en-US" altLang="zh-TW" sz="2400" dirty="0" smtClean="0">
              <a:ea typeface="PMingLiU" pitchFamily="18" charset="-120"/>
            </a:endParaRPr>
          </a:p>
          <a:p>
            <a:pPr marL="350838" indent="-350838" algn="ctr">
              <a:buFont typeface="Wingdings" pitchFamily="2" charset="2"/>
              <a:buNone/>
            </a:pPr>
            <a:r>
              <a:rPr lang="en-US" altLang="zh-TW" sz="2400" dirty="0" smtClean="0">
                <a:ea typeface="PMingLiU" pitchFamily="18" charset="-120"/>
              </a:rPr>
              <a:t>        When a generic drug is claimed </a:t>
            </a:r>
            <a:r>
              <a:rPr lang="en-US" altLang="zh-TW" sz="2400" b="1" dirty="0" smtClean="0">
                <a:solidFill>
                  <a:srgbClr val="FF0000"/>
                </a:solidFill>
                <a:ea typeface="PMingLiU" pitchFamily="18" charset="-120"/>
              </a:rPr>
              <a:t>bioequivalent</a:t>
            </a:r>
            <a:r>
              <a:rPr lang="en-US" altLang="zh-TW" sz="2400" dirty="0" smtClean="0">
                <a:ea typeface="PMingLiU" pitchFamily="18" charset="-120"/>
              </a:rPr>
              <a:t> to a </a:t>
            </a:r>
          </a:p>
          <a:p>
            <a:pPr marL="350838" indent="-350838" algn="ctr">
              <a:buFont typeface="Wingdings" pitchFamily="2" charset="2"/>
              <a:buNone/>
            </a:pPr>
            <a:r>
              <a:rPr lang="en-US" altLang="zh-TW" sz="2400" dirty="0" smtClean="0">
                <a:ea typeface="PMingLiU" pitchFamily="18" charset="-120"/>
              </a:rPr>
              <a:t>Reference drug, it is assumed that they are   </a:t>
            </a:r>
          </a:p>
          <a:p>
            <a:pPr marL="350838" indent="-350838" algn="ctr">
              <a:buFont typeface="Wingdings" pitchFamily="2" charset="2"/>
              <a:buNone/>
            </a:pPr>
            <a:r>
              <a:rPr lang="en-US" altLang="zh-TW" sz="2400" dirty="0" smtClean="0">
                <a:ea typeface="PMingLiU" pitchFamily="18" charset="-120"/>
              </a:rPr>
              <a:t>    </a:t>
            </a:r>
            <a:r>
              <a:rPr lang="en-US" altLang="zh-TW" sz="2400" b="1" dirty="0" smtClean="0">
                <a:solidFill>
                  <a:srgbClr val="FF0000"/>
                </a:solidFill>
                <a:ea typeface="PMingLiU" pitchFamily="18" charset="-120"/>
              </a:rPr>
              <a:t>therapeutically equivalent</a:t>
            </a:r>
          </a:p>
          <a:p>
            <a:endParaRPr lang="en-US" sz="2200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3" name="Picture 2" descr="equivalence f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3962400"/>
            <a:ext cx="43434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38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Bioequivalence Background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Using bioequivalence as the basis for approving generic copies in US</a:t>
            </a:r>
          </a:p>
          <a:p>
            <a:r>
              <a:rPr lang="en-US" sz="2200" dirty="0" smtClean="0">
                <a:latin typeface="+mn-lt"/>
              </a:rPr>
              <a:t>“</a:t>
            </a:r>
            <a:r>
              <a:rPr lang="en-US" sz="2200" u="sng" dirty="0" smtClean="0">
                <a:latin typeface="+mn-lt"/>
              </a:rPr>
              <a:t>Drug Price Competition and Patent Term Restoration Act of 1984</a:t>
            </a:r>
            <a:r>
              <a:rPr lang="en-US" sz="2200" dirty="0" smtClean="0">
                <a:latin typeface="+mn-lt"/>
              </a:rPr>
              <a:t>,” also known as the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Waxman-Hatch Act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Created Generic Industry &amp; ↑ their availability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Most successful legislation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Benefited Brand &amp; Generic firms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 </a:t>
            </a:r>
            <a:r>
              <a:rPr lang="en-US" sz="2200" u="sng" dirty="0" smtClean="0">
                <a:latin typeface="+mn-lt"/>
              </a:rPr>
              <a:t>Generic firms</a:t>
            </a:r>
            <a:r>
              <a:rPr lang="en-US" sz="2200" dirty="0" smtClean="0">
                <a:latin typeface="+mn-lt"/>
              </a:rPr>
              <a:t>→ Rely  on findings of safety &amp; efficacy of Innovator drug after Patent expiration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Innovator firms</a:t>
            </a:r>
            <a:r>
              <a:rPr lang="en-US" sz="2200" dirty="0" smtClean="0">
                <a:latin typeface="+mn-lt"/>
              </a:rPr>
              <a:t>→ Patent extensions of 5yrs to make up for time lost while their products were going through FDA's approval process</a:t>
            </a:r>
            <a:endParaRPr lang="en-IN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153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Indian Legislation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In India, </a:t>
            </a:r>
            <a:r>
              <a:rPr lang="en-US" sz="2200" dirty="0" smtClean="0">
                <a:solidFill>
                  <a:srgbClr val="FF0000"/>
                </a:solidFill>
              </a:rPr>
              <a:t>CDSCO</a:t>
            </a:r>
            <a:r>
              <a:rPr lang="en-US" sz="2200" dirty="0" smtClean="0"/>
              <a:t> provides “</a:t>
            </a:r>
            <a:r>
              <a:rPr lang="en-US" sz="2200" b="1" dirty="0" smtClean="0"/>
              <a:t>Guidelines for Bioavailability &amp;  </a:t>
            </a:r>
          </a:p>
          <a:p>
            <a:r>
              <a:rPr lang="en-US" sz="2200" b="1" dirty="0" smtClean="0"/>
              <a:t>    Bioequivalence Studies</a:t>
            </a:r>
            <a:r>
              <a:rPr lang="en-US" sz="2200" dirty="0" smtClean="0"/>
              <a:t>”  mentioned in Schedule Y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As per the </a:t>
            </a:r>
            <a:r>
              <a:rPr lang="en-US" sz="2200" dirty="0" smtClean="0">
                <a:solidFill>
                  <a:srgbClr val="FF0000"/>
                </a:solidFill>
              </a:rPr>
              <a:t>Drugs &amp; Cosmetic Rules (</a:t>
            </a:r>
            <a:r>
              <a:rPr lang="en-US" sz="2200" dirty="0" err="1" smtClean="0">
                <a:solidFill>
                  <a:srgbClr val="FF0000"/>
                </a:solidFill>
              </a:rPr>
              <a:t>II</a:t>
            </a:r>
            <a:r>
              <a:rPr lang="en-US" sz="2200" baseline="30000" dirty="0" err="1" smtClean="0">
                <a:solidFill>
                  <a:srgbClr val="FF0000"/>
                </a:solidFill>
              </a:rPr>
              <a:t>nd</a:t>
            </a:r>
            <a:r>
              <a:rPr lang="en-US" sz="2200" dirty="0" smtClean="0">
                <a:solidFill>
                  <a:srgbClr val="FF0000"/>
                </a:solidFill>
              </a:rPr>
              <a:t> Amendment) 2005</a:t>
            </a:r>
            <a:r>
              <a:rPr lang="en-US" sz="2200" dirty="0" smtClean="0"/>
              <a:t>,  </a:t>
            </a:r>
          </a:p>
          <a:p>
            <a:r>
              <a:rPr lang="en-US" sz="2200" dirty="0" smtClean="0"/>
              <a:t>    all bioavailability and bioequivalence studies should be conducted   </a:t>
            </a:r>
          </a:p>
          <a:p>
            <a:r>
              <a:rPr lang="en-US" sz="2200" dirty="0" smtClean="0"/>
              <a:t>    in accordance to these Guidelines </a:t>
            </a:r>
          </a:p>
          <a:p>
            <a:endParaRPr lang="en-US" sz="2200" dirty="0" smtClean="0"/>
          </a:p>
          <a:p>
            <a:endParaRPr lang="en-IN" sz="2400" dirty="0" smtClean="0"/>
          </a:p>
          <a:p>
            <a:endParaRPr lang="en-US" sz="2400" u="sng" dirty="0" smtClean="0"/>
          </a:p>
          <a:p>
            <a:r>
              <a:rPr lang="en-US" sz="2400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Introduction 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Essential to ensure uniformity in standards of quality, efficacy &amp;   </a:t>
            </a:r>
          </a:p>
          <a:p>
            <a:r>
              <a:rPr lang="en-US" sz="2200" dirty="0" smtClean="0"/>
              <a:t>    safety of Pharmaceutical products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Reasonable assurance is to be provided that various products  </a:t>
            </a:r>
          </a:p>
          <a:p>
            <a:r>
              <a:rPr lang="en-US" sz="2200" dirty="0" smtClean="0"/>
              <a:t>    containing  same active ingredient, marketed by different licensees   </a:t>
            </a:r>
          </a:p>
          <a:p>
            <a:r>
              <a:rPr lang="en-US" sz="2200" dirty="0" smtClean="0"/>
              <a:t>    are clinically equivalent &amp; interchangeable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Release of an active substance should be known &amp; reproducible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Both Bioavailability &amp; Bioequivalence focus on release of drug </a:t>
            </a:r>
          </a:p>
          <a:p>
            <a:r>
              <a:rPr lang="en-US" sz="2200" dirty="0" smtClean="0"/>
              <a:t>    substance from its dosage form &amp; subsequent absorption in circulation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Similar approaches to measure Bioavailability should be followed in </a:t>
            </a:r>
          </a:p>
          <a:p>
            <a:r>
              <a:rPr lang="en-US" sz="2200" dirty="0" smtClean="0"/>
              <a:t>   demonstrating Bioequivalence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1534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Requirement of BA &amp; BE Studies</a:t>
            </a:r>
            <a:endParaRPr lang="en-US" sz="22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For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IND/NDAs</a:t>
            </a:r>
            <a:r>
              <a:rPr lang="en-US" sz="2200" dirty="0" smtClean="0">
                <a:latin typeface="+mn-lt"/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    </a:t>
            </a:r>
            <a:r>
              <a:rPr lang="en-US" sz="2200" u="sng" dirty="0" smtClean="0">
                <a:latin typeface="+mn-lt"/>
              </a:rPr>
              <a:t>To </a:t>
            </a:r>
            <a:r>
              <a:rPr lang="en-US" sz="2200" u="sng" dirty="0" smtClean="0">
                <a:solidFill>
                  <a:srgbClr val="002060"/>
                </a:solidFill>
                <a:latin typeface="+mn-lt"/>
              </a:rPr>
              <a:t>establish equivalence </a:t>
            </a:r>
            <a:r>
              <a:rPr lang="en-US" sz="2200" u="sng" dirty="0" smtClean="0">
                <a:latin typeface="+mn-lt"/>
              </a:rPr>
              <a:t>between</a:t>
            </a:r>
            <a:r>
              <a:rPr lang="en-US" sz="2200" dirty="0" smtClean="0">
                <a:latin typeface="+mn-lt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  </a:t>
            </a:r>
            <a:r>
              <a:rPr lang="en-US" sz="2200" i="1" dirty="0" smtClean="0">
                <a:latin typeface="+mn-lt"/>
              </a:rPr>
              <a:t>Early &amp; late </a:t>
            </a:r>
            <a:r>
              <a:rPr lang="en-US" sz="2200" dirty="0" smtClean="0">
                <a:latin typeface="+mn-lt"/>
              </a:rPr>
              <a:t>clinical trial formulations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  Formulations used in clinical trial &amp; stability studies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  </a:t>
            </a:r>
            <a:r>
              <a:rPr lang="en-US" sz="2200" i="1" dirty="0" smtClean="0">
                <a:latin typeface="+mn-lt"/>
              </a:rPr>
              <a:t>Clinical trial formulations &amp; to-be-marketed </a:t>
            </a:r>
            <a:r>
              <a:rPr lang="en-US" sz="2200" dirty="0" smtClean="0">
                <a:latin typeface="+mn-lt"/>
              </a:rPr>
              <a:t>drug product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  Any </a:t>
            </a:r>
            <a:r>
              <a:rPr lang="en-US" sz="2200" i="1" dirty="0" smtClean="0">
                <a:latin typeface="+mn-lt"/>
              </a:rPr>
              <a:t>other comparisons</a:t>
            </a:r>
            <a:r>
              <a:rPr lang="en-US" sz="2200" dirty="0" smtClean="0">
                <a:latin typeface="+mn-lt"/>
              </a:rPr>
              <a:t>, if appropriate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ANDA for a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generic drug </a:t>
            </a:r>
            <a:r>
              <a:rPr lang="en-US" sz="2200" dirty="0" smtClean="0">
                <a:latin typeface="+mn-lt"/>
              </a:rPr>
              <a:t>product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Change in</a:t>
            </a:r>
            <a:r>
              <a:rPr lang="en-US" sz="2400" dirty="0" smtClean="0"/>
              <a:t> </a:t>
            </a:r>
            <a:r>
              <a:rPr lang="en-US" sz="2200" dirty="0" smtClean="0">
                <a:latin typeface="+mn-lt"/>
              </a:rPr>
              <a:t>components, composition, &amp;/or 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manufacturing process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Change in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dosage form </a:t>
            </a:r>
            <a:r>
              <a:rPr lang="en-US" sz="2200" dirty="0" smtClean="0">
                <a:latin typeface="+mn-lt"/>
              </a:rPr>
              <a:t>(capsules to tablet)</a:t>
            </a:r>
          </a:p>
          <a:p>
            <a:endParaRPr lang="en-US" sz="2200" dirty="0" smtClean="0">
              <a:latin typeface="+mn-lt"/>
            </a:endParaRPr>
          </a:p>
          <a:p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153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Objectives of BA &amp; BE Studies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Development of </a:t>
            </a:r>
            <a:r>
              <a:rPr lang="en-US" sz="2200" dirty="0" smtClean="0">
                <a:solidFill>
                  <a:srgbClr val="FF0000"/>
                </a:solidFill>
              </a:rPr>
              <a:t>suitable dosage form</a:t>
            </a:r>
            <a:r>
              <a:rPr lang="en-US" sz="2200" dirty="0" smtClean="0"/>
              <a:t> for a New Drug Entity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Determination of </a:t>
            </a:r>
            <a:r>
              <a:rPr lang="en-US" sz="2200" dirty="0" smtClean="0">
                <a:solidFill>
                  <a:srgbClr val="FF0000"/>
                </a:solidFill>
              </a:rPr>
              <a:t>influence of</a:t>
            </a:r>
            <a:r>
              <a:rPr lang="en-US" sz="2200" dirty="0" smtClean="0"/>
              <a:t> </a:t>
            </a:r>
            <a:r>
              <a:rPr lang="en-US" sz="2200" dirty="0" err="1" smtClean="0"/>
              <a:t>excipients</a:t>
            </a:r>
            <a:r>
              <a:rPr lang="en-US" sz="2200" dirty="0" smtClean="0"/>
              <a:t>, patient related factors &amp;  </a:t>
            </a:r>
          </a:p>
          <a:p>
            <a:r>
              <a:rPr lang="en-US" sz="2200" dirty="0" smtClean="0"/>
              <a:t>    possible interactions with other drugs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Development of </a:t>
            </a:r>
            <a:r>
              <a:rPr lang="en-US" sz="2200" dirty="0" smtClean="0">
                <a:solidFill>
                  <a:srgbClr val="FF0000"/>
                </a:solidFill>
              </a:rPr>
              <a:t>new drug formulations</a:t>
            </a:r>
            <a:r>
              <a:rPr lang="en-US" sz="2200" dirty="0" smtClean="0"/>
              <a:t> of existing drugs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Control of quality</a:t>
            </a:r>
            <a:r>
              <a:rPr lang="en-US" sz="2200" dirty="0" smtClean="0"/>
              <a:t> of drug products, influence of → </a:t>
            </a:r>
          </a:p>
          <a:p>
            <a:r>
              <a:rPr lang="en-US" sz="2200" dirty="0" smtClean="0"/>
              <a:t>    processing factors, storage &amp; stability 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Comparison</a:t>
            </a:r>
            <a:r>
              <a:rPr lang="en-US" sz="2200" dirty="0" smtClean="0"/>
              <a:t> of availability of a drug substance from different form  </a:t>
            </a:r>
          </a:p>
          <a:p>
            <a:r>
              <a:rPr lang="en-US" sz="2200" dirty="0" smtClean="0"/>
              <a:t>    or same dosage form produced by different manufacturers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868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r>
              <a:rPr lang="en-US" sz="2800" b="1" dirty="0" smtClean="0">
                <a:solidFill>
                  <a:srgbClr val="002060"/>
                </a:solidFill>
              </a:rPr>
              <a:t>When is Bioequivalence not necessary (</a:t>
            </a:r>
            <a:r>
              <a:rPr lang="en-US" sz="2800" b="1" dirty="0" err="1" smtClean="0">
                <a:solidFill>
                  <a:srgbClr val="002060"/>
                </a:solidFill>
              </a:rPr>
              <a:t>Biowaivers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sz="22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200" dirty="0" smtClean="0">
                <a:solidFill>
                  <a:srgbClr val="FF0000"/>
                </a:solidFill>
              </a:rPr>
              <a:t>Parental Solution</a:t>
            </a:r>
            <a:r>
              <a:rPr lang="en-US" sz="2200" dirty="0" smtClean="0"/>
              <a:t>; same active substance with same concentration, same </a:t>
            </a:r>
            <a:r>
              <a:rPr lang="en-US" sz="2200" dirty="0" err="1" smtClean="0"/>
              <a:t>excipient</a:t>
            </a:r>
            <a:endParaRPr lang="en-US" sz="2200" dirty="0" smtClean="0"/>
          </a:p>
          <a:p>
            <a:pPr marL="457200" indent="-457200">
              <a:buFont typeface="+mj-lt"/>
              <a:buAutoNum type="alphaLcParenR"/>
            </a:pPr>
            <a:endParaRPr lang="en-US" sz="22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200" dirty="0" smtClean="0">
                <a:solidFill>
                  <a:srgbClr val="FF0000"/>
                </a:solidFill>
              </a:rPr>
              <a:t>Oral Solution</a:t>
            </a:r>
            <a:r>
              <a:rPr lang="en-US" sz="2200" dirty="0" smtClean="0"/>
              <a:t>; same active substance with same concentration, </a:t>
            </a:r>
            <a:r>
              <a:rPr lang="en-US" sz="2200" dirty="0" err="1" smtClean="0"/>
              <a:t>excipient</a:t>
            </a:r>
            <a:r>
              <a:rPr lang="en-US" sz="2200" dirty="0" smtClean="0"/>
              <a:t> not affecting GI transit or absorption</a:t>
            </a:r>
          </a:p>
          <a:p>
            <a:pPr marL="457200" indent="-457200">
              <a:buFont typeface="+mj-lt"/>
              <a:buAutoNum type="alphaLcParenR"/>
            </a:pPr>
            <a:endParaRPr lang="en-US" sz="22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200" dirty="0" smtClean="0">
                <a:solidFill>
                  <a:srgbClr val="FF0000"/>
                </a:solidFill>
              </a:rPr>
              <a:t>Gas</a:t>
            </a:r>
          </a:p>
          <a:p>
            <a:pPr marL="457200" indent="-457200">
              <a:buFont typeface="+mj-lt"/>
              <a:buAutoNum type="alphaLcParenR"/>
            </a:pPr>
            <a:endParaRPr lang="en-US" sz="22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200" dirty="0" smtClean="0">
                <a:solidFill>
                  <a:srgbClr val="FF0000"/>
                </a:solidFill>
              </a:rPr>
              <a:t>Powder for reconstitution</a:t>
            </a:r>
            <a:r>
              <a:rPr lang="en-US" sz="2200" dirty="0" smtClean="0"/>
              <a:t> as solution; meets criterion (a) or (b)</a:t>
            </a:r>
          </a:p>
          <a:p>
            <a:pPr marL="457200" indent="-457200">
              <a:buFont typeface="+mj-lt"/>
              <a:buAutoNum type="alphaLcParenR"/>
            </a:pPr>
            <a:endParaRPr lang="en-US" sz="22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200" dirty="0" err="1" smtClean="0">
                <a:solidFill>
                  <a:srgbClr val="FF0000"/>
                </a:solidFill>
              </a:rPr>
              <a:t>Otic</a:t>
            </a:r>
            <a:r>
              <a:rPr lang="en-US" sz="2200" dirty="0" smtClean="0">
                <a:solidFill>
                  <a:srgbClr val="FF0000"/>
                </a:solidFill>
              </a:rPr>
              <a:t>/Ophthalmic/Topical Solution</a:t>
            </a:r>
            <a:r>
              <a:rPr lang="en-US" sz="2200" dirty="0" smtClean="0"/>
              <a:t>; same active substance with same concentration, same </a:t>
            </a:r>
            <a:r>
              <a:rPr lang="en-US" sz="2200" dirty="0" err="1" smtClean="0"/>
              <a:t>excipient</a:t>
            </a:r>
            <a:endParaRPr lang="en-US" sz="2200" dirty="0" smtClean="0"/>
          </a:p>
          <a:p>
            <a:pPr marL="457200" indent="-457200">
              <a:buFont typeface="+mj-lt"/>
              <a:buAutoNum type="alphaLcParenR"/>
            </a:pPr>
            <a:endParaRPr lang="en-US" sz="22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200" dirty="0" smtClean="0">
                <a:solidFill>
                  <a:srgbClr val="FF0000"/>
                </a:solidFill>
              </a:rPr>
              <a:t>Inhalational Product/ Nasal Spray</a:t>
            </a:r>
            <a:r>
              <a:rPr lang="en-US" sz="2200" dirty="0" smtClean="0"/>
              <a:t>; administered with or w/o same device as reference product ; prepared as aqueous solution ; same active substance with same concentration, same </a:t>
            </a:r>
            <a:r>
              <a:rPr lang="en-US" sz="2200" dirty="0" err="1" smtClean="0"/>
              <a:t>excipient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 </a:t>
            </a:r>
          </a:p>
          <a:p>
            <a:endParaRPr lang="en-US" sz="2200" dirty="0" smtClean="0"/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7620000" cy="542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1363">
              <a:lnSpc>
                <a:spcPct val="1200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+mn-lt"/>
                <a:cs typeface="Arial" charset="0"/>
              </a:rPr>
              <a:t>NDA </a:t>
            </a:r>
            <a:r>
              <a:rPr lang="en-US" sz="3600" b="1" dirty="0" err="1" smtClean="0">
                <a:solidFill>
                  <a:srgbClr val="C00000"/>
                </a:solidFill>
                <a:latin typeface="+mn-lt"/>
                <a:cs typeface="Arial" charset="0"/>
              </a:rPr>
              <a:t>vs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  <a:cs typeface="Arial" charset="0"/>
              </a:rPr>
              <a:t> ANDA Review Process</a:t>
            </a:r>
            <a:r>
              <a:rPr lang="en-US" sz="3600" dirty="0" smtClean="0">
                <a:latin typeface="+mn-lt"/>
                <a:cs typeface="Arial" charset="0"/>
              </a:rPr>
              <a:t> </a:t>
            </a:r>
          </a:p>
          <a:p>
            <a:pPr defTabSz="741363">
              <a:lnSpc>
                <a:spcPct val="120000"/>
              </a:lnSpc>
            </a:pPr>
            <a:r>
              <a:rPr lang="en-US" sz="2200" dirty="0" smtClean="0">
                <a:latin typeface="+mn-lt"/>
                <a:cs typeface="Arial" charset="0"/>
              </a:rPr>
              <a:t>	                </a:t>
            </a:r>
          </a:p>
          <a:p>
            <a:pPr defTabSz="741363">
              <a:lnSpc>
                <a:spcPct val="120000"/>
              </a:lnSpc>
            </a:pPr>
            <a:r>
              <a:rPr lang="en-US" sz="2200" dirty="0" smtClean="0">
                <a:latin typeface="+mn-lt"/>
                <a:cs typeface="Arial" charset="0"/>
              </a:rPr>
              <a:t>   </a:t>
            </a:r>
            <a:r>
              <a:rPr lang="en-US" sz="2200" b="1" u="sng" dirty="0" smtClean="0">
                <a:latin typeface="+mn-lt"/>
                <a:cs typeface="Arial" charset="0"/>
              </a:rPr>
              <a:t>NDA Requirements</a:t>
            </a:r>
            <a:r>
              <a:rPr lang="en-US" sz="2200" dirty="0" smtClean="0">
                <a:latin typeface="+mn-lt"/>
                <a:cs typeface="Arial" charset="0"/>
              </a:rPr>
              <a:t>	          </a:t>
            </a:r>
            <a:r>
              <a:rPr lang="en-US" sz="2200" b="1" u="sng" dirty="0" smtClean="0">
                <a:latin typeface="+mn-lt"/>
                <a:cs typeface="Arial" charset="0"/>
              </a:rPr>
              <a:t>ANDA Requirements</a:t>
            </a:r>
          </a:p>
          <a:p>
            <a:pPr defTabSz="741363"/>
            <a:endParaRPr lang="en-US" sz="2200" dirty="0" smtClean="0">
              <a:latin typeface="+mn-lt"/>
              <a:cs typeface="Arial" charset="0"/>
            </a:endParaRPr>
          </a:p>
          <a:p>
            <a:pPr lvl="1" defTabSz="741363">
              <a:lnSpc>
                <a:spcPct val="130000"/>
              </a:lnSpc>
            </a:pPr>
            <a:r>
              <a:rPr lang="en-US" sz="2200" dirty="0" smtClean="0">
                <a:latin typeface="+mn-lt"/>
                <a:cs typeface="Arial" charset="0"/>
              </a:rPr>
              <a:t>1.  Chemistry			1.  Chemistry</a:t>
            </a:r>
          </a:p>
          <a:p>
            <a:pPr lvl="1" defTabSz="741363">
              <a:lnSpc>
                <a:spcPct val="130000"/>
              </a:lnSpc>
            </a:pPr>
            <a:r>
              <a:rPr lang="en-US" sz="2200" dirty="0" smtClean="0">
                <a:latin typeface="+mn-lt"/>
                <a:cs typeface="Arial" charset="0"/>
              </a:rPr>
              <a:t>2.  Manufacturing		2.  Manufacturing</a:t>
            </a:r>
          </a:p>
          <a:p>
            <a:pPr lvl="1" defTabSz="741363">
              <a:lnSpc>
                <a:spcPct val="130000"/>
              </a:lnSpc>
            </a:pPr>
            <a:r>
              <a:rPr lang="en-US" sz="2200" dirty="0" smtClean="0">
                <a:latin typeface="+mn-lt"/>
                <a:cs typeface="Arial" charset="0"/>
              </a:rPr>
              <a:t>3.  Controls			3.  Controls</a:t>
            </a:r>
          </a:p>
          <a:p>
            <a:pPr lvl="1" defTabSz="741363">
              <a:lnSpc>
                <a:spcPct val="130000"/>
              </a:lnSpc>
            </a:pPr>
            <a:r>
              <a:rPr lang="en-US" sz="2200" dirty="0" smtClean="0">
                <a:latin typeface="+mn-lt"/>
                <a:cs typeface="Arial" charset="0"/>
              </a:rPr>
              <a:t>4.  Labeling			4.  Labeling</a:t>
            </a:r>
          </a:p>
          <a:p>
            <a:pPr lvl="1" defTabSz="741363">
              <a:lnSpc>
                <a:spcPct val="130000"/>
              </a:lnSpc>
            </a:pPr>
            <a:r>
              <a:rPr lang="en-US" sz="2200" dirty="0" smtClean="0">
                <a:latin typeface="+mn-lt"/>
                <a:cs typeface="Arial" charset="0"/>
              </a:rPr>
              <a:t>5.  Testing			5.  Testing</a:t>
            </a:r>
          </a:p>
          <a:p>
            <a:pPr lvl="1" defTabSz="741363">
              <a:lnSpc>
                <a:spcPct val="130000"/>
              </a:lnSpc>
            </a:pPr>
            <a:r>
              <a:rPr lang="en-US" sz="2200" dirty="0" smtClean="0">
                <a:latin typeface="+mn-lt"/>
                <a:cs typeface="Arial" charset="0"/>
              </a:rPr>
              <a:t>6.  Animal Studies</a:t>
            </a:r>
          </a:p>
          <a:p>
            <a:pPr lvl="1" defTabSz="741363">
              <a:lnSpc>
                <a:spcPct val="130000"/>
              </a:lnSpc>
            </a:pPr>
            <a:r>
              <a:rPr lang="en-US" sz="2200" dirty="0" smtClean="0">
                <a:latin typeface="+mn-lt"/>
                <a:cs typeface="Arial" charset="0"/>
              </a:rPr>
              <a:t>7.  Clinical Studies		</a:t>
            </a: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Arial" charset="0"/>
              </a:rPr>
              <a:t>6.  Bioequivalence</a:t>
            </a:r>
          </a:p>
          <a:p>
            <a:pPr lvl="1" defTabSz="741363">
              <a:lnSpc>
                <a:spcPct val="130000"/>
              </a:lnSpc>
            </a:pPr>
            <a:r>
              <a:rPr lang="en-US" sz="2200" dirty="0" smtClean="0">
                <a:latin typeface="+mn-lt"/>
                <a:cs typeface="Arial" charset="0"/>
              </a:rPr>
              <a:t>8.  Bioavailability</a:t>
            </a:r>
            <a:endParaRPr lang="en-US" sz="2200" dirty="0">
              <a:latin typeface="+mn-lt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352800" y="4495800"/>
            <a:ext cx="9144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7772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Orange Book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All FDA approved drugs listed</a:t>
            </a:r>
          </a:p>
          <a:p>
            <a:r>
              <a:rPr lang="en-US" sz="2200" dirty="0" smtClean="0"/>
              <a:t>   (NDA’s, ANDA’s &amp; OTC’s)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Expiration of patent dates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IN" sz="2200" dirty="0" smtClean="0"/>
              <a:t> </a:t>
            </a:r>
            <a:r>
              <a:rPr lang="en-IN" sz="2200" u="sng" dirty="0" smtClean="0"/>
              <a:t>Drug, Price and Competition Act (1984)</a:t>
            </a:r>
            <a:endParaRPr lang="en-IN" sz="2200" dirty="0" smtClean="0"/>
          </a:p>
          <a:p>
            <a:r>
              <a:rPr lang="en-IN" sz="2200" dirty="0" smtClean="0"/>
              <a:t>   FDA required to publish Approved Drug Products with      </a:t>
            </a:r>
          </a:p>
          <a:p>
            <a:r>
              <a:rPr lang="en-IN" sz="2200" dirty="0" smtClean="0"/>
              <a:t>   Therapeutic Equivalence &amp; Evaluations</a:t>
            </a:r>
            <a:endParaRPr lang="en-IN" sz="2200" dirty="0"/>
          </a:p>
        </p:txBody>
      </p:sp>
      <p:pic>
        <p:nvPicPr>
          <p:cNvPr id="3" name="Picture 2" descr="17-01-2012 13-21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0"/>
            <a:ext cx="37338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077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+mn-lt"/>
              </a:rPr>
              <a:t>Methods used to assess Equivalence</a:t>
            </a:r>
          </a:p>
          <a:p>
            <a:endParaRPr lang="en-US" sz="28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Pharmacokinetic Studies</a:t>
            </a:r>
          </a:p>
          <a:p>
            <a:pPr marL="514350" indent="-514350">
              <a:buFont typeface="+mj-lt"/>
              <a:buAutoNum type="romanUcPeriod"/>
            </a:pP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200" dirty="0" err="1" smtClean="0">
                <a:latin typeface="+mn-lt"/>
              </a:rPr>
              <a:t>Pharmacodynamic</a:t>
            </a:r>
            <a:r>
              <a:rPr lang="en-US" sz="2200" dirty="0" smtClean="0">
                <a:latin typeface="+mn-lt"/>
              </a:rPr>
              <a:t> Studies</a:t>
            </a:r>
          </a:p>
          <a:p>
            <a:pPr marL="514350" indent="-514350">
              <a:buFont typeface="+mj-lt"/>
              <a:buAutoNum type="romanUcPeriod"/>
            </a:pPr>
            <a:endParaRPr lang="en-US" sz="2200" dirty="0" smtClean="0">
              <a:latin typeface="+mn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200" dirty="0" smtClean="0">
                <a:latin typeface="+mn-lt"/>
              </a:rPr>
              <a:t>Comparative Clinical Studies</a:t>
            </a:r>
          </a:p>
          <a:p>
            <a:pPr marL="514350" indent="-514350">
              <a:buFont typeface="+mj-lt"/>
              <a:buAutoNum type="romanUcPeriod"/>
            </a:pPr>
            <a:endParaRPr lang="en-US" sz="2200" dirty="0" smtClean="0">
              <a:latin typeface="+mn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200" dirty="0" smtClean="0">
                <a:latin typeface="+mn-lt"/>
              </a:rPr>
              <a:t>Dissolution Studies</a:t>
            </a:r>
          </a:p>
          <a:p>
            <a:endParaRPr lang="en-US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419600" y="1524000"/>
          <a:ext cx="4724400" cy="4724400"/>
        </p:xfrm>
        <a:graphic>
          <a:graphicData uri="http://schemas.openxmlformats.org/presentationml/2006/ole">
            <p:oleObj spid="_x0000_s2050" name="Photo Editor Photo" r:id="rId3" imgW="6095238" imgH="45714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6002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Pharmacokinetic</a:t>
            </a:r>
            <a:r>
              <a:rPr lang="en-US" sz="5400" dirty="0" smtClean="0"/>
              <a:t> </a:t>
            </a:r>
            <a:r>
              <a:rPr lang="en-US" sz="5400" b="1" dirty="0" smtClean="0"/>
              <a:t>Studies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769620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+mn-lt"/>
              </a:rPr>
              <a:t>Study Design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Good experimental design, enhances the power of the study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Depends on</a:t>
            </a:r>
            <a:r>
              <a:rPr lang="en-US" sz="2200" dirty="0" smtClean="0">
                <a:latin typeface="+mn-lt"/>
              </a:rPr>
              <a:t>: question to be answered, nature of reference </a:t>
            </a:r>
          </a:p>
          <a:p>
            <a:r>
              <a:rPr lang="en-US" sz="2200" dirty="0" smtClean="0">
                <a:latin typeface="+mn-lt"/>
              </a:rPr>
              <a:t>    drug/ dosage form, benefit-risk ratio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As far as possible, the study should be of crossover design &amp;  </a:t>
            </a:r>
          </a:p>
          <a:p>
            <a:r>
              <a:rPr lang="en-US" sz="2200" dirty="0" smtClean="0">
                <a:latin typeface="+mn-lt"/>
              </a:rPr>
              <a:t>    suitably randomized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u="sng" dirty="0" smtClean="0">
                <a:latin typeface="+mn-lt"/>
              </a:rPr>
              <a:t>Ideal design</a:t>
            </a:r>
            <a:r>
              <a:rPr lang="en-US" sz="2200" dirty="0" smtClean="0">
                <a:latin typeface="+mn-lt"/>
              </a:rPr>
              <a:t>: </a:t>
            </a: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Randomized two-period, two-sequence,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   Crossover design</a:t>
            </a:r>
            <a:r>
              <a:rPr lang="en-US" sz="2200" dirty="0" smtClean="0">
                <a:latin typeface="+mn-lt"/>
              </a:rPr>
              <a:t> with adequate washout period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If the </a:t>
            </a:r>
            <a:r>
              <a:rPr lang="en-US" sz="2200" u="sng" dirty="0" smtClean="0">
                <a:latin typeface="+mn-lt"/>
              </a:rPr>
              <a:t>half-life is long</a:t>
            </a:r>
            <a:r>
              <a:rPr lang="en-US" sz="2200" dirty="0" smtClean="0">
                <a:latin typeface="+mn-lt"/>
              </a:rPr>
              <a:t>: Parallel design</a:t>
            </a:r>
          </a:p>
          <a:p>
            <a:pPr>
              <a:lnSpc>
                <a:spcPct val="120000"/>
              </a:lnSpc>
              <a:buClr>
                <a:srgbClr val="CCCCFF"/>
              </a:buCl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For </a:t>
            </a:r>
            <a:r>
              <a:rPr lang="en-US" sz="2200" u="sng" dirty="0" smtClean="0">
                <a:latin typeface="+mn-lt"/>
              </a:rPr>
              <a:t>highly variable drugs</a:t>
            </a:r>
            <a:r>
              <a:rPr lang="en-US" sz="2200" dirty="0" smtClean="0">
                <a:latin typeface="+mn-lt"/>
              </a:rPr>
              <a:t>: Replicate design 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943600" y="4800600"/>
            <a:ext cx="2971800" cy="178510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/>
              <a:t>Any drug whose rate and extent of absorption shows large dose-to-dose variability within the same patient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800" b="1" u="sng" dirty="0" smtClean="0">
                <a:solidFill>
                  <a:srgbClr val="FF0000"/>
                </a:solidFill>
              </a:rPr>
              <a:t>Two-Period Crossover Design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2 formulations, even number of subjects,</a:t>
            </a:r>
          </a:p>
          <a:p>
            <a:r>
              <a:rPr lang="en-US" sz="2200" dirty="0" smtClean="0"/>
              <a:t>   randomly divided into 2 equal groups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solidFill>
                  <a:srgbClr val="0070C0"/>
                </a:solidFill>
              </a:rPr>
              <a:t>First period</a:t>
            </a:r>
            <a:r>
              <a:rPr lang="en-US" sz="2200" dirty="0" smtClean="0"/>
              <a:t> , each member of one group receive a single dose of the test formulation; each member of the other group receive the standard formulation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After a wash period (5 half lives), in </a:t>
            </a:r>
            <a:r>
              <a:rPr lang="en-US" sz="2200" dirty="0" smtClean="0">
                <a:solidFill>
                  <a:srgbClr val="0070C0"/>
                </a:solidFill>
              </a:rPr>
              <a:t>second period</a:t>
            </a:r>
            <a:r>
              <a:rPr lang="en-US" sz="2200" dirty="0" smtClean="0"/>
              <a:t> , each member of the respective groups will receive an alternative formulation &amp; experiment will be repeated.</a:t>
            </a:r>
            <a:endParaRPr lang="en-US" sz="2200" dirty="0"/>
          </a:p>
        </p:txBody>
      </p:sp>
      <p:pic>
        <p:nvPicPr>
          <p:cNvPr id="3" name="Picture 2" descr="1-16-2012 9-16-31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3733800"/>
            <a:ext cx="6781801" cy="3124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114800"/>
          <a:ext cx="3124200" cy="2743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41400"/>
                <a:gridCol w="1041400"/>
                <a:gridCol w="1041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Period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Period 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9-16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sz="2800" b="1" u="sng" dirty="0" smtClean="0">
                <a:solidFill>
                  <a:srgbClr val="FF0000"/>
                </a:solidFill>
              </a:rPr>
              <a:t>Latin Square Design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More than two formulations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A group of volunteers will receive formulations in the sequence  </a:t>
            </a:r>
          </a:p>
          <a:p>
            <a:r>
              <a:rPr lang="en-US" sz="2200" dirty="0" smtClean="0"/>
              <a:t>    shown</a:t>
            </a:r>
            <a:endParaRPr lang="en-US" sz="2200" dirty="0"/>
          </a:p>
        </p:txBody>
      </p:sp>
      <p:pic>
        <p:nvPicPr>
          <p:cNvPr id="4" name="Picture 3" descr="1-16-2012 9-36-26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667000"/>
            <a:ext cx="617921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8458200" cy="548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Bioavailability</a:t>
            </a:r>
          </a:p>
          <a:p>
            <a:pPr eaLnBrk="1" hangingPunct="1">
              <a:lnSpc>
                <a:spcPct val="110000"/>
              </a:lnSpc>
            </a:pPr>
            <a:endParaRPr lang="en-US" sz="2200" dirty="0" smtClean="0"/>
          </a:p>
          <a:p>
            <a:r>
              <a:rPr lang="en-US" sz="2200" dirty="0" smtClean="0"/>
              <a:t>Measurement of the relative </a:t>
            </a:r>
            <a:r>
              <a:rPr lang="en-US" sz="2200" dirty="0" smtClean="0">
                <a:solidFill>
                  <a:srgbClr val="FF0000"/>
                </a:solidFill>
              </a:rPr>
              <a:t>amount</a:t>
            </a:r>
            <a:r>
              <a:rPr lang="en-US" sz="2200" dirty="0" smtClean="0"/>
              <a:t> &amp; </a:t>
            </a:r>
            <a:r>
              <a:rPr lang="en-US" sz="2200" dirty="0" smtClean="0">
                <a:solidFill>
                  <a:srgbClr val="FF0000"/>
                </a:solidFill>
              </a:rPr>
              <a:t>rate</a:t>
            </a:r>
            <a:r>
              <a:rPr lang="en-US" sz="2200" dirty="0" smtClean="0"/>
              <a:t> at which,</a:t>
            </a:r>
          </a:p>
          <a:p>
            <a:r>
              <a:rPr lang="en-US" sz="2200" dirty="0" smtClean="0"/>
              <a:t>the drug from administered dosage form,</a:t>
            </a:r>
          </a:p>
          <a:p>
            <a:r>
              <a:rPr lang="en-US" sz="2200" dirty="0" smtClean="0"/>
              <a:t>reaches the systemic circulation &amp; </a:t>
            </a:r>
          </a:p>
          <a:p>
            <a:r>
              <a:rPr lang="en-US" sz="2200" dirty="0" smtClean="0"/>
              <a:t>becomes available at the site of action</a:t>
            </a:r>
          </a:p>
          <a:p>
            <a:endParaRPr lang="en-US" sz="2200" dirty="0" smtClean="0"/>
          </a:p>
          <a:p>
            <a:r>
              <a:rPr lang="en-US" sz="2200" dirty="0" err="1" smtClean="0">
                <a:solidFill>
                  <a:srgbClr val="FF0000"/>
                </a:solidFill>
              </a:rPr>
              <a:t>Bioavailable</a:t>
            </a:r>
            <a:r>
              <a:rPr lang="en-US" sz="2200" dirty="0" smtClean="0">
                <a:solidFill>
                  <a:srgbClr val="FF0000"/>
                </a:solidFill>
              </a:rPr>
              <a:t> fraction</a:t>
            </a:r>
            <a:r>
              <a:rPr lang="en-US" sz="2200" dirty="0" smtClean="0"/>
              <a:t> (F), refers to the fraction of administered dose that enters the systemic circulation</a:t>
            </a:r>
          </a:p>
          <a:p>
            <a:pPr algn="ctr"/>
            <a:endParaRPr lang="en-US" sz="2200" dirty="0" smtClean="0"/>
          </a:p>
          <a:p>
            <a:pPr algn="ctr" eaLnBrk="1" hangingPunct="1">
              <a:defRPr/>
            </a:pPr>
            <a:endParaRPr lang="en-US" sz="2200" dirty="0" smtClean="0"/>
          </a:p>
          <a:p>
            <a:pPr algn="ctr" eaLnBrk="1" hangingPunct="1">
              <a:defRPr/>
            </a:pPr>
            <a:r>
              <a:rPr lang="en-US" sz="2400" dirty="0" smtClean="0"/>
              <a:t>F   =     	  </a:t>
            </a:r>
            <a:r>
              <a:rPr lang="en-US" sz="2400" u="sng" dirty="0" err="1" smtClean="0"/>
              <a:t>Bioavailable</a:t>
            </a:r>
            <a:r>
              <a:rPr lang="en-US" sz="2400" u="sng" dirty="0" smtClean="0"/>
              <a:t> dose  </a:t>
            </a:r>
          </a:p>
          <a:p>
            <a:pPr algn="ctr" eaLnBrk="1" hangingPunct="1">
              <a:buFontTx/>
              <a:buNone/>
              <a:defRPr/>
            </a:pPr>
            <a:r>
              <a:rPr lang="en-US" sz="2400" dirty="0" smtClean="0"/>
              <a:t>                Administered dose</a:t>
            </a:r>
          </a:p>
          <a:p>
            <a:pPr eaLnBrk="1" hangingPunct="1">
              <a:buFontTx/>
              <a:buNone/>
              <a:defRPr/>
            </a:pPr>
            <a:endParaRPr lang="en-US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800" b="1" u="sng" dirty="0" smtClean="0">
                <a:solidFill>
                  <a:srgbClr val="FF0000"/>
                </a:solidFill>
              </a:rPr>
              <a:t>Balance Incomplete Block Design (BIBD)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More than 3 formulations, Latin square design will not be ethically  </a:t>
            </a:r>
          </a:p>
          <a:p>
            <a:r>
              <a:rPr lang="en-US" sz="2200" dirty="0" smtClean="0"/>
              <a:t>    advisable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Because each volunteer may require drawing of too many blood   </a:t>
            </a:r>
          </a:p>
          <a:p>
            <a:r>
              <a:rPr lang="en-US" sz="2200" dirty="0" smtClean="0"/>
              <a:t>    samples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If each volunteer expected to receive at least two formulation, </a:t>
            </a:r>
          </a:p>
          <a:p>
            <a:r>
              <a:rPr lang="en-US" sz="2200" dirty="0" smtClean="0"/>
              <a:t>    then such a study can be carried out using BIBD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1-16-2012 9-36-50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1" y="4114800"/>
            <a:ext cx="48768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7620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sz="2800" b="1" u="sng" dirty="0" smtClean="0">
                <a:solidFill>
                  <a:srgbClr val="FF0000"/>
                </a:solidFill>
              </a:rPr>
              <a:t>Parallel-Group Design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Even number of subjects in two groups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Each receive a different formulation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No washout necessary 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For drugs with long half life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0" y="3962400"/>
          <a:ext cx="6096000" cy="26822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Treatment A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Treatment B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143000"/>
          <a:ext cx="7924800" cy="515547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48100"/>
                <a:gridCol w="4076700"/>
              </a:tblGrid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Parallel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Crossover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4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Groups assigned different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treatments </a:t>
                      </a:r>
                    </a:p>
                    <a:p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Each patient receives both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treatments</a:t>
                      </a:r>
                    </a:p>
                    <a:p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4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Shorter duration</a:t>
                      </a:r>
                    </a:p>
                    <a:p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Longer duration</a:t>
                      </a:r>
                    </a:p>
                    <a:p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4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Larger sample size</a:t>
                      </a:r>
                    </a:p>
                    <a:p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Smaller sample size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4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 carryover effect</a:t>
                      </a:r>
                    </a:p>
                    <a:p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Carryover effect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4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Doesn’t  </a:t>
                      </a: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 stable disease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&amp; similar baseline </a:t>
                      </a:r>
                    </a:p>
                    <a:p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Requires stable disease &amp; similar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baseline </a:t>
                      </a:r>
                    </a:p>
                    <a:p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915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sz="2800" b="1" u="sng" dirty="0" smtClean="0">
                <a:solidFill>
                  <a:srgbClr val="FF0000"/>
                </a:solidFill>
              </a:rPr>
              <a:t>Replicate Crossover-study design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For </a:t>
            </a:r>
            <a:r>
              <a:rPr lang="en-US" sz="2400" b="1" dirty="0" smtClean="0"/>
              <a:t>highly variable drugs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 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Allows comparisons of </a:t>
            </a:r>
            <a:r>
              <a:rPr lang="en-US" sz="2400" dirty="0" smtClean="0">
                <a:solidFill>
                  <a:srgbClr val="FF0000"/>
                </a:solidFill>
              </a:rPr>
              <a:t>within-subject variances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Reduce the number of subjects needed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Four-period, two-sequence, two-formulation design (recommended)</a:t>
            </a:r>
          </a:p>
          <a:p>
            <a:r>
              <a:rPr lang="en-US" sz="2400" dirty="0" smtClean="0"/>
              <a:t>				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Three-sequence, three-period, single-dose, partially replicated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5105400"/>
          <a:ext cx="4572000" cy="1295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Period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 Group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dirty="0" smtClean="0"/>
                        <a:t>1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55372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 Group 2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0" y="5105400"/>
          <a:ext cx="1447800" cy="1295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305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6"/>
            </a:pPr>
            <a:r>
              <a:rPr lang="en-US" sz="2800" b="1" u="sng" dirty="0" smtClean="0">
                <a:solidFill>
                  <a:srgbClr val="FF0000"/>
                </a:solidFill>
                <a:latin typeface="+mn-lt"/>
              </a:rPr>
              <a:t>Pilot Study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If the sponsor chooses, in a small number of subjects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To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assess variability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optimize sample collection time intervals</a:t>
            </a:r>
            <a:r>
              <a:rPr lang="en-US" sz="2200" dirty="0" smtClean="0">
                <a:latin typeface="+mn-lt"/>
              </a:rPr>
              <a:t> </a:t>
            </a:r>
          </a:p>
          <a:p>
            <a:r>
              <a:rPr lang="en-US" sz="2200" dirty="0" smtClean="0">
                <a:latin typeface="+mn-lt"/>
              </a:rPr>
              <a:t>    &amp;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provide other information</a:t>
            </a:r>
            <a:r>
              <a:rPr lang="en-US" sz="2200" dirty="0" smtClean="0">
                <a:latin typeface="+mn-lt"/>
              </a:rPr>
              <a:t> 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Example</a:t>
            </a:r>
            <a:r>
              <a:rPr lang="en-US" sz="2200" dirty="0" smtClean="0">
                <a:latin typeface="+mn-lt"/>
              </a:rPr>
              <a:t>:</a:t>
            </a:r>
            <a:endParaRPr lang="en-US" sz="2200" u="sng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endParaRPr lang="en-US" sz="2200" u="sng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Immediate-release products</a:t>
            </a:r>
            <a:r>
              <a:rPr lang="en-US" sz="2200" dirty="0" smtClean="0">
                <a:latin typeface="+mn-lt"/>
              </a:rPr>
              <a:t>: careful timing of initial samples→ </a:t>
            </a:r>
          </a:p>
          <a:p>
            <a:r>
              <a:rPr lang="en-US" sz="2200" dirty="0" smtClean="0">
                <a:latin typeface="+mn-lt"/>
              </a:rPr>
              <a:t>   avoid a subsequent finding that the first sample collection, </a:t>
            </a:r>
          </a:p>
          <a:p>
            <a:r>
              <a:rPr lang="en-US" sz="2200" dirty="0" smtClean="0">
                <a:latin typeface="+mn-lt"/>
              </a:rPr>
              <a:t>   occurred after the plasma concentration peak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Modified-release products</a:t>
            </a:r>
            <a:r>
              <a:rPr lang="en-US" sz="2200" dirty="0" smtClean="0">
                <a:latin typeface="+mn-lt"/>
              </a:rPr>
              <a:t>: determine the sampling schedule →</a:t>
            </a:r>
          </a:p>
          <a:p>
            <a:r>
              <a:rPr lang="en-US" sz="2200" dirty="0" smtClean="0">
                <a:latin typeface="+mn-lt"/>
              </a:rPr>
              <a:t>  assess </a:t>
            </a:r>
            <a:r>
              <a:rPr lang="en-US" sz="2200" i="1" dirty="0" smtClean="0">
                <a:latin typeface="+mn-lt"/>
              </a:rPr>
              <a:t>lag time</a:t>
            </a:r>
            <a:r>
              <a:rPr lang="en-US" sz="2200" dirty="0" smtClean="0">
                <a:latin typeface="+mn-lt"/>
              </a:rPr>
              <a:t> &amp; </a:t>
            </a:r>
            <a:r>
              <a:rPr lang="en-US" sz="2200" i="1" dirty="0" smtClean="0">
                <a:latin typeface="+mn-lt"/>
              </a:rPr>
              <a:t>dose dumping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Can be appropriate, provided its design &amp; execution are suitable &amp;     </a:t>
            </a:r>
          </a:p>
          <a:p>
            <a:r>
              <a:rPr lang="en-US" sz="2200" dirty="0" smtClean="0">
                <a:latin typeface="+mn-lt"/>
              </a:rPr>
              <a:t>     sufficient number of subjects have completed the study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02414"/>
            <a:ext cx="8382000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Subject selection</a:t>
            </a:r>
          </a:p>
          <a:p>
            <a:endParaRPr lang="en-US" sz="2800" b="1" dirty="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buClr>
                <a:srgbClr val="CCCCFF"/>
              </a:buClr>
            </a:pP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dirty="0" smtClean="0"/>
              <a:t>Healthy adult volunteers</a:t>
            </a:r>
          </a:p>
          <a:p>
            <a:pPr>
              <a:lnSpc>
                <a:spcPct val="90000"/>
              </a:lnSpc>
              <a:buClr>
                <a:srgbClr val="CCCCFF"/>
              </a:buClr>
            </a:pP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u="sng" dirty="0" smtClean="0"/>
              <a:t>Age</a:t>
            </a:r>
            <a:r>
              <a:rPr lang="en-US" sz="2200" dirty="0" smtClean="0"/>
              <a:t>: 18-45 yrs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dirty="0" smtClean="0"/>
              <a:t>Age/Sex representation corresponding to therapeutic &amp; safety profile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dirty="0" smtClean="0"/>
              <a:t>Weight within normal limits→ BMI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u="sng" dirty="0" smtClean="0"/>
              <a:t>Women</a:t>
            </a:r>
            <a:r>
              <a:rPr lang="en-US" sz="2200" dirty="0" smtClean="0"/>
              <a:t>: Pregnancy test prior to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&amp; last dose of study; OC pills C/I</a:t>
            </a:r>
          </a:p>
          <a:p>
            <a:pPr>
              <a:lnSpc>
                <a:spcPct val="90000"/>
              </a:lnSpc>
              <a:buClr>
                <a:srgbClr val="CCCCFF"/>
              </a:buClr>
            </a:pP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dirty="0" smtClean="0"/>
              <a:t>Drug use intended in Elders  (Age &gt;60yrs)</a:t>
            </a:r>
          </a:p>
          <a:p>
            <a:pPr>
              <a:lnSpc>
                <a:spcPct val="90000"/>
              </a:lnSpc>
              <a:buClr>
                <a:srgbClr val="CCCCFF"/>
              </a:buClr>
            </a:pP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dirty="0" err="1" smtClean="0"/>
              <a:t>Teratogenic</a:t>
            </a:r>
            <a:r>
              <a:rPr lang="en-US" sz="2200" dirty="0" smtClean="0"/>
              <a:t> Drugs→ Male volunteers</a:t>
            </a:r>
          </a:p>
          <a:p>
            <a:pPr>
              <a:lnSpc>
                <a:spcPct val="90000"/>
              </a:lnSpc>
              <a:buClr>
                <a:srgbClr val="CCCCFF"/>
              </a:buClr>
            </a:pP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u="sng" dirty="0" smtClean="0"/>
              <a:t>Highly toxic drugs</a:t>
            </a:r>
            <a:r>
              <a:rPr lang="en-US" sz="2200" dirty="0" smtClean="0"/>
              <a:t>: Patients with concerned disease (stable) </a:t>
            </a:r>
            <a:r>
              <a:rPr lang="en-US" sz="2200" dirty="0" err="1" smtClean="0"/>
              <a:t>eg</a:t>
            </a:r>
            <a:r>
              <a:rPr lang="en-US" sz="2200" dirty="0" smtClean="0"/>
              <a:t>. Cancer</a:t>
            </a:r>
          </a:p>
          <a:p>
            <a:pPr>
              <a:lnSpc>
                <a:spcPct val="90000"/>
              </a:lnSpc>
              <a:buClr>
                <a:srgbClr val="CCCCFF"/>
              </a:buClr>
              <a:buFont typeface="Wingdings" pitchFamily="2" charset="2"/>
              <a:buChar char="ü"/>
            </a:pPr>
            <a:endParaRPr lang="en-US" i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8001000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Exclusion Criteria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allergy to test drug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liver or kidney dysfunction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jaundice in past 6 months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Chronic diseases </a:t>
            </a:r>
            <a:r>
              <a:rPr lang="en-US" sz="2200" dirty="0" err="1" smtClean="0"/>
              <a:t>eg</a:t>
            </a:r>
            <a:r>
              <a:rPr lang="en-US" sz="2200" dirty="0" smtClean="0"/>
              <a:t>. Asthma, arthritis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Psychiatric illness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Chronic smoker, alcohol addiction, drug abuse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Intake of enzyme modifying drug in past 3 months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Intake of OTC/Prescription drugs past 2 weeks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HIV positive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BA &amp; BE studies in past 3 months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bleeding disorder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533400"/>
            <a:ext cx="84582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Selection of Number of Subjects</a:t>
            </a:r>
            <a:endParaRPr lang="en-US" sz="3600" dirty="0" smtClean="0"/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u="sng" dirty="0" smtClean="0"/>
              <a:t>Sample size is estimated by</a:t>
            </a:r>
            <a:r>
              <a:rPr lang="en-US" sz="22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 Pilot experiment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 Previous studies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 Published data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Minimum 16 subjects, unless ethical justification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Allow for drop-outs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Replace drop-outs→ substitute follow same protocol; </a:t>
            </a:r>
          </a:p>
          <a:p>
            <a:r>
              <a:rPr lang="en-US" sz="2200" dirty="0" smtClean="0"/>
              <a:t>    similar environment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Sequential/ Add-on Studies→ large no. of subjects required, </a:t>
            </a:r>
            <a:br>
              <a:rPr lang="en-US" sz="2200" dirty="0" smtClean="0"/>
            </a:br>
            <a:r>
              <a:rPr lang="en-US" sz="2200" dirty="0" smtClean="0"/>
              <a:t>    results of study do not convey adequate significance </a:t>
            </a:r>
          </a:p>
          <a:p>
            <a:pPr>
              <a:buFont typeface="Wingdings" pitchFamily="2" charset="2"/>
              <a:buChar char="ü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153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Genetic </a:t>
            </a:r>
            <a:r>
              <a:rPr lang="en-US" sz="4000" b="1" dirty="0" err="1" smtClean="0">
                <a:solidFill>
                  <a:srgbClr val="002060"/>
                </a:solidFill>
              </a:rPr>
              <a:t>Phenotyping</a:t>
            </a:r>
            <a:endParaRPr lang="en-US" sz="4000" b="1" dirty="0" smtClean="0">
              <a:solidFill>
                <a:srgbClr val="002060"/>
              </a:solidFill>
            </a:endParaRP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Drug is know to be subject to genetic polymorphism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Cross-over design→ Safety &amp; Pharmacokinetic reasons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All Parallel group design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u="sng" dirty="0" smtClean="0"/>
              <a:t>Indian population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Captures genetic diversity of the world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Forms continuum of genetic spectrum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&gt;1000 medically relevant genes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 </a:t>
            </a:r>
            <a:r>
              <a:rPr lang="en-US" sz="2200" dirty="0" smtClean="0">
                <a:latin typeface="+mn-lt"/>
              </a:rPr>
              <a:t>Diverse patient/ volunteer pool for conducting BA &amp; BE studies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305800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Characteristics to be measured</a:t>
            </a:r>
          </a:p>
          <a:p>
            <a:pPr>
              <a:spcAft>
                <a:spcPts val="0"/>
              </a:spcAft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Accessible biological fluids like blood, plasma &amp;/or serum </a:t>
            </a:r>
          </a:p>
          <a:p>
            <a:r>
              <a:rPr lang="en-US" sz="2400" dirty="0" smtClean="0"/>
              <a:t>   to indicate release of the drug substance from the drug     </a:t>
            </a:r>
          </a:p>
          <a:p>
            <a:r>
              <a:rPr lang="en-US" sz="2400" dirty="0" smtClean="0"/>
              <a:t>   product into the systemic circulation</a:t>
            </a:r>
            <a:endParaRPr lang="en-US" sz="2200" dirty="0" smtClean="0">
              <a:latin typeface="+mn-lt"/>
            </a:endParaRPr>
          </a:p>
          <a:p>
            <a:pPr>
              <a:spcAft>
                <a:spcPts val="0"/>
              </a:spcAft>
            </a:pPr>
            <a:endParaRPr lang="en-US" sz="2200" dirty="0" smtClean="0">
              <a:latin typeface="+mn-lt"/>
            </a:endParaRPr>
          </a:p>
          <a:p>
            <a:pPr>
              <a:spcAft>
                <a:spcPts val="0"/>
              </a:spcAft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Mostly: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Active drug substance</a:t>
            </a:r>
          </a:p>
          <a:p>
            <a:pPr>
              <a:spcAft>
                <a:spcPts val="0"/>
              </a:spcAft>
            </a:pPr>
            <a:endParaRPr lang="en-US" sz="2200" dirty="0" smtClean="0">
              <a:latin typeface="+mn-lt"/>
            </a:endParaRPr>
          </a:p>
          <a:p>
            <a:pPr>
              <a:spcAft>
                <a:spcPts val="0"/>
              </a:spcAft>
              <a:buFont typeface="Wingdings" pitchFamily="2" charset="2"/>
              <a:buChar char="ü"/>
            </a:pPr>
            <a:r>
              <a:rPr lang="en-US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Active / Inactive metabolite</a:t>
            </a:r>
            <a:r>
              <a:rPr lang="en-US" sz="2200" dirty="0" smtClean="0">
                <a:latin typeface="+mn-lt"/>
              </a:rPr>
              <a:t> maybe measured in cases of:</a:t>
            </a:r>
          </a:p>
          <a:p>
            <a:pPr>
              <a:spcAft>
                <a:spcPts val="0"/>
              </a:spcAft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Concentration of drug too low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Limitation of analytical method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Unstable drug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Drug with very short half life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Pro-drugs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>
              <a:spcAft>
                <a:spcPts val="0"/>
              </a:spcAft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Excretion</a:t>
            </a:r>
            <a:r>
              <a:rPr lang="en-US" sz="2200" dirty="0" smtClean="0">
                <a:latin typeface="+mn-lt"/>
              </a:rPr>
              <a:t> of drug &amp; its metabolites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in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+mn-lt"/>
              </a:rPr>
              <a:t>urine</a:t>
            </a:r>
            <a:r>
              <a:rPr lang="en-US" sz="2200" dirty="0" smtClean="0">
                <a:latin typeface="+mn-lt"/>
              </a:rPr>
              <a:t>→ Non-linear  kinetics</a:t>
            </a:r>
          </a:p>
          <a:p>
            <a:pPr>
              <a:lnSpc>
                <a:spcPct val="190000"/>
              </a:lnSpc>
              <a:buClr>
                <a:srgbClr val="99CCFF"/>
              </a:buClr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190000"/>
              </a:lnSpc>
              <a:buClr>
                <a:srgbClr val="99CCFF"/>
              </a:buClr>
            </a:pPr>
            <a:endParaRPr lang="en-US" sz="2000" dirty="0" smtClean="0">
              <a:latin typeface="+mn-lt"/>
            </a:endParaRPr>
          </a:p>
          <a:p>
            <a:pPr lvl="2">
              <a:buClr>
                <a:srgbClr val="CCFFCC"/>
              </a:buClr>
            </a:pPr>
            <a:endParaRPr lang="en-US" sz="2000" dirty="0" smtClean="0">
              <a:latin typeface="+mn-lt"/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Therapeutic Relevance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4" name="Picture 4" descr="IMG_0001"/>
          <p:cNvPicPr>
            <a:picLocks noChangeAspect="1" noChangeArrowheads="1"/>
          </p:cNvPicPr>
          <p:nvPr/>
        </p:nvPicPr>
        <p:blipFill>
          <a:blip r:embed="rId3" cstate="print"/>
          <a:srcRect l="4112" t="51428" r="20503"/>
          <a:stretch>
            <a:fillRect/>
          </a:stretch>
        </p:blipFill>
        <p:spPr bwMode="auto">
          <a:xfrm>
            <a:off x="0" y="1143000"/>
            <a:ext cx="8915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buFont typeface="Wingdings" pitchFamily="2" charset="2"/>
              <a:buChar char="ü"/>
            </a:pP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Aft>
                <a:spcPts val="0"/>
              </a:spcAft>
              <a:buFont typeface="Wingdings" pitchFamily="2" charset="2"/>
              <a:buChar char="ü"/>
            </a:pP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Aft>
                <a:spcPts val="0"/>
              </a:spcAft>
              <a:buFont typeface="Wingdings" pitchFamily="2" charset="2"/>
              <a:buChar char="ü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Measure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individual </a:t>
            </a:r>
            <a:r>
              <a:rPr lang="en-US" sz="22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enantiomers</a:t>
            </a:r>
            <a:r>
              <a:rPr lang="en-US" sz="2200" dirty="0" smtClean="0"/>
              <a:t> when they exhibit:</a:t>
            </a:r>
          </a:p>
          <a:p>
            <a:pPr>
              <a:spcAft>
                <a:spcPts val="0"/>
              </a:spcAft>
              <a:buClr>
                <a:srgbClr val="99CCFF"/>
              </a:buClr>
            </a:pPr>
            <a:endParaRPr lang="en-US" sz="2200" dirty="0" smtClean="0"/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dirty="0" smtClean="0"/>
              <a:t> Different pharmacokinetic/ </a:t>
            </a:r>
            <a:r>
              <a:rPr lang="en-US" sz="2200" dirty="0" err="1" smtClean="0"/>
              <a:t>pharmacodynamic</a:t>
            </a:r>
            <a:r>
              <a:rPr lang="en-US" sz="2200" dirty="0" smtClean="0"/>
              <a:t> properties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dirty="0" smtClean="0"/>
              <a:t> Non-linear absorption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dirty="0" smtClean="0"/>
              <a:t> Safety/Efficacy purposes</a:t>
            </a:r>
          </a:p>
          <a:p>
            <a:pPr>
              <a:spcAft>
                <a:spcPts val="0"/>
              </a:spcAft>
            </a:pPr>
            <a:endParaRPr lang="en-US" sz="2200" dirty="0" smtClean="0"/>
          </a:p>
          <a:p>
            <a:pPr>
              <a:spcAft>
                <a:spcPts val="0"/>
              </a:spcAft>
            </a:pPr>
            <a:endParaRPr lang="en-US" sz="2200" dirty="0" smtClean="0"/>
          </a:p>
          <a:p>
            <a:pPr>
              <a:spcAft>
                <a:spcPts val="0"/>
              </a:spcAft>
              <a:buFont typeface="Wingdings" pitchFamily="2" charset="2"/>
              <a:buChar char="ü"/>
            </a:pPr>
            <a:r>
              <a:rPr lang="en-US" sz="2200" dirty="0" smtClean="0"/>
              <a:t> Drugs that are not absorbed systemically from site of application </a:t>
            </a:r>
          </a:p>
          <a:p>
            <a:pPr>
              <a:spcAft>
                <a:spcPts val="0"/>
              </a:spcAft>
            </a:pPr>
            <a:r>
              <a:rPr lang="en-US" sz="2200" i="1" u="sng" dirty="0" smtClean="0">
                <a:solidFill>
                  <a:srgbClr val="0070C0"/>
                </a:solidFill>
              </a:rPr>
              <a:t>surrogate marker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/>
              <a:t>needed for BA &amp; BE determination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676400"/>
          <a:ext cx="8381999" cy="4646871"/>
        </p:xfrm>
        <a:graphic>
          <a:graphicData uri="http://schemas.openxmlformats.org/drawingml/2006/table">
            <a:tbl>
              <a:tblPr/>
              <a:tblGrid>
                <a:gridCol w="2438400"/>
                <a:gridCol w="2875189"/>
                <a:gridCol w="3068410"/>
              </a:tblGrid>
              <a:tr h="758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Drug product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Drug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Possible surrogate marker for bioequivalence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80000"/>
                      </a:srgbClr>
                    </a:solidFill>
                  </a:tcPr>
                </a:tc>
              </a:tr>
              <a:tr h="459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Topical steroid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Hydrocortisone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Skin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blanching (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becomes white or pale in appearance. )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</a:tr>
              <a:tr h="837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Anion exchange resin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Cholestryamine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Binding to bile acids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</a:tr>
              <a:tr h="837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Antacids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Mg &amp; Al hydroxide gel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Neutralization of acid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</a:tr>
              <a:tr h="837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Topical antifungal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Ketoconazole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Drug uptake into stratum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corneum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34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096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Surrogate Markers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603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400" b="1" dirty="0" smtClean="0">
                <a:solidFill>
                  <a:srgbClr val="002060"/>
                </a:solidFill>
              </a:rPr>
              <a:t>Blood Sampling points/ Schedule</a:t>
            </a:r>
          </a:p>
          <a:p>
            <a:pPr>
              <a:lnSpc>
                <a:spcPct val="130000"/>
              </a:lnSpc>
            </a:pPr>
            <a:endParaRPr lang="en-US" sz="2200" dirty="0" smtClean="0"/>
          </a:p>
          <a:p>
            <a:pPr>
              <a:lnSpc>
                <a:spcPct val="130000"/>
              </a:lnSpc>
            </a:pPr>
            <a:r>
              <a:rPr lang="en-US" sz="2200" u="sng" dirty="0" smtClean="0"/>
              <a:t>Single-dose study of an immediate release product</a:t>
            </a:r>
            <a:r>
              <a:rPr lang="en-US" sz="2200" dirty="0" smtClean="0"/>
              <a:t>:</a:t>
            </a:r>
          </a:p>
          <a:p>
            <a:pPr>
              <a:lnSpc>
                <a:spcPct val="130000"/>
              </a:lnSpc>
            </a:pPr>
            <a:endParaRPr lang="en-US" sz="2200" dirty="0" smtClean="0"/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200" dirty="0" smtClean="0"/>
              <a:t> For at least three elimination half-lives (cover &gt;80% of AUC)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200" dirty="0" smtClean="0"/>
              <a:t> Absorption phase     : 3-4 points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en-US" sz="2200" dirty="0" smtClean="0"/>
              <a:t> Around </a:t>
            </a:r>
            <a:r>
              <a:rPr lang="en-US" sz="2200" dirty="0" err="1" smtClean="0"/>
              <a:t>T</a:t>
            </a:r>
            <a:r>
              <a:rPr lang="en-US" sz="2200" baseline="-25000" dirty="0" err="1" smtClean="0"/>
              <a:t>max</a:t>
            </a:r>
            <a:r>
              <a:rPr lang="en-US" sz="2200" baseline="-25000" dirty="0" smtClean="0"/>
              <a:t>                      </a:t>
            </a:r>
            <a:r>
              <a:rPr lang="en-US" sz="2200" dirty="0" smtClean="0"/>
              <a:t>: 3-4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points</a:t>
            </a:r>
            <a:endParaRPr lang="en-US" sz="2200" baseline="-25000" dirty="0" smtClean="0"/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en-US" sz="2200" dirty="0" smtClean="0"/>
              <a:t> During elimination   : 4 points</a:t>
            </a: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2200" dirty="0" smtClean="0"/>
              <a:t> Intervals not longer than the half-life of the drug</a:t>
            </a: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2200" dirty="0" smtClean="0"/>
              <a:t> If urine tested, collect it for at least 7 half-lives</a:t>
            </a:r>
          </a:p>
          <a:p>
            <a:pPr>
              <a:lnSpc>
                <a:spcPct val="130000"/>
              </a:lnSpc>
            </a:pPr>
            <a:endParaRPr lang="en-US" sz="21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8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Method Validation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Accuracy/ </a:t>
            </a:r>
            <a:r>
              <a:rPr lang="en-IN" sz="2200" b="1" dirty="0" smtClean="0">
                <a:solidFill>
                  <a:srgbClr val="FF0000"/>
                </a:solidFill>
              </a:rPr>
              <a:t>Relative Recovery</a:t>
            </a:r>
            <a:endParaRPr lang="en-US" sz="2200" b="1" dirty="0" smtClean="0">
              <a:solidFill>
                <a:srgbClr val="FF0000"/>
              </a:solidFill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Closeness of determined value</a:t>
            </a:r>
            <a:r>
              <a:rPr lang="th-TH" sz="2200" dirty="0" smtClean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to the true Value</a:t>
            </a:r>
          </a:p>
          <a:p>
            <a:pPr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Precision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Closeness of agreement obtained from the multiple sampling of the same homogeneous samples under certain prescribed conditions</a:t>
            </a:r>
          </a:p>
          <a:p>
            <a:pPr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solidFill>
                  <a:srgbClr val="FF0000"/>
                </a:solidFill>
                <a:latin typeface="+mn-lt"/>
              </a:rPr>
              <a:t>Repeatability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 </a:t>
            </a:r>
          </a:p>
          <a:p>
            <a:r>
              <a:rPr lang="en-US" sz="2200" dirty="0" smtClean="0">
                <a:latin typeface="+mn-lt"/>
              </a:rPr>
              <a:t>Precision under </a:t>
            </a:r>
            <a:r>
              <a:rPr lang="en-US" sz="2200" b="1" dirty="0" smtClean="0">
                <a:solidFill>
                  <a:srgbClr val="00B0F0"/>
                </a:solidFill>
                <a:latin typeface="+mn-lt"/>
              </a:rPr>
              <a:t>same conditions</a:t>
            </a:r>
          </a:p>
          <a:p>
            <a:r>
              <a:rPr lang="en-US" sz="2200" dirty="0" smtClean="0">
                <a:latin typeface="+mn-lt"/>
              </a:rPr>
              <a:t>same analyst, same apparatus, same interval of time, identical reagents</a:t>
            </a:r>
          </a:p>
          <a:p>
            <a:r>
              <a:rPr lang="en-US" sz="2200" dirty="0" smtClean="0">
                <a:latin typeface="+mn-lt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solidFill>
                  <a:srgbClr val="FF0000"/>
                </a:solidFill>
                <a:latin typeface="+mn-lt"/>
              </a:rPr>
              <a:t>Reproducibility</a:t>
            </a:r>
            <a:r>
              <a:rPr lang="en-US" sz="2200" dirty="0" smtClean="0">
                <a:latin typeface="+mn-lt"/>
              </a:rPr>
              <a:t> </a:t>
            </a:r>
          </a:p>
          <a:p>
            <a:r>
              <a:rPr lang="en-US" sz="2200" dirty="0" smtClean="0">
                <a:latin typeface="+mn-lt"/>
              </a:rPr>
              <a:t>Precision under </a:t>
            </a:r>
            <a:r>
              <a:rPr lang="en-US" sz="2200" b="1" dirty="0" smtClean="0">
                <a:solidFill>
                  <a:srgbClr val="00B0F0"/>
                </a:solidFill>
                <a:latin typeface="+mn-lt"/>
              </a:rPr>
              <a:t>different  conditions</a:t>
            </a:r>
          </a:p>
          <a:p>
            <a:r>
              <a:rPr lang="en-US" sz="2200" dirty="0" smtClean="0">
                <a:latin typeface="+mn-lt"/>
              </a:rPr>
              <a:t>different analysts, apparatus from different manufacturers, </a:t>
            </a:r>
          </a:p>
          <a:p>
            <a:r>
              <a:rPr lang="en-US" sz="2200" dirty="0" smtClean="0">
                <a:latin typeface="+mn-lt"/>
              </a:rPr>
              <a:t>different days, reagents from different sources</a:t>
            </a:r>
          </a:p>
          <a:p>
            <a:pPr>
              <a:buFont typeface="Wingdings" pitchFamily="2" charset="2"/>
              <a:buNone/>
            </a:pPr>
            <a:endParaRPr lang="th-TH" sz="2200" dirty="0" smtClean="0">
              <a:latin typeface="+mn-lt"/>
            </a:endParaRPr>
          </a:p>
          <a:p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0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 Sensitivity 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Capacity of the test procedure to record small variations in concentration</a:t>
            </a:r>
          </a:p>
          <a:p>
            <a:pPr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Limit of detection (LOD)</a:t>
            </a:r>
            <a:r>
              <a:rPr lang="en-US" sz="2200" dirty="0" smtClean="0">
                <a:latin typeface="+mn-lt"/>
              </a:rPr>
              <a:t>:</a:t>
            </a:r>
          </a:p>
          <a:p>
            <a:r>
              <a:rPr lang="en-US" sz="2200" dirty="0" smtClean="0">
                <a:latin typeface="+mn-lt"/>
              </a:rPr>
              <a:t>Lowest concentration of drug that will yield an assay response significantly different from that of a sample blank</a:t>
            </a:r>
          </a:p>
          <a:p>
            <a:r>
              <a:rPr lang="en-US" sz="2200" dirty="0" smtClean="0">
                <a:latin typeface="+mn-lt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Limit of </a:t>
            </a:r>
            <a:r>
              <a:rPr lang="en-US" sz="2200" u="sng" dirty="0" err="1" smtClean="0">
                <a:latin typeface="+mn-lt"/>
              </a:rPr>
              <a:t>quantitation</a:t>
            </a:r>
            <a:r>
              <a:rPr lang="en-US" sz="2200" u="sng" dirty="0" smtClean="0">
                <a:latin typeface="+mn-lt"/>
              </a:rPr>
              <a:t> (LOQ/ sensitivity limit)</a:t>
            </a:r>
            <a:r>
              <a:rPr lang="en-US" sz="2200" dirty="0" smtClean="0">
                <a:latin typeface="+mn-lt"/>
              </a:rPr>
              <a:t>:</a:t>
            </a:r>
          </a:p>
          <a:p>
            <a:r>
              <a:rPr lang="en-US" sz="2200" dirty="0" smtClean="0">
                <a:latin typeface="+mn-lt"/>
              </a:rPr>
              <a:t>Lowest concentration of drug that can be determined with acceptable precision &amp; accuracy under the stated experimental conditions</a:t>
            </a:r>
          </a:p>
          <a:p>
            <a:pPr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 Selectivity/ Specificity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Ability of the method to measure only what it is intended to measure</a:t>
            </a:r>
          </a:p>
          <a:p>
            <a:pPr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696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sz="22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Calibration of Instruments</a:t>
            </a:r>
          </a:p>
          <a:p>
            <a:endParaRPr lang="en-US" sz="2200" dirty="0" smtClean="0"/>
          </a:p>
          <a:p>
            <a:r>
              <a:rPr lang="en-US" sz="2200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Should be done regularly &amp; as per standard procedures in  </a:t>
            </a:r>
          </a:p>
          <a:p>
            <a:r>
              <a:rPr lang="en-US" sz="2200" dirty="0" smtClean="0"/>
              <a:t>   USP/BP/IP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Done before starting the analysis at the </a:t>
            </a:r>
            <a:r>
              <a:rPr lang="en-US" sz="2200" dirty="0" smtClean="0">
                <a:solidFill>
                  <a:srgbClr val="0070C0"/>
                </a:solidFill>
              </a:rPr>
              <a:t>development phase </a:t>
            </a:r>
            <a:r>
              <a:rPr lang="en-US" sz="2200" dirty="0" smtClean="0"/>
              <a:t>&amp; </a:t>
            </a:r>
          </a:p>
          <a:p>
            <a:r>
              <a:rPr lang="en-US" sz="2200" dirty="0" smtClean="0"/>
              <a:t>  during the </a:t>
            </a:r>
            <a:r>
              <a:rPr lang="en-US" sz="2200" dirty="0" smtClean="0">
                <a:solidFill>
                  <a:srgbClr val="0070C0"/>
                </a:solidFill>
              </a:rPr>
              <a:t>study phase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Predetermined SOPs 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Accreditation of analyzing laboratory</a:t>
            </a:r>
          </a:p>
          <a:p>
            <a:pPr>
              <a:buFont typeface="Wingdings" pitchFamily="2" charset="2"/>
              <a:buNone/>
            </a:pPr>
            <a:endParaRPr lang="th-TH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305800" cy="671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Parameters to be measured</a:t>
            </a:r>
            <a:endParaRPr lang="en-US" sz="44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u="sng" dirty="0" smtClean="0"/>
              <a:t>Pharmacokinetic Parameters  measured are</a:t>
            </a:r>
            <a:r>
              <a:rPr lang="en-US" sz="2200" dirty="0" smtClean="0"/>
              <a:t>:</a:t>
            </a:r>
            <a:endParaRPr lang="en-US" sz="2200" baseline="-25000" dirty="0" smtClean="0"/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 </a:t>
            </a:r>
            <a:r>
              <a:rPr lang="en-IN" sz="2200" dirty="0" err="1" smtClean="0"/>
              <a:t>C</a:t>
            </a:r>
            <a:r>
              <a:rPr lang="en-IN" sz="2200" baseline="-25000" dirty="0" err="1" smtClean="0"/>
              <a:t>max</a:t>
            </a:r>
            <a:endParaRPr lang="en-IN" sz="2200" baseline="-250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 </a:t>
            </a:r>
            <a:r>
              <a:rPr lang="en-IN" sz="2200" dirty="0" err="1" smtClean="0"/>
              <a:t>T</a:t>
            </a:r>
            <a:r>
              <a:rPr lang="en-IN" sz="2200" baseline="-25000" dirty="0" err="1" smtClean="0"/>
              <a:t>max</a:t>
            </a:r>
            <a:endParaRPr lang="en-IN" sz="2200" baseline="-250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AUC</a:t>
            </a:r>
            <a:r>
              <a:rPr lang="en-US" sz="2200" baseline="-25000" dirty="0" smtClean="0"/>
              <a:t>0-t</a:t>
            </a:r>
            <a:endParaRPr lang="en-IN" sz="2200" baseline="-25000" dirty="0" smtClean="0"/>
          </a:p>
          <a:p>
            <a:pPr>
              <a:buFont typeface="Arial" pitchFamily="34" charset="0"/>
              <a:buChar char="•"/>
            </a:pPr>
            <a:r>
              <a:rPr lang="en-IN" sz="2200" baseline="-25000" dirty="0" smtClean="0"/>
              <a:t> </a:t>
            </a:r>
            <a:r>
              <a:rPr lang="en-US" sz="2200" dirty="0" smtClean="0"/>
              <a:t>AUC</a:t>
            </a:r>
            <a:r>
              <a:rPr lang="en-US" sz="2200" baseline="-25000" dirty="0" smtClean="0"/>
              <a:t>0-∞</a:t>
            </a:r>
          </a:p>
          <a:p>
            <a:endParaRPr lang="en-US" sz="2200" baseline="-25000" dirty="0" smtClean="0"/>
          </a:p>
          <a:p>
            <a:r>
              <a:rPr lang="en-US" sz="2200" u="sng" dirty="0" smtClean="0"/>
              <a:t>For steady state studies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AUC</a:t>
            </a:r>
            <a:r>
              <a:rPr lang="en-US" sz="2200" baseline="-25000" dirty="0" smtClean="0"/>
              <a:t>0-t</a:t>
            </a:r>
          </a:p>
          <a:p>
            <a:pPr>
              <a:buFont typeface="Arial" pitchFamily="34" charset="0"/>
              <a:buChar char="•"/>
            </a:pPr>
            <a:r>
              <a:rPr lang="en-US" sz="2200" baseline="-25000" dirty="0" smtClean="0"/>
              <a:t> 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max</a:t>
            </a:r>
            <a:endParaRPr lang="en-US" sz="2200" baseline="-25000" dirty="0" smtClean="0"/>
          </a:p>
          <a:p>
            <a:pPr>
              <a:buFont typeface="Arial" pitchFamily="34" charset="0"/>
              <a:buChar char="•"/>
            </a:pPr>
            <a:r>
              <a:rPr lang="en-US" sz="2200" baseline="-25000" dirty="0" smtClean="0"/>
              <a:t> 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min</a:t>
            </a:r>
            <a:endParaRPr lang="en-US" sz="2200" baseline="-25000" dirty="0" smtClean="0"/>
          </a:p>
          <a:p>
            <a:pPr>
              <a:buFont typeface="Arial" pitchFamily="34" charset="0"/>
              <a:buChar char="•"/>
            </a:pPr>
            <a:r>
              <a:rPr lang="en-US" sz="2200" baseline="-25000" dirty="0" smtClean="0"/>
              <a:t> </a:t>
            </a:r>
            <a:r>
              <a:rPr lang="en-US" sz="2200" dirty="0" smtClean="0"/>
              <a:t>Degree of fluctuation</a:t>
            </a:r>
          </a:p>
          <a:p>
            <a:endParaRPr lang="en-IN" sz="2400" baseline="-250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3505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AUC </a:t>
            </a:r>
            <a:r>
              <a:rPr lang="en-US" sz="2400" baseline="-25000" dirty="0" smtClean="0">
                <a:latin typeface="+mn-lt"/>
              </a:rPr>
              <a:t>0-∞  </a:t>
            </a:r>
            <a:r>
              <a:rPr lang="en-US" sz="2400" dirty="0" smtClean="0">
                <a:latin typeface="+mn-lt"/>
              </a:rPr>
              <a:t>=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AUC </a:t>
            </a:r>
            <a:r>
              <a:rPr lang="en-US" sz="2400" baseline="-25000" dirty="0" smtClean="0">
                <a:latin typeface="+mn-lt"/>
              </a:rPr>
              <a:t>0-t  </a:t>
            </a:r>
            <a:r>
              <a:rPr lang="en-US" sz="2400" dirty="0" smtClean="0">
                <a:latin typeface="+mn-lt"/>
              </a:rPr>
              <a:t>+ </a:t>
            </a:r>
            <a:r>
              <a:rPr lang="en-US" sz="2400" baseline="-250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</a:t>
            </a:r>
            <a:r>
              <a:rPr lang="en-US" sz="2400" baseline="-25000" dirty="0" err="1" smtClean="0">
                <a:latin typeface="+mn-lt"/>
              </a:rPr>
              <a:t>last</a:t>
            </a:r>
            <a:r>
              <a:rPr lang="en-US" sz="2400" dirty="0" smtClean="0">
                <a:latin typeface="+mn-lt"/>
              </a:rPr>
              <a:t> /k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80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Fasting &amp; Fed State Conditions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</a:rPr>
              <a:t> Fasting Conditions: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u="sng" dirty="0" smtClean="0"/>
              <a:t>Single dose study</a:t>
            </a:r>
            <a:r>
              <a:rPr lang="en-US" sz="2200" dirty="0" smtClean="0"/>
              <a:t>: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sz="2200" dirty="0" smtClean="0"/>
              <a:t>  Overnight fast (10 hrs) and subsequent fast of 4 hrs</a:t>
            </a:r>
          </a:p>
          <a:p>
            <a:pPr>
              <a:lnSpc>
                <a:spcPct val="160000"/>
              </a:lnSpc>
            </a:pPr>
            <a:endParaRPr lang="en-US" sz="2200" dirty="0" smtClean="0"/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u="sng" dirty="0" smtClean="0"/>
              <a:t>Multiple dose study</a:t>
            </a:r>
            <a:r>
              <a:rPr lang="en-US" sz="2200" dirty="0" smtClean="0"/>
              <a:t>: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US" sz="2200" dirty="0" smtClean="0"/>
              <a:t>   Two hours fasting before and after the dose</a:t>
            </a:r>
          </a:p>
          <a:p>
            <a:pPr>
              <a:lnSpc>
                <a:spcPct val="175000"/>
              </a:lnSpc>
            </a:pP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686800" cy="751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95000"/>
              </a:lnSpc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</a:rPr>
              <a:t> Fed State Studies</a:t>
            </a:r>
          </a:p>
          <a:p>
            <a:pPr>
              <a:lnSpc>
                <a:spcPct val="195000"/>
              </a:lnSpc>
              <a:buFont typeface="Wingdings" pitchFamily="2" charset="2"/>
              <a:buChar char="ü"/>
            </a:pPr>
            <a:r>
              <a:rPr lang="en-US" sz="2200" u="sng" dirty="0" smtClean="0"/>
              <a:t>Required when:</a:t>
            </a: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200" dirty="0" smtClean="0"/>
              <a:t> Drug recommended with food</a:t>
            </a:r>
          </a:p>
          <a:p>
            <a:pPr>
              <a:lnSpc>
                <a:spcPct val="145000"/>
              </a:lnSpc>
              <a:buFontTx/>
              <a:buChar char="•"/>
            </a:pPr>
            <a:r>
              <a:rPr lang="en-US" sz="2200" dirty="0" smtClean="0"/>
              <a:t> </a:t>
            </a: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Modified release product</a:t>
            </a:r>
          </a:p>
          <a:p>
            <a:pPr>
              <a:lnSpc>
                <a:spcPct val="145000"/>
              </a:lnSpc>
              <a:buFontTx/>
              <a:buChar char="•"/>
            </a:pPr>
            <a:r>
              <a:rPr lang="en-US" sz="2200" dirty="0" smtClean="0"/>
              <a:t> Assessment of 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max</a:t>
            </a:r>
            <a:r>
              <a:rPr lang="en-US" sz="2200" dirty="0" smtClean="0"/>
              <a:t> and </a:t>
            </a:r>
            <a:r>
              <a:rPr lang="en-US" sz="2200" dirty="0" err="1" smtClean="0"/>
              <a:t>T</a:t>
            </a:r>
            <a:r>
              <a:rPr lang="en-US" sz="2200" baseline="-25000" dirty="0" err="1" smtClean="0"/>
              <a:t>max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difficult with fasting state study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Requires consumption of a high fat food, 15 minutes before dosing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Provide 950-1000 </a:t>
            </a:r>
            <a:r>
              <a:rPr lang="en-US" sz="2200" dirty="0" err="1" smtClean="0"/>
              <a:t>kcals</a:t>
            </a:r>
            <a:endParaRPr lang="en-US" sz="2200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Fat- 50%, Proteins 15-20%, Carbohydrate- 30-35%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Ethnic &amp; cultural variation considered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Specified in protocol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1"/>
            <a:ext cx="8686800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4400" b="1" dirty="0" smtClean="0">
                <a:solidFill>
                  <a:srgbClr val="002060"/>
                </a:solidFill>
              </a:rPr>
              <a:t>Steady State/ Multiple Dose Studies</a:t>
            </a:r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Long elimination half life→ Accumulation in the body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Toxic drugs requiring multiple dose therapy</a:t>
            </a:r>
            <a:endParaRPr lang="en-US" sz="2200" i="1" dirty="0" smtClean="0"/>
          </a:p>
          <a:p>
            <a:pPr>
              <a:buFont typeface="Wingdings" pitchFamily="2" charset="2"/>
              <a:buChar char="ü"/>
            </a:pPr>
            <a:endParaRPr lang="en-US" sz="2200" i="1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Some Modified-release drugs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Combination products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Drugs inducing own metabolism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Drugs showing non-linear pharmacokinetics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7848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C00000"/>
                </a:solidFill>
                <a:latin typeface="+mn-lt"/>
              </a:rPr>
              <a:t> Absolute Bioavailability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altLang="ja-JP" sz="2200" dirty="0" smtClean="0">
                <a:latin typeface="+mn-lt"/>
                <a:ea typeface="MS PGothic" pitchFamily="34" charset="-128"/>
              </a:rPr>
              <a:t>Compares the bioavailability of the active drug in systemic circulation following </a:t>
            </a:r>
            <a:r>
              <a:rPr lang="en-US" altLang="ja-JP" sz="2200" dirty="0" smtClean="0">
                <a:solidFill>
                  <a:srgbClr val="FF0000"/>
                </a:solidFill>
                <a:latin typeface="+mn-lt"/>
                <a:ea typeface="MS PGothic" pitchFamily="34" charset="-128"/>
              </a:rPr>
              <a:t>non-intravenous administration </a:t>
            </a:r>
            <a:r>
              <a:rPr lang="en-US" altLang="ja-JP" sz="2200" dirty="0" smtClean="0">
                <a:latin typeface="+mn-lt"/>
                <a:ea typeface="MS PGothic" pitchFamily="34" charset="-128"/>
              </a:rPr>
              <a:t>with </a:t>
            </a:r>
          </a:p>
          <a:p>
            <a:r>
              <a:rPr lang="en-US" altLang="ja-JP" sz="2200" dirty="0" smtClean="0">
                <a:latin typeface="+mn-lt"/>
                <a:ea typeface="MS PGothic" pitchFamily="34" charset="-128"/>
              </a:rPr>
              <a:t>the same drug following </a:t>
            </a:r>
            <a:r>
              <a:rPr lang="en-US" altLang="ja-JP" sz="2200" dirty="0" smtClean="0">
                <a:solidFill>
                  <a:srgbClr val="FF0000"/>
                </a:solidFill>
                <a:latin typeface="+mn-lt"/>
                <a:ea typeface="MS PGothic" pitchFamily="34" charset="-128"/>
              </a:rPr>
              <a:t>intravenous administration</a:t>
            </a:r>
          </a:p>
          <a:p>
            <a:endParaRPr lang="en-US" altLang="ja-JP" sz="2200" dirty="0" smtClean="0">
              <a:latin typeface="+mn-lt"/>
              <a:ea typeface="MS PGothic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US" altLang="ja-JP" sz="2200" dirty="0" smtClean="0">
                <a:latin typeface="+mn-lt"/>
                <a:ea typeface="MS PGothic" pitchFamily="34" charset="-128"/>
              </a:rPr>
              <a:t> For drugs administered intravenously,  bioavailability is 100%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Determination of the best administration route</a:t>
            </a:r>
          </a:p>
          <a:p>
            <a:endParaRPr lang="en-US" sz="2200" dirty="0" smtClean="0">
              <a:latin typeface="+mn-lt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200" dirty="0" smtClean="0">
              <a:latin typeface="+mn-lt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400" dirty="0" err="1" smtClean="0">
                <a:latin typeface="+mn-lt"/>
              </a:rPr>
              <a:t>F</a:t>
            </a:r>
            <a:r>
              <a:rPr lang="en-US" sz="2400" baseline="-25000" dirty="0" err="1" smtClean="0">
                <a:latin typeface="+mn-lt"/>
              </a:rPr>
              <a:t>ab</a:t>
            </a:r>
            <a:r>
              <a:rPr lang="en-US" sz="2400" dirty="0" smtClean="0">
                <a:latin typeface="+mn-lt"/>
              </a:rPr>
              <a:t> =      </a:t>
            </a:r>
            <a:r>
              <a:rPr lang="en-US" sz="2400" u="sng" dirty="0" smtClean="0">
                <a:latin typeface="+mn-lt"/>
              </a:rPr>
              <a:t>(AUC)</a:t>
            </a:r>
            <a:r>
              <a:rPr lang="en-US" sz="2400" u="sng" baseline="-25000" dirty="0" smtClean="0">
                <a:latin typeface="+mn-lt"/>
              </a:rPr>
              <a:t>drug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+mn-lt"/>
              </a:rPr>
              <a:t>             (AUC)</a:t>
            </a:r>
            <a:r>
              <a:rPr lang="en-US" sz="2400" baseline="-25000" dirty="0" smtClean="0">
                <a:latin typeface="+mn-lt"/>
              </a:rPr>
              <a:t>IV</a:t>
            </a:r>
          </a:p>
          <a:p>
            <a:endParaRPr lang="en-US" sz="2200" dirty="0" smtClean="0">
              <a:latin typeface="+mn-lt"/>
            </a:endParaRPr>
          </a:p>
          <a:p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u="sng" dirty="0" smtClean="0"/>
              <a:t>Disadvantages</a:t>
            </a:r>
            <a:r>
              <a:rPr lang="en-US" sz="2200" dirty="0" smtClean="0"/>
              <a:t>: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Difficult to conduct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Costly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Longer monitoring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Longer exposure to drug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200" b="1" dirty="0" smtClean="0">
                <a:solidFill>
                  <a:srgbClr val="C00000"/>
                </a:solidFill>
              </a:rPr>
              <a:t>Parameters in Multiple dosing studies</a:t>
            </a:r>
          </a:p>
        </p:txBody>
      </p:sp>
      <p:pic>
        <p:nvPicPr>
          <p:cNvPr id="359427" name="Picture 3" descr="pharmplo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5342" y="1539199"/>
            <a:ext cx="2417676" cy="1480165"/>
          </a:xfrm>
          <a:noFill/>
        </p:spPr>
      </p:pic>
      <p:pic>
        <p:nvPicPr>
          <p:cNvPr id="359428" name="Picture 4" descr="pharmplo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48441" y="2581649"/>
            <a:ext cx="2397314" cy="1467205"/>
          </a:xfrm>
          <a:noFill/>
        </p:spPr>
      </p:pic>
      <p:sp>
        <p:nvSpPr>
          <p:cNvPr id="359429" name="Line 5"/>
          <p:cNvSpPr>
            <a:spLocks noChangeShapeType="1"/>
          </p:cNvSpPr>
          <p:nvPr/>
        </p:nvSpPr>
        <p:spPr bwMode="auto">
          <a:xfrm flipH="1">
            <a:off x="1269246" y="1556477"/>
            <a:ext cx="606794" cy="380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1789162" y="1327541"/>
            <a:ext cx="1106438" cy="38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147" tIns="40074" rIns="80147" bIns="40074">
            <a:spAutoFit/>
          </a:bodyPr>
          <a:lstStyle/>
          <a:p>
            <a:pPr defTabSz="914179">
              <a:spcBef>
                <a:spcPct val="50000"/>
              </a:spcBef>
            </a:pPr>
            <a:r>
              <a:rPr lang="nl-NL" sz="2000" b="1" dirty="0" smtClean="0"/>
              <a:t>C</a:t>
            </a:r>
            <a:r>
              <a:rPr lang="nl-NL" sz="2000" b="1" baseline="-25000" dirty="0" smtClean="0"/>
              <a:t>max</a:t>
            </a:r>
            <a:r>
              <a:rPr lang="nl-NL" sz="2000" b="1" dirty="0" smtClean="0"/>
              <a:t>ss</a:t>
            </a:r>
            <a:endParaRPr lang="nl-NL" sz="2000" b="1" dirty="0"/>
          </a:p>
        </p:txBody>
      </p:sp>
      <p:pic>
        <p:nvPicPr>
          <p:cNvPr id="359431" name="Picture 7" descr="pharmplot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10906" y="3529070"/>
            <a:ext cx="2383739" cy="1458566"/>
          </a:xfrm>
          <a:noFill/>
        </p:spPr>
      </p:pic>
      <p:sp>
        <p:nvSpPr>
          <p:cNvPr id="359432" name="Line 8"/>
          <p:cNvSpPr>
            <a:spLocks noChangeShapeType="1"/>
          </p:cNvSpPr>
          <p:nvPr/>
        </p:nvSpPr>
        <p:spPr bwMode="auto">
          <a:xfrm>
            <a:off x="2959311" y="3464276"/>
            <a:ext cx="1358" cy="26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33" name="Line 9"/>
          <p:cNvSpPr>
            <a:spLocks noChangeShapeType="1"/>
          </p:cNvSpPr>
          <p:nvPr/>
        </p:nvSpPr>
        <p:spPr bwMode="auto">
          <a:xfrm>
            <a:off x="3244383" y="3480115"/>
            <a:ext cx="8145" cy="263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34" name="Line 10"/>
          <p:cNvSpPr>
            <a:spLocks noChangeShapeType="1"/>
          </p:cNvSpPr>
          <p:nvPr/>
        </p:nvSpPr>
        <p:spPr bwMode="auto">
          <a:xfrm flipV="1">
            <a:off x="2974244" y="3495953"/>
            <a:ext cx="263352" cy="705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35" name="Line 11"/>
          <p:cNvSpPr>
            <a:spLocks noChangeShapeType="1"/>
          </p:cNvSpPr>
          <p:nvPr/>
        </p:nvSpPr>
        <p:spPr bwMode="auto">
          <a:xfrm flipV="1">
            <a:off x="2974244" y="3549228"/>
            <a:ext cx="263352" cy="77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36" name="Line 12"/>
          <p:cNvSpPr>
            <a:spLocks noChangeShapeType="1"/>
          </p:cNvSpPr>
          <p:nvPr/>
        </p:nvSpPr>
        <p:spPr bwMode="auto">
          <a:xfrm flipV="1">
            <a:off x="2990534" y="3599622"/>
            <a:ext cx="263352" cy="77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37" name="Line 13"/>
          <p:cNvSpPr>
            <a:spLocks noChangeShapeType="1"/>
          </p:cNvSpPr>
          <p:nvPr/>
        </p:nvSpPr>
        <p:spPr bwMode="auto">
          <a:xfrm flipV="1">
            <a:off x="2976959" y="3431160"/>
            <a:ext cx="263352" cy="77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 flipV="1">
            <a:off x="3059765" y="3665855"/>
            <a:ext cx="190048" cy="54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39" name="Line 15"/>
          <p:cNvSpPr>
            <a:spLocks noChangeShapeType="1"/>
          </p:cNvSpPr>
          <p:nvPr/>
        </p:nvSpPr>
        <p:spPr bwMode="auto">
          <a:xfrm flipV="1">
            <a:off x="2989176" y="3130231"/>
            <a:ext cx="81449" cy="18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 flipV="1">
            <a:off x="2990534" y="3174867"/>
            <a:ext cx="116743" cy="3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41" name="Line 17"/>
          <p:cNvSpPr>
            <a:spLocks noChangeShapeType="1"/>
          </p:cNvSpPr>
          <p:nvPr/>
        </p:nvSpPr>
        <p:spPr bwMode="auto">
          <a:xfrm flipV="1">
            <a:off x="2983746" y="3245419"/>
            <a:ext cx="145251" cy="40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42" name="Line 18"/>
          <p:cNvSpPr>
            <a:spLocks noChangeShapeType="1"/>
          </p:cNvSpPr>
          <p:nvPr/>
        </p:nvSpPr>
        <p:spPr bwMode="auto">
          <a:xfrm flipV="1">
            <a:off x="2981031" y="3317412"/>
            <a:ext cx="168328" cy="475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43" name="Line 19"/>
          <p:cNvSpPr>
            <a:spLocks noChangeShapeType="1"/>
          </p:cNvSpPr>
          <p:nvPr/>
        </p:nvSpPr>
        <p:spPr bwMode="auto">
          <a:xfrm flipV="1">
            <a:off x="2989176" y="3380765"/>
            <a:ext cx="190048" cy="54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44" name="Line 20"/>
          <p:cNvSpPr>
            <a:spLocks noChangeShapeType="1"/>
          </p:cNvSpPr>
          <p:nvPr/>
        </p:nvSpPr>
        <p:spPr bwMode="auto">
          <a:xfrm flipH="1">
            <a:off x="3024471" y="2509657"/>
            <a:ext cx="746615" cy="668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3587826" y="2282161"/>
            <a:ext cx="831774" cy="35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147" tIns="40074" rIns="80147" bIns="40074">
            <a:spAutoFit/>
          </a:bodyPr>
          <a:lstStyle/>
          <a:p>
            <a:pPr defTabSz="914179">
              <a:spcBef>
                <a:spcPct val="50000"/>
              </a:spcBef>
            </a:pPr>
            <a:r>
              <a:rPr lang="nl-NL" b="1" dirty="0" smtClean="0"/>
              <a:t>AUCss</a:t>
            </a:r>
            <a:endParaRPr lang="nl-NL" b="1" dirty="0"/>
          </a:p>
        </p:txBody>
      </p:sp>
      <p:pic>
        <p:nvPicPr>
          <p:cNvPr id="359446" name="Picture 22" descr="pharmpl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2468" y="4508167"/>
            <a:ext cx="2383739" cy="145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9447" name="Line 23"/>
          <p:cNvSpPr>
            <a:spLocks noChangeShapeType="1"/>
          </p:cNvSpPr>
          <p:nvPr/>
        </p:nvSpPr>
        <p:spPr bwMode="auto">
          <a:xfrm flipH="1">
            <a:off x="5094631" y="3412442"/>
            <a:ext cx="796842" cy="1000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5781518" y="3197905"/>
            <a:ext cx="924082" cy="35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147" tIns="40074" rIns="80147" bIns="40074">
            <a:spAutoFit/>
          </a:bodyPr>
          <a:lstStyle/>
          <a:p>
            <a:pPr defTabSz="914179">
              <a:spcBef>
                <a:spcPct val="50000"/>
              </a:spcBef>
            </a:pPr>
            <a:r>
              <a:rPr lang="nl-NL" b="1" dirty="0" smtClean="0"/>
              <a:t>C</a:t>
            </a:r>
            <a:r>
              <a:rPr lang="nl-NL" b="1" baseline="-25000" dirty="0" smtClean="0"/>
              <a:t>min</a:t>
            </a:r>
            <a:r>
              <a:rPr lang="nl-NL" b="1" dirty="0" smtClean="0"/>
              <a:t>ss</a:t>
            </a:r>
            <a:endParaRPr lang="nl-NL" b="1" dirty="0"/>
          </a:p>
        </p:txBody>
      </p:sp>
      <p:sp>
        <p:nvSpPr>
          <p:cNvPr id="359449" name="Line 25"/>
          <p:cNvSpPr>
            <a:spLocks noChangeShapeType="1"/>
          </p:cNvSpPr>
          <p:nvPr/>
        </p:nvSpPr>
        <p:spPr bwMode="auto">
          <a:xfrm>
            <a:off x="6670668" y="4907005"/>
            <a:ext cx="5267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50" name="Line 26"/>
          <p:cNvSpPr>
            <a:spLocks noChangeShapeType="1"/>
          </p:cNvSpPr>
          <p:nvPr/>
        </p:nvSpPr>
        <p:spPr bwMode="auto">
          <a:xfrm>
            <a:off x="6681527" y="5419591"/>
            <a:ext cx="5267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51" name="Line 27"/>
          <p:cNvSpPr>
            <a:spLocks noChangeShapeType="1"/>
          </p:cNvSpPr>
          <p:nvPr/>
        </p:nvSpPr>
        <p:spPr bwMode="auto">
          <a:xfrm>
            <a:off x="7015468" y="4912764"/>
            <a:ext cx="14933" cy="5039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52" name="Line 28"/>
          <p:cNvSpPr>
            <a:spLocks noChangeShapeType="1"/>
          </p:cNvSpPr>
          <p:nvPr/>
        </p:nvSpPr>
        <p:spPr bwMode="auto">
          <a:xfrm flipH="1">
            <a:off x="7039903" y="4436175"/>
            <a:ext cx="460187" cy="58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0147" tIns="40074" rIns="80147" bIns="40074"/>
          <a:lstStyle/>
          <a:p>
            <a:endParaRPr lang="en-US"/>
          </a:p>
        </p:txBody>
      </p:sp>
      <p:sp>
        <p:nvSpPr>
          <p:cNvPr id="359453" name="Text Box 29"/>
          <p:cNvSpPr txBox="1">
            <a:spLocks noChangeArrowheads="1"/>
          </p:cNvSpPr>
          <p:nvPr/>
        </p:nvSpPr>
        <p:spPr bwMode="auto">
          <a:xfrm>
            <a:off x="7443076" y="3657600"/>
            <a:ext cx="1700924" cy="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147" tIns="40074" rIns="80147" bIns="40074">
            <a:spAutoFit/>
          </a:bodyPr>
          <a:lstStyle/>
          <a:p>
            <a:r>
              <a:rPr lang="en-US" b="1" dirty="0" smtClean="0"/>
              <a:t>Fluctuation: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max</a:t>
            </a:r>
            <a:r>
              <a:rPr lang="en-US" b="1" dirty="0" smtClean="0"/>
              <a:t> -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min</a:t>
            </a:r>
            <a:endParaRPr lang="en-US" b="1" baseline="-25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9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9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9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9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nimBg="1"/>
      <p:bldP spid="359430" grpId="0"/>
      <p:bldP spid="359432" grpId="0" animBg="1"/>
      <p:bldP spid="359433" grpId="0" animBg="1"/>
      <p:bldP spid="359434" grpId="0" animBg="1"/>
      <p:bldP spid="359435" grpId="0" animBg="1"/>
      <p:bldP spid="359436" grpId="0" animBg="1"/>
      <p:bldP spid="359437" grpId="0" animBg="1"/>
      <p:bldP spid="359438" grpId="0" animBg="1"/>
      <p:bldP spid="359439" grpId="0" animBg="1"/>
      <p:bldP spid="359440" grpId="0" animBg="1"/>
      <p:bldP spid="359441" grpId="0" animBg="1"/>
      <p:bldP spid="359442" grpId="0" animBg="1"/>
      <p:bldP spid="359443" grpId="0" animBg="1"/>
      <p:bldP spid="359444" grpId="0" animBg="1"/>
      <p:bldP spid="359445" grpId="0"/>
      <p:bldP spid="359447" grpId="0" animBg="1"/>
      <p:bldP spid="359448" grpId="0"/>
      <p:bldP spid="359449" grpId="0" animBg="1"/>
      <p:bldP spid="359450" grpId="0" animBg="1"/>
      <p:bldP spid="359451" grpId="0" animBg="1"/>
      <p:bldP spid="359452" grpId="0" animBg="1"/>
      <p:bldP spid="35945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33137"/>
            <a:ext cx="86106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  Statistical Evaluation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Primary concern of bioequivalence is to limit Consumer’s &amp;  </a:t>
            </a:r>
          </a:p>
          <a:p>
            <a:r>
              <a:rPr lang="en-US" sz="2200" dirty="0" smtClean="0"/>
              <a:t>    Manufacturer’s risk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max</a:t>
            </a:r>
            <a:r>
              <a:rPr lang="en-US" sz="2200" dirty="0" smtClean="0"/>
              <a:t> &amp; AUC analyzed using ANOVA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baseline="-25000" dirty="0" err="1" smtClean="0"/>
              <a:t>max</a:t>
            </a:r>
            <a:r>
              <a:rPr lang="en-US" sz="2200" dirty="0" smtClean="0"/>
              <a:t> analyzed by non-parametric methods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Use </a:t>
            </a:r>
            <a:r>
              <a:rPr lang="en-US" sz="2200" i="1" dirty="0" smtClean="0">
                <a:latin typeface="+mn-lt"/>
              </a:rPr>
              <a:t>natural log transformation </a:t>
            </a:r>
            <a:r>
              <a:rPr lang="en-US" sz="2200" dirty="0" smtClean="0">
                <a:latin typeface="+mn-lt"/>
              </a:rPr>
              <a:t>of </a:t>
            </a:r>
            <a:r>
              <a:rPr lang="en-US" sz="2200" dirty="0" err="1" smtClean="0">
                <a:latin typeface="+mn-lt"/>
              </a:rPr>
              <a:t>C</a:t>
            </a:r>
            <a:r>
              <a:rPr lang="en-US" sz="2200" baseline="-25000" dirty="0" err="1" smtClean="0">
                <a:latin typeface="+mn-lt"/>
              </a:rPr>
              <a:t>max</a:t>
            </a:r>
            <a:r>
              <a:rPr lang="en-US" sz="2200" dirty="0" smtClean="0">
                <a:latin typeface="+mn-lt"/>
              </a:rPr>
              <a:t> and AUC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Calculate Geometric means of 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max</a:t>
            </a:r>
            <a:r>
              <a:rPr lang="en-US" sz="2200" dirty="0" smtClean="0"/>
              <a:t> of </a:t>
            </a:r>
            <a:r>
              <a:rPr lang="en-US" sz="2200" dirty="0" smtClean="0">
                <a:solidFill>
                  <a:srgbClr val="0070C0"/>
                </a:solidFill>
              </a:rPr>
              <a:t>Test</a:t>
            </a:r>
            <a:r>
              <a:rPr lang="en-US" sz="2200" dirty="0" smtClean="0"/>
              <a:t> [</a:t>
            </a:r>
            <a:r>
              <a:rPr lang="en-US" sz="2200" dirty="0" err="1" smtClean="0">
                <a:solidFill>
                  <a:srgbClr val="FF0000"/>
                </a:solidFill>
              </a:rPr>
              <a:t>C</a:t>
            </a:r>
            <a:r>
              <a:rPr lang="en-US" sz="2200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sz="2200" dirty="0" err="1" smtClean="0">
                <a:solidFill>
                  <a:srgbClr val="FF0000"/>
                </a:solidFill>
              </a:rPr>
              <a:t>’t</a:t>
            </a:r>
            <a:r>
              <a:rPr lang="en-US" sz="2200" dirty="0" smtClean="0"/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Calculate Geometric means of 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max</a:t>
            </a:r>
            <a:r>
              <a:rPr lang="en-US" sz="2200" dirty="0" smtClean="0"/>
              <a:t> of </a:t>
            </a:r>
            <a:r>
              <a:rPr lang="en-US" sz="2200" dirty="0" smtClean="0">
                <a:solidFill>
                  <a:srgbClr val="0070C0"/>
                </a:solidFill>
              </a:rPr>
              <a:t>Reference</a:t>
            </a:r>
            <a:r>
              <a:rPr lang="en-US" sz="2200" dirty="0" smtClean="0"/>
              <a:t> [</a:t>
            </a:r>
            <a:r>
              <a:rPr lang="en-US" sz="2200" dirty="0" err="1" smtClean="0">
                <a:solidFill>
                  <a:srgbClr val="FF0000"/>
                </a:solidFill>
              </a:rPr>
              <a:t>C</a:t>
            </a:r>
            <a:r>
              <a:rPr lang="en-US" sz="2200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sz="2200" dirty="0" err="1" smtClean="0">
                <a:solidFill>
                  <a:srgbClr val="FF0000"/>
                </a:solidFill>
              </a:rPr>
              <a:t>’r</a:t>
            </a:r>
            <a:r>
              <a:rPr lang="en-US" sz="2200" dirty="0" smtClean="0"/>
              <a:t>]	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Calculate </a:t>
            </a:r>
            <a:r>
              <a:rPr lang="en-US" sz="2200" b="1" dirty="0" smtClean="0">
                <a:solidFill>
                  <a:srgbClr val="0070C0"/>
                </a:solidFill>
              </a:rPr>
              <a:t>Geometric Mean Ratio</a:t>
            </a:r>
            <a:r>
              <a:rPr lang="en-US" sz="2200" dirty="0" smtClean="0"/>
              <a:t>=  </a:t>
            </a:r>
            <a:r>
              <a:rPr lang="en-US" sz="2200" dirty="0" smtClean="0">
                <a:solidFill>
                  <a:srgbClr val="FF0000"/>
                </a:solidFill>
              </a:rPr>
              <a:t>[</a:t>
            </a:r>
            <a:r>
              <a:rPr lang="en-US" sz="2200" dirty="0" err="1" smtClean="0">
                <a:solidFill>
                  <a:srgbClr val="FF0000"/>
                </a:solidFill>
              </a:rPr>
              <a:t>C</a:t>
            </a:r>
            <a:r>
              <a:rPr lang="en-US" sz="2200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sz="2200" dirty="0" err="1" smtClean="0">
                <a:solidFill>
                  <a:srgbClr val="FF0000"/>
                </a:solidFill>
              </a:rPr>
              <a:t>’t</a:t>
            </a:r>
            <a:r>
              <a:rPr lang="en-US" sz="2200" dirty="0" smtClean="0">
                <a:solidFill>
                  <a:srgbClr val="FF0000"/>
                </a:solidFill>
              </a:rPr>
              <a:t>] / [</a:t>
            </a:r>
            <a:r>
              <a:rPr lang="en-US" sz="2200" dirty="0" err="1" smtClean="0">
                <a:solidFill>
                  <a:srgbClr val="FF0000"/>
                </a:solidFill>
              </a:rPr>
              <a:t>C</a:t>
            </a:r>
            <a:r>
              <a:rPr lang="en-US" sz="2200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sz="2200" dirty="0" err="1" smtClean="0">
                <a:solidFill>
                  <a:srgbClr val="FF0000"/>
                </a:solidFill>
              </a:rPr>
              <a:t>’r</a:t>
            </a:r>
            <a:r>
              <a:rPr lang="en-US" sz="2200" dirty="0" smtClean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r>
              <a:rPr lang="en-US" sz="2200" dirty="0" smtClean="0"/>
              <a:t>	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Calculate 90% confidence interval for this GMR for 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max</a:t>
            </a:r>
            <a:endParaRPr lang="en-US" sz="2200" baseline="-25000" dirty="0" smtClean="0"/>
          </a:p>
          <a:p>
            <a:pPr>
              <a:buNone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Similarly calculate GMR for AUC</a:t>
            </a:r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229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 smtClean="0"/>
          </a:p>
          <a:p>
            <a:endParaRPr lang="en-US" sz="2400" u="sng" dirty="0" smtClean="0"/>
          </a:p>
          <a:p>
            <a:r>
              <a:rPr lang="en-US" sz="2400" u="sng" dirty="0" smtClean="0"/>
              <a:t>To establish BE</a:t>
            </a:r>
            <a:r>
              <a:rPr lang="en-US" sz="2400" dirty="0" smtClean="0"/>
              <a:t>:</a:t>
            </a:r>
            <a:endParaRPr lang="en-US" sz="2400" u="sng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The calculated 90% CI for </a:t>
            </a:r>
            <a:r>
              <a:rPr lang="en-US" sz="2200" b="1" dirty="0" err="1" smtClean="0"/>
              <a:t>C</a:t>
            </a:r>
            <a:r>
              <a:rPr lang="en-US" sz="2200" b="1" baseline="-25000" dirty="0" err="1" smtClean="0"/>
              <a:t>max</a:t>
            </a:r>
            <a:r>
              <a:rPr lang="en-US" sz="2200" b="1" dirty="0" smtClean="0"/>
              <a:t> &amp; AUC</a:t>
            </a:r>
            <a:r>
              <a:rPr lang="en-US" sz="2200" dirty="0" smtClean="0"/>
              <a:t>, should fall within  range:</a:t>
            </a:r>
          </a:p>
          <a:p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80-125% 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0070C0"/>
                </a:solidFill>
              </a:rPr>
              <a:t>Range of Bioequivalence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Non-parametric data 90% CI for </a:t>
            </a:r>
            <a:r>
              <a:rPr lang="en-US" sz="2200" b="1" dirty="0" err="1" smtClean="0"/>
              <a:t>T</a:t>
            </a:r>
            <a:r>
              <a:rPr lang="en-US" sz="2200" b="1" baseline="-25000" dirty="0" err="1" smtClean="0"/>
              <a:t>max</a:t>
            </a:r>
            <a:r>
              <a:rPr lang="en-US" sz="2200" dirty="0" smtClean="0"/>
              <a:t> should lie within 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     clinical acceptable range</a:t>
            </a:r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066800"/>
            <a:ext cx="8393114" cy="5334000"/>
            <a:chOff x="432" y="768"/>
            <a:chExt cx="5287" cy="3360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432" y="768"/>
              <a:ext cx="5088" cy="3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200">
                <a:latin typeface="Book Antiqua" pitchFamily="18" charset="0"/>
              </a:endParaRPr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1013" y="3633"/>
              <a:ext cx="4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491" y="3694"/>
              <a:ext cx="114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/>
                <a:t>T/R (%)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954" y="3656"/>
              <a:ext cx="43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/>
                <a:t>80%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650" y="3656"/>
              <a:ext cx="71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/>
                <a:t>125%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546" y="1294"/>
              <a:ext cx="1038" cy="177"/>
            </a:xfrm>
            <a:prstGeom prst="rect">
              <a:avLst/>
            </a:prstGeom>
            <a:solidFill>
              <a:srgbClr val="FF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546" y="1033"/>
              <a:ext cx="1038" cy="380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192" y="256"/>
                </a:cxn>
                <a:cxn ang="0">
                  <a:pos x="288" y="112"/>
                </a:cxn>
                <a:cxn ang="0">
                  <a:pos x="336" y="64"/>
                </a:cxn>
                <a:cxn ang="0">
                  <a:pos x="384" y="16"/>
                </a:cxn>
                <a:cxn ang="0">
                  <a:pos x="480" y="16"/>
                </a:cxn>
                <a:cxn ang="0">
                  <a:pos x="576" y="112"/>
                </a:cxn>
                <a:cxn ang="0">
                  <a:pos x="672" y="256"/>
                </a:cxn>
                <a:cxn ang="0">
                  <a:pos x="912" y="304"/>
                </a:cxn>
              </a:cxnLst>
              <a:rect l="0" t="0" r="r" b="b"/>
              <a:pathLst>
                <a:path w="912" h="304">
                  <a:moveTo>
                    <a:pt x="0" y="304"/>
                  </a:moveTo>
                  <a:cubicBezTo>
                    <a:pt x="72" y="296"/>
                    <a:pt x="144" y="288"/>
                    <a:pt x="192" y="256"/>
                  </a:cubicBezTo>
                  <a:cubicBezTo>
                    <a:pt x="240" y="224"/>
                    <a:pt x="264" y="144"/>
                    <a:pt x="288" y="112"/>
                  </a:cubicBezTo>
                  <a:cubicBezTo>
                    <a:pt x="312" y="80"/>
                    <a:pt x="320" y="80"/>
                    <a:pt x="336" y="64"/>
                  </a:cubicBezTo>
                  <a:cubicBezTo>
                    <a:pt x="352" y="48"/>
                    <a:pt x="360" y="24"/>
                    <a:pt x="384" y="16"/>
                  </a:cubicBezTo>
                  <a:cubicBezTo>
                    <a:pt x="408" y="8"/>
                    <a:pt x="448" y="0"/>
                    <a:pt x="480" y="16"/>
                  </a:cubicBezTo>
                  <a:cubicBezTo>
                    <a:pt x="512" y="32"/>
                    <a:pt x="544" y="72"/>
                    <a:pt x="576" y="112"/>
                  </a:cubicBezTo>
                  <a:cubicBezTo>
                    <a:pt x="608" y="152"/>
                    <a:pt x="616" y="224"/>
                    <a:pt x="672" y="256"/>
                  </a:cubicBezTo>
                  <a:cubicBezTo>
                    <a:pt x="728" y="288"/>
                    <a:pt x="872" y="296"/>
                    <a:pt x="912" y="304"/>
                  </a:cubicBezTo>
                </a:path>
              </a:pathLst>
            </a:custGeom>
            <a:solidFill>
              <a:srgbClr val="FF33CC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037" y="1051"/>
              <a:ext cx="0" cy="4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217" y="993"/>
              <a:ext cx="0" cy="25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912" y="993"/>
              <a:ext cx="0" cy="25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2688" y="1918"/>
              <a:ext cx="1584" cy="612"/>
              <a:chOff x="2976" y="2467"/>
              <a:chExt cx="1038" cy="420"/>
            </a:xfrm>
          </p:grpSpPr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2976" y="2686"/>
                <a:ext cx="1038" cy="177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2976" y="2467"/>
                <a:ext cx="1038" cy="380"/>
              </a:xfrm>
              <a:custGeom>
                <a:avLst/>
                <a:gdLst/>
                <a:ahLst/>
                <a:cxnLst>
                  <a:cxn ang="0">
                    <a:pos x="0" y="304"/>
                  </a:cxn>
                  <a:cxn ang="0">
                    <a:pos x="192" y="256"/>
                  </a:cxn>
                  <a:cxn ang="0">
                    <a:pos x="288" y="112"/>
                  </a:cxn>
                  <a:cxn ang="0">
                    <a:pos x="336" y="64"/>
                  </a:cxn>
                  <a:cxn ang="0">
                    <a:pos x="384" y="16"/>
                  </a:cxn>
                  <a:cxn ang="0">
                    <a:pos x="480" y="16"/>
                  </a:cxn>
                  <a:cxn ang="0">
                    <a:pos x="576" y="112"/>
                  </a:cxn>
                  <a:cxn ang="0">
                    <a:pos x="672" y="256"/>
                  </a:cxn>
                  <a:cxn ang="0">
                    <a:pos x="912" y="304"/>
                  </a:cxn>
                </a:cxnLst>
                <a:rect l="0" t="0" r="r" b="b"/>
                <a:pathLst>
                  <a:path w="912" h="304">
                    <a:moveTo>
                      <a:pt x="0" y="304"/>
                    </a:moveTo>
                    <a:cubicBezTo>
                      <a:pt x="72" y="296"/>
                      <a:pt x="144" y="288"/>
                      <a:pt x="192" y="256"/>
                    </a:cubicBezTo>
                    <a:cubicBezTo>
                      <a:pt x="240" y="224"/>
                      <a:pt x="264" y="144"/>
                      <a:pt x="288" y="112"/>
                    </a:cubicBezTo>
                    <a:cubicBezTo>
                      <a:pt x="312" y="80"/>
                      <a:pt x="320" y="80"/>
                      <a:pt x="336" y="64"/>
                    </a:cubicBezTo>
                    <a:cubicBezTo>
                      <a:pt x="352" y="48"/>
                      <a:pt x="360" y="24"/>
                      <a:pt x="384" y="16"/>
                    </a:cubicBezTo>
                    <a:cubicBezTo>
                      <a:pt x="408" y="8"/>
                      <a:pt x="448" y="0"/>
                      <a:pt x="480" y="16"/>
                    </a:cubicBezTo>
                    <a:cubicBezTo>
                      <a:pt x="512" y="32"/>
                      <a:pt x="544" y="72"/>
                      <a:pt x="576" y="112"/>
                    </a:cubicBezTo>
                    <a:cubicBezTo>
                      <a:pt x="608" y="152"/>
                      <a:pt x="616" y="224"/>
                      <a:pt x="672" y="256"/>
                    </a:cubicBezTo>
                    <a:cubicBezTo>
                      <a:pt x="728" y="288"/>
                      <a:pt x="872" y="296"/>
                      <a:pt x="912" y="304"/>
                    </a:cubicBezTo>
                  </a:path>
                </a:pathLst>
              </a:custGeom>
              <a:solidFill>
                <a:srgbClr val="FF0000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3456" y="2467"/>
                <a:ext cx="0" cy="4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1008" y="2791"/>
              <a:ext cx="1038" cy="439"/>
              <a:chOff x="912" y="2880"/>
              <a:chExt cx="1038" cy="384"/>
            </a:xfrm>
          </p:grpSpPr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038" cy="155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912" y="2880"/>
                <a:ext cx="1038" cy="333"/>
              </a:xfrm>
              <a:custGeom>
                <a:avLst/>
                <a:gdLst/>
                <a:ahLst/>
                <a:cxnLst>
                  <a:cxn ang="0">
                    <a:pos x="0" y="304"/>
                  </a:cxn>
                  <a:cxn ang="0">
                    <a:pos x="192" y="256"/>
                  </a:cxn>
                  <a:cxn ang="0">
                    <a:pos x="288" y="112"/>
                  </a:cxn>
                  <a:cxn ang="0">
                    <a:pos x="336" y="64"/>
                  </a:cxn>
                  <a:cxn ang="0">
                    <a:pos x="384" y="16"/>
                  </a:cxn>
                  <a:cxn ang="0">
                    <a:pos x="480" y="16"/>
                  </a:cxn>
                  <a:cxn ang="0">
                    <a:pos x="576" y="112"/>
                  </a:cxn>
                  <a:cxn ang="0">
                    <a:pos x="672" y="256"/>
                  </a:cxn>
                  <a:cxn ang="0">
                    <a:pos x="912" y="304"/>
                  </a:cxn>
                </a:cxnLst>
                <a:rect l="0" t="0" r="r" b="b"/>
                <a:pathLst>
                  <a:path w="912" h="304">
                    <a:moveTo>
                      <a:pt x="0" y="304"/>
                    </a:moveTo>
                    <a:cubicBezTo>
                      <a:pt x="72" y="296"/>
                      <a:pt x="144" y="288"/>
                      <a:pt x="192" y="256"/>
                    </a:cubicBezTo>
                    <a:cubicBezTo>
                      <a:pt x="240" y="224"/>
                      <a:pt x="264" y="144"/>
                      <a:pt x="288" y="112"/>
                    </a:cubicBezTo>
                    <a:cubicBezTo>
                      <a:pt x="312" y="80"/>
                      <a:pt x="320" y="80"/>
                      <a:pt x="336" y="64"/>
                    </a:cubicBezTo>
                    <a:cubicBezTo>
                      <a:pt x="352" y="48"/>
                      <a:pt x="360" y="24"/>
                      <a:pt x="384" y="16"/>
                    </a:cubicBezTo>
                    <a:cubicBezTo>
                      <a:pt x="408" y="8"/>
                      <a:pt x="448" y="0"/>
                      <a:pt x="480" y="16"/>
                    </a:cubicBezTo>
                    <a:cubicBezTo>
                      <a:pt x="512" y="32"/>
                      <a:pt x="544" y="72"/>
                      <a:pt x="576" y="112"/>
                    </a:cubicBezTo>
                    <a:cubicBezTo>
                      <a:pt x="608" y="152"/>
                      <a:pt x="616" y="224"/>
                      <a:pt x="672" y="256"/>
                    </a:cubicBezTo>
                    <a:cubicBezTo>
                      <a:pt x="728" y="288"/>
                      <a:pt x="872" y="296"/>
                      <a:pt x="912" y="304"/>
                    </a:cubicBezTo>
                  </a:path>
                </a:pathLst>
              </a:cu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2"/>
              <p:cNvSpPr>
                <a:spLocks noChangeShapeType="1"/>
              </p:cNvSpPr>
              <p:nvPr/>
            </p:nvSpPr>
            <p:spPr bwMode="auto">
              <a:xfrm>
                <a:off x="1403" y="2896"/>
                <a:ext cx="0" cy="3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1680" y="1709"/>
              <a:ext cx="702" cy="439"/>
              <a:chOff x="1008" y="3120"/>
              <a:chExt cx="1038" cy="384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008" y="3349"/>
                <a:ext cx="1038" cy="155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1008" y="3120"/>
                <a:ext cx="1038" cy="333"/>
              </a:xfrm>
              <a:custGeom>
                <a:avLst/>
                <a:gdLst/>
                <a:ahLst/>
                <a:cxnLst>
                  <a:cxn ang="0">
                    <a:pos x="0" y="304"/>
                  </a:cxn>
                  <a:cxn ang="0">
                    <a:pos x="192" y="256"/>
                  </a:cxn>
                  <a:cxn ang="0">
                    <a:pos x="288" y="112"/>
                  </a:cxn>
                  <a:cxn ang="0">
                    <a:pos x="336" y="64"/>
                  </a:cxn>
                  <a:cxn ang="0">
                    <a:pos x="384" y="16"/>
                  </a:cxn>
                  <a:cxn ang="0">
                    <a:pos x="480" y="16"/>
                  </a:cxn>
                  <a:cxn ang="0">
                    <a:pos x="576" y="112"/>
                  </a:cxn>
                  <a:cxn ang="0">
                    <a:pos x="672" y="256"/>
                  </a:cxn>
                  <a:cxn ang="0">
                    <a:pos x="912" y="304"/>
                  </a:cxn>
                </a:cxnLst>
                <a:rect l="0" t="0" r="r" b="b"/>
                <a:pathLst>
                  <a:path w="912" h="304">
                    <a:moveTo>
                      <a:pt x="0" y="304"/>
                    </a:moveTo>
                    <a:cubicBezTo>
                      <a:pt x="72" y="296"/>
                      <a:pt x="144" y="288"/>
                      <a:pt x="192" y="256"/>
                    </a:cubicBezTo>
                    <a:cubicBezTo>
                      <a:pt x="240" y="224"/>
                      <a:pt x="264" y="144"/>
                      <a:pt x="288" y="112"/>
                    </a:cubicBezTo>
                    <a:cubicBezTo>
                      <a:pt x="312" y="80"/>
                      <a:pt x="320" y="80"/>
                      <a:pt x="336" y="64"/>
                    </a:cubicBezTo>
                    <a:cubicBezTo>
                      <a:pt x="352" y="48"/>
                      <a:pt x="360" y="24"/>
                      <a:pt x="384" y="16"/>
                    </a:cubicBezTo>
                    <a:cubicBezTo>
                      <a:pt x="408" y="8"/>
                      <a:pt x="448" y="0"/>
                      <a:pt x="480" y="16"/>
                    </a:cubicBezTo>
                    <a:cubicBezTo>
                      <a:pt x="512" y="32"/>
                      <a:pt x="544" y="72"/>
                      <a:pt x="576" y="112"/>
                    </a:cubicBezTo>
                    <a:cubicBezTo>
                      <a:pt x="608" y="152"/>
                      <a:pt x="616" y="224"/>
                      <a:pt x="672" y="256"/>
                    </a:cubicBezTo>
                    <a:cubicBezTo>
                      <a:pt x="728" y="288"/>
                      <a:pt x="872" y="296"/>
                      <a:pt x="912" y="304"/>
                    </a:cubicBezTo>
                  </a:path>
                </a:pathLst>
              </a:custGeom>
              <a:solidFill>
                <a:srgbClr val="FFCC66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1499" y="3136"/>
                <a:ext cx="0" cy="3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2448" y="1535"/>
              <a:ext cx="11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Times New Roman" pitchFamily="18" charset="0"/>
                </a:rPr>
                <a:t>Demonstrate BE</a:t>
              </a: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2880" y="2544"/>
              <a:ext cx="114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latin typeface="Times New Roman" pitchFamily="18" charset="0"/>
                </a:rPr>
                <a:t>Demonstrate </a:t>
              </a:r>
              <a:r>
                <a:rPr lang="en-US" b="1" dirty="0">
                  <a:latin typeface="Times New Roman" pitchFamily="18" charset="0"/>
                </a:rPr>
                <a:t>BE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1008" y="2193"/>
              <a:ext cx="16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Times New Roman" pitchFamily="18" charset="0"/>
                </a:rPr>
                <a:t>Fail to Demonstrate </a:t>
              </a:r>
              <a:r>
                <a:rPr lang="en-US" b="1" dirty="0" smtClean="0">
                  <a:latin typeface="Times New Roman" pitchFamily="18" charset="0"/>
                </a:rPr>
                <a:t>BE</a:t>
              </a:r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960" y="3312"/>
              <a:ext cx="163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latin typeface="Times New Roman" pitchFamily="18" charset="0"/>
                </a:rPr>
                <a:t>Fail to Demonstrate BE</a:t>
              </a:r>
              <a:endParaRPr lang="en-US" b="1" dirty="0">
                <a:latin typeface="Times New Roman" pitchFamily="18" charset="0"/>
              </a:endParaRPr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4128" y="2791"/>
              <a:ext cx="1038" cy="439"/>
              <a:chOff x="912" y="2880"/>
              <a:chExt cx="1038" cy="384"/>
            </a:xfrm>
          </p:grpSpPr>
          <p:sp>
            <p:nvSpPr>
              <p:cNvPr id="22" name="Rectangle 32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038" cy="155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33"/>
              <p:cNvSpPr>
                <a:spLocks/>
              </p:cNvSpPr>
              <p:nvPr/>
            </p:nvSpPr>
            <p:spPr bwMode="auto">
              <a:xfrm>
                <a:off x="912" y="2880"/>
                <a:ext cx="1038" cy="333"/>
              </a:xfrm>
              <a:custGeom>
                <a:avLst/>
                <a:gdLst/>
                <a:ahLst/>
                <a:cxnLst>
                  <a:cxn ang="0">
                    <a:pos x="0" y="304"/>
                  </a:cxn>
                  <a:cxn ang="0">
                    <a:pos x="192" y="256"/>
                  </a:cxn>
                  <a:cxn ang="0">
                    <a:pos x="288" y="112"/>
                  </a:cxn>
                  <a:cxn ang="0">
                    <a:pos x="336" y="64"/>
                  </a:cxn>
                  <a:cxn ang="0">
                    <a:pos x="384" y="16"/>
                  </a:cxn>
                  <a:cxn ang="0">
                    <a:pos x="480" y="16"/>
                  </a:cxn>
                  <a:cxn ang="0">
                    <a:pos x="576" y="112"/>
                  </a:cxn>
                  <a:cxn ang="0">
                    <a:pos x="672" y="256"/>
                  </a:cxn>
                  <a:cxn ang="0">
                    <a:pos x="912" y="304"/>
                  </a:cxn>
                </a:cxnLst>
                <a:rect l="0" t="0" r="r" b="b"/>
                <a:pathLst>
                  <a:path w="912" h="304">
                    <a:moveTo>
                      <a:pt x="0" y="304"/>
                    </a:moveTo>
                    <a:cubicBezTo>
                      <a:pt x="72" y="296"/>
                      <a:pt x="144" y="288"/>
                      <a:pt x="192" y="256"/>
                    </a:cubicBezTo>
                    <a:cubicBezTo>
                      <a:pt x="240" y="224"/>
                      <a:pt x="264" y="144"/>
                      <a:pt x="288" y="112"/>
                    </a:cubicBezTo>
                    <a:cubicBezTo>
                      <a:pt x="312" y="80"/>
                      <a:pt x="320" y="80"/>
                      <a:pt x="336" y="64"/>
                    </a:cubicBezTo>
                    <a:cubicBezTo>
                      <a:pt x="352" y="48"/>
                      <a:pt x="360" y="24"/>
                      <a:pt x="384" y="16"/>
                    </a:cubicBezTo>
                    <a:cubicBezTo>
                      <a:pt x="408" y="8"/>
                      <a:pt x="448" y="0"/>
                      <a:pt x="480" y="16"/>
                    </a:cubicBezTo>
                    <a:cubicBezTo>
                      <a:pt x="512" y="32"/>
                      <a:pt x="544" y="72"/>
                      <a:pt x="576" y="112"/>
                    </a:cubicBezTo>
                    <a:cubicBezTo>
                      <a:pt x="608" y="152"/>
                      <a:pt x="616" y="224"/>
                      <a:pt x="672" y="256"/>
                    </a:cubicBezTo>
                    <a:cubicBezTo>
                      <a:pt x="728" y="288"/>
                      <a:pt x="872" y="296"/>
                      <a:pt x="912" y="304"/>
                    </a:cubicBezTo>
                  </a:path>
                </a:pathLst>
              </a:cu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>
                <a:off x="1403" y="2896"/>
                <a:ext cx="0" cy="3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4080" y="3312"/>
              <a:ext cx="163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latin typeface="Times New Roman" pitchFamily="18" charset="0"/>
                </a:rPr>
                <a:t>Fail to Demonstrate BE</a:t>
              </a:r>
              <a:endParaRPr lang="en-US" b="1" dirty="0"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9600" y="3048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BE Results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229600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Tighter limits  </a:t>
            </a:r>
            <a:r>
              <a:rPr lang="en-US" sz="2200" dirty="0" smtClean="0">
                <a:latin typeface="+mn-lt"/>
              </a:rPr>
              <a:t>may be required for drugs which have: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A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narrow therapeutic index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A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serious dose-related toxicity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A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steep dose-response curve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Non-linear pharmacokinetics</a:t>
            </a:r>
            <a:r>
              <a:rPr lang="en-US" sz="2200" dirty="0" smtClean="0">
                <a:latin typeface="+mn-lt"/>
              </a:rPr>
              <a:t> within therapeutic range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Wider range</a:t>
            </a:r>
            <a:r>
              <a:rPr lang="en-US" sz="2200" dirty="0" smtClean="0">
                <a:latin typeface="+mn-lt"/>
              </a:rPr>
              <a:t> maybe acceptable, based on sound clinical justification</a:t>
            </a: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2200" u="sng" dirty="0" smtClean="0">
                <a:latin typeface="+mn-lt"/>
              </a:rPr>
              <a:t> </a:t>
            </a:r>
            <a:r>
              <a:rPr lang="en-US" sz="2200" u="sng" dirty="0" err="1" smtClean="0">
                <a:latin typeface="+mn-lt"/>
              </a:rPr>
              <a:t>Suprabioavailability</a:t>
            </a:r>
            <a:endParaRPr lang="en-US" sz="2200" u="sng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New product displays an extent of absorption, </a:t>
            </a:r>
          </a:p>
          <a:p>
            <a:r>
              <a:rPr lang="en-US" sz="2200" dirty="0" smtClean="0">
                <a:latin typeface="+mn-lt"/>
              </a:rPr>
              <a:t>   larger than approved product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Reformulation to lower dosage f/b fresh BA &amp; BE study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Otherwise, clinical data required</a:t>
            </a:r>
          </a:p>
          <a:p>
            <a:endParaRPr lang="en-IN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001000" cy="730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Modified-release drug products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Drug release characteristics of </a:t>
            </a:r>
            <a:r>
              <a:rPr lang="en-US" sz="2200" dirty="0" smtClean="0">
                <a:solidFill>
                  <a:srgbClr val="0070C0"/>
                </a:solidFill>
              </a:rPr>
              <a:t>time course </a:t>
            </a:r>
            <a:r>
              <a:rPr lang="en-US" sz="2200" dirty="0" smtClean="0"/>
              <a:t>&amp;/or  </a:t>
            </a:r>
            <a:r>
              <a:rPr lang="en-US" sz="2200" dirty="0" smtClean="0">
                <a:solidFill>
                  <a:srgbClr val="0070C0"/>
                </a:solidFill>
              </a:rPr>
              <a:t>release location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Chosen to achieve therapeutic &amp;/or  convenience objectives not      </a:t>
            </a:r>
          </a:p>
          <a:p>
            <a:r>
              <a:rPr lang="en-US" sz="2200" dirty="0" smtClean="0"/>
              <a:t>     offered by immediate release forms</a:t>
            </a:r>
          </a:p>
          <a:p>
            <a:endParaRPr lang="en-US" sz="2200" dirty="0" smtClean="0"/>
          </a:p>
          <a:p>
            <a:r>
              <a:rPr lang="en-US" sz="2200" u="sng" dirty="0" smtClean="0"/>
              <a:t>Includes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 Delayed release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 Sustained release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 Mixed immediate &amp; sustained release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 Mixed delayed &amp; sustained release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 Mixed immediate &amp; delayed release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u="sng" dirty="0" smtClean="0"/>
              <a:t>Should meet following criteria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Meet the label claims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Preclude any dose-dumping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u="sng" dirty="0" smtClean="0"/>
              <a:t>Provide therapeutic equivalence with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 Multiple doses of reference product </a:t>
            </a:r>
          </a:p>
          <a:p>
            <a:r>
              <a:rPr lang="en-US" sz="2200" dirty="0" smtClean="0"/>
              <a:t>     		OR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 Reference modified release formulation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Produce plasma levels within therapeutic range</a:t>
            </a:r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305800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Study Design for Modified Release formulation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b="1" dirty="0" smtClean="0"/>
              <a:t>Unlikely to accumulate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u="sng" dirty="0" smtClean="0"/>
              <a:t>First market entry</a:t>
            </a:r>
          </a:p>
          <a:p>
            <a:pPr>
              <a:buFont typeface="Wingdings" pitchFamily="2" charset="2"/>
              <a:buChar char="ü"/>
            </a:pPr>
            <a:endParaRPr lang="en-US" sz="2200" u="sng" dirty="0" smtClean="0"/>
          </a:p>
          <a:p>
            <a:r>
              <a:rPr lang="en-US" sz="2200" dirty="0" smtClean="0"/>
              <a:t>    Comparison between </a:t>
            </a:r>
            <a:r>
              <a:rPr lang="en-US" sz="2200" dirty="0" smtClean="0">
                <a:solidFill>
                  <a:srgbClr val="0070C0"/>
                </a:solidFill>
              </a:rPr>
              <a:t>Single dose of Modified release preparation</a:t>
            </a:r>
            <a:r>
              <a:rPr lang="en-US" sz="2200" dirty="0" smtClean="0"/>
              <a:t> &amp;   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    Immediate release formulation  as per established dose regimen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u="sng" dirty="0" smtClean="0"/>
              <a:t>Subsequent market entry</a:t>
            </a:r>
          </a:p>
          <a:p>
            <a:endParaRPr lang="en-US" sz="2200" u="sng" dirty="0" smtClean="0"/>
          </a:p>
          <a:p>
            <a:r>
              <a:rPr lang="en-US" sz="2200" dirty="0" smtClean="0"/>
              <a:t>    Comparison with </a:t>
            </a:r>
            <a:r>
              <a:rPr lang="en-US" sz="2200" dirty="0" smtClean="0">
                <a:solidFill>
                  <a:srgbClr val="0070C0"/>
                </a:solidFill>
              </a:rPr>
              <a:t>Reference Modified release product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b="1" dirty="0" smtClean="0"/>
              <a:t>Likely to accumulate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Both single &amp; steady state</a:t>
            </a:r>
            <a:r>
              <a:rPr lang="en-US" sz="2200" dirty="0" smtClean="0"/>
              <a:t> doses of Modified Release formulation  </a:t>
            </a:r>
          </a:p>
          <a:p>
            <a:r>
              <a:rPr lang="en-US" sz="2200" dirty="0" smtClean="0"/>
              <a:t>    compared with </a:t>
            </a:r>
            <a:r>
              <a:rPr lang="en-US" sz="2200" dirty="0" smtClean="0">
                <a:solidFill>
                  <a:srgbClr val="0070C0"/>
                </a:solidFill>
              </a:rPr>
              <a:t>immediate release formulation  as per established  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    dose regimen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153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Effect of food:</a:t>
            </a:r>
          </a:p>
          <a:p>
            <a:pPr>
              <a:buFont typeface="Wingdings" pitchFamily="2" charset="2"/>
              <a:buChar char="Ø"/>
            </a:pPr>
            <a:endParaRPr lang="en-US" sz="2200" b="1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u="sng" dirty="0" smtClean="0"/>
              <a:t>Not known/ Known that food affects absorption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FF0000"/>
                </a:solidFill>
              </a:rPr>
              <a:t>Two way cross over </a:t>
            </a:r>
            <a:r>
              <a:rPr lang="en-US" sz="2200" dirty="0" smtClean="0"/>
              <a:t>studies both in Fasting &amp; Fed state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u="sng" dirty="0" smtClean="0"/>
              <a:t>Known that it not affected by food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FF0000"/>
                </a:solidFill>
              </a:rPr>
              <a:t>Three way cross over </a:t>
            </a:r>
            <a:r>
              <a:rPr lang="en-US" sz="2200" dirty="0" smtClean="0"/>
              <a:t>study done with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Reference product in Fasting state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Test  product in Fasting state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Test product in Fed state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762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C00000"/>
                </a:solidFill>
                <a:latin typeface="+mn-lt"/>
              </a:rPr>
              <a:t> Relative Bioavailability</a:t>
            </a:r>
          </a:p>
          <a:p>
            <a:endParaRPr lang="en-US" sz="22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Compares the bioavailability of a </a:t>
            </a:r>
            <a:r>
              <a:rPr lang="en-US" sz="2200" i="1" dirty="0" smtClean="0">
                <a:latin typeface="+mn-lt"/>
              </a:rPr>
              <a:t>formulation (A)</a:t>
            </a:r>
            <a:r>
              <a:rPr lang="en-US" sz="2200" dirty="0" smtClean="0">
                <a:latin typeface="+mn-lt"/>
              </a:rPr>
              <a:t> of a certain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drug</a:t>
            </a:r>
            <a:r>
              <a:rPr lang="en-US" sz="2200" dirty="0" smtClean="0">
                <a:latin typeface="+mn-lt"/>
              </a:rPr>
              <a:t> when compared with another </a:t>
            </a:r>
            <a:r>
              <a:rPr lang="en-US" sz="2200" i="1" dirty="0" smtClean="0">
                <a:latin typeface="+mn-lt"/>
              </a:rPr>
              <a:t>formulation (B)</a:t>
            </a:r>
            <a:r>
              <a:rPr lang="en-US" sz="2200" dirty="0" smtClean="0">
                <a:latin typeface="+mn-lt"/>
              </a:rPr>
              <a:t> of the same drug, usually an established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standard</a:t>
            </a:r>
            <a:endParaRPr lang="en-US" sz="22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		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+mn-lt"/>
              </a:rPr>
              <a:t>F </a:t>
            </a:r>
            <a:r>
              <a:rPr lang="en-US" sz="2400" baseline="-25000" dirty="0" err="1" smtClean="0">
                <a:latin typeface="+mn-lt"/>
              </a:rPr>
              <a:t>rel</a:t>
            </a:r>
            <a:r>
              <a:rPr lang="en-US" sz="2400" dirty="0" smtClean="0">
                <a:latin typeface="+mn-lt"/>
              </a:rPr>
              <a:t> =    </a:t>
            </a:r>
            <a:r>
              <a:rPr lang="en-US" sz="2400" u="sng" dirty="0" smtClean="0">
                <a:latin typeface="+mn-lt"/>
              </a:rPr>
              <a:t>( AUC) </a:t>
            </a:r>
            <a:r>
              <a:rPr lang="en-US" sz="2400" u="sng" baseline="-25000" dirty="0" smtClean="0">
                <a:latin typeface="+mn-lt"/>
              </a:rPr>
              <a:t>drug</a:t>
            </a:r>
            <a:r>
              <a:rPr lang="en-US" sz="2400" u="sng" dirty="0" smtClean="0">
                <a:latin typeface="+mn-lt"/>
              </a:rPr>
              <a:t> </a:t>
            </a:r>
            <a:endParaRPr lang="en-US" sz="2400" u="sng" baseline="-25000" dirty="0" smtClean="0">
              <a:latin typeface="+mn-lt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+mn-lt"/>
              </a:rPr>
              <a:t>                  (AUC) </a:t>
            </a:r>
            <a:r>
              <a:rPr lang="en-US" sz="2400" baseline="-25000" dirty="0" smtClean="0">
                <a:latin typeface="+mn-lt"/>
              </a:rPr>
              <a:t>standard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Conduct of Study</a:t>
            </a: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</a:rPr>
              <a:t> Pre-study Requirements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IEC approved protocol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Written procedure (SOPs) for all the study related activities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In accordance with ICH-GCP Guidelines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Adequate infrastructure- Clinical facility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Trained Study personnel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Healthy Volunteers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Screening of Healthy volunteers</a:t>
            </a:r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Recruitment through advertisements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Written consent for Screening &amp; Consent for HIV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Height &amp; weight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Medical History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Physical examination, ECG &amp; vital signs examination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Blood &amp; Urine sample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(Lab testing,; tests for HIV, Hepatitis A, B &amp; C; UPT→ females)</a:t>
            </a:r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 Volunteer Selection &amp; Recruitment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Volunteers called 1 day before study &amp; admitted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Written ICF taken</a:t>
            </a:r>
          </a:p>
          <a:p>
            <a:pPr>
              <a:lnSpc>
                <a:spcPct val="150000"/>
              </a:lnSpc>
            </a:pPr>
            <a:endParaRPr lang="en-US" sz="2200" dirty="0" smtClean="0">
              <a:latin typeface="+mn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 During the Study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Standardized study environment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Vital signs examination at scheduled times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Standardized amount of water [~240ml]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No concomitant medications [including herbal remedies]</a:t>
            </a:r>
          </a:p>
          <a:p>
            <a:endParaRPr lang="en-US" sz="2200" dirty="0" smtClean="0">
              <a:latin typeface="+mn-lt"/>
            </a:endParaRPr>
          </a:p>
          <a:p>
            <a:endParaRPr lang="en-IN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3820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+mn-lt"/>
              </a:rPr>
              <a:t> Administration of the study medication is supervised by the </a:t>
            </a: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+mn-lt"/>
              </a:rPr>
              <a:t>     investigator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Same time of dosing (multiple dosing)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Sampling time with deviation of 2 </a:t>
            </a:r>
            <a:r>
              <a:rPr lang="en-US" sz="2200" dirty="0" err="1" smtClean="0">
                <a:latin typeface="+mn-lt"/>
              </a:rPr>
              <a:t>mins</a:t>
            </a:r>
            <a:r>
              <a:rPr lang="en-US" sz="2200" dirty="0" smtClean="0">
                <a:latin typeface="+mn-lt"/>
              </a:rPr>
              <a:t> allowed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Uniform &amp; identical meals at identical times in all periods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Restriction of </a:t>
            </a:r>
            <a:r>
              <a:rPr lang="en-US" sz="2200" dirty="0" err="1" smtClean="0">
                <a:latin typeface="+mn-lt"/>
              </a:rPr>
              <a:t>xanthines</a:t>
            </a:r>
            <a:r>
              <a:rPr lang="en-US" sz="2200" dirty="0" smtClean="0">
                <a:latin typeface="+mn-lt"/>
              </a:rPr>
              <a:t>, grapefruit, citrus fruits, smoking, alcohol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Physical activity &amp; posture standardized→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+mn-lt"/>
              </a:rPr>
              <a:t>    limit effects on GI flow &amp;  motility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All activities recorded in CRFs with time &amp; date</a:t>
            </a:r>
          </a:p>
          <a:p>
            <a:endParaRPr lang="en-US" sz="2200" dirty="0" smtClean="0"/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80010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End of Study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Post-study examination for safety assessment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Compensation to subjects as per agreed terms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 Clinical part of study completed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Documentation</a:t>
            </a:r>
          </a:p>
          <a:p>
            <a:pPr>
              <a:buNone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Signed detailed protocol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Approval by Ethics Committee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Volunteer Information sheet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Informed Consent Form (ICF)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Case Record Form (CRF)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Undertaking by investigator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CV of investigator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Randomization chart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Laboratory certification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Analytical method validation details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Chromatograms of all volunteers including any aberrant ones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Tabulated Raw Data of volunteers</a:t>
            </a:r>
          </a:p>
          <a:p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77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Maintenance of Records &amp; Retention of Study Samples</a:t>
            </a:r>
          </a:p>
          <a:p>
            <a:endParaRPr lang="en-US" sz="22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All </a:t>
            </a:r>
            <a:r>
              <a:rPr lang="en-US" sz="2200" b="1" dirty="0" smtClean="0">
                <a:solidFill>
                  <a:srgbClr val="0070C0"/>
                </a:solidFill>
                <a:latin typeface="+mn-lt"/>
              </a:rPr>
              <a:t>Records</a:t>
            </a:r>
            <a:r>
              <a:rPr lang="en-US" sz="2200" dirty="0" smtClean="0">
                <a:latin typeface="+mn-lt"/>
              </a:rPr>
              <a:t> of in vivo tests on any marketed batch of a </a:t>
            </a:r>
          </a:p>
          <a:p>
            <a:r>
              <a:rPr lang="en-US" sz="2200" dirty="0" smtClean="0">
                <a:latin typeface="+mn-lt"/>
              </a:rPr>
              <a:t>    drug product should be maintained by the Sponsor </a:t>
            </a:r>
          </a:p>
          <a:p>
            <a:r>
              <a:rPr lang="en-US" sz="2200" dirty="0" smtClean="0">
                <a:latin typeface="+mn-lt"/>
              </a:rPr>
              <a:t>    for </a:t>
            </a:r>
            <a:r>
              <a:rPr lang="en-US" sz="2200" dirty="0" err="1" smtClean="0">
                <a:latin typeface="+mn-lt"/>
              </a:rPr>
              <a:t>atleast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2 years</a:t>
            </a:r>
            <a:r>
              <a:rPr lang="en-US" sz="2200" dirty="0" smtClean="0">
                <a:latin typeface="+mn-lt"/>
              </a:rPr>
              <a:t> after expiry date of the batch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All </a:t>
            </a:r>
            <a:r>
              <a:rPr lang="en-US" sz="2200" b="1" dirty="0" smtClean="0">
                <a:solidFill>
                  <a:srgbClr val="0070C0"/>
                </a:solidFill>
                <a:latin typeface="+mn-lt"/>
              </a:rPr>
              <a:t>Drug samples</a:t>
            </a:r>
            <a:r>
              <a:rPr lang="en-US" sz="2200" dirty="0" smtClean="0">
                <a:latin typeface="+mn-lt"/>
              </a:rPr>
              <a:t> to be retained for a period of </a:t>
            </a:r>
            <a:r>
              <a:rPr lang="en-US" sz="2200" dirty="0" err="1" smtClean="0">
                <a:latin typeface="+mn-lt"/>
              </a:rPr>
              <a:t>atleast</a:t>
            </a:r>
            <a:r>
              <a:rPr lang="en-US" sz="2200" dirty="0" smtClean="0">
                <a:latin typeface="+mn-lt"/>
              </a:rPr>
              <a:t>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    3 years</a:t>
            </a:r>
            <a:r>
              <a:rPr lang="en-US" sz="2200" dirty="0" smtClean="0">
                <a:latin typeface="+mn-lt"/>
              </a:rPr>
              <a:t> after conduct of the study 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US" sz="2200" dirty="0" smtClean="0">
                <a:latin typeface="+mn-lt"/>
              </a:rPr>
              <a:t>			OR </a:t>
            </a:r>
          </a:p>
          <a:p>
            <a:endParaRPr lang="en-US" sz="22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    1year</a:t>
            </a:r>
            <a:r>
              <a:rPr lang="en-US" sz="2200" dirty="0" smtClean="0">
                <a:latin typeface="+mn-lt"/>
              </a:rPr>
              <a:t> after expiry of the batch </a:t>
            </a:r>
          </a:p>
          <a:p>
            <a:r>
              <a:rPr lang="en-US" sz="2200" dirty="0" smtClean="0">
                <a:latin typeface="+mn-lt"/>
              </a:rPr>
              <a:t>    [Stored in conditions consistent with the product labeling]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8288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 </a:t>
            </a:r>
            <a:r>
              <a:rPr lang="en-US" sz="4800" b="1" dirty="0" err="1" smtClean="0"/>
              <a:t>Pharmacodynamic</a:t>
            </a:r>
            <a:r>
              <a:rPr lang="en-US" sz="4800" b="1" dirty="0" smtClean="0"/>
              <a:t> </a:t>
            </a:r>
          </a:p>
          <a:p>
            <a:pPr algn="ctr"/>
            <a:r>
              <a:rPr lang="en-US" sz="4800" b="1" dirty="0" smtClean="0"/>
              <a:t>Studies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153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Measurement of effect on a </a:t>
            </a:r>
            <a:r>
              <a:rPr lang="en-US" sz="2200" dirty="0" err="1" smtClean="0">
                <a:solidFill>
                  <a:srgbClr val="0070C0"/>
                </a:solidFill>
              </a:rPr>
              <a:t>Patho</a:t>
            </a:r>
            <a:r>
              <a:rPr lang="en-US" sz="2200" dirty="0" smtClean="0">
                <a:solidFill>
                  <a:srgbClr val="0070C0"/>
                </a:solidFill>
              </a:rPr>
              <a:t>-physiological process </a:t>
            </a:r>
          </a:p>
          <a:p>
            <a:r>
              <a:rPr lang="en-US" sz="2200" dirty="0" smtClean="0"/>
              <a:t>    as a </a:t>
            </a:r>
            <a:r>
              <a:rPr lang="en-US" sz="2200" dirty="0" smtClean="0">
                <a:solidFill>
                  <a:srgbClr val="0070C0"/>
                </a:solidFill>
              </a:rPr>
              <a:t>function of time</a:t>
            </a:r>
            <a:r>
              <a:rPr lang="en-US" sz="2200" dirty="0" smtClean="0"/>
              <a:t>, after administration of 2 different products</a:t>
            </a:r>
          </a:p>
          <a:p>
            <a:endParaRPr lang="en-US" sz="2200" dirty="0" smtClean="0"/>
          </a:p>
          <a:p>
            <a:pPr marL="0" lvl="1">
              <a:buFont typeface="Wingdings" pitchFamily="2" charset="2"/>
              <a:buChar char="ü"/>
            </a:pPr>
            <a:r>
              <a:rPr lang="en-US" sz="2200" u="sng" dirty="0" smtClean="0"/>
              <a:t>Necessity</a:t>
            </a:r>
            <a:r>
              <a:rPr lang="en-US" sz="2200" dirty="0" smtClean="0"/>
              <a:t>:</a:t>
            </a:r>
          </a:p>
          <a:p>
            <a:pPr marL="0" lvl="1">
              <a:buFont typeface="Wingdings" pitchFamily="2" charset="2"/>
              <a:buChar char="ü"/>
            </a:pPr>
            <a:endParaRPr lang="en-US" sz="2200" dirty="0" smtClean="0"/>
          </a:p>
          <a:p>
            <a:pPr lvl="1" indent="-457200"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Quantitative analysis </a:t>
            </a:r>
            <a:r>
              <a:rPr lang="en-US" sz="2200" dirty="0" smtClean="0"/>
              <a:t>in plasma or urine </a:t>
            </a:r>
            <a:r>
              <a:rPr lang="en-US" sz="2200" dirty="0" smtClean="0">
                <a:solidFill>
                  <a:srgbClr val="FF0000"/>
                </a:solidFill>
              </a:rPr>
              <a:t>not possible </a:t>
            </a:r>
            <a:r>
              <a:rPr lang="en-US" sz="2200" dirty="0" smtClean="0"/>
              <a:t>with </a:t>
            </a:r>
          </a:p>
          <a:p>
            <a:pPr marL="0" lvl="1"/>
            <a:r>
              <a:rPr lang="en-US" sz="2200" dirty="0" smtClean="0"/>
              <a:t>        sufficient accuracy &amp; sensitivity</a:t>
            </a:r>
          </a:p>
          <a:p>
            <a:pPr marL="0" lvl="1"/>
            <a:endParaRPr lang="en-US" sz="2200" dirty="0" smtClean="0"/>
          </a:p>
          <a:p>
            <a:pPr lvl="1" indent="-457200">
              <a:buFont typeface="+mj-lt"/>
              <a:buAutoNum type="arabicPeriod" startAt="2"/>
            </a:pPr>
            <a:r>
              <a:rPr lang="en-US" sz="2200" dirty="0" smtClean="0"/>
              <a:t>Drug concentrations </a:t>
            </a:r>
            <a:r>
              <a:rPr lang="en-US" sz="2200" dirty="0" smtClean="0">
                <a:solidFill>
                  <a:srgbClr val="FF0000"/>
                </a:solidFill>
              </a:rPr>
              <a:t>are not surrogate endpoints</a:t>
            </a:r>
            <a:endParaRPr lang="en-US" sz="2200" dirty="0" smtClean="0"/>
          </a:p>
          <a:p>
            <a:pPr marL="0" lvl="1"/>
            <a:r>
              <a:rPr lang="en-US" sz="2200" dirty="0" smtClean="0"/>
              <a:t>        e.g. Topical formulations without systemic absorption</a:t>
            </a:r>
          </a:p>
          <a:p>
            <a:pPr lvl="1" indent="-457200"/>
            <a:endParaRPr lang="en-US" sz="2200" dirty="0" smtClean="0"/>
          </a:p>
          <a:p>
            <a:pPr lvl="1" indent="-457200">
              <a:buFont typeface="+mj-lt"/>
              <a:buAutoNum type="arabicPeriod" startAt="3"/>
            </a:pPr>
            <a:r>
              <a:rPr lang="en-US" sz="2200" dirty="0" smtClean="0"/>
              <a:t>In situations of   </a:t>
            </a:r>
            <a:r>
              <a:rPr lang="en-US" sz="2200" dirty="0" smtClean="0">
                <a:solidFill>
                  <a:srgbClr val="FF0000"/>
                </a:solidFill>
              </a:rPr>
              <a:t>‘Superiority Claims</a:t>
            </a:r>
            <a:r>
              <a:rPr lang="en-US" sz="2200" dirty="0" smtClean="0"/>
              <a:t>’</a:t>
            </a:r>
          </a:p>
          <a:p>
            <a:pPr marL="0" lvl="1">
              <a:buFont typeface="Arial" pitchFamily="34" charset="0"/>
              <a:buChar char="•"/>
            </a:pPr>
            <a:endParaRPr lang="en-US" sz="2200" dirty="0" smtClean="0"/>
          </a:p>
          <a:p>
            <a:pPr marL="0" lvl="1">
              <a:buFont typeface="Wingdings" pitchFamily="2" charset="2"/>
              <a:buChar char="ü"/>
            </a:pPr>
            <a:r>
              <a:rPr lang="en-US" sz="2200" dirty="0" smtClean="0"/>
              <a:t> In case only </a:t>
            </a:r>
            <a:r>
              <a:rPr lang="en-US" sz="2200" dirty="0" err="1" smtClean="0"/>
              <a:t>Pharmacodynamic</a:t>
            </a:r>
            <a:r>
              <a:rPr lang="en-US" sz="2200" dirty="0" smtClean="0"/>
              <a:t> data is collected→ </a:t>
            </a:r>
          </a:p>
          <a:p>
            <a:pPr marL="0" lvl="1"/>
            <a:r>
              <a:rPr lang="en-US" sz="2200" dirty="0" smtClean="0"/>
              <a:t>    other methods tried &amp; why they were unsuitable</a:t>
            </a:r>
          </a:p>
          <a:p>
            <a:pPr marL="0" lvl="1">
              <a:buFont typeface="Arial" pitchFamily="34" charset="0"/>
              <a:buChar char="•"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106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 smtClean="0">
              <a:solidFill>
                <a:srgbClr val="002060"/>
              </a:solidFill>
              <a:latin typeface="+mn-lt"/>
            </a:endParaRPr>
          </a:p>
          <a:p>
            <a:pPr marL="0" lvl="1"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 </a:t>
            </a:r>
            <a:r>
              <a:rPr lang="en-US" sz="2200" u="sng" dirty="0" smtClean="0">
                <a:latin typeface="+mn-lt"/>
              </a:rPr>
              <a:t>Special considerations </a:t>
            </a:r>
            <a:r>
              <a:rPr lang="en-US" sz="2200" dirty="0" smtClean="0">
                <a:latin typeface="+mn-lt"/>
              </a:rPr>
              <a:t>while conducting this study:</a:t>
            </a:r>
          </a:p>
          <a:p>
            <a:pPr marL="0" lvl="1"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Response measured</a:t>
            </a:r>
            <a:r>
              <a:rPr lang="en-US" sz="2200" dirty="0" smtClean="0">
                <a:latin typeface="+mn-lt"/>
              </a:rPr>
              <a:t>→ Pharmacological/ Therapeutic effect→</a:t>
            </a:r>
          </a:p>
          <a:p>
            <a:pPr marL="0" lvl="1"/>
            <a:r>
              <a:rPr lang="en-US" sz="2200" dirty="0" smtClean="0">
                <a:latin typeface="+mn-lt"/>
              </a:rPr>
              <a:t>    relevant to Efficacy/ Safety of drug</a:t>
            </a:r>
          </a:p>
          <a:p>
            <a:pPr marL="0" lvl="1"/>
            <a:endParaRPr lang="en-US" sz="2200" dirty="0" smtClean="0">
              <a:latin typeface="+mn-lt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Methodology validated</a:t>
            </a:r>
            <a:r>
              <a:rPr lang="en-US" sz="2200" dirty="0" smtClean="0">
                <a:latin typeface="+mn-lt"/>
              </a:rPr>
              <a:t>→ Precision, accuracy, reproducibility, specificity</a:t>
            </a:r>
          </a:p>
          <a:p>
            <a:pPr marL="0" lvl="1"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marL="0" lvl="1"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Neither should produce a maximal response→ </a:t>
            </a:r>
          </a:p>
          <a:p>
            <a:pPr marL="0" lvl="1"/>
            <a:r>
              <a:rPr lang="en-US" sz="2200" dirty="0" smtClean="0">
                <a:latin typeface="+mn-lt"/>
              </a:rPr>
              <a:t>     </a:t>
            </a:r>
            <a:r>
              <a:rPr lang="en-US" sz="2200" i="1" dirty="0" smtClean="0">
                <a:latin typeface="+mn-lt"/>
              </a:rPr>
              <a:t>not possible to distinguish </a:t>
            </a:r>
            <a:r>
              <a:rPr lang="en-US" sz="2200" dirty="0" smtClean="0">
                <a:latin typeface="+mn-lt"/>
              </a:rPr>
              <a:t>differences between formulations     </a:t>
            </a:r>
          </a:p>
          <a:p>
            <a:pPr marL="0" lvl="1"/>
            <a:r>
              <a:rPr lang="en-US" sz="2200" dirty="0" smtClean="0">
                <a:latin typeface="+mn-lt"/>
              </a:rPr>
              <a:t>     given in those doses</a:t>
            </a:r>
          </a:p>
          <a:p>
            <a:pPr marL="0" lvl="1"/>
            <a:endParaRPr lang="en-US" sz="2200" dirty="0" smtClean="0">
              <a:latin typeface="+mn-lt"/>
            </a:endParaRPr>
          </a:p>
          <a:p>
            <a:pPr marL="0" lvl="1">
              <a:buFont typeface="Wingdings" pitchFamily="2" charset="2"/>
              <a:buChar char="ü"/>
            </a:pPr>
            <a:r>
              <a:rPr lang="en-US" sz="2200" dirty="0" smtClean="0"/>
              <a:t> Response measured “quantitatively” under double-blind conditions, </a:t>
            </a:r>
          </a:p>
          <a:p>
            <a:pPr marL="0" lvl="1"/>
            <a:r>
              <a:rPr lang="en-US" sz="2200" dirty="0" smtClean="0"/>
              <a:t>    on repetitive basis,  to record </a:t>
            </a:r>
            <a:r>
              <a:rPr lang="en-US" sz="2200" dirty="0" err="1" smtClean="0"/>
              <a:t>pharmacodynamic</a:t>
            </a:r>
            <a:r>
              <a:rPr lang="en-US" sz="2200" dirty="0" smtClean="0"/>
              <a:t> events→  </a:t>
            </a:r>
          </a:p>
          <a:p>
            <a:pPr marL="0" lvl="1"/>
            <a:r>
              <a:rPr lang="en-US" sz="2200" dirty="0" smtClean="0"/>
              <a:t>    </a:t>
            </a:r>
            <a:r>
              <a:rPr lang="en-US" sz="2200" b="1" dirty="0" err="1" smtClean="0">
                <a:solidFill>
                  <a:srgbClr val="00B0F0"/>
                </a:solidFill>
              </a:rPr>
              <a:t>Pharmacodynamic</a:t>
            </a:r>
            <a:r>
              <a:rPr lang="en-US" sz="2200" b="1" dirty="0" smtClean="0">
                <a:solidFill>
                  <a:srgbClr val="00B0F0"/>
                </a:solidFill>
              </a:rPr>
              <a:t> effect curve</a:t>
            </a:r>
          </a:p>
          <a:p>
            <a:pPr marL="0" lvl="1"/>
            <a:r>
              <a:rPr lang="en-US" sz="2200" dirty="0" smtClean="0"/>
              <a:t>    </a:t>
            </a:r>
            <a:r>
              <a:rPr lang="en-US" sz="2200" dirty="0" err="1" smtClean="0"/>
              <a:t>Eg</a:t>
            </a:r>
            <a:r>
              <a:rPr lang="en-US" sz="2200" dirty="0" smtClean="0"/>
              <a:t>: Heart rate, pupil diameter, BP</a:t>
            </a:r>
            <a:endParaRPr lang="en-US" sz="2200" dirty="0" smtClean="0">
              <a:solidFill>
                <a:srgbClr val="00B0F0"/>
              </a:solidFill>
            </a:endParaRPr>
          </a:p>
          <a:p>
            <a:pPr marL="0" lvl="1"/>
            <a:endParaRPr lang="en-US" sz="2200" dirty="0" smtClean="0">
              <a:latin typeface="+mn-lt"/>
            </a:endParaRPr>
          </a:p>
          <a:p>
            <a:pPr marL="0" lvl="1"/>
            <a:endParaRPr lang="en-US" sz="2200" dirty="0" smtClean="0">
              <a:latin typeface="+mn-lt"/>
            </a:endParaRPr>
          </a:p>
          <a:p>
            <a:pPr marL="0" lvl="1"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marL="0" lvl="1"/>
            <a:r>
              <a:rPr lang="en-US" sz="2200" dirty="0" smtClean="0">
                <a:latin typeface="+mn-lt"/>
              </a:rPr>
              <a:t> </a:t>
            </a:r>
          </a:p>
          <a:p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1534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Factors affecting Bioavailability of a Drug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Physical properties of a drug</a:t>
            </a:r>
          </a:p>
          <a:p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+mn-lt"/>
              </a:rPr>
              <a:t>Physical state</a:t>
            </a:r>
            <a:r>
              <a:rPr lang="en-US" sz="2200" dirty="0" smtClean="0">
                <a:latin typeface="+mn-lt"/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Liquids &gt; Solids</a:t>
            </a:r>
          </a:p>
          <a:p>
            <a:r>
              <a:rPr lang="en-US" sz="2200" dirty="0" smtClean="0">
                <a:latin typeface="+mn-lt"/>
              </a:rPr>
              <a:t>[ Solution &gt; Suspension &gt; Capsule &gt; Tablet &gt; Coated tablet ]</a:t>
            </a:r>
          </a:p>
          <a:p>
            <a:r>
              <a:rPr lang="en-US" sz="2200" dirty="0" smtClean="0">
                <a:solidFill>
                  <a:srgbClr val="FFCCFF"/>
                </a:solidFill>
                <a:latin typeface="+mn-lt"/>
              </a:rPr>
              <a:t> </a:t>
            </a: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Crystalloids &gt; Colloids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+mn-lt"/>
              </a:rPr>
              <a:t>Lipid or water solubility</a:t>
            </a:r>
            <a:r>
              <a:rPr lang="en-US" sz="2200" dirty="0" smtClean="0">
                <a:latin typeface="+mn-lt"/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Aqueous phase at absorption site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Passage across Cell surface</a:t>
            </a:r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648200" y="3581400"/>
          <a:ext cx="4495800" cy="3276600"/>
        </p:xfrm>
        <a:graphic>
          <a:graphicData uri="http://schemas.openxmlformats.org/presentationml/2006/ole">
            <p:oleObj spid="_x0000_s1026" name="Bitmap Image" r:id="rId4" imgW="24285714" imgH="3142857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28600"/>
            <a:ext cx="480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685800"/>
            <a:ext cx="3657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>
                <a:latin typeface="+mn-lt"/>
              </a:rPr>
              <a:t>Parameters studied</a:t>
            </a:r>
            <a:r>
              <a:rPr lang="en-US" sz="2200" dirty="0" smtClean="0">
                <a:latin typeface="+mn-lt"/>
              </a:rPr>
              <a:t>:</a:t>
            </a:r>
          </a:p>
          <a:p>
            <a:pPr>
              <a:lnSpc>
                <a:spcPct val="190000"/>
              </a:lnSpc>
              <a:buFontTx/>
              <a:buChar char="•"/>
            </a:pPr>
            <a:r>
              <a:rPr lang="en-US" sz="2200" dirty="0" smtClean="0">
                <a:latin typeface="+mn-lt"/>
              </a:rPr>
              <a:t> Area under the curve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2200" dirty="0" smtClean="0">
                <a:latin typeface="+mn-lt"/>
              </a:rPr>
              <a:t> Maximum response</a:t>
            </a: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200" dirty="0" smtClean="0">
                <a:latin typeface="+mn-lt"/>
              </a:rPr>
              <a:t> Time for maximum response</a:t>
            </a:r>
          </a:p>
          <a:p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30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i="1" dirty="0" smtClean="0">
                <a:latin typeface="+mn-lt"/>
              </a:rPr>
              <a:t>Non Responders</a:t>
            </a:r>
            <a:r>
              <a:rPr lang="en-US" sz="2200" dirty="0" smtClean="0">
                <a:latin typeface="+mn-lt"/>
              </a:rPr>
              <a:t> excluded by prior screening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If </a:t>
            </a:r>
            <a:r>
              <a:rPr lang="en-US" sz="2200" i="1" dirty="0" smtClean="0">
                <a:latin typeface="+mn-lt"/>
              </a:rPr>
              <a:t>Placebo effect</a:t>
            </a:r>
            <a:r>
              <a:rPr lang="en-US" sz="2200" dirty="0" smtClean="0">
                <a:latin typeface="+mn-lt"/>
              </a:rPr>
              <a:t> can occur→ 3</a:t>
            </a:r>
            <a:r>
              <a:rPr lang="en-US" sz="2200" baseline="30000" dirty="0" smtClean="0">
                <a:latin typeface="+mn-lt"/>
              </a:rPr>
              <a:t>rd</a:t>
            </a:r>
            <a:r>
              <a:rPr lang="en-US" sz="2200" dirty="0" smtClean="0">
                <a:latin typeface="+mn-lt"/>
              </a:rPr>
              <a:t> Stage with Placebo treatment in study design</a:t>
            </a:r>
          </a:p>
          <a:p>
            <a:pPr marL="0" lvl="1"/>
            <a:endParaRPr lang="en-US" sz="2200" dirty="0" smtClean="0">
              <a:latin typeface="+mn-lt"/>
            </a:endParaRPr>
          </a:p>
          <a:p>
            <a:pPr marL="0" lvl="1"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In </a:t>
            </a:r>
            <a:r>
              <a:rPr lang="en-US" sz="2200" i="1" dirty="0" smtClean="0">
                <a:latin typeface="+mn-lt"/>
              </a:rPr>
              <a:t>Patients</a:t>
            </a:r>
            <a:r>
              <a:rPr lang="en-US" sz="2200" dirty="0" smtClean="0">
                <a:latin typeface="+mn-lt"/>
              </a:rPr>
              <a:t>→ Underlying Pathology &amp; Natural-history considered</a:t>
            </a:r>
          </a:p>
          <a:p>
            <a:pPr marL="0" lvl="1"/>
            <a:endParaRPr lang="en-US" sz="2200" dirty="0" smtClean="0">
              <a:latin typeface="+mn-lt"/>
            </a:endParaRPr>
          </a:p>
          <a:p>
            <a:pPr marL="0" lvl="1"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Conventional acceptance range → defined in protocol, </a:t>
            </a:r>
          </a:p>
          <a:p>
            <a:pPr marL="0" lvl="1"/>
            <a:r>
              <a:rPr lang="en-US" sz="2200" dirty="0" smtClean="0">
                <a:latin typeface="+mn-lt"/>
              </a:rPr>
              <a:t>    case to case basis </a:t>
            </a:r>
          </a:p>
          <a:p>
            <a:r>
              <a:rPr lang="en-US" sz="2200" dirty="0" smtClean="0">
                <a:latin typeface="+mn-lt"/>
              </a:rPr>
              <a:t> 	</a:t>
            </a:r>
          </a:p>
          <a:p>
            <a:endParaRPr lang="en-US" sz="22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3716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Comparative Clinical Studies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534400" cy="755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>
              <a:solidFill>
                <a:srgbClr val="002060"/>
              </a:solidFill>
            </a:endParaRP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u="sng" dirty="0" smtClean="0"/>
              <a:t>Necessity</a:t>
            </a:r>
            <a:r>
              <a:rPr lang="en-US" sz="2200" dirty="0" smtClean="0"/>
              <a:t>: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Both pharmacokinetic &amp; </a:t>
            </a:r>
            <a:r>
              <a:rPr lang="en-US" sz="2200" dirty="0" err="1" smtClean="0"/>
              <a:t>pharmacodynamic</a:t>
            </a:r>
            <a:r>
              <a:rPr lang="en-US" sz="2200" dirty="0" smtClean="0"/>
              <a:t> parameters </a:t>
            </a:r>
          </a:p>
          <a:p>
            <a:pPr>
              <a:lnSpc>
                <a:spcPct val="130000"/>
              </a:lnSpc>
            </a:pPr>
            <a:r>
              <a:rPr lang="en-US" sz="2200" i="1" dirty="0" smtClean="0"/>
              <a:t>  not properly measurable or not feasible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/>
              <a:t> Mention which methods were tried &amp; found unsuitable</a:t>
            </a:r>
          </a:p>
          <a:p>
            <a:pPr>
              <a:lnSpc>
                <a:spcPct val="130000"/>
              </a:lnSpc>
            </a:pPr>
            <a:endParaRPr lang="en-US" sz="2200" dirty="0" smtClean="0"/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2200" u="sng" dirty="0" smtClean="0"/>
              <a:t>Statistical principles</a:t>
            </a:r>
            <a:r>
              <a:rPr lang="en-US" sz="2200" dirty="0" smtClean="0"/>
              <a:t> to be considered:</a:t>
            </a:r>
          </a:p>
          <a:p>
            <a:pPr>
              <a:lnSpc>
                <a:spcPct val="130000"/>
              </a:lnSpc>
            </a:pPr>
            <a:endParaRPr lang="en-US" sz="2200" dirty="0" smtClean="0"/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i="1" dirty="0" smtClean="0">
                <a:solidFill>
                  <a:srgbClr val="FF0000"/>
                </a:solidFill>
              </a:rPr>
              <a:t>No. of patients</a:t>
            </a:r>
            <a:r>
              <a:rPr lang="en-US" sz="2200" dirty="0" smtClean="0"/>
              <a:t>→ </a:t>
            </a:r>
            <a:r>
              <a:rPr lang="en-US" sz="2200" i="1" dirty="0" smtClean="0"/>
              <a:t>Variability</a:t>
            </a:r>
            <a:r>
              <a:rPr lang="en-US" sz="2200" dirty="0" smtClean="0"/>
              <a:t> of assessed parameters &amp; </a:t>
            </a:r>
            <a:r>
              <a:rPr lang="en-US" sz="2200" i="1" dirty="0" smtClean="0"/>
              <a:t>acceptance range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/>
              <a:t> Much higher than BE studies</a:t>
            </a:r>
          </a:p>
          <a:p>
            <a:pPr>
              <a:lnSpc>
                <a:spcPct val="130000"/>
              </a:lnSpc>
            </a:pPr>
            <a:endParaRPr lang="en-US" sz="2200" dirty="0" smtClean="0"/>
          </a:p>
          <a:p>
            <a:pPr>
              <a:lnSpc>
                <a:spcPct val="130000"/>
              </a:lnSpc>
            </a:pPr>
            <a:endParaRPr lang="en-US" sz="2200" dirty="0" smtClean="0"/>
          </a:p>
          <a:p>
            <a:pPr>
              <a:lnSpc>
                <a:spcPct val="130000"/>
              </a:lnSpc>
            </a:pPr>
            <a:endParaRPr lang="en-US" sz="2200" dirty="0" smtClean="0"/>
          </a:p>
          <a:p>
            <a:pPr>
              <a:lnSpc>
                <a:spcPct val="130000"/>
              </a:lnSpc>
            </a:pPr>
            <a:endParaRPr lang="en-US" sz="2200" dirty="0" smtClean="0"/>
          </a:p>
          <a:p>
            <a:pPr>
              <a:lnSpc>
                <a:spcPct val="130000"/>
              </a:lnSpc>
            </a:pP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534400" cy="683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 smtClean="0"/>
              <a:t>Following critical points need to be defined in advance, </a:t>
            </a:r>
          </a:p>
          <a:p>
            <a:pPr>
              <a:lnSpc>
                <a:spcPct val="130000"/>
              </a:lnSpc>
            </a:pPr>
            <a:r>
              <a:rPr lang="en-US" sz="2800" b="1" u="sng" dirty="0" smtClean="0"/>
              <a:t>on case to case basis:</a:t>
            </a:r>
          </a:p>
          <a:p>
            <a:pPr>
              <a:lnSpc>
                <a:spcPct val="130000"/>
              </a:lnSpc>
            </a:pPr>
            <a:endParaRPr lang="en-US" sz="2200" dirty="0" smtClean="0"/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2200" dirty="0" smtClean="0"/>
              <a:t> Clinical end points (</a:t>
            </a:r>
            <a:r>
              <a:rPr lang="en-US" sz="2200" dirty="0" smtClean="0">
                <a:solidFill>
                  <a:srgbClr val="FF0000"/>
                </a:solidFill>
              </a:rPr>
              <a:t>Target parameters</a:t>
            </a:r>
            <a:r>
              <a:rPr lang="en-US" sz="2200" dirty="0" smtClean="0"/>
              <a:t>)→ intensity &amp; onset of response</a:t>
            </a:r>
          </a:p>
          <a:p>
            <a:pPr>
              <a:lnSpc>
                <a:spcPct val="130000"/>
              </a:lnSpc>
            </a:pPr>
            <a:endParaRPr lang="en-US" sz="2200" dirty="0" smtClean="0"/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en-US" sz="2200" dirty="0" smtClean="0"/>
              <a:t> Size of </a:t>
            </a:r>
            <a:r>
              <a:rPr lang="en-US" sz="2200" dirty="0" smtClean="0">
                <a:solidFill>
                  <a:srgbClr val="FF0000"/>
                </a:solidFill>
              </a:rPr>
              <a:t>equivalence range</a:t>
            </a:r>
            <a:r>
              <a:rPr lang="en-US" sz="2200" dirty="0" smtClean="0"/>
              <a:t>→ case-to-case basis 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 (depending on natural course of disease, efficacy of available treatments, 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  target parameter)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Statistical </a:t>
            </a:r>
            <a:r>
              <a:rPr lang="en-US" sz="2200" dirty="0" smtClean="0">
                <a:solidFill>
                  <a:srgbClr val="FF0000"/>
                </a:solidFill>
              </a:rPr>
              <a:t>confidence interval </a:t>
            </a:r>
            <a:r>
              <a:rPr lang="en-US" sz="2200" dirty="0" smtClean="0"/>
              <a:t>approach:</a:t>
            </a:r>
          </a:p>
          <a:p>
            <a:r>
              <a:rPr lang="en-US" sz="2200" dirty="0" smtClean="0"/>
              <a:t>    </a:t>
            </a:r>
            <a:r>
              <a:rPr lang="en-US" sz="2200" i="1" dirty="0" smtClean="0"/>
              <a:t>one-sided interval</a:t>
            </a:r>
            <a:r>
              <a:rPr lang="en-US" sz="2200" dirty="0" smtClean="0"/>
              <a:t>→  rule out inferiority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Placebo</a:t>
            </a:r>
            <a:r>
              <a:rPr lang="en-US" sz="2200" dirty="0" smtClean="0"/>
              <a:t> included when appropriate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Safety end-points </a:t>
            </a:r>
            <a:r>
              <a:rPr lang="en-US" sz="2200" dirty="0" smtClean="0"/>
              <a:t>in some cases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524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Dissolution</a:t>
            </a:r>
            <a:r>
              <a:rPr lang="en-US" sz="5400" dirty="0" smtClean="0"/>
              <a:t> </a:t>
            </a:r>
            <a:r>
              <a:rPr lang="en-US" sz="5400" b="1" dirty="0" smtClean="0"/>
              <a:t>Studies</a:t>
            </a:r>
            <a:endParaRPr lang="en-US" sz="5400" b="1" dirty="0"/>
          </a:p>
        </p:txBody>
      </p:sp>
      <p:pic>
        <p:nvPicPr>
          <p:cNvPr id="5" name="Picture 4" descr="2-table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3048000"/>
            <a:ext cx="333375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458200" cy="696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endParaRPr lang="en-US" sz="2200" dirty="0" smtClean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200" dirty="0" smtClean="0"/>
              <a:t> Suitable to confirm unchanged product quality with </a:t>
            </a:r>
            <a:r>
              <a:rPr lang="en-US" sz="2200" dirty="0" smtClean="0">
                <a:solidFill>
                  <a:srgbClr val="FF0000"/>
                </a:solidFill>
              </a:rPr>
              <a:t>minor changes  in formulation / manufacturing</a:t>
            </a:r>
            <a:r>
              <a:rPr lang="en-US" sz="2200" dirty="0" smtClean="0"/>
              <a:t> after approval→  </a:t>
            </a:r>
          </a:p>
          <a:p>
            <a:r>
              <a:rPr lang="en-US" sz="2200" dirty="0" smtClean="0"/>
              <a:t>        </a:t>
            </a:r>
            <a:r>
              <a:rPr lang="en-US" sz="2200" b="1" dirty="0" smtClean="0"/>
              <a:t>SUPAC</a:t>
            </a:r>
            <a:r>
              <a:rPr lang="en-US" sz="2200" dirty="0" smtClean="0"/>
              <a:t> ( Scale-Up &amp; Post-Approval Changes)</a:t>
            </a:r>
          </a:p>
          <a:p>
            <a:endParaRPr lang="en-US" sz="22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Different strengths</a:t>
            </a:r>
            <a:r>
              <a:rPr lang="en-US" sz="2200" dirty="0" smtClean="0"/>
              <a:t> of drug manufactured by same manufacturer   </a:t>
            </a:r>
          </a:p>
          <a:p>
            <a:r>
              <a:rPr lang="en-US" sz="2200" dirty="0" smtClean="0"/>
              <a:t>         where: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Qualitative composition is same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Ratio of active ingredients &amp; </a:t>
            </a:r>
            <a:r>
              <a:rPr lang="en-US" sz="2200" dirty="0" err="1" smtClean="0"/>
              <a:t>excipients</a:t>
            </a:r>
            <a:r>
              <a:rPr lang="en-US" sz="2200" dirty="0" smtClean="0"/>
              <a:t> is same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Method of manufacture is same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BE study has been performed on 1 strength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Linear pharmacokinetics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200" dirty="0" smtClean="0"/>
              <a:t> Signal of </a:t>
            </a:r>
            <a:r>
              <a:rPr lang="en-US" sz="2200" dirty="0" smtClean="0">
                <a:solidFill>
                  <a:srgbClr val="FF0000"/>
                </a:solidFill>
              </a:rPr>
              <a:t>bio-</a:t>
            </a:r>
            <a:r>
              <a:rPr lang="en-US" sz="2200" dirty="0" err="1" smtClean="0">
                <a:solidFill>
                  <a:srgbClr val="FF0000"/>
                </a:solidFill>
              </a:rPr>
              <a:t>inequivalence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22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2200" dirty="0" smtClean="0"/>
              <a:t> Assess </a:t>
            </a:r>
            <a:r>
              <a:rPr lang="en-US" sz="2200" dirty="0" smtClean="0">
                <a:solidFill>
                  <a:srgbClr val="FF0000"/>
                </a:solidFill>
              </a:rPr>
              <a:t>batch-to-batch quality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More than 1 batch of each formulation tested</a:t>
            </a:r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305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r>
              <a:rPr lang="en-US" sz="2400" u="sng" dirty="0" smtClean="0"/>
              <a:t>Design should include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Individually testing of </a:t>
            </a:r>
            <a:r>
              <a:rPr lang="en-US" sz="2200" dirty="0" err="1" smtClean="0"/>
              <a:t>atleast</a:t>
            </a:r>
            <a:r>
              <a:rPr lang="en-US" sz="2200" dirty="0" smtClean="0"/>
              <a:t> 12 dosage units of each batch →</a:t>
            </a:r>
          </a:p>
          <a:p>
            <a:r>
              <a:rPr lang="en-US" sz="2200" dirty="0" smtClean="0"/>
              <a:t>     Mean &amp; Individual results with </a:t>
            </a:r>
            <a:r>
              <a:rPr lang="en-US" sz="2200" dirty="0" err="1" smtClean="0"/>
              <a:t>Sd</a:t>
            </a:r>
            <a:r>
              <a:rPr lang="en-US" sz="2200" dirty="0" smtClean="0"/>
              <a:t> or SE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Measurement of percentage of content released at suitably spaced     </a:t>
            </a:r>
          </a:p>
          <a:p>
            <a:r>
              <a:rPr lang="en-US" sz="2200" dirty="0" smtClean="0"/>
              <a:t>    time points</a:t>
            </a:r>
          </a:p>
          <a:p>
            <a:r>
              <a:rPr lang="en-US" sz="2200" dirty="0" smtClean="0"/>
              <a:t>(</a:t>
            </a:r>
            <a:r>
              <a:rPr lang="en-US" sz="2200" dirty="0" err="1" smtClean="0"/>
              <a:t>eg</a:t>
            </a:r>
            <a:r>
              <a:rPr lang="en-US" sz="2200" dirty="0" smtClean="0"/>
              <a:t>. At 10, 20 &amp; 30 </a:t>
            </a:r>
            <a:r>
              <a:rPr lang="en-US" sz="2200" dirty="0" err="1" smtClean="0"/>
              <a:t>mins</a:t>
            </a:r>
            <a:r>
              <a:rPr lang="en-US" sz="2200" dirty="0" smtClean="0"/>
              <a:t> or appropriate for complete dissolution)</a:t>
            </a:r>
            <a:endParaRPr lang="en-IN" sz="2200" dirty="0" smtClean="0"/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Dissolution profile in </a:t>
            </a:r>
            <a:r>
              <a:rPr lang="en-US" sz="2200" dirty="0" err="1" smtClean="0"/>
              <a:t>atleast</a:t>
            </a:r>
            <a:r>
              <a:rPr lang="en-US" sz="2200" dirty="0" smtClean="0"/>
              <a:t> 3 aqueous media with pH range of </a:t>
            </a:r>
          </a:p>
          <a:p>
            <a:r>
              <a:rPr lang="en-US" sz="2200" dirty="0" smtClean="0"/>
              <a:t>    1.0-6.8 </a:t>
            </a:r>
            <a:r>
              <a:rPr lang="en-US" sz="2200" b="1" dirty="0" smtClean="0"/>
              <a:t>Or</a:t>
            </a:r>
            <a:r>
              <a:rPr lang="en-US" sz="2200" dirty="0" smtClean="0"/>
              <a:t> 1.0-8.0 wherever necessary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 Conduct tests on each batch with same apparatus &amp; on same or     </a:t>
            </a:r>
          </a:p>
          <a:p>
            <a:r>
              <a:rPr lang="en-US" sz="2200" dirty="0" smtClean="0"/>
              <a:t>     consecutive days</a:t>
            </a:r>
          </a:p>
          <a:p>
            <a:endParaRPr lang="en-US" sz="2200" dirty="0" smtClean="0"/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305800" cy="505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dirty="0" smtClean="0">
                <a:latin typeface="+mn-lt"/>
              </a:rPr>
              <a:t>Dissolution testing should be carried out in</a:t>
            </a:r>
            <a:r>
              <a:rPr lang="en-US" sz="2400" dirty="0" smtClean="0">
                <a:latin typeface="+mn-lt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+mn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USP Apparatus I</a:t>
            </a:r>
            <a:r>
              <a:rPr lang="en-US" sz="2200" dirty="0" smtClean="0">
                <a:latin typeface="+mn-lt"/>
              </a:rPr>
              <a:t> at 100 rpm or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Apparatus II</a:t>
            </a:r>
            <a:r>
              <a:rPr lang="en-US" sz="2200" dirty="0" smtClean="0">
                <a:latin typeface="+mn-lt"/>
              </a:rPr>
              <a:t> at 50 rpm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using 900 ml of the following dissolution media: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0.1N </a:t>
            </a:r>
            <a:r>
              <a:rPr lang="en-US" sz="2200" dirty="0" err="1" smtClean="0">
                <a:latin typeface="+mn-lt"/>
              </a:rPr>
              <a:t>HCl</a:t>
            </a:r>
            <a:r>
              <a:rPr lang="en-US" sz="2200" dirty="0" smtClean="0">
                <a:latin typeface="+mn-lt"/>
              </a:rPr>
              <a:t> or Simulated Gastric Fluid USP without enzymes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a pH 4.5 buffer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a pH 6.8 buffer or Simulated Intestinal Fluid USP without enzymes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For capsules and tablets with gelatin coating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Simulated Gastric and Intestinal Fluids USP</a:t>
            </a:r>
            <a:r>
              <a:rPr lang="en-US" sz="2200" dirty="0" smtClean="0">
                <a:latin typeface="+mn-lt"/>
              </a:rPr>
              <a:t> (with enzymes)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+mn-lt"/>
              </a:rPr>
              <a:t>  can be used</a:t>
            </a:r>
          </a:p>
          <a:p>
            <a:endParaRPr lang="en-IN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38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Advantages offered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Reduced costs</a:t>
            </a:r>
            <a:r>
              <a:rPr lang="en-US" sz="2200" dirty="0" smtClean="0">
                <a:latin typeface="+mn-lt"/>
              </a:rPr>
              <a:t>: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Data anticipates Bioequivalence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Type II error ++  for PK studies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u="sng" dirty="0" smtClean="0">
                <a:latin typeface="+mn-lt"/>
              </a:rPr>
              <a:t>More direct assessment</a:t>
            </a:r>
            <a:r>
              <a:rPr lang="en-US" sz="2200" dirty="0" smtClean="0">
                <a:latin typeface="+mn-lt"/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If complicated in-vivo assessment </a:t>
            </a:r>
          </a:p>
          <a:p>
            <a:endParaRPr lang="en-US" sz="2200" dirty="0" smtClean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Ethical benefit</a:t>
            </a:r>
            <a:r>
              <a:rPr lang="en-US" sz="2200" dirty="0" smtClean="0">
                <a:latin typeface="+mn-lt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No unnecessary human study </a:t>
            </a:r>
          </a:p>
          <a:p>
            <a:endParaRPr lang="en-US" sz="22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  <a:p>
            <a:endParaRPr lang="en-IN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8001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Dosage forms</a:t>
            </a:r>
          </a:p>
          <a:p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+mn-lt"/>
              </a:rPr>
              <a:t> Particle size</a:t>
            </a:r>
            <a:r>
              <a:rPr lang="en-US" sz="2200" dirty="0" smtClean="0">
                <a:latin typeface="+mn-lt"/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Important for sparingly soluble drugs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↓ the size, ↑ the absorption, ↓ the dose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/>
              <a:t>Nano</a:t>
            </a:r>
            <a:r>
              <a:rPr lang="en-US" sz="2200" dirty="0" smtClean="0"/>
              <a:t>-crystalline formulations of </a:t>
            </a:r>
            <a:r>
              <a:rPr lang="en-US" sz="2200" dirty="0" err="1" smtClean="0"/>
              <a:t>Saquinavir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If ↓ absorption needed (local action on GIT), ↑ the size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-you-stethoscope-and-clipboar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57200"/>
            <a:ext cx="8077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Physiological factors</a:t>
            </a:r>
          </a:p>
          <a:p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+mn-lt"/>
              </a:rPr>
              <a:t>Ionization</a:t>
            </a: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:</a:t>
            </a:r>
            <a:r>
              <a:rPr lang="en-US" sz="2200" i="1" dirty="0" smtClean="0">
                <a:latin typeface="+mn-lt"/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en-US" sz="2200" i="1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i="1" dirty="0" smtClean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Unionized form penetrates the GI mucosal lining quickly</a:t>
            </a: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pH of the fluid</a:t>
            </a: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Weakly acidic drugs</a:t>
            </a:r>
            <a:r>
              <a:rPr lang="en-US" sz="2200" dirty="0" smtClean="0">
                <a:latin typeface="+mn-lt"/>
              </a:rPr>
              <a:t>: Aspirin, Barbiturates→  Stomach, duodenum</a:t>
            </a:r>
          </a:p>
          <a:p>
            <a:r>
              <a:rPr lang="en-US" sz="2200" dirty="0" smtClean="0">
                <a:latin typeface="+mn-lt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Weakly basic drugs</a:t>
            </a:r>
            <a:r>
              <a:rPr lang="en-US" sz="2200" dirty="0" smtClean="0">
                <a:latin typeface="+mn-lt"/>
              </a:rPr>
              <a:t>: </a:t>
            </a:r>
            <a:r>
              <a:rPr lang="en-US" sz="2200" dirty="0" err="1" smtClean="0">
                <a:latin typeface="+mn-lt"/>
              </a:rPr>
              <a:t>Pethidine</a:t>
            </a:r>
            <a:r>
              <a:rPr lang="en-US" sz="2200" dirty="0" smtClean="0">
                <a:latin typeface="+mn-lt"/>
              </a:rPr>
              <a:t>, Ephedrine→ Small intestine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smtClean="0">
                <a:latin typeface="+mn-lt"/>
              </a:rPr>
              <a:t>Strongly acidic / basic drugs</a:t>
            </a:r>
            <a:r>
              <a:rPr lang="en-US" sz="2200" dirty="0" smtClean="0">
                <a:latin typeface="+mn-lt"/>
              </a:rPr>
              <a:t>: highly ionized &amp; poorly absorbed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Presentation10</Template>
  <TotalTime>4840</TotalTime>
  <Words>4478</Words>
  <Application>Microsoft Office PowerPoint</Application>
  <PresentationFormat>On-screen Show (4:3)</PresentationFormat>
  <Paragraphs>1103</Paragraphs>
  <Slides>80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Presentation10</vt:lpstr>
      <vt:lpstr>Bitmap Image</vt:lpstr>
      <vt:lpstr>Photo Editor Photo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Parameters in Multiple dosing studies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Bioavailability and Bioequivalence</dc:title>
  <dc:subject>medical</dc:subject>
  <dc:creator>Dr Kunal</dc:creator>
  <cp:keywords>Medical, Medical PowerPoint template, free, PowerPoint template, download, PPT template, PowerPoint templates, slideshow template, POT, POTX, Power Point template, slide show template</cp:keywords>
  <dc:description>Made by Leawo Software. To find more free PowerPoint templates, please visit http://www.leawo.com/free-powerpoint-templates/</dc:description>
  <cp:lastModifiedBy>Priti</cp:lastModifiedBy>
  <cp:revision>494</cp:revision>
  <dcterms:created xsi:type="dcterms:W3CDTF">2012-01-14T15:55:50Z</dcterms:created>
  <dcterms:modified xsi:type="dcterms:W3CDTF">2018-02-09T04:44:37Z</dcterms:modified>
  <cp:category>PowerPoint template, medical</cp:category>
</cp:coreProperties>
</file>