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2340" y="-5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58F22-D9B4-49A5-AC15-E745EEF9C77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432B4-F1C7-4176-95C3-76A0DBC5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Amendment based on communication</a:t>
            </a:r>
            <a:r>
              <a:rPr lang="en-US" baseline="0" dirty="0" smtClean="0"/>
              <a:t> received from Ministry of Health and Family welfare.</a:t>
            </a:r>
          </a:p>
          <a:p>
            <a:r>
              <a:rPr lang="en-US" baseline="0" dirty="0" smtClean="0"/>
              <a:t>Any manufacturer intending to discontinue any scheduled formulation from the market shall issue a public notice and also intimate the </a:t>
            </a:r>
            <a:r>
              <a:rPr lang="en-US" baseline="0" dirty="0" err="1" smtClean="0"/>
              <a:t>Govt</a:t>
            </a:r>
            <a:r>
              <a:rPr lang="en-US" baseline="0" dirty="0" smtClean="0"/>
              <a:t> in Form IV of the Schedule II of this Order at least 6 months prior to the intended date of discontinuation and the </a:t>
            </a:r>
            <a:r>
              <a:rPr lang="en-US" baseline="0" dirty="0" err="1" smtClean="0"/>
              <a:t>Govt</a:t>
            </a:r>
            <a:r>
              <a:rPr lang="en-US" baseline="0" dirty="0" smtClean="0"/>
              <a:t> may in public interest direct the manufacturer to continue with required level of production or import for a period not exceeding 1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32B4-F1C7-4176-95C3-76A0DBC50C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B6596-9D3C-4861-BB0E-F469FD5E3D1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DAEB29-D895-46C5-85EE-5466CBD03CE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DPCO-2013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Ceiling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Formulation</a:t>
            </a:r>
          </a:p>
          <a:p>
            <a:pPr lvl="1"/>
            <a:r>
              <a:rPr lang="en-US" dirty="0" smtClean="0"/>
              <a:t>Step 1: Average Price of Scheduled Formulation of all brands that have equal to or more than 1% market share</a:t>
            </a:r>
          </a:p>
          <a:p>
            <a:pPr lvl="1"/>
            <a:endParaRPr lang="en-US" sz="2800" baseline="-25000" dirty="0" smtClean="0"/>
          </a:p>
          <a:p>
            <a:pPr lvl="1"/>
            <a:r>
              <a:rPr lang="en-US" dirty="0" smtClean="0"/>
              <a:t>Step 2: </a:t>
            </a:r>
          </a:p>
          <a:p>
            <a:pPr lvl="2"/>
            <a:r>
              <a:rPr lang="en-US" dirty="0" smtClean="0"/>
              <a:t>Ceiling Price = Average Price + 16% Retailer Margin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Applicable to imported formulations also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drug formulation of existing manufacturer</a:t>
            </a:r>
          </a:p>
          <a:p>
            <a:pPr lvl="1"/>
            <a:r>
              <a:rPr lang="en-US" dirty="0" smtClean="0"/>
              <a:t>Referred to Standing Committee of Experts – </a:t>
            </a:r>
            <a:r>
              <a:rPr lang="en-US" dirty="0" err="1" smtClean="0"/>
              <a:t>Pharmacoeconomics</a:t>
            </a:r>
            <a:endParaRPr lang="en-US" dirty="0" smtClean="0"/>
          </a:p>
          <a:p>
            <a:r>
              <a:rPr lang="en-US" dirty="0" smtClean="0"/>
              <a:t>Scheduled formulation: absence of competition</a:t>
            </a:r>
          </a:p>
          <a:p>
            <a:pPr lvl="1"/>
            <a:r>
              <a:rPr lang="en-US" dirty="0" smtClean="0"/>
              <a:t>Other strengths and dosage forms available</a:t>
            </a:r>
          </a:p>
          <a:p>
            <a:pPr lvl="1"/>
            <a:r>
              <a:rPr lang="en-US" dirty="0" smtClean="0"/>
              <a:t>Pm: Highest Retailer Price</a:t>
            </a:r>
          </a:p>
          <a:p>
            <a:pPr lvl="1">
              <a:buNone/>
            </a:pPr>
            <a:r>
              <a:rPr lang="en-US" dirty="0" smtClean="0"/>
              <a:t>Ps = Pm {</a:t>
            </a:r>
            <a:r>
              <a:rPr lang="en-US" u="sng" dirty="0" smtClean="0"/>
              <a:t>1- (Pi1 + Pi2 + ……….)}</a:t>
            </a:r>
          </a:p>
          <a:p>
            <a:pPr lvl="1">
              <a:buNone/>
            </a:pPr>
            <a:r>
              <a:rPr lang="en-US" dirty="0" smtClean="0"/>
              <a:t>			        (N*100)</a:t>
            </a:r>
          </a:p>
          <a:p>
            <a:pPr lvl="1">
              <a:buNone/>
            </a:pPr>
            <a:r>
              <a:rPr lang="en-US" dirty="0" smtClean="0"/>
              <a:t>16% Retailer margin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Formulation: Absence of competition, Strengths and Dosage Forms available in sub-therapeutic category/Therapeutic Category</a:t>
            </a:r>
          </a:p>
          <a:p>
            <a:endParaRPr lang="en-US" dirty="0" smtClean="0"/>
          </a:p>
          <a:p>
            <a:r>
              <a:rPr lang="en-US" dirty="0" smtClean="0"/>
              <a:t>Maximum Retail Price of Scheduled Formulation: Ceiling Price + Local Taxes as applicable</a:t>
            </a:r>
          </a:p>
          <a:p>
            <a:endParaRPr lang="en-US" dirty="0" smtClean="0"/>
          </a:p>
          <a:p>
            <a:r>
              <a:rPr lang="en-US" dirty="0" smtClean="0"/>
              <a:t>MRP of New Drug: Retail Price + Local Taxes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Market based data: Intercontinental Marketing Services, USA</a:t>
            </a:r>
          </a:p>
          <a:p>
            <a:endParaRPr lang="en-US" dirty="0" smtClean="0"/>
          </a:p>
          <a:p>
            <a:r>
              <a:rPr lang="en-US" dirty="0" smtClean="0"/>
              <a:t>Data applicable: 6 months prior to receipt of application for fixing price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153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Branded or generic listed in NLEM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or below ceiling price fixed by Government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Drug for existing manufacturers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 shall form</a:t>
                      </a:r>
                      <a:r>
                        <a:rPr lang="en-US" baseline="0" dirty="0" smtClean="0"/>
                        <a:t> a Standing Committee of experts to recommend based on </a:t>
                      </a:r>
                      <a:r>
                        <a:rPr lang="en-US" baseline="0" dirty="0" err="1" smtClean="0"/>
                        <a:t>Pharmacoeconomics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Application in Form-I</a:t>
                      </a:r>
                    </a:p>
                    <a:p>
                      <a:r>
                        <a:rPr lang="en-US" baseline="0" dirty="0" smtClean="0"/>
                        <a:t>Fix Retail Price</a:t>
                      </a:r>
                    </a:p>
                    <a:p>
                      <a:r>
                        <a:rPr lang="en-US" baseline="0" dirty="0" smtClean="0"/>
                        <a:t>Over-charged amount to be deposited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of Ceiling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Government based on Wholesale Price Index for preceding</a:t>
                      </a:r>
                      <a:r>
                        <a:rPr lang="en-US" baseline="0" dirty="0" smtClean="0"/>
                        <a:t> calendar 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Provisions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Amendment of list of scheduled formulations</a:t>
            </a:r>
          </a:p>
          <a:p>
            <a:r>
              <a:rPr lang="en-US" dirty="0" smtClean="0"/>
              <a:t>Revision of ceiling price based on Moving Annual Turnover</a:t>
            </a:r>
          </a:p>
          <a:p>
            <a:r>
              <a:rPr lang="en-US" dirty="0" smtClean="0"/>
              <a:t>Fixation of ceiling price of drug under special circumstances</a:t>
            </a:r>
          </a:p>
          <a:p>
            <a:r>
              <a:rPr lang="en-US" dirty="0" smtClean="0"/>
              <a:t>Monitoring availability of scheduled formulations and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list to be issued by manufacturer</a:t>
            </a:r>
          </a:p>
          <a:p>
            <a:r>
              <a:rPr lang="en-US" dirty="0"/>
              <a:t>Monitoring Non-scheduled formulations: Maximum rise of 10% in MRP in twelve months</a:t>
            </a:r>
          </a:p>
          <a:p>
            <a:r>
              <a:rPr lang="en-US" dirty="0"/>
              <a:t>Display of prices of Non-scheduled formulations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0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Prices </a:t>
            </a:r>
            <a:r>
              <a:rPr lang="en-US" dirty="0" err="1" smtClean="0"/>
              <a:t>Equalisation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NOT refuse sale </a:t>
            </a:r>
            <a:r>
              <a:rPr lang="en-US" smtClean="0"/>
              <a:t>of drug</a:t>
            </a:r>
            <a:endParaRPr lang="en-US" dirty="0" smtClean="0"/>
          </a:p>
          <a:p>
            <a:r>
              <a:rPr lang="en-US" dirty="0" smtClean="0"/>
              <a:t>Maintenance of Records by manufacturer</a:t>
            </a:r>
          </a:p>
          <a:p>
            <a:r>
              <a:rPr lang="en-US" dirty="0" smtClean="0"/>
              <a:t>EXEMPTIONS:</a:t>
            </a:r>
          </a:p>
          <a:p>
            <a:pPr lvl="1"/>
            <a:r>
              <a:rPr lang="en-US" dirty="0" smtClean="0"/>
              <a:t>New drug patented under  Indian Patent Act</a:t>
            </a:r>
          </a:p>
          <a:p>
            <a:pPr lvl="1"/>
            <a:r>
              <a:rPr lang="en-US" dirty="0" smtClean="0"/>
              <a:t>New drug through indigenous research and development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equitable distribution of essential bulk drugs</a:t>
            </a:r>
          </a:p>
          <a:p>
            <a:endParaRPr lang="en-US" dirty="0" smtClean="0"/>
          </a:p>
          <a:p>
            <a:r>
              <a:rPr lang="en-US" dirty="0" smtClean="0"/>
              <a:t>Fix maximum retail price of formulations</a:t>
            </a:r>
          </a:p>
          <a:p>
            <a:endParaRPr lang="en-US" dirty="0" smtClean="0"/>
          </a:p>
          <a:p>
            <a:r>
              <a:rPr lang="en-US" dirty="0" smtClean="0"/>
              <a:t>Curb exorbitant profiteering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Highlights of earlier Drug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8137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1979: </a:t>
            </a:r>
          </a:p>
          <a:p>
            <a:pPr lvl="1"/>
            <a:r>
              <a:rPr lang="en-US" dirty="0" smtClean="0"/>
              <a:t>Three categories of drugs based on essentiality</a:t>
            </a:r>
          </a:p>
          <a:p>
            <a:pPr lvl="1"/>
            <a:r>
              <a:rPr lang="en-US" dirty="0" smtClean="0"/>
              <a:t>Span of control on 347 drugs- barrier to growth of industry</a:t>
            </a:r>
          </a:p>
          <a:p>
            <a:pPr lvl="1"/>
            <a:r>
              <a:rPr lang="en-US" dirty="0" smtClean="0"/>
              <a:t>Margin to retailer: 12%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1986:</a:t>
            </a:r>
          </a:p>
          <a:p>
            <a:pPr lvl="1"/>
            <a:r>
              <a:rPr lang="en-US" dirty="0" smtClean="0"/>
              <a:t>Stress on GMP, </a:t>
            </a:r>
            <a:r>
              <a:rPr lang="en-US" sz="2600" dirty="0" smtClean="0"/>
              <a:t>Promotion of generic products</a:t>
            </a:r>
          </a:p>
          <a:p>
            <a:pPr lvl="1"/>
            <a:r>
              <a:rPr lang="en-US" sz="2600" dirty="0" smtClean="0"/>
              <a:t>Span of control: 142 drugs, 75% MAPE on essentials, less cumbersome</a:t>
            </a:r>
          </a:p>
          <a:p>
            <a:pPr lvl="1"/>
            <a:r>
              <a:rPr lang="en-US" dirty="0" smtClean="0"/>
              <a:t>Retailer margin: 16%</a:t>
            </a:r>
            <a:endParaRPr lang="en-US" sz="2600" dirty="0" smtClean="0"/>
          </a:p>
          <a:p>
            <a:pPr lvl="1"/>
            <a:r>
              <a:rPr lang="en-US" sz="2600" dirty="0" smtClean="0"/>
              <a:t>Encouragement of new drug, export and R&amp;D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Highlights of earlier Drug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06072" cy="5074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1994-1995</a:t>
            </a:r>
          </a:p>
          <a:p>
            <a:pPr lvl="1"/>
            <a:r>
              <a:rPr lang="en-US" dirty="0" smtClean="0"/>
              <a:t>Globalization, WTO obligation</a:t>
            </a:r>
          </a:p>
          <a:p>
            <a:pPr lvl="1"/>
            <a:r>
              <a:rPr lang="en-US" dirty="0" smtClean="0"/>
              <a:t>FDI up to 51% allowed</a:t>
            </a:r>
          </a:p>
          <a:p>
            <a:pPr lvl="1"/>
            <a:r>
              <a:rPr lang="en-US" dirty="0" smtClean="0"/>
              <a:t>R&amp;D product outside DPCO for 10 years</a:t>
            </a:r>
          </a:p>
          <a:p>
            <a:pPr lvl="1"/>
            <a:r>
              <a:rPr lang="en-US" dirty="0" smtClean="0"/>
              <a:t>MAPE </a:t>
            </a:r>
            <a:r>
              <a:rPr lang="en-US" dirty="0" smtClean="0"/>
              <a:t>100%</a:t>
            </a:r>
          </a:p>
          <a:p>
            <a:pPr lvl="1"/>
            <a:r>
              <a:rPr lang="en-US" dirty="0" smtClean="0"/>
              <a:t>Span of control: 74 bulk drugs</a:t>
            </a:r>
          </a:p>
          <a:p>
            <a:pPr lvl="1"/>
            <a:r>
              <a:rPr lang="en-US" dirty="0" smtClean="0"/>
              <a:t>Drugs with sufficient competition kept outside control</a:t>
            </a:r>
          </a:p>
          <a:p>
            <a:pPr lvl="1"/>
            <a:r>
              <a:rPr lang="en-US" dirty="0" smtClean="0"/>
              <a:t>Simplified procedure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Highlights of earlier Drug Policies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1996-2000</a:t>
            </a:r>
          </a:p>
          <a:p>
            <a:pPr lvl="1"/>
            <a:r>
              <a:rPr lang="en-US" b="1" dirty="0" smtClean="0"/>
              <a:t>March 2000-Foreign investment increased from 51% to 100%</a:t>
            </a:r>
          </a:p>
          <a:p>
            <a:pPr marL="672084"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Major issues surfaced</a:t>
            </a:r>
            <a:r>
              <a:rPr lang="en-US" sz="2200" b="1" dirty="0" smtClean="0">
                <a:solidFill>
                  <a:schemeClr val="tx2"/>
                </a:solidFill>
              </a:rPr>
              <a:t>:</a:t>
            </a:r>
          </a:p>
          <a:p>
            <a:pPr marL="928116" lvl="2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need to incentivize R&amp;D</a:t>
            </a:r>
          </a:p>
          <a:p>
            <a:pPr marL="928116" lvl="2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r</a:t>
            </a:r>
            <a:r>
              <a:rPr lang="en-US" sz="2600" b="1" dirty="0" smtClean="0">
                <a:solidFill>
                  <a:schemeClr val="tx2"/>
                </a:solidFill>
              </a:rPr>
              <a:t>eduction in price control restriction</a:t>
            </a:r>
          </a:p>
          <a:p>
            <a:pPr marL="928116" lvl="2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2"/>
                </a:solidFill>
              </a:rPr>
              <a:t>strengthen R&amp;D and identify requirements of support – Pharmaceutical Research and Development Committee (PRDC)  under Chairmanship of Director, CSIR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8382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NATIONAL PHARMACEUTICAL PRICING POLICY 2012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764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National list of essential medicine -2011  total item 348 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KEY FEATURES-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FFFF00"/>
                </a:solidFill>
              </a:rPr>
              <a:t>ESSENTIALITY OF DRUGS</a:t>
            </a:r>
          </a:p>
          <a:p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MARKET BASED PRICING</a:t>
            </a:r>
          </a:p>
          <a:p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CONTROL OF FORMULATION PRICES ONLY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257586" cy="495764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ALL ESSENTIAL DRUGS ARE UNDER PRICE CONTROL, NON ESSENTIAL DRUG PRICE CONTROL BY </a:t>
            </a:r>
            <a:r>
              <a:rPr lang="en-US" sz="2400" b="1" dirty="0" smtClean="0">
                <a:solidFill>
                  <a:schemeClr val="tx1"/>
                </a:solidFill>
              </a:rPr>
              <a:t>MARKET FORCES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Drugs developed indigenously and patented under Indian Patents Act: out of price control for 5 years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Ceiling prices concept will continue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Objectionable rise in prices: Government intervention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</a:t>
            </a:r>
          </a:p>
          <a:p>
            <a:pPr lvl="1"/>
            <a:r>
              <a:rPr lang="en-US" dirty="0" smtClean="0"/>
              <a:t>NPPA</a:t>
            </a:r>
          </a:p>
          <a:p>
            <a:pPr lvl="1"/>
            <a:r>
              <a:rPr lang="en-US" dirty="0" smtClean="0"/>
              <a:t>State Drug Controllers</a:t>
            </a:r>
          </a:p>
          <a:p>
            <a:endParaRPr lang="en-US" dirty="0" smtClean="0"/>
          </a:p>
          <a:p>
            <a:r>
              <a:rPr lang="en-US" dirty="0" smtClean="0"/>
              <a:t>Schedule I: NLEM- latest update </a:t>
            </a:r>
            <a:r>
              <a:rPr lang="en-US" dirty="0" smtClean="0"/>
              <a:t>Nov,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Schedule II: Forms for approval or revision of prices of Scheduled formulations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Ceiling price</a:t>
            </a:r>
          </a:p>
          <a:p>
            <a:pPr lvl="1"/>
            <a:r>
              <a:rPr lang="en-US" dirty="0" smtClean="0"/>
              <a:t>Formulation (A/S/U, </a:t>
            </a:r>
            <a:r>
              <a:rPr lang="en-US" dirty="0" err="1" smtClean="0"/>
              <a:t>Homoeo</a:t>
            </a:r>
            <a:r>
              <a:rPr lang="en-US" dirty="0" smtClean="0"/>
              <a:t> not included)</a:t>
            </a:r>
          </a:p>
          <a:p>
            <a:pPr lvl="1"/>
            <a:r>
              <a:rPr lang="en-US" dirty="0" smtClean="0"/>
              <a:t>Scheduled Formulation</a:t>
            </a:r>
          </a:p>
          <a:p>
            <a:pPr lvl="1"/>
            <a:r>
              <a:rPr lang="en-US" dirty="0" smtClean="0"/>
              <a:t>Non-scheduled Formulation</a:t>
            </a:r>
          </a:p>
          <a:p>
            <a:pPr lvl="1"/>
            <a:r>
              <a:rPr lang="en-US" dirty="0" smtClean="0"/>
              <a:t>Bulk drug or API</a:t>
            </a:r>
          </a:p>
          <a:p>
            <a:pPr lvl="1"/>
            <a:r>
              <a:rPr lang="en-US" dirty="0" smtClean="0"/>
              <a:t>Maximum Retail Price</a:t>
            </a:r>
          </a:p>
          <a:p>
            <a:pPr lvl="1"/>
            <a:r>
              <a:rPr lang="en-US" dirty="0" smtClean="0"/>
              <a:t>Moving Annual Turnover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654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Wingdings</vt:lpstr>
      <vt:lpstr>Wingdings 2</vt:lpstr>
      <vt:lpstr>Flow</vt:lpstr>
      <vt:lpstr>DPCO-2013</vt:lpstr>
      <vt:lpstr>Objective</vt:lpstr>
      <vt:lpstr>Highlights of earlier Drug Policies</vt:lpstr>
      <vt:lpstr>Highlights of earlier Drug Policies</vt:lpstr>
      <vt:lpstr>Highlights of earlier Drug Policies</vt:lpstr>
      <vt:lpstr>NATIONAL PHARMACEUTICAL PRICING POLICY 2012</vt:lpstr>
      <vt:lpstr>PowerPoint Presentation</vt:lpstr>
      <vt:lpstr>PowerPoint Presentation</vt:lpstr>
      <vt:lpstr>PowerPoint Presentation</vt:lpstr>
      <vt:lpstr>Calculation of Ceiling Price</vt:lpstr>
      <vt:lpstr>PowerPoint Presentation</vt:lpstr>
      <vt:lpstr>PowerPoint Presentation</vt:lpstr>
      <vt:lpstr>PowerPoint Presentation</vt:lpstr>
      <vt:lpstr>PowerPoint Presentation</vt:lpstr>
      <vt:lpstr>Miscellaneous Provisions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DPCO-2013</dc:title>
  <dc:creator>Anand</dc:creator>
  <cp:lastModifiedBy>AnandM</cp:lastModifiedBy>
  <cp:revision>36</cp:revision>
  <dcterms:created xsi:type="dcterms:W3CDTF">2015-09-25T14:22:10Z</dcterms:created>
  <dcterms:modified xsi:type="dcterms:W3CDTF">2016-09-23T04:34:01Z</dcterms:modified>
</cp:coreProperties>
</file>