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EAD5EF-872A-4B28-8BDB-448A4B58FFBB}" type="datetimeFigureOut">
              <a:rPr lang="en-US" smtClean="0"/>
              <a:t>8/6/2015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BEDFA-CD2F-42A6-A65A-43C647264C7A}" type="slidenum">
              <a:rPr lang="en-US" smtClean="0"/>
              <a:t>‹#›</a:t>
            </a:fld>
            <a:endParaRPr lang="en-US"/>
          </a:p>
        </p:txBody>
      </p:sp>
    </p:spTree>
    <p:extLst>
      <p:ext uri="{BB962C8B-B14F-4D97-AF65-F5344CB8AC3E}">
        <p14:creationId xmlns:p14="http://schemas.microsoft.com/office/powerpoint/2010/main" val="403915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C1A79-F446-4364-B856-AC0AA679C448}"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749A6-F72E-4E06-938C-3112CB9BD5C0}" type="slidenum">
              <a:rPr lang="en-US"/>
              <a:pPr/>
              <a:t>10</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A7070-D0B1-43A4-8101-432586496F75}" type="slidenum">
              <a:rPr lang="en-US"/>
              <a:pPr/>
              <a:t>11</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9A09C-635F-4D74-BCE5-DF33DE008944}" type="slidenum">
              <a:rPr lang="en-US"/>
              <a:pPr/>
              <a:t>12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925CE-010D-4B04-89E2-E42315E04B12}" type="slidenum">
              <a:rPr lang="en-US"/>
              <a:pPr/>
              <a:t>13</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B9A48-E5A9-4EF0-80DA-4C3CE4D22E7B}" type="slidenum">
              <a:rPr lang="en-US"/>
              <a:pPr/>
              <a:t>14</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E360A-1D10-4984-9D05-AE1CC0105803}"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1A27E-C65D-4B5A-8ABA-2087C4719129}" type="slidenum">
              <a:rPr lang="en-US"/>
              <a:pPr/>
              <a:t>16</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C0937-9039-45FB-BE1E-0666069987A5}" type="slidenum">
              <a:rPr lang="en-US"/>
              <a:pPr/>
              <a:t>17</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601B7-F89E-4101-9AC4-F46536372EB8}" type="slidenum">
              <a:rPr lang="en-US"/>
              <a:pPr/>
              <a:t>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C4507-97FB-4CF4-AC5C-3AC72369A6F2}" type="slidenum">
              <a:rPr lang="en-US"/>
              <a:pPr/>
              <a:t>3</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18500-E7E5-4320-B656-D3D6CFC28983}" type="slidenum">
              <a:rPr lang="en-US"/>
              <a:pPr/>
              <a:t>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F2D93-344B-42CF-8278-E79D851ECFF8}" type="slidenum">
              <a:rPr lang="en-US"/>
              <a:pPr/>
              <a:t>5</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7D9A9-D0B9-45A7-B335-927A57D6A54E}" type="slidenum">
              <a:rPr lang="en-US"/>
              <a:pPr/>
              <a:t>6</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C2EA3-74D3-4119-BCDB-BD44D8958770}" type="slidenum">
              <a:rPr lang="en-US"/>
              <a:pPr/>
              <a:t>7</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012CB-BEB8-4ACA-97A7-A64FE63061A5}" type="slidenum">
              <a:rPr lang="en-US"/>
              <a:pPr/>
              <a:t>8</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82181-A43E-4B36-BF0C-1136696AFD96}" type="slidenum">
              <a:rPr lang="en-US"/>
              <a:pPr/>
              <a:t>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07871-1CDB-4174-94D4-F4375433B603}"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212526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07871-1CDB-4174-94D4-F4375433B603}"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1596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07871-1CDB-4174-94D4-F4375433B603}"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76367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07871-1CDB-4174-94D4-F4375433B603}"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64253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07871-1CDB-4174-94D4-F4375433B603}"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02440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07871-1CDB-4174-94D4-F4375433B603}"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54893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07871-1CDB-4174-94D4-F4375433B603}" type="datetimeFigureOut">
              <a:rPr lang="en-US" smtClean="0"/>
              <a:t>8/6/2015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36848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07871-1CDB-4174-94D4-F4375433B603}" type="datetimeFigureOut">
              <a:rPr lang="en-US" smtClean="0"/>
              <a:t>8/6/2015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370077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07871-1CDB-4174-94D4-F4375433B603}" type="datetimeFigureOut">
              <a:rPr lang="en-US" smtClean="0"/>
              <a:t>8/6/2015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15851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07871-1CDB-4174-94D4-F4375433B603}"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9224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07871-1CDB-4174-94D4-F4375433B603}"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66D0-1CBD-4762-94DD-81F289598E82}" type="slidenum">
              <a:rPr lang="en-US" smtClean="0"/>
              <a:t>‹#›</a:t>
            </a:fld>
            <a:endParaRPr lang="en-US"/>
          </a:p>
        </p:txBody>
      </p:sp>
    </p:spTree>
    <p:extLst>
      <p:ext uri="{BB962C8B-B14F-4D97-AF65-F5344CB8AC3E}">
        <p14:creationId xmlns:p14="http://schemas.microsoft.com/office/powerpoint/2010/main" val="46165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07871-1CDB-4174-94D4-F4375433B603}" type="datetimeFigureOut">
              <a:rPr lang="en-US" smtClean="0"/>
              <a:t>8/6/2015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366D0-1CBD-4762-94DD-81F289598E82}" type="slidenum">
              <a:rPr lang="en-US" smtClean="0"/>
              <a:t>‹#›</a:t>
            </a:fld>
            <a:endParaRPr lang="en-US"/>
          </a:p>
        </p:txBody>
      </p:sp>
    </p:spTree>
    <p:extLst>
      <p:ext uri="{BB962C8B-B14F-4D97-AF65-F5344CB8AC3E}">
        <p14:creationId xmlns:p14="http://schemas.microsoft.com/office/powerpoint/2010/main" val="83426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4.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image" Target="../media/image16.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239F036E-85FC-4F3D-B6B6-849C394438C5}" type="slidenum">
              <a:rPr lang="en-US"/>
              <a:pPr/>
              <a:t>1</a:t>
            </a:fld>
            <a:endParaRPr lang="en-US"/>
          </a:p>
        </p:txBody>
      </p:sp>
      <p:sp>
        <p:nvSpPr>
          <p:cNvPr id="11266" name="Text Box 2"/>
          <p:cNvSpPr txBox="1">
            <a:spLocks noChangeArrowheads="1"/>
          </p:cNvSpPr>
          <p:nvPr/>
        </p:nvSpPr>
        <p:spPr bwMode="auto">
          <a:xfrm>
            <a:off x="136525" y="1371600"/>
            <a:ext cx="9007475" cy="180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I. CNS</a:t>
            </a:r>
          </a:p>
          <a:p>
            <a:r>
              <a:rPr lang="en-US"/>
              <a:t>II. Peripheral Nervous System.</a:t>
            </a:r>
          </a:p>
          <a:p>
            <a:pPr lvl="2"/>
            <a:r>
              <a:rPr lang="en-US"/>
              <a:t>Afferent - Sensory, signals go to the brain.</a:t>
            </a:r>
          </a:p>
          <a:p>
            <a:pPr lvl="2"/>
            <a:r>
              <a:rPr lang="en-US"/>
              <a:t>Efferent - Motor and physiological control.  Signals come from the brain.</a:t>
            </a:r>
          </a:p>
          <a:p>
            <a:endParaRPr lang="en-US"/>
          </a:p>
          <a:p>
            <a:r>
              <a:rPr lang="en-US"/>
              <a:t>Main effect of local anesthetics is on the afferent nervous system.  Also included is spinal nerve blockage which is a “local” CNS effect.</a:t>
            </a:r>
          </a:p>
        </p:txBody>
      </p:sp>
      <p:sp>
        <p:nvSpPr>
          <p:cNvPr id="11268" name="Text Box 4"/>
          <p:cNvSpPr txBox="1">
            <a:spLocks noChangeArrowheads="1"/>
          </p:cNvSpPr>
          <p:nvPr/>
        </p:nvSpPr>
        <p:spPr bwMode="auto">
          <a:xfrm>
            <a:off x="304800" y="3657600"/>
            <a:ext cx="7940675"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buFontTx/>
              <a:buChar char="•"/>
            </a:pPr>
            <a:r>
              <a:rPr lang="en-US"/>
              <a:t>loss of sensation and pain.  May include loss of motor function</a:t>
            </a:r>
          </a:p>
          <a:p>
            <a:pPr>
              <a:buFontTx/>
              <a:buChar char="•"/>
            </a:pPr>
            <a:r>
              <a:rPr lang="en-US"/>
              <a:t>drugs are usually injected directly at the site of anesthesia, or may be topically administered.</a:t>
            </a:r>
          </a:p>
          <a:p>
            <a:pPr>
              <a:buFontTx/>
              <a:buChar char="•"/>
            </a:pPr>
            <a:r>
              <a:rPr lang="en-US"/>
              <a:t>choice of drug is often based on the duration required</a:t>
            </a:r>
          </a:p>
          <a:p>
            <a:pPr>
              <a:buFontTx/>
              <a:buChar char="•"/>
            </a:pPr>
            <a:r>
              <a:rPr lang="en-US"/>
              <a:t>major side effect is convulsions and/or CNS depression from excess systemic absorption.</a:t>
            </a:r>
          </a:p>
          <a:p>
            <a:pPr>
              <a:buFontTx/>
              <a:buChar char="•"/>
            </a:pPr>
            <a:r>
              <a:rPr lang="en-US"/>
              <a:t>Drugs are often administered with epinephrine to slow systemic absorption (vasoconstrictive effect).  This decreases the side effects and increases the duration.  Some cause vasoconstriction directly, like cocaine</a:t>
            </a:r>
          </a:p>
          <a:p>
            <a:pPr>
              <a:buFontTx/>
              <a:buChar char="•"/>
            </a:pPr>
            <a:endParaRPr lang="en-US"/>
          </a:p>
        </p:txBody>
      </p:sp>
      <p:sp>
        <p:nvSpPr>
          <p:cNvPr id="11269" name="Rectangle 5"/>
          <p:cNvSpPr>
            <a:spLocks noChangeArrowheads="1"/>
          </p:cNvSpPr>
          <p:nvPr/>
        </p:nvSpPr>
        <p:spPr bwMode="auto">
          <a:xfrm>
            <a:off x="2667000" y="3276600"/>
            <a:ext cx="37544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t>Summary of local anesthetic action.</a:t>
            </a:r>
          </a:p>
        </p:txBody>
      </p:sp>
      <p:sp>
        <p:nvSpPr>
          <p:cNvPr id="11270" name="Rectangle 6"/>
          <p:cNvSpPr>
            <a:spLocks noGrp="1" noChangeArrowheads="1"/>
          </p:cNvSpPr>
          <p:nvPr>
            <p:ph type="title" idx="4294967295"/>
          </p:nvPr>
        </p:nvSpPr>
        <p:spPr>
          <a:xfrm>
            <a:off x="685800" y="609600"/>
            <a:ext cx="7772400" cy="304800"/>
          </a:xfrm>
          <a:noFill/>
          <a:ln/>
        </p:spPr>
        <p:txBody>
          <a:bodyPr>
            <a:normAutofit fontScale="90000"/>
          </a:bodyPr>
          <a:lstStyle/>
          <a:p>
            <a:r>
              <a:rPr lang="en-US" sz="3600">
                <a:solidFill>
                  <a:schemeClr val="tx1"/>
                </a:solidFill>
              </a:rPr>
              <a:t>Nervous System Outline.</a:t>
            </a:r>
            <a:endParaRPr lang="en-US" sz="3600"/>
          </a:p>
        </p:txBody>
      </p:sp>
    </p:spTree>
    <p:extLst>
      <p:ext uri="{BB962C8B-B14F-4D97-AF65-F5344CB8AC3E}">
        <p14:creationId xmlns:p14="http://schemas.microsoft.com/office/powerpoint/2010/main" val="28632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A786E4C1-AFDD-4E59-84CF-8175C0C14D91}" type="slidenum">
              <a:rPr lang="en-US"/>
              <a:pPr/>
              <a:t>10</a:t>
            </a:fld>
            <a:endParaRPr lang="en-US"/>
          </a:p>
        </p:txBody>
      </p:sp>
      <p:sp>
        <p:nvSpPr>
          <p:cNvPr id="16386" name="Text Box 2"/>
          <p:cNvSpPr txBox="1">
            <a:spLocks noChangeArrowheads="1"/>
          </p:cNvSpPr>
          <p:nvPr/>
        </p:nvSpPr>
        <p:spPr bwMode="auto">
          <a:xfrm>
            <a:off x="487363" y="1219200"/>
            <a:ext cx="81692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2. Other compounds, like toxins for instance, enter the ion channel from the exterior of the cell and bind to distinct, specific sites on the hydrophilic regions of the ion channel.  Tetrodotoxin and Saxitoxin are examples.  Tetrodotoxin is 10,000 fold more active in vitro than procaine with a lethal dose of 8 </a:t>
            </a:r>
            <a:r>
              <a:rPr lang="en-US">
                <a:latin typeface="Symbol" pitchFamily="18" charset="2"/>
                <a:sym typeface="Symbol" pitchFamily="18" charset="2"/>
              </a:rPr>
              <a:t></a:t>
            </a:r>
            <a:r>
              <a:rPr lang="en-US"/>
              <a:t>g/kg.  About 0.5 mg for humans.</a:t>
            </a:r>
          </a:p>
        </p:txBody>
      </p:sp>
      <p:pic>
        <p:nvPicPr>
          <p:cNvPr id="16387" name="Picture 3" descr="fugu3_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4724400" cy="314483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tetrodotox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971800"/>
            <a:ext cx="3556000" cy="1865313"/>
          </a:xfrm>
          <a:prstGeom prst="rect">
            <a:avLst/>
          </a:prstGeom>
          <a:noFill/>
          <a:extLst>
            <a:ext uri="{909E8E84-426E-40DD-AFC4-6F175D3DCCD1}">
              <a14:hiddenFill xmlns:a14="http://schemas.microsoft.com/office/drawing/2010/main">
                <a:solidFill>
                  <a:srgbClr val="FFFFFF"/>
                </a:solidFill>
              </a14:hiddenFill>
            </a:ext>
          </a:extLst>
        </p:spPr>
      </p:pic>
      <p:sp>
        <p:nvSpPr>
          <p:cNvPr id="16389" name="Text Box 5"/>
          <p:cNvSpPr txBox="1">
            <a:spLocks noChangeArrowheads="1"/>
          </p:cNvSpPr>
          <p:nvPr/>
        </p:nvSpPr>
        <p:spPr bwMode="auto">
          <a:xfrm>
            <a:off x="6248400" y="5181600"/>
            <a:ext cx="14462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Tetrodotoxin</a:t>
            </a:r>
          </a:p>
        </p:txBody>
      </p:sp>
      <p:sp>
        <p:nvSpPr>
          <p:cNvPr id="16391" name="Rectangle 7"/>
          <p:cNvSpPr>
            <a:spLocks noGrp="1" noChangeArrowheads="1"/>
          </p:cNvSpPr>
          <p:nvPr>
            <p:ph type="title" idx="4294967295"/>
          </p:nvPr>
        </p:nvSpPr>
        <p:spPr/>
        <p:txBody>
          <a:bodyPr/>
          <a:lstStyle/>
          <a:p>
            <a:r>
              <a:rPr lang="en-US"/>
              <a:t>Tetrodotoxin</a:t>
            </a:r>
          </a:p>
        </p:txBody>
      </p:sp>
    </p:spTree>
    <p:extLst>
      <p:ext uri="{BB962C8B-B14F-4D97-AF65-F5344CB8AC3E}">
        <p14:creationId xmlns:p14="http://schemas.microsoft.com/office/powerpoint/2010/main" val="3682367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1CCA8D7-08FC-433E-9D81-64DDA771DA89}" type="slidenum">
              <a:rPr lang="en-US"/>
              <a:pPr/>
              <a:t>11</a:t>
            </a:fld>
            <a:endParaRPr lang="en-US"/>
          </a:p>
        </p:txBody>
      </p:sp>
      <p:sp>
        <p:nvSpPr>
          <p:cNvPr id="17410" name="Text Box 2"/>
          <p:cNvSpPr txBox="1">
            <a:spLocks noChangeArrowheads="1"/>
          </p:cNvSpPr>
          <p:nvPr/>
        </p:nvSpPr>
        <p:spPr bwMode="auto">
          <a:xfrm>
            <a:off x="-152400" y="1905000"/>
            <a:ext cx="91598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2"/>
            <a:endParaRPr lang="en-US"/>
          </a:p>
        </p:txBody>
      </p:sp>
      <p:sp>
        <p:nvSpPr>
          <p:cNvPr id="17411" name="Text Box 3"/>
          <p:cNvSpPr txBox="1">
            <a:spLocks noChangeArrowheads="1"/>
          </p:cNvSpPr>
          <p:nvPr/>
        </p:nvSpPr>
        <p:spPr bwMode="auto">
          <a:xfrm>
            <a:off x="304800" y="1066800"/>
            <a:ext cx="7864475" cy="106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3. For the therapeutic compounds, Ca</a:t>
            </a:r>
            <a:r>
              <a:rPr lang="en-US" baseline="30000"/>
              <a:t>+2</a:t>
            </a:r>
            <a:r>
              <a:rPr lang="en-US"/>
              <a:t> channel effects may also be involved.  Premature displacement of Ca</a:t>
            </a:r>
            <a:r>
              <a:rPr lang="en-US" baseline="30000"/>
              <a:t>+2</a:t>
            </a:r>
            <a:r>
              <a:rPr lang="en-US"/>
              <a:t> diminishes the response of an action potential.  This shouldn’t be a surprise, but indicates that Ca</a:t>
            </a:r>
            <a:r>
              <a:rPr lang="en-US" baseline="30000"/>
              <a:t>+2</a:t>
            </a:r>
            <a:r>
              <a:rPr lang="en-US"/>
              <a:t> channels may play a role and be a potential target site for local anesthetics.</a:t>
            </a:r>
          </a:p>
        </p:txBody>
      </p:sp>
      <p:sp>
        <p:nvSpPr>
          <p:cNvPr id="17412" name="Text Box 4"/>
          <p:cNvSpPr txBox="1">
            <a:spLocks noChangeArrowheads="1"/>
          </p:cNvSpPr>
          <p:nvPr/>
        </p:nvSpPr>
        <p:spPr bwMode="auto">
          <a:xfrm>
            <a:off x="152400" y="2590800"/>
            <a:ext cx="8855075"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4. Finally, we have the famous “membrane structure effect”  Interactions with membrane lipids may play a role, but there are several arguments against this.  More when we talk about general anesthetics.</a:t>
            </a:r>
          </a:p>
        </p:txBody>
      </p:sp>
      <p:sp>
        <p:nvSpPr>
          <p:cNvPr id="17413" name="Text Box 5"/>
          <p:cNvSpPr txBox="1">
            <a:spLocks noChangeArrowheads="1"/>
          </p:cNvSpPr>
          <p:nvPr/>
        </p:nvSpPr>
        <p:spPr bwMode="auto">
          <a:xfrm>
            <a:off x="2819400" y="228600"/>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sz="2400">
              <a:latin typeface="Arial" pitchFamily="34" charset="0"/>
            </a:endParaRPr>
          </a:p>
        </p:txBody>
      </p:sp>
      <p:sp>
        <p:nvSpPr>
          <p:cNvPr id="17414" name="Text Box 6"/>
          <p:cNvSpPr txBox="1">
            <a:spLocks noChangeArrowheads="1"/>
          </p:cNvSpPr>
          <p:nvPr/>
        </p:nvSpPr>
        <p:spPr bwMode="auto">
          <a:xfrm>
            <a:off x="152400" y="3657600"/>
            <a:ext cx="8664575" cy="241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b="1"/>
              <a:t>Topical, non-injectable local anesthetics</a:t>
            </a:r>
          </a:p>
          <a:p>
            <a:pPr algn="ctr"/>
            <a:endParaRPr lang="en-US" b="1"/>
          </a:p>
          <a:p>
            <a:r>
              <a:rPr lang="en-US" b="1"/>
              <a:t>Isogramine</a:t>
            </a:r>
            <a:r>
              <a:rPr lang="en-US"/>
              <a:t> - lost in antiquity.  Has systemic side effects and relatively short duration.</a:t>
            </a:r>
          </a:p>
          <a:p>
            <a:r>
              <a:rPr lang="en-US" b="1"/>
              <a:t>Phenol</a:t>
            </a:r>
            <a:r>
              <a:rPr lang="en-US"/>
              <a:t> - topical.  An active ingredient in sore throat medicine.  Chloraseptic.</a:t>
            </a:r>
          </a:p>
          <a:p>
            <a:r>
              <a:rPr lang="en-US" b="1"/>
              <a:t>Benzyl alcohol</a:t>
            </a:r>
            <a:r>
              <a:rPr lang="en-US"/>
              <a:t> - similar to phenol</a:t>
            </a:r>
          </a:p>
          <a:p>
            <a:r>
              <a:rPr lang="en-US" b="1"/>
              <a:t>Eugeno</a:t>
            </a:r>
            <a:r>
              <a:rPr lang="en-US"/>
              <a:t>l - found in oil of clove.  Used for toothache.</a:t>
            </a:r>
          </a:p>
          <a:p>
            <a:r>
              <a:rPr lang="en-US" b="1"/>
              <a:t>Benzocaine</a:t>
            </a:r>
            <a:r>
              <a:rPr lang="en-US"/>
              <a:t> - good topical anesthetic.  Not water soluble enough to be used for injection.  Sunburn cremes, skin cremes.  Also in chloraseptic lozenges</a:t>
            </a:r>
          </a:p>
          <a:p>
            <a:pPr>
              <a:spcBef>
                <a:spcPct val="50000"/>
              </a:spcBef>
            </a:pPr>
            <a:endParaRPr lang="en-US"/>
          </a:p>
        </p:txBody>
      </p:sp>
      <p:sp>
        <p:nvSpPr>
          <p:cNvPr id="17415" name="Rectangle 7"/>
          <p:cNvSpPr>
            <a:spLocks noGrp="1" noChangeArrowheads="1"/>
          </p:cNvSpPr>
          <p:nvPr>
            <p:ph type="title" idx="4294967295"/>
          </p:nvPr>
        </p:nvSpPr>
        <p:spPr/>
        <p:txBody>
          <a:bodyPr/>
          <a:lstStyle/>
          <a:p>
            <a:r>
              <a:rPr lang="en-US" sz="2400">
                <a:solidFill>
                  <a:schemeClr val="tx1"/>
                </a:solidFill>
                <a:latin typeface="Arial" pitchFamily="34" charset="0"/>
              </a:rPr>
              <a:t>More Mechanism Stuff</a:t>
            </a:r>
            <a:endParaRPr lang="en-US"/>
          </a:p>
        </p:txBody>
      </p:sp>
    </p:spTree>
    <p:extLst>
      <p:ext uri="{BB962C8B-B14F-4D97-AF65-F5344CB8AC3E}">
        <p14:creationId xmlns:p14="http://schemas.microsoft.com/office/powerpoint/2010/main" val="250761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D11CCCB3-202A-44F4-9F14-C6D8F9177EA5}" type="slidenum">
              <a:rPr lang="en-US"/>
              <a:pPr/>
              <a:t>12</a:t>
            </a:fld>
            <a:endParaRPr lang="en-US"/>
          </a:p>
        </p:txBody>
      </p:sp>
      <p:graphicFrame>
        <p:nvGraphicFramePr>
          <p:cNvPr id="9219" name="Object 3"/>
          <p:cNvGraphicFramePr>
            <a:graphicFrameLocks noChangeAspect="1"/>
          </p:cNvGraphicFramePr>
          <p:nvPr/>
        </p:nvGraphicFramePr>
        <p:xfrm>
          <a:off x="973138" y="1954213"/>
          <a:ext cx="7197725" cy="2947987"/>
        </p:xfrm>
        <a:graphic>
          <a:graphicData uri="http://schemas.openxmlformats.org/presentationml/2006/ole">
            <mc:AlternateContent xmlns:mc="http://schemas.openxmlformats.org/markup-compatibility/2006">
              <mc:Choice xmlns:v="urn:schemas-microsoft-com:vml" Requires="v">
                <p:oleObj spid="_x0000_s1028" name="Document" r:id="rId4" imgW="7196328" imgH="2947416" progId="Word.Document.8">
                  <p:embed/>
                </p:oleObj>
              </mc:Choice>
              <mc:Fallback>
                <p:oleObj name="Document" r:id="rId4" imgW="7196328" imgH="29474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954213"/>
                        <a:ext cx="7197725" cy="294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p:cNvSpPr txBox="1">
            <a:spLocks noChangeArrowheads="1"/>
          </p:cNvSpPr>
          <p:nvPr/>
        </p:nvSpPr>
        <p:spPr bwMode="auto">
          <a:xfrm>
            <a:off x="3657600" y="609600"/>
            <a:ext cx="1841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p>
        </p:txBody>
      </p:sp>
      <p:sp>
        <p:nvSpPr>
          <p:cNvPr id="9223" name="Text Box 7"/>
          <p:cNvSpPr txBox="1">
            <a:spLocks noGrp="1" noChangeArrowheads="1"/>
          </p:cNvSpPr>
          <p:nvPr>
            <p:ph type="title" idx="4294967295"/>
          </p:nvPr>
        </p:nvSpPr>
        <p:spPr>
          <a:xfrm>
            <a:off x="1295400" y="609600"/>
            <a:ext cx="6553200" cy="457200"/>
          </a:xfrm>
          <a:noFill/>
          <a:ln/>
        </p:spPr>
        <p:txBody>
          <a:bodyPr/>
          <a:lstStyle/>
          <a:p>
            <a:pPr eaLnBrk="0" hangingPunct="0"/>
            <a:r>
              <a:rPr lang="en-US" sz="1600">
                <a:solidFill>
                  <a:schemeClr val="tx1"/>
                </a:solidFill>
              </a:rPr>
              <a:t>Structures - I</a:t>
            </a:r>
          </a:p>
        </p:txBody>
      </p:sp>
      <p:sp>
        <p:nvSpPr>
          <p:cNvPr id="9224" name="Text Box 8"/>
          <p:cNvSpPr txBox="1">
            <a:spLocks noChangeArrowheads="1"/>
          </p:cNvSpPr>
          <p:nvPr/>
        </p:nvSpPr>
        <p:spPr bwMode="auto">
          <a:xfrm>
            <a:off x="609600" y="1447800"/>
            <a:ext cx="22240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1. Topical anesthetics</a:t>
            </a:r>
          </a:p>
        </p:txBody>
      </p:sp>
    </p:spTree>
    <p:extLst>
      <p:ext uri="{BB962C8B-B14F-4D97-AF65-F5344CB8AC3E}">
        <p14:creationId xmlns:p14="http://schemas.microsoft.com/office/powerpoint/2010/main" val="65450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F32470FD-5351-48B1-8486-2FB995EFB810}" type="slidenum">
              <a:rPr lang="en-US"/>
              <a:pPr/>
              <a:t>13</a:t>
            </a:fld>
            <a:endParaRPr lang="en-US"/>
          </a:p>
        </p:txBody>
      </p:sp>
      <p:sp>
        <p:nvSpPr>
          <p:cNvPr id="19458" name="Text Box 2"/>
          <p:cNvSpPr txBox="1">
            <a:spLocks noChangeArrowheads="1"/>
          </p:cNvSpPr>
          <p:nvPr/>
        </p:nvSpPr>
        <p:spPr bwMode="auto">
          <a:xfrm>
            <a:off x="228600" y="1295400"/>
            <a:ext cx="86868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2. Compounds that bind on the outside of the Na</a:t>
            </a:r>
            <a:r>
              <a:rPr lang="en-US" baseline="30000"/>
              <a:t>+</a:t>
            </a:r>
            <a:r>
              <a:rPr lang="en-US"/>
              <a:t> ion channel with affinities of 2-8 nM.  </a:t>
            </a:r>
            <a:r>
              <a:rPr lang="en-US" b="1"/>
              <a:t>Tetrodotoxin</a:t>
            </a:r>
            <a:r>
              <a:rPr lang="en-US"/>
              <a:t> from Fugu and </a:t>
            </a:r>
            <a:r>
              <a:rPr lang="en-US" b="1"/>
              <a:t>Saxitoxin</a:t>
            </a:r>
            <a:r>
              <a:rPr lang="en-US"/>
              <a:t> from dinoflagellates (red tides).</a:t>
            </a:r>
          </a:p>
        </p:txBody>
      </p:sp>
      <p:graphicFrame>
        <p:nvGraphicFramePr>
          <p:cNvPr id="19459" name="Object 3"/>
          <p:cNvGraphicFramePr>
            <a:graphicFrameLocks noChangeAspect="1"/>
          </p:cNvGraphicFramePr>
          <p:nvPr/>
        </p:nvGraphicFramePr>
        <p:xfrm>
          <a:off x="381000" y="1981200"/>
          <a:ext cx="6746875" cy="2279650"/>
        </p:xfrm>
        <a:graphic>
          <a:graphicData uri="http://schemas.openxmlformats.org/presentationml/2006/ole">
            <mc:AlternateContent xmlns:mc="http://schemas.openxmlformats.org/markup-compatibility/2006">
              <mc:Choice xmlns:v="urn:schemas-microsoft-com:vml" Requires="v">
                <p:oleObj spid="_x0000_s2052" name="Document" r:id="rId4" imgW="6745224" imgH="2279904" progId="Word.Document.8">
                  <p:embed/>
                </p:oleObj>
              </mc:Choice>
              <mc:Fallback>
                <p:oleObj name="Document" r:id="rId4" imgW="6745224" imgH="227990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81200"/>
                        <a:ext cx="6746875" cy="227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Rectangle 4"/>
          <p:cNvSpPr>
            <a:spLocks noGrp="1" noChangeArrowheads="1"/>
          </p:cNvSpPr>
          <p:nvPr>
            <p:ph type="title" idx="4294967295"/>
          </p:nvPr>
        </p:nvSpPr>
        <p:spPr/>
        <p:txBody>
          <a:bodyPr/>
          <a:lstStyle/>
          <a:p>
            <a:r>
              <a:rPr lang="en-US"/>
              <a:t>Stuctures - II</a:t>
            </a:r>
          </a:p>
        </p:txBody>
      </p:sp>
    </p:spTree>
    <p:extLst>
      <p:ext uri="{BB962C8B-B14F-4D97-AF65-F5344CB8AC3E}">
        <p14:creationId xmlns:p14="http://schemas.microsoft.com/office/powerpoint/2010/main" val="95345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AB9BAE79-F48F-4DD5-9541-A573F54DD497}" type="slidenum">
              <a:rPr lang="en-US"/>
              <a:pPr/>
              <a:t>14</a:t>
            </a:fld>
            <a:endParaRPr lang="en-US"/>
          </a:p>
        </p:txBody>
      </p:sp>
      <p:sp>
        <p:nvSpPr>
          <p:cNvPr id="20482" name="Text Box 2"/>
          <p:cNvSpPr txBox="1">
            <a:spLocks noChangeArrowheads="1"/>
          </p:cNvSpPr>
          <p:nvPr/>
        </p:nvSpPr>
        <p:spPr bwMode="auto">
          <a:xfrm>
            <a:off x="152400" y="609600"/>
            <a:ext cx="83486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3. Injectable local anesthetics.  These can exist in either ionized and unionized forms.</a:t>
            </a:r>
          </a:p>
        </p:txBody>
      </p:sp>
      <p:graphicFrame>
        <p:nvGraphicFramePr>
          <p:cNvPr id="20483" name="Object 3"/>
          <p:cNvGraphicFramePr>
            <a:graphicFrameLocks noChangeAspect="1"/>
          </p:cNvGraphicFramePr>
          <p:nvPr/>
        </p:nvGraphicFramePr>
        <p:xfrm>
          <a:off x="1371600" y="1143000"/>
          <a:ext cx="6088063" cy="2346325"/>
        </p:xfrm>
        <a:graphic>
          <a:graphicData uri="http://schemas.openxmlformats.org/presentationml/2006/ole">
            <mc:AlternateContent xmlns:mc="http://schemas.openxmlformats.org/markup-compatibility/2006">
              <mc:Choice xmlns:v="urn:schemas-microsoft-com:vml" Requires="v">
                <p:oleObj spid="_x0000_s3078" name="Document" r:id="rId4" imgW="6086856" imgH="2346960" progId="Word.Document.8">
                  <p:embed/>
                </p:oleObj>
              </mc:Choice>
              <mc:Fallback>
                <p:oleObj name="Document" r:id="rId4" imgW="6086856" imgH="23469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143000"/>
                        <a:ext cx="6088063"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p:cNvSpPr txBox="1">
            <a:spLocks noChangeArrowheads="1"/>
          </p:cNvSpPr>
          <p:nvPr/>
        </p:nvSpPr>
        <p:spPr bwMode="auto">
          <a:xfrm>
            <a:off x="228600" y="3632200"/>
            <a:ext cx="351472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4. Miscellaneous Local Anesthetics.</a:t>
            </a:r>
          </a:p>
        </p:txBody>
      </p:sp>
      <p:pic>
        <p:nvPicPr>
          <p:cNvPr id="204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038600"/>
            <a:ext cx="58007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6" name="Object 6"/>
          <p:cNvGraphicFramePr>
            <a:graphicFrameLocks noChangeAspect="1"/>
          </p:cNvGraphicFramePr>
          <p:nvPr/>
        </p:nvGraphicFramePr>
        <p:xfrm>
          <a:off x="6705600" y="4343400"/>
          <a:ext cx="2286000" cy="1800225"/>
        </p:xfrm>
        <a:graphic>
          <a:graphicData uri="http://schemas.openxmlformats.org/presentationml/2006/ole">
            <mc:AlternateContent xmlns:mc="http://schemas.openxmlformats.org/markup-compatibility/2006">
              <mc:Choice xmlns:v="urn:schemas-microsoft-com:vml" Requires="v">
                <p:oleObj spid="_x0000_s3079" name="Document" r:id="rId7" imgW="2743200" imgH="2161032" progId="Word.Document.8">
                  <p:embed/>
                </p:oleObj>
              </mc:Choice>
              <mc:Fallback>
                <p:oleObj name="Document" r:id="rId7" imgW="2743200" imgH="216103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4343400"/>
                        <a:ext cx="22860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Rectangle 7"/>
          <p:cNvSpPr>
            <a:spLocks noGrp="1" noChangeArrowheads="1"/>
          </p:cNvSpPr>
          <p:nvPr>
            <p:ph type="title" idx="4294967295"/>
          </p:nvPr>
        </p:nvSpPr>
        <p:spPr/>
        <p:txBody>
          <a:bodyPr/>
          <a:lstStyle/>
          <a:p>
            <a:r>
              <a:rPr lang="en-US"/>
              <a:t>Structures - III</a:t>
            </a:r>
          </a:p>
        </p:txBody>
      </p:sp>
    </p:spTree>
    <p:extLst>
      <p:ext uri="{BB962C8B-B14F-4D97-AF65-F5344CB8AC3E}">
        <p14:creationId xmlns:p14="http://schemas.microsoft.com/office/powerpoint/2010/main" val="150497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34AA790-8F0F-4900-BFCA-DBDFB5B4FBEC}" type="slidenum">
              <a:rPr lang="en-US"/>
              <a:pPr/>
              <a:t>15</a:t>
            </a:fld>
            <a:endParaRPr lang="en-US"/>
          </a:p>
        </p:txBody>
      </p:sp>
      <p:sp>
        <p:nvSpPr>
          <p:cNvPr id="29698" name="Text Box 2"/>
          <p:cNvSpPr txBox="1">
            <a:spLocks noChangeArrowheads="1"/>
          </p:cNvSpPr>
          <p:nvPr/>
        </p:nvSpPr>
        <p:spPr bwMode="auto">
          <a:xfrm>
            <a:off x="1355725" y="111125"/>
            <a:ext cx="1841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p>
        </p:txBody>
      </p:sp>
      <p:sp>
        <p:nvSpPr>
          <p:cNvPr id="29699" name="Text Box 3"/>
          <p:cNvSpPr txBox="1">
            <a:spLocks noChangeArrowheads="1"/>
          </p:cNvSpPr>
          <p:nvPr/>
        </p:nvSpPr>
        <p:spPr bwMode="auto">
          <a:xfrm>
            <a:off x="60325" y="644525"/>
            <a:ext cx="301942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t>A. Benzoic Acid Derivatives:</a:t>
            </a:r>
          </a:p>
        </p:txBody>
      </p:sp>
      <p:sp>
        <p:nvSpPr>
          <p:cNvPr id="29700" name="Text Box 4"/>
          <p:cNvSpPr txBox="1">
            <a:spLocks noChangeArrowheads="1"/>
          </p:cNvSpPr>
          <p:nvPr/>
        </p:nvSpPr>
        <p:spPr bwMode="auto">
          <a:xfrm>
            <a:off x="152400" y="1101725"/>
            <a:ext cx="55530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These are synthetic compounds patterned after cocaine.</a:t>
            </a:r>
          </a:p>
        </p:txBody>
      </p:sp>
      <p:sp>
        <p:nvSpPr>
          <p:cNvPr id="29701" name="Text Box 5"/>
          <p:cNvSpPr txBox="1">
            <a:spLocks noChangeArrowheads="1"/>
          </p:cNvSpPr>
          <p:nvPr/>
        </p:nvSpPr>
        <p:spPr bwMode="auto">
          <a:xfrm>
            <a:off x="304800" y="2971800"/>
            <a:ext cx="8245475"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Aryl group - This group is either attached directly to the carbonyl or through a vinyl group.  Substituents on the aryl group that are electron donating (alkoxy, amino, alkylamino) enhance activity if at the para or ortho positions.  (alter liposolubility.</a:t>
            </a:r>
          </a:p>
          <a:p>
            <a:endParaRPr lang="en-US"/>
          </a:p>
          <a:p>
            <a:r>
              <a:rPr lang="en-US"/>
              <a:t>X group - The bridge, X, may be C, O, N, or S.  When X = N, these amides are less prone to hydrolysis.</a:t>
            </a:r>
          </a:p>
          <a:p>
            <a:endParaRPr lang="en-US"/>
          </a:p>
          <a:p>
            <a:r>
              <a:rPr lang="en-US"/>
              <a:t>Aminoalkyl group - This is not necessary for activity, but is used to form water-soluble salts.  3° amines are best.</a:t>
            </a:r>
          </a:p>
          <a:p>
            <a:endParaRPr lang="en-US"/>
          </a:p>
        </p:txBody>
      </p:sp>
      <p:pic>
        <p:nvPicPr>
          <p:cNvPr id="29703" name="Picture 7" descr="la_e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828800"/>
            <a:ext cx="3429000" cy="831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704" name="Object 8"/>
          <p:cNvGraphicFramePr>
            <a:graphicFrameLocks noChangeAspect="1"/>
          </p:cNvGraphicFramePr>
          <p:nvPr/>
        </p:nvGraphicFramePr>
        <p:xfrm>
          <a:off x="6477000" y="762000"/>
          <a:ext cx="2286000" cy="1800225"/>
        </p:xfrm>
        <a:graphic>
          <a:graphicData uri="http://schemas.openxmlformats.org/presentationml/2006/ole">
            <mc:AlternateContent xmlns:mc="http://schemas.openxmlformats.org/markup-compatibility/2006">
              <mc:Choice xmlns:v="urn:schemas-microsoft-com:vml" Requires="v">
                <p:oleObj spid="_x0000_s4100" name="Document" r:id="rId5" imgW="2743200" imgH="2161032" progId="Word.Document.8">
                  <p:embed/>
                </p:oleObj>
              </mc:Choice>
              <mc:Fallback>
                <p:oleObj name="Document" r:id="rId5" imgW="2743200" imgH="216103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762000"/>
                        <a:ext cx="22860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Rectangle 9"/>
          <p:cNvSpPr>
            <a:spLocks noGrp="1" noChangeArrowheads="1"/>
          </p:cNvSpPr>
          <p:nvPr>
            <p:ph type="title" idx="4294967295"/>
          </p:nvPr>
        </p:nvSpPr>
        <p:spPr/>
        <p:txBody>
          <a:bodyPr/>
          <a:lstStyle/>
          <a:p>
            <a:r>
              <a:rPr lang="en-US" sz="1600">
                <a:solidFill>
                  <a:schemeClr val="tx1"/>
                </a:solidFill>
              </a:rPr>
              <a:t>Local Anesthetic Structure-Activity Relationships.</a:t>
            </a:r>
            <a:endParaRPr lang="en-US"/>
          </a:p>
        </p:txBody>
      </p:sp>
    </p:spTree>
    <p:extLst>
      <p:ext uri="{BB962C8B-B14F-4D97-AF65-F5344CB8AC3E}">
        <p14:creationId xmlns:p14="http://schemas.microsoft.com/office/powerpoint/2010/main" val="25896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12ABD4B4-10B1-4B7C-98CC-29ECEB3E530B}" type="slidenum">
              <a:rPr lang="en-US"/>
              <a:pPr/>
              <a:t>16</a:t>
            </a:fld>
            <a:endParaRPr lang="en-US"/>
          </a:p>
        </p:txBody>
      </p:sp>
      <p:sp>
        <p:nvSpPr>
          <p:cNvPr id="30722" name="Text Box 2"/>
          <p:cNvSpPr txBox="1">
            <a:spLocks noChangeArrowheads="1"/>
          </p:cNvSpPr>
          <p:nvPr/>
        </p:nvSpPr>
        <p:spPr bwMode="auto">
          <a:xfrm>
            <a:off x="60325" y="644525"/>
            <a:ext cx="31877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t>B. Amides (Lidocaine analogs):</a:t>
            </a:r>
          </a:p>
        </p:txBody>
      </p:sp>
      <p:sp>
        <p:nvSpPr>
          <p:cNvPr id="30723" name="Text Box 3"/>
          <p:cNvSpPr txBox="1">
            <a:spLocks noChangeArrowheads="1"/>
          </p:cNvSpPr>
          <p:nvPr/>
        </p:nvSpPr>
        <p:spPr bwMode="auto">
          <a:xfrm>
            <a:off x="152400" y="1101725"/>
            <a:ext cx="37115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These are the progeny of isogramine.</a:t>
            </a:r>
          </a:p>
        </p:txBody>
      </p:sp>
      <p:sp>
        <p:nvSpPr>
          <p:cNvPr id="30724" name="Text Box 4"/>
          <p:cNvSpPr txBox="1">
            <a:spLocks noChangeArrowheads="1"/>
          </p:cNvSpPr>
          <p:nvPr/>
        </p:nvSpPr>
        <p:spPr bwMode="auto">
          <a:xfrm>
            <a:off x="152400" y="3048000"/>
            <a:ext cx="8245475" cy="229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Aryl group - Attached to an sp</a:t>
            </a:r>
            <a:r>
              <a:rPr lang="en-US" baseline="30000"/>
              <a:t>2</a:t>
            </a:r>
            <a:r>
              <a:rPr lang="en-US"/>
              <a:t> carbon via a nitrogen bridge.  Substituents at the 2 and 6 positions enhance activity, and also increase stability to hydrolysis.  The amides are already more stable than esters</a:t>
            </a:r>
          </a:p>
          <a:p>
            <a:endParaRPr lang="en-US"/>
          </a:p>
          <a:p>
            <a:r>
              <a:rPr lang="en-US"/>
              <a:t>X group - The “carbonyl” X, may be C, O, or N.   “Can be”, but is almost always “O”. </a:t>
            </a:r>
          </a:p>
          <a:p>
            <a:endParaRPr lang="en-US"/>
          </a:p>
          <a:p>
            <a:r>
              <a:rPr lang="en-US"/>
              <a:t>Aminoalkyl group - This is not necessary for activity, but is used to form water-soluble salts.  3° amines are best.  Basically the same story as for the esters.</a:t>
            </a:r>
          </a:p>
          <a:p>
            <a:endParaRPr lang="en-US"/>
          </a:p>
        </p:txBody>
      </p:sp>
      <p:sp>
        <p:nvSpPr>
          <p:cNvPr id="30725" name="Text Box 5"/>
          <p:cNvSpPr txBox="1">
            <a:spLocks noChangeArrowheads="1"/>
          </p:cNvSpPr>
          <p:nvPr/>
        </p:nvSpPr>
        <p:spPr bwMode="auto">
          <a:xfrm>
            <a:off x="3048000" y="228600"/>
            <a:ext cx="1841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p>
        </p:txBody>
      </p:sp>
      <p:pic>
        <p:nvPicPr>
          <p:cNvPr id="30726" name="Picture 6" descr="la_am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828800"/>
            <a:ext cx="3276600" cy="827088"/>
          </a:xfrm>
          <a:prstGeom prst="rect">
            <a:avLst/>
          </a:prstGeom>
          <a:noFill/>
          <a:extLst>
            <a:ext uri="{909E8E84-426E-40DD-AFC4-6F175D3DCCD1}">
              <a14:hiddenFill xmlns:a14="http://schemas.microsoft.com/office/drawing/2010/main">
                <a:solidFill>
                  <a:srgbClr val="FFFFFF"/>
                </a:solidFill>
              </a14:hiddenFill>
            </a:ext>
          </a:extLst>
        </p:spPr>
      </p:pic>
      <p:sp>
        <p:nvSpPr>
          <p:cNvPr id="30727" name="Rectangle 7"/>
          <p:cNvSpPr>
            <a:spLocks noGrp="1" noChangeArrowheads="1"/>
          </p:cNvSpPr>
          <p:nvPr>
            <p:ph type="title" idx="4294967295"/>
          </p:nvPr>
        </p:nvSpPr>
        <p:spPr/>
        <p:txBody>
          <a:bodyPr/>
          <a:lstStyle/>
          <a:p>
            <a:r>
              <a:rPr lang="en-US" sz="1600">
                <a:solidFill>
                  <a:schemeClr val="tx1"/>
                </a:solidFill>
              </a:rPr>
              <a:t>LA SAR Continued.</a:t>
            </a:r>
            <a:endParaRPr lang="en-US"/>
          </a:p>
        </p:txBody>
      </p:sp>
    </p:spTree>
    <p:extLst>
      <p:ext uri="{BB962C8B-B14F-4D97-AF65-F5344CB8AC3E}">
        <p14:creationId xmlns:p14="http://schemas.microsoft.com/office/powerpoint/2010/main" val="235349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A521A24-7409-4AB0-85D1-E93943D3CECA}" type="slidenum">
              <a:rPr lang="en-US"/>
              <a:pPr/>
              <a:t>17</a:t>
            </a:fld>
            <a:endParaRPr lang="en-US"/>
          </a:p>
        </p:txBody>
      </p:sp>
      <p:pic>
        <p:nvPicPr>
          <p:cNvPr id="21506" name="Picture 2" descr="l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5688013" cy="6621463"/>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3"/>
          <p:cNvSpPr>
            <a:spLocks noGrp="1" noChangeArrowheads="1"/>
          </p:cNvSpPr>
          <p:nvPr>
            <p:ph type="title" idx="4294967295"/>
          </p:nvPr>
        </p:nvSpPr>
        <p:spPr>
          <a:xfrm>
            <a:off x="6705600" y="304800"/>
            <a:ext cx="1981200" cy="457200"/>
          </a:xfrm>
        </p:spPr>
        <p:txBody>
          <a:bodyPr>
            <a:normAutofit fontScale="90000"/>
          </a:bodyPr>
          <a:lstStyle/>
          <a:p>
            <a:pPr algn="r"/>
            <a:r>
              <a:rPr lang="en-US"/>
              <a:t>SAR III</a:t>
            </a:r>
          </a:p>
        </p:txBody>
      </p:sp>
    </p:spTree>
    <p:extLst>
      <p:ext uri="{BB962C8B-B14F-4D97-AF65-F5344CB8AC3E}">
        <p14:creationId xmlns:p14="http://schemas.microsoft.com/office/powerpoint/2010/main" val="3414688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3B7CA033-0BFA-4B7F-A997-924901731CF2}" type="slidenum">
              <a:rPr lang="en-US"/>
              <a:pPr/>
              <a:t>2</a:t>
            </a:fld>
            <a:endParaRPr lang="en-US"/>
          </a:p>
        </p:txBody>
      </p:sp>
      <p:sp>
        <p:nvSpPr>
          <p:cNvPr id="12290" name="Text Box 2"/>
          <p:cNvSpPr txBox="1">
            <a:spLocks noChangeArrowheads="1"/>
          </p:cNvSpPr>
          <p:nvPr/>
        </p:nvSpPr>
        <p:spPr bwMode="auto">
          <a:xfrm>
            <a:off x="381000" y="990600"/>
            <a:ext cx="7788275"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Generally, local anesthetics interfere with Na</a:t>
            </a:r>
            <a:r>
              <a:rPr lang="en-US" baseline="30000"/>
              <a:t>+</a:t>
            </a:r>
            <a:r>
              <a:rPr lang="en-US"/>
              <a:t> ion channel passage across the nerve cell membrane.  The greatest effect is on small, unmyelinated nerves. Myelinated nerves are also susceptible due to access at the nodes of Ranvier.</a:t>
            </a:r>
          </a:p>
        </p:txBody>
      </p:sp>
      <p:pic>
        <p:nvPicPr>
          <p:cNvPr id="12291" name="Picture 3" descr="Pro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28800"/>
            <a:ext cx="4164013" cy="3482975"/>
          </a:xfrm>
          <a:prstGeom prst="rect">
            <a:avLst/>
          </a:prstGeom>
          <a:noFill/>
          <a:extLst>
            <a:ext uri="{909E8E84-426E-40DD-AFC4-6F175D3DCCD1}">
              <a14:hiddenFill xmlns:a14="http://schemas.microsoft.com/office/drawing/2010/main">
                <a:solidFill>
                  <a:srgbClr val="FFFFFF"/>
                </a:solidFill>
              </a14:hiddenFill>
            </a:ext>
          </a:extLst>
        </p:spPr>
      </p:pic>
      <p:sp>
        <p:nvSpPr>
          <p:cNvPr id="12292" name="Text Box 4"/>
          <p:cNvSpPr txBox="1">
            <a:spLocks noChangeArrowheads="1"/>
          </p:cNvSpPr>
          <p:nvPr/>
        </p:nvSpPr>
        <p:spPr bwMode="auto">
          <a:xfrm>
            <a:off x="152400" y="5486400"/>
            <a:ext cx="8991600" cy="103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b="1">
                <a:latin typeface="Arial" pitchFamily="34" charset="0"/>
              </a:rPr>
              <a:t>Figure 4.</a:t>
            </a:r>
            <a:r>
              <a:rPr lang="en-US" sz="1200">
                <a:latin typeface="Arial" pitchFamily="34" charset="0"/>
              </a:rPr>
              <a:t> Regeneration of action potentials at the nodes of Ranvier. (A) the influx of Na+ ions with an action potential at one node results in the depolarization of that region of the axonal membrane. The depolarizing current moves the next Node of Ranvier because the high resistance of the myelin sheath prevents discharge of the internodal membrane capacitance. (B) The nodal region, however, depolarizes to threshold, resulting in a new action potential. By this mechanism, the action potential "jumps" down the axon. </a:t>
            </a:r>
            <a:r>
              <a:rPr lang="en-US" sz="1400">
                <a:solidFill>
                  <a:schemeClr val="hlink"/>
                </a:solidFill>
                <a:latin typeface="Arial" pitchFamily="34" charset="0"/>
              </a:rPr>
              <a:t>http://human.physiol.arizona.edu/sched/cv/wright/16action.htm</a:t>
            </a:r>
            <a:endParaRPr lang="en-US" sz="2400">
              <a:latin typeface="Arial" pitchFamily="34" charset="0"/>
            </a:endParaRPr>
          </a:p>
        </p:txBody>
      </p:sp>
      <p:sp>
        <p:nvSpPr>
          <p:cNvPr id="12293" name="Rectangle 5"/>
          <p:cNvSpPr>
            <a:spLocks noGrp="1" noChangeArrowheads="1"/>
          </p:cNvSpPr>
          <p:nvPr>
            <p:ph type="title" idx="4294967295"/>
          </p:nvPr>
        </p:nvSpPr>
        <p:spPr>
          <a:noFill/>
          <a:ln/>
        </p:spPr>
        <p:txBody>
          <a:bodyPr/>
          <a:lstStyle/>
          <a:p>
            <a:r>
              <a:rPr lang="en-US" sz="1600">
                <a:solidFill>
                  <a:schemeClr val="tx1"/>
                </a:solidFill>
              </a:rPr>
              <a:t>Mechanism of action.</a:t>
            </a:r>
            <a:endParaRPr lang="en-US"/>
          </a:p>
        </p:txBody>
      </p:sp>
    </p:spTree>
    <p:extLst>
      <p:ext uri="{BB962C8B-B14F-4D97-AF65-F5344CB8AC3E}">
        <p14:creationId xmlns:p14="http://schemas.microsoft.com/office/powerpoint/2010/main" val="225609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D39D2B62-BECA-4BBF-8F8E-4D26D2CBDAFF}" type="slidenum">
              <a:rPr lang="en-US"/>
              <a:pPr/>
              <a:t>3</a:t>
            </a:fld>
            <a:endParaRPr lang="en-US"/>
          </a:p>
        </p:txBody>
      </p:sp>
      <p:sp>
        <p:nvSpPr>
          <p:cNvPr id="15362" name="Text Box 2"/>
          <p:cNvSpPr txBox="1">
            <a:spLocks noChangeArrowheads="1"/>
          </p:cNvSpPr>
          <p:nvPr/>
        </p:nvSpPr>
        <p:spPr bwMode="auto">
          <a:xfrm>
            <a:off x="365125" y="136525"/>
            <a:ext cx="7635875"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2"/>
            <a:endParaRPr lang="en-US"/>
          </a:p>
          <a:p>
            <a:pPr lvl="2"/>
            <a:endParaRPr lang="en-US"/>
          </a:p>
          <a:p>
            <a:pPr lvl="2"/>
            <a:endParaRPr lang="en-US"/>
          </a:p>
        </p:txBody>
      </p:sp>
      <p:sp>
        <p:nvSpPr>
          <p:cNvPr id="15363" name="Text Box 3"/>
          <p:cNvSpPr txBox="1">
            <a:spLocks noChangeArrowheads="1"/>
          </p:cNvSpPr>
          <p:nvPr/>
        </p:nvSpPr>
        <p:spPr bwMode="auto">
          <a:xfrm>
            <a:off x="228600" y="685800"/>
            <a:ext cx="8694738"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The unionized form of local anesthetics diffuses through the nerve cell membrane to a specific hydrophobic binding site on the Na</a:t>
            </a:r>
            <a:r>
              <a:rPr lang="en-US" baseline="30000"/>
              <a:t>+</a:t>
            </a:r>
            <a:r>
              <a:rPr lang="en-US"/>
              <a:t> ion channel.  The ability to exist in an ionized form improves water solubility and there may be polar interactions between the drug and the binding site.  All the injectable anesthetics exist as a equilibrium mixture of ionized and unionized forms.</a:t>
            </a:r>
          </a:p>
        </p:txBody>
      </p:sp>
      <p:pic>
        <p:nvPicPr>
          <p:cNvPr id="15365" name="Picture 5" descr="la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514600"/>
            <a:ext cx="3810000" cy="3030538"/>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descr="cocaine_equili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057400"/>
            <a:ext cx="2108200" cy="3860800"/>
          </a:xfrm>
          <a:prstGeom prst="rect">
            <a:avLst/>
          </a:prstGeom>
          <a:noFill/>
          <a:extLst>
            <a:ext uri="{909E8E84-426E-40DD-AFC4-6F175D3DCCD1}">
              <a14:hiddenFill xmlns:a14="http://schemas.microsoft.com/office/drawing/2010/main">
                <a:solidFill>
                  <a:srgbClr val="FFFFFF"/>
                </a:solidFill>
              </a14:hiddenFill>
            </a:ext>
          </a:extLst>
        </p:spPr>
      </p:pic>
      <p:sp>
        <p:nvSpPr>
          <p:cNvPr id="15368" name="Rectangle 8"/>
          <p:cNvSpPr>
            <a:spLocks noGrp="1" noChangeArrowheads="1"/>
          </p:cNvSpPr>
          <p:nvPr>
            <p:ph type="title" idx="4294967295"/>
          </p:nvPr>
        </p:nvSpPr>
        <p:spPr/>
        <p:txBody>
          <a:bodyPr/>
          <a:lstStyle/>
          <a:p>
            <a:r>
              <a:rPr lang="en-US"/>
              <a:t>Mechanism II</a:t>
            </a:r>
          </a:p>
        </p:txBody>
      </p:sp>
    </p:spTree>
    <p:extLst>
      <p:ext uri="{BB962C8B-B14F-4D97-AF65-F5344CB8AC3E}">
        <p14:creationId xmlns:p14="http://schemas.microsoft.com/office/powerpoint/2010/main" val="2585167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63677CA-EAC5-499E-AEEF-FC94BBA6627C}" type="slidenum">
              <a:rPr lang="en-US"/>
              <a:pPr/>
              <a:t>4</a:t>
            </a:fld>
            <a:endParaRPr lang="en-US"/>
          </a:p>
        </p:txBody>
      </p:sp>
      <p:pic>
        <p:nvPicPr>
          <p:cNvPr id="3080" name="Picture 8" descr="neurotoxin_sites_of_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0350"/>
            <a:ext cx="4572000" cy="63373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1f-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200400"/>
            <a:ext cx="1433513" cy="1254125"/>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10"/>
          <p:cNvSpPr>
            <a:spLocks noGrp="1" noChangeArrowheads="1"/>
          </p:cNvSpPr>
          <p:nvPr>
            <p:ph type="title" idx="4294967295"/>
          </p:nvPr>
        </p:nvSpPr>
        <p:spPr>
          <a:xfrm>
            <a:off x="152400" y="381000"/>
            <a:ext cx="2514600" cy="457200"/>
          </a:xfrm>
        </p:spPr>
        <p:txBody>
          <a:bodyPr/>
          <a:lstStyle/>
          <a:p>
            <a:r>
              <a:rPr lang="en-US" sz="1600"/>
              <a:t>Ion Channel Blockers</a:t>
            </a:r>
          </a:p>
        </p:txBody>
      </p:sp>
    </p:spTree>
    <p:extLst>
      <p:ext uri="{BB962C8B-B14F-4D97-AF65-F5344CB8AC3E}">
        <p14:creationId xmlns:p14="http://schemas.microsoft.com/office/powerpoint/2010/main" val="3511604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CD7B3FBF-6E73-498E-853C-264DEA1CB624}" type="slidenum">
              <a:rPr lang="en-US"/>
              <a:pPr/>
              <a:t>5</a:t>
            </a:fld>
            <a:endParaRPr lang="en-US"/>
          </a:p>
        </p:txBody>
      </p:sp>
      <p:pic>
        <p:nvPicPr>
          <p:cNvPr id="18434" name="Picture 2" descr="647-F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
            <a:ext cx="4017963" cy="5181600"/>
          </a:xfrm>
          <a:prstGeom prst="rect">
            <a:avLst/>
          </a:prstGeom>
          <a:noFill/>
          <a:extLst>
            <a:ext uri="{909E8E84-426E-40DD-AFC4-6F175D3DCCD1}">
              <a14:hiddenFill xmlns:a14="http://schemas.microsoft.com/office/drawing/2010/main">
                <a:solidFill>
                  <a:srgbClr val="FFFFFF"/>
                </a:solidFill>
              </a14:hiddenFill>
            </a:ext>
          </a:extLst>
        </p:spPr>
      </p:pic>
      <p:sp>
        <p:nvSpPr>
          <p:cNvPr id="18435" name="Text Box 3"/>
          <p:cNvSpPr txBox="1">
            <a:spLocks noChangeArrowheads="1"/>
          </p:cNvSpPr>
          <p:nvPr/>
        </p:nvSpPr>
        <p:spPr bwMode="auto">
          <a:xfrm>
            <a:off x="304800" y="5410200"/>
            <a:ext cx="8686800" cy="115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b="1"/>
              <a:t>Figure 1. Schematic depictions of the Na</a:t>
            </a:r>
            <a:r>
              <a:rPr lang="en-US" sz="1000" b="1" baseline="30000"/>
              <a:t>+</a:t>
            </a:r>
            <a:r>
              <a:rPr lang="en-US" sz="1000" b="1"/>
              <a:t> channel  subunit</a:t>
            </a:r>
            <a:r>
              <a:rPr lang="en-US" sz="1000" i="1"/>
              <a:t>A, </a:t>
            </a:r>
            <a:r>
              <a:rPr lang="en-US" sz="1000"/>
              <a:t>putative transmembrane folding. The charged S4 segments are shown in yellow, and the pore-lining P segments in green. </a:t>
            </a:r>
            <a:r>
              <a:rPr lang="en-US" sz="1000" i="1"/>
              <a:t>B, </a:t>
            </a:r>
            <a:r>
              <a:rPr lang="en-US" sz="1000"/>
              <a:t>aligned primary amino acid sequences in single-letter code of the P segments in a K</a:t>
            </a:r>
            <a:r>
              <a:rPr lang="en-US" sz="1000" baseline="30000"/>
              <a:t>+</a:t>
            </a:r>
            <a:r>
              <a:rPr lang="en-US" sz="1000"/>
              <a:t> channel (</a:t>
            </a:r>
            <a:r>
              <a:rPr lang="en-US" sz="1000" i="1"/>
              <a:t>Shaker</a:t>
            </a:r>
            <a:r>
              <a:rPr lang="en-US" sz="1000"/>
              <a:t> B), the four domains of the cardiac L-type Ca</a:t>
            </a:r>
            <a:r>
              <a:rPr lang="en-US" sz="1000" baseline="30000"/>
              <a:t>2+</a:t>
            </a:r>
            <a:r>
              <a:rPr lang="en-US" sz="1000"/>
              <a:t> channel, and the four domains of the Na</a:t>
            </a:r>
            <a:r>
              <a:rPr lang="en-US" sz="1000" baseline="30000"/>
              <a:t>+</a:t>
            </a:r>
            <a:r>
              <a:rPr lang="en-US" sz="1000"/>
              <a:t> channel. Residues shown in upper case are highly conserved among voltage-dependent Na</a:t>
            </a:r>
            <a:r>
              <a:rPr lang="en-US" sz="1000" baseline="30000"/>
              <a:t>+</a:t>
            </a:r>
            <a:r>
              <a:rPr lang="en-US" sz="1000"/>
              <a:t> channels. The diamonds indicate the external and internal binding sites for tetraethylammonium (TEA) ion in the K</a:t>
            </a:r>
            <a:r>
              <a:rPr lang="en-US" sz="1000" baseline="30000"/>
              <a:t>+</a:t>
            </a:r>
            <a:r>
              <a:rPr lang="en-US" sz="1000"/>
              <a:t> channel and the red boxes outline the putative selectivity filters, although, in the case of the Na</a:t>
            </a:r>
            <a:r>
              <a:rPr lang="en-US" sz="1000" baseline="30000"/>
              <a:t>+</a:t>
            </a:r>
            <a:r>
              <a:rPr lang="en-US" sz="1000"/>
              <a:t> channel, the residues which are most important for selectivity (circled in green) are mostly outside the box. http://jp.physoc.org/content/vol508/issue3/fulltext/647/647-F1.html</a:t>
            </a:r>
          </a:p>
        </p:txBody>
      </p:sp>
      <p:pic>
        <p:nvPicPr>
          <p:cNvPr id="18436" name="Picture 4" descr="aed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81000"/>
            <a:ext cx="3832225" cy="4038600"/>
          </a:xfrm>
          <a:prstGeom prst="rect">
            <a:avLst/>
          </a:prstGeom>
          <a:noFill/>
          <a:extLst>
            <a:ext uri="{909E8E84-426E-40DD-AFC4-6F175D3DCCD1}">
              <a14:hiddenFill xmlns:a14="http://schemas.microsoft.com/office/drawing/2010/main">
                <a:solidFill>
                  <a:srgbClr val="FFFFFF"/>
                </a:solidFill>
              </a14:hiddenFill>
            </a:ext>
          </a:extLst>
        </p:spPr>
      </p:pic>
      <p:sp>
        <p:nvSpPr>
          <p:cNvPr id="18437" name="Rectangle 5"/>
          <p:cNvSpPr>
            <a:spLocks noGrp="1" noChangeArrowheads="1"/>
          </p:cNvSpPr>
          <p:nvPr>
            <p:ph type="title" idx="4294967295"/>
          </p:nvPr>
        </p:nvSpPr>
        <p:spPr/>
        <p:txBody>
          <a:bodyPr/>
          <a:lstStyle/>
          <a:p>
            <a:r>
              <a:rPr lang="en-US"/>
              <a:t>Ion Channels</a:t>
            </a:r>
          </a:p>
        </p:txBody>
      </p:sp>
    </p:spTree>
    <p:extLst>
      <p:ext uri="{BB962C8B-B14F-4D97-AF65-F5344CB8AC3E}">
        <p14:creationId xmlns:p14="http://schemas.microsoft.com/office/powerpoint/2010/main" val="4260432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27DCC49-F970-47A9-8EAA-78867E163CFA}" type="slidenum">
              <a:rPr lang="en-US"/>
              <a:pPr/>
              <a:t>6</a:t>
            </a:fld>
            <a:endParaRPr lang="en-US"/>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4648200" cy="4105275"/>
          </a:xfrm>
          <a:prstGeom prst="rect">
            <a:avLst/>
          </a:prstGeom>
          <a:noFill/>
          <a:extLst>
            <a:ext uri="{909E8E84-426E-40DD-AFC4-6F175D3DCCD1}">
              <a14:hiddenFill xmlns:a14="http://schemas.microsoft.com/office/drawing/2010/main">
                <a:solidFill>
                  <a:srgbClr val="FFFFFF"/>
                </a:solidFill>
              </a14:hiddenFill>
            </a:ext>
          </a:extLst>
        </p:spPr>
      </p:pic>
      <p:sp>
        <p:nvSpPr>
          <p:cNvPr id="32771" name="Text Box 3"/>
          <p:cNvSpPr txBox="1">
            <a:spLocks noChangeArrowheads="1"/>
          </p:cNvSpPr>
          <p:nvPr/>
        </p:nvSpPr>
        <p:spPr bwMode="auto">
          <a:xfrm>
            <a:off x="914400" y="5943600"/>
            <a:ext cx="71913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Times-Roman" charset="0"/>
              </a:rPr>
              <a:t>Potassium channel receptor site for the inactivation gate and quaternary amine inhibitors.</a:t>
            </a:r>
          </a:p>
          <a:p>
            <a:r>
              <a:rPr lang="en-US" sz="1400">
                <a:latin typeface="Times-Roman" charset="0"/>
              </a:rPr>
              <a:t> Nature. 2001 Jun 7;411(6838):657-61. </a:t>
            </a: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52400"/>
            <a:ext cx="3786188" cy="5715000"/>
          </a:xfrm>
          <a:prstGeom prst="rect">
            <a:avLst/>
          </a:prstGeom>
          <a:noFill/>
          <a:extLst>
            <a:ext uri="{909E8E84-426E-40DD-AFC4-6F175D3DCCD1}">
              <a14:hiddenFill xmlns:a14="http://schemas.microsoft.com/office/drawing/2010/main">
                <a:solidFill>
                  <a:srgbClr val="FFFFFF"/>
                </a:solidFill>
              </a14:hiddenFill>
            </a:ext>
          </a:extLst>
        </p:spPr>
      </p:pic>
      <p:sp>
        <p:nvSpPr>
          <p:cNvPr id="32773" name="Rectangle 5"/>
          <p:cNvSpPr>
            <a:spLocks noGrp="1" noChangeArrowheads="1"/>
          </p:cNvSpPr>
          <p:nvPr>
            <p:ph type="title" idx="4294967295"/>
          </p:nvPr>
        </p:nvSpPr>
        <p:spPr>
          <a:xfrm>
            <a:off x="457200" y="304800"/>
            <a:ext cx="5105400" cy="381000"/>
          </a:xfrm>
        </p:spPr>
        <p:txBody>
          <a:bodyPr>
            <a:normAutofit fontScale="90000"/>
          </a:bodyPr>
          <a:lstStyle/>
          <a:p>
            <a:r>
              <a:rPr lang="en-US"/>
              <a:t>K+ Channel</a:t>
            </a:r>
          </a:p>
        </p:txBody>
      </p:sp>
    </p:spTree>
    <p:extLst>
      <p:ext uri="{BB962C8B-B14F-4D97-AF65-F5344CB8AC3E}">
        <p14:creationId xmlns:p14="http://schemas.microsoft.com/office/powerpoint/2010/main" val="755667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FD482330-E446-4343-B171-5DE26538A7CC}" type="slidenum">
              <a:rPr lang="en-US"/>
              <a:pPr/>
              <a:t>7</a:t>
            </a:fld>
            <a:endParaRPr lang="en-US"/>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685800"/>
            <a:ext cx="8069263" cy="4205288"/>
          </a:xfrm>
          <a:prstGeom prst="rect">
            <a:avLst/>
          </a:prstGeom>
          <a:noFill/>
          <a:extLst>
            <a:ext uri="{909E8E84-426E-40DD-AFC4-6F175D3DCCD1}">
              <a14:hiddenFill xmlns:a14="http://schemas.microsoft.com/office/drawing/2010/main">
                <a:solidFill>
                  <a:srgbClr val="FFFFFF"/>
                </a:solidFill>
              </a14:hiddenFill>
            </a:ext>
          </a:extLst>
        </p:spPr>
      </p:pic>
      <p:sp>
        <p:nvSpPr>
          <p:cNvPr id="33795" name="Text Box 3"/>
          <p:cNvSpPr txBox="1">
            <a:spLocks noChangeArrowheads="1"/>
          </p:cNvSpPr>
          <p:nvPr/>
        </p:nvSpPr>
        <p:spPr bwMode="auto">
          <a:xfrm>
            <a:off x="384175" y="5181600"/>
            <a:ext cx="8474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1">
                <a:latin typeface="Times-Bold" charset="0"/>
              </a:rPr>
              <a:t>Figure 1 </a:t>
            </a:r>
            <a:r>
              <a:rPr lang="en-US" sz="1000">
                <a:latin typeface="Times-Roman" charset="0"/>
              </a:rPr>
              <a:t>Architecture of a voltage-dependent K +channel. Transmembrane-spanning segments (S1–S6) are labelled (blue segments); four subunits surround the pore. S1–S4 form the voltage sensor and S5–S6 form the pore, represented by the KcsA K +channel structure (backbone model). In sequences of prokaryotic and eukaryotic K Vchannels, regions of high homology are coloured in grey; functionally important residues are coloured red. Alignment was made with ClustalW followed by manual adjustment and exclusion of loops. The K +channels are: Apernix, </a:t>
            </a:r>
            <a:r>
              <a:rPr lang="en-US" sz="1000" i="1">
                <a:latin typeface="Times-Italic" charset="0"/>
              </a:rPr>
              <a:t>Aeropyrum pernix </a:t>
            </a:r>
            <a:r>
              <a:rPr lang="en-US" sz="1000">
                <a:latin typeface="Times-Roman" charset="0"/>
              </a:rPr>
              <a:t>(GI: 5104624); Paeru, </a:t>
            </a:r>
            <a:r>
              <a:rPr lang="en-US" sz="1000" i="1">
                <a:latin typeface="Times-Italic" charset="0"/>
              </a:rPr>
              <a:t>Pseudomonas aeruginosa </a:t>
            </a:r>
            <a:r>
              <a:rPr lang="en-US" sz="1000">
                <a:latin typeface="Times-Roman" charset="0"/>
              </a:rPr>
              <a:t>(GI: 15596693); Dradio, </a:t>
            </a:r>
            <a:r>
              <a:rPr lang="en-US" sz="1000" i="1">
                <a:latin typeface="Times-Italic" charset="0"/>
              </a:rPr>
              <a:t>Deinococcus radiodurans </a:t>
            </a:r>
            <a:r>
              <a:rPr lang="en-US" sz="1000">
                <a:latin typeface="Times-Roman" charset="0"/>
              </a:rPr>
              <a:t>(GI: 15805856); Shaker, </a:t>
            </a:r>
            <a:r>
              <a:rPr lang="en-US" sz="1000" i="1">
                <a:latin typeface="Times-Italic" charset="0"/>
              </a:rPr>
              <a:t>Drosophila melanogaster </a:t>
            </a:r>
            <a:r>
              <a:rPr lang="en-US" sz="1000">
                <a:latin typeface="Times-Roman" charset="0"/>
              </a:rPr>
              <a:t>(GI: 13432103); RatK V2.1, </a:t>
            </a:r>
            <a:r>
              <a:rPr lang="en-US" sz="1000" i="1">
                <a:latin typeface="Times-Italic" charset="0"/>
              </a:rPr>
              <a:t>Rattus norvegicus </a:t>
            </a:r>
            <a:r>
              <a:rPr lang="en-US" sz="1000">
                <a:latin typeface="Times-Roman" charset="0"/>
              </a:rPr>
              <a:t>(GI: 24418849); HsapK V4.3, </a:t>
            </a:r>
            <a:r>
              <a:rPr lang="en-US" sz="1000" i="1">
                <a:latin typeface="Times-Italic" charset="0"/>
              </a:rPr>
              <a:t>Homo sapiens </a:t>
            </a:r>
            <a:r>
              <a:rPr lang="en-US" sz="1000">
                <a:latin typeface="Times-Roman" charset="0"/>
              </a:rPr>
              <a:t>(GI: 5059060) </a:t>
            </a:r>
          </a:p>
        </p:txBody>
      </p:sp>
      <p:sp>
        <p:nvSpPr>
          <p:cNvPr id="33796" name="Text Box 4"/>
          <p:cNvSpPr txBox="1">
            <a:spLocks noChangeArrowheads="1"/>
          </p:cNvSpPr>
          <p:nvPr/>
        </p:nvSpPr>
        <p:spPr bwMode="auto">
          <a:xfrm>
            <a:off x="460375" y="6248400"/>
            <a:ext cx="2527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i="1">
                <a:latin typeface="Times-Italic" charset="0"/>
              </a:rPr>
              <a:t>Nature </a:t>
            </a:r>
            <a:r>
              <a:rPr lang="en-US" sz="1400" b="1">
                <a:latin typeface="Times-Bold" charset="0"/>
              </a:rPr>
              <a:t>422 </a:t>
            </a:r>
            <a:r>
              <a:rPr lang="en-US" sz="1400">
                <a:latin typeface="Times-Roman" charset="0"/>
              </a:rPr>
              <a:t>, 180 - 185 (2003)</a:t>
            </a:r>
          </a:p>
        </p:txBody>
      </p:sp>
      <p:sp>
        <p:nvSpPr>
          <p:cNvPr id="33797" name="Rectangle 5"/>
          <p:cNvSpPr>
            <a:spLocks noGrp="1" noChangeArrowheads="1"/>
          </p:cNvSpPr>
          <p:nvPr>
            <p:ph type="title" idx="4294967295"/>
          </p:nvPr>
        </p:nvSpPr>
        <p:spPr/>
        <p:txBody>
          <a:bodyPr/>
          <a:lstStyle/>
          <a:p>
            <a:r>
              <a:rPr lang="en-US"/>
              <a:t>K+ Channel - II</a:t>
            </a:r>
          </a:p>
        </p:txBody>
      </p:sp>
    </p:spTree>
    <p:extLst>
      <p:ext uri="{BB962C8B-B14F-4D97-AF65-F5344CB8AC3E}">
        <p14:creationId xmlns:p14="http://schemas.microsoft.com/office/powerpoint/2010/main" val="129626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C2A70032-4661-414F-B02D-87EA34814037}" type="slidenum">
              <a:rPr lang="en-US"/>
              <a:pPr/>
              <a:t>8</a:t>
            </a:fld>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322388"/>
            <a:ext cx="5380037" cy="4213225"/>
          </a:xfrm>
          <a:prstGeom prst="rect">
            <a:avLst/>
          </a:prstGeom>
          <a:noFill/>
          <a:extLst>
            <a:ext uri="{909E8E84-426E-40DD-AFC4-6F175D3DCCD1}">
              <a14:hiddenFill xmlns:a14="http://schemas.microsoft.com/office/drawing/2010/main">
                <a:solidFill>
                  <a:srgbClr val="FFFFFF"/>
                </a:solidFill>
              </a14:hiddenFill>
            </a:ext>
          </a:extLst>
        </p:spPr>
      </p:pic>
      <p:sp>
        <p:nvSpPr>
          <p:cNvPr id="34819" name="Text Box 3"/>
          <p:cNvSpPr txBox="1">
            <a:spLocks noChangeArrowheads="1"/>
          </p:cNvSpPr>
          <p:nvPr/>
        </p:nvSpPr>
        <p:spPr bwMode="auto">
          <a:xfrm>
            <a:off x="1096963" y="6019800"/>
            <a:ext cx="695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i="1">
                <a:latin typeface="Times-Italic" charset="0"/>
              </a:rPr>
              <a:t>Nature </a:t>
            </a:r>
            <a:r>
              <a:rPr lang="en-US" sz="1000" b="1">
                <a:latin typeface="Times-Bold" charset="0"/>
              </a:rPr>
              <a:t>423 </a:t>
            </a:r>
            <a:r>
              <a:rPr lang="en-US" sz="1000">
                <a:latin typeface="Times-Roman" charset="0"/>
              </a:rPr>
              <a:t>, 33 - 41 (2003) </a:t>
            </a:r>
            <a:r>
              <a:rPr lang="en-US" sz="1000" b="1">
                <a:latin typeface="Times-Bold" charset="0"/>
              </a:rPr>
              <a:t>X-ray structure of a voltage-dependent K +channel </a:t>
            </a:r>
            <a:r>
              <a:rPr lang="en-US" sz="1000">
                <a:latin typeface="Helvetica" pitchFamily="-80" charset="0"/>
              </a:rPr>
              <a:t>YOUXING JIANG*, ALICE LEE, JIAYUN CHEN, VANESSA RUTA, MARTINE CADENE, BRIAN T. CHAIT &amp; RODERICK MACKINNON </a:t>
            </a:r>
          </a:p>
        </p:txBody>
      </p:sp>
      <p:sp>
        <p:nvSpPr>
          <p:cNvPr id="34820" name="Rectangle 4"/>
          <p:cNvSpPr>
            <a:spLocks noGrp="1" noChangeArrowheads="1"/>
          </p:cNvSpPr>
          <p:nvPr>
            <p:ph type="title" idx="4294967295"/>
          </p:nvPr>
        </p:nvSpPr>
        <p:spPr/>
        <p:txBody>
          <a:bodyPr/>
          <a:lstStyle/>
          <a:p>
            <a:r>
              <a:rPr lang="en-US"/>
              <a:t>K+ Channel - III</a:t>
            </a:r>
          </a:p>
        </p:txBody>
      </p:sp>
    </p:spTree>
    <p:extLst>
      <p:ext uri="{BB962C8B-B14F-4D97-AF65-F5344CB8AC3E}">
        <p14:creationId xmlns:p14="http://schemas.microsoft.com/office/powerpoint/2010/main" val="337004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4D4446D-88E1-4A22-8C27-3D3BBAED380C}" type="slidenum">
              <a:rPr lang="en-US"/>
              <a:pPr/>
              <a:t>9</a:t>
            </a:fld>
            <a:endParaRPr lang="en-US"/>
          </a:p>
        </p:txBody>
      </p:sp>
      <p:sp>
        <p:nvSpPr>
          <p:cNvPr id="43010" name="Text Box 2"/>
          <p:cNvSpPr txBox="1">
            <a:spLocks noChangeArrowheads="1"/>
          </p:cNvSpPr>
          <p:nvPr/>
        </p:nvSpPr>
        <p:spPr bwMode="auto">
          <a:xfrm>
            <a:off x="365125" y="136525"/>
            <a:ext cx="7635875"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2"/>
            <a:endParaRPr lang="en-US"/>
          </a:p>
          <a:p>
            <a:pPr lvl="2"/>
            <a:endParaRPr lang="en-US"/>
          </a:p>
          <a:p>
            <a:pPr lvl="2"/>
            <a:endParaRPr lang="en-US"/>
          </a:p>
        </p:txBody>
      </p:sp>
      <p:sp>
        <p:nvSpPr>
          <p:cNvPr id="43011" name="Text Box 3"/>
          <p:cNvSpPr txBox="1">
            <a:spLocks noChangeArrowheads="1"/>
          </p:cNvSpPr>
          <p:nvPr/>
        </p:nvSpPr>
        <p:spPr bwMode="auto">
          <a:xfrm>
            <a:off x="223838" y="609600"/>
            <a:ext cx="8694737"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t>1. The unionized form of local anesthetics diffuses through the nerve cell membrane to a specific hydrophobic binding site on the Na</a:t>
            </a:r>
            <a:r>
              <a:rPr lang="en-US" baseline="30000"/>
              <a:t>+</a:t>
            </a:r>
            <a:r>
              <a:rPr lang="en-US"/>
              <a:t> ion channel.  The ability to exist in an ionized form improves water solubility and there may be polar interactions between the drug and the binding site.  All the injectable anesthetics exist as a equilibrium mixture of ionized and unionized forms.</a:t>
            </a:r>
          </a:p>
        </p:txBody>
      </p:sp>
      <p:pic>
        <p:nvPicPr>
          <p:cNvPr id="43012" name="Picture 4" descr="la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514600"/>
            <a:ext cx="3810000" cy="3030538"/>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cocaine_equili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057400"/>
            <a:ext cx="21082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3014" name="Rectangle 6"/>
          <p:cNvSpPr>
            <a:spLocks noGrp="1" noChangeArrowheads="1"/>
          </p:cNvSpPr>
          <p:nvPr>
            <p:ph type="title" idx="4294967295"/>
          </p:nvPr>
        </p:nvSpPr>
        <p:spPr/>
        <p:txBody>
          <a:bodyPr/>
          <a:lstStyle/>
          <a:p>
            <a:r>
              <a:rPr lang="en-US"/>
              <a:t>Mechanism II </a:t>
            </a:r>
          </a:p>
        </p:txBody>
      </p:sp>
    </p:spTree>
    <p:extLst>
      <p:ext uri="{BB962C8B-B14F-4D97-AF65-F5344CB8AC3E}">
        <p14:creationId xmlns:p14="http://schemas.microsoft.com/office/powerpoint/2010/main" val="3921116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1391</Words>
  <Application>Microsoft Office PowerPoint</Application>
  <PresentationFormat>On-screen Show (4:3)</PresentationFormat>
  <Paragraphs>104</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Document</vt:lpstr>
      <vt:lpstr>Nervous System Outline.</vt:lpstr>
      <vt:lpstr>Mechanism of action.</vt:lpstr>
      <vt:lpstr>Mechanism II</vt:lpstr>
      <vt:lpstr>Ion Channel Blockers</vt:lpstr>
      <vt:lpstr>Ion Channels</vt:lpstr>
      <vt:lpstr>K+ Channel</vt:lpstr>
      <vt:lpstr>K+ Channel - II</vt:lpstr>
      <vt:lpstr>K+ Channel - III</vt:lpstr>
      <vt:lpstr>Mechanism II </vt:lpstr>
      <vt:lpstr>Tetrodotoxin</vt:lpstr>
      <vt:lpstr>More Mechanism Stuff</vt:lpstr>
      <vt:lpstr>Structures - I</vt:lpstr>
      <vt:lpstr>Stuctures - II</vt:lpstr>
      <vt:lpstr>Structures - III</vt:lpstr>
      <vt:lpstr>Local Anesthetic Structure-Activity Relationships.</vt:lpstr>
      <vt:lpstr>LA SAR Continued.</vt:lpstr>
      <vt:lpstr>SAR III</vt:lpstr>
    </vt:vector>
  </TitlesOfParts>
  <Company>MES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sunayanaghodgaonkar</dc:creator>
  <cp:lastModifiedBy>kp</cp:lastModifiedBy>
  <cp:revision>3</cp:revision>
  <dcterms:created xsi:type="dcterms:W3CDTF">2013-02-07T07:44:30Z</dcterms:created>
  <dcterms:modified xsi:type="dcterms:W3CDTF">2015-08-06T05:22:59Z</dcterms:modified>
</cp:coreProperties>
</file>