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9" r:id="rId3"/>
    <p:sldId id="261" r:id="rId4"/>
    <p:sldId id="262" r:id="rId5"/>
    <p:sldId id="263" r:id="rId6"/>
    <p:sldId id="264" r:id="rId7"/>
    <p:sldId id="265" r:id="rId8"/>
    <p:sldId id="288" r:id="rId9"/>
    <p:sldId id="289" r:id="rId10"/>
    <p:sldId id="290" r:id="rId11"/>
    <p:sldId id="291" r:id="rId12"/>
    <p:sldId id="266" r:id="rId13"/>
    <p:sldId id="267" r:id="rId14"/>
    <p:sldId id="268" r:id="rId15"/>
    <p:sldId id="269" r:id="rId16"/>
    <p:sldId id="270" r:id="rId17"/>
    <p:sldId id="292" r:id="rId18"/>
    <p:sldId id="293" r:id="rId19"/>
    <p:sldId id="294" r:id="rId20"/>
    <p:sldId id="295" r:id="rId21"/>
    <p:sldId id="296" r:id="rId22"/>
    <p:sldId id="271" r:id="rId23"/>
    <p:sldId id="272" r:id="rId24"/>
    <p:sldId id="297" r:id="rId25"/>
    <p:sldId id="298" r:id="rId26"/>
    <p:sldId id="273" r:id="rId27"/>
    <p:sldId id="299" r:id="rId28"/>
    <p:sldId id="300" r:id="rId29"/>
    <p:sldId id="274" r:id="rId30"/>
    <p:sldId id="301" r:id="rId31"/>
    <p:sldId id="302" r:id="rId32"/>
    <p:sldId id="303" r:id="rId33"/>
    <p:sldId id="304" r:id="rId34"/>
    <p:sldId id="275" r:id="rId35"/>
    <p:sldId id="305" r:id="rId36"/>
    <p:sldId id="287" r:id="rId37"/>
    <p:sldId id="306" r:id="rId38"/>
    <p:sldId id="307" r:id="rId39"/>
    <p:sldId id="276" r:id="rId40"/>
    <p:sldId id="308" r:id="rId41"/>
    <p:sldId id="309" r:id="rId42"/>
    <p:sldId id="310" r:id="rId43"/>
    <p:sldId id="311" r:id="rId44"/>
    <p:sldId id="312" r:id="rId45"/>
    <p:sldId id="277" r:id="rId46"/>
    <p:sldId id="278" r:id="rId47"/>
    <p:sldId id="313" r:id="rId48"/>
    <p:sldId id="314" r:id="rId49"/>
    <p:sldId id="315" r:id="rId50"/>
    <p:sldId id="316" r:id="rId51"/>
    <p:sldId id="279" r:id="rId52"/>
    <p:sldId id="280" r:id="rId53"/>
    <p:sldId id="317" r:id="rId54"/>
    <p:sldId id="281" r:id="rId55"/>
    <p:sldId id="318" r:id="rId56"/>
    <p:sldId id="319" r:id="rId57"/>
    <p:sldId id="282" r:id="rId58"/>
    <p:sldId id="283" r:id="rId59"/>
    <p:sldId id="284" r:id="rId60"/>
    <p:sldId id="285" r:id="rId61"/>
    <p:sldId id="286" r:id="rId62"/>
    <p:sldId id="25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0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A581EF-859D-4BE1-842E-B21521D322C4}" type="datetimeFigureOut">
              <a:rPr lang="en-US" smtClean="0"/>
              <a:t>8/5/2016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05AC42-7627-4CAE-8800-9367ACFE8D70}" type="slidenum">
              <a:rPr lang="en-US" smtClean="0"/>
              <a:t>‹#›</a:t>
            </a:fld>
            <a:endParaRPr lang="en-US"/>
          </a:p>
        </p:txBody>
      </p:sp>
    </p:spTree>
    <p:extLst>
      <p:ext uri="{BB962C8B-B14F-4D97-AF65-F5344CB8AC3E}">
        <p14:creationId xmlns:p14="http://schemas.microsoft.com/office/powerpoint/2010/main" val="4156678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EC, Japan and USA. </a:t>
            </a:r>
            <a:endParaRPr lang="en-US" dirty="0"/>
          </a:p>
        </p:txBody>
      </p:sp>
      <p:sp>
        <p:nvSpPr>
          <p:cNvPr id="4" name="Slide Number Placeholder 3"/>
          <p:cNvSpPr>
            <a:spLocks noGrp="1"/>
          </p:cNvSpPr>
          <p:nvPr>
            <p:ph type="sldNum" sz="quarter" idx="10"/>
          </p:nvPr>
        </p:nvSpPr>
        <p:spPr/>
        <p:txBody>
          <a:bodyPr/>
          <a:lstStyle/>
          <a:p>
            <a:fld id="{6205AC42-7627-4CAE-8800-9367ACFE8D70}" type="slidenum">
              <a:rPr lang="en-US" smtClean="0"/>
              <a:t>5</a:t>
            </a:fld>
            <a:endParaRPr lang="en-US"/>
          </a:p>
        </p:txBody>
      </p:sp>
    </p:spTree>
    <p:extLst>
      <p:ext uri="{BB962C8B-B14F-4D97-AF65-F5344CB8AC3E}">
        <p14:creationId xmlns:p14="http://schemas.microsoft.com/office/powerpoint/2010/main" val="3739987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robustness is not listed in the table but should be considered at an appropriate stage in the development of the analytical procedure. </a:t>
            </a:r>
            <a:endParaRPr lang="en-US" dirty="0"/>
          </a:p>
        </p:txBody>
      </p:sp>
      <p:sp>
        <p:nvSpPr>
          <p:cNvPr id="4" name="Slide Number Placeholder 3"/>
          <p:cNvSpPr>
            <a:spLocks noGrp="1"/>
          </p:cNvSpPr>
          <p:nvPr>
            <p:ph type="sldNum" sz="quarter" idx="10"/>
          </p:nvPr>
        </p:nvSpPr>
        <p:spPr/>
        <p:txBody>
          <a:bodyPr/>
          <a:lstStyle/>
          <a:p>
            <a:fld id="{6205AC42-7627-4CAE-8800-9367ACFE8D70}" type="slidenum">
              <a:rPr lang="en-US" smtClean="0"/>
              <a:t>10</a:t>
            </a:fld>
            <a:endParaRPr lang="en-US"/>
          </a:p>
        </p:txBody>
      </p:sp>
    </p:spTree>
    <p:extLst>
      <p:ext uri="{BB962C8B-B14F-4D97-AF65-F5344CB8AC3E}">
        <p14:creationId xmlns:p14="http://schemas.microsoft.com/office/powerpoint/2010/main" val="3373847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degree of revalidation required depends on the nature of the changes. </a:t>
            </a:r>
            <a:endParaRPr lang="en-US" dirty="0"/>
          </a:p>
        </p:txBody>
      </p:sp>
      <p:sp>
        <p:nvSpPr>
          <p:cNvPr id="4" name="Slide Number Placeholder 3"/>
          <p:cNvSpPr>
            <a:spLocks noGrp="1"/>
          </p:cNvSpPr>
          <p:nvPr>
            <p:ph type="sldNum" sz="quarter" idx="10"/>
          </p:nvPr>
        </p:nvSpPr>
        <p:spPr/>
        <p:txBody>
          <a:bodyPr/>
          <a:lstStyle/>
          <a:p>
            <a:fld id="{6205AC42-7627-4CAE-8800-9367ACFE8D70}" type="slidenum">
              <a:rPr lang="en-US" smtClean="0"/>
              <a:t>11</a:t>
            </a:fld>
            <a:endParaRPr lang="en-US"/>
          </a:p>
        </p:txBody>
      </p:sp>
    </p:spTree>
    <p:extLst>
      <p:ext uri="{BB962C8B-B14F-4D97-AF65-F5344CB8AC3E}">
        <p14:creationId xmlns:p14="http://schemas.microsoft.com/office/powerpoint/2010/main" val="2538208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It is not always possible to demonstrate that an analytical procedure is specific for a particular </a:t>
            </a:r>
            <a:r>
              <a:rPr lang="en-US" sz="1200" kern="1200" baseline="0" dirty="0" err="1" smtClean="0">
                <a:solidFill>
                  <a:schemeClr val="tx1"/>
                </a:solidFill>
                <a:latin typeface="+mn-lt"/>
                <a:ea typeface="+mn-ea"/>
                <a:cs typeface="+mn-cs"/>
              </a:rPr>
              <a:t>analyte</a:t>
            </a:r>
            <a:r>
              <a:rPr lang="en-US" sz="1200" kern="1200" baseline="0" dirty="0" smtClean="0">
                <a:solidFill>
                  <a:schemeClr val="tx1"/>
                </a:solidFill>
                <a:latin typeface="+mn-lt"/>
                <a:ea typeface="+mn-ea"/>
                <a:cs typeface="+mn-cs"/>
              </a:rPr>
              <a:t> (complete discrimination). In this case a combination of two or more analytical procedures is recommended to achieve the necessary level of discrimination. </a:t>
            </a:r>
            <a:endParaRPr lang="en-US" dirty="0"/>
          </a:p>
        </p:txBody>
      </p:sp>
      <p:sp>
        <p:nvSpPr>
          <p:cNvPr id="4" name="Slide Number Placeholder 3"/>
          <p:cNvSpPr>
            <a:spLocks noGrp="1"/>
          </p:cNvSpPr>
          <p:nvPr>
            <p:ph type="sldNum" sz="quarter" idx="10"/>
          </p:nvPr>
        </p:nvSpPr>
        <p:spPr/>
        <p:txBody>
          <a:bodyPr/>
          <a:lstStyle/>
          <a:p>
            <a:fld id="{6205AC42-7627-4CAE-8800-9367ACFE8D70}" type="slidenum">
              <a:rPr lang="en-US" smtClean="0"/>
              <a:t>16</a:t>
            </a:fld>
            <a:endParaRPr lang="en-US"/>
          </a:p>
        </p:txBody>
      </p:sp>
    </p:spTree>
    <p:extLst>
      <p:ext uri="{BB962C8B-B14F-4D97-AF65-F5344CB8AC3E}">
        <p14:creationId xmlns:p14="http://schemas.microsoft.com/office/powerpoint/2010/main" val="1456537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accuracy of an analytical procedure expresses the closeness of agreement between the value which is accepted either as a conventional true value or an accepted reference value and the value found. </a:t>
            </a:r>
            <a:endParaRPr lang="en-US" dirty="0"/>
          </a:p>
        </p:txBody>
      </p:sp>
      <p:sp>
        <p:nvSpPr>
          <p:cNvPr id="4" name="Slide Number Placeholder 3"/>
          <p:cNvSpPr>
            <a:spLocks noGrp="1"/>
          </p:cNvSpPr>
          <p:nvPr>
            <p:ph type="sldNum" sz="quarter" idx="10"/>
          </p:nvPr>
        </p:nvSpPr>
        <p:spPr/>
        <p:txBody>
          <a:bodyPr/>
          <a:lstStyle/>
          <a:p>
            <a:fld id="{6205AC42-7627-4CAE-8800-9367ACFE8D70}" type="slidenum">
              <a:rPr lang="en-US" smtClean="0"/>
              <a:t>29</a:t>
            </a:fld>
            <a:endParaRPr lang="en-US"/>
          </a:p>
        </p:txBody>
      </p:sp>
    </p:spTree>
    <p:extLst>
      <p:ext uri="{BB962C8B-B14F-4D97-AF65-F5344CB8AC3E}">
        <p14:creationId xmlns:p14="http://schemas.microsoft.com/office/powerpoint/2010/main" val="420733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Precision should be investigated using homogeneous, authentic samples. However, if it is not possible to obtain a homogeneous sample it may be investigated using artificially prepared samples or a sample solution. </a:t>
            </a:r>
            <a:endParaRPr lang="en-US" dirty="0"/>
          </a:p>
        </p:txBody>
      </p:sp>
      <p:sp>
        <p:nvSpPr>
          <p:cNvPr id="4" name="Slide Number Placeholder 3"/>
          <p:cNvSpPr>
            <a:spLocks noGrp="1"/>
          </p:cNvSpPr>
          <p:nvPr>
            <p:ph type="sldNum" sz="quarter" idx="10"/>
          </p:nvPr>
        </p:nvSpPr>
        <p:spPr/>
        <p:txBody>
          <a:bodyPr/>
          <a:lstStyle/>
          <a:p>
            <a:fld id="{6205AC42-7627-4CAE-8800-9367ACFE8D70}" type="slidenum">
              <a:rPr lang="en-US" smtClean="0"/>
              <a:t>34</a:t>
            </a:fld>
            <a:endParaRPr lang="en-US"/>
          </a:p>
        </p:txBody>
      </p:sp>
    </p:spTree>
    <p:extLst>
      <p:ext uri="{BB962C8B-B14F-4D97-AF65-F5344CB8AC3E}">
        <p14:creationId xmlns:p14="http://schemas.microsoft.com/office/powerpoint/2010/main" val="3263849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quantitation</a:t>
            </a:r>
            <a:r>
              <a:rPr lang="en-US" sz="1200" kern="1200" baseline="0" dirty="0" smtClean="0">
                <a:solidFill>
                  <a:schemeClr val="tx1"/>
                </a:solidFill>
                <a:latin typeface="+mn-lt"/>
                <a:ea typeface="+mn-ea"/>
                <a:cs typeface="+mn-cs"/>
              </a:rPr>
              <a:t> limit and the method used for determining the </a:t>
            </a:r>
            <a:r>
              <a:rPr lang="en-US" sz="1200" kern="1200" baseline="0" dirty="0" err="1" smtClean="0">
                <a:solidFill>
                  <a:schemeClr val="tx1"/>
                </a:solidFill>
                <a:latin typeface="+mn-lt"/>
                <a:ea typeface="+mn-ea"/>
                <a:cs typeface="+mn-cs"/>
              </a:rPr>
              <a:t>quantitation</a:t>
            </a:r>
            <a:r>
              <a:rPr lang="en-US" sz="1200" kern="1200" baseline="0" dirty="0" smtClean="0">
                <a:solidFill>
                  <a:schemeClr val="tx1"/>
                </a:solidFill>
                <a:latin typeface="+mn-lt"/>
                <a:ea typeface="+mn-ea"/>
                <a:cs typeface="+mn-cs"/>
              </a:rPr>
              <a:t> limit should be presented. </a:t>
            </a:r>
          </a:p>
          <a:p>
            <a:r>
              <a:rPr lang="en-US" sz="1200" kern="1200" baseline="0" dirty="0" smtClean="0">
                <a:solidFill>
                  <a:schemeClr val="tx1"/>
                </a:solidFill>
                <a:latin typeface="+mn-lt"/>
                <a:ea typeface="+mn-ea"/>
                <a:cs typeface="+mn-cs"/>
              </a:rPr>
              <a:t>The limit should be subsequently validated by the analysis of a suitable number of samples known to be near or prepared at the </a:t>
            </a:r>
            <a:r>
              <a:rPr lang="en-US" sz="1200" kern="1200" baseline="0" dirty="0" err="1" smtClean="0">
                <a:solidFill>
                  <a:schemeClr val="tx1"/>
                </a:solidFill>
                <a:latin typeface="+mn-lt"/>
                <a:ea typeface="+mn-ea"/>
                <a:cs typeface="+mn-cs"/>
              </a:rPr>
              <a:t>quantitation</a:t>
            </a:r>
            <a:r>
              <a:rPr lang="en-US" sz="1200" kern="1200" baseline="0" dirty="0" smtClean="0">
                <a:solidFill>
                  <a:schemeClr val="tx1"/>
                </a:solidFill>
                <a:latin typeface="+mn-lt"/>
                <a:ea typeface="+mn-ea"/>
                <a:cs typeface="+mn-cs"/>
              </a:rPr>
              <a:t> limit. </a:t>
            </a:r>
            <a:endParaRPr lang="en-US" dirty="0"/>
          </a:p>
        </p:txBody>
      </p:sp>
      <p:sp>
        <p:nvSpPr>
          <p:cNvPr id="4" name="Slide Number Placeholder 3"/>
          <p:cNvSpPr>
            <a:spLocks noGrp="1"/>
          </p:cNvSpPr>
          <p:nvPr>
            <p:ph type="sldNum" sz="quarter" idx="10"/>
          </p:nvPr>
        </p:nvSpPr>
        <p:spPr/>
        <p:txBody>
          <a:bodyPr/>
          <a:lstStyle/>
          <a:p>
            <a:fld id="{6205AC42-7627-4CAE-8800-9367ACFE8D70}" type="slidenum">
              <a:rPr lang="en-US" smtClean="0"/>
              <a:t>50</a:t>
            </a:fld>
            <a:endParaRPr lang="en-US"/>
          </a:p>
        </p:txBody>
      </p:sp>
    </p:spTree>
    <p:extLst>
      <p:ext uri="{BB962C8B-B14F-4D97-AF65-F5344CB8AC3E}">
        <p14:creationId xmlns:p14="http://schemas.microsoft.com/office/powerpoint/2010/main" val="1011757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760D4C-7D92-4A6D-A5B7-EAC158555A34}" type="datetimeFigureOut">
              <a:rPr lang="en-US" smtClean="0"/>
              <a:pPr/>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385CF-B250-4820-BFC4-19D2437528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60D4C-7D92-4A6D-A5B7-EAC158555A34}" type="datetimeFigureOut">
              <a:rPr lang="en-US" smtClean="0"/>
              <a:pPr/>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385CF-B250-4820-BFC4-19D2437528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60D4C-7D92-4A6D-A5B7-EAC158555A34}" type="datetimeFigureOut">
              <a:rPr lang="en-US" smtClean="0"/>
              <a:pPr/>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385CF-B250-4820-BFC4-19D24375281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36886FB0-5BF4-4DEB-AD6B-8B87BB99B64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6479724-4622-460E-940A-880F3CCFDDFE}"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67D6783-9642-4F7A-87D7-C45C53B8F1A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C5C700-D364-478B-93EC-42CFCC3F25B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60D4C-7D92-4A6D-A5B7-EAC158555A34}" type="datetimeFigureOut">
              <a:rPr lang="en-US" smtClean="0"/>
              <a:pPr/>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385CF-B250-4820-BFC4-19D2437528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60D4C-7D92-4A6D-A5B7-EAC158555A34}" type="datetimeFigureOut">
              <a:rPr lang="en-US" smtClean="0"/>
              <a:pPr/>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385CF-B250-4820-BFC4-19D2437528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760D4C-7D92-4A6D-A5B7-EAC158555A34}" type="datetimeFigureOut">
              <a:rPr lang="en-US" smtClean="0"/>
              <a:pPr/>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385CF-B250-4820-BFC4-19D2437528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760D4C-7D92-4A6D-A5B7-EAC158555A34}" type="datetimeFigureOut">
              <a:rPr lang="en-US" smtClean="0"/>
              <a:pPr/>
              <a:t>8/5/2016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F385CF-B250-4820-BFC4-19D2437528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760D4C-7D92-4A6D-A5B7-EAC158555A34}" type="datetimeFigureOut">
              <a:rPr lang="en-US" smtClean="0"/>
              <a:pPr/>
              <a:t>8/5/2016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F385CF-B250-4820-BFC4-19D2437528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60D4C-7D92-4A6D-A5B7-EAC158555A34}" type="datetimeFigureOut">
              <a:rPr lang="en-US" smtClean="0"/>
              <a:pPr/>
              <a:t>8/5/2016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F385CF-B250-4820-BFC4-19D2437528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60D4C-7D92-4A6D-A5B7-EAC158555A34}" type="datetimeFigureOut">
              <a:rPr lang="en-US" smtClean="0"/>
              <a:pPr/>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385CF-B250-4820-BFC4-19D2437528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60D4C-7D92-4A6D-A5B7-EAC158555A34}" type="datetimeFigureOut">
              <a:rPr lang="en-US" smtClean="0"/>
              <a:pPr/>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385CF-B250-4820-BFC4-19D2437528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60D4C-7D92-4A6D-A5B7-EAC158555A34}" type="datetimeFigureOut">
              <a:rPr lang="en-US" smtClean="0"/>
              <a:pPr/>
              <a:t>8/5/2016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385CF-B250-4820-BFC4-19D2437528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14.xml"/><Relationship Id="rId4" Type="http://schemas.openxmlformats.org/officeDocument/2006/relationships/image" Target="../media/image20.gif"/></Relationships>
</file>

<file path=ppt/slides/_rels/slide1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0.gif"/><Relationship Id="rId7" Type="http://schemas.openxmlformats.org/officeDocument/2006/relationships/image" Target="../media/image14.gif"/><Relationship Id="rId2" Type="http://schemas.openxmlformats.org/officeDocument/2006/relationships/image" Target="../media/image22.gif"/><Relationship Id="rId1" Type="http://schemas.openxmlformats.org/officeDocument/2006/relationships/slideLayout" Target="../slideLayouts/slideLayout12.xml"/><Relationship Id="rId6" Type="http://schemas.openxmlformats.org/officeDocument/2006/relationships/image" Target="../media/image13.gif"/><Relationship Id="rId5" Type="http://schemas.openxmlformats.org/officeDocument/2006/relationships/image" Target="../media/image12.gif"/><Relationship Id="rId10" Type="http://schemas.openxmlformats.org/officeDocument/2006/relationships/image" Target="../media/image24.gif"/><Relationship Id="rId4" Type="http://schemas.openxmlformats.org/officeDocument/2006/relationships/image" Target="../media/image11.gif"/><Relationship Id="rId9" Type="http://schemas.openxmlformats.org/officeDocument/2006/relationships/image" Target="../media/image23.gif"/></Relationships>
</file>

<file path=ppt/slides/_rels/slide1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5.gi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7.gif"/></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6.gif"/><Relationship Id="rId1" Type="http://schemas.openxmlformats.org/officeDocument/2006/relationships/slideLayout" Target="../slideLayouts/slideLayout14.xml"/><Relationship Id="rId4" Type="http://schemas.openxmlformats.org/officeDocument/2006/relationships/image" Target="../media/image30.wmf"/></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12.xml"/><Relationship Id="rId4" Type="http://schemas.openxmlformats.org/officeDocument/2006/relationships/image" Target="../media/image6.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14.xml"/><Relationship Id="rId4" Type="http://schemas.openxmlformats.org/officeDocument/2006/relationships/image" Target="../media/image32.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5.gif"/><Relationship Id="rId3" Type="http://schemas.openxmlformats.org/officeDocument/2006/relationships/image" Target="../media/image35.gif"/><Relationship Id="rId7" Type="http://schemas.openxmlformats.org/officeDocument/2006/relationships/image" Target="../media/image39.gif"/><Relationship Id="rId2" Type="http://schemas.openxmlformats.org/officeDocument/2006/relationships/image" Target="../media/image34.gif"/><Relationship Id="rId1" Type="http://schemas.openxmlformats.org/officeDocument/2006/relationships/slideLayout" Target="../slideLayouts/slideLayout14.xml"/><Relationship Id="rId6" Type="http://schemas.openxmlformats.org/officeDocument/2006/relationships/image" Target="../media/image38.gif"/><Relationship Id="rId5" Type="http://schemas.openxmlformats.org/officeDocument/2006/relationships/image" Target="../media/image37.gif"/><Relationship Id="rId4" Type="http://schemas.openxmlformats.org/officeDocument/2006/relationships/image" Target="../media/image36.gif"/><Relationship Id="rId9" Type="http://schemas.openxmlformats.org/officeDocument/2006/relationships/image" Target="../media/image27.gif"/></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1.gi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hyperlink" Target="http://www.fda.gov/cder/guidance/2396dft.htm" TargetMode="External"/><Relationship Id="rId2" Type="http://schemas.openxmlformats.org/officeDocument/2006/relationships/hyperlink" Target="http://www.labcompliance.com/methods/meth_val.htm#introduction" TargetMode="External"/><Relationship Id="rId1" Type="http://schemas.openxmlformats.org/officeDocument/2006/relationships/slideLayout" Target="../slideLayouts/slideLayout12.xml"/><Relationship Id="rId6" Type="http://schemas.openxmlformats.org/officeDocument/2006/relationships/image" Target="../media/image42.gif"/><Relationship Id="rId5" Type="http://schemas.openxmlformats.org/officeDocument/2006/relationships/image" Target="../media/image26.gif"/><Relationship Id="rId4" Type="http://schemas.openxmlformats.org/officeDocument/2006/relationships/hyperlink" Target="http://www.fda.gov/cder/guidance/ameth.htm" TargetMode="External"/></Relationships>
</file>

<file path=ppt/slides/_rels/slide61.xml.rels><?xml version="1.0" encoding="UTF-8" standalone="yes"?>
<Relationships xmlns="http://schemas.openxmlformats.org/package/2006/relationships"><Relationship Id="rId8" Type="http://schemas.openxmlformats.org/officeDocument/2006/relationships/image" Target="../media/image42.gif"/><Relationship Id="rId3" Type="http://schemas.openxmlformats.org/officeDocument/2006/relationships/hyperlink" Target="http://www.fda.gov/cder/guidance/4252fnl.htm" TargetMode="External"/><Relationship Id="rId7" Type="http://schemas.openxmlformats.org/officeDocument/2006/relationships/image" Target="../media/image26.gif"/><Relationship Id="rId2" Type="http://schemas.openxmlformats.org/officeDocument/2006/relationships/hyperlink" Target="http://www.ich.org/" TargetMode="External"/><Relationship Id="rId1" Type="http://schemas.openxmlformats.org/officeDocument/2006/relationships/slideLayout" Target="../slideLayouts/slideLayout12.xml"/><Relationship Id="rId6" Type="http://schemas.openxmlformats.org/officeDocument/2006/relationships/hyperlink" Target="http://www.aoac.org/" TargetMode="External"/><Relationship Id="rId5" Type="http://schemas.openxmlformats.org/officeDocument/2006/relationships/hyperlink" Target="http://www.ivstandards.com/tech/reliability/part17.asp" TargetMode="External"/><Relationship Id="rId4" Type="http://schemas.openxmlformats.org/officeDocument/2006/relationships/hyperlink" Target="http://www.pharmtech.com/pharmtech/data/articlestandard/pharmtech/102003/48314/article.pdf"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image" Target="../media/image15.gif"/><Relationship Id="rId2" Type="http://schemas.openxmlformats.org/officeDocument/2006/relationships/image" Target="../media/image10.gif"/><Relationship Id="rId1" Type="http://schemas.openxmlformats.org/officeDocument/2006/relationships/slideLayout" Target="../slideLayouts/slideLayout14.xml"/><Relationship Id="rId6" Type="http://schemas.openxmlformats.org/officeDocument/2006/relationships/image" Target="../media/image14.gif"/><Relationship Id="rId5" Type="http://schemas.openxmlformats.org/officeDocument/2006/relationships/image" Target="../media/image13.gif"/><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Analytical method validation </a:t>
            </a:r>
            <a:endParaRPr lang="en-US" dirty="0"/>
          </a:p>
        </p:txBody>
      </p:sp>
      <p:sp>
        <p:nvSpPr>
          <p:cNvPr id="3" name="Subtitle 2"/>
          <p:cNvSpPr>
            <a:spLocks noGrp="1"/>
          </p:cNvSpPr>
          <p:nvPr>
            <p:ph type="subTitle" idx="1"/>
          </p:nvPr>
        </p:nvSpPr>
        <p:spPr/>
        <p:txBody>
          <a:bodyPr/>
          <a:lstStyle/>
          <a:p>
            <a:endParaRPr lang="en-US"/>
          </a:p>
        </p:txBody>
      </p:sp>
      <p:pic>
        <p:nvPicPr>
          <p:cNvPr id="4" name="Picture 37" descr="test_tubes_ready_sm_wm"/>
          <p:cNvPicPr>
            <a:picLocks noChangeAspect="1" noChangeArrowheads="1" noCrop="1"/>
          </p:cNvPicPr>
          <p:nvPr/>
        </p:nvPicPr>
        <p:blipFill>
          <a:blip r:embed="rId2" cstate="print"/>
          <a:srcRect/>
          <a:stretch>
            <a:fillRect/>
          </a:stretch>
        </p:blipFill>
        <p:spPr bwMode="auto">
          <a:xfrm>
            <a:off x="228600" y="3657600"/>
            <a:ext cx="857250" cy="857250"/>
          </a:xfrm>
          <a:prstGeom prst="rect">
            <a:avLst/>
          </a:prstGeom>
          <a:noFill/>
          <a:ln w="9525">
            <a:noFill/>
            <a:miter lim="800000"/>
            <a:headEnd/>
            <a:tailEnd/>
          </a:ln>
        </p:spPr>
      </p:pic>
      <p:pic>
        <p:nvPicPr>
          <p:cNvPr id="5" name="Picture 36" descr="Beakrtub"/>
          <p:cNvPicPr>
            <a:picLocks noChangeAspect="1" noChangeArrowheads="1"/>
          </p:cNvPicPr>
          <p:nvPr/>
        </p:nvPicPr>
        <p:blipFill>
          <a:blip r:embed="rId3" cstate="print"/>
          <a:srcRect/>
          <a:stretch>
            <a:fillRect/>
          </a:stretch>
        </p:blipFill>
        <p:spPr bwMode="auto">
          <a:xfrm>
            <a:off x="4724400" y="1219200"/>
            <a:ext cx="1066800" cy="107632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Assay procedures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Assay procedures are intended to measure the </a:t>
            </a:r>
            <a:r>
              <a:rPr lang="en-US" dirty="0" err="1" smtClean="0"/>
              <a:t>analyte</a:t>
            </a:r>
            <a:r>
              <a:rPr lang="en-US" dirty="0" smtClean="0"/>
              <a:t> present in a given sample. </a:t>
            </a:r>
          </a:p>
          <a:p>
            <a:r>
              <a:rPr lang="en-US" dirty="0" smtClean="0"/>
              <a:t>The assay represents a quantitative measurement of the major component(s) in the drug substance.</a:t>
            </a:r>
          </a:p>
          <a:p>
            <a:r>
              <a:rPr lang="en-US" dirty="0" smtClean="0"/>
              <a:t>For the drug product, similar validation characteristics also apply when assaying for the active or other selected component(s). </a:t>
            </a:r>
          </a:p>
          <a:p>
            <a:r>
              <a:rPr lang="en-US" dirty="0" smtClean="0"/>
              <a:t>The same validation characteristics may also apply to assays associated with other analytical procedures (e.g., dissolution).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revalidation may be necessary in the following circumstances</a:t>
            </a:r>
            <a:endParaRPr lang="en-US" dirty="0"/>
          </a:p>
        </p:txBody>
      </p:sp>
      <p:sp>
        <p:nvSpPr>
          <p:cNvPr id="3" name="Content Placeholder 2"/>
          <p:cNvSpPr>
            <a:spLocks noGrp="1"/>
          </p:cNvSpPr>
          <p:nvPr>
            <p:ph idx="1"/>
          </p:nvPr>
        </p:nvSpPr>
        <p:spPr/>
        <p:txBody>
          <a:bodyPr/>
          <a:lstStyle/>
          <a:p>
            <a:r>
              <a:rPr lang="en-US" dirty="0" smtClean="0"/>
              <a:t>changes in the synthesis of the drug substance; </a:t>
            </a:r>
          </a:p>
          <a:p>
            <a:r>
              <a:rPr lang="en-US" dirty="0" smtClean="0"/>
              <a:t>changes in the composition of the finished product; </a:t>
            </a:r>
          </a:p>
          <a:p>
            <a:r>
              <a:rPr lang="en-US" dirty="0" smtClean="0"/>
              <a:t>changes in the analytical procedure.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sz="quarter"/>
          </p:nvPr>
        </p:nvSpPr>
        <p:spPr>
          <a:xfrm>
            <a:off x="457200" y="76200"/>
            <a:ext cx="8229600" cy="1143000"/>
          </a:xfrm>
        </p:spPr>
        <p:txBody>
          <a:bodyPr>
            <a:normAutofit fontScale="90000"/>
          </a:bodyPr>
          <a:lstStyle/>
          <a:p>
            <a:pPr eaLnBrk="1" hangingPunct="1"/>
            <a:r>
              <a:rPr lang="en-US" sz="3600" i="1" smtClean="0">
                <a:solidFill>
                  <a:schemeClr val="accent2"/>
                </a:solidFill>
                <a:latin typeface="Times New Roman" pitchFamily="18" charset="0"/>
              </a:rPr>
              <a:t>CONSIDERATIONS PRIOR TO METHOD VALIDATION</a:t>
            </a:r>
          </a:p>
        </p:txBody>
      </p:sp>
      <p:pic>
        <p:nvPicPr>
          <p:cNvPr id="9219" name="Picture 9" descr="Purple_spiral"/>
          <p:cNvPicPr>
            <a:picLocks noGrp="1" noChangeAspect="1" noChangeArrowheads="1" noCrop="1"/>
          </p:cNvPicPr>
          <p:nvPr>
            <p:ph sz="quarter" idx="1"/>
          </p:nvPr>
        </p:nvPicPr>
        <p:blipFill>
          <a:blip r:embed="rId2" cstate="print"/>
          <a:srcRect/>
          <a:stretch>
            <a:fillRect/>
          </a:stretch>
        </p:blipFill>
        <p:spPr>
          <a:xfrm>
            <a:off x="457200" y="609600"/>
            <a:ext cx="4038600" cy="109538"/>
          </a:xfrm>
          <a:noFill/>
        </p:spPr>
      </p:pic>
      <p:pic>
        <p:nvPicPr>
          <p:cNvPr id="9220" name="Picture 6" descr="Purple_spiral"/>
          <p:cNvPicPr>
            <a:picLocks noGrp="1" noChangeAspect="1" noChangeArrowheads="1" noCrop="1"/>
          </p:cNvPicPr>
          <p:nvPr>
            <p:ph sz="quarter" idx="2"/>
          </p:nvPr>
        </p:nvPicPr>
        <p:blipFill>
          <a:blip r:embed="rId2" cstate="print"/>
          <a:srcRect/>
          <a:stretch>
            <a:fillRect/>
          </a:stretch>
        </p:blipFill>
        <p:spPr>
          <a:xfrm>
            <a:off x="4495800" y="609600"/>
            <a:ext cx="4038600" cy="109538"/>
          </a:xfrm>
          <a:noFill/>
        </p:spPr>
      </p:pic>
      <p:pic>
        <p:nvPicPr>
          <p:cNvPr id="9221" name="Picture 10" descr="Purple_spiral"/>
          <p:cNvPicPr>
            <a:picLocks noGrp="1" noChangeAspect="1" noChangeArrowheads="1" noCrop="1"/>
          </p:cNvPicPr>
          <p:nvPr>
            <p:ph sz="quarter" idx="3"/>
          </p:nvPr>
        </p:nvPicPr>
        <p:blipFill>
          <a:blip r:embed="rId2" cstate="print"/>
          <a:srcRect/>
          <a:stretch>
            <a:fillRect/>
          </a:stretch>
        </p:blipFill>
        <p:spPr>
          <a:xfrm>
            <a:off x="2133600" y="1185863"/>
            <a:ext cx="4038600" cy="109537"/>
          </a:xfrm>
          <a:noFill/>
        </p:spPr>
      </p:pic>
      <p:sp>
        <p:nvSpPr>
          <p:cNvPr id="9222" name="Rectangle 12"/>
          <p:cNvSpPr>
            <a:spLocks noChangeArrowheads="1"/>
          </p:cNvSpPr>
          <p:nvPr/>
        </p:nvSpPr>
        <p:spPr bwMode="auto">
          <a:xfrm>
            <a:off x="685800" y="990600"/>
            <a:ext cx="2514600" cy="685800"/>
          </a:xfrm>
          <a:prstGeom prst="rect">
            <a:avLst/>
          </a:prstGeom>
          <a:solidFill>
            <a:schemeClr val="bg1"/>
          </a:solidFill>
          <a:ln w="12700" cap="sq">
            <a:noFill/>
            <a:miter lim="800000"/>
            <a:headEnd type="none" w="sm" len="sm"/>
            <a:tailEnd type="none" w="sm" len="sm"/>
          </a:ln>
        </p:spPr>
        <p:txBody>
          <a:bodyPr wrap="none" anchor="ctr"/>
          <a:lstStyle/>
          <a:p>
            <a:endParaRPr lang="en-US"/>
          </a:p>
        </p:txBody>
      </p:sp>
      <p:sp>
        <p:nvSpPr>
          <p:cNvPr id="9223" name="Rectangle 13"/>
          <p:cNvSpPr>
            <a:spLocks noChangeArrowheads="1"/>
          </p:cNvSpPr>
          <p:nvPr/>
        </p:nvSpPr>
        <p:spPr bwMode="auto">
          <a:xfrm>
            <a:off x="6019800" y="914400"/>
            <a:ext cx="3124200" cy="685800"/>
          </a:xfrm>
          <a:prstGeom prst="rect">
            <a:avLst/>
          </a:prstGeom>
          <a:solidFill>
            <a:schemeClr val="bg1"/>
          </a:solidFill>
          <a:ln w="12700" cap="sq">
            <a:noFill/>
            <a:miter lim="800000"/>
            <a:headEnd type="none" w="sm" len="sm"/>
            <a:tailEnd type="none" w="sm" len="sm"/>
          </a:ln>
        </p:spPr>
        <p:txBody>
          <a:bodyPr wrap="none" anchor="ctr"/>
          <a:lstStyle/>
          <a:p>
            <a:endParaRPr lang="en-US"/>
          </a:p>
        </p:txBody>
      </p:sp>
      <p:sp>
        <p:nvSpPr>
          <p:cNvPr id="9224" name="Text Box 14"/>
          <p:cNvSpPr txBox="1">
            <a:spLocks noChangeArrowheads="1"/>
          </p:cNvSpPr>
          <p:nvPr/>
        </p:nvSpPr>
        <p:spPr bwMode="auto">
          <a:xfrm>
            <a:off x="838200" y="1905000"/>
            <a:ext cx="7239000" cy="3533775"/>
          </a:xfrm>
          <a:prstGeom prst="rect">
            <a:avLst/>
          </a:prstGeom>
          <a:noFill/>
          <a:ln w="12700" cap="sq">
            <a:noFill/>
            <a:miter lim="800000"/>
            <a:headEnd type="none" w="sm" len="sm"/>
            <a:tailEnd type="none" w="sm" len="sm"/>
          </a:ln>
        </p:spPr>
        <p:txBody>
          <a:bodyPr>
            <a:spAutoFit/>
          </a:bodyPr>
          <a:lstStyle/>
          <a:p>
            <a:r>
              <a:rPr lang="en-US" sz="2400" b="1">
                <a:solidFill>
                  <a:srgbClr val="FF33CC"/>
                </a:solidFill>
                <a:latin typeface="Times New Roman" pitchFamily="18" charset="0"/>
              </a:rPr>
              <a:t>Suitability of Instrument</a:t>
            </a:r>
          </a:p>
          <a:p>
            <a:pPr lvl="1"/>
            <a:r>
              <a:rPr lang="en-US" sz="2000">
                <a:latin typeface="Times New Roman" pitchFamily="18" charset="0"/>
              </a:rPr>
              <a:t>Status of Qualification and Calibration</a:t>
            </a:r>
          </a:p>
          <a:p>
            <a:r>
              <a:rPr lang="en-US" sz="2400" b="1">
                <a:solidFill>
                  <a:srgbClr val="FF33CC"/>
                </a:solidFill>
                <a:latin typeface="Times New Roman" pitchFamily="18" charset="0"/>
              </a:rPr>
              <a:t>Suitability of Materials</a:t>
            </a:r>
          </a:p>
          <a:p>
            <a:pPr lvl="1"/>
            <a:r>
              <a:rPr lang="en-US" sz="2000">
                <a:latin typeface="Times New Roman" pitchFamily="18" charset="0"/>
              </a:rPr>
              <a:t>Status of Reference Standards, Reagents, etc.</a:t>
            </a:r>
          </a:p>
          <a:p>
            <a:r>
              <a:rPr lang="en-US" sz="2400" b="1">
                <a:solidFill>
                  <a:srgbClr val="FF33CC"/>
                </a:solidFill>
                <a:latin typeface="Times New Roman" pitchFamily="18" charset="0"/>
              </a:rPr>
              <a:t>Suitability of Analyst</a:t>
            </a:r>
          </a:p>
          <a:p>
            <a:pPr lvl="1"/>
            <a:r>
              <a:rPr lang="en-US" sz="2000">
                <a:latin typeface="Times New Roman" pitchFamily="18" charset="0"/>
              </a:rPr>
              <a:t>Status of Training and Qualification Records</a:t>
            </a:r>
          </a:p>
          <a:p>
            <a:r>
              <a:rPr lang="en-US" sz="2400" b="1">
                <a:solidFill>
                  <a:srgbClr val="FF33CC"/>
                </a:solidFill>
                <a:latin typeface="Times New Roman" pitchFamily="18" charset="0"/>
              </a:rPr>
              <a:t>Suitability of Documentation</a:t>
            </a:r>
          </a:p>
          <a:p>
            <a:pPr lvl="1"/>
            <a:r>
              <a:rPr lang="en-US" sz="2000">
                <a:latin typeface="Times New Roman" pitchFamily="18" charset="0"/>
              </a:rPr>
              <a:t>Written analytical procedure and proper approved protocol with pre-established acceptance criteria.</a:t>
            </a:r>
          </a:p>
          <a:p>
            <a:pPr>
              <a:spcBef>
                <a:spcPct val="50000"/>
              </a:spcBef>
            </a:pPr>
            <a:endParaRPr lang="en-US" sz="2000">
              <a:latin typeface="Times New Roman" pitchFamily="18" charset="0"/>
            </a:endParaRPr>
          </a:p>
        </p:txBody>
      </p:sp>
      <p:pic>
        <p:nvPicPr>
          <p:cNvPr id="9225" name="Picture 15" descr="Rectangle"/>
          <p:cNvPicPr>
            <a:picLocks noChangeAspect="1" noChangeArrowheads="1" noCrop="1"/>
          </p:cNvPicPr>
          <p:nvPr/>
        </p:nvPicPr>
        <p:blipFill>
          <a:blip r:embed="rId3" cstate="print"/>
          <a:srcRect/>
          <a:stretch>
            <a:fillRect/>
          </a:stretch>
        </p:blipFill>
        <p:spPr bwMode="auto">
          <a:xfrm>
            <a:off x="685800" y="2133600"/>
            <a:ext cx="104775" cy="85725"/>
          </a:xfrm>
          <a:prstGeom prst="rect">
            <a:avLst/>
          </a:prstGeom>
          <a:noFill/>
          <a:ln w="9525">
            <a:noFill/>
            <a:miter lim="800000"/>
            <a:headEnd/>
            <a:tailEnd/>
          </a:ln>
        </p:spPr>
      </p:pic>
      <p:pic>
        <p:nvPicPr>
          <p:cNvPr id="9226" name="Picture 24" descr="Rectangle"/>
          <p:cNvPicPr>
            <a:picLocks noGrp="1" noChangeAspect="1" noChangeArrowheads="1" noCrop="1"/>
          </p:cNvPicPr>
          <p:nvPr>
            <p:ph sz="quarter" idx="4"/>
          </p:nvPr>
        </p:nvPicPr>
        <p:blipFill>
          <a:blip r:embed="rId3" cstate="print"/>
          <a:srcRect/>
          <a:stretch>
            <a:fillRect/>
          </a:stretch>
        </p:blipFill>
        <p:spPr>
          <a:xfrm>
            <a:off x="657225" y="2819400"/>
            <a:ext cx="104775" cy="85725"/>
          </a:xfrm>
          <a:noFill/>
        </p:spPr>
      </p:pic>
      <p:pic>
        <p:nvPicPr>
          <p:cNvPr id="9227" name="Picture 26" descr="Rectangle"/>
          <p:cNvPicPr>
            <a:picLocks noChangeAspect="1" noChangeArrowheads="1" noCrop="1"/>
          </p:cNvPicPr>
          <p:nvPr/>
        </p:nvPicPr>
        <p:blipFill>
          <a:blip r:embed="rId3" cstate="print"/>
          <a:srcRect/>
          <a:stretch>
            <a:fillRect/>
          </a:stretch>
        </p:blipFill>
        <p:spPr bwMode="auto">
          <a:xfrm>
            <a:off x="685800" y="4114800"/>
            <a:ext cx="104775" cy="85725"/>
          </a:xfrm>
          <a:prstGeom prst="rect">
            <a:avLst/>
          </a:prstGeom>
          <a:noFill/>
          <a:ln w="9525">
            <a:noFill/>
            <a:miter lim="800000"/>
            <a:headEnd/>
            <a:tailEnd/>
          </a:ln>
        </p:spPr>
      </p:pic>
      <p:pic>
        <p:nvPicPr>
          <p:cNvPr id="9228" name="Picture 27" descr="Rectangle"/>
          <p:cNvPicPr>
            <a:picLocks noChangeAspect="1" noChangeArrowheads="1" noCrop="1"/>
          </p:cNvPicPr>
          <p:nvPr/>
        </p:nvPicPr>
        <p:blipFill>
          <a:blip r:embed="rId3" cstate="print"/>
          <a:srcRect/>
          <a:stretch>
            <a:fillRect/>
          </a:stretch>
        </p:blipFill>
        <p:spPr bwMode="auto">
          <a:xfrm>
            <a:off x="685800" y="3429000"/>
            <a:ext cx="104775" cy="8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sz="quarter"/>
          </p:nvPr>
        </p:nvSpPr>
        <p:spPr>
          <a:xfrm>
            <a:off x="457200" y="0"/>
            <a:ext cx="8229600" cy="1143000"/>
          </a:xfrm>
        </p:spPr>
        <p:txBody>
          <a:bodyPr/>
          <a:lstStyle/>
          <a:p>
            <a:pPr eaLnBrk="1" hangingPunct="1"/>
            <a:r>
              <a:rPr lang="en-US" sz="3200" smtClean="0">
                <a:solidFill>
                  <a:srgbClr val="FF33CC"/>
                </a:solidFill>
                <a:latin typeface="Times New Roman" pitchFamily="18" charset="0"/>
              </a:rPr>
              <a:t>EXAMPLES OF METHODS THAT REQUIRE VALIDATION DOCUMENTATION</a:t>
            </a:r>
          </a:p>
        </p:txBody>
      </p:sp>
      <p:pic>
        <p:nvPicPr>
          <p:cNvPr id="10243" name="Picture 10" descr="pullcart_library_book_open_sm_nwm"/>
          <p:cNvPicPr>
            <a:picLocks noGrp="1" noChangeAspect="1" noChangeArrowheads="1" noCrop="1"/>
          </p:cNvPicPr>
          <p:nvPr>
            <p:ph sz="quarter" idx="1"/>
          </p:nvPr>
        </p:nvPicPr>
        <p:blipFill>
          <a:blip r:embed="rId2" cstate="print"/>
          <a:srcRect/>
          <a:stretch>
            <a:fillRect/>
          </a:stretch>
        </p:blipFill>
        <p:spPr>
          <a:xfrm>
            <a:off x="8134350" y="609600"/>
            <a:ext cx="857250" cy="1009650"/>
          </a:xfrm>
          <a:noFill/>
        </p:spPr>
      </p:pic>
      <p:pic>
        <p:nvPicPr>
          <p:cNvPr id="10244" name="Picture 14" descr="mad_scientist_swirling_beaker_sm_wm"/>
          <p:cNvPicPr>
            <a:picLocks noGrp="1" noChangeAspect="1" noChangeArrowheads="1" noCrop="1"/>
          </p:cNvPicPr>
          <p:nvPr>
            <p:ph sz="quarter" idx="2"/>
          </p:nvPr>
        </p:nvPicPr>
        <p:blipFill>
          <a:blip r:embed="rId3" cstate="print"/>
          <a:srcRect/>
          <a:stretch>
            <a:fillRect/>
          </a:stretch>
        </p:blipFill>
        <p:spPr>
          <a:xfrm>
            <a:off x="438150" y="609600"/>
            <a:ext cx="1009650" cy="1009650"/>
          </a:xfrm>
          <a:noFill/>
        </p:spPr>
      </p:pic>
      <p:pic>
        <p:nvPicPr>
          <p:cNvPr id="10245" name="Picture 22" descr="Cube"/>
          <p:cNvPicPr>
            <a:picLocks noGrp="1" noChangeAspect="1" noChangeArrowheads="1" noCrop="1"/>
          </p:cNvPicPr>
          <p:nvPr>
            <p:ph sz="quarter" idx="3"/>
          </p:nvPr>
        </p:nvPicPr>
        <p:blipFill>
          <a:blip r:embed="rId4" cstate="print"/>
          <a:srcRect/>
          <a:stretch>
            <a:fillRect/>
          </a:stretch>
        </p:blipFill>
        <p:spPr>
          <a:xfrm>
            <a:off x="533400" y="5257800"/>
            <a:ext cx="342900" cy="352425"/>
          </a:xfrm>
          <a:noFill/>
        </p:spPr>
      </p:pic>
      <p:sp>
        <p:nvSpPr>
          <p:cNvPr id="10246" name="Rectangle 16"/>
          <p:cNvSpPr>
            <a:spLocks noChangeArrowheads="1"/>
          </p:cNvSpPr>
          <p:nvPr/>
        </p:nvSpPr>
        <p:spPr bwMode="auto">
          <a:xfrm>
            <a:off x="3124200" y="4876800"/>
            <a:ext cx="1143000" cy="685800"/>
          </a:xfrm>
          <a:prstGeom prst="rect">
            <a:avLst/>
          </a:prstGeom>
          <a:solidFill>
            <a:schemeClr val="bg1"/>
          </a:solidFill>
          <a:ln w="12700" cap="sq">
            <a:noFill/>
            <a:miter lim="800000"/>
            <a:headEnd type="none" w="sm" len="sm"/>
            <a:tailEnd type="none" w="sm" len="sm"/>
          </a:ln>
        </p:spPr>
        <p:txBody>
          <a:bodyPr wrap="none" anchor="ctr"/>
          <a:lstStyle/>
          <a:p>
            <a:endParaRPr lang="en-US"/>
          </a:p>
        </p:txBody>
      </p:sp>
      <p:sp>
        <p:nvSpPr>
          <p:cNvPr id="10247" name="Text Box 21"/>
          <p:cNvSpPr txBox="1">
            <a:spLocks noChangeArrowheads="1"/>
          </p:cNvSpPr>
          <p:nvPr/>
        </p:nvSpPr>
        <p:spPr bwMode="auto">
          <a:xfrm>
            <a:off x="838200" y="1524000"/>
            <a:ext cx="8001000" cy="4838700"/>
          </a:xfrm>
          <a:prstGeom prst="rect">
            <a:avLst/>
          </a:prstGeom>
          <a:noFill/>
          <a:ln w="12700" cap="sq">
            <a:noFill/>
            <a:miter lim="800000"/>
            <a:headEnd type="none" w="sm" len="sm"/>
            <a:tailEnd type="none" w="sm" len="sm"/>
          </a:ln>
        </p:spPr>
        <p:txBody>
          <a:bodyPr>
            <a:spAutoFit/>
          </a:bodyPr>
          <a:lstStyle/>
          <a:p>
            <a:r>
              <a:rPr lang="en-US" sz="2400">
                <a:solidFill>
                  <a:schemeClr val="accent2"/>
                </a:solidFill>
                <a:latin typeface="Times New Roman" pitchFamily="18" charset="0"/>
              </a:rPr>
              <a:t>CHROMATOGRAPHIC METHODS</a:t>
            </a:r>
            <a:r>
              <a:rPr lang="en-US" sz="2400">
                <a:latin typeface="Times New Roman" pitchFamily="18" charset="0"/>
              </a:rPr>
              <a:t> </a:t>
            </a:r>
          </a:p>
          <a:p>
            <a:endParaRPr lang="en-US" sz="2400">
              <a:latin typeface="Times New Roman" pitchFamily="18" charset="0"/>
            </a:endParaRPr>
          </a:p>
          <a:p>
            <a:r>
              <a:rPr lang="en-US" sz="2400">
                <a:solidFill>
                  <a:schemeClr val="hlink"/>
                </a:solidFill>
                <a:latin typeface="Times New Roman" pitchFamily="18" charset="0"/>
              </a:rPr>
              <a:t>SPECTROPHOTOMETRIC METHODS</a:t>
            </a:r>
            <a:r>
              <a:rPr lang="en-US" sz="2400">
                <a:latin typeface="Times New Roman" pitchFamily="18" charset="0"/>
              </a:rPr>
              <a:t> </a:t>
            </a:r>
          </a:p>
          <a:p>
            <a:endParaRPr lang="en-US" sz="2400">
              <a:latin typeface="Times New Roman" pitchFamily="18" charset="0"/>
            </a:endParaRPr>
          </a:p>
          <a:p>
            <a:r>
              <a:rPr lang="en-US" sz="2400">
                <a:solidFill>
                  <a:schemeClr val="accent2"/>
                </a:solidFill>
                <a:latin typeface="Times New Roman" pitchFamily="18" charset="0"/>
              </a:rPr>
              <a:t>CAPILLARY ELECTROPHORESIS METHODS</a:t>
            </a:r>
          </a:p>
          <a:p>
            <a:endParaRPr lang="en-US" sz="2400">
              <a:solidFill>
                <a:schemeClr val="accent2"/>
              </a:solidFill>
              <a:latin typeface="Times New Roman" pitchFamily="18" charset="0"/>
            </a:endParaRPr>
          </a:p>
          <a:p>
            <a:r>
              <a:rPr lang="en-US" sz="2400">
                <a:solidFill>
                  <a:schemeClr val="hlink"/>
                </a:solidFill>
                <a:latin typeface="Times New Roman" pitchFamily="18" charset="0"/>
              </a:rPr>
              <a:t>PARTICLE SIZE ANALYSIS METHODS </a:t>
            </a:r>
          </a:p>
          <a:p>
            <a:endParaRPr lang="en-US" sz="2400">
              <a:solidFill>
                <a:schemeClr val="hlink"/>
              </a:solidFill>
              <a:latin typeface="Times New Roman" pitchFamily="18" charset="0"/>
            </a:endParaRPr>
          </a:p>
          <a:p>
            <a:r>
              <a:rPr lang="en-US" sz="2400">
                <a:solidFill>
                  <a:schemeClr val="accent2"/>
                </a:solidFill>
                <a:latin typeface="Times New Roman" pitchFamily="18" charset="0"/>
              </a:rPr>
              <a:t>DISSOLUTION METHODS</a:t>
            </a:r>
          </a:p>
          <a:p>
            <a:endParaRPr lang="en-US" sz="2400">
              <a:latin typeface="Times New Roman" pitchFamily="18" charset="0"/>
            </a:endParaRPr>
          </a:p>
          <a:p>
            <a:r>
              <a:rPr lang="en-US" sz="2400">
                <a:latin typeface="Times New Roman" pitchFamily="18" charset="0"/>
              </a:rPr>
              <a:t>TITRATION METHODS</a:t>
            </a:r>
          </a:p>
          <a:p>
            <a:endParaRPr lang="en-US" sz="2400">
              <a:latin typeface="Times New Roman" pitchFamily="18" charset="0"/>
            </a:endParaRPr>
          </a:p>
          <a:p>
            <a:r>
              <a:rPr lang="en-US" sz="2400">
                <a:solidFill>
                  <a:schemeClr val="hlink"/>
                </a:solidFill>
                <a:latin typeface="Times New Roman" pitchFamily="18" charset="0"/>
              </a:rPr>
              <a:t>AUTOMATED ANALYTICAL METHODS </a:t>
            </a:r>
          </a:p>
        </p:txBody>
      </p:sp>
      <p:pic>
        <p:nvPicPr>
          <p:cNvPr id="10248" name="Picture 25" descr="Cube"/>
          <p:cNvPicPr>
            <a:picLocks noGrp="1" noChangeAspect="1" noChangeArrowheads="1" noCrop="1"/>
          </p:cNvPicPr>
          <p:nvPr>
            <p:ph sz="quarter" idx="4"/>
          </p:nvPr>
        </p:nvPicPr>
        <p:blipFill>
          <a:blip r:embed="rId4" cstate="print"/>
          <a:srcRect/>
          <a:stretch>
            <a:fillRect/>
          </a:stretch>
        </p:blipFill>
        <p:spPr>
          <a:xfrm>
            <a:off x="533400" y="3048000"/>
            <a:ext cx="342900" cy="352425"/>
          </a:xfrm>
          <a:noFill/>
        </p:spPr>
      </p:pic>
      <p:pic>
        <p:nvPicPr>
          <p:cNvPr id="10249" name="Picture 27" descr="Cube"/>
          <p:cNvPicPr>
            <a:picLocks noChangeAspect="1" noChangeArrowheads="1" noCrop="1"/>
          </p:cNvPicPr>
          <p:nvPr/>
        </p:nvPicPr>
        <p:blipFill>
          <a:blip r:embed="rId4" cstate="print"/>
          <a:srcRect/>
          <a:stretch>
            <a:fillRect/>
          </a:stretch>
        </p:blipFill>
        <p:spPr bwMode="auto">
          <a:xfrm>
            <a:off x="533400" y="1600200"/>
            <a:ext cx="342900" cy="352425"/>
          </a:xfrm>
          <a:prstGeom prst="rect">
            <a:avLst/>
          </a:prstGeom>
          <a:noFill/>
          <a:ln w="9525">
            <a:noFill/>
            <a:miter lim="800000"/>
            <a:headEnd/>
            <a:tailEnd/>
          </a:ln>
        </p:spPr>
      </p:pic>
      <p:pic>
        <p:nvPicPr>
          <p:cNvPr id="10250" name="Picture 28" descr="Cube"/>
          <p:cNvPicPr>
            <a:picLocks noChangeAspect="1" noChangeArrowheads="1" noCrop="1"/>
          </p:cNvPicPr>
          <p:nvPr/>
        </p:nvPicPr>
        <p:blipFill>
          <a:blip r:embed="rId4" cstate="print"/>
          <a:srcRect/>
          <a:stretch>
            <a:fillRect/>
          </a:stretch>
        </p:blipFill>
        <p:spPr bwMode="auto">
          <a:xfrm>
            <a:off x="533400" y="4495800"/>
            <a:ext cx="342900" cy="352425"/>
          </a:xfrm>
          <a:prstGeom prst="rect">
            <a:avLst/>
          </a:prstGeom>
          <a:noFill/>
          <a:ln w="9525">
            <a:noFill/>
            <a:miter lim="800000"/>
            <a:headEnd/>
            <a:tailEnd/>
          </a:ln>
        </p:spPr>
      </p:pic>
      <p:pic>
        <p:nvPicPr>
          <p:cNvPr id="10251" name="Picture 29" descr="Cube"/>
          <p:cNvPicPr>
            <a:picLocks noChangeAspect="1" noChangeArrowheads="1" noCrop="1"/>
          </p:cNvPicPr>
          <p:nvPr/>
        </p:nvPicPr>
        <p:blipFill>
          <a:blip r:embed="rId4" cstate="print"/>
          <a:srcRect/>
          <a:stretch>
            <a:fillRect/>
          </a:stretch>
        </p:blipFill>
        <p:spPr bwMode="auto">
          <a:xfrm>
            <a:off x="533400" y="3810000"/>
            <a:ext cx="342900" cy="352425"/>
          </a:xfrm>
          <a:prstGeom prst="rect">
            <a:avLst/>
          </a:prstGeom>
          <a:noFill/>
          <a:ln w="9525">
            <a:noFill/>
            <a:miter lim="800000"/>
            <a:headEnd/>
            <a:tailEnd/>
          </a:ln>
        </p:spPr>
      </p:pic>
      <p:sp>
        <p:nvSpPr>
          <p:cNvPr id="10252" name="Rectangle 30"/>
          <p:cNvSpPr>
            <a:spLocks noChangeArrowheads="1"/>
          </p:cNvSpPr>
          <p:nvPr/>
        </p:nvSpPr>
        <p:spPr bwMode="auto">
          <a:xfrm>
            <a:off x="533400" y="1447800"/>
            <a:ext cx="1219200" cy="152400"/>
          </a:xfrm>
          <a:prstGeom prst="rect">
            <a:avLst/>
          </a:prstGeom>
          <a:solidFill>
            <a:schemeClr val="bg1"/>
          </a:solidFill>
          <a:ln w="12700" cap="sq">
            <a:noFill/>
            <a:miter lim="800000"/>
            <a:headEnd type="none" w="sm" len="sm"/>
            <a:tailEnd type="none" w="sm" len="sm"/>
          </a:ln>
        </p:spPr>
        <p:txBody>
          <a:bodyPr wrap="none" anchor="ctr"/>
          <a:lstStyle/>
          <a:p>
            <a:endParaRPr lang="en-US"/>
          </a:p>
        </p:txBody>
      </p:sp>
      <p:pic>
        <p:nvPicPr>
          <p:cNvPr id="10253" name="Picture 31" descr="Cube"/>
          <p:cNvPicPr>
            <a:picLocks noChangeAspect="1" noChangeArrowheads="1" noCrop="1"/>
          </p:cNvPicPr>
          <p:nvPr/>
        </p:nvPicPr>
        <p:blipFill>
          <a:blip r:embed="rId4" cstate="print"/>
          <a:srcRect/>
          <a:stretch>
            <a:fillRect/>
          </a:stretch>
        </p:blipFill>
        <p:spPr bwMode="auto">
          <a:xfrm>
            <a:off x="533400" y="2362200"/>
            <a:ext cx="342900" cy="352425"/>
          </a:xfrm>
          <a:prstGeom prst="rect">
            <a:avLst/>
          </a:prstGeom>
          <a:noFill/>
          <a:ln w="9525">
            <a:noFill/>
            <a:miter lim="800000"/>
            <a:headEnd/>
            <a:tailEnd/>
          </a:ln>
        </p:spPr>
      </p:pic>
      <p:pic>
        <p:nvPicPr>
          <p:cNvPr id="10254" name="Picture 32" descr="Cube"/>
          <p:cNvPicPr>
            <a:picLocks noChangeAspect="1" noChangeArrowheads="1" noCrop="1"/>
          </p:cNvPicPr>
          <p:nvPr/>
        </p:nvPicPr>
        <p:blipFill>
          <a:blip r:embed="rId4" cstate="print"/>
          <a:srcRect/>
          <a:stretch>
            <a:fillRect/>
          </a:stretch>
        </p:blipFill>
        <p:spPr bwMode="auto">
          <a:xfrm>
            <a:off x="533400" y="5943600"/>
            <a:ext cx="34290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200" b="1" smtClean="0">
                <a:solidFill>
                  <a:srgbClr val="FF33CC"/>
                </a:solidFill>
                <a:latin typeface="Times New Roman" pitchFamily="18" charset="0"/>
              </a:rPr>
              <a:t>ANALYTICAL METHOD VALIDATION</a:t>
            </a:r>
          </a:p>
        </p:txBody>
      </p:sp>
      <p:sp>
        <p:nvSpPr>
          <p:cNvPr id="78851" name="Rectangle 3"/>
          <p:cNvSpPr>
            <a:spLocks noGrp="1" noChangeArrowheads="1"/>
          </p:cNvSpPr>
          <p:nvPr>
            <p:ph type="body" sz="half" idx="1"/>
          </p:nvPr>
        </p:nvSpPr>
        <p:spPr>
          <a:xfrm>
            <a:off x="1143000" y="1524000"/>
            <a:ext cx="7696200" cy="4525963"/>
          </a:xfrm>
        </p:spPr>
        <p:txBody>
          <a:bodyPr/>
          <a:lstStyle/>
          <a:p>
            <a:pPr eaLnBrk="1" hangingPunct="1">
              <a:buFontTx/>
              <a:buNone/>
            </a:pPr>
            <a:r>
              <a:rPr lang="en-US" sz="2800" smtClean="0">
                <a:solidFill>
                  <a:schemeClr val="accent2"/>
                </a:solidFill>
                <a:latin typeface="Times New Roman" pitchFamily="18" charset="0"/>
              </a:rPr>
              <a:t>   Validation of an analytical method is the process by which it is established, by laboratory studies, that the performance characteristics of the method meet the requirements for the intended analytical applications. </a:t>
            </a:r>
          </a:p>
        </p:txBody>
      </p:sp>
      <p:pic>
        <p:nvPicPr>
          <p:cNvPr id="11268" name="Picture 18" descr="Triangle"/>
          <p:cNvPicPr>
            <a:picLocks noGrp="1" noChangeAspect="1" noChangeArrowheads="1" noCrop="1"/>
          </p:cNvPicPr>
          <p:nvPr>
            <p:ph sz="half" idx="2"/>
          </p:nvPr>
        </p:nvPicPr>
        <p:blipFill>
          <a:blip r:embed="rId2" cstate="print"/>
          <a:srcRect/>
          <a:stretch>
            <a:fillRect/>
          </a:stretch>
        </p:blipFill>
        <p:spPr>
          <a:xfrm>
            <a:off x="1066800" y="1600200"/>
            <a:ext cx="276225" cy="2762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mph" presetSubtype="0" fill="hold" grpId="0" nodeType="afterEffect">
                                  <p:stCondLst>
                                    <p:cond delay="0"/>
                                  </p:stCondLst>
                                  <p:iterate type="lt">
                                    <p:tmPct val="10000"/>
                                  </p:iterate>
                                  <p:childTnLst>
                                    <p:set>
                                      <p:cBhvr override="childStyle">
                                        <p:cTn id="6" dur="500" autoRev="1" fill="hold"/>
                                        <p:tgtEl>
                                          <p:spTgt spid="78850"/>
                                        </p:tgtEl>
                                        <p:attrNameLst>
                                          <p:attrName>style.color</p:attrName>
                                        </p:attrNameLst>
                                      </p:cBhvr>
                                      <p:to>
                                        <p:clrVal>
                                          <a:schemeClr val="hlink"/>
                                        </p:clrVal>
                                      </p:to>
                                    </p:set>
                                    <p:set>
                                      <p:cBhvr>
                                        <p:cTn id="7" dur="500" autoRev="1" fill="hold"/>
                                        <p:tgtEl>
                                          <p:spTgt spid="78850"/>
                                        </p:tgtEl>
                                        <p:attrNameLst>
                                          <p:attrName>fillcolor</p:attrName>
                                        </p:attrNameLst>
                                      </p:cBhvr>
                                      <p:to>
                                        <p:clrVal>
                                          <a:schemeClr val="hlink"/>
                                        </p:clrVal>
                                      </p:to>
                                    </p:set>
                                    <p:set>
                                      <p:cBhvr>
                                        <p:cTn id="8" dur="500" autoRev="1" fill="hold"/>
                                        <p:tgtEl>
                                          <p:spTgt spid="78850"/>
                                        </p:tgtEl>
                                        <p:attrNameLst>
                                          <p:attrName>fill.type</p:attrName>
                                        </p:attrNameLst>
                                      </p:cBhvr>
                                      <p:to>
                                        <p:strVal val="solid"/>
                                      </p:to>
                                    </p:set>
                                  </p:childTnLst>
                                </p:cTn>
                              </p:par>
                            </p:childTnLst>
                          </p:cTn>
                        </p:par>
                        <p:par>
                          <p:cTn id="9" fill="hold">
                            <p:stCondLst>
                              <p:cond delay="3500"/>
                            </p:stCondLst>
                            <p:childTnLst>
                              <p:par>
                                <p:cTn id="10" presetID="3" presetClass="emph" presetSubtype="2" fill="hold" grpId="0" nodeType="afterEffect">
                                  <p:stCondLst>
                                    <p:cond delay="0"/>
                                  </p:stCondLst>
                                  <p:childTnLst>
                                    <p:animClr clrSpc="rgb" dir="cw">
                                      <p:cBhvr override="childStyle">
                                        <p:cTn id="11" dur="2000" fill="hold"/>
                                        <p:tgtEl>
                                          <p:spTgt spid="78851">
                                            <p:txEl>
                                              <p:pRg st="0" end="0"/>
                                            </p:txEl>
                                          </p:spTgt>
                                        </p:tgtEl>
                                        <p:attrNameLst>
                                          <p:attrName>style.color</p:attrName>
                                        </p:attrNameLst>
                                      </p:cBhvr>
                                      <p:to>
                                        <a:srgbClr val="FF33C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1143000"/>
          </a:xfrm>
        </p:spPr>
        <p:txBody>
          <a:bodyPr/>
          <a:lstStyle/>
          <a:p>
            <a:pPr eaLnBrk="1" hangingPunct="1"/>
            <a:r>
              <a:rPr lang="en-US" sz="2600" smtClean="0">
                <a:solidFill>
                  <a:srgbClr val="FF33CC"/>
                </a:solidFill>
                <a:latin typeface="Times New Roman" pitchFamily="18" charset="0"/>
              </a:rPr>
              <a:t>TYPICAL ANALYTICAL PERFORMANCE CHARACTERISTICS USED IN METHOD VALIDATION</a:t>
            </a:r>
          </a:p>
        </p:txBody>
      </p:sp>
      <p:sp>
        <p:nvSpPr>
          <p:cNvPr id="12291" name="Rectangle 3"/>
          <p:cNvSpPr>
            <a:spLocks noGrp="1" noChangeArrowheads="1"/>
          </p:cNvSpPr>
          <p:nvPr>
            <p:ph type="body" sz="half" idx="1"/>
          </p:nvPr>
        </p:nvSpPr>
        <p:spPr>
          <a:xfrm>
            <a:off x="990600" y="1524000"/>
            <a:ext cx="4038600" cy="4525963"/>
          </a:xfrm>
        </p:spPr>
        <p:txBody>
          <a:bodyPr/>
          <a:lstStyle/>
          <a:p>
            <a:pPr eaLnBrk="1" hangingPunct="1">
              <a:buFontTx/>
              <a:buNone/>
            </a:pPr>
            <a:r>
              <a:rPr lang="en-US" sz="2400" smtClean="0">
                <a:solidFill>
                  <a:schemeClr val="hlink"/>
                </a:solidFill>
              </a:rPr>
              <a:t>Specificity (Selectivity)</a:t>
            </a:r>
          </a:p>
          <a:p>
            <a:pPr eaLnBrk="1" hangingPunct="1">
              <a:buFontTx/>
              <a:buNone/>
            </a:pPr>
            <a:r>
              <a:rPr lang="en-US" sz="2400" smtClean="0">
                <a:solidFill>
                  <a:schemeClr val="accent2"/>
                </a:solidFill>
              </a:rPr>
              <a:t>Linearity</a:t>
            </a:r>
          </a:p>
          <a:p>
            <a:pPr eaLnBrk="1" hangingPunct="1">
              <a:buFontTx/>
              <a:buNone/>
            </a:pPr>
            <a:r>
              <a:rPr lang="en-US" sz="2400" smtClean="0">
                <a:solidFill>
                  <a:schemeClr val="hlink"/>
                </a:solidFill>
              </a:rPr>
              <a:t>Range</a:t>
            </a:r>
          </a:p>
          <a:p>
            <a:pPr eaLnBrk="1" hangingPunct="1">
              <a:buFontTx/>
              <a:buNone/>
            </a:pPr>
            <a:r>
              <a:rPr lang="en-US" sz="2400" smtClean="0">
                <a:solidFill>
                  <a:schemeClr val="accent2"/>
                </a:solidFill>
              </a:rPr>
              <a:t>Accuracy</a:t>
            </a:r>
          </a:p>
          <a:p>
            <a:pPr eaLnBrk="1" hangingPunct="1">
              <a:buFontTx/>
              <a:buNone/>
            </a:pPr>
            <a:r>
              <a:rPr lang="en-US" sz="2400" smtClean="0">
                <a:solidFill>
                  <a:schemeClr val="hlink"/>
                </a:solidFill>
              </a:rPr>
              <a:t>Precision</a:t>
            </a:r>
          </a:p>
          <a:p>
            <a:pPr eaLnBrk="1" hangingPunct="1">
              <a:buFontTx/>
              <a:buNone/>
            </a:pPr>
            <a:r>
              <a:rPr lang="en-US" sz="2400" smtClean="0">
                <a:solidFill>
                  <a:schemeClr val="accent2"/>
                </a:solidFill>
              </a:rPr>
              <a:t>Detection Limit</a:t>
            </a:r>
          </a:p>
          <a:p>
            <a:pPr eaLnBrk="1" hangingPunct="1">
              <a:buFontTx/>
              <a:buNone/>
            </a:pPr>
            <a:r>
              <a:rPr lang="en-US" sz="2400" smtClean="0">
                <a:solidFill>
                  <a:schemeClr val="hlink"/>
                </a:solidFill>
              </a:rPr>
              <a:t>Quantitation Limit</a:t>
            </a:r>
          </a:p>
          <a:p>
            <a:pPr eaLnBrk="1" hangingPunct="1">
              <a:buFontTx/>
              <a:buNone/>
            </a:pPr>
            <a:r>
              <a:rPr lang="en-US" sz="2400" smtClean="0">
                <a:solidFill>
                  <a:schemeClr val="accent2"/>
                </a:solidFill>
              </a:rPr>
              <a:t>Robustness</a:t>
            </a:r>
          </a:p>
          <a:p>
            <a:pPr eaLnBrk="1" hangingPunct="1">
              <a:buFontTx/>
              <a:buNone/>
            </a:pPr>
            <a:r>
              <a:rPr lang="en-US" sz="2400" smtClean="0">
                <a:solidFill>
                  <a:schemeClr val="hlink"/>
                </a:solidFill>
              </a:rPr>
              <a:t>System Suitability Testing</a:t>
            </a:r>
          </a:p>
        </p:txBody>
      </p:sp>
      <p:pic>
        <p:nvPicPr>
          <p:cNvPr id="12292" name="Picture 6" descr="Ball_2"/>
          <p:cNvPicPr>
            <a:picLocks noGrp="1" noChangeAspect="1" noChangeArrowheads="1" noCrop="1"/>
          </p:cNvPicPr>
          <p:nvPr>
            <p:ph sz="quarter" idx="2"/>
          </p:nvPr>
        </p:nvPicPr>
        <p:blipFill>
          <a:blip r:embed="rId2" cstate="print"/>
          <a:srcRect/>
          <a:stretch>
            <a:fillRect/>
          </a:stretch>
        </p:blipFill>
        <p:spPr>
          <a:xfrm>
            <a:off x="723900" y="5181600"/>
            <a:ext cx="190500" cy="190500"/>
          </a:xfrm>
          <a:noFill/>
        </p:spPr>
      </p:pic>
      <p:pic>
        <p:nvPicPr>
          <p:cNvPr id="12293" name="Picture 9" descr="Ball_2"/>
          <p:cNvPicPr>
            <a:picLocks noGrp="1" noChangeAspect="1" noChangeArrowheads="1" noCrop="1"/>
          </p:cNvPicPr>
          <p:nvPr>
            <p:ph sz="quarter" idx="3"/>
          </p:nvPr>
        </p:nvPicPr>
        <p:blipFill>
          <a:blip r:embed="rId2" cstate="print"/>
          <a:srcRect/>
          <a:stretch>
            <a:fillRect/>
          </a:stretch>
        </p:blipFill>
        <p:spPr>
          <a:xfrm>
            <a:off x="723900" y="4724400"/>
            <a:ext cx="190500" cy="190500"/>
          </a:xfrm>
          <a:noFill/>
        </p:spPr>
      </p:pic>
      <p:pic>
        <p:nvPicPr>
          <p:cNvPr id="12294" name="Picture 11" descr="Ball_2"/>
          <p:cNvPicPr>
            <a:picLocks noChangeAspect="1" noChangeArrowheads="1" noCrop="1"/>
          </p:cNvPicPr>
          <p:nvPr/>
        </p:nvPicPr>
        <p:blipFill>
          <a:blip r:embed="rId2" cstate="print"/>
          <a:srcRect/>
          <a:stretch>
            <a:fillRect/>
          </a:stretch>
        </p:blipFill>
        <p:spPr bwMode="auto">
          <a:xfrm>
            <a:off x="685800" y="1676400"/>
            <a:ext cx="190500" cy="190500"/>
          </a:xfrm>
          <a:prstGeom prst="rect">
            <a:avLst/>
          </a:prstGeom>
          <a:noFill/>
          <a:ln w="9525">
            <a:noFill/>
            <a:miter lim="800000"/>
            <a:headEnd/>
            <a:tailEnd/>
          </a:ln>
        </p:spPr>
      </p:pic>
      <p:pic>
        <p:nvPicPr>
          <p:cNvPr id="12295" name="Picture 12" descr="Ball_2"/>
          <p:cNvPicPr>
            <a:picLocks noChangeAspect="1" noChangeArrowheads="1" noCrop="1"/>
          </p:cNvPicPr>
          <p:nvPr/>
        </p:nvPicPr>
        <p:blipFill>
          <a:blip r:embed="rId2" cstate="print"/>
          <a:srcRect/>
          <a:stretch>
            <a:fillRect/>
          </a:stretch>
        </p:blipFill>
        <p:spPr bwMode="auto">
          <a:xfrm>
            <a:off x="685800" y="2552700"/>
            <a:ext cx="190500" cy="190500"/>
          </a:xfrm>
          <a:prstGeom prst="rect">
            <a:avLst/>
          </a:prstGeom>
          <a:noFill/>
          <a:ln w="9525">
            <a:noFill/>
            <a:miter lim="800000"/>
            <a:headEnd/>
            <a:tailEnd/>
          </a:ln>
        </p:spPr>
      </p:pic>
      <p:pic>
        <p:nvPicPr>
          <p:cNvPr id="12296" name="Picture 13" descr="Ball_2"/>
          <p:cNvPicPr>
            <a:picLocks noChangeAspect="1" noChangeArrowheads="1" noCrop="1"/>
          </p:cNvPicPr>
          <p:nvPr/>
        </p:nvPicPr>
        <p:blipFill>
          <a:blip r:embed="rId2" cstate="print"/>
          <a:srcRect/>
          <a:stretch>
            <a:fillRect/>
          </a:stretch>
        </p:blipFill>
        <p:spPr bwMode="auto">
          <a:xfrm>
            <a:off x="685800" y="2133600"/>
            <a:ext cx="190500" cy="190500"/>
          </a:xfrm>
          <a:prstGeom prst="rect">
            <a:avLst/>
          </a:prstGeom>
          <a:noFill/>
          <a:ln w="9525">
            <a:noFill/>
            <a:miter lim="800000"/>
            <a:headEnd/>
            <a:tailEnd/>
          </a:ln>
        </p:spPr>
      </p:pic>
      <p:pic>
        <p:nvPicPr>
          <p:cNvPr id="12297" name="Picture 14" descr="Ball_2"/>
          <p:cNvPicPr>
            <a:picLocks noChangeAspect="1" noChangeArrowheads="1" noCrop="1"/>
          </p:cNvPicPr>
          <p:nvPr/>
        </p:nvPicPr>
        <p:blipFill>
          <a:blip r:embed="rId2" cstate="print"/>
          <a:srcRect/>
          <a:stretch>
            <a:fillRect/>
          </a:stretch>
        </p:blipFill>
        <p:spPr bwMode="auto">
          <a:xfrm>
            <a:off x="685800" y="2971800"/>
            <a:ext cx="190500" cy="190500"/>
          </a:xfrm>
          <a:prstGeom prst="rect">
            <a:avLst/>
          </a:prstGeom>
          <a:noFill/>
          <a:ln w="9525">
            <a:noFill/>
            <a:miter lim="800000"/>
            <a:headEnd/>
            <a:tailEnd/>
          </a:ln>
        </p:spPr>
      </p:pic>
      <p:pic>
        <p:nvPicPr>
          <p:cNvPr id="12298" name="Picture 15" descr="Ball_2"/>
          <p:cNvPicPr>
            <a:picLocks noChangeAspect="1" noChangeArrowheads="1" noCrop="1"/>
          </p:cNvPicPr>
          <p:nvPr/>
        </p:nvPicPr>
        <p:blipFill>
          <a:blip r:embed="rId2" cstate="print"/>
          <a:srcRect/>
          <a:stretch>
            <a:fillRect/>
          </a:stretch>
        </p:blipFill>
        <p:spPr bwMode="auto">
          <a:xfrm>
            <a:off x="685800" y="4305300"/>
            <a:ext cx="190500" cy="190500"/>
          </a:xfrm>
          <a:prstGeom prst="rect">
            <a:avLst/>
          </a:prstGeom>
          <a:noFill/>
          <a:ln w="9525">
            <a:noFill/>
            <a:miter lim="800000"/>
            <a:headEnd/>
            <a:tailEnd/>
          </a:ln>
        </p:spPr>
      </p:pic>
      <p:pic>
        <p:nvPicPr>
          <p:cNvPr id="12299" name="Picture 16" descr="Ball_2"/>
          <p:cNvPicPr>
            <a:picLocks noChangeAspect="1" noChangeArrowheads="1" noCrop="1"/>
          </p:cNvPicPr>
          <p:nvPr/>
        </p:nvPicPr>
        <p:blipFill>
          <a:blip r:embed="rId2" cstate="print"/>
          <a:srcRect/>
          <a:stretch>
            <a:fillRect/>
          </a:stretch>
        </p:blipFill>
        <p:spPr bwMode="auto">
          <a:xfrm>
            <a:off x="685800" y="3886200"/>
            <a:ext cx="190500" cy="190500"/>
          </a:xfrm>
          <a:prstGeom prst="rect">
            <a:avLst/>
          </a:prstGeom>
          <a:noFill/>
          <a:ln w="9525">
            <a:noFill/>
            <a:miter lim="800000"/>
            <a:headEnd/>
            <a:tailEnd/>
          </a:ln>
        </p:spPr>
      </p:pic>
      <p:pic>
        <p:nvPicPr>
          <p:cNvPr id="12300" name="Picture 17" descr="Ball_2"/>
          <p:cNvPicPr>
            <a:picLocks noChangeAspect="1" noChangeArrowheads="1" noCrop="1"/>
          </p:cNvPicPr>
          <p:nvPr/>
        </p:nvPicPr>
        <p:blipFill>
          <a:blip r:embed="rId2" cstate="print"/>
          <a:srcRect/>
          <a:stretch>
            <a:fillRect/>
          </a:stretch>
        </p:blipFill>
        <p:spPr bwMode="auto">
          <a:xfrm>
            <a:off x="685800" y="3467100"/>
            <a:ext cx="190500" cy="190500"/>
          </a:xfrm>
          <a:prstGeom prst="rect">
            <a:avLst/>
          </a:prstGeom>
          <a:noFill/>
          <a:ln w="9525">
            <a:noFill/>
            <a:miter lim="800000"/>
            <a:headEnd/>
            <a:tailEnd/>
          </a:ln>
        </p:spPr>
      </p:pic>
      <p:pic>
        <p:nvPicPr>
          <p:cNvPr id="12301" name="Picture 25" descr="c_sm_wm"/>
          <p:cNvPicPr>
            <a:picLocks noChangeAspect="1" noChangeArrowheads="1" noCrop="1"/>
          </p:cNvPicPr>
          <p:nvPr/>
        </p:nvPicPr>
        <p:blipFill>
          <a:blip r:embed="rId3" cstate="print"/>
          <a:srcRect/>
          <a:stretch>
            <a:fillRect/>
          </a:stretch>
        </p:blipFill>
        <p:spPr bwMode="auto">
          <a:xfrm>
            <a:off x="3581400" y="5772150"/>
            <a:ext cx="762000" cy="857250"/>
          </a:xfrm>
          <a:prstGeom prst="rect">
            <a:avLst/>
          </a:prstGeom>
          <a:noFill/>
          <a:ln w="9525">
            <a:noFill/>
            <a:miter lim="800000"/>
            <a:headEnd/>
            <a:tailEnd/>
          </a:ln>
        </p:spPr>
      </p:pic>
      <p:pic>
        <p:nvPicPr>
          <p:cNvPr id="12302" name="Picture 26" descr="i_sm_wm"/>
          <p:cNvPicPr>
            <a:picLocks noChangeAspect="1" noChangeArrowheads="1" noCrop="1"/>
          </p:cNvPicPr>
          <p:nvPr/>
        </p:nvPicPr>
        <p:blipFill>
          <a:blip r:embed="rId4" cstate="print"/>
          <a:srcRect/>
          <a:stretch>
            <a:fillRect/>
          </a:stretch>
        </p:blipFill>
        <p:spPr bwMode="auto">
          <a:xfrm>
            <a:off x="3048000" y="5791200"/>
            <a:ext cx="685800" cy="857250"/>
          </a:xfrm>
          <a:prstGeom prst="rect">
            <a:avLst/>
          </a:prstGeom>
          <a:noFill/>
          <a:ln w="9525">
            <a:noFill/>
            <a:miter lim="800000"/>
            <a:headEnd/>
            <a:tailEnd/>
          </a:ln>
        </p:spPr>
      </p:pic>
      <p:pic>
        <p:nvPicPr>
          <p:cNvPr id="12303" name="Picture 27" descr="2_sm_wm"/>
          <p:cNvPicPr>
            <a:picLocks noChangeAspect="1" noChangeArrowheads="1" noCrop="1"/>
          </p:cNvPicPr>
          <p:nvPr/>
        </p:nvPicPr>
        <p:blipFill>
          <a:blip r:embed="rId5" cstate="print"/>
          <a:srcRect/>
          <a:stretch>
            <a:fillRect/>
          </a:stretch>
        </p:blipFill>
        <p:spPr bwMode="auto">
          <a:xfrm>
            <a:off x="5334000" y="5791200"/>
            <a:ext cx="609600" cy="857250"/>
          </a:xfrm>
          <a:prstGeom prst="rect">
            <a:avLst/>
          </a:prstGeom>
          <a:noFill/>
          <a:ln w="9525">
            <a:noFill/>
            <a:miter lim="800000"/>
            <a:headEnd/>
            <a:tailEnd/>
          </a:ln>
        </p:spPr>
      </p:pic>
      <p:pic>
        <p:nvPicPr>
          <p:cNvPr id="12304" name="Picture 28" descr="h_sm_wm"/>
          <p:cNvPicPr>
            <a:picLocks noChangeAspect="1" noChangeArrowheads="1" noCrop="1"/>
          </p:cNvPicPr>
          <p:nvPr/>
        </p:nvPicPr>
        <p:blipFill>
          <a:blip r:embed="rId6" cstate="print"/>
          <a:srcRect/>
          <a:stretch>
            <a:fillRect/>
          </a:stretch>
        </p:blipFill>
        <p:spPr bwMode="auto">
          <a:xfrm>
            <a:off x="4191000" y="5791200"/>
            <a:ext cx="609600" cy="857250"/>
          </a:xfrm>
          <a:prstGeom prst="rect">
            <a:avLst/>
          </a:prstGeom>
          <a:noFill/>
          <a:ln w="9525">
            <a:noFill/>
            <a:miter lim="800000"/>
            <a:headEnd/>
            <a:tailEnd/>
          </a:ln>
        </p:spPr>
      </p:pic>
      <p:pic>
        <p:nvPicPr>
          <p:cNvPr id="12305" name="Picture 29" descr="a_sm_wm"/>
          <p:cNvPicPr>
            <a:picLocks noChangeAspect="1" noChangeArrowheads="1" noCrop="1"/>
          </p:cNvPicPr>
          <p:nvPr/>
        </p:nvPicPr>
        <p:blipFill>
          <a:blip r:embed="rId7" cstate="print"/>
          <a:srcRect/>
          <a:stretch>
            <a:fillRect/>
          </a:stretch>
        </p:blipFill>
        <p:spPr bwMode="auto">
          <a:xfrm>
            <a:off x="5943600" y="5791200"/>
            <a:ext cx="428625" cy="857250"/>
          </a:xfrm>
          <a:prstGeom prst="rect">
            <a:avLst/>
          </a:prstGeom>
          <a:noFill/>
          <a:ln w="9525">
            <a:noFill/>
            <a:miter lim="800000"/>
            <a:headEnd/>
            <a:tailEnd/>
          </a:ln>
        </p:spPr>
      </p:pic>
      <p:pic>
        <p:nvPicPr>
          <p:cNvPr id="12306" name="Picture 30" descr="q_sm_wm"/>
          <p:cNvPicPr>
            <a:picLocks noChangeAspect="1" noChangeArrowheads="1" noCrop="1"/>
          </p:cNvPicPr>
          <p:nvPr/>
        </p:nvPicPr>
        <p:blipFill>
          <a:blip r:embed="rId8" cstate="print"/>
          <a:srcRect/>
          <a:stretch>
            <a:fillRect/>
          </a:stretch>
        </p:blipFill>
        <p:spPr bwMode="auto">
          <a:xfrm>
            <a:off x="4876800" y="5791200"/>
            <a:ext cx="457200" cy="857250"/>
          </a:xfrm>
          <a:prstGeom prst="rect">
            <a:avLst/>
          </a:prstGeom>
          <a:noFill/>
          <a:ln w="9525">
            <a:noFill/>
            <a:miter lim="800000"/>
            <a:headEnd/>
            <a:tailEnd/>
          </a:ln>
        </p:spPr>
      </p:pic>
      <p:pic>
        <p:nvPicPr>
          <p:cNvPr id="12307" name="Picture 31" descr="apostrophe_sm_wm"/>
          <p:cNvPicPr>
            <a:picLocks noChangeAspect="1" noChangeArrowheads="1" noCrop="1"/>
          </p:cNvPicPr>
          <p:nvPr/>
        </p:nvPicPr>
        <p:blipFill>
          <a:blip r:embed="rId9" cstate="print"/>
          <a:srcRect/>
          <a:stretch>
            <a:fillRect/>
          </a:stretch>
        </p:blipFill>
        <p:spPr bwMode="auto">
          <a:xfrm>
            <a:off x="6400800" y="5791200"/>
            <a:ext cx="609600" cy="857250"/>
          </a:xfrm>
          <a:prstGeom prst="rect">
            <a:avLst/>
          </a:prstGeom>
          <a:noFill/>
          <a:ln w="9525">
            <a:noFill/>
            <a:miter lim="800000"/>
            <a:headEnd/>
            <a:tailEnd/>
          </a:ln>
        </p:spPr>
      </p:pic>
      <p:pic>
        <p:nvPicPr>
          <p:cNvPr id="12308" name="Picture 32" descr="q_sm_wm"/>
          <p:cNvPicPr>
            <a:picLocks noChangeAspect="1" noChangeArrowheads="1" noCrop="1"/>
          </p:cNvPicPr>
          <p:nvPr/>
        </p:nvPicPr>
        <p:blipFill>
          <a:blip r:embed="rId8" cstate="print"/>
          <a:srcRect/>
          <a:stretch>
            <a:fillRect/>
          </a:stretch>
        </p:blipFill>
        <p:spPr bwMode="auto">
          <a:xfrm>
            <a:off x="6934200" y="5791200"/>
            <a:ext cx="609600" cy="857250"/>
          </a:xfrm>
          <a:prstGeom prst="rect">
            <a:avLst/>
          </a:prstGeom>
          <a:noFill/>
          <a:ln w="9525">
            <a:noFill/>
            <a:miter lim="800000"/>
            <a:headEnd/>
            <a:tailEnd/>
          </a:ln>
        </p:spPr>
      </p:pic>
      <p:pic>
        <p:nvPicPr>
          <p:cNvPr id="12309" name="Picture 33" descr="2_sm_wm"/>
          <p:cNvPicPr>
            <a:picLocks noChangeAspect="1" noChangeArrowheads="1" noCrop="1"/>
          </p:cNvPicPr>
          <p:nvPr/>
        </p:nvPicPr>
        <p:blipFill>
          <a:blip r:embed="rId5" cstate="print"/>
          <a:srcRect/>
          <a:stretch>
            <a:fillRect/>
          </a:stretch>
        </p:blipFill>
        <p:spPr bwMode="auto">
          <a:xfrm>
            <a:off x="7467600" y="5772150"/>
            <a:ext cx="609600" cy="857250"/>
          </a:xfrm>
          <a:prstGeom prst="rect">
            <a:avLst/>
          </a:prstGeom>
          <a:noFill/>
          <a:ln w="9525">
            <a:noFill/>
            <a:miter lim="800000"/>
            <a:headEnd/>
            <a:tailEnd/>
          </a:ln>
        </p:spPr>
      </p:pic>
      <p:pic>
        <p:nvPicPr>
          <p:cNvPr id="12310" name="Picture 34" descr="b_sm_wm"/>
          <p:cNvPicPr>
            <a:picLocks noChangeAspect="1" noChangeArrowheads="1" noCrop="1"/>
          </p:cNvPicPr>
          <p:nvPr/>
        </p:nvPicPr>
        <p:blipFill>
          <a:blip r:embed="rId10" cstate="print"/>
          <a:srcRect/>
          <a:stretch>
            <a:fillRect/>
          </a:stretch>
        </p:blipFill>
        <p:spPr bwMode="auto">
          <a:xfrm>
            <a:off x="8001000" y="5772150"/>
            <a:ext cx="609600" cy="857250"/>
          </a:xfrm>
          <a:prstGeom prst="rect">
            <a:avLst/>
          </a:prstGeom>
          <a:noFill/>
          <a:ln w="9525">
            <a:noFill/>
            <a:miter lim="800000"/>
            <a:headEnd/>
            <a:tailEnd/>
          </a:ln>
        </p:spPr>
      </p:pic>
      <p:sp>
        <p:nvSpPr>
          <p:cNvPr id="12311" name="Rectangle 35"/>
          <p:cNvSpPr>
            <a:spLocks noChangeArrowheads="1"/>
          </p:cNvSpPr>
          <p:nvPr/>
        </p:nvSpPr>
        <p:spPr bwMode="auto">
          <a:xfrm>
            <a:off x="3048000" y="6477000"/>
            <a:ext cx="5791200" cy="457200"/>
          </a:xfrm>
          <a:prstGeom prst="rect">
            <a:avLst/>
          </a:prstGeom>
          <a:solidFill>
            <a:schemeClr val="bg1"/>
          </a:solidFill>
          <a:ln w="12700" cap="sq">
            <a:no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600" b="1" i="1" smtClean="0">
                <a:solidFill>
                  <a:schemeClr val="accent2"/>
                </a:solidFill>
                <a:latin typeface="Times New Roman" pitchFamily="18" charset="0"/>
              </a:rPr>
              <a:t>SPECIFICITY</a:t>
            </a:r>
          </a:p>
        </p:txBody>
      </p:sp>
      <p:sp>
        <p:nvSpPr>
          <p:cNvPr id="13315" name="Rectangle 3"/>
          <p:cNvSpPr>
            <a:spLocks noGrp="1" noChangeArrowheads="1"/>
          </p:cNvSpPr>
          <p:nvPr>
            <p:ph type="body" sz="half" idx="1"/>
          </p:nvPr>
        </p:nvSpPr>
        <p:spPr>
          <a:xfrm>
            <a:off x="457200" y="1600200"/>
            <a:ext cx="7848600" cy="4525963"/>
          </a:xfrm>
        </p:spPr>
        <p:txBody>
          <a:bodyPr/>
          <a:lstStyle/>
          <a:p>
            <a:pPr eaLnBrk="1" hangingPunct="1">
              <a:buFontTx/>
              <a:buNone/>
            </a:pPr>
            <a:r>
              <a:rPr lang="en-US" sz="2800" dirty="0" smtClean="0">
                <a:solidFill>
                  <a:schemeClr val="hlink"/>
                </a:solidFill>
                <a:latin typeface="Times New Roman" pitchFamily="18" charset="0"/>
              </a:rPr>
              <a:t>   </a:t>
            </a:r>
            <a:r>
              <a:rPr lang="en-US" sz="2800" dirty="0" smtClean="0">
                <a:solidFill>
                  <a:srgbClr val="CC0066"/>
                </a:solidFill>
                <a:latin typeface="Times New Roman" pitchFamily="18" charset="0"/>
              </a:rPr>
              <a:t>SPECIFICITY</a:t>
            </a:r>
            <a:r>
              <a:rPr lang="en-US" sz="2000" dirty="0" smtClean="0">
                <a:solidFill>
                  <a:schemeClr val="hlink"/>
                </a:solidFill>
                <a:latin typeface="Times New Roman" pitchFamily="18" charset="0"/>
              </a:rPr>
              <a:t> </a:t>
            </a:r>
            <a:r>
              <a:rPr lang="en-US" sz="2000" dirty="0" smtClean="0">
                <a:solidFill>
                  <a:srgbClr val="CC0066"/>
                </a:solidFill>
                <a:latin typeface="Times New Roman" pitchFamily="18" charset="0"/>
              </a:rPr>
              <a:t>is the ability to assess unequivocally the </a:t>
            </a:r>
            <a:r>
              <a:rPr lang="en-US" sz="2000" dirty="0" err="1" smtClean="0">
                <a:solidFill>
                  <a:srgbClr val="CC0066"/>
                </a:solidFill>
                <a:latin typeface="Times New Roman" pitchFamily="18" charset="0"/>
              </a:rPr>
              <a:t>analyte</a:t>
            </a:r>
            <a:r>
              <a:rPr lang="en-US" sz="2000" dirty="0" smtClean="0">
                <a:solidFill>
                  <a:srgbClr val="CC0066"/>
                </a:solidFill>
                <a:latin typeface="Times New Roman" pitchFamily="18" charset="0"/>
              </a:rPr>
              <a:t> in presence of components which may be expected to be present.</a:t>
            </a:r>
          </a:p>
          <a:p>
            <a:pPr>
              <a:buNone/>
            </a:pPr>
            <a:r>
              <a:rPr lang="en-US" sz="2000" dirty="0" smtClean="0"/>
              <a:t>Typically these might include impurities, </a:t>
            </a:r>
            <a:r>
              <a:rPr lang="en-US" sz="2000" dirty="0" err="1" smtClean="0"/>
              <a:t>degradants</a:t>
            </a:r>
            <a:r>
              <a:rPr lang="en-US" sz="2000" dirty="0" smtClean="0"/>
              <a:t>, matrix, etc.</a:t>
            </a:r>
            <a:endParaRPr lang="en-US" sz="2000" dirty="0" smtClean="0">
              <a:solidFill>
                <a:srgbClr val="CC0066"/>
              </a:solidFill>
              <a:latin typeface="Times New Roman" pitchFamily="18" charset="0"/>
            </a:endParaRPr>
          </a:p>
          <a:p>
            <a:pPr eaLnBrk="1" hangingPunct="1">
              <a:buFontTx/>
              <a:buNone/>
            </a:pPr>
            <a:r>
              <a:rPr lang="en-US" sz="2800" dirty="0" smtClean="0">
                <a:solidFill>
                  <a:schemeClr val="hlink"/>
                </a:solidFill>
                <a:latin typeface="Times New Roman" pitchFamily="18" charset="0"/>
              </a:rPr>
              <a:t>   DETERMINATION</a:t>
            </a:r>
          </a:p>
          <a:p>
            <a:pPr eaLnBrk="1" hangingPunct="1">
              <a:buFontTx/>
              <a:buNone/>
            </a:pPr>
            <a:r>
              <a:rPr lang="en-US" sz="2800" dirty="0" smtClean="0">
                <a:solidFill>
                  <a:srgbClr val="FF33CC"/>
                </a:solidFill>
                <a:latin typeface="Times New Roman" pitchFamily="18" charset="0"/>
              </a:rPr>
              <a:t>   </a:t>
            </a:r>
            <a:r>
              <a:rPr lang="en-US" sz="2400" dirty="0" smtClean="0">
                <a:solidFill>
                  <a:srgbClr val="FF33CC"/>
                </a:solidFill>
                <a:latin typeface="Times New Roman" pitchFamily="18" charset="0"/>
              </a:rPr>
              <a:t>IDENTIFICATION TESTS</a:t>
            </a:r>
          </a:p>
          <a:p>
            <a:pPr eaLnBrk="1" hangingPunct="1">
              <a:buFontTx/>
              <a:buNone/>
            </a:pPr>
            <a:r>
              <a:rPr lang="en-US" sz="2400" dirty="0" smtClean="0">
                <a:solidFill>
                  <a:srgbClr val="FF33CC"/>
                </a:solidFill>
                <a:latin typeface="Times New Roman" pitchFamily="18" charset="0"/>
              </a:rPr>
              <a:t>   ASSAY AND IMPURITY TEST(S)</a:t>
            </a:r>
          </a:p>
          <a:p>
            <a:pPr lvl="1" eaLnBrk="1" hangingPunct="1"/>
            <a:r>
              <a:rPr lang="en-US" sz="2000" dirty="0" smtClean="0">
                <a:solidFill>
                  <a:srgbClr val="00CC00"/>
                </a:solidFill>
                <a:latin typeface="Times New Roman" pitchFamily="18" charset="0"/>
              </a:rPr>
              <a:t>Impurities are available</a:t>
            </a:r>
          </a:p>
          <a:p>
            <a:pPr lvl="1" eaLnBrk="1" hangingPunct="1"/>
            <a:r>
              <a:rPr lang="en-US" sz="2000" dirty="0" smtClean="0">
                <a:solidFill>
                  <a:srgbClr val="00CC00"/>
                </a:solidFill>
                <a:latin typeface="Times New Roman" pitchFamily="18" charset="0"/>
              </a:rPr>
              <a:t>Impurities are not available</a:t>
            </a:r>
          </a:p>
        </p:txBody>
      </p:sp>
      <p:pic>
        <p:nvPicPr>
          <p:cNvPr id="13316" name="Picture 7" descr="Rainbow_line_2"/>
          <p:cNvPicPr>
            <a:picLocks noGrp="1" noChangeAspect="1" noChangeArrowheads="1" noCrop="1"/>
          </p:cNvPicPr>
          <p:nvPr>
            <p:ph sz="quarter" idx="2"/>
          </p:nvPr>
        </p:nvPicPr>
        <p:blipFill>
          <a:blip r:embed="rId3" cstate="print"/>
          <a:srcRect/>
          <a:stretch>
            <a:fillRect/>
          </a:stretch>
        </p:blipFill>
        <p:spPr>
          <a:xfrm>
            <a:off x="3048000" y="1082675"/>
            <a:ext cx="6629400" cy="212725"/>
          </a:xfrm>
          <a:noFill/>
        </p:spPr>
      </p:pic>
      <p:sp>
        <p:nvSpPr>
          <p:cNvPr id="13317" name="Rectangle 9"/>
          <p:cNvSpPr>
            <a:spLocks noChangeArrowheads="1"/>
          </p:cNvSpPr>
          <p:nvPr/>
        </p:nvSpPr>
        <p:spPr bwMode="auto">
          <a:xfrm>
            <a:off x="762000" y="1219200"/>
            <a:ext cx="8382000" cy="304800"/>
          </a:xfrm>
          <a:prstGeom prst="rect">
            <a:avLst/>
          </a:prstGeom>
          <a:solidFill>
            <a:schemeClr val="bg1"/>
          </a:solidFill>
          <a:ln w="12700" cap="sq">
            <a:noFill/>
            <a:miter lim="800000"/>
            <a:headEnd type="none" w="sm" len="sm"/>
            <a:tailEnd type="none" w="sm" len="sm"/>
          </a:ln>
        </p:spPr>
        <p:txBody>
          <a:bodyPr wrap="none" anchor="ctr"/>
          <a:lstStyle/>
          <a:p>
            <a:endParaRPr lang="en-US"/>
          </a:p>
        </p:txBody>
      </p:sp>
      <p:pic>
        <p:nvPicPr>
          <p:cNvPr id="13318" name="Picture 10" descr="LED"/>
          <p:cNvPicPr>
            <a:picLocks noGrp="1" noChangeAspect="1" noChangeArrowheads="1" noCrop="1"/>
          </p:cNvPicPr>
          <p:nvPr>
            <p:ph sz="quarter" idx="3"/>
          </p:nvPr>
        </p:nvPicPr>
        <p:blipFill>
          <a:blip r:embed="rId4" cstate="print"/>
          <a:srcRect/>
          <a:stretch>
            <a:fillRect/>
          </a:stretch>
        </p:blipFill>
        <p:spPr>
          <a:xfrm>
            <a:off x="457200" y="3048000"/>
            <a:ext cx="381000" cy="381000"/>
          </a:xfrm>
          <a:noFill/>
        </p:spPr>
      </p:pic>
      <p:pic>
        <p:nvPicPr>
          <p:cNvPr id="13319" name="Picture 13" descr="LED"/>
          <p:cNvPicPr>
            <a:picLocks noChangeAspect="1" noChangeArrowheads="1" noCrop="1"/>
          </p:cNvPicPr>
          <p:nvPr/>
        </p:nvPicPr>
        <p:blipFill>
          <a:blip r:embed="rId4" cstate="print"/>
          <a:srcRect/>
          <a:stretch>
            <a:fillRect/>
          </a:stretch>
        </p:blipFill>
        <p:spPr bwMode="auto">
          <a:xfrm>
            <a:off x="457200" y="3505200"/>
            <a:ext cx="381000"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fontScale="92500" lnSpcReduction="10000"/>
          </a:bodyPr>
          <a:lstStyle/>
          <a:p>
            <a:r>
              <a:rPr lang="en-US" dirty="0" smtClean="0"/>
              <a:t>Identification: to ensure the identity of an </a:t>
            </a:r>
            <a:r>
              <a:rPr lang="en-US" dirty="0" err="1" smtClean="0"/>
              <a:t>analyte</a:t>
            </a:r>
            <a:r>
              <a:rPr lang="en-US" dirty="0" smtClean="0"/>
              <a:t>. </a:t>
            </a:r>
          </a:p>
          <a:p>
            <a:r>
              <a:rPr lang="en-US" dirty="0" smtClean="0"/>
              <a:t>Purity Tests: to ensure that all the analytical procedures performed allow an accurate statement of the content of impurities of an </a:t>
            </a:r>
            <a:r>
              <a:rPr lang="en-US" dirty="0" err="1" smtClean="0"/>
              <a:t>analyte</a:t>
            </a:r>
            <a:r>
              <a:rPr lang="en-US" dirty="0" smtClean="0"/>
              <a:t>, i.e. related substances test, heavy metals, residual solvents content, etc. </a:t>
            </a:r>
          </a:p>
          <a:p>
            <a:r>
              <a:rPr lang="en-US" dirty="0" smtClean="0"/>
              <a:t>Assay (content or potency):  to provide an exact result which allows an accurate statement on the content or potency of the </a:t>
            </a:r>
            <a:r>
              <a:rPr lang="en-US" dirty="0" err="1" smtClean="0"/>
              <a:t>analyte</a:t>
            </a:r>
            <a:r>
              <a:rPr lang="en-US" dirty="0" smtClean="0"/>
              <a:t> in a sample.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Identification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Suitable identification tests should be able to discriminate between compounds of closely related structures which are likely to be present. The discrimination of a procedure may be confirmed by obtaining positive results (perhaps by comparison with a known reference material) from samples containing the </a:t>
            </a:r>
            <a:r>
              <a:rPr lang="en-US" dirty="0" err="1" smtClean="0"/>
              <a:t>analyte</a:t>
            </a:r>
            <a:r>
              <a:rPr lang="en-US" dirty="0" smtClean="0"/>
              <a:t>, coupled with negative results from samples which do not contain the </a:t>
            </a:r>
            <a:r>
              <a:rPr lang="en-US" dirty="0" err="1" smtClean="0"/>
              <a:t>analyte</a:t>
            </a:r>
            <a:r>
              <a:rPr lang="en-US" dirty="0" smtClean="0"/>
              <a:t>. In addition, the identification test may be applied to materials structurally similar to or closely related to the </a:t>
            </a:r>
            <a:r>
              <a:rPr lang="en-US" dirty="0" err="1" smtClean="0"/>
              <a:t>analyte</a:t>
            </a:r>
            <a:r>
              <a:rPr lang="en-US" dirty="0" smtClean="0"/>
              <a:t> to confirm that a positive response is not obtained. The choice of such potentially interfering materials should be based on sound scientific </a:t>
            </a:r>
            <a:r>
              <a:rPr lang="en-US" dirty="0" err="1" smtClean="0"/>
              <a:t>judgement</a:t>
            </a:r>
            <a:r>
              <a:rPr lang="en-US" dirty="0" smtClean="0"/>
              <a:t> with a consideration of the interferences that could occur.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Assay and Impurity Test(s)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chromatographic procedures, representative chromatograms should be used to demonstrate specificity and individual components should be appropriately </a:t>
            </a:r>
            <a:r>
              <a:rPr lang="en-US" dirty="0" err="1" smtClean="0"/>
              <a:t>labelled</a:t>
            </a:r>
            <a:r>
              <a:rPr lang="en-US" dirty="0" smtClean="0"/>
              <a:t>.</a:t>
            </a:r>
          </a:p>
          <a:p>
            <a:r>
              <a:rPr lang="en-US" dirty="0" smtClean="0"/>
              <a:t>Critical separations in chromatography should be investigated at an appropriate level. For critical separations, specificity can be demonstrated by the resolution of the two components which elute closest to each other.</a:t>
            </a:r>
          </a:p>
          <a:p>
            <a:r>
              <a:rPr lang="en-US" dirty="0" smtClean="0"/>
              <a:t>In cases where a non-specific assay is used, other supporting analytical procedures should be used to demonstrate overall specificity. For example, where a titration is adopted to assay the drug substance for release, the combination of the assay and a suitable test for impurities can be used.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General Principles of analytical method validation</a:t>
            </a:r>
          </a:p>
          <a:p>
            <a:r>
              <a:rPr lang="en-US" dirty="0" smtClean="0"/>
              <a:t>HPLC </a:t>
            </a:r>
          </a:p>
          <a:p>
            <a:r>
              <a:rPr lang="en-US" dirty="0" smtClean="0"/>
              <a:t>Dissolution apparatus</a:t>
            </a:r>
          </a:p>
          <a:p>
            <a:r>
              <a:rPr lang="en-US" dirty="0" smtClean="0"/>
              <a:t>UV/Visible spectrophotometers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approach is similar for both assay and impurity tests: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i="1" dirty="0" smtClean="0"/>
              <a:t>Impurities are available</a:t>
            </a:r>
            <a:endParaRPr lang="en-US" dirty="0" smtClean="0"/>
          </a:p>
          <a:p>
            <a:r>
              <a:rPr lang="en-US" dirty="0" smtClean="0"/>
              <a:t>For the assay , this should involve demonstration of the discrimination of the </a:t>
            </a:r>
            <a:r>
              <a:rPr lang="en-US" dirty="0" err="1" smtClean="0"/>
              <a:t>analyte</a:t>
            </a:r>
            <a:r>
              <a:rPr lang="en-US" dirty="0" smtClean="0"/>
              <a:t> in the presence of impurities and/or </a:t>
            </a:r>
            <a:r>
              <a:rPr lang="en-US" dirty="0" err="1" smtClean="0"/>
              <a:t>excipients</a:t>
            </a:r>
            <a:r>
              <a:rPr lang="en-US" dirty="0" smtClean="0"/>
              <a:t>; practically, this can be done by spiking pure substances (drug substance or drug product) with appropriate levels of impurities and/or </a:t>
            </a:r>
            <a:r>
              <a:rPr lang="en-US" dirty="0" err="1" smtClean="0"/>
              <a:t>excipients</a:t>
            </a:r>
            <a:r>
              <a:rPr lang="en-US" dirty="0" smtClean="0"/>
              <a:t> and demonstrating that the assay result is unaffected by the presence of these materials (by comparison with the assay result obtained on </a:t>
            </a:r>
            <a:r>
              <a:rPr lang="en-US" dirty="0" err="1" smtClean="0"/>
              <a:t>unspiked</a:t>
            </a:r>
            <a:r>
              <a:rPr lang="en-US" dirty="0" smtClean="0"/>
              <a:t> samples). </a:t>
            </a:r>
          </a:p>
          <a:p>
            <a:r>
              <a:rPr lang="en-US" dirty="0" smtClean="0"/>
              <a:t>For the impurity test, the discrimination may be established by spiking drug substance or drug product with appropriate levels of impurities and demonstrating the separation of these impurities individually and/or from other components in the sample matrix.</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If impurity or degradation product standards are unavailable, specificity may be demonstrated by comparing the test results of samples containing impurities or degradation products to a second well-characterized procedure e.g.: </a:t>
            </a:r>
            <a:r>
              <a:rPr lang="en-US" dirty="0" err="1" smtClean="0"/>
              <a:t>pharmacopoeial</a:t>
            </a:r>
            <a:r>
              <a:rPr lang="en-US" dirty="0" smtClean="0"/>
              <a:t> method or other validated analytical procedure (independent procedure). As appropriate, this should include samples stored under relevant stress conditions: light, heat, humidity, acid/base hydrolysis and oxidation. </a:t>
            </a:r>
          </a:p>
          <a:p>
            <a:r>
              <a:rPr lang="en-US" dirty="0" smtClean="0"/>
              <a:t>- for the assay, the two results should be compared;</a:t>
            </a:r>
          </a:p>
          <a:p>
            <a:r>
              <a:rPr lang="en-US" dirty="0" smtClean="0"/>
              <a:t>- for the impurity tests, the impurity profiles should be compared. </a:t>
            </a:r>
          </a:p>
          <a:p>
            <a:r>
              <a:rPr lang="en-US" dirty="0" smtClean="0"/>
              <a:t>Peak purity tests may be useful to show that the </a:t>
            </a:r>
            <a:r>
              <a:rPr lang="en-US" dirty="0" err="1" smtClean="0"/>
              <a:t>analyte</a:t>
            </a:r>
            <a:r>
              <a:rPr lang="en-US" dirty="0" smtClean="0"/>
              <a:t> chromatographic peak is not attributable to more than one component (e.g., diode array, mass spectrometry).</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3600" b="1" i="1" smtClean="0">
                <a:solidFill>
                  <a:schemeClr val="accent2"/>
                </a:solidFill>
                <a:latin typeface="Times New Roman" pitchFamily="18" charset="0"/>
              </a:rPr>
              <a:t>LINEARITY</a:t>
            </a:r>
          </a:p>
        </p:txBody>
      </p:sp>
      <p:pic>
        <p:nvPicPr>
          <p:cNvPr id="14339" name="Picture 4" descr="Rainbow_line_2"/>
          <p:cNvPicPr>
            <a:picLocks noGrp="1" noChangeAspect="1" noChangeArrowheads="1" noCrop="1"/>
          </p:cNvPicPr>
          <p:nvPr>
            <p:ph sz="half" idx="1"/>
          </p:nvPr>
        </p:nvPicPr>
        <p:blipFill>
          <a:blip r:embed="rId2" cstate="print"/>
          <a:srcRect/>
          <a:stretch>
            <a:fillRect/>
          </a:stretch>
        </p:blipFill>
        <p:spPr>
          <a:xfrm>
            <a:off x="3276600" y="1020763"/>
            <a:ext cx="5486400" cy="174625"/>
          </a:xfrm>
          <a:noFill/>
        </p:spPr>
      </p:pic>
      <p:sp>
        <p:nvSpPr>
          <p:cNvPr id="14340" name="Text Box 6"/>
          <p:cNvSpPr txBox="1">
            <a:spLocks noChangeArrowheads="1"/>
          </p:cNvSpPr>
          <p:nvPr/>
        </p:nvSpPr>
        <p:spPr bwMode="auto">
          <a:xfrm>
            <a:off x="990600" y="1524000"/>
            <a:ext cx="8153400" cy="4303713"/>
          </a:xfrm>
          <a:prstGeom prst="rect">
            <a:avLst/>
          </a:prstGeom>
          <a:noFill/>
          <a:ln w="12700" cap="sq">
            <a:noFill/>
            <a:miter lim="800000"/>
            <a:headEnd type="none" w="sm" len="sm"/>
            <a:tailEnd type="none" w="sm" len="sm"/>
          </a:ln>
        </p:spPr>
        <p:txBody>
          <a:bodyPr>
            <a:spAutoFit/>
          </a:bodyPr>
          <a:lstStyle/>
          <a:p>
            <a:pPr>
              <a:spcBef>
                <a:spcPct val="50000"/>
              </a:spcBef>
            </a:pPr>
            <a:r>
              <a:rPr lang="en-US" sz="2800">
                <a:solidFill>
                  <a:srgbClr val="CC0066"/>
                </a:solidFill>
                <a:latin typeface="Times New Roman" pitchFamily="18" charset="0"/>
              </a:rPr>
              <a:t>LINEARITY</a:t>
            </a:r>
            <a:r>
              <a:rPr lang="en-US" sz="2000">
                <a:solidFill>
                  <a:srgbClr val="CC0066"/>
                </a:solidFill>
                <a:latin typeface="Times New Roman" pitchFamily="18" charset="0"/>
              </a:rPr>
              <a:t> of an analytical procedure is its ability (within a given range) to obtain test results which are directly proportional to the concentration (amount) of analyte in the sample.</a:t>
            </a:r>
          </a:p>
          <a:p>
            <a:pPr>
              <a:spcBef>
                <a:spcPct val="50000"/>
              </a:spcBef>
            </a:pPr>
            <a:r>
              <a:rPr lang="en-US" sz="2800">
                <a:solidFill>
                  <a:schemeClr val="hlink"/>
                </a:solidFill>
                <a:latin typeface="Times New Roman" pitchFamily="18" charset="0"/>
              </a:rPr>
              <a:t>DETERMINATION- </a:t>
            </a:r>
            <a:r>
              <a:rPr lang="en-US" sz="2000">
                <a:solidFill>
                  <a:schemeClr val="hlink"/>
                </a:solidFill>
                <a:latin typeface="Times New Roman" pitchFamily="18" charset="0"/>
              </a:rPr>
              <a:t>Linearity should be evaluated by visual inspection of a plot of signals as a function of analyte concentration or content.</a:t>
            </a:r>
          </a:p>
          <a:p>
            <a:pPr>
              <a:spcBef>
                <a:spcPct val="50000"/>
              </a:spcBef>
            </a:pPr>
            <a:endParaRPr lang="en-US" sz="2800">
              <a:solidFill>
                <a:schemeClr val="hlink"/>
              </a:solidFill>
              <a:latin typeface="Times New Roman" pitchFamily="18" charset="0"/>
            </a:endParaRPr>
          </a:p>
          <a:p>
            <a:pPr>
              <a:spcBef>
                <a:spcPct val="50000"/>
              </a:spcBef>
            </a:pPr>
            <a:endParaRPr lang="en-US" sz="2800">
              <a:solidFill>
                <a:schemeClr val="hlink"/>
              </a:solidFill>
              <a:latin typeface="Times New Roman" pitchFamily="18" charset="0"/>
            </a:endParaRPr>
          </a:p>
          <a:p>
            <a:pPr>
              <a:spcBef>
                <a:spcPct val="50000"/>
              </a:spcBef>
            </a:pPr>
            <a:endParaRPr lang="en-US" sz="2800">
              <a:solidFill>
                <a:schemeClr val="hlink"/>
              </a:solidFill>
              <a:latin typeface="Times New Roman" pitchFamily="18" charset="0"/>
            </a:endParaRPr>
          </a:p>
        </p:txBody>
      </p:sp>
      <p:sp>
        <p:nvSpPr>
          <p:cNvPr id="14341" name="AutoShape 9"/>
          <p:cNvSpPr>
            <a:spLocks noChangeArrowheads="1"/>
          </p:cNvSpPr>
          <p:nvPr/>
        </p:nvSpPr>
        <p:spPr bwMode="auto">
          <a:xfrm>
            <a:off x="1219200" y="5181600"/>
            <a:ext cx="2057400" cy="914400"/>
          </a:xfrm>
          <a:prstGeom prst="cloudCallout">
            <a:avLst>
              <a:gd name="adj1" fmla="val -43750"/>
              <a:gd name="adj2" fmla="val 70000"/>
            </a:avLst>
          </a:prstGeom>
          <a:solidFill>
            <a:srgbClr val="CC0000"/>
          </a:solidFill>
          <a:ln w="12700" cap="sq">
            <a:solidFill>
              <a:schemeClr val="tx1"/>
            </a:solidFill>
            <a:round/>
            <a:headEnd type="none" w="sm" len="sm"/>
            <a:tailEnd type="none" w="sm" len="sm"/>
          </a:ln>
        </p:spPr>
        <p:txBody>
          <a:bodyPr/>
          <a:lstStyle/>
          <a:p>
            <a:pPr algn="ctr"/>
            <a:endParaRPr lang="en-US"/>
          </a:p>
        </p:txBody>
      </p:sp>
      <p:sp>
        <p:nvSpPr>
          <p:cNvPr id="14342" name="Text Box 10"/>
          <p:cNvSpPr txBox="1">
            <a:spLocks noChangeArrowheads="1"/>
          </p:cNvSpPr>
          <p:nvPr/>
        </p:nvSpPr>
        <p:spPr bwMode="auto">
          <a:xfrm>
            <a:off x="1752600" y="5486400"/>
            <a:ext cx="1066800" cy="366713"/>
          </a:xfrm>
          <a:prstGeom prst="rect">
            <a:avLst/>
          </a:prstGeom>
          <a:noFill/>
          <a:ln w="12700" cap="sq">
            <a:noFill/>
            <a:miter lim="800000"/>
            <a:headEnd type="none" w="sm" len="sm"/>
            <a:tailEnd type="none" w="sm" len="sm"/>
          </a:ln>
        </p:spPr>
        <p:txBody>
          <a:bodyPr>
            <a:spAutoFit/>
          </a:bodyPr>
          <a:lstStyle/>
          <a:p>
            <a:pPr>
              <a:spcBef>
                <a:spcPct val="50000"/>
              </a:spcBef>
            </a:pPr>
            <a:r>
              <a:rPr lang="en-US"/>
              <a:t>NOTE</a:t>
            </a:r>
          </a:p>
        </p:txBody>
      </p:sp>
      <p:sp>
        <p:nvSpPr>
          <p:cNvPr id="14343" name="Text Box 11"/>
          <p:cNvSpPr txBox="1">
            <a:spLocks noChangeArrowheads="1"/>
          </p:cNvSpPr>
          <p:nvPr/>
        </p:nvSpPr>
        <p:spPr bwMode="auto">
          <a:xfrm>
            <a:off x="3581400" y="5257800"/>
            <a:ext cx="5562600" cy="6413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chemeClr val="folHlink"/>
                </a:solidFill>
              </a:rPr>
              <a:t>For the establishment of linearity, a minimum of </a:t>
            </a:r>
            <a:r>
              <a:rPr lang="en-US">
                <a:solidFill>
                  <a:srgbClr val="CC0000"/>
                </a:solidFill>
              </a:rPr>
              <a:t>five </a:t>
            </a:r>
            <a:r>
              <a:rPr lang="en-US">
                <a:solidFill>
                  <a:schemeClr val="folHlink"/>
                </a:solidFill>
              </a:rPr>
              <a:t>concentrations is recommended.</a:t>
            </a:r>
          </a:p>
        </p:txBody>
      </p:sp>
      <p:sp>
        <p:nvSpPr>
          <p:cNvPr id="14344" name="Rectangle 12"/>
          <p:cNvSpPr>
            <a:spLocks noChangeArrowheads="1"/>
          </p:cNvSpPr>
          <p:nvPr/>
        </p:nvSpPr>
        <p:spPr bwMode="auto">
          <a:xfrm>
            <a:off x="762000" y="6019800"/>
            <a:ext cx="1219200" cy="762000"/>
          </a:xfrm>
          <a:prstGeom prst="rect">
            <a:avLst/>
          </a:prstGeom>
          <a:solidFill>
            <a:schemeClr val="bg1"/>
          </a:solidFill>
          <a:ln w="12700" cap="sq">
            <a:noFill/>
            <a:miter lim="800000"/>
            <a:headEnd type="none" w="sm" len="sm"/>
            <a:tailEnd type="none" w="sm" len="sm"/>
          </a:ln>
        </p:spPr>
        <p:txBody>
          <a:bodyPr wrap="none" anchor="ctr"/>
          <a:lstStyle/>
          <a:p>
            <a:endParaRPr lang="en-US"/>
          </a:p>
        </p:txBody>
      </p:sp>
      <p:pic>
        <p:nvPicPr>
          <p:cNvPr id="14345" name="Picture 13" descr="Writting_books"/>
          <p:cNvPicPr>
            <a:picLocks noGrp="1" noChangeAspect="1" noChangeArrowheads="1" noCrop="1"/>
          </p:cNvPicPr>
          <p:nvPr>
            <p:ph sz="half" idx="2"/>
          </p:nvPr>
        </p:nvPicPr>
        <p:blipFill>
          <a:blip r:embed="rId3" cstate="print"/>
          <a:srcRect/>
          <a:stretch>
            <a:fillRect/>
          </a:stretch>
        </p:blipFill>
        <p:spPr>
          <a:xfrm>
            <a:off x="7543800" y="5638800"/>
            <a:ext cx="1600200" cy="1219200"/>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en-US" smtClean="0"/>
          </a:p>
        </p:txBody>
      </p:sp>
      <p:sp>
        <p:nvSpPr>
          <p:cNvPr id="15363" name="Rectangle 3"/>
          <p:cNvSpPr>
            <a:spLocks noGrp="1" noChangeArrowheads="1"/>
          </p:cNvSpPr>
          <p:nvPr>
            <p:ph type="body" idx="1"/>
          </p:nvPr>
        </p:nvSpPr>
        <p:spPr/>
        <p:txBody>
          <a:bodyPr/>
          <a:lstStyle/>
          <a:p>
            <a:pPr eaLnBrk="1" hangingPunct="1"/>
            <a:endParaRPr lang="en-US" smtClean="0"/>
          </a:p>
        </p:txBody>
      </p:sp>
      <p:pic>
        <p:nvPicPr>
          <p:cNvPr id="15364" name="Picture 5" descr="table2.gif (14893 Byte)"/>
          <p:cNvPicPr>
            <a:picLocks noChangeAspect="1" noChangeArrowheads="1"/>
          </p:cNvPicPr>
          <p:nvPr/>
        </p:nvPicPr>
        <p:blipFill>
          <a:blip r:embed="rId2" cstate="print"/>
          <a:srcRect/>
          <a:stretch>
            <a:fillRect/>
          </a:stretch>
        </p:blipFill>
        <p:spPr bwMode="auto">
          <a:xfrm>
            <a:off x="381000" y="0"/>
            <a:ext cx="8763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 linear relationship should be evaluated across the range of the analytical procedure.</a:t>
            </a:r>
          </a:p>
          <a:p>
            <a:r>
              <a:rPr lang="en-US" dirty="0" smtClean="0"/>
              <a:t>It may be demonstrated directly on the drug substance (by dilution of a standard stock solution) and/or separate </a:t>
            </a:r>
            <a:r>
              <a:rPr lang="en-US" dirty="0" err="1" smtClean="0"/>
              <a:t>weighings</a:t>
            </a:r>
            <a:r>
              <a:rPr lang="en-US" dirty="0" smtClean="0"/>
              <a:t> of synthetic mixtures of the drug product components, using the proposed procedure. The latter aspect can be studied during investigation of the range.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If there is a linear relationship, test results should be evaluated by appropriate statistical methods, for example, by calculation of a regression line by the method of least squares. In some cases, to obtain linearity between assays and sample concentrations, the test data may need to be subjected to a mathematical transformation prior to the regression analysis. Data from the regression line itself may be helpful to provide mathematical estimates of the degree of linearity. </a:t>
            </a:r>
          </a:p>
          <a:p>
            <a:r>
              <a:rPr lang="en-US" dirty="0" smtClean="0"/>
              <a:t>The correlation coefficient, y-intercept, slope of the regression line and residual sum of squares should be submitted. A plot of the data should be included. In addition, an analysis of the deviation of the actual data points from the regression line may also be helpful for evaluating linearity. </a:t>
            </a:r>
          </a:p>
          <a:p>
            <a:r>
              <a:rPr lang="en-US" dirty="0" smtClean="0"/>
              <a:t>Some analytical procedures, such as immunoassays, do not demonstrate linearity after any transformation. In this case, the analytical response should be described by an appropriate function of the concentration (amount) of an </a:t>
            </a:r>
            <a:r>
              <a:rPr lang="en-US" dirty="0" err="1" smtClean="0"/>
              <a:t>analyte</a:t>
            </a:r>
            <a:r>
              <a:rPr lang="en-US" dirty="0" smtClean="0"/>
              <a:t> in a sample.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b="1" i="1" smtClean="0">
                <a:latin typeface="Times New Roman" pitchFamily="18" charset="0"/>
              </a:rPr>
              <a:t>RANGE</a:t>
            </a:r>
          </a:p>
        </p:txBody>
      </p:sp>
      <p:pic>
        <p:nvPicPr>
          <p:cNvPr id="16387" name="Picture 6" descr="Peacock"/>
          <p:cNvPicPr>
            <a:picLocks noGrp="1" noChangeAspect="1" noChangeArrowheads="1" noCrop="1"/>
          </p:cNvPicPr>
          <p:nvPr>
            <p:ph sz="half" idx="2"/>
          </p:nvPr>
        </p:nvPicPr>
        <p:blipFill>
          <a:blip r:embed="rId2" cstate="print"/>
          <a:srcRect/>
          <a:stretch>
            <a:fillRect/>
          </a:stretch>
        </p:blipFill>
        <p:spPr>
          <a:xfrm>
            <a:off x="3505200" y="838200"/>
            <a:ext cx="2133600" cy="346075"/>
          </a:xfrm>
          <a:noFill/>
        </p:spPr>
      </p:pic>
      <p:sp>
        <p:nvSpPr>
          <p:cNvPr id="16388" name="Text Box 9"/>
          <p:cNvSpPr txBox="1">
            <a:spLocks noChangeArrowheads="1"/>
          </p:cNvSpPr>
          <p:nvPr/>
        </p:nvSpPr>
        <p:spPr bwMode="auto">
          <a:xfrm>
            <a:off x="990600" y="2057400"/>
            <a:ext cx="6934200" cy="2989263"/>
          </a:xfrm>
          <a:prstGeom prst="rect">
            <a:avLst/>
          </a:prstGeom>
          <a:noFill/>
          <a:ln w="12700" cap="sq">
            <a:noFill/>
            <a:miter lim="800000"/>
            <a:headEnd type="none" w="sm" len="sm"/>
            <a:tailEnd type="none" w="sm" len="sm"/>
          </a:ln>
        </p:spPr>
        <p:txBody>
          <a:bodyPr>
            <a:spAutoFit/>
          </a:bodyPr>
          <a:lstStyle/>
          <a:p>
            <a:pPr>
              <a:spcBef>
                <a:spcPct val="50000"/>
              </a:spcBef>
            </a:pPr>
            <a:r>
              <a:rPr lang="en-US" sz="2800">
                <a:solidFill>
                  <a:srgbClr val="CC0066"/>
                </a:solidFill>
                <a:latin typeface="Times New Roman" pitchFamily="18" charset="0"/>
              </a:rPr>
              <a:t>RANGE</a:t>
            </a:r>
            <a:r>
              <a:rPr lang="en-US" sz="2400">
                <a:solidFill>
                  <a:srgbClr val="CC0066"/>
                </a:solidFill>
                <a:latin typeface="Times New Roman" pitchFamily="18" charset="0"/>
              </a:rPr>
              <a:t> </a:t>
            </a:r>
            <a:r>
              <a:rPr lang="en-US" sz="2000">
                <a:solidFill>
                  <a:srgbClr val="CC0066"/>
                </a:solidFill>
                <a:latin typeface="Times New Roman" pitchFamily="18" charset="0"/>
              </a:rPr>
              <a:t>of an analytical procedure is the interval between the upper and lower concentration (amounts) of analyte in the sample (including these concentrations) for which it has been demonstrated that the analytical procedure has a suitable level of precision, accuracy and linearity. </a:t>
            </a:r>
          </a:p>
          <a:p>
            <a:pPr>
              <a:spcBef>
                <a:spcPct val="50000"/>
              </a:spcBef>
            </a:pPr>
            <a:r>
              <a:rPr lang="en-US" sz="2800">
                <a:solidFill>
                  <a:schemeClr val="hlink"/>
                </a:solidFill>
                <a:latin typeface="Times New Roman" pitchFamily="18" charset="0"/>
              </a:rPr>
              <a:t>DETERMINATION-</a:t>
            </a:r>
            <a:r>
              <a:rPr lang="en-US" sz="2000">
                <a:solidFill>
                  <a:schemeClr val="hlink"/>
                </a:solidFill>
                <a:latin typeface="Times New Roman" pitchFamily="18" charset="0"/>
              </a:rPr>
              <a:t>The specified range is normally derived from linearity studies and depends on the intended application of the procedure.</a:t>
            </a:r>
            <a:endParaRPr lang="en-US" sz="2800">
              <a:solidFill>
                <a:schemeClr val="hlink"/>
              </a:solidFill>
              <a:latin typeface="Times New Roman" pitchFamily="18" charset="0"/>
            </a:endParaRPr>
          </a:p>
        </p:txBody>
      </p:sp>
      <p:sp>
        <p:nvSpPr>
          <p:cNvPr id="16389" name="Rectangle 11"/>
          <p:cNvSpPr>
            <a:spLocks noChangeArrowheads="1"/>
          </p:cNvSpPr>
          <p:nvPr/>
        </p:nvSpPr>
        <p:spPr bwMode="auto">
          <a:xfrm>
            <a:off x="685800" y="6172200"/>
            <a:ext cx="838200" cy="685800"/>
          </a:xfrm>
          <a:prstGeom prst="rect">
            <a:avLst/>
          </a:prstGeom>
          <a:solidFill>
            <a:schemeClr val="bg1"/>
          </a:solidFill>
          <a:ln w="12700" cap="sq">
            <a:no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70000" lnSpcReduction="20000"/>
          </a:bodyPr>
          <a:lstStyle/>
          <a:p>
            <a:r>
              <a:rPr lang="en-US" dirty="0" smtClean="0"/>
              <a:t>It is established by confirming that the analytical procedure provides an acceptable degree of linearity, accuracy and precision when applied to samples containing amounts of </a:t>
            </a:r>
            <a:r>
              <a:rPr lang="en-US" dirty="0" err="1" smtClean="0"/>
              <a:t>analyte</a:t>
            </a:r>
            <a:r>
              <a:rPr lang="en-US" dirty="0" smtClean="0"/>
              <a:t> within or at the extremes of the specified range of the analytical procedure. </a:t>
            </a:r>
          </a:p>
          <a:p>
            <a:r>
              <a:rPr lang="en-US" dirty="0" smtClean="0"/>
              <a:t>The following minimum specified ranges should be considered: </a:t>
            </a:r>
          </a:p>
          <a:p>
            <a:r>
              <a:rPr lang="en-US" dirty="0" smtClean="0"/>
              <a:t>- for the assay of a drug substance or a finished (drug) product: normally from 80 to 120 percent of the test concentration; </a:t>
            </a:r>
          </a:p>
          <a:p>
            <a:r>
              <a:rPr lang="en-US" dirty="0" smtClean="0"/>
              <a:t>- for content uniformity, covering a minimum of 70 to 130 percent of the test concentration, unless a wider more appropriate range, based on the nature of the dosage form (e.g., metered dose inhalers), is justified; </a:t>
            </a:r>
          </a:p>
          <a:p>
            <a:r>
              <a:rPr lang="en-US" dirty="0" smtClean="0"/>
              <a:t>- for dissolution testing: +/-20 % over the specified range; </a:t>
            </a:r>
          </a:p>
          <a:p>
            <a:r>
              <a:rPr lang="en-US" dirty="0" smtClean="0"/>
              <a:t>e.g., if the specifications for a controlled released product cover a region from 20%, after 1 hour, up to 90%, after 24 hours, the validated range would be 0-110% of the label claim.</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for the determination of an impurity: from the reporting level of an impurity1 to 120% of the specification; </a:t>
            </a:r>
          </a:p>
          <a:p>
            <a:r>
              <a:rPr lang="en-US" dirty="0" smtClean="0"/>
              <a:t>- for impurities known to be unusually potent or to produce toxic or unexpected pharmacological effects, the detection/</a:t>
            </a:r>
            <a:r>
              <a:rPr lang="en-US" dirty="0" err="1" smtClean="0"/>
              <a:t>quantitation</a:t>
            </a:r>
            <a:r>
              <a:rPr lang="en-US" dirty="0" smtClean="0"/>
              <a:t> limit should be commensurate with the level at which the impurities must be controlled; </a:t>
            </a:r>
          </a:p>
          <a:p>
            <a:r>
              <a:rPr lang="en-US" i="1" dirty="0" smtClean="0"/>
              <a:t>Note: for validation of impurity test procedures carried out during development, it may be necessary to consider the range around a suggested (probable) limit. </a:t>
            </a:r>
          </a:p>
          <a:p>
            <a:endParaRPr lang="en-US" dirty="0" smtClean="0"/>
          </a:p>
          <a:p>
            <a:r>
              <a:rPr lang="en-US" dirty="0" smtClean="0"/>
              <a:t>- if assay and purity are performed together as one test and only a 100% standard is used, linearity should cover the range from the reporting level of the impurities1 to 120% of the assay specification.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600" b="1" i="1" smtClean="0">
                <a:solidFill>
                  <a:schemeClr val="accent2"/>
                </a:solidFill>
                <a:latin typeface="Times New Roman" pitchFamily="18" charset="0"/>
              </a:rPr>
              <a:t>ACCURACY</a:t>
            </a:r>
          </a:p>
        </p:txBody>
      </p:sp>
      <p:sp>
        <p:nvSpPr>
          <p:cNvPr id="17411" name="Rectangle 3"/>
          <p:cNvSpPr>
            <a:spLocks noGrp="1" noChangeArrowheads="1"/>
          </p:cNvSpPr>
          <p:nvPr>
            <p:ph type="body" sz="half" idx="1"/>
          </p:nvPr>
        </p:nvSpPr>
        <p:spPr>
          <a:xfrm>
            <a:off x="457200" y="1447800"/>
            <a:ext cx="7924800" cy="4525963"/>
          </a:xfrm>
        </p:spPr>
        <p:txBody>
          <a:bodyPr/>
          <a:lstStyle/>
          <a:p>
            <a:pPr eaLnBrk="1" hangingPunct="1">
              <a:buFontTx/>
              <a:buNone/>
            </a:pPr>
            <a:r>
              <a:rPr lang="en-US" sz="2800" dirty="0" smtClean="0">
                <a:solidFill>
                  <a:srgbClr val="CC0066"/>
                </a:solidFill>
              </a:rPr>
              <a:t>ACCURACY </a:t>
            </a:r>
            <a:r>
              <a:rPr lang="en-US" sz="2000" dirty="0" smtClean="0">
                <a:solidFill>
                  <a:srgbClr val="CC0066"/>
                </a:solidFill>
              </a:rPr>
              <a:t>of an analytical method is the closeness of test </a:t>
            </a:r>
          </a:p>
          <a:p>
            <a:pPr eaLnBrk="1" hangingPunct="1">
              <a:buFontTx/>
              <a:buNone/>
            </a:pPr>
            <a:r>
              <a:rPr lang="en-US" sz="2000" dirty="0" smtClean="0">
                <a:solidFill>
                  <a:srgbClr val="CC0066"/>
                </a:solidFill>
              </a:rPr>
              <a:t>results obtained by that method  to the true value.</a:t>
            </a:r>
          </a:p>
          <a:p>
            <a:pPr eaLnBrk="1" hangingPunct="1">
              <a:buFontTx/>
              <a:buNone/>
            </a:pPr>
            <a:r>
              <a:rPr lang="en-US" sz="2800" dirty="0" smtClean="0">
                <a:solidFill>
                  <a:schemeClr val="hlink"/>
                </a:solidFill>
              </a:rPr>
              <a:t>DETERMINATION-</a:t>
            </a:r>
            <a:r>
              <a:rPr lang="en-US" sz="2000" dirty="0" smtClean="0">
                <a:solidFill>
                  <a:schemeClr val="hlink"/>
                </a:solidFill>
              </a:rPr>
              <a:t>Accuracy should be established across </a:t>
            </a:r>
          </a:p>
          <a:p>
            <a:pPr eaLnBrk="1" hangingPunct="1">
              <a:buFontTx/>
              <a:buNone/>
            </a:pPr>
            <a:r>
              <a:rPr lang="en-US" sz="2000" dirty="0" smtClean="0">
                <a:solidFill>
                  <a:schemeClr val="hlink"/>
                </a:solidFill>
              </a:rPr>
              <a:t>the specified range of the analytical procedure.</a:t>
            </a:r>
          </a:p>
          <a:p>
            <a:pPr eaLnBrk="1" hangingPunct="1">
              <a:buFontTx/>
              <a:buNone/>
            </a:pPr>
            <a:r>
              <a:rPr lang="en-US" sz="2000" dirty="0" smtClean="0">
                <a:solidFill>
                  <a:srgbClr val="FF33CC"/>
                </a:solidFill>
              </a:rPr>
              <a:t>ASSAY</a:t>
            </a:r>
          </a:p>
          <a:p>
            <a:pPr lvl="1" eaLnBrk="1" hangingPunct="1"/>
            <a:r>
              <a:rPr lang="en-US" sz="2000" dirty="0" smtClean="0">
                <a:solidFill>
                  <a:srgbClr val="00CC00"/>
                </a:solidFill>
              </a:rPr>
              <a:t>Drug Substance</a:t>
            </a:r>
          </a:p>
          <a:p>
            <a:pPr lvl="1" eaLnBrk="1" hangingPunct="1"/>
            <a:r>
              <a:rPr lang="en-US" sz="2000" dirty="0" smtClean="0">
                <a:solidFill>
                  <a:srgbClr val="00CC00"/>
                </a:solidFill>
              </a:rPr>
              <a:t>Drug Product</a:t>
            </a:r>
          </a:p>
          <a:p>
            <a:pPr eaLnBrk="1" hangingPunct="1">
              <a:buFontTx/>
              <a:buNone/>
            </a:pPr>
            <a:r>
              <a:rPr lang="en-US" sz="2000" dirty="0" smtClean="0">
                <a:solidFill>
                  <a:srgbClr val="FF33CC"/>
                </a:solidFill>
              </a:rPr>
              <a:t>IMPURITIES (QUANTITATION)</a:t>
            </a:r>
          </a:p>
        </p:txBody>
      </p:sp>
      <p:pic>
        <p:nvPicPr>
          <p:cNvPr id="17412" name="Picture 4" descr="Rainbow_line_2"/>
          <p:cNvPicPr>
            <a:picLocks noGrp="1" noChangeAspect="1" noChangeArrowheads="1" noCrop="1"/>
          </p:cNvPicPr>
          <p:nvPr>
            <p:ph sz="quarter" idx="2"/>
          </p:nvPr>
        </p:nvPicPr>
        <p:blipFill>
          <a:blip r:embed="rId3" cstate="print"/>
          <a:srcRect/>
          <a:stretch>
            <a:fillRect/>
          </a:stretch>
        </p:blipFill>
        <p:spPr>
          <a:xfrm>
            <a:off x="3276600" y="1073150"/>
            <a:ext cx="5867400" cy="187325"/>
          </a:xfrm>
          <a:noFill/>
        </p:spPr>
      </p:pic>
      <p:sp>
        <p:nvSpPr>
          <p:cNvPr id="17413" name="AutoShape 8"/>
          <p:cNvSpPr>
            <a:spLocks noChangeArrowheads="1"/>
          </p:cNvSpPr>
          <p:nvPr/>
        </p:nvSpPr>
        <p:spPr bwMode="auto">
          <a:xfrm>
            <a:off x="762000" y="5486400"/>
            <a:ext cx="1981200" cy="838200"/>
          </a:xfrm>
          <a:prstGeom prst="cloudCallout">
            <a:avLst>
              <a:gd name="adj1" fmla="val -24519"/>
              <a:gd name="adj2" fmla="val 106440"/>
            </a:avLst>
          </a:prstGeom>
          <a:solidFill>
            <a:srgbClr val="CC0000"/>
          </a:solidFill>
          <a:ln w="12700" cap="sq">
            <a:solidFill>
              <a:schemeClr val="tx1"/>
            </a:solidFill>
            <a:round/>
            <a:headEnd type="none" w="sm" len="sm"/>
            <a:tailEnd type="none" w="sm" len="sm"/>
          </a:ln>
        </p:spPr>
        <p:txBody>
          <a:bodyPr/>
          <a:lstStyle/>
          <a:p>
            <a:pPr algn="ctr"/>
            <a:endParaRPr lang="en-US">
              <a:solidFill>
                <a:srgbClr val="CC0000"/>
              </a:solidFill>
            </a:endParaRPr>
          </a:p>
        </p:txBody>
      </p:sp>
      <p:sp>
        <p:nvSpPr>
          <p:cNvPr id="17414" name="Rectangle 9"/>
          <p:cNvSpPr>
            <a:spLocks noChangeArrowheads="1"/>
          </p:cNvSpPr>
          <p:nvPr/>
        </p:nvSpPr>
        <p:spPr bwMode="auto">
          <a:xfrm>
            <a:off x="914400" y="6324600"/>
            <a:ext cx="762000" cy="533400"/>
          </a:xfrm>
          <a:prstGeom prst="rect">
            <a:avLst/>
          </a:prstGeom>
          <a:solidFill>
            <a:schemeClr val="bg1"/>
          </a:solidFill>
          <a:ln w="12700" cap="sq">
            <a:noFill/>
            <a:miter lim="800000"/>
            <a:headEnd type="none" w="sm" len="sm"/>
            <a:tailEnd type="none" w="sm" len="sm"/>
          </a:ln>
        </p:spPr>
        <p:txBody>
          <a:bodyPr wrap="none" anchor="ctr"/>
          <a:lstStyle/>
          <a:p>
            <a:endParaRPr lang="en-US"/>
          </a:p>
        </p:txBody>
      </p:sp>
      <p:sp>
        <p:nvSpPr>
          <p:cNvPr id="17415" name="Text Box 10"/>
          <p:cNvSpPr txBox="1">
            <a:spLocks noChangeArrowheads="1"/>
          </p:cNvSpPr>
          <p:nvPr/>
        </p:nvSpPr>
        <p:spPr bwMode="auto">
          <a:xfrm>
            <a:off x="1295400" y="5715000"/>
            <a:ext cx="990600" cy="366713"/>
          </a:xfrm>
          <a:prstGeom prst="rect">
            <a:avLst/>
          </a:prstGeom>
          <a:noFill/>
          <a:ln w="12700" cap="sq">
            <a:noFill/>
            <a:miter lim="800000"/>
            <a:headEnd type="none" w="sm" len="sm"/>
            <a:tailEnd type="none" w="sm" len="sm"/>
          </a:ln>
        </p:spPr>
        <p:txBody>
          <a:bodyPr>
            <a:spAutoFit/>
          </a:bodyPr>
          <a:lstStyle/>
          <a:p>
            <a:pPr>
              <a:spcBef>
                <a:spcPct val="50000"/>
              </a:spcBef>
            </a:pPr>
            <a:r>
              <a:rPr lang="en-US"/>
              <a:t>NOTE</a:t>
            </a:r>
          </a:p>
        </p:txBody>
      </p:sp>
      <p:sp>
        <p:nvSpPr>
          <p:cNvPr id="17416" name="Text Box 11"/>
          <p:cNvSpPr txBox="1">
            <a:spLocks noChangeArrowheads="1"/>
          </p:cNvSpPr>
          <p:nvPr/>
        </p:nvSpPr>
        <p:spPr bwMode="auto">
          <a:xfrm>
            <a:off x="2743200" y="5334000"/>
            <a:ext cx="5791200" cy="1311275"/>
          </a:xfrm>
          <a:prstGeom prst="rect">
            <a:avLst/>
          </a:prstGeom>
          <a:noFill/>
          <a:ln w="12700" cap="sq">
            <a:noFill/>
            <a:miter lim="800000"/>
            <a:headEnd type="none" w="sm" len="sm"/>
            <a:tailEnd type="none" w="sm" len="sm"/>
          </a:ln>
        </p:spPr>
        <p:txBody>
          <a:bodyPr>
            <a:spAutoFit/>
          </a:bodyPr>
          <a:lstStyle/>
          <a:p>
            <a:pPr>
              <a:spcBef>
                <a:spcPct val="50000"/>
              </a:spcBef>
            </a:pPr>
            <a:r>
              <a:rPr lang="en-US" sz="2000">
                <a:solidFill>
                  <a:schemeClr val="folHlink"/>
                </a:solidFill>
                <a:latin typeface="Times New Roman" pitchFamily="18" charset="0"/>
              </a:rPr>
              <a:t>Accuracy should be assessed using a minimum of 9 determinations over a minimum of 3 concentration levels covering the specified range (i.e., three concentrations and three replicates of each).</a:t>
            </a:r>
          </a:p>
        </p:txBody>
      </p:sp>
      <p:pic>
        <p:nvPicPr>
          <p:cNvPr id="17417" name="Picture 14" descr="Writting_books"/>
          <p:cNvPicPr>
            <a:picLocks noGrp="1" noChangeAspect="1" noChangeArrowheads="1" noCrop="1"/>
          </p:cNvPicPr>
          <p:nvPr>
            <p:ph sz="quarter" idx="3"/>
          </p:nvPr>
        </p:nvPicPr>
        <p:blipFill>
          <a:blip r:embed="rId4" cstate="print"/>
          <a:srcRect/>
          <a:stretch>
            <a:fillRect/>
          </a:stretch>
        </p:blipFill>
        <p:spPr>
          <a:xfrm>
            <a:off x="7924800" y="5638800"/>
            <a:ext cx="1219200" cy="1219200"/>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9" descr="Sun-moon"/>
          <p:cNvPicPr>
            <a:picLocks noGrp="1" noChangeAspect="1" noChangeArrowheads="1" noCrop="1"/>
          </p:cNvPicPr>
          <p:nvPr>
            <p:ph type="title"/>
          </p:nvPr>
        </p:nvPicPr>
        <p:blipFill>
          <a:blip r:embed="rId2" cstate="print"/>
          <a:srcRect/>
          <a:stretch>
            <a:fillRect/>
          </a:stretch>
        </p:blipFill>
        <p:spPr>
          <a:xfrm>
            <a:off x="609600" y="1885950"/>
            <a:ext cx="171450" cy="171450"/>
          </a:xfrm>
          <a:noFill/>
        </p:spPr>
      </p:pic>
      <p:sp>
        <p:nvSpPr>
          <p:cNvPr id="3075" name="Rectangle 3"/>
          <p:cNvSpPr>
            <a:spLocks noGrp="1" noChangeArrowheads="1"/>
          </p:cNvSpPr>
          <p:nvPr>
            <p:ph type="body" sz="half" idx="1"/>
          </p:nvPr>
        </p:nvSpPr>
        <p:spPr>
          <a:xfrm>
            <a:off x="838200" y="1722438"/>
            <a:ext cx="8305800" cy="4525962"/>
          </a:xfrm>
        </p:spPr>
        <p:txBody>
          <a:bodyPr/>
          <a:lstStyle/>
          <a:p>
            <a:pPr eaLnBrk="1" hangingPunct="1">
              <a:buFontTx/>
              <a:buNone/>
            </a:pPr>
            <a:r>
              <a:rPr lang="en-US" sz="2400" dirty="0" smtClean="0">
                <a:solidFill>
                  <a:srgbClr val="CC66FF"/>
                </a:solidFill>
                <a:latin typeface="Times New Roman" pitchFamily="18" charset="0"/>
              </a:rPr>
              <a:t>OBJECTIVE</a:t>
            </a:r>
          </a:p>
          <a:p>
            <a:pPr eaLnBrk="1" hangingPunct="1">
              <a:buFontTx/>
              <a:buNone/>
            </a:pPr>
            <a:r>
              <a:rPr lang="en-US" sz="2400" dirty="0" smtClean="0">
                <a:solidFill>
                  <a:srgbClr val="0000FF"/>
                </a:solidFill>
                <a:latin typeface="Times New Roman" pitchFamily="18" charset="0"/>
              </a:rPr>
              <a:t>PUBLISHED GUIDANCES</a:t>
            </a:r>
          </a:p>
          <a:p>
            <a:pPr eaLnBrk="1" hangingPunct="1">
              <a:buFontTx/>
              <a:buNone/>
            </a:pPr>
            <a:r>
              <a:rPr lang="en-US" sz="2400" dirty="0" smtClean="0">
                <a:solidFill>
                  <a:srgbClr val="FF33CC"/>
                </a:solidFill>
                <a:latin typeface="Times New Roman" pitchFamily="18" charset="0"/>
              </a:rPr>
              <a:t>TYPES OF ANALYTICAL METHOD TO BE VALIDATED</a:t>
            </a:r>
          </a:p>
          <a:p>
            <a:pPr eaLnBrk="1" hangingPunct="1">
              <a:buFontTx/>
              <a:buNone/>
            </a:pPr>
            <a:r>
              <a:rPr lang="en-US" sz="2400" dirty="0" smtClean="0">
                <a:solidFill>
                  <a:schemeClr val="folHlink"/>
                </a:solidFill>
                <a:latin typeface="Times New Roman" pitchFamily="18" charset="0"/>
              </a:rPr>
              <a:t>CONSIDERATIONS PRIOR TO METHOD VALIDATION</a:t>
            </a:r>
          </a:p>
          <a:p>
            <a:pPr eaLnBrk="1" hangingPunct="1">
              <a:buFontTx/>
              <a:buNone/>
            </a:pPr>
            <a:r>
              <a:rPr lang="en-US" sz="2400" dirty="0" smtClean="0">
                <a:solidFill>
                  <a:schemeClr val="accent2"/>
                </a:solidFill>
                <a:latin typeface="Times New Roman" pitchFamily="18" charset="0"/>
              </a:rPr>
              <a:t>TYPICAL ANALYTICAL PERFORMANCE</a:t>
            </a:r>
            <a:r>
              <a:rPr lang="en-US" sz="2400" dirty="0" smtClean="0">
                <a:solidFill>
                  <a:srgbClr val="FF33CC"/>
                </a:solidFill>
                <a:latin typeface="Times New Roman" pitchFamily="18" charset="0"/>
              </a:rPr>
              <a:t> </a:t>
            </a:r>
          </a:p>
          <a:p>
            <a:pPr eaLnBrk="1" hangingPunct="1">
              <a:buFontTx/>
              <a:buNone/>
            </a:pPr>
            <a:r>
              <a:rPr lang="en-US" sz="2400" dirty="0" smtClean="0">
                <a:solidFill>
                  <a:schemeClr val="accent2"/>
                </a:solidFill>
                <a:latin typeface="Times New Roman" pitchFamily="18" charset="0"/>
              </a:rPr>
              <a:t>CHARACTERISTICS USED IN METHOD VALIDATION</a:t>
            </a:r>
            <a:endParaRPr lang="en-US" sz="2400" dirty="0" smtClean="0">
              <a:solidFill>
                <a:srgbClr val="FF33CC"/>
              </a:solidFill>
              <a:latin typeface="Times New Roman" pitchFamily="18" charset="0"/>
            </a:endParaRPr>
          </a:p>
          <a:p>
            <a:pPr eaLnBrk="1" hangingPunct="1">
              <a:buFontTx/>
              <a:buNone/>
            </a:pPr>
            <a:r>
              <a:rPr lang="en-US" sz="2400" dirty="0" smtClean="0">
                <a:solidFill>
                  <a:srgbClr val="990000"/>
                </a:solidFill>
                <a:latin typeface="Times New Roman" pitchFamily="18" charset="0"/>
              </a:rPr>
              <a:t>REVALIDATION</a:t>
            </a:r>
          </a:p>
          <a:p>
            <a:pPr eaLnBrk="1" hangingPunct="1">
              <a:buFontTx/>
              <a:buNone/>
            </a:pPr>
            <a:r>
              <a:rPr lang="en-US" sz="2400" dirty="0" smtClean="0">
                <a:solidFill>
                  <a:srgbClr val="CC0066"/>
                </a:solidFill>
                <a:latin typeface="Times New Roman" pitchFamily="18" charset="0"/>
              </a:rPr>
              <a:t>POSSIBLE QUESTIONS</a:t>
            </a:r>
          </a:p>
          <a:p>
            <a:pPr eaLnBrk="1" hangingPunct="1">
              <a:buFontTx/>
              <a:buNone/>
            </a:pPr>
            <a:r>
              <a:rPr lang="en-US" sz="2400" dirty="0" smtClean="0">
                <a:solidFill>
                  <a:srgbClr val="00CC00"/>
                </a:solidFill>
                <a:latin typeface="Times New Roman" pitchFamily="18" charset="0"/>
              </a:rPr>
              <a:t>REFERENCES</a:t>
            </a:r>
          </a:p>
          <a:p>
            <a:pPr eaLnBrk="1" hangingPunct="1">
              <a:buFontTx/>
              <a:buNone/>
            </a:pPr>
            <a:endParaRPr lang="en-US" sz="2400" dirty="0" smtClean="0">
              <a:solidFill>
                <a:srgbClr val="00CC00"/>
              </a:solidFill>
              <a:latin typeface="Times New Roman" pitchFamily="18" charset="0"/>
            </a:endParaRPr>
          </a:p>
        </p:txBody>
      </p:sp>
      <p:pic>
        <p:nvPicPr>
          <p:cNvPr id="3076" name="Picture 36" descr="Sun-moon"/>
          <p:cNvPicPr>
            <a:picLocks noGrp="1" noChangeAspect="1" noChangeArrowheads="1" noCrop="1"/>
          </p:cNvPicPr>
          <p:nvPr>
            <p:ph sz="quarter" idx="2"/>
          </p:nvPr>
        </p:nvPicPr>
        <p:blipFill>
          <a:blip r:embed="rId2" cstate="print"/>
          <a:srcRect/>
          <a:stretch>
            <a:fillRect/>
          </a:stretch>
        </p:blipFill>
        <p:spPr>
          <a:xfrm>
            <a:off x="609600" y="3657600"/>
            <a:ext cx="171450" cy="171450"/>
          </a:xfrm>
          <a:noFill/>
        </p:spPr>
      </p:pic>
      <p:sp>
        <p:nvSpPr>
          <p:cNvPr id="3077" name="WordArt 4"/>
          <p:cNvSpPr>
            <a:spLocks noChangeArrowheads="1" noChangeShapeType="1" noTextEdit="1"/>
          </p:cNvSpPr>
          <p:nvPr/>
        </p:nvSpPr>
        <p:spPr bwMode="auto">
          <a:xfrm>
            <a:off x="990600" y="304800"/>
            <a:ext cx="3305175" cy="857250"/>
          </a:xfrm>
          <a:prstGeom prst="rect">
            <a:avLst/>
          </a:prstGeom>
        </p:spPr>
        <p:txBody>
          <a:bodyPr wrap="none" fromWordArt="1">
            <a:prstTxWarp prst="textPlain">
              <a:avLst>
                <a:gd name="adj" fmla="val 50000"/>
              </a:avLst>
            </a:prstTxWarp>
          </a:bodyPr>
          <a:lstStyle/>
          <a:p>
            <a:pPr algn="ctr"/>
            <a:r>
              <a:rPr lang="en-US" sz="2400" kern="10">
                <a:ln w="12700" cap="sq">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a:rPr>
              <a:t>LIST OF CONTENTS</a:t>
            </a:r>
          </a:p>
        </p:txBody>
      </p:sp>
      <p:pic>
        <p:nvPicPr>
          <p:cNvPr id="3078" name="Picture 40" descr="Sun-moon"/>
          <p:cNvPicPr>
            <a:picLocks noGrp="1" noChangeAspect="1" noChangeArrowheads="1" noCrop="1"/>
          </p:cNvPicPr>
          <p:nvPr>
            <p:ph sz="quarter" idx="3"/>
          </p:nvPr>
        </p:nvPicPr>
        <p:blipFill>
          <a:blip r:embed="rId2" cstate="print"/>
          <a:srcRect/>
          <a:stretch>
            <a:fillRect/>
          </a:stretch>
        </p:blipFill>
        <p:spPr>
          <a:xfrm>
            <a:off x="609600" y="2743200"/>
            <a:ext cx="171450" cy="171450"/>
          </a:xfrm>
          <a:noFill/>
        </p:spPr>
      </p:pic>
      <p:pic>
        <p:nvPicPr>
          <p:cNvPr id="3079" name="Picture 42" descr="Sun-moon"/>
          <p:cNvPicPr>
            <a:picLocks noChangeAspect="1" noChangeArrowheads="1" noCrop="1"/>
          </p:cNvPicPr>
          <p:nvPr/>
        </p:nvPicPr>
        <p:blipFill>
          <a:blip r:embed="rId2" cstate="print"/>
          <a:srcRect/>
          <a:stretch>
            <a:fillRect/>
          </a:stretch>
        </p:blipFill>
        <p:spPr bwMode="auto">
          <a:xfrm>
            <a:off x="609600" y="4495800"/>
            <a:ext cx="171450" cy="171450"/>
          </a:xfrm>
          <a:prstGeom prst="rect">
            <a:avLst/>
          </a:prstGeom>
          <a:noFill/>
          <a:ln w="9525">
            <a:noFill/>
            <a:miter lim="800000"/>
            <a:headEnd/>
            <a:tailEnd/>
          </a:ln>
        </p:spPr>
      </p:pic>
      <p:pic>
        <p:nvPicPr>
          <p:cNvPr id="3080" name="Picture 43" descr="Sun-moon"/>
          <p:cNvPicPr>
            <a:picLocks noChangeAspect="1" noChangeArrowheads="1" noCrop="1"/>
          </p:cNvPicPr>
          <p:nvPr/>
        </p:nvPicPr>
        <p:blipFill>
          <a:blip r:embed="rId2" cstate="print"/>
          <a:srcRect/>
          <a:stretch>
            <a:fillRect/>
          </a:stretch>
        </p:blipFill>
        <p:spPr bwMode="auto">
          <a:xfrm>
            <a:off x="609600" y="2286000"/>
            <a:ext cx="171450" cy="171450"/>
          </a:xfrm>
          <a:prstGeom prst="rect">
            <a:avLst/>
          </a:prstGeom>
          <a:noFill/>
          <a:ln w="9525">
            <a:noFill/>
            <a:miter lim="800000"/>
            <a:headEnd/>
            <a:tailEnd/>
          </a:ln>
        </p:spPr>
      </p:pic>
      <p:pic>
        <p:nvPicPr>
          <p:cNvPr id="3081" name="Picture 44" descr="Sun-moon"/>
          <p:cNvPicPr>
            <a:picLocks noChangeAspect="1" noChangeArrowheads="1" noCrop="1"/>
          </p:cNvPicPr>
          <p:nvPr/>
        </p:nvPicPr>
        <p:blipFill>
          <a:blip r:embed="rId2" cstate="print"/>
          <a:srcRect/>
          <a:stretch>
            <a:fillRect/>
          </a:stretch>
        </p:blipFill>
        <p:spPr bwMode="auto">
          <a:xfrm>
            <a:off x="609600" y="4953000"/>
            <a:ext cx="171450" cy="171450"/>
          </a:xfrm>
          <a:prstGeom prst="rect">
            <a:avLst/>
          </a:prstGeom>
          <a:noFill/>
          <a:ln w="9525">
            <a:noFill/>
            <a:miter lim="800000"/>
            <a:headEnd/>
            <a:tailEnd/>
          </a:ln>
        </p:spPr>
      </p:pic>
      <p:pic>
        <p:nvPicPr>
          <p:cNvPr id="3082" name="Picture 45" descr="Sun-moon"/>
          <p:cNvPicPr>
            <a:picLocks noChangeAspect="1" noChangeArrowheads="1" noCrop="1"/>
          </p:cNvPicPr>
          <p:nvPr/>
        </p:nvPicPr>
        <p:blipFill>
          <a:blip r:embed="rId2" cstate="print"/>
          <a:srcRect/>
          <a:stretch>
            <a:fillRect/>
          </a:stretch>
        </p:blipFill>
        <p:spPr bwMode="auto">
          <a:xfrm>
            <a:off x="609600" y="3200400"/>
            <a:ext cx="171450" cy="171450"/>
          </a:xfrm>
          <a:prstGeom prst="rect">
            <a:avLst/>
          </a:prstGeom>
          <a:noFill/>
          <a:ln w="9525">
            <a:noFill/>
            <a:miter lim="800000"/>
            <a:headEnd/>
            <a:tailEnd/>
          </a:ln>
        </p:spPr>
      </p:pic>
      <p:pic>
        <p:nvPicPr>
          <p:cNvPr id="3083" name="Picture 46" descr="Sun-moon"/>
          <p:cNvPicPr>
            <a:picLocks noChangeAspect="1" noChangeArrowheads="1" noCrop="1"/>
          </p:cNvPicPr>
          <p:nvPr/>
        </p:nvPicPr>
        <p:blipFill>
          <a:blip r:embed="rId2" cstate="print"/>
          <a:srcRect/>
          <a:stretch>
            <a:fillRect/>
          </a:stretch>
        </p:blipFill>
        <p:spPr bwMode="auto">
          <a:xfrm>
            <a:off x="609600" y="5391150"/>
            <a:ext cx="171450" cy="17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fontScale="77500" lnSpcReduction="20000"/>
          </a:bodyPr>
          <a:lstStyle/>
          <a:p>
            <a:r>
              <a:rPr lang="en-US" dirty="0" smtClean="0"/>
              <a:t>Accuracy should be established across the specified range of the analytical procedure. </a:t>
            </a:r>
          </a:p>
          <a:p>
            <a:r>
              <a:rPr lang="en-US" b="1" dirty="0" smtClean="0"/>
              <a:t>Assay </a:t>
            </a:r>
          </a:p>
          <a:p>
            <a:pPr>
              <a:buNone/>
            </a:pPr>
            <a:r>
              <a:rPr lang="en-US" b="1" i="1" dirty="0" smtClean="0"/>
              <a:t>Drug Substance </a:t>
            </a:r>
          </a:p>
          <a:p>
            <a:r>
              <a:rPr lang="en-US" dirty="0" smtClean="0"/>
              <a:t>Several methods of determining accuracy are available: </a:t>
            </a:r>
          </a:p>
          <a:p>
            <a:r>
              <a:rPr lang="en-US" dirty="0" smtClean="0"/>
              <a:t>a) application of an analytical procedure to an </a:t>
            </a:r>
            <a:r>
              <a:rPr lang="en-US" dirty="0" err="1" smtClean="0"/>
              <a:t>analyte</a:t>
            </a:r>
            <a:r>
              <a:rPr lang="en-US" dirty="0" smtClean="0"/>
              <a:t> of known purity (e.g. reference material); </a:t>
            </a:r>
          </a:p>
          <a:p>
            <a:r>
              <a:rPr lang="en-US" dirty="0" smtClean="0"/>
              <a:t>b) comparison of the results of the proposed analytical procedure with those of a second well-characterized procedure, the accuracy of which is stated and/or defined (independent procedure, see 1.2.); </a:t>
            </a:r>
          </a:p>
          <a:p>
            <a:r>
              <a:rPr lang="en-US" dirty="0" smtClean="0"/>
              <a:t>c) accuracy may be inferred once precision, linearity and specificity have been established.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i="1" dirty="0" smtClean="0"/>
              <a:t>Drug Product </a:t>
            </a:r>
          </a:p>
          <a:p>
            <a:r>
              <a:rPr lang="en-US" dirty="0" smtClean="0"/>
              <a:t>Several methods for determining accuracy are available: </a:t>
            </a:r>
          </a:p>
          <a:p>
            <a:r>
              <a:rPr lang="en-US" dirty="0" smtClean="0"/>
              <a:t>a) application of the analytical procedure to synthetic mixtures of the drug product components to which known quantities of the drug substance to be </a:t>
            </a:r>
            <a:r>
              <a:rPr lang="en-US" dirty="0" err="1" smtClean="0"/>
              <a:t>analysed</a:t>
            </a:r>
            <a:r>
              <a:rPr lang="en-US" dirty="0" smtClean="0"/>
              <a:t> have been added; </a:t>
            </a:r>
          </a:p>
          <a:p>
            <a:r>
              <a:rPr lang="en-US" dirty="0" smtClean="0"/>
              <a:t>b) in cases where it is impossible to obtain samples of all drug product components , it may be acceptable either to add known quantities of the </a:t>
            </a:r>
            <a:r>
              <a:rPr lang="en-US" dirty="0" err="1" smtClean="0"/>
              <a:t>analyte</a:t>
            </a:r>
            <a:r>
              <a:rPr lang="en-US" dirty="0" smtClean="0"/>
              <a:t> to the drug product or to compare the results obtained from a second, well characterized procedure, the accuracy of which is stated and/or defined (independent procedure, see 1.2.); </a:t>
            </a:r>
          </a:p>
          <a:p>
            <a:r>
              <a:rPr lang="en-US" dirty="0" smtClean="0"/>
              <a:t>c) accuracy may be inferred once precision, linearity and specificity have been established.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Impurities (</a:t>
            </a:r>
            <a:r>
              <a:rPr lang="en-US" b="1" dirty="0" err="1" smtClean="0"/>
              <a:t>Quantitation</a:t>
            </a:r>
            <a:r>
              <a:rPr lang="en-US" b="1" dirty="0" smtClean="0"/>
              <a:t>) </a:t>
            </a:r>
          </a:p>
          <a:p>
            <a:r>
              <a:rPr lang="en-US" dirty="0" smtClean="0"/>
              <a:t>Accuracy should be assessed on samples (drug substance/drug product) spiked with known amounts of impurities. </a:t>
            </a:r>
          </a:p>
          <a:p>
            <a:r>
              <a:rPr lang="en-US" dirty="0" smtClean="0"/>
              <a:t>In cases where it is impossible to obtain samples of certain impurities and/or degradation products, it is considered acceptable to compare results obtained by an independent procedure . The response factor of the drug substance can be used. </a:t>
            </a:r>
          </a:p>
          <a:p>
            <a:r>
              <a:rPr lang="en-US" dirty="0" smtClean="0"/>
              <a:t>It should be clear how the individual or total impurities are to be determined e.g., weight/weight or area percent, in all cases with respect to the major </a:t>
            </a:r>
            <a:r>
              <a:rPr lang="en-US" dirty="0" err="1" smtClean="0"/>
              <a:t>analyte</a:t>
            </a:r>
            <a:r>
              <a:rPr lang="en-US" dirty="0" smtClean="0"/>
              <a: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Accuracy should be reported as percent recovery by the assay of known added amount of </a:t>
            </a:r>
            <a:r>
              <a:rPr lang="en-US" dirty="0" err="1" smtClean="0"/>
              <a:t>analyte</a:t>
            </a:r>
            <a:r>
              <a:rPr lang="en-US" dirty="0" smtClean="0"/>
              <a:t> in the sample or as the difference between the mean and the accepted true value together with the confidence intervals.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b="1" i="1" smtClean="0">
                <a:solidFill>
                  <a:schemeClr val="accent2"/>
                </a:solidFill>
                <a:latin typeface="Times New Roman" pitchFamily="18" charset="0"/>
              </a:rPr>
              <a:t>PRECISION</a:t>
            </a:r>
          </a:p>
        </p:txBody>
      </p:sp>
      <p:sp>
        <p:nvSpPr>
          <p:cNvPr id="18435" name="Rectangle 3"/>
          <p:cNvSpPr>
            <a:spLocks noGrp="1" noChangeArrowheads="1"/>
          </p:cNvSpPr>
          <p:nvPr>
            <p:ph type="body" sz="half" idx="1"/>
          </p:nvPr>
        </p:nvSpPr>
        <p:spPr>
          <a:xfrm>
            <a:off x="457200" y="1600200"/>
            <a:ext cx="8229600" cy="4525963"/>
          </a:xfrm>
        </p:spPr>
        <p:txBody>
          <a:bodyPr/>
          <a:lstStyle/>
          <a:p>
            <a:pPr eaLnBrk="1" hangingPunct="1">
              <a:buFontTx/>
              <a:buNone/>
            </a:pPr>
            <a:r>
              <a:rPr lang="en-US" sz="2800" dirty="0" smtClean="0">
                <a:solidFill>
                  <a:srgbClr val="FF33CC"/>
                </a:solidFill>
                <a:latin typeface="Times New Roman" pitchFamily="18" charset="0"/>
              </a:rPr>
              <a:t>PRECISION</a:t>
            </a:r>
            <a:r>
              <a:rPr lang="en-US" sz="2800" dirty="0" smtClean="0">
                <a:solidFill>
                  <a:srgbClr val="FF33CC"/>
                </a:solidFill>
              </a:rPr>
              <a:t> </a:t>
            </a:r>
            <a:r>
              <a:rPr lang="en-US" sz="2000" dirty="0" smtClean="0">
                <a:solidFill>
                  <a:srgbClr val="FF33CC"/>
                </a:solidFill>
                <a:latin typeface="Times New Roman" pitchFamily="18" charset="0"/>
              </a:rPr>
              <a:t>of an analytical method is the degree of agreement among</a:t>
            </a:r>
          </a:p>
          <a:p>
            <a:pPr eaLnBrk="1" hangingPunct="1">
              <a:buFontTx/>
              <a:buNone/>
            </a:pPr>
            <a:r>
              <a:rPr lang="en-US" sz="2000" dirty="0" smtClean="0">
                <a:solidFill>
                  <a:srgbClr val="FF33CC"/>
                </a:solidFill>
                <a:latin typeface="Times New Roman" pitchFamily="18" charset="0"/>
              </a:rPr>
              <a:t>individual test results when the method is applied repeatedly to multiple </a:t>
            </a:r>
          </a:p>
          <a:p>
            <a:pPr>
              <a:buNone/>
            </a:pPr>
            <a:r>
              <a:rPr lang="en-US" sz="2000" dirty="0" smtClean="0">
                <a:solidFill>
                  <a:srgbClr val="FF33CC"/>
                </a:solidFill>
                <a:latin typeface="Times New Roman" pitchFamily="18" charset="0"/>
              </a:rPr>
              <a:t>samplings of a homogenous sample</a:t>
            </a:r>
            <a:r>
              <a:rPr lang="en-US" sz="2000" dirty="0" smtClean="0"/>
              <a:t> </a:t>
            </a:r>
            <a:r>
              <a:rPr lang="en-US" sz="2000" dirty="0" smtClean="0">
                <a:solidFill>
                  <a:srgbClr val="FF33CC"/>
                </a:solidFill>
                <a:latin typeface="Times New Roman" pitchFamily="18" charset="0"/>
              </a:rPr>
              <a:t>under the prescribed conditions. </a:t>
            </a:r>
          </a:p>
          <a:p>
            <a:pPr eaLnBrk="1" hangingPunct="1">
              <a:buFontTx/>
              <a:buNone/>
            </a:pPr>
            <a:r>
              <a:rPr lang="en-US" sz="2800" dirty="0" smtClean="0">
                <a:solidFill>
                  <a:schemeClr val="hlink"/>
                </a:solidFill>
                <a:latin typeface="Times New Roman" pitchFamily="18" charset="0"/>
              </a:rPr>
              <a:t>DETERMINATION-</a:t>
            </a:r>
            <a:r>
              <a:rPr lang="en-US" sz="2000" dirty="0" smtClean="0">
                <a:solidFill>
                  <a:schemeClr val="hlink"/>
                </a:solidFill>
                <a:latin typeface="Times New Roman" pitchFamily="18" charset="0"/>
              </a:rPr>
              <a:t> A sufficient number of aliquots of a </a:t>
            </a:r>
          </a:p>
          <a:p>
            <a:pPr eaLnBrk="1" hangingPunct="1">
              <a:buFontTx/>
              <a:buNone/>
            </a:pPr>
            <a:r>
              <a:rPr lang="en-US" sz="2000" dirty="0" smtClean="0">
                <a:solidFill>
                  <a:schemeClr val="hlink"/>
                </a:solidFill>
                <a:latin typeface="Times New Roman" pitchFamily="18" charset="0"/>
              </a:rPr>
              <a:t>homogeneous sample are assayed to be able to calculate statistically valid </a:t>
            </a:r>
          </a:p>
          <a:p>
            <a:pPr>
              <a:buNone/>
            </a:pPr>
            <a:r>
              <a:rPr lang="en-US" sz="2000" dirty="0" smtClean="0">
                <a:solidFill>
                  <a:schemeClr val="hlink"/>
                </a:solidFill>
                <a:latin typeface="Times New Roman" pitchFamily="18" charset="0"/>
              </a:rPr>
              <a:t>estimates of standard deviation , variance,  coefficient of variation or relative standard deviation of a series of measurements. .</a:t>
            </a:r>
          </a:p>
          <a:p>
            <a:pPr eaLnBrk="1" hangingPunct="1">
              <a:buFontTx/>
              <a:buNone/>
            </a:pPr>
            <a:r>
              <a:rPr lang="en-US" sz="2400" dirty="0" smtClean="0">
                <a:latin typeface="Times New Roman" pitchFamily="18" charset="0"/>
              </a:rPr>
              <a:t>    </a:t>
            </a:r>
            <a:r>
              <a:rPr lang="en-US" sz="2400" dirty="0" smtClean="0">
                <a:solidFill>
                  <a:srgbClr val="FF33CC"/>
                </a:solidFill>
                <a:latin typeface="Times New Roman" pitchFamily="18" charset="0"/>
              </a:rPr>
              <a:t>Repeatability</a:t>
            </a:r>
          </a:p>
          <a:p>
            <a:pPr eaLnBrk="1" hangingPunct="1">
              <a:buFontTx/>
              <a:buNone/>
            </a:pPr>
            <a:r>
              <a:rPr lang="en-US" sz="2400" dirty="0" smtClean="0">
                <a:solidFill>
                  <a:srgbClr val="FF33CC"/>
                </a:solidFill>
                <a:latin typeface="Times New Roman" pitchFamily="18" charset="0"/>
              </a:rPr>
              <a:t>    Intermediate precision</a:t>
            </a:r>
          </a:p>
          <a:p>
            <a:pPr eaLnBrk="1" hangingPunct="1">
              <a:buFontTx/>
              <a:buNone/>
            </a:pPr>
            <a:r>
              <a:rPr lang="en-US" sz="2400" dirty="0" smtClean="0">
                <a:solidFill>
                  <a:srgbClr val="FF33CC"/>
                </a:solidFill>
                <a:latin typeface="Times New Roman" pitchFamily="18" charset="0"/>
              </a:rPr>
              <a:t>    </a:t>
            </a:r>
            <a:r>
              <a:rPr lang="en-US" sz="2400" dirty="0" err="1" smtClean="0">
                <a:solidFill>
                  <a:srgbClr val="FF33CC"/>
                </a:solidFill>
                <a:latin typeface="Times New Roman" pitchFamily="18" charset="0"/>
              </a:rPr>
              <a:t>Reproducibilty</a:t>
            </a:r>
            <a:endParaRPr lang="en-US" sz="2400" dirty="0" smtClean="0">
              <a:solidFill>
                <a:srgbClr val="FF33CC"/>
              </a:solidFill>
              <a:latin typeface="Times New Roman" pitchFamily="18" charset="0"/>
            </a:endParaRPr>
          </a:p>
        </p:txBody>
      </p:sp>
      <p:pic>
        <p:nvPicPr>
          <p:cNvPr id="18436" name="Picture 4" descr="Rainbow_line_2"/>
          <p:cNvPicPr>
            <a:picLocks noGrp="1" noChangeAspect="1" noChangeArrowheads="1" noCrop="1"/>
          </p:cNvPicPr>
          <p:nvPr>
            <p:ph sz="quarter" idx="2"/>
          </p:nvPr>
        </p:nvPicPr>
        <p:blipFill>
          <a:blip r:embed="rId3" cstate="print"/>
          <a:srcRect/>
          <a:stretch>
            <a:fillRect/>
          </a:stretch>
        </p:blipFill>
        <p:spPr>
          <a:xfrm>
            <a:off x="3200400" y="1066800"/>
            <a:ext cx="6172200" cy="196850"/>
          </a:xfrm>
          <a:noFill/>
        </p:spPr>
      </p:pic>
      <p:pic>
        <p:nvPicPr>
          <p:cNvPr id="18437" name="Picture 8" descr="LED"/>
          <p:cNvPicPr>
            <a:picLocks noGrp="1" noChangeAspect="1" noChangeArrowheads="1" noCrop="1"/>
          </p:cNvPicPr>
          <p:nvPr>
            <p:ph sz="quarter" idx="3"/>
          </p:nvPr>
        </p:nvPicPr>
        <p:blipFill>
          <a:blip r:embed="rId4" cstate="print"/>
          <a:srcRect/>
          <a:stretch>
            <a:fillRect/>
          </a:stretch>
        </p:blipFill>
        <p:spPr>
          <a:xfrm>
            <a:off x="533400" y="4419600"/>
            <a:ext cx="381000" cy="381000"/>
          </a:xfrm>
          <a:noFill/>
        </p:spPr>
      </p:pic>
      <p:pic>
        <p:nvPicPr>
          <p:cNvPr id="18438" name="Picture 10" descr="LED"/>
          <p:cNvPicPr>
            <a:picLocks noChangeAspect="1" noChangeArrowheads="1" noCrop="1"/>
          </p:cNvPicPr>
          <p:nvPr/>
        </p:nvPicPr>
        <p:blipFill>
          <a:blip r:embed="rId4" cstate="print"/>
          <a:srcRect/>
          <a:stretch>
            <a:fillRect/>
          </a:stretch>
        </p:blipFill>
        <p:spPr bwMode="auto">
          <a:xfrm>
            <a:off x="533400" y="5334000"/>
            <a:ext cx="381000" cy="381000"/>
          </a:xfrm>
          <a:prstGeom prst="rect">
            <a:avLst/>
          </a:prstGeom>
          <a:noFill/>
          <a:ln w="9525">
            <a:noFill/>
            <a:miter lim="800000"/>
            <a:headEnd/>
            <a:tailEnd/>
          </a:ln>
        </p:spPr>
      </p:pic>
      <p:pic>
        <p:nvPicPr>
          <p:cNvPr id="18439" name="Picture 11" descr="LED"/>
          <p:cNvPicPr>
            <a:picLocks noChangeAspect="1" noChangeArrowheads="1" noCrop="1"/>
          </p:cNvPicPr>
          <p:nvPr/>
        </p:nvPicPr>
        <p:blipFill>
          <a:blip r:embed="rId4" cstate="print"/>
          <a:srcRect/>
          <a:stretch>
            <a:fillRect/>
          </a:stretch>
        </p:blipFill>
        <p:spPr bwMode="auto">
          <a:xfrm>
            <a:off x="533400" y="4876800"/>
            <a:ext cx="381000"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smtClean="0"/>
              <a:t>Validation of tests for assay and for quantitative determination of impurities includes an investigation of precision.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1371600"/>
            <a:ext cx="8305800" cy="3785652"/>
          </a:xfrm>
          <a:prstGeom prst="rect">
            <a:avLst/>
          </a:prstGeom>
        </p:spPr>
        <p:txBody>
          <a:bodyPr wrap="square">
            <a:spAutoFit/>
          </a:bodyPr>
          <a:lstStyle/>
          <a:p>
            <a:r>
              <a:rPr lang="en-US" sz="2400" dirty="0" smtClean="0"/>
              <a:t>Repeatability expresses the precision under the same operating conditions over a short interval of time. Repeatability is also termed intra-assay precision . </a:t>
            </a:r>
          </a:p>
          <a:p>
            <a:endParaRPr lang="en-US" sz="2400" dirty="0" smtClean="0"/>
          </a:p>
          <a:p>
            <a:r>
              <a:rPr lang="en-US" sz="2400" dirty="0" smtClean="0"/>
              <a:t>a) a minimum of 9 determinations covering the specified range for the procedure (e.g., 3 concentrations/3 replicates each); </a:t>
            </a:r>
          </a:p>
          <a:p>
            <a:r>
              <a:rPr lang="en-US" sz="2400" dirty="0" smtClean="0"/>
              <a:t>or </a:t>
            </a:r>
          </a:p>
          <a:p>
            <a:r>
              <a:rPr lang="en-US" sz="2400" dirty="0" smtClean="0"/>
              <a:t>b) a minimum of 6 determinations at 100% of the test concentration. </a:t>
            </a:r>
          </a:p>
          <a:p>
            <a:r>
              <a:rPr lang="en-US" sz="2400" dirty="0" smtClean="0"/>
              <a:t> </a:t>
            </a:r>
          </a:p>
        </p:txBody>
      </p:sp>
      <p:sp>
        <p:nvSpPr>
          <p:cNvPr id="3" name="Title 6"/>
          <p:cNvSpPr>
            <a:spLocks noGrp="1"/>
          </p:cNvSpPr>
          <p:nvPr>
            <p:ph type="title"/>
          </p:nvPr>
        </p:nvSpPr>
        <p:spPr>
          <a:xfrm>
            <a:off x="457200" y="274638"/>
            <a:ext cx="8229600" cy="411162"/>
          </a:xfrm>
        </p:spPr>
        <p:txBody>
          <a:bodyPr>
            <a:normAutofit fontScale="90000"/>
          </a:bodyPr>
          <a:lstStyle/>
          <a:p>
            <a:r>
              <a:rPr lang="en-US" b="1" dirty="0" smtClean="0"/>
              <a:t/>
            </a:r>
            <a:br>
              <a:rPr lang="en-US" b="1" dirty="0" smtClean="0"/>
            </a:br>
            <a:r>
              <a:rPr lang="en-US" b="1" dirty="0" smtClean="0"/>
              <a:t>Repeatability </a:t>
            </a:r>
            <a:br>
              <a:rPr lang="en-US" b="1" dirty="0" smtClean="0"/>
            </a:b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b="1" dirty="0" smtClean="0"/>
              <a:t>Intermediate precision </a:t>
            </a:r>
            <a:br>
              <a:rPr lang="en-US" b="1" dirty="0" smtClean="0"/>
            </a:br>
            <a:endParaRPr lang="en-US" dirty="0"/>
          </a:p>
        </p:txBody>
      </p:sp>
      <p:sp>
        <p:nvSpPr>
          <p:cNvPr id="8" name="Content Placeholder 7"/>
          <p:cNvSpPr>
            <a:spLocks noGrp="1"/>
          </p:cNvSpPr>
          <p:nvPr>
            <p:ph idx="1"/>
          </p:nvPr>
        </p:nvSpPr>
        <p:spPr/>
        <p:txBody>
          <a:bodyPr>
            <a:normAutofit fontScale="85000" lnSpcReduction="20000"/>
          </a:bodyPr>
          <a:lstStyle/>
          <a:p>
            <a:r>
              <a:rPr lang="en-US" dirty="0" smtClean="0"/>
              <a:t>Intermediate precision expresses within-laboratories variations: different days, different analysts, different equipment, etc.</a:t>
            </a:r>
          </a:p>
          <a:p>
            <a:r>
              <a:rPr lang="en-US" dirty="0" smtClean="0"/>
              <a:t> The extent to which intermediate precision should be established depends on the circumstances under which the procedure is intended to be used. The applicant should establish the effects of random events on the precision of the analytical procedure. Typical variations to be studied include days, analysts, equipment, etc. It is not considered necessary to study these effects individually. The use of an experimental design (matrix) is encouraged. </a:t>
            </a:r>
          </a:p>
          <a:p>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Reproducibility </a:t>
            </a:r>
            <a:br>
              <a:rPr lang="en-US" b="1" dirty="0" smtClean="0"/>
            </a:br>
            <a:endParaRPr lang="en-US" dirty="0"/>
          </a:p>
        </p:txBody>
      </p:sp>
      <p:sp>
        <p:nvSpPr>
          <p:cNvPr id="3" name="Content Placeholder 2"/>
          <p:cNvSpPr>
            <a:spLocks noGrp="1"/>
          </p:cNvSpPr>
          <p:nvPr>
            <p:ph idx="1"/>
          </p:nvPr>
        </p:nvSpPr>
        <p:spPr>
          <a:xfrm>
            <a:off x="457200" y="1066800"/>
            <a:ext cx="8229600" cy="4525963"/>
          </a:xfrm>
        </p:spPr>
        <p:txBody>
          <a:bodyPr>
            <a:normAutofit fontScale="92500"/>
          </a:bodyPr>
          <a:lstStyle/>
          <a:p>
            <a:r>
              <a:rPr lang="en-US" dirty="0" smtClean="0"/>
              <a:t>Reproducibility expresses the precision between laboratories (collaborative studies, usually applied to standardization of methodology). </a:t>
            </a:r>
          </a:p>
          <a:p>
            <a:r>
              <a:rPr lang="en-US" dirty="0" smtClean="0"/>
              <a:t>Reproducibility is assessed by means of an inter-laboratory trial. Reproducibility should be considered in case of the standardization of an analytical procedure, for instance, for inclusion of procedures in pharmacopoeias. These data are not part of the marketing authorization dossier. </a:t>
            </a:r>
            <a:endParaRPr lang="en-US" dirty="0"/>
          </a:p>
        </p:txBody>
      </p:sp>
      <p:sp>
        <p:nvSpPr>
          <p:cNvPr id="4" name="Rectangle 3"/>
          <p:cNvSpPr/>
          <p:nvPr/>
        </p:nvSpPr>
        <p:spPr>
          <a:xfrm>
            <a:off x="381000" y="5410200"/>
            <a:ext cx="8001000" cy="1200329"/>
          </a:xfrm>
          <a:prstGeom prst="rect">
            <a:avLst/>
          </a:prstGeom>
        </p:spPr>
        <p:txBody>
          <a:bodyPr wrap="square">
            <a:spAutoFit/>
          </a:bodyPr>
          <a:lstStyle/>
          <a:p>
            <a:r>
              <a:rPr lang="en-US" sz="2400" dirty="0" smtClean="0">
                <a:solidFill>
                  <a:srgbClr val="FF0000"/>
                </a:solidFill>
              </a:rPr>
              <a:t>The standard deviation, relative standard deviation (coefficient of variation) and confidence interval should be reported for each type of precision investigated. </a:t>
            </a:r>
            <a:endParaRPr lang="en-US" sz="2400"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sz="quarter"/>
          </p:nvPr>
        </p:nvSpPr>
        <p:spPr/>
        <p:txBody>
          <a:bodyPr/>
          <a:lstStyle/>
          <a:p>
            <a:pPr eaLnBrk="1" hangingPunct="1"/>
            <a:r>
              <a:rPr lang="en-US" sz="3600" b="1" i="1" smtClean="0">
                <a:latin typeface="Times New Roman" pitchFamily="18" charset="0"/>
              </a:rPr>
              <a:t>DETECTION LIMIT</a:t>
            </a:r>
          </a:p>
        </p:txBody>
      </p:sp>
      <p:pic>
        <p:nvPicPr>
          <p:cNvPr id="19459" name="Picture 4" descr="LED"/>
          <p:cNvPicPr>
            <a:picLocks noGrp="1" noChangeAspect="1" noChangeArrowheads="1" noCrop="1"/>
          </p:cNvPicPr>
          <p:nvPr>
            <p:ph sz="quarter" idx="1"/>
          </p:nvPr>
        </p:nvPicPr>
        <p:blipFill>
          <a:blip r:embed="rId2" cstate="print"/>
          <a:srcRect/>
          <a:stretch>
            <a:fillRect/>
          </a:stretch>
        </p:blipFill>
        <p:spPr>
          <a:xfrm>
            <a:off x="1066800" y="4343400"/>
            <a:ext cx="381000" cy="381000"/>
          </a:xfrm>
          <a:noFill/>
        </p:spPr>
      </p:pic>
      <p:pic>
        <p:nvPicPr>
          <p:cNvPr id="19460" name="Picture 6" descr="LED"/>
          <p:cNvPicPr>
            <a:picLocks noGrp="1" noChangeAspect="1" noChangeArrowheads="1" noCrop="1"/>
          </p:cNvPicPr>
          <p:nvPr>
            <p:ph sz="quarter" idx="2"/>
          </p:nvPr>
        </p:nvPicPr>
        <p:blipFill>
          <a:blip r:embed="rId2" cstate="print"/>
          <a:srcRect/>
          <a:stretch>
            <a:fillRect/>
          </a:stretch>
        </p:blipFill>
        <p:spPr>
          <a:xfrm>
            <a:off x="1066800" y="4953000"/>
            <a:ext cx="381000" cy="381000"/>
          </a:xfrm>
          <a:noFill/>
        </p:spPr>
      </p:pic>
      <p:pic>
        <p:nvPicPr>
          <p:cNvPr id="19461" name="Picture 11" descr="Rainbow_line_2"/>
          <p:cNvPicPr>
            <a:picLocks noGrp="1" noChangeAspect="1" noChangeArrowheads="1" noCrop="1"/>
          </p:cNvPicPr>
          <p:nvPr>
            <p:ph sz="quarter" idx="4"/>
          </p:nvPr>
        </p:nvPicPr>
        <p:blipFill>
          <a:blip r:embed="rId3" cstate="print"/>
          <a:srcRect/>
          <a:stretch>
            <a:fillRect/>
          </a:stretch>
        </p:blipFill>
        <p:spPr>
          <a:xfrm>
            <a:off x="2438400" y="1000125"/>
            <a:ext cx="9296400" cy="295275"/>
          </a:xfrm>
          <a:noFill/>
        </p:spPr>
      </p:pic>
      <p:sp>
        <p:nvSpPr>
          <p:cNvPr id="19462" name="Text Box 10"/>
          <p:cNvSpPr txBox="1">
            <a:spLocks noChangeArrowheads="1"/>
          </p:cNvSpPr>
          <p:nvPr/>
        </p:nvSpPr>
        <p:spPr bwMode="auto">
          <a:xfrm>
            <a:off x="1524000" y="1524000"/>
            <a:ext cx="7010400" cy="4327525"/>
          </a:xfrm>
          <a:prstGeom prst="rect">
            <a:avLst/>
          </a:prstGeom>
          <a:noFill/>
          <a:ln w="12700" cap="sq">
            <a:noFill/>
            <a:miter lim="800000"/>
            <a:headEnd type="none" w="sm" len="sm"/>
            <a:tailEnd type="none" w="sm" len="sm"/>
          </a:ln>
        </p:spPr>
        <p:txBody>
          <a:bodyPr>
            <a:spAutoFit/>
          </a:bodyPr>
          <a:lstStyle/>
          <a:p>
            <a:pPr>
              <a:spcBef>
                <a:spcPct val="50000"/>
              </a:spcBef>
            </a:pPr>
            <a:r>
              <a:rPr lang="en-US" sz="2800">
                <a:solidFill>
                  <a:srgbClr val="CC0066"/>
                </a:solidFill>
                <a:latin typeface="Times New Roman" pitchFamily="18" charset="0"/>
              </a:rPr>
              <a:t>DETECTION LIMIT</a:t>
            </a:r>
            <a:r>
              <a:rPr lang="en-US">
                <a:solidFill>
                  <a:srgbClr val="CC0066"/>
                </a:solidFill>
              </a:rPr>
              <a:t> </a:t>
            </a:r>
            <a:r>
              <a:rPr lang="en-US" sz="2000">
                <a:solidFill>
                  <a:srgbClr val="CC0066"/>
                </a:solidFill>
                <a:latin typeface="Times New Roman" pitchFamily="18" charset="0"/>
              </a:rPr>
              <a:t>of an individual analytical procedure is the lowest amount of analyte in a sample which can be detected but not necessarily quantitated, under the stated experimental conditions.</a:t>
            </a:r>
            <a:r>
              <a:rPr lang="en-US" sz="2000">
                <a:latin typeface="Times New Roman" pitchFamily="18" charset="0"/>
              </a:rPr>
              <a:t> </a:t>
            </a:r>
          </a:p>
          <a:p>
            <a:pPr>
              <a:spcBef>
                <a:spcPct val="50000"/>
              </a:spcBef>
            </a:pPr>
            <a:r>
              <a:rPr lang="en-US" sz="2800">
                <a:solidFill>
                  <a:schemeClr val="hlink"/>
                </a:solidFill>
                <a:latin typeface="Times New Roman" pitchFamily="18" charset="0"/>
              </a:rPr>
              <a:t>DETERMINATION-</a:t>
            </a:r>
            <a:r>
              <a:rPr lang="en-US" sz="2000">
                <a:solidFill>
                  <a:schemeClr val="hlink"/>
                </a:solidFill>
              </a:rPr>
              <a:t> </a:t>
            </a:r>
            <a:r>
              <a:rPr lang="en-US" sz="2000">
                <a:solidFill>
                  <a:schemeClr val="hlink"/>
                </a:solidFill>
                <a:latin typeface="Times New Roman" pitchFamily="18" charset="0"/>
              </a:rPr>
              <a:t>Several approaches for determining the detection limit are possible, depending on whether the procedure is a non-instrumental or instrumental. </a:t>
            </a:r>
          </a:p>
          <a:p>
            <a:pPr>
              <a:spcBef>
                <a:spcPct val="50000"/>
              </a:spcBef>
            </a:pPr>
            <a:r>
              <a:rPr lang="en-US" sz="2400">
                <a:solidFill>
                  <a:srgbClr val="FF33CC"/>
                </a:solidFill>
                <a:latin typeface="Times New Roman" pitchFamily="18" charset="0"/>
              </a:rPr>
              <a:t>BASED ON VISUAL EXAMINATION</a:t>
            </a:r>
          </a:p>
          <a:p>
            <a:pPr>
              <a:spcBef>
                <a:spcPct val="50000"/>
              </a:spcBef>
            </a:pPr>
            <a:r>
              <a:rPr lang="en-US" sz="2400">
                <a:solidFill>
                  <a:srgbClr val="FF33CC"/>
                </a:solidFill>
                <a:latin typeface="Times New Roman" pitchFamily="18" charset="0"/>
              </a:rPr>
              <a:t>BASED ON SIGNAL TO NOISE RATIO</a:t>
            </a:r>
          </a:p>
          <a:p>
            <a:pPr>
              <a:spcBef>
                <a:spcPct val="50000"/>
              </a:spcBef>
            </a:pPr>
            <a:endParaRPr lang="en-US" sz="2400">
              <a:solidFill>
                <a:srgbClr val="FF33CC"/>
              </a:solidFill>
              <a:latin typeface="Times New Roman" pitchFamily="18" charset="0"/>
            </a:endParaRPr>
          </a:p>
        </p:txBody>
      </p:sp>
      <p:pic>
        <p:nvPicPr>
          <p:cNvPr id="19463" name="Picture 14" descr="Micrscp"/>
          <p:cNvPicPr>
            <a:picLocks noGrp="1" noChangeAspect="1" noChangeArrowheads="1"/>
          </p:cNvPicPr>
          <p:nvPr>
            <p:ph sz="quarter" idx="3"/>
          </p:nvPr>
        </p:nvPicPr>
        <p:blipFill>
          <a:blip r:embed="rId4" cstate="print"/>
          <a:srcRect/>
          <a:stretch>
            <a:fillRect/>
          </a:stretch>
        </p:blipFill>
        <p:spPr>
          <a:xfrm>
            <a:off x="7597775" y="152400"/>
            <a:ext cx="1241425" cy="1295400"/>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p:txBody>
          <a:bodyPr>
            <a:normAutofit fontScale="90000"/>
          </a:bodyPr>
          <a:lstStyle/>
          <a:p>
            <a:pPr eaLnBrk="1" hangingPunct="1"/>
            <a:r>
              <a:rPr lang="en-US" sz="3600" b="1" smtClean="0">
                <a:solidFill>
                  <a:srgbClr val="FF33CC"/>
                </a:solidFill>
                <a:latin typeface="Times New Roman" pitchFamily="18" charset="0"/>
              </a:rPr>
              <a:t>PUBLISHED GUIDANCES</a:t>
            </a:r>
            <a:br>
              <a:rPr lang="en-US" sz="3600" b="1" smtClean="0">
                <a:solidFill>
                  <a:srgbClr val="FF33CC"/>
                </a:solidFill>
                <a:latin typeface="Times New Roman" pitchFamily="18" charset="0"/>
              </a:rPr>
            </a:br>
            <a:endParaRPr lang="en-US" sz="3600" b="1" smtClean="0">
              <a:solidFill>
                <a:srgbClr val="FF33CC"/>
              </a:solidFill>
              <a:latin typeface="Times New Roman" pitchFamily="18" charset="0"/>
            </a:endParaRPr>
          </a:p>
        </p:txBody>
      </p:sp>
      <p:sp>
        <p:nvSpPr>
          <p:cNvPr id="5123" name="Rectangle 9"/>
          <p:cNvSpPr>
            <a:spLocks noGrp="1" noChangeArrowheads="1"/>
          </p:cNvSpPr>
          <p:nvPr>
            <p:ph type="body" sz="half" idx="1"/>
          </p:nvPr>
        </p:nvSpPr>
        <p:spPr>
          <a:xfrm>
            <a:off x="457200" y="1600200"/>
            <a:ext cx="8229600" cy="4525963"/>
          </a:xfrm>
        </p:spPr>
        <p:txBody>
          <a:bodyPr>
            <a:normAutofit lnSpcReduction="10000"/>
          </a:bodyPr>
          <a:lstStyle/>
          <a:p>
            <a:pPr lvl="1" eaLnBrk="1" hangingPunct="1">
              <a:buFontTx/>
              <a:buNone/>
            </a:pPr>
            <a:r>
              <a:rPr lang="en-US" sz="2200" dirty="0" smtClean="0">
                <a:latin typeface="Times New Roman" pitchFamily="18" charset="0"/>
              </a:rPr>
              <a:t>    ICH-Q2A “Text on Validation of Analytical Procedure:(1994)</a:t>
            </a:r>
          </a:p>
          <a:p>
            <a:pPr lvl="1" eaLnBrk="1" hangingPunct="1">
              <a:buFontTx/>
              <a:buNone/>
            </a:pPr>
            <a:r>
              <a:rPr lang="en-US" sz="2200" dirty="0" smtClean="0">
                <a:latin typeface="Times New Roman" pitchFamily="18" charset="0"/>
              </a:rPr>
              <a:t>   ICH-Q2B “Validation of Analytical Procedures: Methodology: (1995)</a:t>
            </a:r>
          </a:p>
          <a:p>
            <a:pPr lvl="1" eaLnBrk="1" hangingPunct="1">
              <a:buFontTx/>
              <a:buNone/>
            </a:pPr>
            <a:r>
              <a:rPr lang="en-US" sz="2200" dirty="0" smtClean="0">
                <a:latin typeface="Times New Roman" pitchFamily="18" charset="0"/>
              </a:rPr>
              <a:t>    CDER “Reviewer Guidance: Validation of Chromatographic Method” (1994)</a:t>
            </a:r>
          </a:p>
          <a:p>
            <a:pPr lvl="1" eaLnBrk="1" hangingPunct="1">
              <a:buFontTx/>
              <a:buNone/>
            </a:pPr>
            <a:r>
              <a:rPr lang="en-US" sz="2200" dirty="0" smtClean="0">
                <a:latin typeface="Times New Roman" pitchFamily="18" charset="0"/>
              </a:rPr>
              <a:t>   CDER “Submitting Samples and Analytical Data for Method Validations” (1987)</a:t>
            </a:r>
          </a:p>
          <a:p>
            <a:pPr lvl="1" eaLnBrk="1" hangingPunct="1">
              <a:buFontTx/>
              <a:buNone/>
            </a:pPr>
            <a:r>
              <a:rPr lang="en-US" sz="2200" dirty="0" smtClean="0">
                <a:latin typeface="Times New Roman" pitchFamily="18" charset="0"/>
              </a:rPr>
              <a:t>   CDER Draft “Analytical Procedures and Method Validation” (2000)</a:t>
            </a:r>
          </a:p>
          <a:p>
            <a:pPr lvl="1" eaLnBrk="1" hangingPunct="1">
              <a:buFontTx/>
              <a:buNone/>
            </a:pPr>
            <a:r>
              <a:rPr lang="en-US" sz="2200" dirty="0" smtClean="0">
                <a:latin typeface="Times New Roman" pitchFamily="18" charset="0"/>
              </a:rPr>
              <a:t>   CDER “Bioanalytical Method Validation for Human Studies” (1999)</a:t>
            </a:r>
          </a:p>
          <a:p>
            <a:pPr lvl="1" eaLnBrk="1" hangingPunct="1">
              <a:buFontTx/>
              <a:buNone/>
            </a:pPr>
            <a:r>
              <a:rPr lang="en-US" sz="2200" dirty="0" smtClean="0">
                <a:latin typeface="Times New Roman" pitchFamily="18" charset="0"/>
              </a:rPr>
              <a:t>    USP&lt;1225&gt; “Validation of </a:t>
            </a:r>
            <a:r>
              <a:rPr lang="en-US" sz="2200" dirty="0" err="1" smtClean="0">
                <a:latin typeface="Times New Roman" pitchFamily="18" charset="0"/>
              </a:rPr>
              <a:t>Compendial</a:t>
            </a:r>
            <a:r>
              <a:rPr lang="en-US" sz="2200" dirty="0" smtClean="0">
                <a:latin typeface="Times New Roman" pitchFamily="18" charset="0"/>
              </a:rPr>
              <a:t> Methods” (current revision)</a:t>
            </a:r>
          </a:p>
          <a:p>
            <a:pPr eaLnBrk="1" hangingPunct="1"/>
            <a:endParaRPr lang="en-US" sz="2200" dirty="0" smtClean="0">
              <a:latin typeface="Times New Roman" pitchFamily="18" charset="0"/>
            </a:endParaRPr>
          </a:p>
        </p:txBody>
      </p:sp>
      <p:pic>
        <p:nvPicPr>
          <p:cNvPr id="5124" name="Picture 12" descr="Pages_turn"/>
          <p:cNvPicPr>
            <a:picLocks noGrp="1" noChangeAspect="1" noChangeArrowheads="1" noCrop="1"/>
          </p:cNvPicPr>
          <p:nvPr>
            <p:ph sz="quarter" idx="2"/>
          </p:nvPr>
        </p:nvPicPr>
        <p:blipFill>
          <a:blip r:embed="rId2" cstate="print"/>
          <a:srcRect/>
          <a:stretch>
            <a:fillRect/>
          </a:stretch>
        </p:blipFill>
        <p:spPr>
          <a:xfrm>
            <a:off x="381000" y="228600"/>
            <a:ext cx="1304925" cy="1038225"/>
          </a:xfrm>
          <a:noFill/>
        </p:spPr>
      </p:pic>
      <p:pic>
        <p:nvPicPr>
          <p:cNvPr id="5125" name="Picture 16" descr="Rhombus"/>
          <p:cNvPicPr>
            <a:picLocks noChangeAspect="1" noChangeArrowheads="1" noCrop="1"/>
          </p:cNvPicPr>
          <p:nvPr/>
        </p:nvPicPr>
        <p:blipFill>
          <a:blip r:embed="rId3" cstate="print"/>
          <a:srcRect/>
          <a:stretch>
            <a:fillRect/>
          </a:stretch>
        </p:blipFill>
        <p:spPr bwMode="auto">
          <a:xfrm>
            <a:off x="990600" y="1752600"/>
            <a:ext cx="142875" cy="142875"/>
          </a:xfrm>
          <a:prstGeom prst="rect">
            <a:avLst/>
          </a:prstGeom>
          <a:noFill/>
          <a:ln w="9525">
            <a:noFill/>
            <a:miter lim="800000"/>
            <a:headEnd/>
            <a:tailEnd/>
          </a:ln>
        </p:spPr>
      </p:pic>
      <p:pic>
        <p:nvPicPr>
          <p:cNvPr id="5126" name="Picture 17" descr="Flags"/>
          <p:cNvPicPr>
            <a:picLocks noChangeAspect="1" noChangeArrowheads="1" noCrop="1"/>
          </p:cNvPicPr>
          <p:nvPr/>
        </p:nvPicPr>
        <p:blipFill>
          <a:blip r:embed="rId4" cstate="print"/>
          <a:srcRect/>
          <a:stretch>
            <a:fillRect/>
          </a:stretch>
        </p:blipFill>
        <p:spPr bwMode="auto">
          <a:xfrm>
            <a:off x="1752600" y="838200"/>
            <a:ext cx="5715000" cy="104775"/>
          </a:xfrm>
          <a:prstGeom prst="rect">
            <a:avLst/>
          </a:prstGeom>
          <a:noFill/>
          <a:ln w="9525">
            <a:noFill/>
            <a:miter lim="800000"/>
            <a:headEnd/>
            <a:tailEnd/>
          </a:ln>
        </p:spPr>
      </p:pic>
      <p:pic>
        <p:nvPicPr>
          <p:cNvPr id="5127" name="Picture 19" descr="Rhombus"/>
          <p:cNvPicPr>
            <a:picLocks noGrp="1" noChangeAspect="1" noChangeArrowheads="1" noCrop="1"/>
          </p:cNvPicPr>
          <p:nvPr>
            <p:ph sz="quarter" idx="3"/>
          </p:nvPr>
        </p:nvPicPr>
        <p:blipFill>
          <a:blip r:embed="rId3" cstate="print"/>
          <a:srcRect/>
          <a:stretch>
            <a:fillRect/>
          </a:stretch>
        </p:blipFill>
        <p:spPr>
          <a:xfrm>
            <a:off x="1000125" y="4343400"/>
            <a:ext cx="142875" cy="142875"/>
          </a:xfrm>
          <a:noFill/>
        </p:spPr>
      </p:pic>
      <p:pic>
        <p:nvPicPr>
          <p:cNvPr id="5128" name="Picture 21" descr="Rhombus"/>
          <p:cNvPicPr>
            <a:picLocks noChangeAspect="1" noChangeArrowheads="1" noCrop="1"/>
          </p:cNvPicPr>
          <p:nvPr/>
        </p:nvPicPr>
        <p:blipFill>
          <a:blip r:embed="rId3" cstate="print"/>
          <a:srcRect/>
          <a:stretch>
            <a:fillRect/>
          </a:stretch>
        </p:blipFill>
        <p:spPr bwMode="auto">
          <a:xfrm>
            <a:off x="990600" y="3657600"/>
            <a:ext cx="142875" cy="142875"/>
          </a:xfrm>
          <a:prstGeom prst="rect">
            <a:avLst/>
          </a:prstGeom>
          <a:noFill/>
          <a:ln w="9525">
            <a:noFill/>
            <a:miter lim="800000"/>
            <a:headEnd/>
            <a:tailEnd/>
          </a:ln>
        </p:spPr>
      </p:pic>
      <p:pic>
        <p:nvPicPr>
          <p:cNvPr id="5129" name="Picture 22" descr="Rhombus"/>
          <p:cNvPicPr>
            <a:picLocks noChangeAspect="1" noChangeArrowheads="1" noCrop="1"/>
          </p:cNvPicPr>
          <p:nvPr/>
        </p:nvPicPr>
        <p:blipFill>
          <a:blip r:embed="rId3" cstate="print"/>
          <a:srcRect/>
          <a:stretch>
            <a:fillRect/>
          </a:stretch>
        </p:blipFill>
        <p:spPr bwMode="auto">
          <a:xfrm>
            <a:off x="1000125" y="2895600"/>
            <a:ext cx="142875" cy="142875"/>
          </a:xfrm>
          <a:prstGeom prst="rect">
            <a:avLst/>
          </a:prstGeom>
          <a:noFill/>
          <a:ln w="9525">
            <a:noFill/>
            <a:miter lim="800000"/>
            <a:headEnd/>
            <a:tailEnd/>
          </a:ln>
        </p:spPr>
      </p:pic>
      <p:pic>
        <p:nvPicPr>
          <p:cNvPr id="5130" name="Picture 23" descr="Rhombus"/>
          <p:cNvPicPr>
            <a:picLocks noChangeAspect="1" noChangeArrowheads="1" noCrop="1"/>
          </p:cNvPicPr>
          <p:nvPr/>
        </p:nvPicPr>
        <p:blipFill>
          <a:blip r:embed="rId3" cstate="print"/>
          <a:srcRect/>
          <a:stretch>
            <a:fillRect/>
          </a:stretch>
        </p:blipFill>
        <p:spPr bwMode="auto">
          <a:xfrm>
            <a:off x="990600" y="2133600"/>
            <a:ext cx="142875" cy="142875"/>
          </a:xfrm>
          <a:prstGeom prst="rect">
            <a:avLst/>
          </a:prstGeom>
          <a:noFill/>
          <a:ln w="9525">
            <a:noFill/>
            <a:miter lim="800000"/>
            <a:headEnd/>
            <a:tailEnd/>
          </a:ln>
        </p:spPr>
      </p:pic>
      <p:pic>
        <p:nvPicPr>
          <p:cNvPr id="5131" name="Picture 24" descr="Rhombus"/>
          <p:cNvPicPr>
            <a:picLocks noChangeAspect="1" noChangeArrowheads="1" noCrop="1"/>
          </p:cNvPicPr>
          <p:nvPr/>
        </p:nvPicPr>
        <p:blipFill>
          <a:blip r:embed="rId3" cstate="print"/>
          <a:srcRect/>
          <a:stretch>
            <a:fillRect/>
          </a:stretch>
        </p:blipFill>
        <p:spPr bwMode="auto">
          <a:xfrm>
            <a:off x="990600" y="5038725"/>
            <a:ext cx="142875" cy="142875"/>
          </a:xfrm>
          <a:prstGeom prst="rect">
            <a:avLst/>
          </a:prstGeom>
          <a:noFill/>
          <a:ln w="9525">
            <a:noFill/>
            <a:miter lim="800000"/>
            <a:headEnd/>
            <a:tailEnd/>
          </a:ln>
        </p:spPr>
      </p:pic>
      <p:pic>
        <p:nvPicPr>
          <p:cNvPr id="5132" name="Picture 25" descr="Rhombus"/>
          <p:cNvPicPr>
            <a:picLocks noChangeAspect="1" noChangeArrowheads="1" noCrop="1"/>
          </p:cNvPicPr>
          <p:nvPr/>
        </p:nvPicPr>
        <p:blipFill>
          <a:blip r:embed="rId3" cstate="print"/>
          <a:srcRect/>
          <a:stretch>
            <a:fillRect/>
          </a:stretch>
        </p:blipFill>
        <p:spPr bwMode="auto">
          <a:xfrm>
            <a:off x="990600" y="5867400"/>
            <a:ext cx="142875" cy="14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lnSpcReduction="10000"/>
          </a:bodyPr>
          <a:lstStyle/>
          <a:p>
            <a:r>
              <a:rPr lang="en-US" b="1" dirty="0" smtClean="0"/>
              <a:t>Based on Visual Evaluation </a:t>
            </a:r>
          </a:p>
          <a:p>
            <a:r>
              <a:rPr lang="en-US" dirty="0" smtClean="0"/>
              <a:t>Visual evaluation may be used for non-instrumental methods but may also be used with instrumental methods. </a:t>
            </a:r>
          </a:p>
          <a:p>
            <a:r>
              <a:rPr lang="en-US" dirty="0" smtClean="0"/>
              <a:t>The detection limit is determined by the analysis of samples with known concentrations of </a:t>
            </a:r>
            <a:r>
              <a:rPr lang="en-US" dirty="0" err="1" smtClean="0"/>
              <a:t>analyte</a:t>
            </a:r>
            <a:r>
              <a:rPr lang="en-US" dirty="0" smtClean="0"/>
              <a:t> and by establishing the minimum level at which the </a:t>
            </a:r>
            <a:r>
              <a:rPr lang="en-US" dirty="0" err="1" smtClean="0"/>
              <a:t>analyte</a:t>
            </a:r>
            <a:r>
              <a:rPr lang="en-US" dirty="0" smtClean="0"/>
              <a:t> can be reliably detected.</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Based on Signal-to-Noise </a:t>
            </a:r>
          </a:p>
          <a:p>
            <a:r>
              <a:rPr lang="en-US" dirty="0" smtClean="0"/>
              <a:t>This approach can only be applied to analytical procedures which exhibit baseline noise. </a:t>
            </a:r>
          </a:p>
          <a:p>
            <a:r>
              <a:rPr lang="en-US" dirty="0" smtClean="0"/>
              <a:t>Determination of the signal-to-noise ratio is performed by comparing measured signals from samples with known low concentrations of </a:t>
            </a:r>
            <a:r>
              <a:rPr lang="en-US" dirty="0" err="1" smtClean="0"/>
              <a:t>analyte</a:t>
            </a:r>
            <a:r>
              <a:rPr lang="en-US" dirty="0" smtClean="0"/>
              <a:t> with those of blank samples and establishing the minimum concentration at which the </a:t>
            </a:r>
            <a:r>
              <a:rPr lang="en-US" dirty="0" err="1" smtClean="0"/>
              <a:t>analyte</a:t>
            </a:r>
            <a:r>
              <a:rPr lang="en-US" dirty="0" smtClean="0"/>
              <a:t> can be reliably detected. A signal-to-noise ratio between 3 or 2:1 is generally considered acceptable for estimating the detection limit.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Based on the Standard Deviation of the Response and the Slope </a:t>
            </a:r>
          </a:p>
          <a:p>
            <a:r>
              <a:rPr lang="en-US" dirty="0" smtClean="0"/>
              <a:t>The detection limit (DL) may be expressed as:</a:t>
            </a:r>
          </a:p>
          <a:p>
            <a:endParaRPr lang="en-US" dirty="0" smtClean="0"/>
          </a:p>
          <a:p>
            <a:endParaRPr lang="en-US" dirty="0" smtClean="0"/>
          </a:p>
          <a:p>
            <a:endParaRPr lang="en-US" dirty="0" smtClean="0"/>
          </a:p>
          <a:p>
            <a:endParaRPr lang="en-US" dirty="0" smtClean="0"/>
          </a:p>
          <a:p>
            <a:r>
              <a:rPr lang="en-US" dirty="0" smtClean="0"/>
              <a:t>The slope S may be estimated from the calibration curve of the </a:t>
            </a:r>
            <a:r>
              <a:rPr lang="en-US" dirty="0" err="1" smtClean="0"/>
              <a:t>analyte</a:t>
            </a:r>
            <a:r>
              <a:rPr lang="en-US" dirty="0" smtClean="0"/>
              <a:t>. The estimate of σ may be carried out in a variety of ways, for example:</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1600200" y="2971800"/>
            <a:ext cx="5353050" cy="15811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b="1" i="1" dirty="0" smtClean="0"/>
              <a:t>Based on the Standard Deviation of the Blank </a:t>
            </a:r>
          </a:p>
          <a:p>
            <a:r>
              <a:rPr lang="en-US" dirty="0" smtClean="0"/>
              <a:t>Measurement of the magnitude of analytical background response is performed by analyzing an appropriate number of blank samples and calculating the standard deviation of these responses. </a:t>
            </a:r>
          </a:p>
          <a:p>
            <a:pPr>
              <a:buNone/>
            </a:pPr>
            <a:r>
              <a:rPr lang="en-US" b="1" i="1" dirty="0" smtClean="0"/>
              <a:t>Based on the Calibration Curve </a:t>
            </a:r>
          </a:p>
          <a:p>
            <a:r>
              <a:rPr lang="en-US" dirty="0" smtClean="0"/>
              <a:t>A specific calibration curve should be studied using samples containing an </a:t>
            </a:r>
            <a:r>
              <a:rPr lang="en-US" dirty="0" err="1" smtClean="0"/>
              <a:t>analyte</a:t>
            </a:r>
            <a:r>
              <a:rPr lang="en-US" dirty="0" smtClean="0"/>
              <a:t> in the range of DL. The residual standard deviation of a regression line or the standard deviation of y-intercepts of regression lines may be used as the standard deviation.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 detection limit and the method used for determining the detection limit should be presented. If DL is determined based on visual evaluation or based on signal to noise ratio, the presentation of the relevant chromatograms is considered acceptable for justification.</a:t>
            </a:r>
          </a:p>
          <a:p>
            <a:r>
              <a:rPr lang="en-US" dirty="0" smtClean="0"/>
              <a:t>In cases where an estimated value for the detection limit is obtained by calculation or extrapolation, this estimate may subsequently be validated by the independent analysis of a suitable number of samples known to be near or prepared at the detection limit.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sz="quarter"/>
          </p:nvPr>
        </p:nvSpPr>
        <p:spPr/>
        <p:txBody>
          <a:bodyPr/>
          <a:lstStyle/>
          <a:p>
            <a:pPr eaLnBrk="1" hangingPunct="1"/>
            <a:r>
              <a:rPr lang="en-US" sz="3600" b="1" i="1" smtClean="0">
                <a:latin typeface="Times New Roman" pitchFamily="18" charset="0"/>
              </a:rPr>
              <a:t>QUANTITATION LIMIT</a:t>
            </a:r>
          </a:p>
        </p:txBody>
      </p:sp>
      <p:pic>
        <p:nvPicPr>
          <p:cNvPr id="20483" name="Picture 4" descr="Rainbow_line_2"/>
          <p:cNvPicPr>
            <a:picLocks noGrp="1" noChangeAspect="1" noChangeArrowheads="1" noCrop="1"/>
          </p:cNvPicPr>
          <p:nvPr>
            <p:ph sz="quarter" idx="1"/>
          </p:nvPr>
        </p:nvPicPr>
        <p:blipFill>
          <a:blip r:embed="rId2" cstate="print"/>
          <a:srcRect/>
          <a:stretch>
            <a:fillRect/>
          </a:stretch>
        </p:blipFill>
        <p:spPr>
          <a:xfrm>
            <a:off x="2057400" y="952500"/>
            <a:ext cx="10744200" cy="342900"/>
          </a:xfrm>
          <a:noFill/>
        </p:spPr>
      </p:pic>
      <p:pic>
        <p:nvPicPr>
          <p:cNvPr id="20484" name="Picture 6" descr="LED"/>
          <p:cNvPicPr>
            <a:picLocks noGrp="1" noChangeAspect="1" noChangeArrowheads="1" noCrop="1"/>
          </p:cNvPicPr>
          <p:nvPr>
            <p:ph sz="quarter" idx="2"/>
          </p:nvPr>
        </p:nvPicPr>
        <p:blipFill>
          <a:blip r:embed="rId3" cstate="print"/>
          <a:srcRect/>
          <a:stretch>
            <a:fillRect/>
          </a:stretch>
        </p:blipFill>
        <p:spPr>
          <a:xfrm>
            <a:off x="838200" y="5943600"/>
            <a:ext cx="381000" cy="381000"/>
          </a:xfrm>
          <a:noFill/>
        </p:spPr>
      </p:pic>
      <p:pic>
        <p:nvPicPr>
          <p:cNvPr id="20485" name="Picture 8" descr="LED"/>
          <p:cNvPicPr>
            <a:picLocks noGrp="1" noChangeAspect="1" noChangeArrowheads="1" noCrop="1"/>
          </p:cNvPicPr>
          <p:nvPr>
            <p:ph sz="quarter" idx="3"/>
          </p:nvPr>
        </p:nvPicPr>
        <p:blipFill>
          <a:blip r:embed="rId3" cstate="print"/>
          <a:srcRect/>
          <a:stretch>
            <a:fillRect/>
          </a:stretch>
        </p:blipFill>
        <p:spPr>
          <a:xfrm>
            <a:off x="838200" y="6477000"/>
            <a:ext cx="381000" cy="381000"/>
          </a:xfrm>
          <a:noFill/>
        </p:spPr>
      </p:pic>
      <p:sp>
        <p:nvSpPr>
          <p:cNvPr id="20486" name="Text Box 11"/>
          <p:cNvSpPr txBox="1">
            <a:spLocks noChangeArrowheads="1"/>
          </p:cNvSpPr>
          <p:nvPr/>
        </p:nvSpPr>
        <p:spPr bwMode="auto">
          <a:xfrm>
            <a:off x="1143000" y="1905000"/>
            <a:ext cx="7620000" cy="5601533"/>
          </a:xfrm>
          <a:prstGeom prst="rect">
            <a:avLst/>
          </a:prstGeom>
          <a:noFill/>
          <a:ln w="12700" cap="sq">
            <a:noFill/>
            <a:miter lim="800000"/>
            <a:headEnd type="none" w="sm" len="sm"/>
            <a:tailEnd type="none" w="sm" len="sm"/>
          </a:ln>
        </p:spPr>
        <p:txBody>
          <a:bodyPr>
            <a:spAutoFit/>
          </a:bodyPr>
          <a:lstStyle/>
          <a:p>
            <a:pPr>
              <a:spcBef>
                <a:spcPct val="50000"/>
              </a:spcBef>
            </a:pPr>
            <a:r>
              <a:rPr lang="en-US" sz="2800" b="1" dirty="0">
                <a:solidFill>
                  <a:srgbClr val="CC0066"/>
                </a:solidFill>
                <a:latin typeface="Times New Roman" pitchFamily="18" charset="0"/>
              </a:rPr>
              <a:t>QUANTITATION LIMIT</a:t>
            </a:r>
            <a:r>
              <a:rPr lang="en-US" sz="2000" dirty="0">
                <a:solidFill>
                  <a:srgbClr val="CC0066"/>
                </a:solidFill>
                <a:latin typeface="Times New Roman" pitchFamily="18" charset="0"/>
              </a:rPr>
              <a:t> of an individual analytical procedure is the lowest amount of </a:t>
            </a:r>
            <a:r>
              <a:rPr lang="en-US" sz="2000" dirty="0" err="1">
                <a:solidFill>
                  <a:srgbClr val="CC0066"/>
                </a:solidFill>
                <a:latin typeface="Times New Roman" pitchFamily="18" charset="0"/>
              </a:rPr>
              <a:t>analyte</a:t>
            </a:r>
            <a:r>
              <a:rPr lang="en-US" sz="2000" dirty="0">
                <a:solidFill>
                  <a:srgbClr val="CC0066"/>
                </a:solidFill>
                <a:latin typeface="Times New Roman" pitchFamily="18" charset="0"/>
              </a:rPr>
              <a:t> in a sample which can be quantitatively determined with suitable precision and accuracy. </a:t>
            </a:r>
            <a:endParaRPr lang="en-US" sz="2000" dirty="0" smtClean="0">
              <a:solidFill>
                <a:srgbClr val="CC0066"/>
              </a:solidFill>
              <a:latin typeface="Times New Roman" pitchFamily="18" charset="0"/>
            </a:endParaRPr>
          </a:p>
          <a:p>
            <a:pPr>
              <a:spcBef>
                <a:spcPct val="50000"/>
              </a:spcBef>
            </a:pPr>
            <a:endParaRPr lang="en-US" sz="2000" dirty="0" smtClean="0">
              <a:solidFill>
                <a:srgbClr val="CC0066"/>
              </a:solidFill>
              <a:latin typeface="Times New Roman" pitchFamily="18" charset="0"/>
            </a:endParaRPr>
          </a:p>
          <a:p>
            <a:pPr>
              <a:spcBef>
                <a:spcPct val="50000"/>
              </a:spcBef>
            </a:pPr>
            <a:r>
              <a:rPr lang="en-US" sz="2000" dirty="0" smtClean="0"/>
              <a:t>The </a:t>
            </a:r>
            <a:r>
              <a:rPr lang="en-US" sz="2000" dirty="0" err="1" smtClean="0"/>
              <a:t>quantitation</a:t>
            </a:r>
            <a:r>
              <a:rPr lang="en-US" sz="2000" dirty="0" smtClean="0"/>
              <a:t> limit is a parameter of quantitative assays for low levels of compounds in sample matrices, and is used particularly for the determination of impurities and/or degradation products.</a:t>
            </a:r>
            <a:endParaRPr lang="en-US" sz="2000" dirty="0">
              <a:solidFill>
                <a:srgbClr val="CC0066"/>
              </a:solidFill>
              <a:latin typeface="Times New Roman" pitchFamily="18" charset="0"/>
            </a:endParaRPr>
          </a:p>
          <a:p>
            <a:pPr>
              <a:spcBef>
                <a:spcPct val="50000"/>
              </a:spcBef>
            </a:pPr>
            <a:r>
              <a:rPr lang="en-US" sz="2800" b="1" dirty="0">
                <a:solidFill>
                  <a:srgbClr val="CC0066"/>
                </a:solidFill>
                <a:latin typeface="Times New Roman" pitchFamily="18" charset="0"/>
              </a:rPr>
              <a:t>DETERMINATION- </a:t>
            </a:r>
            <a:r>
              <a:rPr lang="en-US" sz="2000" dirty="0">
                <a:solidFill>
                  <a:schemeClr val="hlink"/>
                </a:solidFill>
                <a:latin typeface="Times New Roman" pitchFamily="18" charset="0"/>
              </a:rPr>
              <a:t>Several approaches for determining the detection limit are possible, depending on whether the procedure is a non-instrumental or instrumental. </a:t>
            </a:r>
          </a:p>
          <a:p>
            <a:pPr>
              <a:spcBef>
                <a:spcPct val="50000"/>
              </a:spcBef>
            </a:pPr>
            <a:r>
              <a:rPr lang="en-US" sz="2400" dirty="0">
                <a:solidFill>
                  <a:srgbClr val="FF33CC"/>
                </a:solidFill>
                <a:latin typeface="Times New Roman" pitchFamily="18" charset="0"/>
              </a:rPr>
              <a:t>BASED ON VISUAL EXAMINATION</a:t>
            </a:r>
          </a:p>
          <a:p>
            <a:pPr>
              <a:spcBef>
                <a:spcPct val="50000"/>
              </a:spcBef>
            </a:pPr>
            <a:r>
              <a:rPr lang="en-US" sz="2400" dirty="0">
                <a:solidFill>
                  <a:srgbClr val="FF33CC"/>
                </a:solidFill>
                <a:latin typeface="Times New Roman" pitchFamily="18" charset="0"/>
              </a:rPr>
              <a:t>BASED ON SIGNAL TO NOISE RATIO</a:t>
            </a:r>
          </a:p>
          <a:p>
            <a:pPr>
              <a:spcBef>
                <a:spcPct val="50000"/>
              </a:spcBef>
            </a:pPr>
            <a:endParaRPr lang="en-US" sz="2400" dirty="0">
              <a:solidFill>
                <a:srgbClr val="FF33CC"/>
              </a:solidFill>
              <a:latin typeface="Times New Roman" pitchFamily="18" charset="0"/>
            </a:endParaRPr>
          </a:p>
        </p:txBody>
      </p:sp>
      <p:pic>
        <p:nvPicPr>
          <p:cNvPr id="20487" name="Picture 12" descr="poison"/>
          <p:cNvPicPr>
            <a:picLocks noGrp="1" noChangeAspect="1" noChangeArrowheads="1"/>
          </p:cNvPicPr>
          <p:nvPr>
            <p:ph sz="quarter" idx="4"/>
          </p:nvPr>
        </p:nvPicPr>
        <p:blipFill>
          <a:blip r:embed="rId4" cstate="print"/>
          <a:srcRect/>
          <a:stretch>
            <a:fillRect/>
          </a:stretch>
        </p:blipFill>
        <p:spPr>
          <a:xfrm>
            <a:off x="8077200" y="228600"/>
            <a:ext cx="808038" cy="1447800"/>
          </a:xfr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1600200"/>
            <a:ext cx="3429000" cy="2438400"/>
          </a:xfrm>
        </p:spPr>
        <p:txBody>
          <a:bodyPr/>
          <a:lstStyle/>
          <a:p>
            <a:pPr eaLnBrk="1" hangingPunct="1"/>
            <a:r>
              <a:rPr lang="en-US" altLang="en-US" sz="2000" b="1" smtClean="0">
                <a:latin typeface="Times New Roman" pitchFamily="18" charset="0"/>
              </a:rPr>
              <a:t>LOQ, LOD and SNR</a:t>
            </a:r>
            <a:br>
              <a:rPr lang="en-US" altLang="en-US" sz="2000" b="1" smtClean="0">
                <a:latin typeface="Times New Roman" pitchFamily="18" charset="0"/>
              </a:rPr>
            </a:br>
            <a:r>
              <a:rPr lang="en-US" altLang="en-US" sz="2000" smtClean="0">
                <a:latin typeface="Times New Roman" pitchFamily="18" charset="0"/>
              </a:rPr>
              <a:t>Limit of Quantitation </a:t>
            </a:r>
            <a:br>
              <a:rPr lang="en-US" altLang="en-US" sz="2000" smtClean="0">
                <a:latin typeface="Times New Roman" pitchFamily="18" charset="0"/>
              </a:rPr>
            </a:br>
            <a:r>
              <a:rPr lang="en-US" altLang="en-US" sz="2000" smtClean="0">
                <a:latin typeface="Times New Roman" pitchFamily="18" charset="0"/>
              </a:rPr>
              <a:t>Limit of Detection</a:t>
            </a:r>
            <a:br>
              <a:rPr lang="en-US" altLang="en-US" sz="2000" smtClean="0">
                <a:latin typeface="Times New Roman" pitchFamily="18" charset="0"/>
              </a:rPr>
            </a:br>
            <a:r>
              <a:rPr lang="en-US" altLang="en-US" sz="2000" smtClean="0">
                <a:latin typeface="Times New Roman" pitchFamily="18" charset="0"/>
              </a:rPr>
              <a:t>Signal to Noise Ratio</a:t>
            </a:r>
            <a:endParaRPr lang="en-US" sz="2000" smtClean="0">
              <a:latin typeface="Times New Roman" pitchFamily="18" charset="0"/>
            </a:endParaRPr>
          </a:p>
        </p:txBody>
      </p:sp>
      <p:sp>
        <p:nvSpPr>
          <p:cNvPr id="21507" name="Freeform 4"/>
          <p:cNvSpPr>
            <a:spLocks/>
          </p:cNvSpPr>
          <p:nvPr/>
        </p:nvSpPr>
        <p:spPr bwMode="auto">
          <a:xfrm>
            <a:off x="3810000" y="2743200"/>
            <a:ext cx="3933825" cy="3124200"/>
          </a:xfrm>
          <a:custGeom>
            <a:avLst/>
            <a:gdLst>
              <a:gd name="T0" fmla="*/ 0 w 3696"/>
              <a:gd name="T1" fmla="*/ 2752 h 2928"/>
              <a:gd name="T2" fmla="*/ 192 w 3696"/>
              <a:gd name="T3" fmla="*/ 2176 h 2928"/>
              <a:gd name="T4" fmla="*/ 288 w 3696"/>
              <a:gd name="T5" fmla="*/ 2656 h 2928"/>
              <a:gd name="T6" fmla="*/ 384 w 3696"/>
              <a:gd name="T7" fmla="*/ 2272 h 2928"/>
              <a:gd name="T8" fmla="*/ 480 w 3696"/>
              <a:gd name="T9" fmla="*/ 2512 h 2928"/>
              <a:gd name="T10" fmla="*/ 528 w 3696"/>
              <a:gd name="T11" fmla="*/ 2272 h 2928"/>
              <a:gd name="T12" fmla="*/ 576 w 3696"/>
              <a:gd name="T13" fmla="*/ 2560 h 2928"/>
              <a:gd name="T14" fmla="*/ 672 w 3696"/>
              <a:gd name="T15" fmla="*/ 2080 h 2928"/>
              <a:gd name="T16" fmla="*/ 768 w 3696"/>
              <a:gd name="T17" fmla="*/ 1552 h 2928"/>
              <a:gd name="T18" fmla="*/ 816 w 3696"/>
              <a:gd name="T19" fmla="*/ 2128 h 2928"/>
              <a:gd name="T20" fmla="*/ 960 w 3696"/>
              <a:gd name="T21" fmla="*/ 2560 h 2928"/>
              <a:gd name="T22" fmla="*/ 1008 w 3696"/>
              <a:gd name="T23" fmla="*/ 2704 h 2928"/>
              <a:gd name="T24" fmla="*/ 1104 w 3696"/>
              <a:gd name="T25" fmla="*/ 2512 h 2928"/>
              <a:gd name="T26" fmla="*/ 1296 w 3696"/>
              <a:gd name="T27" fmla="*/ 2752 h 2928"/>
              <a:gd name="T28" fmla="*/ 1344 w 3696"/>
              <a:gd name="T29" fmla="*/ 2416 h 2928"/>
              <a:gd name="T30" fmla="*/ 1440 w 3696"/>
              <a:gd name="T31" fmla="*/ 2560 h 2928"/>
              <a:gd name="T32" fmla="*/ 1632 w 3696"/>
              <a:gd name="T33" fmla="*/ 208 h 2928"/>
              <a:gd name="T34" fmla="*/ 1824 w 3696"/>
              <a:gd name="T35" fmla="*/ 1312 h 2928"/>
              <a:gd name="T36" fmla="*/ 1824 w 3696"/>
              <a:gd name="T37" fmla="*/ 2464 h 2928"/>
              <a:gd name="T38" fmla="*/ 1968 w 3696"/>
              <a:gd name="T39" fmla="*/ 2320 h 2928"/>
              <a:gd name="T40" fmla="*/ 2064 w 3696"/>
              <a:gd name="T41" fmla="*/ 2656 h 2928"/>
              <a:gd name="T42" fmla="*/ 2160 w 3696"/>
              <a:gd name="T43" fmla="*/ 2368 h 2928"/>
              <a:gd name="T44" fmla="*/ 2208 w 3696"/>
              <a:gd name="T45" fmla="*/ 2656 h 2928"/>
              <a:gd name="T46" fmla="*/ 2256 w 3696"/>
              <a:gd name="T47" fmla="*/ 2848 h 2928"/>
              <a:gd name="T48" fmla="*/ 2304 w 3696"/>
              <a:gd name="T49" fmla="*/ 2752 h 2928"/>
              <a:gd name="T50" fmla="*/ 2352 w 3696"/>
              <a:gd name="T51" fmla="*/ 2848 h 2928"/>
              <a:gd name="T52" fmla="*/ 2400 w 3696"/>
              <a:gd name="T53" fmla="*/ 2608 h 2928"/>
              <a:gd name="T54" fmla="*/ 2448 w 3696"/>
              <a:gd name="T55" fmla="*/ 2800 h 2928"/>
              <a:gd name="T56" fmla="*/ 2496 w 3696"/>
              <a:gd name="T57" fmla="*/ 2560 h 2928"/>
              <a:gd name="T58" fmla="*/ 2592 w 3696"/>
              <a:gd name="T59" fmla="*/ 2800 h 2928"/>
              <a:gd name="T60" fmla="*/ 2640 w 3696"/>
              <a:gd name="T61" fmla="*/ 2512 h 2928"/>
              <a:gd name="T62" fmla="*/ 2688 w 3696"/>
              <a:gd name="T63" fmla="*/ 2848 h 2928"/>
              <a:gd name="T64" fmla="*/ 2736 w 3696"/>
              <a:gd name="T65" fmla="*/ 2656 h 2928"/>
              <a:gd name="T66" fmla="*/ 2832 w 3696"/>
              <a:gd name="T67" fmla="*/ 2848 h 2928"/>
              <a:gd name="T68" fmla="*/ 2880 w 3696"/>
              <a:gd name="T69" fmla="*/ 2272 h 2928"/>
              <a:gd name="T70" fmla="*/ 3072 w 3696"/>
              <a:gd name="T71" fmla="*/ 2560 h 2928"/>
              <a:gd name="T72" fmla="*/ 3120 w 3696"/>
              <a:gd name="T73" fmla="*/ 2752 h 2928"/>
              <a:gd name="T74" fmla="*/ 3216 w 3696"/>
              <a:gd name="T75" fmla="*/ 2464 h 2928"/>
              <a:gd name="T76" fmla="*/ 3408 w 3696"/>
              <a:gd name="T77" fmla="*/ 2800 h 2928"/>
              <a:gd name="T78" fmla="*/ 3408 w 3696"/>
              <a:gd name="T79" fmla="*/ 2464 h 2928"/>
              <a:gd name="T80" fmla="*/ 3648 w 3696"/>
              <a:gd name="T81" fmla="*/ 2800 h 2928"/>
              <a:gd name="T82" fmla="*/ 3696 w 3696"/>
              <a:gd name="T83" fmla="*/ 2656 h 29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696"/>
              <a:gd name="T127" fmla="*/ 0 h 2928"/>
              <a:gd name="T128" fmla="*/ 3696 w 3696"/>
              <a:gd name="T129" fmla="*/ 2928 h 29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696" h="2928">
                <a:moveTo>
                  <a:pt x="0" y="2752"/>
                </a:moveTo>
                <a:cubicBezTo>
                  <a:pt x="72" y="2472"/>
                  <a:pt x="144" y="2192"/>
                  <a:pt x="192" y="2176"/>
                </a:cubicBezTo>
                <a:cubicBezTo>
                  <a:pt x="240" y="2160"/>
                  <a:pt x="256" y="2640"/>
                  <a:pt x="288" y="2656"/>
                </a:cubicBezTo>
                <a:cubicBezTo>
                  <a:pt x="320" y="2672"/>
                  <a:pt x="352" y="2296"/>
                  <a:pt x="384" y="2272"/>
                </a:cubicBezTo>
                <a:cubicBezTo>
                  <a:pt x="416" y="2248"/>
                  <a:pt x="456" y="2512"/>
                  <a:pt x="480" y="2512"/>
                </a:cubicBezTo>
                <a:cubicBezTo>
                  <a:pt x="504" y="2512"/>
                  <a:pt x="512" y="2264"/>
                  <a:pt x="528" y="2272"/>
                </a:cubicBezTo>
                <a:cubicBezTo>
                  <a:pt x="544" y="2280"/>
                  <a:pt x="552" y="2592"/>
                  <a:pt x="576" y="2560"/>
                </a:cubicBezTo>
                <a:cubicBezTo>
                  <a:pt x="600" y="2528"/>
                  <a:pt x="640" y="2248"/>
                  <a:pt x="672" y="2080"/>
                </a:cubicBezTo>
                <a:cubicBezTo>
                  <a:pt x="704" y="1912"/>
                  <a:pt x="744" y="1544"/>
                  <a:pt x="768" y="1552"/>
                </a:cubicBezTo>
                <a:cubicBezTo>
                  <a:pt x="792" y="1560"/>
                  <a:pt x="784" y="1960"/>
                  <a:pt x="816" y="2128"/>
                </a:cubicBezTo>
                <a:cubicBezTo>
                  <a:pt x="848" y="2296"/>
                  <a:pt x="928" y="2464"/>
                  <a:pt x="960" y="2560"/>
                </a:cubicBezTo>
                <a:cubicBezTo>
                  <a:pt x="992" y="2656"/>
                  <a:pt x="984" y="2712"/>
                  <a:pt x="1008" y="2704"/>
                </a:cubicBezTo>
                <a:cubicBezTo>
                  <a:pt x="1032" y="2696"/>
                  <a:pt x="1056" y="2504"/>
                  <a:pt x="1104" y="2512"/>
                </a:cubicBezTo>
                <a:cubicBezTo>
                  <a:pt x="1152" y="2520"/>
                  <a:pt x="1256" y="2768"/>
                  <a:pt x="1296" y="2752"/>
                </a:cubicBezTo>
                <a:cubicBezTo>
                  <a:pt x="1336" y="2736"/>
                  <a:pt x="1320" y="2448"/>
                  <a:pt x="1344" y="2416"/>
                </a:cubicBezTo>
                <a:cubicBezTo>
                  <a:pt x="1368" y="2384"/>
                  <a:pt x="1392" y="2928"/>
                  <a:pt x="1440" y="2560"/>
                </a:cubicBezTo>
                <a:cubicBezTo>
                  <a:pt x="1488" y="2192"/>
                  <a:pt x="1568" y="416"/>
                  <a:pt x="1632" y="208"/>
                </a:cubicBezTo>
                <a:cubicBezTo>
                  <a:pt x="1696" y="0"/>
                  <a:pt x="1792" y="936"/>
                  <a:pt x="1824" y="1312"/>
                </a:cubicBezTo>
                <a:cubicBezTo>
                  <a:pt x="1856" y="1688"/>
                  <a:pt x="1800" y="2296"/>
                  <a:pt x="1824" y="2464"/>
                </a:cubicBezTo>
                <a:cubicBezTo>
                  <a:pt x="1848" y="2632"/>
                  <a:pt x="1928" y="2288"/>
                  <a:pt x="1968" y="2320"/>
                </a:cubicBezTo>
                <a:cubicBezTo>
                  <a:pt x="2008" y="2352"/>
                  <a:pt x="2032" y="2648"/>
                  <a:pt x="2064" y="2656"/>
                </a:cubicBezTo>
                <a:cubicBezTo>
                  <a:pt x="2096" y="2664"/>
                  <a:pt x="2136" y="2368"/>
                  <a:pt x="2160" y="2368"/>
                </a:cubicBezTo>
                <a:cubicBezTo>
                  <a:pt x="2184" y="2368"/>
                  <a:pt x="2192" y="2576"/>
                  <a:pt x="2208" y="2656"/>
                </a:cubicBezTo>
                <a:cubicBezTo>
                  <a:pt x="2224" y="2736"/>
                  <a:pt x="2240" y="2832"/>
                  <a:pt x="2256" y="2848"/>
                </a:cubicBezTo>
                <a:cubicBezTo>
                  <a:pt x="2272" y="2864"/>
                  <a:pt x="2288" y="2752"/>
                  <a:pt x="2304" y="2752"/>
                </a:cubicBezTo>
                <a:cubicBezTo>
                  <a:pt x="2320" y="2752"/>
                  <a:pt x="2336" y="2872"/>
                  <a:pt x="2352" y="2848"/>
                </a:cubicBezTo>
                <a:cubicBezTo>
                  <a:pt x="2368" y="2824"/>
                  <a:pt x="2384" y="2616"/>
                  <a:pt x="2400" y="2608"/>
                </a:cubicBezTo>
                <a:cubicBezTo>
                  <a:pt x="2416" y="2600"/>
                  <a:pt x="2432" y="2808"/>
                  <a:pt x="2448" y="2800"/>
                </a:cubicBezTo>
                <a:cubicBezTo>
                  <a:pt x="2464" y="2792"/>
                  <a:pt x="2472" y="2560"/>
                  <a:pt x="2496" y="2560"/>
                </a:cubicBezTo>
                <a:cubicBezTo>
                  <a:pt x="2520" y="2560"/>
                  <a:pt x="2568" y="2808"/>
                  <a:pt x="2592" y="2800"/>
                </a:cubicBezTo>
                <a:cubicBezTo>
                  <a:pt x="2616" y="2792"/>
                  <a:pt x="2624" y="2504"/>
                  <a:pt x="2640" y="2512"/>
                </a:cubicBezTo>
                <a:cubicBezTo>
                  <a:pt x="2656" y="2520"/>
                  <a:pt x="2672" y="2824"/>
                  <a:pt x="2688" y="2848"/>
                </a:cubicBezTo>
                <a:cubicBezTo>
                  <a:pt x="2704" y="2872"/>
                  <a:pt x="2712" y="2656"/>
                  <a:pt x="2736" y="2656"/>
                </a:cubicBezTo>
                <a:cubicBezTo>
                  <a:pt x="2760" y="2656"/>
                  <a:pt x="2808" y="2912"/>
                  <a:pt x="2832" y="2848"/>
                </a:cubicBezTo>
                <a:cubicBezTo>
                  <a:pt x="2856" y="2784"/>
                  <a:pt x="2840" y="2320"/>
                  <a:pt x="2880" y="2272"/>
                </a:cubicBezTo>
                <a:cubicBezTo>
                  <a:pt x="2920" y="2224"/>
                  <a:pt x="3032" y="2480"/>
                  <a:pt x="3072" y="2560"/>
                </a:cubicBezTo>
                <a:cubicBezTo>
                  <a:pt x="3112" y="2640"/>
                  <a:pt x="3096" y="2768"/>
                  <a:pt x="3120" y="2752"/>
                </a:cubicBezTo>
                <a:cubicBezTo>
                  <a:pt x="3144" y="2736"/>
                  <a:pt x="3168" y="2456"/>
                  <a:pt x="3216" y="2464"/>
                </a:cubicBezTo>
                <a:cubicBezTo>
                  <a:pt x="3264" y="2472"/>
                  <a:pt x="3376" y="2800"/>
                  <a:pt x="3408" y="2800"/>
                </a:cubicBezTo>
                <a:cubicBezTo>
                  <a:pt x="3440" y="2800"/>
                  <a:pt x="3368" y="2464"/>
                  <a:pt x="3408" y="2464"/>
                </a:cubicBezTo>
                <a:cubicBezTo>
                  <a:pt x="3448" y="2464"/>
                  <a:pt x="3600" y="2768"/>
                  <a:pt x="3648" y="2800"/>
                </a:cubicBezTo>
                <a:cubicBezTo>
                  <a:pt x="3696" y="2832"/>
                  <a:pt x="3672" y="2680"/>
                  <a:pt x="3696" y="2656"/>
                </a:cubicBezTo>
              </a:path>
            </a:pathLst>
          </a:custGeom>
          <a:noFill/>
          <a:ln w="44450">
            <a:solidFill>
              <a:srgbClr val="000080"/>
            </a:solidFill>
            <a:round/>
            <a:headEnd/>
            <a:tailEnd/>
          </a:ln>
        </p:spPr>
        <p:txBody>
          <a:bodyPr/>
          <a:lstStyle/>
          <a:p>
            <a:endParaRPr lang="en-US"/>
          </a:p>
        </p:txBody>
      </p:sp>
      <p:sp>
        <p:nvSpPr>
          <p:cNvPr id="21508" name="Line 5"/>
          <p:cNvSpPr>
            <a:spLocks noChangeShapeType="1"/>
          </p:cNvSpPr>
          <p:nvPr/>
        </p:nvSpPr>
        <p:spPr bwMode="auto">
          <a:xfrm>
            <a:off x="457200" y="5791200"/>
            <a:ext cx="6986588" cy="1588"/>
          </a:xfrm>
          <a:prstGeom prst="line">
            <a:avLst/>
          </a:prstGeom>
          <a:noFill/>
          <a:ln w="76200">
            <a:solidFill>
              <a:srgbClr val="00CC00"/>
            </a:solidFill>
            <a:round/>
            <a:headEnd/>
            <a:tailEnd/>
          </a:ln>
        </p:spPr>
        <p:txBody>
          <a:bodyPr/>
          <a:lstStyle/>
          <a:p>
            <a:endParaRPr lang="en-US"/>
          </a:p>
        </p:txBody>
      </p:sp>
      <p:sp>
        <p:nvSpPr>
          <p:cNvPr id="21509" name="Line 6"/>
          <p:cNvSpPr>
            <a:spLocks noChangeShapeType="1"/>
          </p:cNvSpPr>
          <p:nvPr/>
        </p:nvSpPr>
        <p:spPr bwMode="auto">
          <a:xfrm>
            <a:off x="4572000" y="4419600"/>
            <a:ext cx="542925" cy="1588"/>
          </a:xfrm>
          <a:prstGeom prst="line">
            <a:avLst/>
          </a:prstGeom>
          <a:noFill/>
          <a:ln w="57150">
            <a:solidFill>
              <a:srgbClr val="0066FF"/>
            </a:solidFill>
            <a:round/>
            <a:headEnd/>
            <a:tailEnd/>
          </a:ln>
        </p:spPr>
        <p:txBody>
          <a:bodyPr/>
          <a:lstStyle/>
          <a:p>
            <a:endParaRPr lang="en-US"/>
          </a:p>
        </p:txBody>
      </p:sp>
      <p:sp>
        <p:nvSpPr>
          <p:cNvPr id="21510" name="Line 7"/>
          <p:cNvSpPr>
            <a:spLocks noChangeShapeType="1"/>
          </p:cNvSpPr>
          <p:nvPr/>
        </p:nvSpPr>
        <p:spPr bwMode="auto">
          <a:xfrm>
            <a:off x="3200400" y="5181600"/>
            <a:ext cx="4340225" cy="1588"/>
          </a:xfrm>
          <a:prstGeom prst="line">
            <a:avLst/>
          </a:prstGeom>
          <a:noFill/>
          <a:ln w="57150">
            <a:solidFill>
              <a:srgbClr val="0066FF"/>
            </a:solidFill>
            <a:round/>
            <a:headEnd/>
            <a:tailEnd/>
          </a:ln>
        </p:spPr>
        <p:txBody>
          <a:bodyPr/>
          <a:lstStyle/>
          <a:p>
            <a:endParaRPr lang="en-US"/>
          </a:p>
        </p:txBody>
      </p:sp>
      <p:sp>
        <p:nvSpPr>
          <p:cNvPr id="21511" name="Line 8"/>
          <p:cNvSpPr>
            <a:spLocks noChangeShapeType="1"/>
          </p:cNvSpPr>
          <p:nvPr/>
        </p:nvSpPr>
        <p:spPr bwMode="auto">
          <a:xfrm>
            <a:off x="5410200" y="2895600"/>
            <a:ext cx="1627188" cy="1588"/>
          </a:xfrm>
          <a:prstGeom prst="line">
            <a:avLst/>
          </a:prstGeom>
          <a:noFill/>
          <a:ln w="57150">
            <a:solidFill>
              <a:srgbClr val="0066FF"/>
            </a:solidFill>
            <a:round/>
            <a:headEnd/>
            <a:tailEnd/>
          </a:ln>
        </p:spPr>
        <p:txBody>
          <a:bodyPr/>
          <a:lstStyle/>
          <a:p>
            <a:endParaRPr lang="en-US"/>
          </a:p>
        </p:txBody>
      </p:sp>
      <p:sp>
        <p:nvSpPr>
          <p:cNvPr id="21512" name="Line 9"/>
          <p:cNvSpPr>
            <a:spLocks noChangeShapeType="1"/>
          </p:cNvSpPr>
          <p:nvPr/>
        </p:nvSpPr>
        <p:spPr bwMode="auto">
          <a:xfrm>
            <a:off x="6780213" y="2895600"/>
            <a:ext cx="1587" cy="2895600"/>
          </a:xfrm>
          <a:prstGeom prst="line">
            <a:avLst/>
          </a:prstGeom>
          <a:noFill/>
          <a:ln w="76200">
            <a:solidFill>
              <a:schemeClr val="tx1"/>
            </a:solidFill>
            <a:round/>
            <a:headEnd type="triangle" w="med" len="med"/>
            <a:tailEnd type="triangle" w="med" len="med"/>
          </a:ln>
        </p:spPr>
        <p:txBody>
          <a:bodyPr/>
          <a:lstStyle/>
          <a:p>
            <a:endParaRPr lang="en-US"/>
          </a:p>
        </p:txBody>
      </p:sp>
      <p:sp>
        <p:nvSpPr>
          <p:cNvPr id="21513" name="Line 10"/>
          <p:cNvSpPr>
            <a:spLocks noChangeShapeType="1"/>
          </p:cNvSpPr>
          <p:nvPr/>
        </p:nvSpPr>
        <p:spPr bwMode="auto">
          <a:xfrm>
            <a:off x="4951413" y="4419600"/>
            <a:ext cx="1587" cy="1371600"/>
          </a:xfrm>
          <a:prstGeom prst="line">
            <a:avLst/>
          </a:prstGeom>
          <a:noFill/>
          <a:ln w="76200">
            <a:solidFill>
              <a:schemeClr val="tx1"/>
            </a:solidFill>
            <a:round/>
            <a:headEnd type="triangle" w="med" len="med"/>
            <a:tailEnd type="triangle" w="med" len="med"/>
          </a:ln>
        </p:spPr>
        <p:txBody>
          <a:bodyPr/>
          <a:lstStyle/>
          <a:p>
            <a:endParaRPr lang="en-US"/>
          </a:p>
        </p:txBody>
      </p:sp>
      <p:sp>
        <p:nvSpPr>
          <p:cNvPr id="21514" name="Text Box 11"/>
          <p:cNvSpPr txBox="1">
            <a:spLocks noChangeArrowheads="1"/>
          </p:cNvSpPr>
          <p:nvPr/>
        </p:nvSpPr>
        <p:spPr bwMode="auto">
          <a:xfrm>
            <a:off x="2514600" y="5272088"/>
            <a:ext cx="949325" cy="366712"/>
          </a:xfrm>
          <a:prstGeom prst="rect">
            <a:avLst/>
          </a:prstGeom>
          <a:solidFill>
            <a:schemeClr val="bg1"/>
          </a:solidFill>
          <a:ln w="12700">
            <a:noFill/>
            <a:miter lim="800000"/>
            <a:headEnd/>
            <a:tailEnd/>
          </a:ln>
        </p:spPr>
        <p:txBody>
          <a:bodyPr>
            <a:spAutoFit/>
          </a:bodyPr>
          <a:lstStyle/>
          <a:p>
            <a:pPr eaLnBrk="0" hangingPunct="0">
              <a:spcBef>
                <a:spcPct val="50000"/>
              </a:spcBef>
            </a:pPr>
            <a:r>
              <a:rPr lang="en-US" b="1">
                <a:latin typeface="Book Antiqua" pitchFamily="18" charset="0"/>
              </a:rPr>
              <a:t>noise</a:t>
            </a:r>
            <a:endParaRPr lang="en-GB" b="1">
              <a:latin typeface="Book Antiqua" pitchFamily="18" charset="0"/>
            </a:endParaRPr>
          </a:p>
        </p:txBody>
      </p:sp>
      <p:sp>
        <p:nvSpPr>
          <p:cNvPr id="21515" name="Text Box 12"/>
          <p:cNvSpPr txBox="1">
            <a:spLocks noChangeArrowheads="1"/>
          </p:cNvSpPr>
          <p:nvPr/>
        </p:nvSpPr>
        <p:spPr bwMode="auto">
          <a:xfrm>
            <a:off x="3733800" y="4251325"/>
            <a:ext cx="1220788" cy="701675"/>
          </a:xfrm>
          <a:prstGeom prst="rect">
            <a:avLst/>
          </a:prstGeom>
          <a:noFill/>
          <a:ln w="12700">
            <a:noFill/>
            <a:miter lim="800000"/>
            <a:headEnd/>
            <a:tailEnd/>
          </a:ln>
        </p:spPr>
        <p:txBody>
          <a:bodyPr>
            <a:spAutoFit/>
          </a:bodyPr>
          <a:lstStyle/>
          <a:p>
            <a:pPr eaLnBrk="0" hangingPunct="0">
              <a:spcBef>
                <a:spcPct val="50000"/>
              </a:spcBef>
            </a:pPr>
            <a:r>
              <a:rPr lang="en-US" sz="2000">
                <a:latin typeface="Times New Roman" pitchFamily="18" charset="0"/>
              </a:rPr>
              <a:t>Peak A</a:t>
            </a:r>
            <a:br>
              <a:rPr lang="en-US" sz="2000">
                <a:latin typeface="Times New Roman" pitchFamily="18" charset="0"/>
              </a:rPr>
            </a:br>
            <a:r>
              <a:rPr lang="en-US" sz="2000">
                <a:latin typeface="Times New Roman" pitchFamily="18" charset="0"/>
              </a:rPr>
              <a:t>LOD</a:t>
            </a:r>
            <a:endParaRPr lang="en-GB" sz="2000">
              <a:latin typeface="Times New Roman" pitchFamily="18" charset="0"/>
            </a:endParaRPr>
          </a:p>
        </p:txBody>
      </p:sp>
      <p:sp>
        <p:nvSpPr>
          <p:cNvPr id="21516" name="Text Box 13"/>
          <p:cNvSpPr txBox="1">
            <a:spLocks noChangeArrowheads="1"/>
          </p:cNvSpPr>
          <p:nvPr/>
        </p:nvSpPr>
        <p:spPr bwMode="auto">
          <a:xfrm>
            <a:off x="5713413" y="2955925"/>
            <a:ext cx="1220787" cy="701675"/>
          </a:xfrm>
          <a:prstGeom prst="rect">
            <a:avLst/>
          </a:prstGeom>
          <a:noFill/>
          <a:ln w="12700">
            <a:noFill/>
            <a:miter lim="800000"/>
            <a:headEnd/>
            <a:tailEnd/>
          </a:ln>
        </p:spPr>
        <p:txBody>
          <a:bodyPr>
            <a:spAutoFit/>
          </a:bodyPr>
          <a:lstStyle/>
          <a:p>
            <a:pPr eaLnBrk="0" hangingPunct="0">
              <a:spcBef>
                <a:spcPct val="50000"/>
              </a:spcBef>
            </a:pPr>
            <a:r>
              <a:rPr lang="en-US" sz="2000">
                <a:latin typeface="Times New Roman" pitchFamily="18" charset="0"/>
              </a:rPr>
              <a:t>Peak B</a:t>
            </a:r>
            <a:br>
              <a:rPr lang="en-US" sz="2000">
                <a:latin typeface="Times New Roman" pitchFamily="18" charset="0"/>
              </a:rPr>
            </a:br>
            <a:r>
              <a:rPr lang="en-US" sz="2000">
                <a:latin typeface="Times New Roman" pitchFamily="18" charset="0"/>
              </a:rPr>
              <a:t>LOQ</a:t>
            </a:r>
            <a:endParaRPr lang="en-GB" sz="2000">
              <a:latin typeface="Times New Roman" pitchFamily="18" charset="0"/>
            </a:endParaRPr>
          </a:p>
        </p:txBody>
      </p:sp>
      <p:sp>
        <p:nvSpPr>
          <p:cNvPr id="21517" name="Text Box 14"/>
          <p:cNvSpPr txBox="1">
            <a:spLocks noChangeArrowheads="1"/>
          </p:cNvSpPr>
          <p:nvPr/>
        </p:nvSpPr>
        <p:spPr bwMode="auto">
          <a:xfrm>
            <a:off x="990600" y="5334000"/>
            <a:ext cx="1152525" cy="366713"/>
          </a:xfrm>
          <a:prstGeom prst="rect">
            <a:avLst/>
          </a:prstGeom>
          <a:solidFill>
            <a:schemeClr val="bg1"/>
          </a:solidFill>
          <a:ln w="12700">
            <a:noFill/>
            <a:miter lim="800000"/>
            <a:headEnd/>
            <a:tailEnd/>
          </a:ln>
        </p:spPr>
        <p:txBody>
          <a:bodyPr>
            <a:spAutoFit/>
          </a:bodyPr>
          <a:lstStyle/>
          <a:p>
            <a:pPr eaLnBrk="0" hangingPunct="0">
              <a:spcBef>
                <a:spcPct val="50000"/>
              </a:spcBef>
            </a:pPr>
            <a:r>
              <a:rPr lang="en-US" b="1">
                <a:latin typeface="Book Antiqua" pitchFamily="18" charset="0"/>
              </a:rPr>
              <a:t>Baseline</a:t>
            </a:r>
            <a:endParaRPr lang="en-GB" b="1">
              <a:latin typeface="Book Antiqua" pitchFamily="18" charset="0"/>
            </a:endParaRPr>
          </a:p>
        </p:txBody>
      </p:sp>
      <p:sp>
        <p:nvSpPr>
          <p:cNvPr id="21518" name="Line 15"/>
          <p:cNvSpPr>
            <a:spLocks noChangeShapeType="1"/>
          </p:cNvSpPr>
          <p:nvPr/>
        </p:nvSpPr>
        <p:spPr bwMode="auto">
          <a:xfrm>
            <a:off x="3505200" y="5181600"/>
            <a:ext cx="1588" cy="609600"/>
          </a:xfrm>
          <a:prstGeom prst="line">
            <a:avLst/>
          </a:prstGeom>
          <a:noFill/>
          <a:ln w="76200">
            <a:solidFill>
              <a:schemeClr val="tx1"/>
            </a:solidFill>
            <a:round/>
            <a:headEnd type="triangle" w="med" len="med"/>
            <a:tailEnd type="triangle" w="med" len="med"/>
          </a:ln>
        </p:spPr>
        <p:txBody>
          <a:bodyPr/>
          <a:lstStyle/>
          <a:p>
            <a:endParaRPr lang="en-US"/>
          </a:p>
        </p:txBody>
      </p:sp>
      <p:sp>
        <p:nvSpPr>
          <p:cNvPr id="21519" name="Rectangle 16"/>
          <p:cNvSpPr>
            <a:spLocks noChangeArrowheads="1"/>
          </p:cNvSpPr>
          <p:nvPr/>
        </p:nvSpPr>
        <p:spPr bwMode="auto">
          <a:xfrm>
            <a:off x="762000" y="914400"/>
            <a:ext cx="8382000" cy="990600"/>
          </a:xfrm>
          <a:prstGeom prst="rect">
            <a:avLst/>
          </a:prstGeom>
          <a:solidFill>
            <a:schemeClr val="bg1"/>
          </a:solidFill>
          <a:ln w="12700" cap="sq">
            <a:no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Based on Visual Evaluation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Visual evaluation may be used for non-instrumental methods but may also be used with instrumental methods. </a:t>
            </a:r>
          </a:p>
          <a:p>
            <a:r>
              <a:rPr lang="en-US" dirty="0" smtClean="0"/>
              <a:t>The </a:t>
            </a:r>
            <a:r>
              <a:rPr lang="en-US" dirty="0" err="1" smtClean="0"/>
              <a:t>quantitation</a:t>
            </a:r>
            <a:r>
              <a:rPr lang="en-US" dirty="0" smtClean="0"/>
              <a:t> limit is generally determined by the analysis of samples with known concentrations of </a:t>
            </a:r>
            <a:r>
              <a:rPr lang="en-US" dirty="0" err="1" smtClean="0"/>
              <a:t>analyte</a:t>
            </a:r>
            <a:r>
              <a:rPr lang="en-US" dirty="0" smtClean="0"/>
              <a:t> and by establishing the minimum level at which the </a:t>
            </a:r>
            <a:r>
              <a:rPr lang="en-US" dirty="0" err="1" smtClean="0"/>
              <a:t>analyte</a:t>
            </a:r>
            <a:r>
              <a:rPr lang="en-US" dirty="0" smtClean="0"/>
              <a:t> can be quantified with acceptable accuracy and precision.</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Based on Signal-to-Noise Approach </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This approach can only be applied to analytical procedures that exhibit baseline noise. </a:t>
            </a:r>
          </a:p>
          <a:p>
            <a:r>
              <a:rPr lang="en-US" dirty="0" smtClean="0"/>
              <a:t>Determination of the signal-to-noise ratio is performed by comparing measured signals from samples with known low concentrations of </a:t>
            </a:r>
            <a:r>
              <a:rPr lang="en-US" dirty="0" err="1" smtClean="0"/>
              <a:t>analyte</a:t>
            </a:r>
            <a:r>
              <a:rPr lang="en-US" dirty="0" smtClean="0"/>
              <a:t> with those of blank samples and by establishing the minimum concentration at which the </a:t>
            </a:r>
            <a:r>
              <a:rPr lang="en-US" dirty="0" err="1" smtClean="0"/>
              <a:t>analyte</a:t>
            </a:r>
            <a:r>
              <a:rPr lang="en-US" dirty="0" smtClean="0"/>
              <a:t> can be reliably quantified. A typical signal-to-noise ratio is 10:1.</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Based on the Standard Deviation of the Response and the Slope </a:t>
            </a:r>
          </a:p>
          <a:p>
            <a:r>
              <a:rPr lang="en-US" dirty="0" smtClean="0"/>
              <a:t>The </a:t>
            </a:r>
            <a:r>
              <a:rPr lang="en-US" dirty="0" err="1" smtClean="0"/>
              <a:t>quantitation</a:t>
            </a:r>
            <a:r>
              <a:rPr lang="en-US" dirty="0" smtClean="0"/>
              <a:t> limit (QL) may be expressed as: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5800" y="4419600"/>
            <a:ext cx="5400675" cy="14954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5"/>
          <p:cNvSpPr>
            <a:spLocks noChangeArrowheads="1"/>
          </p:cNvSpPr>
          <p:nvPr/>
        </p:nvSpPr>
        <p:spPr bwMode="auto">
          <a:xfrm>
            <a:off x="1828800" y="990600"/>
            <a:ext cx="6096000" cy="4724400"/>
          </a:xfrm>
          <a:prstGeom prst="star4">
            <a:avLst>
              <a:gd name="adj" fmla="val 12500"/>
            </a:avLst>
          </a:prstGeom>
          <a:solidFill>
            <a:schemeClr val="bg1"/>
          </a:solidFill>
          <a:ln w="12700" cap="sq">
            <a:solidFill>
              <a:schemeClr val="tx1"/>
            </a:solidFill>
            <a:miter lim="800000"/>
            <a:headEnd type="none" w="sm" len="sm"/>
            <a:tailEnd type="none" w="sm" len="sm"/>
          </a:ln>
        </p:spPr>
        <p:txBody>
          <a:bodyPr wrap="none" anchor="ctr"/>
          <a:lstStyle/>
          <a:p>
            <a:endParaRPr lang="en-US"/>
          </a:p>
        </p:txBody>
      </p:sp>
      <p:sp>
        <p:nvSpPr>
          <p:cNvPr id="6147" name="Text Box 6"/>
          <p:cNvSpPr txBox="1">
            <a:spLocks noChangeArrowheads="1"/>
          </p:cNvSpPr>
          <p:nvPr/>
        </p:nvSpPr>
        <p:spPr bwMode="auto">
          <a:xfrm>
            <a:off x="3733800" y="3505200"/>
            <a:ext cx="1143000" cy="366713"/>
          </a:xfrm>
          <a:prstGeom prst="rect">
            <a:avLst/>
          </a:prstGeom>
          <a:noFill/>
          <a:ln w="12700" cap="sq">
            <a:noFill/>
            <a:miter lim="800000"/>
            <a:headEnd type="none" w="sm" len="sm"/>
            <a:tailEnd type="none" w="sm" len="sm"/>
          </a:ln>
        </p:spPr>
        <p:txBody>
          <a:bodyPr>
            <a:spAutoFit/>
          </a:bodyPr>
          <a:lstStyle/>
          <a:p>
            <a:pPr>
              <a:spcBef>
                <a:spcPct val="50000"/>
              </a:spcBef>
            </a:pPr>
            <a:endParaRPr lang="en-US"/>
          </a:p>
        </p:txBody>
      </p:sp>
      <p:sp>
        <p:nvSpPr>
          <p:cNvPr id="6148" name="Text Box 7"/>
          <p:cNvSpPr txBox="1">
            <a:spLocks noChangeArrowheads="1"/>
          </p:cNvSpPr>
          <p:nvPr/>
        </p:nvSpPr>
        <p:spPr bwMode="auto">
          <a:xfrm>
            <a:off x="3429000" y="3000375"/>
            <a:ext cx="3048000" cy="581025"/>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b="1">
                <a:solidFill>
                  <a:srgbClr val="FF33CC"/>
                </a:solidFill>
                <a:latin typeface="Times New Roman" pitchFamily="18" charset="0"/>
              </a:rPr>
              <a:t>WHY ANALYTICAL METHOD VALIDATION</a:t>
            </a:r>
          </a:p>
        </p:txBody>
      </p:sp>
      <p:pic>
        <p:nvPicPr>
          <p:cNvPr id="6149" name="Picture 14" descr="question_mark_sm_nwm"/>
          <p:cNvPicPr>
            <a:picLocks noGrp="1" noChangeAspect="1" noChangeArrowheads="1" noCrop="1"/>
          </p:cNvPicPr>
          <p:nvPr>
            <p:ph/>
          </p:nvPr>
        </p:nvPicPr>
        <p:blipFill>
          <a:blip r:embed="rId3" cstate="print"/>
          <a:srcRect/>
          <a:stretch>
            <a:fillRect/>
          </a:stretch>
        </p:blipFill>
        <p:spPr>
          <a:xfrm>
            <a:off x="6096000" y="3276600"/>
            <a:ext cx="254000" cy="304800"/>
          </a:xfrm>
          <a:noFill/>
        </p:spPr>
      </p:pic>
      <p:sp>
        <p:nvSpPr>
          <p:cNvPr id="6150" name="AutoShape 21"/>
          <p:cNvSpPr>
            <a:spLocks noChangeArrowheads="1"/>
          </p:cNvSpPr>
          <p:nvPr/>
        </p:nvSpPr>
        <p:spPr bwMode="auto">
          <a:xfrm>
            <a:off x="3810000" y="0"/>
            <a:ext cx="2133600" cy="914400"/>
          </a:xfrm>
          <a:prstGeom prst="irregularSeal1">
            <a:avLst/>
          </a:prstGeom>
          <a:solidFill>
            <a:srgbClr val="FF33CC"/>
          </a:solidFill>
          <a:ln w="12700" cap="sq">
            <a:solidFill>
              <a:schemeClr val="tx1"/>
            </a:solidFill>
            <a:miter lim="800000"/>
            <a:headEnd type="none" w="sm" len="sm"/>
            <a:tailEnd type="none" w="sm" len="sm"/>
          </a:ln>
        </p:spPr>
        <p:txBody>
          <a:bodyPr wrap="none" anchor="ctr"/>
          <a:lstStyle/>
          <a:p>
            <a:endParaRPr lang="en-US"/>
          </a:p>
        </p:txBody>
      </p:sp>
      <p:sp>
        <p:nvSpPr>
          <p:cNvPr id="6151" name="Text Box 22"/>
          <p:cNvSpPr txBox="1">
            <a:spLocks noChangeArrowheads="1"/>
          </p:cNvSpPr>
          <p:nvPr/>
        </p:nvSpPr>
        <p:spPr bwMode="auto">
          <a:xfrm>
            <a:off x="4495800" y="304800"/>
            <a:ext cx="2362200" cy="336550"/>
          </a:xfrm>
          <a:prstGeom prst="rect">
            <a:avLst/>
          </a:prstGeom>
          <a:noFill/>
          <a:ln w="12700" cap="sq">
            <a:noFill/>
            <a:miter lim="800000"/>
            <a:headEnd type="none" w="sm" len="sm"/>
            <a:tailEnd type="none" w="sm" len="sm"/>
          </a:ln>
        </p:spPr>
        <p:txBody>
          <a:bodyPr>
            <a:spAutoFit/>
          </a:bodyPr>
          <a:lstStyle/>
          <a:p>
            <a:pPr>
              <a:spcBef>
                <a:spcPct val="50000"/>
              </a:spcBef>
            </a:pPr>
            <a:r>
              <a:rPr lang="en-US" sz="1600" b="1">
                <a:solidFill>
                  <a:schemeClr val="hlink"/>
                </a:solidFill>
                <a:latin typeface="Times New Roman" pitchFamily="18" charset="0"/>
              </a:rPr>
              <a:t>QC</a:t>
            </a:r>
          </a:p>
        </p:txBody>
      </p:sp>
      <p:sp>
        <p:nvSpPr>
          <p:cNvPr id="6152" name="AutoShape 23"/>
          <p:cNvSpPr>
            <a:spLocks noChangeArrowheads="1"/>
          </p:cNvSpPr>
          <p:nvPr/>
        </p:nvSpPr>
        <p:spPr bwMode="auto">
          <a:xfrm>
            <a:off x="76200" y="2057400"/>
            <a:ext cx="1981200" cy="2895600"/>
          </a:xfrm>
          <a:prstGeom prst="irregularSeal1">
            <a:avLst/>
          </a:prstGeom>
          <a:solidFill>
            <a:srgbClr val="CC0000"/>
          </a:solidFill>
          <a:ln w="12700" cap="sq">
            <a:solidFill>
              <a:schemeClr val="tx1"/>
            </a:solidFill>
            <a:miter lim="800000"/>
            <a:headEnd type="none" w="sm" len="sm"/>
            <a:tailEnd type="none" w="sm" len="sm"/>
          </a:ln>
        </p:spPr>
        <p:txBody>
          <a:bodyPr wrap="none" anchor="ctr"/>
          <a:lstStyle/>
          <a:p>
            <a:endParaRPr lang="en-US"/>
          </a:p>
        </p:txBody>
      </p:sp>
      <p:sp>
        <p:nvSpPr>
          <p:cNvPr id="6153" name="Text Box 25"/>
          <p:cNvSpPr txBox="1">
            <a:spLocks noChangeArrowheads="1"/>
          </p:cNvSpPr>
          <p:nvPr/>
        </p:nvSpPr>
        <p:spPr bwMode="auto">
          <a:xfrm>
            <a:off x="533400" y="2971800"/>
            <a:ext cx="1066800" cy="366713"/>
          </a:xfrm>
          <a:prstGeom prst="rect">
            <a:avLst/>
          </a:prstGeom>
          <a:noFill/>
          <a:ln w="12700" cap="sq">
            <a:noFill/>
            <a:miter lim="800000"/>
            <a:headEnd type="none" w="sm" len="sm"/>
            <a:tailEnd type="none" w="sm" len="sm"/>
          </a:ln>
        </p:spPr>
        <p:txBody>
          <a:bodyPr>
            <a:spAutoFit/>
          </a:bodyPr>
          <a:lstStyle/>
          <a:p>
            <a:pPr>
              <a:spcBef>
                <a:spcPct val="50000"/>
              </a:spcBef>
            </a:pPr>
            <a:endParaRPr lang="en-US"/>
          </a:p>
        </p:txBody>
      </p:sp>
      <p:sp>
        <p:nvSpPr>
          <p:cNvPr id="6154" name="Text Box 26"/>
          <p:cNvSpPr txBox="1">
            <a:spLocks noChangeArrowheads="1"/>
          </p:cNvSpPr>
          <p:nvPr/>
        </p:nvSpPr>
        <p:spPr bwMode="auto">
          <a:xfrm>
            <a:off x="457200" y="2971800"/>
            <a:ext cx="1600200" cy="825500"/>
          </a:xfrm>
          <a:prstGeom prst="rect">
            <a:avLst/>
          </a:prstGeom>
          <a:noFill/>
          <a:ln w="12700" cap="sq">
            <a:noFill/>
            <a:miter lim="800000"/>
            <a:headEnd type="none" w="sm" len="sm"/>
            <a:tailEnd type="none" w="sm" len="sm"/>
          </a:ln>
        </p:spPr>
        <p:txBody>
          <a:bodyPr>
            <a:spAutoFit/>
          </a:bodyPr>
          <a:lstStyle/>
          <a:p>
            <a:pPr>
              <a:spcBef>
                <a:spcPct val="50000"/>
              </a:spcBef>
            </a:pPr>
            <a:r>
              <a:rPr lang="en-US" sz="1600" b="1"/>
              <a:t>Verifying system suitability</a:t>
            </a:r>
          </a:p>
        </p:txBody>
      </p:sp>
      <p:sp>
        <p:nvSpPr>
          <p:cNvPr id="6155" name="AutoShape 27"/>
          <p:cNvSpPr>
            <a:spLocks noChangeArrowheads="1"/>
          </p:cNvSpPr>
          <p:nvPr/>
        </p:nvSpPr>
        <p:spPr bwMode="auto">
          <a:xfrm>
            <a:off x="1905000" y="5562600"/>
            <a:ext cx="5867400" cy="1143000"/>
          </a:xfrm>
          <a:prstGeom prst="irregularSeal1">
            <a:avLst/>
          </a:prstGeom>
          <a:solidFill>
            <a:schemeClr val="accent2"/>
          </a:solidFill>
          <a:ln w="12700" cap="sq">
            <a:solidFill>
              <a:schemeClr val="tx1"/>
            </a:solidFill>
            <a:miter lim="800000"/>
            <a:headEnd type="none" w="sm" len="sm"/>
            <a:tailEnd type="none" w="sm" len="sm"/>
          </a:ln>
        </p:spPr>
        <p:txBody>
          <a:bodyPr wrap="none" anchor="ctr"/>
          <a:lstStyle/>
          <a:p>
            <a:endParaRPr lang="en-US"/>
          </a:p>
        </p:txBody>
      </p:sp>
      <p:sp>
        <p:nvSpPr>
          <p:cNvPr id="6156" name="Text Box 28"/>
          <p:cNvSpPr txBox="1">
            <a:spLocks noChangeArrowheads="1"/>
          </p:cNvSpPr>
          <p:nvPr/>
        </p:nvSpPr>
        <p:spPr bwMode="auto">
          <a:xfrm>
            <a:off x="3124200" y="6172200"/>
            <a:ext cx="3429000" cy="366713"/>
          </a:xfrm>
          <a:prstGeom prst="rect">
            <a:avLst/>
          </a:prstGeom>
          <a:noFill/>
          <a:ln w="12700" cap="sq">
            <a:noFill/>
            <a:miter lim="800000"/>
            <a:headEnd type="none" w="sm" len="sm"/>
            <a:tailEnd type="none" w="sm" len="sm"/>
          </a:ln>
        </p:spPr>
        <p:txBody>
          <a:bodyPr>
            <a:spAutoFit/>
          </a:bodyPr>
          <a:lstStyle/>
          <a:p>
            <a:pPr>
              <a:spcBef>
                <a:spcPct val="50000"/>
              </a:spcBef>
            </a:pPr>
            <a:endParaRPr lang="en-US"/>
          </a:p>
        </p:txBody>
      </p:sp>
      <p:sp>
        <p:nvSpPr>
          <p:cNvPr id="6157" name="Text Box 29"/>
          <p:cNvSpPr txBox="1">
            <a:spLocks noChangeArrowheads="1"/>
          </p:cNvSpPr>
          <p:nvPr/>
        </p:nvSpPr>
        <p:spPr bwMode="auto">
          <a:xfrm>
            <a:off x="2971800" y="5943600"/>
            <a:ext cx="4572000" cy="336550"/>
          </a:xfrm>
          <a:prstGeom prst="rect">
            <a:avLst/>
          </a:prstGeom>
          <a:noFill/>
          <a:ln w="12700" cap="sq">
            <a:noFill/>
            <a:miter lim="800000"/>
            <a:headEnd type="none" w="sm" len="sm"/>
            <a:tailEnd type="none" w="sm" len="sm"/>
          </a:ln>
        </p:spPr>
        <p:txBody>
          <a:bodyPr>
            <a:spAutoFit/>
          </a:bodyPr>
          <a:lstStyle/>
          <a:p>
            <a:pPr>
              <a:spcBef>
                <a:spcPct val="50000"/>
              </a:spcBef>
            </a:pPr>
            <a:r>
              <a:rPr lang="en-US" sz="1600" b="1">
                <a:solidFill>
                  <a:schemeClr val="hlink"/>
                </a:solidFill>
              </a:rPr>
              <a:t>For submission to Compendia</a:t>
            </a:r>
          </a:p>
        </p:txBody>
      </p:sp>
      <p:sp>
        <p:nvSpPr>
          <p:cNvPr id="6158" name="AutoShape 30"/>
          <p:cNvSpPr>
            <a:spLocks noChangeArrowheads="1"/>
          </p:cNvSpPr>
          <p:nvPr/>
        </p:nvSpPr>
        <p:spPr bwMode="auto">
          <a:xfrm>
            <a:off x="7772400" y="1676400"/>
            <a:ext cx="1371600" cy="3429000"/>
          </a:xfrm>
          <a:prstGeom prst="irregularSeal1">
            <a:avLst/>
          </a:prstGeom>
          <a:solidFill>
            <a:srgbClr val="0099FF"/>
          </a:solidFill>
          <a:ln w="12700" cap="sq">
            <a:solidFill>
              <a:schemeClr val="tx1"/>
            </a:solidFill>
            <a:miter lim="800000"/>
            <a:headEnd type="none" w="sm" len="sm"/>
            <a:tailEnd type="none" w="sm" len="sm"/>
          </a:ln>
        </p:spPr>
        <p:txBody>
          <a:bodyPr wrap="none" anchor="ctr"/>
          <a:lstStyle/>
          <a:p>
            <a:pPr algn="ctr"/>
            <a:endParaRPr lang="en-US">
              <a:solidFill>
                <a:srgbClr val="00CC00"/>
              </a:solidFill>
            </a:endParaRPr>
          </a:p>
        </p:txBody>
      </p:sp>
      <p:sp>
        <p:nvSpPr>
          <p:cNvPr id="6159" name="Text Box 36"/>
          <p:cNvSpPr txBox="1">
            <a:spLocks noChangeArrowheads="1"/>
          </p:cNvSpPr>
          <p:nvPr/>
        </p:nvSpPr>
        <p:spPr bwMode="auto">
          <a:xfrm>
            <a:off x="8001000" y="2743200"/>
            <a:ext cx="914400" cy="336550"/>
          </a:xfrm>
          <a:prstGeom prst="rect">
            <a:avLst/>
          </a:prstGeom>
          <a:noFill/>
          <a:ln w="12700" cap="sq">
            <a:noFill/>
            <a:miter lim="800000"/>
            <a:headEnd type="none" w="sm" len="sm"/>
            <a:tailEnd type="none" w="sm" len="sm"/>
          </a:ln>
        </p:spPr>
        <p:txBody>
          <a:bodyPr>
            <a:spAutoFit/>
          </a:bodyPr>
          <a:lstStyle/>
          <a:p>
            <a:pPr>
              <a:spcBef>
                <a:spcPct val="50000"/>
              </a:spcBef>
            </a:pPr>
            <a:r>
              <a:rPr lang="en-US" sz="1600" b="1"/>
              <a:t>Part of</a:t>
            </a:r>
          </a:p>
        </p:txBody>
      </p:sp>
      <p:sp>
        <p:nvSpPr>
          <p:cNvPr id="6160" name="Text Box 37"/>
          <p:cNvSpPr txBox="1">
            <a:spLocks noChangeArrowheads="1"/>
          </p:cNvSpPr>
          <p:nvPr/>
        </p:nvSpPr>
        <p:spPr bwMode="auto">
          <a:xfrm>
            <a:off x="7772400" y="2971800"/>
            <a:ext cx="1447800" cy="336550"/>
          </a:xfrm>
          <a:prstGeom prst="rect">
            <a:avLst/>
          </a:prstGeom>
          <a:noFill/>
          <a:ln w="12700" cap="sq">
            <a:noFill/>
            <a:miter lim="800000"/>
            <a:headEnd type="none" w="sm" len="sm"/>
            <a:tailEnd type="none" w="sm" len="sm"/>
          </a:ln>
        </p:spPr>
        <p:txBody>
          <a:bodyPr>
            <a:spAutoFit/>
          </a:bodyPr>
          <a:lstStyle/>
          <a:p>
            <a:pPr>
              <a:spcBef>
                <a:spcPct val="50000"/>
              </a:spcBef>
            </a:pPr>
            <a:r>
              <a:rPr lang="en-US" sz="1600" b="1"/>
              <a:t>registration</a:t>
            </a:r>
          </a:p>
        </p:txBody>
      </p:sp>
      <p:sp>
        <p:nvSpPr>
          <p:cNvPr id="6161" name="Text Box 38"/>
          <p:cNvSpPr txBox="1">
            <a:spLocks noChangeArrowheads="1"/>
          </p:cNvSpPr>
          <p:nvPr/>
        </p:nvSpPr>
        <p:spPr bwMode="auto">
          <a:xfrm>
            <a:off x="7848600" y="3200400"/>
            <a:ext cx="1447800" cy="336550"/>
          </a:xfrm>
          <a:prstGeom prst="rect">
            <a:avLst/>
          </a:prstGeom>
          <a:noFill/>
          <a:ln w="12700" cap="sq">
            <a:noFill/>
            <a:miter lim="800000"/>
            <a:headEnd type="none" w="sm" len="sm"/>
            <a:tailEnd type="none" w="sm" len="sm"/>
          </a:ln>
        </p:spPr>
        <p:txBody>
          <a:bodyPr>
            <a:spAutoFit/>
          </a:bodyPr>
          <a:lstStyle/>
          <a:p>
            <a:pPr>
              <a:spcBef>
                <a:spcPct val="50000"/>
              </a:spcBef>
            </a:pPr>
            <a:r>
              <a:rPr lang="en-US" sz="1600" b="1"/>
              <a:t>application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The slope S may be estimated from the calibration curve of the </a:t>
            </a:r>
            <a:r>
              <a:rPr lang="en-US" dirty="0" err="1" smtClean="0"/>
              <a:t>analyte</a:t>
            </a:r>
            <a:r>
              <a:rPr lang="en-US" dirty="0" smtClean="0"/>
              <a:t>. The estimate of σ may be carried out in a variety of ways for example: </a:t>
            </a:r>
          </a:p>
          <a:p>
            <a:pPr>
              <a:buNone/>
            </a:pPr>
            <a:r>
              <a:rPr lang="en-US" b="1" i="1" dirty="0" smtClean="0"/>
              <a:t>Based on Standard Deviation of the Blank </a:t>
            </a:r>
          </a:p>
          <a:p>
            <a:r>
              <a:rPr lang="en-US" dirty="0" smtClean="0"/>
              <a:t>Measurement of the magnitude of analytical background response is performed by analyzing an appropriate number of blank samples and calculating the standard deviation of these responses. </a:t>
            </a:r>
          </a:p>
          <a:p>
            <a:pPr>
              <a:buNone/>
            </a:pPr>
            <a:r>
              <a:rPr lang="en-US" b="1" i="1" dirty="0" smtClean="0"/>
              <a:t>Based on the Calibration Curve </a:t>
            </a:r>
          </a:p>
          <a:p>
            <a:r>
              <a:rPr lang="en-US" dirty="0" smtClean="0"/>
              <a:t>A specific calibration curve should be studied using samples, containing an </a:t>
            </a:r>
            <a:r>
              <a:rPr lang="en-US" dirty="0" err="1" smtClean="0"/>
              <a:t>analyte</a:t>
            </a:r>
            <a:r>
              <a:rPr lang="en-US" dirty="0" smtClean="0"/>
              <a:t> in the range of QL. The residual standard deviation of a regression line or the standard deviation of y-intercepts of regression lines may be used as the standard deviation.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sz="quarter"/>
          </p:nvPr>
        </p:nvSpPr>
        <p:spPr/>
        <p:txBody>
          <a:bodyPr/>
          <a:lstStyle/>
          <a:p>
            <a:pPr eaLnBrk="1" hangingPunct="1"/>
            <a:r>
              <a:rPr lang="en-US" sz="3600" b="1" i="1" smtClean="0">
                <a:solidFill>
                  <a:schemeClr val="accent2"/>
                </a:solidFill>
                <a:latin typeface="Times New Roman" pitchFamily="18" charset="0"/>
              </a:rPr>
              <a:t>RUGGEDNESS</a:t>
            </a:r>
            <a:r>
              <a:rPr lang="en-US" sz="3200" b="1" i="1" smtClean="0">
                <a:solidFill>
                  <a:schemeClr val="accent2"/>
                </a:solidFill>
                <a:latin typeface="Times New Roman" pitchFamily="18" charset="0"/>
              </a:rPr>
              <a:t> </a:t>
            </a:r>
          </a:p>
        </p:txBody>
      </p:sp>
      <p:pic>
        <p:nvPicPr>
          <p:cNvPr id="22531" name="Picture 7" descr="s_sm_nwm"/>
          <p:cNvPicPr>
            <a:picLocks noGrp="1" noChangeAspect="1" noChangeArrowheads="1" noCrop="1"/>
          </p:cNvPicPr>
          <p:nvPr>
            <p:ph sz="quarter" idx="1"/>
          </p:nvPr>
        </p:nvPicPr>
        <p:blipFill>
          <a:blip r:embed="rId2" cstate="print"/>
          <a:srcRect/>
          <a:stretch>
            <a:fillRect/>
          </a:stretch>
        </p:blipFill>
        <p:spPr>
          <a:xfrm>
            <a:off x="5010150" y="4953000"/>
            <a:ext cx="857250" cy="857250"/>
          </a:xfrm>
          <a:noFill/>
        </p:spPr>
      </p:pic>
      <p:pic>
        <p:nvPicPr>
          <p:cNvPr id="22532" name="Picture 9" descr="u_sm_nwm"/>
          <p:cNvPicPr>
            <a:picLocks noGrp="1" noChangeAspect="1" noChangeArrowheads="1" noCrop="1"/>
          </p:cNvPicPr>
          <p:nvPr>
            <p:ph sz="quarter" idx="2"/>
          </p:nvPr>
        </p:nvPicPr>
        <p:blipFill>
          <a:blip r:embed="rId3" cstate="print"/>
          <a:srcRect/>
          <a:stretch>
            <a:fillRect/>
          </a:stretch>
        </p:blipFill>
        <p:spPr>
          <a:xfrm>
            <a:off x="4343400" y="4953000"/>
            <a:ext cx="857250" cy="857250"/>
          </a:xfrm>
          <a:noFill/>
        </p:spPr>
      </p:pic>
      <p:pic>
        <p:nvPicPr>
          <p:cNvPr id="22533" name="Picture 11" descr="p_sm_nwm"/>
          <p:cNvPicPr>
            <a:picLocks noGrp="1" noChangeAspect="1" noChangeArrowheads="1" noCrop="1"/>
          </p:cNvPicPr>
          <p:nvPr>
            <p:ph sz="quarter" idx="3"/>
          </p:nvPr>
        </p:nvPicPr>
        <p:blipFill>
          <a:blip r:embed="rId4" cstate="print"/>
          <a:srcRect/>
          <a:stretch>
            <a:fillRect/>
          </a:stretch>
        </p:blipFill>
        <p:spPr>
          <a:xfrm>
            <a:off x="5619750" y="4953000"/>
            <a:ext cx="857250" cy="857250"/>
          </a:xfrm>
          <a:noFill/>
        </p:spPr>
      </p:pic>
      <p:sp>
        <p:nvSpPr>
          <p:cNvPr id="22534" name="AutoShape 4"/>
          <p:cNvSpPr>
            <a:spLocks noChangeArrowheads="1"/>
          </p:cNvSpPr>
          <p:nvPr/>
        </p:nvSpPr>
        <p:spPr bwMode="auto">
          <a:xfrm>
            <a:off x="533400" y="5029200"/>
            <a:ext cx="2438400" cy="1143000"/>
          </a:xfrm>
          <a:prstGeom prst="cloudCallout">
            <a:avLst>
              <a:gd name="adj1" fmla="val -43750"/>
              <a:gd name="adj2" fmla="val 70000"/>
            </a:avLst>
          </a:prstGeom>
          <a:solidFill>
            <a:srgbClr val="CC0000"/>
          </a:solidFill>
          <a:ln w="12700" cap="sq">
            <a:solidFill>
              <a:schemeClr val="tx1"/>
            </a:solidFill>
            <a:round/>
            <a:headEnd type="none" w="sm" len="sm"/>
            <a:tailEnd type="none" w="sm" len="sm"/>
          </a:ln>
        </p:spPr>
        <p:txBody>
          <a:bodyPr/>
          <a:lstStyle/>
          <a:p>
            <a:pPr algn="ctr"/>
            <a:endParaRPr lang="en-US"/>
          </a:p>
        </p:txBody>
      </p:sp>
      <p:sp>
        <p:nvSpPr>
          <p:cNvPr id="22535" name="Text Box 5"/>
          <p:cNvSpPr txBox="1">
            <a:spLocks noChangeArrowheads="1"/>
          </p:cNvSpPr>
          <p:nvPr/>
        </p:nvSpPr>
        <p:spPr bwMode="auto">
          <a:xfrm>
            <a:off x="1219200" y="5486400"/>
            <a:ext cx="1066800" cy="366713"/>
          </a:xfrm>
          <a:prstGeom prst="rect">
            <a:avLst/>
          </a:prstGeom>
          <a:noFill/>
          <a:ln w="12700" cap="sq">
            <a:noFill/>
            <a:miter lim="800000"/>
            <a:headEnd type="none" w="sm" len="sm"/>
            <a:tailEnd type="none" w="sm" len="sm"/>
          </a:ln>
        </p:spPr>
        <p:txBody>
          <a:bodyPr>
            <a:spAutoFit/>
          </a:bodyPr>
          <a:lstStyle/>
          <a:p>
            <a:pPr>
              <a:spcBef>
                <a:spcPct val="50000"/>
              </a:spcBef>
            </a:pPr>
            <a:r>
              <a:rPr lang="en-US"/>
              <a:t>NOTE</a:t>
            </a:r>
          </a:p>
        </p:txBody>
      </p:sp>
      <p:sp>
        <p:nvSpPr>
          <p:cNvPr id="22536" name="Text Box 6"/>
          <p:cNvSpPr txBox="1">
            <a:spLocks noChangeArrowheads="1"/>
          </p:cNvSpPr>
          <p:nvPr/>
        </p:nvSpPr>
        <p:spPr bwMode="auto">
          <a:xfrm>
            <a:off x="3048000" y="5257800"/>
            <a:ext cx="1676400" cy="366713"/>
          </a:xfrm>
          <a:prstGeom prst="rect">
            <a:avLst/>
          </a:prstGeom>
          <a:noFill/>
          <a:ln w="12700" cap="sq">
            <a:noFill/>
            <a:miter lim="800000"/>
            <a:headEnd type="none" w="sm" len="sm"/>
            <a:tailEnd type="none" w="sm" len="sm"/>
          </a:ln>
        </p:spPr>
        <p:txBody>
          <a:bodyPr>
            <a:spAutoFit/>
          </a:bodyPr>
          <a:lstStyle/>
          <a:p>
            <a:pPr>
              <a:spcBef>
                <a:spcPct val="50000"/>
              </a:spcBef>
            </a:pPr>
            <a:r>
              <a:rPr lang="en-US"/>
              <a:t>Included in </a:t>
            </a:r>
          </a:p>
        </p:txBody>
      </p:sp>
      <p:sp>
        <p:nvSpPr>
          <p:cNvPr id="22537" name="Text Box 13"/>
          <p:cNvSpPr txBox="1">
            <a:spLocks noChangeArrowheads="1"/>
          </p:cNvSpPr>
          <p:nvPr/>
        </p:nvSpPr>
        <p:spPr bwMode="auto">
          <a:xfrm>
            <a:off x="3124200" y="6034088"/>
            <a:ext cx="1371600" cy="366712"/>
          </a:xfrm>
          <a:prstGeom prst="rect">
            <a:avLst/>
          </a:prstGeom>
          <a:noFill/>
          <a:ln w="12700" cap="sq">
            <a:noFill/>
            <a:miter lim="800000"/>
            <a:headEnd type="none" w="sm" len="sm"/>
            <a:tailEnd type="none" w="sm" len="sm"/>
          </a:ln>
        </p:spPr>
        <p:txBody>
          <a:bodyPr>
            <a:spAutoFit/>
          </a:bodyPr>
          <a:lstStyle/>
          <a:p>
            <a:pPr>
              <a:spcBef>
                <a:spcPct val="50000"/>
              </a:spcBef>
            </a:pPr>
            <a:r>
              <a:rPr lang="en-US"/>
              <a:t>but not in </a:t>
            </a:r>
          </a:p>
        </p:txBody>
      </p:sp>
      <p:pic>
        <p:nvPicPr>
          <p:cNvPr id="22538" name="Picture 14" descr="i_sm_nwm"/>
          <p:cNvPicPr>
            <a:picLocks noGrp="1" noChangeAspect="1" noChangeArrowheads="1" noCrop="1"/>
          </p:cNvPicPr>
          <p:nvPr>
            <p:ph sz="quarter" idx="4"/>
          </p:nvPr>
        </p:nvPicPr>
        <p:blipFill>
          <a:blip r:embed="rId5" cstate="print"/>
          <a:srcRect/>
          <a:stretch>
            <a:fillRect/>
          </a:stretch>
        </p:blipFill>
        <p:spPr>
          <a:xfrm>
            <a:off x="4267200" y="5715000"/>
            <a:ext cx="857250" cy="857250"/>
          </a:xfrm>
          <a:noFill/>
        </p:spPr>
      </p:pic>
      <p:pic>
        <p:nvPicPr>
          <p:cNvPr id="22539" name="Picture 16" descr="c_sm_nwm"/>
          <p:cNvPicPr>
            <a:picLocks noChangeAspect="1" noChangeArrowheads="1" noCrop="1"/>
          </p:cNvPicPr>
          <p:nvPr/>
        </p:nvPicPr>
        <p:blipFill>
          <a:blip r:embed="rId6" cstate="print"/>
          <a:srcRect/>
          <a:stretch>
            <a:fillRect/>
          </a:stretch>
        </p:blipFill>
        <p:spPr bwMode="auto">
          <a:xfrm>
            <a:off x="4857750" y="5695950"/>
            <a:ext cx="857250" cy="857250"/>
          </a:xfrm>
          <a:prstGeom prst="rect">
            <a:avLst/>
          </a:prstGeom>
          <a:noFill/>
          <a:ln w="9525">
            <a:noFill/>
            <a:miter lim="800000"/>
            <a:headEnd/>
            <a:tailEnd/>
          </a:ln>
        </p:spPr>
      </p:pic>
      <p:pic>
        <p:nvPicPr>
          <p:cNvPr id="22540" name="Picture 17" descr="h_sm_nwm"/>
          <p:cNvPicPr>
            <a:picLocks noChangeAspect="1" noChangeArrowheads="1" noCrop="1"/>
          </p:cNvPicPr>
          <p:nvPr/>
        </p:nvPicPr>
        <p:blipFill>
          <a:blip r:embed="rId7" cstate="print"/>
          <a:srcRect/>
          <a:stretch>
            <a:fillRect/>
          </a:stretch>
        </p:blipFill>
        <p:spPr bwMode="auto">
          <a:xfrm>
            <a:off x="5467350" y="5695950"/>
            <a:ext cx="857250" cy="857250"/>
          </a:xfrm>
          <a:prstGeom prst="rect">
            <a:avLst/>
          </a:prstGeom>
          <a:noFill/>
          <a:ln w="9525">
            <a:noFill/>
            <a:miter lim="800000"/>
            <a:headEnd/>
            <a:tailEnd/>
          </a:ln>
        </p:spPr>
      </p:pic>
      <p:pic>
        <p:nvPicPr>
          <p:cNvPr id="22541" name="Picture 18" descr="Rainbow_line_2"/>
          <p:cNvPicPr>
            <a:picLocks noChangeAspect="1" noChangeArrowheads="1" noCrop="1"/>
          </p:cNvPicPr>
          <p:nvPr/>
        </p:nvPicPr>
        <p:blipFill>
          <a:blip r:embed="rId8" cstate="print"/>
          <a:srcRect/>
          <a:stretch>
            <a:fillRect/>
          </a:stretch>
        </p:blipFill>
        <p:spPr bwMode="auto">
          <a:xfrm>
            <a:off x="2895600" y="1066800"/>
            <a:ext cx="7086600" cy="227013"/>
          </a:xfrm>
          <a:prstGeom prst="rect">
            <a:avLst/>
          </a:prstGeom>
          <a:noFill/>
          <a:ln w="9525">
            <a:noFill/>
            <a:miter lim="800000"/>
            <a:headEnd/>
            <a:tailEnd/>
          </a:ln>
        </p:spPr>
      </p:pic>
      <p:sp>
        <p:nvSpPr>
          <p:cNvPr id="22542" name="Text Box 19"/>
          <p:cNvSpPr txBox="1">
            <a:spLocks noChangeArrowheads="1"/>
          </p:cNvSpPr>
          <p:nvPr/>
        </p:nvSpPr>
        <p:spPr bwMode="auto">
          <a:xfrm>
            <a:off x="914400" y="1676400"/>
            <a:ext cx="7162800" cy="2043113"/>
          </a:xfrm>
          <a:prstGeom prst="rect">
            <a:avLst/>
          </a:prstGeom>
          <a:noFill/>
          <a:ln w="12700" cap="sq">
            <a:noFill/>
            <a:miter lim="800000"/>
            <a:headEnd type="none" w="sm" len="sm"/>
            <a:tailEnd type="none" w="sm" len="sm"/>
          </a:ln>
        </p:spPr>
        <p:txBody>
          <a:bodyPr>
            <a:spAutoFit/>
          </a:bodyPr>
          <a:lstStyle/>
          <a:p>
            <a:pPr>
              <a:spcBef>
                <a:spcPct val="50000"/>
              </a:spcBef>
            </a:pPr>
            <a:r>
              <a:rPr lang="en-US" sz="2800" b="1">
                <a:solidFill>
                  <a:srgbClr val="FF33CC"/>
                </a:solidFill>
                <a:latin typeface="Times New Roman" pitchFamily="18" charset="0"/>
              </a:rPr>
              <a:t>RUGGEDNESS </a:t>
            </a:r>
            <a:r>
              <a:rPr lang="en-US" sz="2000">
                <a:solidFill>
                  <a:srgbClr val="FF33CC"/>
                </a:solidFill>
                <a:latin typeface="Times New Roman" pitchFamily="18" charset="0"/>
              </a:rPr>
              <a:t>of an analytical method is the degree of reproducibility of test results obtained by the analysis of the same samples under a variety of conditions, such as different laboratories different analyst, different instruments, different lots of reagent, different elapsed assay times, different assay temperatures, different days, etc. </a:t>
            </a:r>
          </a:p>
        </p:txBody>
      </p:sp>
      <p:pic>
        <p:nvPicPr>
          <p:cNvPr id="22543" name="Picture 21" descr="Writting_books"/>
          <p:cNvPicPr>
            <a:picLocks noChangeAspect="1" noChangeArrowheads="1" noCrop="1"/>
          </p:cNvPicPr>
          <p:nvPr/>
        </p:nvPicPr>
        <p:blipFill>
          <a:blip r:embed="rId9" cstate="print"/>
          <a:srcRect/>
          <a:stretch>
            <a:fillRect/>
          </a:stretch>
        </p:blipFill>
        <p:spPr bwMode="auto">
          <a:xfrm>
            <a:off x="6934200" y="5105400"/>
            <a:ext cx="14478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b="1" i="1" smtClean="0">
                <a:solidFill>
                  <a:schemeClr val="accent2"/>
                </a:solidFill>
                <a:latin typeface="Times New Roman" pitchFamily="18" charset="0"/>
              </a:rPr>
              <a:t>ROBUSTNESS</a:t>
            </a:r>
          </a:p>
        </p:txBody>
      </p:sp>
      <p:pic>
        <p:nvPicPr>
          <p:cNvPr id="23555" name="Picture 4" descr="Rainbow_line_2"/>
          <p:cNvPicPr>
            <a:picLocks noGrp="1" noChangeAspect="1" noChangeArrowheads="1" noCrop="1"/>
          </p:cNvPicPr>
          <p:nvPr>
            <p:ph idx="1"/>
          </p:nvPr>
        </p:nvPicPr>
        <p:blipFill>
          <a:blip r:embed="rId2" cstate="print"/>
          <a:srcRect/>
          <a:stretch>
            <a:fillRect/>
          </a:stretch>
        </p:blipFill>
        <p:spPr>
          <a:xfrm>
            <a:off x="2895600" y="1058863"/>
            <a:ext cx="7391400" cy="236537"/>
          </a:xfrm>
          <a:noFill/>
        </p:spPr>
      </p:pic>
      <p:sp>
        <p:nvSpPr>
          <p:cNvPr id="23556" name="Text Box 6"/>
          <p:cNvSpPr txBox="1">
            <a:spLocks noChangeArrowheads="1"/>
          </p:cNvSpPr>
          <p:nvPr/>
        </p:nvSpPr>
        <p:spPr bwMode="auto">
          <a:xfrm>
            <a:off x="990600" y="1752600"/>
            <a:ext cx="7772400" cy="2684463"/>
          </a:xfrm>
          <a:prstGeom prst="rect">
            <a:avLst/>
          </a:prstGeom>
          <a:noFill/>
          <a:ln w="12700" cap="sq">
            <a:noFill/>
            <a:miter lim="800000"/>
            <a:headEnd type="none" w="sm" len="sm"/>
            <a:tailEnd type="none" w="sm" len="sm"/>
          </a:ln>
        </p:spPr>
        <p:txBody>
          <a:bodyPr>
            <a:spAutoFit/>
          </a:bodyPr>
          <a:lstStyle/>
          <a:p>
            <a:pPr>
              <a:spcBef>
                <a:spcPct val="50000"/>
              </a:spcBef>
            </a:pPr>
            <a:r>
              <a:rPr lang="en-US" sz="2800" b="1">
                <a:solidFill>
                  <a:srgbClr val="CC0066"/>
                </a:solidFill>
                <a:latin typeface="Times New Roman" pitchFamily="18" charset="0"/>
              </a:rPr>
              <a:t>ROBUSTNESS</a:t>
            </a:r>
            <a:r>
              <a:rPr lang="en-US">
                <a:solidFill>
                  <a:srgbClr val="CC0066"/>
                </a:solidFill>
              </a:rPr>
              <a:t> </a:t>
            </a:r>
            <a:r>
              <a:rPr lang="en-US" sz="2000">
                <a:solidFill>
                  <a:srgbClr val="CC0066"/>
                </a:solidFill>
                <a:latin typeface="Times New Roman" pitchFamily="18" charset="0"/>
              </a:rPr>
              <a:t>of an analytical procedure is a measure of its capacity to remain unaffected by small, but deliberate variations in method parameters and provides an indication of its reliability during normal usage.</a:t>
            </a:r>
          </a:p>
          <a:p>
            <a:pPr>
              <a:spcBef>
                <a:spcPct val="50000"/>
              </a:spcBef>
            </a:pPr>
            <a:r>
              <a:rPr lang="en-US" sz="2800" b="1">
                <a:solidFill>
                  <a:schemeClr val="hlink"/>
                </a:solidFill>
                <a:latin typeface="Times New Roman" pitchFamily="18" charset="0"/>
              </a:rPr>
              <a:t>DETERMINATION-</a:t>
            </a:r>
            <a:r>
              <a:rPr lang="en-US" sz="2000">
                <a:solidFill>
                  <a:schemeClr val="hlink"/>
                </a:solidFill>
                <a:latin typeface="Times New Roman" pitchFamily="18" charset="0"/>
              </a:rPr>
              <a:t> The evaluation of robustness should be considered during the development phase and depends on the type of procedure under study.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If measurements are susceptible to variations in analytical conditions, the analytical conditions should be suitably controlled or a precautionary statement should be included in the procedure. One consequence of the evaluation of robustness should be that a series of system suitability parameters (e.g., resolution test) is established to ensure that the validity of the analytical procedure is maintained whenever used. </a:t>
            </a:r>
          </a:p>
          <a:p>
            <a:r>
              <a:rPr lang="en-US" dirty="0" smtClean="0"/>
              <a:t>Examples of typical variations are: </a:t>
            </a:r>
          </a:p>
          <a:p>
            <a:r>
              <a:rPr lang="en-US" dirty="0" smtClean="0"/>
              <a:t>- stability of analytical solutions; </a:t>
            </a:r>
          </a:p>
          <a:p>
            <a:r>
              <a:rPr lang="en-US" dirty="0" smtClean="0"/>
              <a:t>- extraction time. </a:t>
            </a:r>
          </a:p>
          <a:p>
            <a:r>
              <a:rPr lang="en-US" dirty="0" smtClean="0"/>
              <a:t>In the case of liquid chromatography, examples of typical variations are: </a:t>
            </a:r>
          </a:p>
          <a:p>
            <a:r>
              <a:rPr lang="en-US" dirty="0" smtClean="0"/>
              <a:t>- influence of variations of pH in a mobile phase; </a:t>
            </a:r>
          </a:p>
          <a:p>
            <a:r>
              <a:rPr lang="en-US" dirty="0" smtClean="0"/>
              <a:t>- influence of variations in mobile phase composition; </a:t>
            </a:r>
          </a:p>
          <a:p>
            <a:r>
              <a:rPr lang="en-US" dirty="0" smtClean="0"/>
              <a:t>- different columns (different lots and/or suppliers); </a:t>
            </a:r>
          </a:p>
          <a:p>
            <a:r>
              <a:rPr lang="en-US" dirty="0" smtClean="0"/>
              <a:t>- temperature; </a:t>
            </a:r>
          </a:p>
          <a:p>
            <a:r>
              <a:rPr lang="en-US" dirty="0" smtClean="0"/>
              <a:t>- flow rate. </a:t>
            </a:r>
          </a:p>
          <a:p>
            <a:r>
              <a:rPr lang="en-US" dirty="0" smtClean="0"/>
              <a:t>In the case of gas-chromatography, examples of typical variations are: </a:t>
            </a:r>
          </a:p>
          <a:p>
            <a:r>
              <a:rPr lang="en-US" dirty="0" smtClean="0"/>
              <a:t>- different columns (different lots and/or suppliers); </a:t>
            </a:r>
          </a:p>
          <a:p>
            <a:r>
              <a:rPr lang="en-US" dirty="0" smtClean="0"/>
              <a:t>- temperature; </a:t>
            </a:r>
          </a:p>
          <a:p>
            <a:r>
              <a:rPr lang="en-US" dirty="0" smtClean="0"/>
              <a:t>- flow rate.</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b="1" i="1" smtClean="0">
                <a:solidFill>
                  <a:schemeClr val="accent2"/>
                </a:solidFill>
                <a:latin typeface="Times New Roman" pitchFamily="18" charset="0"/>
              </a:rPr>
              <a:t>SYSTEM SUITABILITY TESTING</a:t>
            </a:r>
          </a:p>
        </p:txBody>
      </p:sp>
      <p:pic>
        <p:nvPicPr>
          <p:cNvPr id="24579" name="Picture 4" descr="Rainbow_line_2"/>
          <p:cNvPicPr>
            <a:picLocks noGrp="1" noChangeAspect="1" noChangeArrowheads="1" noCrop="1"/>
          </p:cNvPicPr>
          <p:nvPr>
            <p:ph idx="1"/>
          </p:nvPr>
        </p:nvPicPr>
        <p:blipFill>
          <a:blip r:embed="rId2" cstate="print"/>
          <a:srcRect/>
          <a:stretch>
            <a:fillRect/>
          </a:stretch>
        </p:blipFill>
        <p:spPr>
          <a:xfrm>
            <a:off x="1295400" y="914400"/>
            <a:ext cx="14630400" cy="468313"/>
          </a:xfrm>
          <a:noFill/>
        </p:spPr>
      </p:pic>
      <p:sp>
        <p:nvSpPr>
          <p:cNvPr id="24580" name="Text Box 8"/>
          <p:cNvSpPr txBox="1">
            <a:spLocks noChangeArrowheads="1"/>
          </p:cNvSpPr>
          <p:nvPr/>
        </p:nvSpPr>
        <p:spPr bwMode="auto">
          <a:xfrm>
            <a:off x="685800" y="1828800"/>
            <a:ext cx="7848600" cy="1433513"/>
          </a:xfrm>
          <a:prstGeom prst="rect">
            <a:avLst/>
          </a:prstGeom>
          <a:noFill/>
          <a:ln w="12700" cap="sq">
            <a:noFill/>
            <a:miter lim="800000"/>
            <a:headEnd type="none" w="sm" len="sm"/>
            <a:tailEnd type="none" w="sm" len="sm"/>
          </a:ln>
        </p:spPr>
        <p:txBody>
          <a:bodyPr>
            <a:spAutoFit/>
          </a:bodyPr>
          <a:lstStyle/>
          <a:p>
            <a:pPr>
              <a:spcBef>
                <a:spcPct val="20000"/>
              </a:spcBef>
              <a:buClr>
                <a:srgbClr val="FF9900"/>
              </a:buClr>
              <a:buSzPct val="80000"/>
            </a:pPr>
            <a:r>
              <a:rPr lang="en-US" sz="2800" b="1" dirty="0">
                <a:solidFill>
                  <a:srgbClr val="CC0066"/>
                </a:solidFill>
                <a:latin typeface="Times New Roman" pitchFamily="18" charset="0"/>
              </a:rPr>
              <a:t>SYSTEM SUITABILITY TESTING</a:t>
            </a:r>
            <a:r>
              <a:rPr lang="en-US" sz="2000" dirty="0">
                <a:solidFill>
                  <a:srgbClr val="CC0066"/>
                </a:solidFill>
                <a:latin typeface="Times New Roman" pitchFamily="18" charset="0"/>
              </a:rPr>
              <a:t> is an integral part of many analytical procedures. The tests are based on the concept that the equipment, electronics, analytical operations and samples to be analyzed constitute an integral system that can be evaluated as such.  </a:t>
            </a:r>
          </a:p>
        </p:txBody>
      </p:sp>
      <p:sp>
        <p:nvSpPr>
          <p:cNvPr id="5" name="Rectangle 4"/>
          <p:cNvSpPr/>
          <p:nvPr/>
        </p:nvSpPr>
        <p:spPr>
          <a:xfrm>
            <a:off x="838200" y="3886200"/>
            <a:ext cx="7772400" cy="707886"/>
          </a:xfrm>
          <a:prstGeom prst="rect">
            <a:avLst/>
          </a:prstGeom>
        </p:spPr>
        <p:txBody>
          <a:bodyPr wrap="square">
            <a:spAutoFit/>
          </a:bodyPr>
          <a:lstStyle/>
          <a:p>
            <a:r>
              <a:rPr lang="en-US" sz="2000" dirty="0" smtClean="0">
                <a:solidFill>
                  <a:srgbClr val="CC0066"/>
                </a:solidFill>
                <a:latin typeface="Times New Roman" pitchFamily="18" charset="0"/>
              </a:rPr>
              <a:t>System suitability test parameters to be established for a particular procedure depend on the type of procedure being validated. </a:t>
            </a:r>
            <a:endParaRPr lang="en-US" sz="2000" dirty="0">
              <a:solidFill>
                <a:srgbClr val="CC0066"/>
              </a:solidFill>
              <a:latin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Chromatograph the standard preparation, adjusting the operating parameters so that the retention time of the </a:t>
            </a:r>
            <a:r>
              <a:rPr lang="en-US" dirty="0" err="1" smtClean="0"/>
              <a:t>nitrofurantoin</a:t>
            </a:r>
            <a:r>
              <a:rPr lang="en-US" dirty="0" smtClean="0"/>
              <a:t> peak is about 8 min and the peak heights are about half full-scale.</a:t>
            </a:r>
          </a:p>
          <a:p>
            <a:r>
              <a:rPr lang="en-US" dirty="0" smtClean="0"/>
              <a:t>The resolution, </a:t>
            </a:r>
            <a:r>
              <a:rPr lang="en-US" i="1" dirty="0" smtClean="0"/>
              <a:t>R, between acetanilide and </a:t>
            </a:r>
            <a:r>
              <a:rPr lang="en-US" dirty="0" err="1" smtClean="0"/>
              <a:t>nitrofurantoin</a:t>
            </a:r>
            <a:r>
              <a:rPr lang="en-US" dirty="0" smtClean="0"/>
              <a:t> is not less than 3.0, and the relative standard deviation determined from the ratio of the peak responses in replicate injections is not more than 2.0%.</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Retention</a:t>
            </a:r>
          </a:p>
          <a:p>
            <a:r>
              <a:rPr lang="en-US" b="1" dirty="0" smtClean="0"/>
              <a:t>Resolution</a:t>
            </a:r>
          </a:p>
          <a:p>
            <a:r>
              <a:rPr lang="en-US" b="1" dirty="0" smtClean="0"/>
              <a:t>LOD, LLOQ and S/N</a:t>
            </a:r>
          </a:p>
          <a:p>
            <a:r>
              <a:rPr lang="en-US" b="1" dirty="0" smtClean="0"/>
              <a:t>Plate Number</a:t>
            </a:r>
          </a:p>
          <a:p>
            <a:r>
              <a:rPr lang="en-US" b="1" dirty="0" smtClean="0"/>
              <a:t>Peak Tailing</a:t>
            </a:r>
          </a:p>
          <a:p>
            <a:r>
              <a:rPr lang="en-US" b="1" dirty="0" smtClean="0"/>
              <a:t>Precision</a:t>
            </a:r>
          </a:p>
          <a:p>
            <a:r>
              <a:rPr lang="en-US" b="1" dirty="0" smtClean="0"/>
              <a:t>Accuracy</a:t>
            </a:r>
          </a:p>
          <a:p>
            <a:r>
              <a:rPr lang="en-US" b="1" dirty="0" smtClean="0"/>
              <a:t>Pressure</a:t>
            </a:r>
          </a:p>
          <a:p>
            <a:r>
              <a:rPr lang="en-US" b="1" dirty="0" smtClean="0"/>
              <a:t>Blanks</a:t>
            </a:r>
          </a:p>
          <a:p>
            <a:r>
              <a:rPr lang="en-US" b="1" dirty="0" smtClean="0"/>
              <a:t>Priming Injections</a:t>
            </a:r>
          </a:p>
          <a:p>
            <a:r>
              <a:rPr lang="en-US" b="1" smtClean="0"/>
              <a:t>Use of Quality Control Samples</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38"/>
          <p:cNvPicPr>
            <a:picLocks noGrp="1" noChangeAspect="1" noChangeArrowheads="1"/>
          </p:cNvPicPr>
          <p:nvPr>
            <p:ph idx="1"/>
          </p:nvPr>
        </p:nvPicPr>
        <p:blipFill>
          <a:blip r:embed="rId2" cstate="print"/>
          <a:srcRect/>
          <a:stretch>
            <a:fillRect/>
          </a:stretch>
        </p:blipFill>
        <p:spPr>
          <a:xfrm>
            <a:off x="990600" y="533400"/>
            <a:ext cx="7543800" cy="6324600"/>
          </a:xfrm>
          <a:noFill/>
        </p:spPr>
      </p:pic>
      <p:sp>
        <p:nvSpPr>
          <p:cNvPr id="25603" name="Text Box 441"/>
          <p:cNvSpPr txBox="1">
            <a:spLocks noChangeArrowheads="1"/>
          </p:cNvSpPr>
          <p:nvPr/>
        </p:nvSpPr>
        <p:spPr bwMode="auto">
          <a:xfrm>
            <a:off x="533400" y="90488"/>
            <a:ext cx="8305800" cy="366712"/>
          </a:xfrm>
          <a:prstGeom prst="rect">
            <a:avLst/>
          </a:prstGeom>
          <a:noFill/>
          <a:ln w="12700" cap="sq">
            <a:noFill/>
            <a:miter lim="800000"/>
            <a:headEnd type="none" w="sm" len="sm"/>
            <a:tailEnd type="none" w="sm" len="sm"/>
          </a:ln>
        </p:spPr>
        <p:txBody>
          <a:bodyPr>
            <a:spAutoFit/>
          </a:bodyPr>
          <a:lstStyle/>
          <a:p>
            <a:pPr algn="ctr">
              <a:spcBef>
                <a:spcPct val="50000"/>
              </a:spcBef>
            </a:pPr>
            <a:r>
              <a:rPr lang="en-US" b="1">
                <a:latin typeface="Times New Roman" pitchFamily="18" charset="0"/>
              </a:rPr>
              <a:t> Recommended Validation Characteristics of the Various Types of Tests</a:t>
            </a:r>
            <a:r>
              <a:rPr lang="en-US">
                <a:latin typeface="Times New Roman" pitchFamily="18" charset="0"/>
              </a:rPr>
              <a:t> </a:t>
            </a:r>
          </a:p>
        </p:txBody>
      </p:sp>
      <p:sp>
        <p:nvSpPr>
          <p:cNvPr id="25604" name="Rectangle 442"/>
          <p:cNvSpPr>
            <a:spLocks noChangeArrowheads="1"/>
          </p:cNvSpPr>
          <p:nvPr/>
        </p:nvSpPr>
        <p:spPr bwMode="auto">
          <a:xfrm>
            <a:off x="3962400" y="609600"/>
            <a:ext cx="1524000" cy="228600"/>
          </a:xfrm>
          <a:prstGeom prst="rect">
            <a:avLst/>
          </a:prstGeom>
          <a:solidFill>
            <a:schemeClr val="bg1"/>
          </a:solidFill>
          <a:ln w="12700" cap="sq">
            <a:noFill/>
            <a:miter lim="800000"/>
            <a:headEnd type="none" w="sm" len="sm"/>
            <a:tailEnd type="none" w="sm" len="sm"/>
          </a:ln>
        </p:spPr>
        <p:txBody>
          <a:bodyPr wrap="none" anchor="ctr"/>
          <a:lstStyle/>
          <a:p>
            <a:endParaRPr lang="en-US"/>
          </a:p>
        </p:txBody>
      </p:sp>
      <p:sp>
        <p:nvSpPr>
          <p:cNvPr id="25605" name="Rectangle 443"/>
          <p:cNvSpPr>
            <a:spLocks noChangeArrowheads="1"/>
          </p:cNvSpPr>
          <p:nvPr/>
        </p:nvSpPr>
        <p:spPr bwMode="auto">
          <a:xfrm>
            <a:off x="4038600" y="533400"/>
            <a:ext cx="1371600" cy="304800"/>
          </a:xfrm>
          <a:prstGeom prst="rect">
            <a:avLst/>
          </a:prstGeom>
          <a:solidFill>
            <a:schemeClr val="bg1"/>
          </a:solidFill>
          <a:ln w="12700" cap="sq">
            <a:noFill/>
            <a:miter lim="800000"/>
            <a:headEnd type="none" w="sm" len="sm"/>
            <a:tailEnd type="none" w="sm" len="sm"/>
          </a:ln>
        </p:spPr>
        <p:txBody>
          <a:bodyPr wrap="none" anchor="ctr"/>
          <a:lstStyle/>
          <a:p>
            <a:endParaRPr lang="en-US"/>
          </a:p>
        </p:txBody>
      </p:sp>
      <p:sp>
        <p:nvSpPr>
          <p:cNvPr id="25606" name="Rectangle 444"/>
          <p:cNvSpPr>
            <a:spLocks noChangeArrowheads="1"/>
          </p:cNvSpPr>
          <p:nvPr/>
        </p:nvSpPr>
        <p:spPr bwMode="auto">
          <a:xfrm>
            <a:off x="8534400" y="990600"/>
            <a:ext cx="609600" cy="838200"/>
          </a:xfrm>
          <a:prstGeom prst="rect">
            <a:avLst/>
          </a:prstGeom>
          <a:solidFill>
            <a:schemeClr val="bg1"/>
          </a:solidFill>
          <a:ln w="12700" cap="sq">
            <a:noFill/>
            <a:miter lim="800000"/>
            <a:headEnd type="none" w="sm" len="sm"/>
            <a:tailEnd type="none" w="sm" len="sm"/>
          </a:ln>
        </p:spPr>
        <p:txBody>
          <a:bodyPr wrap="none" anchor="ctr"/>
          <a:lstStyle/>
          <a:p>
            <a:endParaRPr lang="en-US"/>
          </a:p>
        </p:txBody>
      </p:sp>
      <p:sp>
        <p:nvSpPr>
          <p:cNvPr id="25607" name="Rectangle 445"/>
          <p:cNvSpPr>
            <a:spLocks noChangeArrowheads="1"/>
          </p:cNvSpPr>
          <p:nvPr/>
        </p:nvSpPr>
        <p:spPr bwMode="auto">
          <a:xfrm>
            <a:off x="609600" y="914400"/>
            <a:ext cx="381000" cy="762000"/>
          </a:xfrm>
          <a:prstGeom prst="rect">
            <a:avLst/>
          </a:prstGeom>
          <a:solidFill>
            <a:schemeClr val="bg1"/>
          </a:solidFill>
          <a:ln w="12700" cap="sq">
            <a:no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en-US" sz="2800" b="1" i="1" smtClean="0">
                <a:solidFill>
                  <a:srgbClr val="FF33CC"/>
                </a:solidFill>
                <a:latin typeface="Times New Roman" pitchFamily="18" charset="0"/>
              </a:rPr>
              <a:t>REVALIDATION MAY BE NECESSARY IN THE FOLLOWING CIRCUMSTANCES:</a:t>
            </a:r>
            <a:br>
              <a:rPr lang="en-US" sz="2800" b="1" i="1" smtClean="0">
                <a:solidFill>
                  <a:srgbClr val="FF33CC"/>
                </a:solidFill>
                <a:latin typeface="Times New Roman" pitchFamily="18" charset="0"/>
              </a:rPr>
            </a:br>
            <a:endParaRPr lang="en-US" sz="2800" b="1" i="1" smtClean="0">
              <a:solidFill>
                <a:srgbClr val="FF33CC"/>
              </a:solidFill>
              <a:latin typeface="Times New Roman" pitchFamily="18" charset="0"/>
            </a:endParaRPr>
          </a:p>
        </p:txBody>
      </p:sp>
      <p:sp>
        <p:nvSpPr>
          <p:cNvPr id="26627" name="Rectangle 4"/>
          <p:cNvSpPr>
            <a:spLocks noGrp="1" noChangeArrowheads="1"/>
          </p:cNvSpPr>
          <p:nvPr>
            <p:ph type="body" sz="half" idx="1"/>
          </p:nvPr>
        </p:nvSpPr>
        <p:spPr>
          <a:xfrm>
            <a:off x="990600" y="1600200"/>
            <a:ext cx="8153400" cy="3581400"/>
          </a:xfrm>
        </p:spPr>
        <p:txBody>
          <a:bodyPr/>
          <a:lstStyle/>
          <a:p>
            <a:pPr eaLnBrk="1" hangingPunct="1">
              <a:lnSpc>
                <a:spcPct val="90000"/>
              </a:lnSpc>
              <a:buFontTx/>
              <a:buNone/>
            </a:pPr>
            <a:r>
              <a:rPr lang="en-US" sz="2800" smtClean="0">
                <a:solidFill>
                  <a:schemeClr val="hlink"/>
                </a:solidFill>
                <a:latin typeface="Times New Roman" pitchFamily="18" charset="0"/>
              </a:rPr>
              <a:t>changes in the synthesis of the drug substance; </a:t>
            </a:r>
          </a:p>
          <a:p>
            <a:pPr eaLnBrk="1" hangingPunct="1">
              <a:lnSpc>
                <a:spcPct val="90000"/>
              </a:lnSpc>
              <a:buFontTx/>
              <a:buNone/>
            </a:pPr>
            <a:r>
              <a:rPr lang="en-US" sz="2800" smtClean="0">
                <a:solidFill>
                  <a:schemeClr val="hlink"/>
                </a:solidFill>
                <a:latin typeface="Times New Roman" pitchFamily="18" charset="0"/>
              </a:rPr>
              <a:t>changes in the composition of the finished </a:t>
            </a:r>
          </a:p>
          <a:p>
            <a:pPr eaLnBrk="1" hangingPunct="1">
              <a:lnSpc>
                <a:spcPct val="90000"/>
              </a:lnSpc>
              <a:buFontTx/>
              <a:buNone/>
            </a:pPr>
            <a:r>
              <a:rPr lang="en-US" sz="2800" smtClean="0">
                <a:solidFill>
                  <a:schemeClr val="hlink"/>
                </a:solidFill>
                <a:latin typeface="Times New Roman" pitchFamily="18" charset="0"/>
              </a:rPr>
              <a:t>product;</a:t>
            </a:r>
          </a:p>
          <a:p>
            <a:pPr eaLnBrk="1" hangingPunct="1">
              <a:lnSpc>
                <a:spcPct val="90000"/>
              </a:lnSpc>
              <a:buFontTx/>
              <a:buNone/>
            </a:pPr>
            <a:r>
              <a:rPr lang="en-US" sz="2800" smtClean="0">
                <a:solidFill>
                  <a:schemeClr val="hlink"/>
                </a:solidFill>
                <a:latin typeface="Times New Roman" pitchFamily="18" charset="0"/>
              </a:rPr>
              <a:t>changes in the analytical procedure;</a:t>
            </a:r>
          </a:p>
          <a:p>
            <a:pPr eaLnBrk="1" hangingPunct="1">
              <a:lnSpc>
                <a:spcPct val="90000"/>
              </a:lnSpc>
              <a:buFontTx/>
              <a:buNone/>
            </a:pPr>
            <a:r>
              <a:rPr lang="en-US" sz="2800" smtClean="0">
                <a:solidFill>
                  <a:schemeClr val="hlink"/>
                </a:solidFill>
                <a:latin typeface="Times New Roman" pitchFamily="18" charset="0"/>
              </a:rPr>
              <a:t>The degree of revalidation required depends on </a:t>
            </a:r>
          </a:p>
          <a:p>
            <a:pPr eaLnBrk="1" hangingPunct="1">
              <a:lnSpc>
                <a:spcPct val="90000"/>
              </a:lnSpc>
              <a:buFontTx/>
              <a:buNone/>
            </a:pPr>
            <a:r>
              <a:rPr lang="en-US" sz="2800" smtClean="0">
                <a:solidFill>
                  <a:schemeClr val="hlink"/>
                </a:solidFill>
                <a:latin typeface="Times New Roman" pitchFamily="18" charset="0"/>
              </a:rPr>
              <a:t>the nature of the changes. Certain other changes </a:t>
            </a:r>
          </a:p>
          <a:p>
            <a:pPr eaLnBrk="1" hangingPunct="1">
              <a:lnSpc>
                <a:spcPct val="90000"/>
              </a:lnSpc>
              <a:buFontTx/>
              <a:buNone/>
            </a:pPr>
            <a:r>
              <a:rPr lang="en-US" sz="2800" smtClean="0">
                <a:solidFill>
                  <a:schemeClr val="hlink"/>
                </a:solidFill>
                <a:latin typeface="Times New Roman" pitchFamily="18" charset="0"/>
              </a:rPr>
              <a:t>may require validation as well.</a:t>
            </a:r>
          </a:p>
        </p:txBody>
      </p:sp>
      <p:pic>
        <p:nvPicPr>
          <p:cNvPr id="26628" name="Picture 15" descr="Cube"/>
          <p:cNvPicPr>
            <a:picLocks noGrp="1" noChangeAspect="1" noChangeArrowheads="1" noCrop="1"/>
          </p:cNvPicPr>
          <p:nvPr>
            <p:ph sz="quarter" idx="3"/>
          </p:nvPr>
        </p:nvPicPr>
        <p:blipFill>
          <a:blip r:embed="rId2" cstate="print"/>
          <a:srcRect/>
          <a:stretch>
            <a:fillRect/>
          </a:stretch>
        </p:blipFill>
        <p:spPr>
          <a:xfrm>
            <a:off x="609600" y="3124200"/>
            <a:ext cx="342900" cy="352425"/>
          </a:xfrm>
          <a:noFill/>
        </p:spPr>
      </p:pic>
      <p:pic>
        <p:nvPicPr>
          <p:cNvPr id="26629" name="Picture 16" descr="Cube"/>
          <p:cNvPicPr>
            <a:picLocks noGrp="1" noChangeAspect="1" noChangeArrowheads="1" noCrop="1"/>
          </p:cNvPicPr>
          <p:nvPr>
            <p:ph sz="quarter" idx="2"/>
          </p:nvPr>
        </p:nvPicPr>
        <p:blipFill>
          <a:blip r:embed="rId2" cstate="print"/>
          <a:srcRect/>
          <a:stretch>
            <a:fillRect/>
          </a:stretch>
        </p:blipFill>
        <p:spPr>
          <a:xfrm>
            <a:off x="609600" y="1676400"/>
            <a:ext cx="342900" cy="352425"/>
          </a:xfrm>
          <a:noFill/>
        </p:spPr>
      </p:pic>
      <p:pic>
        <p:nvPicPr>
          <p:cNvPr id="26630" name="Picture 18" descr="Cube"/>
          <p:cNvPicPr>
            <a:picLocks noChangeAspect="1" noChangeArrowheads="1" noCrop="1"/>
          </p:cNvPicPr>
          <p:nvPr/>
        </p:nvPicPr>
        <p:blipFill>
          <a:blip r:embed="rId2" cstate="print"/>
          <a:srcRect/>
          <a:stretch>
            <a:fillRect/>
          </a:stretch>
        </p:blipFill>
        <p:spPr bwMode="auto">
          <a:xfrm>
            <a:off x="609600" y="2209800"/>
            <a:ext cx="34290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WordArt 6"/>
          <p:cNvSpPr>
            <a:spLocks noChangeArrowheads="1" noChangeShapeType="1" noTextEdit="1"/>
          </p:cNvSpPr>
          <p:nvPr/>
        </p:nvSpPr>
        <p:spPr bwMode="auto">
          <a:xfrm>
            <a:off x="3962400" y="533400"/>
            <a:ext cx="3038475" cy="647700"/>
          </a:xfrm>
          <a:prstGeom prst="rect">
            <a:avLst/>
          </a:prstGeom>
        </p:spPr>
        <p:txBody>
          <a:bodyPr wrap="none" fromWordArt="1">
            <a:prstTxWarp prst="textPlain">
              <a:avLst>
                <a:gd name="adj" fmla="val 50000"/>
              </a:avLst>
            </a:prstTxWarp>
          </a:bodyPr>
          <a:lstStyle/>
          <a:p>
            <a:pPr algn="ctr"/>
            <a:r>
              <a:rPr lang="en-US" sz="3600" kern="1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QUESTIONS</a:t>
            </a:r>
          </a:p>
        </p:txBody>
      </p:sp>
      <p:sp>
        <p:nvSpPr>
          <p:cNvPr id="27651" name="Rectangle 21"/>
          <p:cNvSpPr>
            <a:spLocks noGrp="1" noChangeArrowheads="1"/>
          </p:cNvSpPr>
          <p:nvPr>
            <p:ph type="title" sz="quarter"/>
          </p:nvPr>
        </p:nvSpPr>
        <p:spPr/>
        <p:txBody>
          <a:bodyPr/>
          <a:lstStyle/>
          <a:p>
            <a:pPr eaLnBrk="1" hangingPunct="1"/>
            <a:endParaRPr lang="en-US" smtClean="0"/>
          </a:p>
        </p:txBody>
      </p:sp>
      <p:pic>
        <p:nvPicPr>
          <p:cNvPr id="27652" name="Picture 7" descr="question_sm_wm"/>
          <p:cNvPicPr>
            <a:picLocks noGrp="1" noChangeAspect="1" noChangeArrowheads="1" noCrop="1"/>
          </p:cNvPicPr>
          <p:nvPr>
            <p:ph sz="quarter" idx="1"/>
          </p:nvPr>
        </p:nvPicPr>
        <p:blipFill>
          <a:blip r:embed="rId2" cstate="print"/>
          <a:srcRect/>
          <a:stretch>
            <a:fillRect/>
          </a:stretch>
        </p:blipFill>
        <p:spPr>
          <a:xfrm>
            <a:off x="7239000" y="457200"/>
            <a:ext cx="857250" cy="857250"/>
          </a:xfrm>
          <a:noFill/>
        </p:spPr>
      </p:pic>
      <p:pic>
        <p:nvPicPr>
          <p:cNvPr id="27653" name="Picture 14" descr="Sun-moon"/>
          <p:cNvPicPr>
            <a:picLocks noGrp="1" noChangeAspect="1" noChangeArrowheads="1" noCrop="1"/>
          </p:cNvPicPr>
          <p:nvPr>
            <p:ph sz="quarter" idx="2"/>
          </p:nvPr>
        </p:nvPicPr>
        <p:blipFill>
          <a:blip r:embed="rId3" cstate="print"/>
          <a:srcRect/>
          <a:stretch>
            <a:fillRect/>
          </a:stretch>
        </p:blipFill>
        <p:spPr>
          <a:xfrm>
            <a:off x="609600" y="2971800"/>
            <a:ext cx="171450" cy="171450"/>
          </a:xfrm>
          <a:noFill/>
        </p:spPr>
      </p:pic>
      <p:pic>
        <p:nvPicPr>
          <p:cNvPr id="27654" name="Picture 17" descr="Sun-moon"/>
          <p:cNvPicPr>
            <a:picLocks noGrp="1" noChangeAspect="1" noChangeArrowheads="1" noCrop="1"/>
          </p:cNvPicPr>
          <p:nvPr>
            <p:ph sz="quarter" idx="3"/>
          </p:nvPr>
        </p:nvPicPr>
        <p:blipFill>
          <a:blip r:embed="rId3" cstate="print"/>
          <a:srcRect/>
          <a:stretch>
            <a:fillRect/>
          </a:stretch>
        </p:blipFill>
        <p:spPr>
          <a:xfrm>
            <a:off x="609600" y="4419600"/>
            <a:ext cx="171450" cy="171450"/>
          </a:xfrm>
          <a:noFill/>
        </p:spPr>
      </p:pic>
      <p:sp>
        <p:nvSpPr>
          <p:cNvPr id="27655" name="WordArt 10"/>
          <p:cNvSpPr>
            <a:spLocks noChangeArrowheads="1" noChangeShapeType="1" noTextEdit="1"/>
          </p:cNvSpPr>
          <p:nvPr/>
        </p:nvSpPr>
        <p:spPr bwMode="auto">
          <a:xfrm>
            <a:off x="1143000" y="533400"/>
            <a:ext cx="2552700" cy="647700"/>
          </a:xfrm>
          <a:prstGeom prst="rect">
            <a:avLst/>
          </a:prstGeom>
        </p:spPr>
        <p:txBody>
          <a:bodyPr wrap="none" fromWordArt="1">
            <a:prstTxWarp prst="textPlain">
              <a:avLst>
                <a:gd name="adj" fmla="val 50000"/>
              </a:avLst>
            </a:prstTxWarp>
          </a:bodyPr>
          <a:lstStyle/>
          <a:p>
            <a:pPr algn="ctr"/>
            <a:r>
              <a:rPr lang="en-US" sz="3600" kern="1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POSSIBLE</a:t>
            </a:r>
          </a:p>
        </p:txBody>
      </p:sp>
      <p:sp>
        <p:nvSpPr>
          <p:cNvPr id="27656" name="Rectangle 11"/>
          <p:cNvSpPr>
            <a:spLocks noChangeArrowheads="1"/>
          </p:cNvSpPr>
          <p:nvPr/>
        </p:nvSpPr>
        <p:spPr bwMode="auto">
          <a:xfrm>
            <a:off x="7162800" y="1143000"/>
            <a:ext cx="1981200" cy="838200"/>
          </a:xfrm>
          <a:prstGeom prst="rect">
            <a:avLst/>
          </a:prstGeom>
          <a:solidFill>
            <a:schemeClr val="bg1"/>
          </a:solidFill>
          <a:ln w="12700" cap="sq">
            <a:noFill/>
            <a:miter lim="800000"/>
            <a:headEnd type="none" w="sm" len="sm"/>
            <a:tailEnd type="none" w="sm" len="sm"/>
          </a:ln>
        </p:spPr>
        <p:txBody>
          <a:bodyPr wrap="none" anchor="ctr"/>
          <a:lstStyle/>
          <a:p>
            <a:endParaRPr lang="en-US"/>
          </a:p>
        </p:txBody>
      </p:sp>
      <p:sp>
        <p:nvSpPr>
          <p:cNvPr id="27657" name="Text Box 12"/>
          <p:cNvSpPr txBox="1">
            <a:spLocks noChangeArrowheads="1"/>
          </p:cNvSpPr>
          <p:nvPr/>
        </p:nvSpPr>
        <p:spPr bwMode="auto">
          <a:xfrm>
            <a:off x="838200" y="1600200"/>
            <a:ext cx="7391400" cy="366713"/>
          </a:xfrm>
          <a:prstGeom prst="rect">
            <a:avLst/>
          </a:prstGeom>
          <a:noFill/>
          <a:ln w="12700" cap="sq">
            <a:noFill/>
            <a:miter lim="800000"/>
            <a:headEnd type="none" w="sm" len="sm"/>
            <a:tailEnd type="none" w="sm" len="sm"/>
          </a:ln>
        </p:spPr>
        <p:txBody>
          <a:bodyPr>
            <a:spAutoFit/>
          </a:bodyPr>
          <a:lstStyle/>
          <a:p>
            <a:pPr>
              <a:spcBef>
                <a:spcPct val="50000"/>
              </a:spcBef>
            </a:pPr>
            <a:endParaRPr lang="en-US"/>
          </a:p>
        </p:txBody>
      </p:sp>
      <p:sp>
        <p:nvSpPr>
          <p:cNvPr id="27658" name="Text Box 13"/>
          <p:cNvSpPr txBox="1">
            <a:spLocks noChangeArrowheads="1"/>
          </p:cNvSpPr>
          <p:nvPr/>
        </p:nvSpPr>
        <p:spPr bwMode="auto">
          <a:xfrm>
            <a:off x="914400" y="1905000"/>
            <a:ext cx="7162800" cy="4838700"/>
          </a:xfrm>
          <a:prstGeom prst="rect">
            <a:avLst/>
          </a:prstGeom>
          <a:noFill/>
          <a:ln w="12700" cap="sq">
            <a:noFill/>
            <a:miter lim="800000"/>
            <a:headEnd type="none" w="sm" len="sm"/>
            <a:tailEnd type="none" w="sm" len="sm"/>
          </a:ln>
        </p:spPr>
        <p:txBody>
          <a:bodyPr>
            <a:spAutoFit/>
          </a:bodyPr>
          <a:lstStyle/>
          <a:p>
            <a:pPr>
              <a:spcBef>
                <a:spcPct val="50000"/>
              </a:spcBef>
            </a:pPr>
            <a:r>
              <a:rPr lang="en-US" sz="2400">
                <a:solidFill>
                  <a:srgbClr val="FF33CC"/>
                </a:solidFill>
                <a:latin typeface="Times New Roman" pitchFamily="18" charset="0"/>
              </a:rPr>
              <a:t>Enlist published guidances pertaining to analytical method validation. (2 marks)</a:t>
            </a:r>
          </a:p>
          <a:p>
            <a:pPr>
              <a:spcBef>
                <a:spcPct val="50000"/>
              </a:spcBef>
            </a:pPr>
            <a:r>
              <a:rPr lang="en-US" sz="2400">
                <a:solidFill>
                  <a:srgbClr val="CC0066"/>
                </a:solidFill>
                <a:latin typeface="Times New Roman" pitchFamily="18" charset="0"/>
              </a:rPr>
              <a:t>Why to go for analytical method validation? (2 marks)</a:t>
            </a:r>
          </a:p>
          <a:p>
            <a:pPr>
              <a:spcBef>
                <a:spcPct val="50000"/>
              </a:spcBef>
            </a:pPr>
            <a:r>
              <a:rPr lang="en-US" sz="2400">
                <a:solidFill>
                  <a:srgbClr val="FF33CC"/>
                </a:solidFill>
                <a:latin typeface="Times New Roman" pitchFamily="18" charset="0"/>
              </a:rPr>
              <a:t>Enlist typical analytical performance characteristics used in method validation. (2 marks)</a:t>
            </a:r>
          </a:p>
          <a:p>
            <a:pPr>
              <a:spcBef>
                <a:spcPct val="50000"/>
              </a:spcBef>
            </a:pPr>
            <a:r>
              <a:rPr lang="en-US" sz="2400">
                <a:solidFill>
                  <a:srgbClr val="CC0066"/>
                </a:solidFill>
                <a:latin typeface="Times New Roman" pitchFamily="18" charset="0"/>
              </a:rPr>
              <a:t>Explain any four analytical performance characteristics in detail. (10 marks)</a:t>
            </a:r>
          </a:p>
          <a:p>
            <a:pPr>
              <a:spcBef>
                <a:spcPct val="50000"/>
              </a:spcBef>
            </a:pPr>
            <a:r>
              <a:rPr lang="en-US" sz="2400">
                <a:solidFill>
                  <a:srgbClr val="FF33CC"/>
                </a:solidFill>
                <a:latin typeface="Times New Roman" pitchFamily="18" charset="0"/>
              </a:rPr>
              <a:t>When is revalidation necessary? (2 marks)</a:t>
            </a:r>
          </a:p>
          <a:p>
            <a:pPr>
              <a:spcBef>
                <a:spcPct val="50000"/>
              </a:spcBef>
            </a:pPr>
            <a:endParaRPr lang="en-US" sz="2400">
              <a:solidFill>
                <a:srgbClr val="FF33CC"/>
              </a:solidFill>
              <a:latin typeface="Times New Roman" pitchFamily="18" charset="0"/>
            </a:endParaRPr>
          </a:p>
          <a:p>
            <a:pPr>
              <a:spcBef>
                <a:spcPct val="50000"/>
              </a:spcBef>
            </a:pPr>
            <a:endParaRPr lang="en-US" sz="2400">
              <a:solidFill>
                <a:srgbClr val="FF33CC"/>
              </a:solidFill>
              <a:latin typeface="Times New Roman" pitchFamily="18" charset="0"/>
            </a:endParaRPr>
          </a:p>
        </p:txBody>
      </p:sp>
      <p:pic>
        <p:nvPicPr>
          <p:cNvPr id="27659" name="Picture 20" descr="Sun-moon"/>
          <p:cNvPicPr>
            <a:picLocks noGrp="1" noChangeAspect="1" noChangeArrowheads="1" noCrop="1"/>
          </p:cNvPicPr>
          <p:nvPr>
            <p:ph sz="quarter" idx="4"/>
          </p:nvPr>
        </p:nvPicPr>
        <p:blipFill>
          <a:blip r:embed="rId3" cstate="print"/>
          <a:srcRect/>
          <a:stretch>
            <a:fillRect/>
          </a:stretch>
        </p:blipFill>
        <p:spPr>
          <a:xfrm>
            <a:off x="609600" y="3562350"/>
            <a:ext cx="171450" cy="171450"/>
          </a:xfrm>
          <a:noFill/>
        </p:spPr>
      </p:pic>
      <p:pic>
        <p:nvPicPr>
          <p:cNvPr id="27660" name="Picture 23" descr="Sun-moon"/>
          <p:cNvPicPr>
            <a:picLocks noChangeAspect="1" noChangeArrowheads="1" noCrop="1"/>
          </p:cNvPicPr>
          <p:nvPr/>
        </p:nvPicPr>
        <p:blipFill>
          <a:blip r:embed="rId3" cstate="print"/>
          <a:srcRect/>
          <a:stretch>
            <a:fillRect/>
          </a:stretch>
        </p:blipFill>
        <p:spPr bwMode="auto">
          <a:xfrm>
            <a:off x="609600" y="2057400"/>
            <a:ext cx="171450" cy="171450"/>
          </a:xfrm>
          <a:prstGeom prst="rect">
            <a:avLst/>
          </a:prstGeom>
          <a:noFill/>
          <a:ln w="9525">
            <a:noFill/>
            <a:miter lim="800000"/>
            <a:headEnd/>
            <a:tailEnd/>
          </a:ln>
        </p:spPr>
      </p:pic>
      <p:pic>
        <p:nvPicPr>
          <p:cNvPr id="27661" name="Picture 24" descr="Sun-moon"/>
          <p:cNvPicPr>
            <a:picLocks noChangeAspect="1" noChangeArrowheads="1" noCrop="1"/>
          </p:cNvPicPr>
          <p:nvPr/>
        </p:nvPicPr>
        <p:blipFill>
          <a:blip r:embed="rId3" cstate="print"/>
          <a:srcRect/>
          <a:stretch>
            <a:fillRect/>
          </a:stretch>
        </p:blipFill>
        <p:spPr bwMode="auto">
          <a:xfrm>
            <a:off x="609600" y="5334000"/>
            <a:ext cx="171450" cy="17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sz="quarter"/>
          </p:nvPr>
        </p:nvSpPr>
        <p:spPr/>
        <p:txBody>
          <a:bodyPr/>
          <a:lstStyle/>
          <a:p>
            <a:pPr eaLnBrk="1" hangingPunct="1"/>
            <a:r>
              <a:rPr lang="en-US" sz="3600" b="1" smtClean="0">
                <a:solidFill>
                  <a:srgbClr val="FF33CC"/>
                </a:solidFill>
                <a:latin typeface="Times New Roman" pitchFamily="18" charset="0"/>
              </a:rPr>
              <a:t>SUBMISSION TO THE COMPENDIA</a:t>
            </a:r>
          </a:p>
        </p:txBody>
      </p:sp>
      <p:pic>
        <p:nvPicPr>
          <p:cNvPr id="7171" name="Picture 16" descr="Checkmark_3"/>
          <p:cNvPicPr>
            <a:picLocks noGrp="1" noChangeAspect="1" noChangeArrowheads="1" noCrop="1"/>
          </p:cNvPicPr>
          <p:nvPr>
            <p:ph sz="quarter" idx="1"/>
          </p:nvPr>
        </p:nvPicPr>
        <p:blipFill>
          <a:blip r:embed="rId2" cstate="print"/>
          <a:srcRect/>
          <a:stretch>
            <a:fillRect/>
          </a:stretch>
        </p:blipFill>
        <p:spPr>
          <a:xfrm>
            <a:off x="609600" y="1741488"/>
            <a:ext cx="333375" cy="315912"/>
          </a:xfrm>
          <a:noFill/>
        </p:spPr>
      </p:pic>
      <p:pic>
        <p:nvPicPr>
          <p:cNvPr id="7172" name="Picture 6" descr="Many_colors"/>
          <p:cNvPicPr>
            <a:picLocks noGrp="1" noChangeAspect="1" noChangeArrowheads="1" noCrop="1"/>
          </p:cNvPicPr>
          <p:nvPr>
            <p:ph sz="quarter" idx="2"/>
          </p:nvPr>
        </p:nvPicPr>
        <p:blipFill>
          <a:blip r:embed="rId3" cstate="print"/>
          <a:srcRect/>
          <a:stretch>
            <a:fillRect/>
          </a:stretch>
        </p:blipFill>
        <p:spPr>
          <a:xfrm>
            <a:off x="762000" y="1143000"/>
            <a:ext cx="7772400" cy="76200"/>
          </a:xfrm>
          <a:noFill/>
        </p:spPr>
      </p:pic>
      <p:sp>
        <p:nvSpPr>
          <p:cNvPr id="7173" name="Text Box 9"/>
          <p:cNvSpPr txBox="1">
            <a:spLocks noChangeArrowheads="1"/>
          </p:cNvSpPr>
          <p:nvPr/>
        </p:nvSpPr>
        <p:spPr bwMode="auto">
          <a:xfrm>
            <a:off x="990600" y="1600200"/>
            <a:ext cx="64008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solidFill>
                  <a:schemeClr val="accent2"/>
                </a:solidFill>
                <a:latin typeface="Times New Roman" pitchFamily="18" charset="0"/>
              </a:rPr>
              <a:t>RATIONALE</a:t>
            </a:r>
          </a:p>
        </p:txBody>
      </p:sp>
      <p:sp>
        <p:nvSpPr>
          <p:cNvPr id="7174" name="Text Box 10"/>
          <p:cNvSpPr txBox="1">
            <a:spLocks noChangeArrowheads="1"/>
          </p:cNvSpPr>
          <p:nvPr/>
        </p:nvSpPr>
        <p:spPr bwMode="auto">
          <a:xfrm>
            <a:off x="1066800" y="2895600"/>
            <a:ext cx="4267200" cy="366713"/>
          </a:xfrm>
          <a:prstGeom prst="rect">
            <a:avLst/>
          </a:prstGeom>
          <a:noFill/>
          <a:ln w="12700" cap="sq">
            <a:noFill/>
            <a:miter lim="800000"/>
            <a:headEnd type="none" w="sm" len="sm"/>
            <a:tailEnd type="none" w="sm" len="sm"/>
          </a:ln>
        </p:spPr>
        <p:txBody>
          <a:bodyPr>
            <a:spAutoFit/>
          </a:bodyPr>
          <a:lstStyle/>
          <a:p>
            <a:pPr>
              <a:spcBef>
                <a:spcPct val="50000"/>
              </a:spcBef>
            </a:pPr>
            <a:endParaRPr lang="en-US"/>
          </a:p>
        </p:txBody>
      </p:sp>
      <p:sp>
        <p:nvSpPr>
          <p:cNvPr id="7175" name="Text Box 11"/>
          <p:cNvSpPr txBox="1">
            <a:spLocks noChangeArrowheads="1"/>
          </p:cNvSpPr>
          <p:nvPr/>
        </p:nvSpPr>
        <p:spPr bwMode="auto">
          <a:xfrm>
            <a:off x="914400" y="2133600"/>
            <a:ext cx="64008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solidFill>
                  <a:schemeClr val="accent2"/>
                </a:solidFill>
                <a:latin typeface="Times New Roman" pitchFamily="18" charset="0"/>
              </a:rPr>
              <a:t>PROPOSED ANALYTICAL PROCEDURE</a:t>
            </a:r>
          </a:p>
        </p:txBody>
      </p:sp>
      <p:sp>
        <p:nvSpPr>
          <p:cNvPr id="7176" name="Text Box 12"/>
          <p:cNvSpPr txBox="1">
            <a:spLocks noChangeArrowheads="1"/>
          </p:cNvSpPr>
          <p:nvPr/>
        </p:nvSpPr>
        <p:spPr bwMode="auto">
          <a:xfrm>
            <a:off x="990600" y="2667000"/>
            <a:ext cx="4953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solidFill>
                  <a:schemeClr val="accent2"/>
                </a:solidFill>
                <a:latin typeface="Times New Roman" pitchFamily="18" charset="0"/>
              </a:rPr>
              <a:t>DATA ELEMENTS</a:t>
            </a:r>
          </a:p>
        </p:txBody>
      </p:sp>
      <p:pic>
        <p:nvPicPr>
          <p:cNvPr id="7177" name="Picture 20" descr="Checkmark_3"/>
          <p:cNvPicPr>
            <a:picLocks noGrp="1" noChangeAspect="1" noChangeArrowheads="1" noCrop="1"/>
          </p:cNvPicPr>
          <p:nvPr>
            <p:ph sz="quarter" idx="4"/>
          </p:nvPr>
        </p:nvPicPr>
        <p:blipFill>
          <a:blip r:embed="rId2" cstate="print"/>
          <a:srcRect/>
          <a:stretch>
            <a:fillRect/>
          </a:stretch>
        </p:blipFill>
        <p:spPr>
          <a:xfrm>
            <a:off x="609600" y="2819400"/>
            <a:ext cx="304800" cy="287338"/>
          </a:xfrm>
          <a:noFill/>
        </p:spPr>
      </p:pic>
      <p:pic>
        <p:nvPicPr>
          <p:cNvPr id="7178" name="Picture 26" descr="Checkmark_3"/>
          <p:cNvPicPr>
            <a:picLocks noGrp="1" noChangeAspect="1" noChangeArrowheads="1" noCrop="1"/>
          </p:cNvPicPr>
          <p:nvPr>
            <p:ph sz="quarter" idx="3"/>
          </p:nvPr>
        </p:nvPicPr>
        <p:blipFill>
          <a:blip r:embed="rId2" cstate="print"/>
          <a:srcRect/>
          <a:stretch>
            <a:fillRect/>
          </a:stretch>
        </p:blipFill>
        <p:spPr>
          <a:xfrm>
            <a:off x="609600" y="2227263"/>
            <a:ext cx="304800" cy="287337"/>
          </a:xfr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title"/>
          </p:nvPr>
        </p:nvSpPr>
        <p:spPr/>
        <p:txBody>
          <a:bodyPr/>
          <a:lstStyle/>
          <a:p>
            <a:pPr eaLnBrk="1" hangingPunct="1"/>
            <a:endParaRPr lang="en-US" smtClean="0"/>
          </a:p>
        </p:txBody>
      </p:sp>
      <p:sp>
        <p:nvSpPr>
          <p:cNvPr id="28675" name="Rectangle 3"/>
          <p:cNvSpPr>
            <a:spLocks noGrp="1" noChangeArrowheads="1"/>
          </p:cNvSpPr>
          <p:nvPr>
            <p:ph type="body" sz="half" idx="1"/>
          </p:nvPr>
        </p:nvSpPr>
        <p:spPr>
          <a:xfrm>
            <a:off x="1143000" y="1676400"/>
            <a:ext cx="7772400" cy="4525963"/>
          </a:xfrm>
        </p:spPr>
        <p:txBody>
          <a:bodyPr/>
          <a:lstStyle/>
          <a:p>
            <a:pPr eaLnBrk="1" hangingPunct="1">
              <a:buFontTx/>
              <a:buNone/>
            </a:pPr>
            <a:r>
              <a:rPr lang="en-US" sz="2400" smtClean="0">
                <a:solidFill>
                  <a:srgbClr val="FF33CC"/>
                </a:solidFill>
                <a:latin typeface="Times New Roman" pitchFamily="18" charset="0"/>
              </a:rPr>
              <a:t>The United State Pharmacopoeia 24; The National </a:t>
            </a:r>
          </a:p>
          <a:p>
            <a:pPr eaLnBrk="1" hangingPunct="1">
              <a:buFontTx/>
              <a:buNone/>
            </a:pPr>
            <a:r>
              <a:rPr lang="en-US" sz="2400" smtClean="0">
                <a:solidFill>
                  <a:srgbClr val="FF33CC"/>
                </a:solidFill>
                <a:latin typeface="Times New Roman" pitchFamily="18" charset="0"/>
              </a:rPr>
              <a:t>Formulary 19; 2000: [1225] VALIDATION OF </a:t>
            </a:r>
          </a:p>
          <a:p>
            <a:pPr eaLnBrk="1" hangingPunct="1">
              <a:buFontTx/>
              <a:buNone/>
            </a:pPr>
            <a:r>
              <a:rPr lang="en-US" sz="2400" smtClean="0">
                <a:solidFill>
                  <a:srgbClr val="FF33CC"/>
                </a:solidFill>
                <a:latin typeface="Times New Roman" pitchFamily="18" charset="0"/>
              </a:rPr>
              <a:t>COMPENDIAL METHODS.</a:t>
            </a:r>
          </a:p>
          <a:p>
            <a:pPr eaLnBrk="1" hangingPunct="1">
              <a:buFontTx/>
              <a:buNone/>
            </a:pPr>
            <a:r>
              <a:rPr lang="en-US" sz="2800" smtClean="0">
                <a:solidFill>
                  <a:schemeClr val="hlink"/>
                </a:solidFill>
                <a:latin typeface="Times New Roman" pitchFamily="18" charset="0"/>
                <a:hlinkClick r:id="rId2"/>
              </a:rPr>
              <a:t>http://www.labcompliance.com/methods/meth_val.</a:t>
            </a:r>
          </a:p>
          <a:p>
            <a:pPr eaLnBrk="1" hangingPunct="1">
              <a:buFontTx/>
              <a:buNone/>
            </a:pPr>
            <a:r>
              <a:rPr lang="en-US" sz="2800" smtClean="0">
                <a:solidFill>
                  <a:schemeClr val="hlink"/>
                </a:solidFill>
                <a:latin typeface="Times New Roman" pitchFamily="18" charset="0"/>
                <a:hlinkClick r:id="rId2"/>
              </a:rPr>
              <a:t>htm#introduction</a:t>
            </a:r>
            <a:endParaRPr lang="en-US" sz="2800" smtClean="0">
              <a:solidFill>
                <a:schemeClr val="hlink"/>
              </a:solidFill>
              <a:latin typeface="Times New Roman" pitchFamily="18" charset="0"/>
              <a:hlinkClick r:id="rId3"/>
            </a:endParaRPr>
          </a:p>
          <a:p>
            <a:pPr eaLnBrk="1" hangingPunct="1">
              <a:buFontTx/>
              <a:buNone/>
            </a:pPr>
            <a:r>
              <a:rPr lang="en-US" sz="2800" smtClean="0">
                <a:solidFill>
                  <a:schemeClr val="hlink"/>
                </a:solidFill>
                <a:latin typeface="Times New Roman" pitchFamily="18" charset="0"/>
                <a:hlinkClick r:id="rId3"/>
              </a:rPr>
              <a:t>http://www.fda.gov/cder/guidance/2396dft.htm</a:t>
            </a:r>
            <a:endParaRPr lang="en-US" sz="2800" smtClean="0">
              <a:solidFill>
                <a:schemeClr val="hlink"/>
              </a:solidFill>
              <a:latin typeface="Times New Roman" pitchFamily="18" charset="0"/>
            </a:endParaRPr>
          </a:p>
          <a:p>
            <a:pPr eaLnBrk="1" hangingPunct="1">
              <a:buFontTx/>
              <a:buNone/>
            </a:pPr>
            <a:r>
              <a:rPr lang="en-US" sz="2800" smtClean="0">
                <a:solidFill>
                  <a:schemeClr val="hlink"/>
                </a:solidFill>
                <a:latin typeface="Times New Roman" pitchFamily="18" charset="0"/>
              </a:rPr>
              <a:t>www.fda.gov/ohrms/dockets/ </a:t>
            </a:r>
          </a:p>
          <a:p>
            <a:pPr eaLnBrk="1" hangingPunct="1">
              <a:buFontTx/>
              <a:buNone/>
            </a:pPr>
            <a:r>
              <a:rPr lang="en-US" sz="2800" smtClean="0">
                <a:solidFill>
                  <a:schemeClr val="hlink"/>
                </a:solidFill>
                <a:latin typeface="Times New Roman" pitchFamily="18" charset="0"/>
              </a:rPr>
              <a:t>ac/02/slides/3841s1_07_lachman.PPT</a:t>
            </a:r>
            <a:endParaRPr lang="en-US" sz="2800" smtClean="0">
              <a:solidFill>
                <a:schemeClr val="hlink"/>
              </a:solidFill>
              <a:latin typeface="Times New Roman" pitchFamily="18" charset="0"/>
              <a:hlinkClick r:id="rId4"/>
            </a:endParaRPr>
          </a:p>
          <a:p>
            <a:pPr eaLnBrk="1" hangingPunct="1">
              <a:buFontTx/>
              <a:buNone/>
            </a:pPr>
            <a:r>
              <a:rPr lang="en-US" sz="2800" smtClean="0">
                <a:solidFill>
                  <a:schemeClr val="hlink"/>
                </a:solidFill>
                <a:latin typeface="Times New Roman" pitchFamily="18" charset="0"/>
                <a:hlinkClick r:id="rId4"/>
              </a:rPr>
              <a:t>http://www.fda.gov/cder/guidance/ameth.htm</a:t>
            </a:r>
            <a:r>
              <a:rPr lang="en-US" sz="2800" smtClean="0">
                <a:solidFill>
                  <a:schemeClr val="hlink"/>
                </a:solidFill>
                <a:latin typeface="Times New Roman" pitchFamily="18" charset="0"/>
              </a:rPr>
              <a:t> </a:t>
            </a:r>
          </a:p>
        </p:txBody>
      </p:sp>
      <p:pic>
        <p:nvPicPr>
          <p:cNvPr id="28676" name="Picture 5" descr="LED"/>
          <p:cNvPicPr>
            <a:picLocks noGrp="1" noChangeAspect="1" noChangeArrowheads="1" noCrop="1"/>
          </p:cNvPicPr>
          <p:nvPr>
            <p:ph sz="quarter" idx="2"/>
          </p:nvPr>
        </p:nvPicPr>
        <p:blipFill>
          <a:blip r:embed="rId5" cstate="print"/>
          <a:srcRect/>
          <a:stretch>
            <a:fillRect/>
          </a:stretch>
        </p:blipFill>
        <p:spPr>
          <a:xfrm>
            <a:off x="685800" y="1752600"/>
            <a:ext cx="381000" cy="381000"/>
          </a:xfrm>
          <a:noFill/>
        </p:spPr>
      </p:pic>
      <p:sp>
        <p:nvSpPr>
          <p:cNvPr id="28677" name="WordArt 4"/>
          <p:cNvSpPr>
            <a:spLocks noChangeArrowheads="1" noChangeShapeType="1" noTextEdit="1"/>
          </p:cNvSpPr>
          <p:nvPr/>
        </p:nvSpPr>
        <p:spPr bwMode="auto">
          <a:xfrm>
            <a:off x="914400" y="457200"/>
            <a:ext cx="3962400" cy="708025"/>
          </a:xfrm>
          <a:prstGeom prst="rect">
            <a:avLst/>
          </a:prstGeom>
        </p:spPr>
        <p:txBody>
          <a:bodyPr wrap="none" fromWordArt="1">
            <a:prstTxWarp prst="textWave1">
              <a:avLst>
                <a:gd name="adj1" fmla="val 13005"/>
                <a:gd name="adj2" fmla="val 0"/>
              </a:avLst>
            </a:prstTxWarp>
          </a:bodyPr>
          <a:lstStyle/>
          <a:p>
            <a:pPr algn="ctr"/>
            <a:r>
              <a:rPr lang="en-US" sz="3600" kern="10">
                <a:ln w="9525" cap="sq">
                  <a:noFill/>
                  <a:round/>
                  <a:headEnd type="none" w="sm" len="sm"/>
                  <a:tailEnd type="none" w="sm" len="sm"/>
                </a:ln>
                <a:gradFill rotWithShape="1">
                  <a:gsLst>
                    <a:gs pos="0">
                      <a:srgbClr val="9999FF"/>
                    </a:gs>
                    <a:gs pos="100000">
                      <a:srgbClr val="009999"/>
                    </a:gs>
                  </a:gsLst>
                  <a:lin ang="5400000" scaled="1"/>
                </a:gradFill>
                <a:effectLst>
                  <a:outerShdw dist="53882" dir="2700000" algn="ctr" rotWithShape="0">
                    <a:srgbClr val="C0C0C0">
                      <a:alpha val="79999"/>
                    </a:srgbClr>
                  </a:outerShdw>
                </a:effectLst>
                <a:latin typeface="Times New Roman"/>
                <a:cs typeface="Times New Roman"/>
              </a:rPr>
              <a:t>REFERENCES</a:t>
            </a:r>
          </a:p>
        </p:txBody>
      </p:sp>
      <p:pic>
        <p:nvPicPr>
          <p:cNvPr id="28678" name="Picture 9" descr="LED"/>
          <p:cNvPicPr>
            <a:picLocks noGrp="1" noChangeAspect="1" noChangeArrowheads="1" noCrop="1"/>
          </p:cNvPicPr>
          <p:nvPr>
            <p:ph sz="quarter" idx="3"/>
          </p:nvPr>
        </p:nvPicPr>
        <p:blipFill>
          <a:blip r:embed="rId5" cstate="print"/>
          <a:srcRect/>
          <a:stretch>
            <a:fillRect/>
          </a:stretch>
        </p:blipFill>
        <p:spPr>
          <a:xfrm>
            <a:off x="685800" y="5715000"/>
            <a:ext cx="381000" cy="381000"/>
          </a:xfrm>
          <a:noFill/>
        </p:spPr>
      </p:pic>
      <p:pic>
        <p:nvPicPr>
          <p:cNvPr id="28679" name="Picture 12" descr="LED"/>
          <p:cNvPicPr>
            <a:picLocks noChangeAspect="1" noChangeArrowheads="1" noCrop="1"/>
          </p:cNvPicPr>
          <p:nvPr/>
        </p:nvPicPr>
        <p:blipFill>
          <a:blip r:embed="rId5" cstate="print"/>
          <a:srcRect/>
          <a:stretch>
            <a:fillRect/>
          </a:stretch>
        </p:blipFill>
        <p:spPr bwMode="auto">
          <a:xfrm>
            <a:off x="685800" y="4648200"/>
            <a:ext cx="381000" cy="381000"/>
          </a:xfrm>
          <a:prstGeom prst="rect">
            <a:avLst/>
          </a:prstGeom>
          <a:noFill/>
          <a:ln w="9525">
            <a:noFill/>
            <a:miter lim="800000"/>
            <a:headEnd/>
            <a:tailEnd/>
          </a:ln>
        </p:spPr>
      </p:pic>
      <p:pic>
        <p:nvPicPr>
          <p:cNvPr id="28680" name="Picture 13" descr="LED"/>
          <p:cNvPicPr>
            <a:picLocks noChangeAspect="1" noChangeArrowheads="1" noCrop="1"/>
          </p:cNvPicPr>
          <p:nvPr/>
        </p:nvPicPr>
        <p:blipFill>
          <a:blip r:embed="rId5" cstate="print"/>
          <a:srcRect/>
          <a:stretch>
            <a:fillRect/>
          </a:stretch>
        </p:blipFill>
        <p:spPr bwMode="auto">
          <a:xfrm>
            <a:off x="685800" y="4114800"/>
            <a:ext cx="381000" cy="381000"/>
          </a:xfrm>
          <a:prstGeom prst="rect">
            <a:avLst/>
          </a:prstGeom>
          <a:noFill/>
          <a:ln w="9525">
            <a:noFill/>
            <a:miter lim="800000"/>
            <a:headEnd/>
            <a:tailEnd/>
          </a:ln>
        </p:spPr>
      </p:pic>
      <p:pic>
        <p:nvPicPr>
          <p:cNvPr id="28681" name="Picture 14" descr="LED"/>
          <p:cNvPicPr>
            <a:picLocks noChangeAspect="1" noChangeArrowheads="1" noCrop="1"/>
          </p:cNvPicPr>
          <p:nvPr/>
        </p:nvPicPr>
        <p:blipFill>
          <a:blip r:embed="rId5" cstate="print"/>
          <a:srcRect/>
          <a:stretch>
            <a:fillRect/>
          </a:stretch>
        </p:blipFill>
        <p:spPr bwMode="auto">
          <a:xfrm>
            <a:off x="685800" y="3124200"/>
            <a:ext cx="381000" cy="381000"/>
          </a:xfrm>
          <a:prstGeom prst="rect">
            <a:avLst/>
          </a:prstGeom>
          <a:noFill/>
          <a:ln w="9525">
            <a:noFill/>
            <a:miter lim="800000"/>
            <a:headEnd/>
            <a:tailEnd/>
          </a:ln>
        </p:spPr>
      </p:pic>
      <p:pic>
        <p:nvPicPr>
          <p:cNvPr id="28682" name="Picture 17" descr="Yellow_book"/>
          <p:cNvPicPr>
            <a:picLocks noChangeAspect="1" noChangeArrowheads="1" noCrop="1"/>
          </p:cNvPicPr>
          <p:nvPr/>
        </p:nvPicPr>
        <p:blipFill>
          <a:blip r:embed="rId6" cstate="print"/>
          <a:srcRect/>
          <a:stretch>
            <a:fillRect/>
          </a:stretch>
        </p:blipFill>
        <p:spPr bwMode="auto">
          <a:xfrm>
            <a:off x="7543800" y="228600"/>
            <a:ext cx="15240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sz="half" idx="1"/>
          </p:nvPr>
        </p:nvSpPr>
        <p:spPr>
          <a:xfrm>
            <a:off x="1066800" y="1676400"/>
            <a:ext cx="7086600" cy="4525963"/>
          </a:xfrm>
        </p:spPr>
        <p:txBody>
          <a:bodyPr/>
          <a:lstStyle/>
          <a:p>
            <a:pPr eaLnBrk="1" hangingPunct="1">
              <a:lnSpc>
                <a:spcPct val="90000"/>
              </a:lnSpc>
              <a:buFontTx/>
              <a:buNone/>
            </a:pPr>
            <a:r>
              <a:rPr lang="en-US" sz="2800" u="sng" smtClean="0">
                <a:solidFill>
                  <a:schemeClr val="hlink"/>
                </a:solidFill>
                <a:latin typeface="Times New Roman" pitchFamily="18" charset="0"/>
                <a:hlinkClick r:id="rId2"/>
              </a:rPr>
              <a:t>http://www.ich.org</a:t>
            </a:r>
            <a:endParaRPr lang="en-US" sz="2800" u="sng" smtClean="0">
              <a:solidFill>
                <a:schemeClr val="hlink"/>
              </a:solidFill>
              <a:latin typeface="Times New Roman" pitchFamily="18" charset="0"/>
            </a:endParaRPr>
          </a:p>
          <a:p>
            <a:pPr eaLnBrk="1" hangingPunct="1">
              <a:lnSpc>
                <a:spcPct val="90000"/>
              </a:lnSpc>
              <a:buFontTx/>
              <a:buNone/>
            </a:pPr>
            <a:r>
              <a:rPr lang="en-US" sz="2800" u="sng" smtClean="0">
                <a:hlinkClick r:id="rId3"/>
              </a:rPr>
              <a:t>http://www.fda.gov/cder/guidance/425</a:t>
            </a:r>
          </a:p>
          <a:p>
            <a:pPr eaLnBrk="1" hangingPunct="1">
              <a:lnSpc>
                <a:spcPct val="90000"/>
              </a:lnSpc>
              <a:buFontTx/>
              <a:buNone/>
            </a:pPr>
            <a:r>
              <a:rPr lang="en-US" sz="2800" u="sng" smtClean="0">
                <a:hlinkClick r:id="rId3"/>
              </a:rPr>
              <a:t>2fnl.htm</a:t>
            </a:r>
            <a:endParaRPr lang="en-US" sz="2800" u="sng" smtClean="0">
              <a:hlinkClick r:id="rId4"/>
            </a:endParaRPr>
          </a:p>
          <a:p>
            <a:pPr eaLnBrk="1" hangingPunct="1">
              <a:lnSpc>
                <a:spcPct val="90000"/>
              </a:lnSpc>
              <a:buFontTx/>
              <a:buNone/>
            </a:pPr>
            <a:r>
              <a:rPr lang="en-US" sz="2800" u="sng" smtClean="0">
                <a:hlinkClick r:id="rId4"/>
              </a:rPr>
              <a:t>http://www.pharmtech.com/pharmtech/dat </a:t>
            </a:r>
          </a:p>
          <a:p>
            <a:pPr eaLnBrk="1" hangingPunct="1">
              <a:lnSpc>
                <a:spcPct val="90000"/>
              </a:lnSpc>
              <a:buFontTx/>
              <a:buNone/>
            </a:pPr>
            <a:r>
              <a:rPr lang="en-US" sz="2800" u="sng" smtClean="0">
                <a:hlinkClick r:id="rId4"/>
              </a:rPr>
              <a:t>a/articlestandard/pharmtech/102003/483</a:t>
            </a:r>
          </a:p>
          <a:p>
            <a:pPr eaLnBrk="1" hangingPunct="1">
              <a:lnSpc>
                <a:spcPct val="90000"/>
              </a:lnSpc>
              <a:buFontTx/>
              <a:buNone/>
            </a:pPr>
            <a:r>
              <a:rPr lang="en-US" sz="2800" u="sng" smtClean="0">
                <a:hlinkClick r:id="rId4"/>
              </a:rPr>
              <a:t>14/article.pdf</a:t>
            </a:r>
            <a:endParaRPr lang="en-US" sz="2800" u="sng" smtClean="0">
              <a:hlinkClick r:id="rId5"/>
            </a:endParaRPr>
          </a:p>
          <a:p>
            <a:pPr eaLnBrk="1" hangingPunct="1">
              <a:lnSpc>
                <a:spcPct val="90000"/>
              </a:lnSpc>
              <a:buFontTx/>
              <a:buNone/>
            </a:pPr>
            <a:r>
              <a:rPr lang="en-US" sz="2800" u="sng" smtClean="0">
                <a:hlinkClick r:id="rId5"/>
              </a:rPr>
              <a:t>http://www.ivstandards.com/tech/reliabilit</a:t>
            </a:r>
          </a:p>
          <a:p>
            <a:pPr eaLnBrk="1" hangingPunct="1">
              <a:lnSpc>
                <a:spcPct val="90000"/>
              </a:lnSpc>
              <a:buFontTx/>
              <a:buNone/>
            </a:pPr>
            <a:r>
              <a:rPr lang="en-US" sz="2800" u="sng" smtClean="0">
                <a:hlinkClick r:id="rId5"/>
              </a:rPr>
              <a:t>y/part17.asp</a:t>
            </a:r>
            <a:endParaRPr lang="en-US" sz="2800" u="sng" smtClean="0">
              <a:hlinkClick r:id="rId6"/>
            </a:endParaRPr>
          </a:p>
          <a:p>
            <a:pPr eaLnBrk="1" hangingPunct="1">
              <a:lnSpc>
                <a:spcPct val="90000"/>
              </a:lnSpc>
              <a:buFontTx/>
              <a:buNone/>
            </a:pPr>
            <a:r>
              <a:rPr lang="en-US" sz="2800" u="sng" smtClean="0">
                <a:hlinkClick r:id="rId6"/>
              </a:rPr>
              <a:t>http://www.aoac.org/</a:t>
            </a:r>
            <a:endParaRPr lang="en-US" sz="2800" u="sng" smtClean="0">
              <a:solidFill>
                <a:schemeClr val="hlink"/>
              </a:solidFill>
              <a:latin typeface="Times New Roman" pitchFamily="18" charset="0"/>
            </a:endParaRPr>
          </a:p>
          <a:p>
            <a:pPr eaLnBrk="1" hangingPunct="1">
              <a:lnSpc>
                <a:spcPct val="90000"/>
              </a:lnSpc>
              <a:buFontTx/>
              <a:buNone/>
            </a:pPr>
            <a:endParaRPr lang="en-US" sz="2800" u="sng" smtClean="0">
              <a:solidFill>
                <a:schemeClr val="hlink"/>
              </a:solidFill>
              <a:latin typeface="Times New Roman" pitchFamily="18" charset="0"/>
            </a:endParaRPr>
          </a:p>
        </p:txBody>
      </p:sp>
      <p:pic>
        <p:nvPicPr>
          <p:cNvPr id="29699" name="Picture 8" descr="LED"/>
          <p:cNvPicPr>
            <a:picLocks noGrp="1" noChangeAspect="1" noChangeArrowheads="1" noCrop="1"/>
          </p:cNvPicPr>
          <p:nvPr>
            <p:ph sz="quarter" idx="2"/>
          </p:nvPr>
        </p:nvPicPr>
        <p:blipFill>
          <a:blip r:embed="rId7" cstate="print"/>
          <a:srcRect/>
          <a:stretch>
            <a:fillRect/>
          </a:stretch>
        </p:blipFill>
        <p:spPr>
          <a:xfrm>
            <a:off x="533400" y="1752600"/>
            <a:ext cx="381000" cy="381000"/>
          </a:xfrm>
          <a:noFill/>
        </p:spPr>
      </p:pic>
      <p:sp>
        <p:nvSpPr>
          <p:cNvPr id="29700" name="Rectangle 9"/>
          <p:cNvSpPr>
            <a:spLocks noChangeArrowheads="1"/>
          </p:cNvSpPr>
          <p:nvPr/>
        </p:nvSpPr>
        <p:spPr bwMode="auto">
          <a:xfrm>
            <a:off x="685800" y="914400"/>
            <a:ext cx="8458200" cy="762000"/>
          </a:xfrm>
          <a:prstGeom prst="rect">
            <a:avLst/>
          </a:prstGeom>
          <a:solidFill>
            <a:schemeClr val="bg1"/>
          </a:solidFill>
          <a:ln w="12700" cap="sq">
            <a:noFill/>
            <a:miter lim="800000"/>
            <a:headEnd type="none" w="sm" len="sm"/>
            <a:tailEnd type="none" w="sm" len="sm"/>
          </a:ln>
        </p:spPr>
        <p:txBody>
          <a:bodyPr wrap="none" anchor="ctr"/>
          <a:lstStyle/>
          <a:p>
            <a:endParaRPr lang="en-US"/>
          </a:p>
        </p:txBody>
      </p:sp>
      <p:pic>
        <p:nvPicPr>
          <p:cNvPr id="29701" name="Picture 10" descr="Yellow_book"/>
          <p:cNvPicPr>
            <a:picLocks noGrp="1" noChangeAspect="1" noChangeArrowheads="1" noCrop="1"/>
          </p:cNvPicPr>
          <p:nvPr>
            <p:ph sz="quarter" idx="3"/>
          </p:nvPr>
        </p:nvPicPr>
        <p:blipFill>
          <a:blip r:embed="rId8" cstate="print"/>
          <a:srcRect/>
          <a:stretch>
            <a:fillRect/>
          </a:stretch>
        </p:blipFill>
        <p:spPr>
          <a:xfrm>
            <a:off x="7239000" y="381000"/>
            <a:ext cx="1219200" cy="914400"/>
          </a:xfrm>
          <a:noFill/>
        </p:spPr>
      </p:pic>
      <p:pic>
        <p:nvPicPr>
          <p:cNvPr id="29702" name="Picture 14" descr="LED"/>
          <p:cNvPicPr>
            <a:picLocks noChangeAspect="1" noChangeArrowheads="1" noCrop="1"/>
          </p:cNvPicPr>
          <p:nvPr/>
        </p:nvPicPr>
        <p:blipFill>
          <a:blip r:embed="rId7" cstate="print"/>
          <a:srcRect/>
          <a:stretch>
            <a:fillRect/>
          </a:stretch>
        </p:blipFill>
        <p:spPr bwMode="auto">
          <a:xfrm>
            <a:off x="533400" y="4495800"/>
            <a:ext cx="381000" cy="381000"/>
          </a:xfrm>
          <a:prstGeom prst="rect">
            <a:avLst/>
          </a:prstGeom>
          <a:noFill/>
          <a:ln w="9525">
            <a:noFill/>
            <a:miter lim="800000"/>
            <a:headEnd/>
            <a:tailEnd/>
          </a:ln>
        </p:spPr>
      </p:pic>
      <p:pic>
        <p:nvPicPr>
          <p:cNvPr id="29703" name="Picture 15" descr="LED"/>
          <p:cNvPicPr>
            <a:picLocks noChangeAspect="1" noChangeArrowheads="1" noCrop="1"/>
          </p:cNvPicPr>
          <p:nvPr/>
        </p:nvPicPr>
        <p:blipFill>
          <a:blip r:embed="rId7" cstate="print"/>
          <a:srcRect/>
          <a:stretch>
            <a:fillRect/>
          </a:stretch>
        </p:blipFill>
        <p:spPr bwMode="auto">
          <a:xfrm>
            <a:off x="533400" y="2209800"/>
            <a:ext cx="381000" cy="381000"/>
          </a:xfrm>
          <a:prstGeom prst="rect">
            <a:avLst/>
          </a:prstGeom>
          <a:noFill/>
          <a:ln w="9525">
            <a:noFill/>
            <a:miter lim="800000"/>
            <a:headEnd/>
            <a:tailEnd/>
          </a:ln>
        </p:spPr>
      </p:pic>
      <p:pic>
        <p:nvPicPr>
          <p:cNvPr id="29704" name="Picture 16" descr="LED"/>
          <p:cNvPicPr>
            <a:picLocks noChangeAspect="1" noChangeArrowheads="1" noCrop="1"/>
          </p:cNvPicPr>
          <p:nvPr/>
        </p:nvPicPr>
        <p:blipFill>
          <a:blip r:embed="rId7" cstate="print"/>
          <a:srcRect/>
          <a:stretch>
            <a:fillRect/>
          </a:stretch>
        </p:blipFill>
        <p:spPr bwMode="auto">
          <a:xfrm>
            <a:off x="533400" y="3200400"/>
            <a:ext cx="381000" cy="381000"/>
          </a:xfrm>
          <a:prstGeom prst="rect">
            <a:avLst/>
          </a:prstGeom>
          <a:noFill/>
          <a:ln w="9525">
            <a:noFill/>
            <a:miter lim="800000"/>
            <a:headEnd/>
            <a:tailEnd/>
          </a:ln>
        </p:spPr>
      </p:pic>
      <p:pic>
        <p:nvPicPr>
          <p:cNvPr id="29705" name="Picture 18" descr="LED"/>
          <p:cNvPicPr>
            <a:picLocks noChangeAspect="1" noChangeArrowheads="1" noCrop="1"/>
          </p:cNvPicPr>
          <p:nvPr/>
        </p:nvPicPr>
        <p:blipFill>
          <a:blip r:embed="rId7" cstate="print"/>
          <a:srcRect/>
          <a:stretch>
            <a:fillRect/>
          </a:stretch>
        </p:blipFill>
        <p:spPr bwMode="auto">
          <a:xfrm>
            <a:off x="609600" y="5486400"/>
            <a:ext cx="381000"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Principles of analytical method validation</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c_sm_wm"/>
          <p:cNvPicPr>
            <a:picLocks noGrp="1" noChangeAspect="1" noChangeArrowheads="1" noCrop="1"/>
          </p:cNvPicPr>
          <p:nvPr>
            <p:ph sz="quarter" idx="1"/>
          </p:nvPr>
        </p:nvPicPr>
        <p:blipFill>
          <a:blip r:embed="rId2" cstate="print"/>
          <a:srcRect/>
          <a:stretch>
            <a:fillRect/>
          </a:stretch>
        </p:blipFill>
        <p:spPr>
          <a:xfrm>
            <a:off x="6248400" y="5772150"/>
            <a:ext cx="762000" cy="857250"/>
          </a:xfrm>
          <a:noFill/>
        </p:spPr>
      </p:pic>
      <p:pic>
        <p:nvPicPr>
          <p:cNvPr id="8195" name="Picture 6" descr="i_sm_wm"/>
          <p:cNvPicPr>
            <a:picLocks noGrp="1" noChangeAspect="1" noChangeArrowheads="1" noCrop="1"/>
          </p:cNvPicPr>
          <p:nvPr>
            <p:ph sz="quarter" idx="2"/>
          </p:nvPr>
        </p:nvPicPr>
        <p:blipFill>
          <a:blip r:embed="rId3" cstate="print"/>
          <a:srcRect/>
          <a:stretch>
            <a:fillRect/>
          </a:stretch>
        </p:blipFill>
        <p:spPr>
          <a:xfrm>
            <a:off x="5715000" y="5791200"/>
            <a:ext cx="685800" cy="857250"/>
          </a:xfrm>
          <a:noFill/>
        </p:spPr>
      </p:pic>
      <p:pic>
        <p:nvPicPr>
          <p:cNvPr id="8196" name="Picture 9" descr="2_sm_wm"/>
          <p:cNvPicPr>
            <a:picLocks noGrp="1" noChangeAspect="1" noChangeArrowheads="1" noCrop="1"/>
          </p:cNvPicPr>
          <p:nvPr>
            <p:ph sz="quarter" idx="3"/>
          </p:nvPr>
        </p:nvPicPr>
        <p:blipFill>
          <a:blip r:embed="rId4" cstate="print"/>
          <a:srcRect/>
          <a:stretch>
            <a:fillRect/>
          </a:stretch>
        </p:blipFill>
        <p:spPr>
          <a:xfrm>
            <a:off x="8001000" y="5791200"/>
            <a:ext cx="609600" cy="857250"/>
          </a:xfrm>
          <a:noFill/>
        </p:spPr>
      </p:pic>
      <p:pic>
        <p:nvPicPr>
          <p:cNvPr id="8197" name="Picture 12" descr="h_sm_wm"/>
          <p:cNvPicPr>
            <a:picLocks noGrp="1" noChangeAspect="1" noChangeArrowheads="1" noCrop="1"/>
          </p:cNvPicPr>
          <p:nvPr>
            <p:ph sz="quarter" idx="4"/>
          </p:nvPr>
        </p:nvPicPr>
        <p:blipFill>
          <a:blip r:embed="rId5" cstate="print"/>
          <a:srcRect/>
          <a:stretch>
            <a:fillRect/>
          </a:stretch>
        </p:blipFill>
        <p:spPr>
          <a:xfrm>
            <a:off x="6858000" y="5791200"/>
            <a:ext cx="609600" cy="857250"/>
          </a:xfrm>
          <a:noFill/>
        </p:spPr>
      </p:pic>
      <p:pic>
        <p:nvPicPr>
          <p:cNvPr id="8198" name="Picture 15" descr="a_sm_wm"/>
          <p:cNvPicPr>
            <a:picLocks noChangeAspect="1" noChangeArrowheads="1" noCrop="1"/>
          </p:cNvPicPr>
          <p:nvPr/>
        </p:nvPicPr>
        <p:blipFill>
          <a:blip r:embed="rId6" cstate="print"/>
          <a:srcRect/>
          <a:stretch>
            <a:fillRect/>
          </a:stretch>
        </p:blipFill>
        <p:spPr bwMode="auto">
          <a:xfrm>
            <a:off x="8610600" y="5791200"/>
            <a:ext cx="428625" cy="857250"/>
          </a:xfrm>
          <a:prstGeom prst="rect">
            <a:avLst/>
          </a:prstGeom>
          <a:noFill/>
          <a:ln w="9525">
            <a:noFill/>
            <a:miter lim="800000"/>
            <a:headEnd/>
            <a:tailEnd/>
          </a:ln>
        </p:spPr>
      </p:pic>
      <p:pic>
        <p:nvPicPr>
          <p:cNvPr id="8199" name="Picture 16" descr="q_sm_wm"/>
          <p:cNvPicPr>
            <a:picLocks noChangeAspect="1" noChangeArrowheads="1" noCrop="1"/>
          </p:cNvPicPr>
          <p:nvPr/>
        </p:nvPicPr>
        <p:blipFill>
          <a:blip r:embed="rId7" cstate="print"/>
          <a:srcRect/>
          <a:stretch>
            <a:fillRect/>
          </a:stretch>
        </p:blipFill>
        <p:spPr bwMode="auto">
          <a:xfrm>
            <a:off x="7543800" y="5791200"/>
            <a:ext cx="457200" cy="857250"/>
          </a:xfrm>
          <a:prstGeom prst="rect">
            <a:avLst/>
          </a:prstGeom>
          <a:noFill/>
          <a:ln w="9525">
            <a:noFill/>
            <a:miter lim="800000"/>
            <a:headEnd/>
            <a:tailEnd/>
          </a:ln>
        </p:spPr>
      </p:pic>
      <p:sp>
        <p:nvSpPr>
          <p:cNvPr id="8200" name="Rectangle 17"/>
          <p:cNvSpPr>
            <a:spLocks noChangeArrowheads="1"/>
          </p:cNvSpPr>
          <p:nvPr/>
        </p:nvSpPr>
        <p:spPr bwMode="auto">
          <a:xfrm>
            <a:off x="5334000" y="6477000"/>
            <a:ext cx="3810000" cy="381000"/>
          </a:xfrm>
          <a:prstGeom prst="rect">
            <a:avLst/>
          </a:prstGeom>
          <a:solidFill>
            <a:schemeClr val="bg1"/>
          </a:solidFill>
          <a:ln w="12700" cap="sq">
            <a:noFill/>
            <a:miter lim="800000"/>
            <a:headEnd type="none" w="sm" len="sm"/>
            <a:tailEnd type="none" w="sm" len="sm"/>
          </a:ln>
        </p:spPr>
        <p:txBody>
          <a:bodyPr wrap="none" anchor="ctr"/>
          <a:lstStyle/>
          <a:p>
            <a:endParaRPr lang="en-US"/>
          </a:p>
        </p:txBody>
      </p:sp>
      <p:sp>
        <p:nvSpPr>
          <p:cNvPr id="8201" name="Rectangle 18"/>
          <p:cNvSpPr>
            <a:spLocks noGrp="1" noChangeArrowheads="1"/>
          </p:cNvSpPr>
          <p:nvPr>
            <p:ph type="title" sz="quarter"/>
          </p:nvPr>
        </p:nvSpPr>
        <p:spPr>
          <a:xfrm>
            <a:off x="457200" y="152400"/>
            <a:ext cx="8229600" cy="1143000"/>
          </a:xfrm>
          <a:noFill/>
        </p:spPr>
        <p:txBody>
          <a:bodyPr>
            <a:normAutofit fontScale="90000"/>
          </a:bodyPr>
          <a:lstStyle/>
          <a:p>
            <a:pPr eaLnBrk="1" hangingPunct="1"/>
            <a:r>
              <a:rPr lang="en-US" sz="3600" b="1" smtClean="0">
                <a:solidFill>
                  <a:srgbClr val="FF33CC"/>
                </a:solidFill>
                <a:latin typeface="Times New Roman" pitchFamily="18" charset="0"/>
              </a:rPr>
              <a:t>TYPES OF ANALYTICAL PROCEDURES TO BE VALIDATED</a:t>
            </a:r>
          </a:p>
        </p:txBody>
      </p:sp>
      <p:sp>
        <p:nvSpPr>
          <p:cNvPr id="8202" name="Rectangle 19"/>
          <p:cNvSpPr>
            <a:spLocks noChangeArrowheads="1"/>
          </p:cNvSpPr>
          <p:nvPr/>
        </p:nvSpPr>
        <p:spPr bwMode="auto">
          <a:xfrm>
            <a:off x="0" y="1524000"/>
            <a:ext cx="9144000" cy="4114800"/>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en-US" sz="2400" dirty="0">
                <a:solidFill>
                  <a:schemeClr val="hlink"/>
                </a:solidFill>
              </a:rPr>
              <a:t>Identification tests.</a:t>
            </a:r>
          </a:p>
          <a:p>
            <a:pPr marL="342900" indent="-342900">
              <a:spcBef>
                <a:spcPct val="20000"/>
              </a:spcBef>
              <a:buFont typeface="Arial" pitchFamily="34" charset="0"/>
              <a:buChar char="•"/>
            </a:pPr>
            <a:r>
              <a:rPr lang="en-US" sz="2400" dirty="0">
                <a:solidFill>
                  <a:schemeClr val="hlink"/>
                </a:solidFill>
              </a:rPr>
              <a:t>Quantitative tests for </a:t>
            </a:r>
            <a:r>
              <a:rPr lang="en-US" sz="2400" dirty="0" smtClean="0">
                <a:solidFill>
                  <a:schemeClr val="hlink"/>
                </a:solidFill>
              </a:rPr>
              <a:t>impurities’  content</a:t>
            </a:r>
            <a:r>
              <a:rPr lang="en-US" sz="2400" dirty="0">
                <a:solidFill>
                  <a:schemeClr val="hlink"/>
                </a:solidFill>
              </a:rPr>
              <a:t>.</a:t>
            </a:r>
          </a:p>
          <a:p>
            <a:pPr marL="342900" indent="-342900">
              <a:spcBef>
                <a:spcPct val="20000"/>
              </a:spcBef>
              <a:buFont typeface="Arial" pitchFamily="34" charset="0"/>
              <a:buChar char="•"/>
            </a:pPr>
            <a:r>
              <a:rPr lang="en-US" sz="2400" dirty="0">
                <a:solidFill>
                  <a:schemeClr val="hlink"/>
                </a:solidFill>
              </a:rPr>
              <a:t>Limit tests for the control of </a:t>
            </a:r>
            <a:r>
              <a:rPr lang="en-US" sz="2400" dirty="0" smtClean="0">
                <a:solidFill>
                  <a:schemeClr val="hlink"/>
                </a:solidFill>
              </a:rPr>
              <a:t> impurities</a:t>
            </a:r>
            <a:r>
              <a:rPr lang="en-US" sz="2400" dirty="0">
                <a:solidFill>
                  <a:schemeClr val="hlink"/>
                </a:solidFill>
              </a:rPr>
              <a:t>.</a:t>
            </a:r>
          </a:p>
          <a:p>
            <a:pPr marL="342900" indent="-342900">
              <a:spcBef>
                <a:spcPct val="20000"/>
              </a:spcBef>
              <a:buFont typeface="Arial" pitchFamily="34" charset="0"/>
              <a:buChar char="•"/>
            </a:pPr>
            <a:r>
              <a:rPr lang="en-US" sz="2400" dirty="0">
                <a:solidFill>
                  <a:schemeClr val="hlink"/>
                </a:solidFill>
              </a:rPr>
              <a:t>Quantitative tests of the active </a:t>
            </a:r>
            <a:r>
              <a:rPr lang="en-US" sz="2400" dirty="0" smtClean="0">
                <a:solidFill>
                  <a:schemeClr val="hlink"/>
                </a:solidFill>
              </a:rPr>
              <a:t> moiety </a:t>
            </a:r>
            <a:r>
              <a:rPr lang="en-US" sz="2400" dirty="0">
                <a:solidFill>
                  <a:schemeClr val="hlink"/>
                </a:solidFill>
              </a:rPr>
              <a:t>in samples of </a:t>
            </a:r>
            <a:r>
              <a:rPr lang="en-US" sz="2400" dirty="0" smtClean="0">
                <a:solidFill>
                  <a:schemeClr val="hlink"/>
                </a:solidFill>
              </a:rPr>
              <a:t>drug. </a:t>
            </a:r>
            <a:endParaRPr lang="en-US" sz="2400" dirty="0">
              <a:solidFill>
                <a:schemeClr val="hlink"/>
              </a:solidFill>
            </a:endParaRPr>
          </a:p>
          <a:p>
            <a:pPr marL="342900" indent="-342900">
              <a:spcBef>
                <a:spcPct val="20000"/>
              </a:spcBef>
              <a:buFont typeface="Arial" pitchFamily="34" charset="0"/>
              <a:buChar char="•"/>
            </a:pPr>
            <a:r>
              <a:rPr lang="en-US" sz="2400" dirty="0">
                <a:solidFill>
                  <a:schemeClr val="hlink"/>
                </a:solidFill>
              </a:rPr>
              <a:t>substance or drug product or other </a:t>
            </a:r>
            <a:r>
              <a:rPr lang="en-US" sz="2400" dirty="0" smtClean="0">
                <a:solidFill>
                  <a:schemeClr val="hlink"/>
                </a:solidFill>
              </a:rPr>
              <a:t> selected </a:t>
            </a:r>
            <a:r>
              <a:rPr lang="en-US" sz="2400" dirty="0">
                <a:solidFill>
                  <a:schemeClr val="hlink"/>
                </a:solidFill>
              </a:rPr>
              <a:t>component(s) in the drug </a:t>
            </a:r>
            <a:r>
              <a:rPr lang="en-US" sz="2400" dirty="0" smtClean="0">
                <a:solidFill>
                  <a:schemeClr val="hlink"/>
                </a:solidFill>
              </a:rPr>
              <a:t> product</a:t>
            </a:r>
            <a:r>
              <a:rPr lang="en-US" sz="2400" dirty="0">
                <a:solidFill>
                  <a:schemeClr val="hlink"/>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Identification tests</a:t>
            </a:r>
            <a:endParaRPr lang="en-US" dirty="0"/>
          </a:p>
        </p:txBody>
      </p:sp>
      <p:sp>
        <p:nvSpPr>
          <p:cNvPr id="8" name="Content Placeholder 7"/>
          <p:cNvSpPr>
            <a:spLocks noGrp="1"/>
          </p:cNvSpPr>
          <p:nvPr>
            <p:ph idx="1"/>
          </p:nvPr>
        </p:nvSpPr>
        <p:spPr/>
        <p:txBody>
          <a:bodyPr/>
          <a:lstStyle/>
          <a:p>
            <a:r>
              <a:rPr lang="en-US" dirty="0" smtClean="0"/>
              <a:t>Identification tests are intended to ensure the identity of an </a:t>
            </a:r>
            <a:r>
              <a:rPr lang="en-US" dirty="0" err="1" smtClean="0"/>
              <a:t>analyte</a:t>
            </a:r>
            <a:r>
              <a:rPr lang="en-US" dirty="0" smtClean="0"/>
              <a:t> in a sample. This is normally achieved by comparison of a property of the sample (e.g., spectrum, chromatographic behavior, chemical reactivity, etc) to that of a reference standard;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impurities</a:t>
            </a:r>
            <a:endParaRPr lang="en-US" dirty="0"/>
          </a:p>
        </p:txBody>
      </p:sp>
      <p:sp>
        <p:nvSpPr>
          <p:cNvPr id="3" name="Content Placeholder 2"/>
          <p:cNvSpPr>
            <a:spLocks noGrp="1"/>
          </p:cNvSpPr>
          <p:nvPr>
            <p:ph idx="1"/>
          </p:nvPr>
        </p:nvSpPr>
        <p:spPr/>
        <p:txBody>
          <a:bodyPr/>
          <a:lstStyle/>
          <a:p>
            <a:r>
              <a:rPr lang="en-US" dirty="0" smtClean="0"/>
              <a:t>Testing for impurities can be either a quantitative test or a limit test for the impurity in a sample. Either test is intended to accurately reflect the purity characteristics of the sample. Different validation characteristics are required for a quantitative test than for a limit test;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4195</Words>
  <Application>Microsoft Office PowerPoint</Application>
  <PresentationFormat>On-screen Show (4:3)</PresentationFormat>
  <Paragraphs>329</Paragraphs>
  <Slides>62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Arial Black</vt:lpstr>
      <vt:lpstr>Book Antiqua</vt:lpstr>
      <vt:lpstr>Calibri</vt:lpstr>
      <vt:lpstr>Times New Roman</vt:lpstr>
      <vt:lpstr>Office Theme</vt:lpstr>
      <vt:lpstr>Analytical method validation </vt:lpstr>
      <vt:lpstr>PowerPoint Presentation</vt:lpstr>
      <vt:lpstr>PowerPoint Presentation</vt:lpstr>
      <vt:lpstr>PUBLISHED GUIDANCES </vt:lpstr>
      <vt:lpstr>PowerPoint Presentation</vt:lpstr>
      <vt:lpstr>SUBMISSION TO THE COMPENDIA</vt:lpstr>
      <vt:lpstr>TYPES OF ANALYTICAL PROCEDURES TO BE VALIDATED</vt:lpstr>
      <vt:lpstr>Identification tests</vt:lpstr>
      <vt:lpstr>Testing for impurities</vt:lpstr>
      <vt:lpstr>Assay procedures</vt:lpstr>
      <vt:lpstr>revalidation may be necessary in the following circumstances</vt:lpstr>
      <vt:lpstr>CONSIDERATIONS PRIOR TO METHOD VALIDATION</vt:lpstr>
      <vt:lpstr>EXAMPLES OF METHODS THAT REQUIRE VALIDATION DOCUMENTATION</vt:lpstr>
      <vt:lpstr>ANALYTICAL METHOD VALIDATION</vt:lpstr>
      <vt:lpstr>TYPICAL ANALYTICAL PERFORMANCE CHARACTERISTICS USED IN METHOD VALIDATION</vt:lpstr>
      <vt:lpstr>SPECIFICITY</vt:lpstr>
      <vt:lpstr>PowerPoint Presentation</vt:lpstr>
      <vt:lpstr>Identification</vt:lpstr>
      <vt:lpstr>Assay and Impurity Test(s)</vt:lpstr>
      <vt:lpstr>The approach is similar for both assay and impurity tests:</vt:lpstr>
      <vt:lpstr>PowerPoint Presentation</vt:lpstr>
      <vt:lpstr>LINEARITY</vt:lpstr>
      <vt:lpstr>PowerPoint Presentation</vt:lpstr>
      <vt:lpstr>PowerPoint Presentation</vt:lpstr>
      <vt:lpstr>PowerPoint Presentation</vt:lpstr>
      <vt:lpstr>RANGE</vt:lpstr>
      <vt:lpstr>PowerPoint Presentation</vt:lpstr>
      <vt:lpstr>PowerPoint Presentation</vt:lpstr>
      <vt:lpstr>ACCURACY</vt:lpstr>
      <vt:lpstr>PowerPoint Presentation</vt:lpstr>
      <vt:lpstr>PowerPoint Presentation</vt:lpstr>
      <vt:lpstr>PowerPoint Presentation</vt:lpstr>
      <vt:lpstr>PowerPoint Presentation</vt:lpstr>
      <vt:lpstr>PRECISION</vt:lpstr>
      <vt:lpstr>PowerPoint Presentation</vt:lpstr>
      <vt:lpstr> Repeatability  </vt:lpstr>
      <vt:lpstr>Intermediate precision  </vt:lpstr>
      <vt:lpstr>Reproducibility  </vt:lpstr>
      <vt:lpstr>DETECTION LIMIT</vt:lpstr>
      <vt:lpstr>PowerPoint Presentation</vt:lpstr>
      <vt:lpstr>PowerPoint Presentation</vt:lpstr>
      <vt:lpstr>PowerPoint Presentation</vt:lpstr>
      <vt:lpstr>PowerPoint Presentation</vt:lpstr>
      <vt:lpstr>PowerPoint Presentation</vt:lpstr>
      <vt:lpstr>QUANTITATION LIMIT</vt:lpstr>
      <vt:lpstr>LOQ, LOD and SNR Limit of Quantitation  Limit of Detection Signal to Noise Ratio</vt:lpstr>
      <vt:lpstr>Based on Visual Evaluation  </vt:lpstr>
      <vt:lpstr>Based on Signal-to-Noise Approach  </vt:lpstr>
      <vt:lpstr>PowerPoint Presentation</vt:lpstr>
      <vt:lpstr>PowerPoint Presentation</vt:lpstr>
      <vt:lpstr>RUGGEDNESS </vt:lpstr>
      <vt:lpstr>ROBUSTNESS</vt:lpstr>
      <vt:lpstr>PowerPoint Presentation</vt:lpstr>
      <vt:lpstr>SYSTEM SUITABILITY TESTING</vt:lpstr>
      <vt:lpstr>PowerPoint Presentation</vt:lpstr>
      <vt:lpstr>PowerPoint Presentation</vt:lpstr>
      <vt:lpstr>PowerPoint Presentation</vt:lpstr>
      <vt:lpstr>REVALIDATION MAY BE NECESSARY IN THE FOLLOWING CIRCUMSTANCES: </vt:lpstr>
      <vt:lpstr>PowerPoint Presentation</vt:lpstr>
      <vt:lpstr>PowerPoint Presentation</vt:lpstr>
      <vt:lpstr>PowerPoint Presentation</vt:lpstr>
      <vt:lpstr>General Principles of analytical method validation </vt:lpstr>
    </vt:vector>
  </TitlesOfParts>
  <Company>NMIMS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vasanti.suvarna</dc:creator>
  <cp:lastModifiedBy>Vasanti Suvarna</cp:lastModifiedBy>
  <cp:revision>28</cp:revision>
  <dcterms:created xsi:type="dcterms:W3CDTF">2014-01-03T05:28:24Z</dcterms:created>
  <dcterms:modified xsi:type="dcterms:W3CDTF">2016-08-05T04:54:47Z</dcterms:modified>
</cp:coreProperties>
</file>