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Vehicle Control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4.99</c:v>
                </c:pt>
                <c:pt idx="1">
                  <c:v>5.72</c:v>
                </c:pt>
                <c:pt idx="2">
                  <c:v>5.2</c:v>
                </c:pt>
                <c:pt idx="3">
                  <c:v>4.95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Morphine 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9.3800000000000008</c:v>
                </c:pt>
                <c:pt idx="1">
                  <c:v>12.41</c:v>
                </c:pt>
                <c:pt idx="2">
                  <c:v>14.83</c:v>
                </c:pt>
                <c:pt idx="3">
                  <c:v>13.53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19520"/>
        <c:axId val="57821056"/>
      </c:lineChart>
      <c:catAx>
        <c:axId val="5781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7821056"/>
        <c:crosses val="autoZero"/>
        <c:auto val="1"/>
        <c:lblAlgn val="ctr"/>
        <c:lblOffset val="100"/>
        <c:noMultiLvlLbl val="0"/>
      </c:catAx>
      <c:valAx>
        <c:axId val="57821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81952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8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D6F2-F2E6-4E1D-A133-1FF1A2A2B2C0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C7AA-38BE-4B2F-B39E-D6DA846A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90163" cy="38862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STUDY OF ANALGESIC USING HOT PLATE OR TAIL FLICK METHOD</a:t>
            </a:r>
            <a:endParaRPr lang="en-US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19151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AIM : </a:t>
            </a:r>
            <a:r>
              <a:rPr lang="en-US" sz="2800" dirty="0" smtClean="0"/>
              <a:t>To demonstrate the analgesic effect of morphine using hot plate / tail flick method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229600" cy="423501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It is an opioid analgesic which exerts its action by inhibiting the release of excitatory transmitters at primary afferents – at </a:t>
            </a:r>
            <a:r>
              <a:rPr lang="en-US" sz="2800" dirty="0" err="1" smtClean="0"/>
              <a:t>Substantia</a:t>
            </a:r>
            <a:r>
              <a:rPr lang="en-US" sz="2800" dirty="0" smtClean="0"/>
              <a:t> </a:t>
            </a:r>
            <a:r>
              <a:rPr lang="en-US" sz="2800" dirty="0" err="1" smtClean="0"/>
              <a:t>gelatinosa</a:t>
            </a:r>
            <a:r>
              <a:rPr lang="en-US" sz="2800" dirty="0" smtClean="0"/>
              <a:t> of dorsal horn which is exerted through interneurons- gating of pain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32004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8000">
                  <a:solidFill>
                    <a:schemeClr val="accent3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Morphine </a:t>
            </a:r>
            <a:endParaRPr lang="en-US" sz="4000" b="1" dirty="0">
              <a:ln w="18000">
                <a:solidFill>
                  <a:schemeClr val="accent3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3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267200"/>
            <a:ext cx="5486400" cy="241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695700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1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1500"/>
            <a:ext cx="87630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5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400" y="76200"/>
            <a:ext cx="2438400" cy="304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PLATE METHOD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6705600" cy="1524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It is a pain test used in testing the effectiveness of analgesics by observing the reaction to pain caused by heat.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798012"/>
            <a:ext cx="8001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PROCEDURE</a:t>
            </a:r>
            <a:r>
              <a:rPr lang="en-US" sz="2600" dirty="0" smtClean="0"/>
              <a:t>:</a:t>
            </a:r>
            <a:endParaRPr lang="en-US" sz="26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Animal is kept on the surface to be heated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The temperature of the hot plate is set using a </a:t>
            </a:r>
            <a:r>
              <a:rPr lang="en-US" sz="2600" dirty="0" err="1" smtClean="0"/>
              <a:t>thermoregulated</a:t>
            </a:r>
            <a:r>
              <a:rPr lang="en-US" sz="2600" dirty="0" smtClean="0"/>
              <a:t> water-circulated pump.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Time of latency is recorded </a:t>
            </a:r>
            <a:r>
              <a:rPr lang="en-US" sz="2600" dirty="0"/>
              <a:t>w</a:t>
            </a:r>
            <a:r>
              <a:rPr lang="en-US" sz="2600" dirty="0" smtClean="0"/>
              <a:t>hich is time period between the zero point , that is when animal is placed on hot plate surface and time when animal licks its paws or jumps off.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652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8" y="2209800"/>
            <a:ext cx="2792557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TAIL FLICK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Its principle is similar to hot plate and is used to test the effectiveness of analgesic.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 smtClean="0"/>
              <a:t>PROCEDURE :</a:t>
            </a:r>
          </a:p>
          <a:p>
            <a:r>
              <a:rPr lang="en-US" sz="2600" dirty="0" smtClean="0"/>
              <a:t>The light beam is made incident on 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animals tail and timer starts.</a:t>
            </a:r>
          </a:p>
          <a:p>
            <a:r>
              <a:rPr lang="en-US" sz="2600" dirty="0" smtClean="0"/>
              <a:t>When the animal flicks its tail the timer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stops and the latency  period which is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the measure of pain threshold is found out.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151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4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Observation table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478871"/>
              </p:ext>
            </p:extLst>
          </p:nvPr>
        </p:nvGraphicFramePr>
        <p:xfrm>
          <a:off x="76199" y="1143000"/>
          <a:ext cx="8991602" cy="3505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1"/>
                <a:gridCol w="873440"/>
                <a:gridCol w="810055"/>
                <a:gridCol w="836867"/>
                <a:gridCol w="742361"/>
                <a:gridCol w="756239"/>
                <a:gridCol w="756239"/>
                <a:gridCol w="749300"/>
                <a:gridCol w="749300"/>
                <a:gridCol w="749300"/>
                <a:gridCol w="749300"/>
              </a:tblGrid>
              <a:tr h="457200"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Treatment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10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                                Time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929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Latency</a:t>
                      </a:r>
                    </a:p>
                    <a:p>
                      <a:r>
                        <a:rPr lang="en-US" sz="1400" dirty="0" smtClean="0"/>
                        <a:t>Time </a:t>
                      </a:r>
                    </a:p>
                    <a:p>
                      <a:r>
                        <a:rPr lang="en-US" sz="1400" dirty="0" smtClean="0"/>
                        <a:t>(sec)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%</a:t>
                      </a:r>
                    </a:p>
                    <a:p>
                      <a:r>
                        <a:rPr lang="en-US" sz="1300" dirty="0" smtClean="0"/>
                        <a:t>Increase in</a:t>
                      </a:r>
                    </a:p>
                    <a:p>
                      <a:r>
                        <a:rPr lang="en-US" sz="1300" dirty="0" smtClean="0"/>
                        <a:t>latency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Latency</a:t>
                      </a:r>
                    </a:p>
                    <a:p>
                      <a:r>
                        <a:rPr lang="en-US" sz="1400" dirty="0" smtClean="0"/>
                        <a:t>Time </a:t>
                      </a:r>
                    </a:p>
                    <a:p>
                      <a:r>
                        <a:rPr lang="en-US" sz="1400" dirty="0" smtClean="0"/>
                        <a:t>(sec)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%</a:t>
                      </a:r>
                    </a:p>
                    <a:p>
                      <a:r>
                        <a:rPr lang="en-US" sz="1300" dirty="0" smtClean="0"/>
                        <a:t>Increase in</a:t>
                      </a:r>
                    </a:p>
                    <a:p>
                      <a:r>
                        <a:rPr lang="en-US" sz="1300" dirty="0" smtClean="0"/>
                        <a:t>latency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Latency</a:t>
                      </a:r>
                    </a:p>
                    <a:p>
                      <a:r>
                        <a:rPr lang="en-US" sz="1300" dirty="0" smtClean="0"/>
                        <a:t>Time </a:t>
                      </a:r>
                    </a:p>
                    <a:p>
                      <a:r>
                        <a:rPr lang="en-US" sz="1300" dirty="0" smtClean="0"/>
                        <a:t>(sec)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%</a:t>
                      </a:r>
                    </a:p>
                    <a:p>
                      <a:r>
                        <a:rPr lang="en-US" sz="1300" dirty="0" smtClean="0"/>
                        <a:t>Increase in</a:t>
                      </a:r>
                    </a:p>
                    <a:p>
                      <a:r>
                        <a:rPr lang="en-US" sz="1300" dirty="0" smtClean="0"/>
                        <a:t>latency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Latency</a:t>
                      </a:r>
                    </a:p>
                    <a:p>
                      <a:r>
                        <a:rPr lang="en-US" sz="1300" dirty="0" smtClean="0"/>
                        <a:t>Time </a:t>
                      </a:r>
                    </a:p>
                    <a:p>
                      <a:r>
                        <a:rPr lang="en-US" sz="1300" dirty="0" smtClean="0"/>
                        <a:t>(sec)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%</a:t>
                      </a:r>
                    </a:p>
                    <a:p>
                      <a:r>
                        <a:rPr lang="en-US" sz="1300" dirty="0" smtClean="0"/>
                        <a:t>Increase in</a:t>
                      </a:r>
                    </a:p>
                    <a:p>
                      <a:r>
                        <a:rPr lang="en-US" sz="1300" dirty="0" smtClean="0"/>
                        <a:t>latency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Latency</a:t>
                      </a:r>
                    </a:p>
                    <a:p>
                      <a:r>
                        <a:rPr lang="en-US" sz="1300" dirty="0" smtClean="0"/>
                        <a:t>Time </a:t>
                      </a:r>
                    </a:p>
                    <a:p>
                      <a:r>
                        <a:rPr lang="en-US" sz="1300" dirty="0" smtClean="0"/>
                        <a:t>(sec)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%</a:t>
                      </a:r>
                    </a:p>
                    <a:p>
                      <a:r>
                        <a:rPr lang="en-US" sz="1300" dirty="0" smtClean="0"/>
                        <a:t>Increase in</a:t>
                      </a:r>
                    </a:p>
                    <a:p>
                      <a:r>
                        <a:rPr lang="en-US" sz="1300" dirty="0" smtClean="0"/>
                        <a:t>latency</a:t>
                      </a:r>
                      <a:endParaRPr lang="en-US" sz="1300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6300">
                <a:tc>
                  <a:txBody>
                    <a:bodyPr/>
                    <a:lstStyle/>
                    <a:p>
                      <a:r>
                        <a:rPr lang="en-US" dirty="0" smtClean="0"/>
                        <a:t>Morphine</a:t>
                      </a:r>
                    </a:p>
                    <a:p>
                      <a:r>
                        <a:rPr lang="en-US" dirty="0" smtClean="0"/>
                        <a:t>(5mg/kg)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105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Increase in latency time = Latency time of morphine – latency time of vehicle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--------------------------------------------------------------------- X 100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Latency time of Vehicle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Representation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4943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30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average % increase in latency time after administration of Morphine to jump up of the hot plate was found to be __ as compared to control. This shows that morphine is an analgesic and acts by increasing the perception as well as threshold of pain.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907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359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STUDY OF ANALGESIC USING HOT PLATE OR TAIL FLICK METHOD</vt:lpstr>
      <vt:lpstr>AIM : To demonstrate the analgesic effect of morphine using hot plate / tail flick method</vt:lpstr>
      <vt:lpstr>PowerPoint Presentation</vt:lpstr>
      <vt:lpstr>HOT PLATE METHOD </vt:lpstr>
      <vt:lpstr>TAIL FLICK METHOD</vt:lpstr>
      <vt:lpstr>Observation table </vt:lpstr>
      <vt:lpstr>Graphical Representation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ANALGESIC USING HOT PLATE OR TAIL FLICK METHOD</dc:title>
  <dc:creator>savita</dc:creator>
  <cp:lastModifiedBy>Abc</cp:lastModifiedBy>
  <cp:revision>16</cp:revision>
  <dcterms:created xsi:type="dcterms:W3CDTF">2016-08-22T17:17:19Z</dcterms:created>
  <dcterms:modified xsi:type="dcterms:W3CDTF">2016-08-24T07:45:59Z</dcterms:modified>
</cp:coreProperties>
</file>