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EAD1DD-262D-4F8A-9B39-4F5256DCBB06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500814-7FB4-4F80-8BC5-8C6229A94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Bombay shops and establishments act, 1948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Extends to State of Maharashtra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1"/>
                <a:gridCol w="4191019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less than 3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less than 5 days</a:t>
                      </a:r>
                      <a:r>
                        <a:rPr lang="en-US" baseline="0" dirty="0" smtClean="0"/>
                        <a:t> for every 60 days 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 days 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8" y="3500438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Leave can be accumulated to a maximum of 63 days</a:t>
            </a:r>
          </a:p>
          <a:p>
            <a:pPr lvl="1"/>
            <a:r>
              <a:rPr lang="en-US" sz="2400" dirty="0" smtClean="0"/>
              <a:t>Privilege leave</a:t>
            </a:r>
          </a:p>
          <a:p>
            <a:pPr lvl="1"/>
            <a:r>
              <a:rPr lang="en-US" sz="2400" dirty="0" smtClean="0"/>
              <a:t>Sickness and casual leave</a:t>
            </a:r>
          </a:p>
          <a:p>
            <a:pPr lvl="1"/>
            <a:r>
              <a:rPr lang="en-US" sz="2400" dirty="0" smtClean="0"/>
              <a:t>Mandatory Holiday: 26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Jan,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Aug,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May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Deductions from wages (recorded in register)</a:t>
            </a:r>
          </a:p>
          <a:p>
            <a:pPr lvl="1"/>
            <a:r>
              <a:rPr lang="en-US" dirty="0" smtClean="0"/>
              <a:t>Fines, absence from duty</a:t>
            </a:r>
          </a:p>
          <a:p>
            <a:pPr lvl="1"/>
            <a:r>
              <a:rPr lang="en-US" dirty="0" smtClean="0"/>
              <a:t>HRA</a:t>
            </a:r>
          </a:p>
          <a:p>
            <a:pPr lvl="1"/>
            <a:r>
              <a:rPr lang="en-US" dirty="0" smtClean="0"/>
              <a:t>Income tax</a:t>
            </a:r>
          </a:p>
          <a:p>
            <a:pPr lvl="1"/>
            <a:r>
              <a:rPr lang="en-US" dirty="0" smtClean="0"/>
              <a:t>Other deductions like loan, ESI etc</a:t>
            </a:r>
          </a:p>
          <a:p>
            <a:r>
              <a:rPr lang="en-US" dirty="0" smtClean="0"/>
              <a:t>Cleanliness, lighting, ventilation, safety of establishment, First Aid box (in case of manufacturing)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Inspection of Establishment</a:t>
            </a:r>
          </a:p>
          <a:p>
            <a:r>
              <a:rPr lang="en-US" dirty="0" smtClean="0"/>
              <a:t>Offences and Penalties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Object/Legislative Intention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Regulate work, employment in commercial establishments, hotels, entertainment places etc</a:t>
            </a:r>
          </a:p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Shop</a:t>
            </a:r>
          </a:p>
          <a:p>
            <a:pPr lvl="1"/>
            <a:r>
              <a:rPr lang="en-US" dirty="0" smtClean="0"/>
              <a:t>Commercial Establishment</a:t>
            </a:r>
          </a:p>
          <a:p>
            <a:pPr lvl="1"/>
            <a:r>
              <a:rPr lang="en-US" dirty="0" smtClean="0"/>
              <a:t>Spread </a:t>
            </a:r>
            <a:r>
              <a:rPr lang="en-US" dirty="0" smtClean="0"/>
              <a:t>over</a:t>
            </a:r>
          </a:p>
          <a:p>
            <a:pPr lvl="1"/>
            <a:r>
              <a:rPr lang="en-US" dirty="0" smtClean="0"/>
              <a:t>Young person</a:t>
            </a:r>
          </a:p>
          <a:p>
            <a:pPr lvl="1"/>
            <a:r>
              <a:rPr lang="en-US" dirty="0" smtClean="0"/>
              <a:t>Child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u="sng" dirty="0" smtClean="0"/>
              <a:t>Shop</a:t>
            </a:r>
            <a:r>
              <a:rPr lang="en-US" dirty="0" smtClean="0"/>
              <a:t>: Includes premises where </a:t>
            </a:r>
          </a:p>
          <a:p>
            <a:pPr lvl="1"/>
            <a:r>
              <a:rPr lang="en-US" dirty="0" smtClean="0"/>
              <a:t>sale of goods by retail or wholesale, services rendered to customers</a:t>
            </a:r>
          </a:p>
          <a:p>
            <a:pPr lvl="1"/>
            <a:r>
              <a:rPr lang="en-US" dirty="0" smtClean="0"/>
              <a:t>Includes office, store-room, </a:t>
            </a:r>
            <a:r>
              <a:rPr lang="en-US" dirty="0" err="1" smtClean="0"/>
              <a:t>godown</a:t>
            </a:r>
            <a:r>
              <a:rPr lang="en-US" dirty="0" smtClean="0"/>
              <a:t> or premises used in connection with trade or business </a:t>
            </a:r>
          </a:p>
          <a:p>
            <a:r>
              <a:rPr lang="en-US" dirty="0" smtClean="0"/>
              <a:t>Does not include factory, commercial establishment, restaurant, eating house, theatre or other place of public amusement or entertainment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u="sng" dirty="0" smtClean="0"/>
              <a:t>Commercial Establishment</a:t>
            </a:r>
            <a:r>
              <a:rPr lang="en-US" dirty="0" smtClean="0"/>
              <a:t>: Includes premises carrying out</a:t>
            </a:r>
          </a:p>
          <a:p>
            <a:pPr lvl="1"/>
            <a:r>
              <a:rPr lang="en-US" dirty="0" smtClean="0"/>
              <a:t>Any business or trade or activity ancillary to business, trade</a:t>
            </a:r>
          </a:p>
          <a:p>
            <a:pPr lvl="1"/>
            <a:r>
              <a:rPr lang="en-US" dirty="0" smtClean="0"/>
              <a:t>Establishment of legal/medical practitioner, architect, engineer or any other technical or professional consultant</a:t>
            </a:r>
          </a:p>
          <a:p>
            <a:pPr lvl="1"/>
            <a:r>
              <a:rPr lang="en-US" dirty="0" smtClean="0"/>
              <a:t>Registered society and Charitable or other trust, whether for purposes of gain or not</a:t>
            </a:r>
          </a:p>
          <a:p>
            <a:pPr lvl="1"/>
            <a:r>
              <a:rPr lang="en-US" dirty="0" smtClean="0"/>
              <a:t>Does NOT include hotel, restaurant, theatre or place of public entertainment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Employer of establishment to apply to Chief Inspector </a:t>
            </a:r>
          </a:p>
          <a:p>
            <a:pPr lvl="1"/>
            <a:r>
              <a:rPr lang="en-US" dirty="0" smtClean="0"/>
              <a:t>Prescribed fees</a:t>
            </a:r>
          </a:p>
          <a:p>
            <a:pPr lvl="1"/>
            <a:r>
              <a:rPr lang="en-US" dirty="0" smtClean="0"/>
              <a:t>Particulars such as Name, Postal address, Name of </a:t>
            </a:r>
            <a:r>
              <a:rPr lang="en-US" dirty="0" err="1" smtClean="0"/>
              <a:t>estb</a:t>
            </a:r>
            <a:r>
              <a:rPr lang="en-US" dirty="0" smtClean="0"/>
              <a:t>., category, number of employees etc</a:t>
            </a:r>
          </a:p>
          <a:p>
            <a:r>
              <a:rPr lang="en-US" dirty="0" smtClean="0"/>
              <a:t>Inspector: appointed by local governing body or State </a:t>
            </a:r>
            <a:r>
              <a:rPr lang="en-US" dirty="0" err="1" smtClean="0"/>
              <a:t>Govt</a:t>
            </a:r>
            <a:endParaRPr lang="en-US" dirty="0" smtClean="0"/>
          </a:p>
          <a:p>
            <a:r>
              <a:rPr lang="en-US" dirty="0" smtClean="0"/>
              <a:t>Inspector checks the authenticity of information and issues certificate</a:t>
            </a:r>
          </a:p>
          <a:p>
            <a:r>
              <a:rPr lang="en-US" dirty="0" smtClean="0"/>
              <a:t>Display of certificate prominently in the </a:t>
            </a:r>
            <a:r>
              <a:rPr lang="en-US" dirty="0" smtClean="0"/>
              <a:t>premises</a:t>
            </a:r>
          </a:p>
          <a:p>
            <a:r>
              <a:rPr lang="en-US" dirty="0" smtClean="0"/>
              <a:t>Valid till end of the year- needs to be renewed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Hours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79512" y="2348880"/>
          <a:ext cx="8964488" cy="4201640"/>
        </p:xfrm>
        <a:graphic>
          <a:graphicData uri="http://schemas.openxmlformats.org/drawingml/2006/table">
            <a:tbl>
              <a:tblPr/>
              <a:tblGrid>
                <a:gridCol w="5742239"/>
                <a:gridCol w="1787660"/>
                <a:gridCol w="1434589"/>
              </a:tblGrid>
              <a:tr h="1049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 of establishment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Opening Hours not earlier than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Times New Roman"/>
                        </a:rPr>
                        <a:t>Closing Hours not later than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Shops for milk, vegetables, fruits, bread etc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5.00 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8.30 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Shops other than above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7.00 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Calibri"/>
                          <a:ea typeface="Calibri"/>
                          <a:cs typeface="Times New Roman"/>
                        </a:rPr>
                        <a:t>11 </a:t>
                      </a: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Commercial establishment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8.30 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8.30 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Calibri"/>
                          <a:ea typeface="Calibri"/>
                          <a:cs typeface="Times New Roman"/>
                        </a:rPr>
                        <a:t>Hotels</a:t>
                      </a: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, Restaurants and Eating Houses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5.00 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12 midnight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Theatres and places of entertainment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12.30 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4969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Pharmacies, Druggists and Chemists are exempted from provision of opening and closing time</a:t>
            </a:r>
            <a:endParaRPr lang="en-IN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Hours of 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584" y="2132853"/>
          <a:ext cx="7776864" cy="2736306"/>
        </p:xfrm>
        <a:graphic>
          <a:graphicData uri="http://schemas.openxmlformats.org/drawingml/2006/table">
            <a:tbl>
              <a:tblPr/>
              <a:tblGrid>
                <a:gridCol w="4981502"/>
                <a:gridCol w="1550829"/>
                <a:gridCol w="1244533"/>
              </a:tblGrid>
              <a:tr h="885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Type of establishment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Hours of work not more than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Daily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Weekly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Shops and Commercial establishment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9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48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Hotels, Restaurants and eating houses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9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48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Theatres and places of entertainment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  <a:cs typeface="Times New Roman"/>
                        </a:rPr>
                        <a:t>9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  <a:cs typeface="Times New Roman"/>
                        </a:rPr>
                        <a:t>48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9" y="5286388"/>
            <a:ext cx="878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 hours during special occasions such as stock-checking, making of accounts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Interval for Rest: No period of continuous work above five hours; rest for one hour</a:t>
            </a:r>
          </a:p>
          <a:p>
            <a:r>
              <a:rPr lang="en-US" dirty="0" smtClean="0"/>
              <a:t>Spread over: Period between commencement and termination of work on any single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Not more than 11 hours</a:t>
            </a:r>
            <a:endParaRPr lang="en-US" dirty="0" smtClean="0"/>
          </a:p>
          <a:p>
            <a:r>
              <a:rPr lang="en-US" dirty="0" smtClean="0"/>
              <a:t>Holiday: One day of the week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Employment of children, young person and women</a:t>
            </a:r>
          </a:p>
          <a:p>
            <a:pPr lvl="1"/>
            <a:r>
              <a:rPr lang="en-US" dirty="0" smtClean="0"/>
              <a:t>No child (&lt; 15 years)</a:t>
            </a:r>
          </a:p>
          <a:p>
            <a:pPr lvl="1"/>
            <a:r>
              <a:rPr lang="en-US" dirty="0" smtClean="0"/>
              <a:t>Young person (15-17 years) and women: less working hours, no dangerous work</a:t>
            </a:r>
          </a:p>
          <a:p>
            <a:r>
              <a:rPr lang="en-US" dirty="0" smtClean="0"/>
              <a:t>Wages: as per Payment of Wages Act, 1936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280</TotalTime>
  <Words>534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Tw Cen MT</vt:lpstr>
      <vt:lpstr>Wingdings</vt:lpstr>
      <vt:lpstr>Wingdings 2</vt:lpstr>
      <vt:lpstr>Median</vt:lpstr>
      <vt:lpstr>The Bombay shops and establishments act, 1948</vt:lpstr>
      <vt:lpstr>Object/Legislative Intention</vt:lpstr>
      <vt:lpstr>Definitions</vt:lpstr>
      <vt:lpstr>PowerPoint Presentation</vt:lpstr>
      <vt:lpstr>Registration</vt:lpstr>
      <vt:lpstr>Opening and Closing Hours</vt:lpstr>
      <vt:lpstr>Hours of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Bombay shops and establishments act, 1948</dc:title>
  <dc:creator>ABC</dc:creator>
  <cp:lastModifiedBy>AnandM</cp:lastModifiedBy>
  <cp:revision>39</cp:revision>
  <dcterms:created xsi:type="dcterms:W3CDTF">2013-02-25T07:35:41Z</dcterms:created>
  <dcterms:modified xsi:type="dcterms:W3CDTF">2016-09-21T14:19:02Z</dcterms:modified>
</cp:coreProperties>
</file>