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4" r:id="rId5"/>
    <p:sldId id="265" r:id="rId6"/>
    <p:sldId id="259" r:id="rId7"/>
    <p:sldId id="260" r:id="rId8"/>
    <p:sldId id="261" r:id="rId9"/>
    <p:sldId id="266" r:id="rId10"/>
    <p:sldId id="262"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524FFC18-3439-4DB5-B926-B80B3A285141}"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633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189259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7723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7048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1732222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5882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80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46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937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297432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FC18-3439-4DB5-B926-B80B3A285141}"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282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195525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FFC18-3439-4DB5-B926-B80B3A285141}"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253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FFC18-3439-4DB5-B926-B80B3A285141}"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71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2427324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FC18-3439-4DB5-B926-B80B3A285141}"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5996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50792E-E453-4D1E-B201-79F95B6CEE95}" type="datetimeFigureOut">
              <a:rPr lang="en-US" smtClean="0"/>
              <a:pPr/>
              <a:t>10/14/2016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FC18-3439-4DB5-B926-B80B3A285141}" type="slidenum">
              <a:rPr lang="en-US" smtClean="0"/>
              <a:pPr/>
              <a:t>‹#›</a:t>
            </a:fld>
            <a:endParaRPr lang="en-US"/>
          </a:p>
        </p:txBody>
      </p:sp>
    </p:spTree>
    <p:extLst>
      <p:ext uri="{BB962C8B-B14F-4D97-AF65-F5344CB8AC3E}">
        <p14:creationId xmlns:p14="http://schemas.microsoft.com/office/powerpoint/2010/main" val="2607621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50792E-E453-4D1E-B201-79F95B6CEE95}" type="datetimeFigureOut">
              <a:rPr lang="en-US" smtClean="0"/>
              <a:pPr/>
              <a:t>10/14/2016</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4FFC18-3439-4DB5-B926-B80B3A285141}" type="slidenum">
              <a:rPr lang="en-US" smtClean="0"/>
              <a:pPr/>
              <a:t>‹#›</a:t>
            </a:fld>
            <a:endParaRPr lang="en-US"/>
          </a:p>
        </p:txBody>
      </p:sp>
    </p:spTree>
    <p:extLst>
      <p:ext uri="{BB962C8B-B14F-4D97-AF65-F5344CB8AC3E}">
        <p14:creationId xmlns:p14="http://schemas.microsoft.com/office/powerpoint/2010/main" val="81862036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Factories act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Working hours</a:t>
            </a:r>
          </a:p>
          <a:p>
            <a:pPr lvl="1"/>
            <a:r>
              <a:rPr lang="en-US" dirty="0" smtClean="0"/>
              <a:t>Not more than 9 hours; 48 hours per week</a:t>
            </a:r>
          </a:p>
          <a:p>
            <a:pPr lvl="1"/>
            <a:r>
              <a:rPr lang="en-US" dirty="0" smtClean="0"/>
              <a:t>Spread over not more than 10.5 hours </a:t>
            </a:r>
            <a:r>
              <a:rPr lang="en-US" dirty="0" err="1" smtClean="0"/>
              <a:t>incl</a:t>
            </a:r>
            <a:r>
              <a:rPr lang="en-US" dirty="0" smtClean="0"/>
              <a:t> rest hours</a:t>
            </a:r>
          </a:p>
          <a:p>
            <a:pPr lvl="1"/>
            <a:r>
              <a:rPr lang="en-US" dirty="0" smtClean="0"/>
              <a:t>Once a week holiday (Sunday) or may be substituted</a:t>
            </a:r>
          </a:p>
          <a:p>
            <a:pPr lvl="1"/>
            <a:r>
              <a:rPr lang="en-US" dirty="0" smtClean="0"/>
              <a:t>Register to be maintained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Women and Young children</a:t>
            </a:r>
          </a:p>
          <a:p>
            <a:pPr lvl="1"/>
            <a:r>
              <a:rPr lang="en-US" dirty="0" smtClean="0"/>
              <a:t>Women between 6am-7pm not beyond</a:t>
            </a:r>
          </a:p>
          <a:p>
            <a:pPr lvl="1"/>
            <a:r>
              <a:rPr lang="en-US" dirty="0" smtClean="0"/>
              <a:t>Young persons (children and adolescents </a:t>
            </a:r>
            <a:r>
              <a:rPr lang="en-US" dirty="0" err="1" smtClean="0"/>
              <a:t>ie</a:t>
            </a:r>
            <a:r>
              <a:rPr lang="en-US" dirty="0" smtClean="0"/>
              <a:t> below 18 years) not allowed to work in factory</a:t>
            </a:r>
          </a:p>
          <a:p>
            <a:pPr lvl="1"/>
            <a:r>
              <a:rPr lang="en-US" dirty="0" smtClean="0"/>
              <a:t>No dangerous work</a:t>
            </a:r>
          </a:p>
          <a:p>
            <a:pPr lvl="1"/>
            <a:r>
              <a:rPr lang="en-US" dirty="0" smtClean="0"/>
              <a:t>No child to be employed</a:t>
            </a:r>
          </a:p>
          <a:p>
            <a:r>
              <a:rPr lang="en-US" dirty="0" smtClean="0"/>
              <a:t>Annual Leave with wages</a:t>
            </a:r>
          </a:p>
          <a:p>
            <a:r>
              <a:rPr lang="en-US" dirty="0" smtClean="0"/>
              <a:t>Maternity leave to women employees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r>
              <a:rPr lang="en-US" dirty="0" smtClean="0"/>
              <a:t>Protection to workers</a:t>
            </a:r>
          </a:p>
          <a:p>
            <a:r>
              <a:rPr lang="en-US" dirty="0" smtClean="0"/>
              <a:t>Healthy and Sanitary conditions of work</a:t>
            </a:r>
          </a:p>
          <a:p>
            <a:r>
              <a:rPr lang="en-US" dirty="0" smtClean="0"/>
              <a:t>Safety precautions</a:t>
            </a:r>
          </a:p>
          <a:p>
            <a:r>
              <a:rPr lang="en-US" dirty="0" smtClean="0"/>
              <a:t>Prevention of accidents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p:txBody>
          <a:bodyPr>
            <a:normAutofit/>
          </a:bodyPr>
          <a:lstStyle/>
          <a:p>
            <a:r>
              <a:rPr lang="en-US" dirty="0" smtClean="0">
                <a:solidFill>
                  <a:srgbClr val="FF0000"/>
                </a:solidFill>
              </a:rPr>
              <a:t>Worker</a:t>
            </a:r>
            <a:r>
              <a:rPr lang="en-US" dirty="0" smtClean="0"/>
              <a:t>: A person employed, directly or by or through any agency with or without the knowledge of the principal employer, whether for remuneration or not, in any of manufacturing process or in any other kind of work incidental to or connected with the manufacturing process or the subject of the manufacturing process, but does not include any member of the armed forces of the union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772400" cy="5791200"/>
          </a:xfrm>
        </p:spPr>
        <p:txBody>
          <a:bodyPr>
            <a:normAutofit lnSpcReduction="10000"/>
          </a:bodyPr>
          <a:lstStyle/>
          <a:p>
            <a:r>
              <a:rPr lang="en-US" sz="3300" dirty="0" smtClean="0">
                <a:solidFill>
                  <a:srgbClr val="FF0000"/>
                </a:solidFill>
              </a:rPr>
              <a:t>Factory:</a:t>
            </a:r>
            <a:r>
              <a:rPr lang="en-US" dirty="0" smtClean="0"/>
              <a:t> means any premises including the precincts thereof </a:t>
            </a:r>
          </a:p>
          <a:p>
            <a:r>
              <a:rPr lang="en-US" dirty="0" smtClean="0"/>
              <a:t>(</a:t>
            </a:r>
            <a:r>
              <a:rPr lang="en-US" dirty="0" err="1" smtClean="0"/>
              <a:t>i</a:t>
            </a:r>
            <a:r>
              <a:rPr lang="en-US" dirty="0" smtClean="0"/>
              <a:t>) whereon ten or more workers are working, or were working on any day of the preceding twelve months, and in any part of which a manufacturing process is being carried on with the aid of power, or is ordinarily so carried on, or</a:t>
            </a:r>
          </a:p>
          <a:p>
            <a:r>
              <a:rPr lang="en-US" dirty="0" smtClean="0"/>
              <a:t>(ii) Whereon twenty or more workers are working, or were working on any day of the preceding twelve months, and in any part of which a manufacturing process is being carried on without the aid of power, or is ordinarily so carried on,--</a:t>
            </a:r>
          </a:p>
          <a:p>
            <a:r>
              <a:rPr lang="en-US" dirty="0" smtClean="0"/>
              <a:t>but does not include a mine subject to the operation of the Mines Act, 1952 (XXXV of 1952), or a mobile unit belonging to the armed forces of the Union, a railway running shed or a hotel, restaurant or eating place</a:t>
            </a:r>
          </a:p>
          <a:p>
            <a:endParaRPr lang="en-US" dirty="0" smtClean="0"/>
          </a:p>
          <a:p>
            <a:pPr>
              <a:buNone/>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381000"/>
            <a:ext cx="8001000" cy="5943600"/>
          </a:xfrm>
        </p:spPr>
        <p:txBody>
          <a:bodyPr>
            <a:normAutofit/>
          </a:bodyPr>
          <a:lstStyle/>
          <a:p>
            <a:r>
              <a:rPr lang="en-US" dirty="0" smtClean="0">
                <a:solidFill>
                  <a:srgbClr val="FF0000"/>
                </a:solidFill>
              </a:rPr>
              <a:t>Manufacturing process</a:t>
            </a:r>
          </a:p>
          <a:p>
            <a:pPr lvl="1"/>
            <a:r>
              <a:rPr lang="en-US" dirty="0" smtClean="0"/>
              <a:t>Making, altering, repairing, ornamenting, finishing, packing, oiling, cleaning, breaking up, demolishing or treating or adapting any article with a view to its use, sale, transport, delivery or disposal or</a:t>
            </a:r>
          </a:p>
          <a:p>
            <a:pPr lvl="1"/>
            <a:r>
              <a:rPr lang="en-US" dirty="0" smtClean="0"/>
              <a:t>Pumping oil, water, sewage, or any other substance</a:t>
            </a:r>
          </a:p>
          <a:p>
            <a:pPr lvl="1"/>
            <a:r>
              <a:rPr lang="en-US" dirty="0" smtClean="0"/>
              <a:t>Generating, transmitting power or</a:t>
            </a:r>
          </a:p>
          <a:p>
            <a:pPr lvl="1"/>
            <a:r>
              <a:rPr lang="en-US" dirty="0" smtClean="0"/>
              <a:t>Composing types for printing, lithography, photography</a:t>
            </a:r>
          </a:p>
          <a:p>
            <a:pPr lvl="1"/>
            <a:r>
              <a:rPr lang="en-US" dirty="0" smtClean="0"/>
              <a:t>Constructing, repairing, finishing or breaking up ships or vessels</a:t>
            </a:r>
          </a:p>
          <a:p>
            <a:pPr lvl="1"/>
            <a:r>
              <a:rPr lang="en-US" dirty="0" smtClean="0"/>
              <a:t>Preserving or storing an article in cold storage</a:t>
            </a:r>
          </a:p>
          <a:p>
            <a:pPr lvl="1"/>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State Government</a:t>
            </a:r>
          </a:p>
          <a:p>
            <a:pPr lvl="1"/>
            <a:r>
              <a:rPr lang="en-US" sz="2800" dirty="0" smtClean="0"/>
              <a:t> Makes rules</a:t>
            </a:r>
          </a:p>
          <a:p>
            <a:pPr lvl="1"/>
            <a:r>
              <a:rPr lang="en-US" sz="2800" dirty="0" smtClean="0"/>
              <a:t>Issues </a:t>
            </a:r>
            <a:r>
              <a:rPr lang="en-US" sz="2800" dirty="0" err="1" smtClean="0"/>
              <a:t>licences</a:t>
            </a:r>
            <a:r>
              <a:rPr lang="en-US" sz="2800" dirty="0" smtClean="0"/>
              <a:t> for factories</a:t>
            </a:r>
          </a:p>
          <a:p>
            <a:pPr lvl="1"/>
            <a:r>
              <a:rPr lang="en-US" sz="2800" dirty="0" smtClean="0"/>
              <a:t>Appoints Inspectors</a:t>
            </a:r>
          </a:p>
          <a:p>
            <a:pPr lvl="1"/>
            <a:r>
              <a:rPr lang="en-US" sz="2800" dirty="0" smtClean="0"/>
              <a:t>Appoints certifying surgeons</a:t>
            </a:r>
          </a:p>
          <a:p>
            <a:pPr lvl="2"/>
            <a:r>
              <a:rPr lang="en-US" dirty="0" smtClean="0"/>
              <a:t>Examination and certification of young persons</a:t>
            </a:r>
          </a:p>
          <a:p>
            <a:pPr lvl="2"/>
            <a:r>
              <a:rPr lang="en-US" dirty="0" smtClean="0"/>
              <a:t>Persons engaged in dangerous occupation or processes</a:t>
            </a:r>
          </a:p>
          <a:p>
            <a:pPr lvl="2"/>
            <a:r>
              <a:rPr lang="en-US" dirty="0" smtClean="0"/>
              <a:t>Medical supervision of any factory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Health and Safety</a:t>
            </a:r>
          </a:p>
          <a:p>
            <a:pPr lvl="1"/>
            <a:r>
              <a:rPr lang="en-US" dirty="0" smtClean="0"/>
              <a:t>Cleanliness: Proper procedures </a:t>
            </a:r>
          </a:p>
          <a:p>
            <a:pPr lvl="1"/>
            <a:r>
              <a:rPr lang="en-US" dirty="0" smtClean="0"/>
              <a:t>Disposal of effluents and wastes</a:t>
            </a:r>
          </a:p>
          <a:p>
            <a:pPr lvl="1"/>
            <a:r>
              <a:rPr lang="en-US" dirty="0" smtClean="0"/>
              <a:t>Ventilation and temperature</a:t>
            </a:r>
          </a:p>
          <a:p>
            <a:pPr lvl="1"/>
            <a:r>
              <a:rPr lang="en-US" dirty="0" smtClean="0"/>
              <a:t>Dust and fumes</a:t>
            </a:r>
          </a:p>
          <a:p>
            <a:pPr lvl="1"/>
            <a:r>
              <a:rPr lang="en-US" dirty="0" smtClean="0"/>
              <a:t>Artificial humidification</a:t>
            </a:r>
          </a:p>
          <a:p>
            <a:pPr lvl="1"/>
            <a:r>
              <a:rPr lang="en-US" dirty="0" smtClean="0"/>
              <a:t>Fencing of machinery</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685800"/>
            <a:ext cx="8077200" cy="5791200"/>
          </a:xfrm>
        </p:spPr>
        <p:txBody>
          <a:bodyPr>
            <a:normAutofit/>
          </a:bodyPr>
          <a:lstStyle/>
          <a:p>
            <a:r>
              <a:rPr lang="en-US" dirty="0" smtClean="0"/>
              <a:t>Health and Safety </a:t>
            </a:r>
            <a:r>
              <a:rPr lang="en-US" dirty="0" err="1" smtClean="0"/>
              <a:t>contd</a:t>
            </a:r>
            <a:r>
              <a:rPr lang="en-US" dirty="0" smtClean="0"/>
              <a:t>…</a:t>
            </a:r>
          </a:p>
          <a:p>
            <a:pPr lvl="1"/>
            <a:r>
              <a:rPr lang="en-US" dirty="0" smtClean="0"/>
              <a:t>Revolving machinery</a:t>
            </a:r>
          </a:p>
          <a:p>
            <a:pPr lvl="1"/>
            <a:r>
              <a:rPr lang="en-US" dirty="0" smtClean="0"/>
              <a:t>Pressure plant</a:t>
            </a:r>
          </a:p>
          <a:p>
            <a:pPr lvl="1"/>
            <a:r>
              <a:rPr lang="en-US" dirty="0" smtClean="0"/>
              <a:t>Safety of buildings and machinery</a:t>
            </a:r>
          </a:p>
          <a:p>
            <a:pPr lvl="1"/>
            <a:r>
              <a:rPr lang="en-US" dirty="0" smtClean="0"/>
              <a:t>J B </a:t>
            </a:r>
            <a:r>
              <a:rPr lang="en-US" dirty="0" err="1" smtClean="0"/>
              <a:t>Mangharam</a:t>
            </a:r>
            <a:r>
              <a:rPr lang="en-US" dirty="0" smtClean="0"/>
              <a:t> and Co V ESI corporation: Case study</a:t>
            </a:r>
          </a:p>
          <a:p>
            <a:r>
              <a:rPr lang="en-US" dirty="0" smtClean="0"/>
              <a:t>Safety Officer: &gt; 1000 workers</a:t>
            </a:r>
          </a:p>
          <a:p>
            <a:pPr lvl="1"/>
            <a:r>
              <a:rPr lang="en-US" dirty="0" smtClean="0"/>
              <a:t>Qualifications</a:t>
            </a:r>
          </a:p>
          <a:p>
            <a:pPr lvl="1"/>
            <a:r>
              <a:rPr lang="en-US" dirty="0" smtClean="0"/>
              <a:t>Duties</a:t>
            </a:r>
          </a:p>
          <a:p>
            <a:pPr lvl="1"/>
            <a:r>
              <a:rPr lang="en-US" dirty="0" smtClean="0"/>
              <a:t>Conditions of service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Welfare</a:t>
            </a:r>
          </a:p>
          <a:p>
            <a:pPr lvl="1"/>
            <a:r>
              <a:rPr lang="en-US" dirty="0" smtClean="0"/>
              <a:t>Washroom and other facilities</a:t>
            </a:r>
          </a:p>
          <a:p>
            <a:pPr lvl="1"/>
            <a:r>
              <a:rPr lang="en-US" dirty="0" smtClean="0"/>
              <a:t>First Aid</a:t>
            </a:r>
          </a:p>
          <a:p>
            <a:pPr lvl="1"/>
            <a:r>
              <a:rPr lang="en-US" dirty="0" smtClean="0"/>
              <a:t>Shelters, lunch rooms </a:t>
            </a:r>
          </a:p>
          <a:p>
            <a:pPr lvl="1"/>
            <a:r>
              <a:rPr lang="en-US" dirty="0" smtClean="0"/>
              <a:t>Canteen if &gt;250 workers</a:t>
            </a:r>
          </a:p>
          <a:p>
            <a:pPr lvl="1"/>
            <a:r>
              <a:rPr lang="en-US" dirty="0" err="1" smtClean="0"/>
              <a:t>Creches</a:t>
            </a:r>
            <a:r>
              <a:rPr lang="en-US" dirty="0" smtClean="0"/>
              <a:t> if female workers number &gt;30</a:t>
            </a:r>
          </a:p>
          <a:p>
            <a:pPr lvl="1"/>
            <a:r>
              <a:rPr lang="en-US" dirty="0" smtClean="0"/>
              <a:t>Welfare Officers if workers more than 500</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182</TotalTime>
  <Words>496</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The Factories act</vt:lpstr>
      <vt:lpstr>Objective</vt:lpstr>
      <vt:lpstr>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Factories act</dc:title>
  <dc:creator>Anand</dc:creator>
  <cp:lastModifiedBy>AnandM</cp:lastModifiedBy>
  <cp:revision>26</cp:revision>
  <dcterms:created xsi:type="dcterms:W3CDTF">2015-02-20T05:03:20Z</dcterms:created>
  <dcterms:modified xsi:type="dcterms:W3CDTF">2016-10-14T05:41:16Z</dcterms:modified>
</cp:coreProperties>
</file>