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71" r:id="rId7"/>
    <p:sldId id="260" r:id="rId8"/>
    <p:sldId id="273" r:id="rId9"/>
    <p:sldId id="272" r:id="rId10"/>
    <p:sldId id="267" r:id="rId11"/>
    <p:sldId id="274" r:id="rId12"/>
    <p:sldId id="275" r:id="rId13"/>
    <p:sldId id="276" r:id="rId14"/>
    <p:sldId id="277" r:id="rId15"/>
    <p:sldId id="268" r:id="rId16"/>
    <p:sldId id="269" r:id="rId17"/>
    <p:sldId id="264" r:id="rId18"/>
    <p:sldId id="265" r:id="rId19"/>
    <p:sldId id="263" r:id="rId20"/>
    <p:sldId id="266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9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6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3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5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2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0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5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2DC7-72EA-4B5C-8C00-AE1610373896}" type="datetimeFigureOut">
              <a:rPr lang="en-IN" smtClean="0"/>
              <a:pPr/>
              <a:t>12-08-2016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CB601-B00D-4C79-A6E0-611395C94F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dirty="0"/>
              <a:t>Containers and closures</a:t>
            </a:r>
            <a:br>
              <a:rPr lang="en-IN" dirty="0"/>
            </a:br>
            <a:r>
              <a:rPr lang="en-IN" dirty="0"/>
              <a:t>(rubber)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-Aniketh shivashakthi</a:t>
            </a:r>
          </a:p>
          <a:p>
            <a:pPr algn="r"/>
            <a:r>
              <a:rPr lang="en-IN" dirty="0"/>
              <a:t>Roll no. 1</a:t>
            </a:r>
          </a:p>
          <a:p>
            <a:pPr algn="r"/>
            <a:r>
              <a:rPr lang="en-IN" dirty="0"/>
              <a:t>Final year </a:t>
            </a:r>
            <a:r>
              <a:rPr lang="en-IN" dirty="0" err="1"/>
              <a:t>B.Pharm</a:t>
            </a:r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36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 of good pharmaceutical rubber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Good ageing qualities.</a:t>
            </a:r>
          </a:p>
          <a:p>
            <a:r>
              <a:rPr lang="en-IN" dirty="0"/>
              <a:t>Satisfactory hardness and elasticity.</a:t>
            </a:r>
          </a:p>
          <a:p>
            <a:r>
              <a:rPr lang="en-IN" dirty="0"/>
              <a:t>Resistance to sterilisation conditions.</a:t>
            </a:r>
          </a:p>
          <a:p>
            <a:r>
              <a:rPr lang="en-IN" dirty="0"/>
              <a:t>Impermeable to moisture and air.</a:t>
            </a:r>
          </a:p>
          <a:p>
            <a:r>
              <a:rPr lang="en-IN" dirty="0"/>
              <a:t>Negligible release of undesirable substance.</a:t>
            </a:r>
          </a:p>
          <a:p>
            <a:r>
              <a:rPr lang="en-IN" dirty="0"/>
              <a:t>Negligible extraction of injection ingredients.</a:t>
            </a:r>
          </a:p>
        </p:txBody>
      </p:sp>
    </p:spTree>
    <p:extLst>
      <p:ext uri="{BB962C8B-B14F-4D97-AF65-F5344CB8AC3E}">
        <p14:creationId xmlns:p14="http://schemas.microsoft.com/office/powerpoint/2010/main" val="230696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  Problems associated with Rubber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If  closure is incompatible, solution can be discolored, turbid and degraded.</a:t>
            </a:r>
          </a:p>
          <a:p>
            <a:pPr algn="just"/>
            <a:r>
              <a:rPr lang="en-US" dirty="0"/>
              <a:t>Surfactants from solution can extract chemicals from the closure- Instability.</a:t>
            </a:r>
          </a:p>
          <a:p>
            <a:pPr algn="just"/>
            <a:r>
              <a:rPr lang="en-US" dirty="0"/>
              <a:t>Loss of preservatives due to adsorption.</a:t>
            </a:r>
          </a:p>
          <a:p>
            <a:pPr algn="just"/>
            <a:r>
              <a:rPr lang="en-US" dirty="0"/>
              <a:t>Closure can permit transfer of moisture.</a:t>
            </a:r>
          </a:p>
          <a:p>
            <a:pPr algn="just"/>
            <a:r>
              <a:rPr lang="en-US" dirty="0"/>
              <a:t>Coring- generation of rubber particles from the closure when needles or medical devices are inserted. Rubber closures on refrigerated products are more prone to coring.</a:t>
            </a:r>
          </a:p>
          <a:p>
            <a:pPr algn="just"/>
            <a:r>
              <a:rPr lang="en-US" dirty="0"/>
              <a:t>Coring indicated compromise in the composition to obtain a rubber closure with good stability.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  Problems associated with Rubber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Leaching- Natural &gt; Butyl &gt; Silicone</a:t>
            </a:r>
          </a:p>
          <a:p>
            <a:pPr algn="just"/>
            <a:r>
              <a:rPr lang="en-US"/>
              <a:t>Permeation- Silicone &gt; Natural &gt; Butyl</a:t>
            </a:r>
          </a:p>
          <a:p>
            <a:pPr algn="just"/>
            <a:r>
              <a:rPr lang="en-US"/>
              <a:t>Adsorption – Natural &gt; Butyl &gt; Silicone</a:t>
            </a:r>
          </a:p>
          <a:p>
            <a:pPr algn="just">
              <a:buNone/>
            </a:pPr>
            <a:endParaRPr lang="en-US"/>
          </a:p>
          <a:p>
            <a:pPr algn="just"/>
            <a:r>
              <a:rPr lang="en-US"/>
              <a:t>Butyl and silicone- saturated elastomers</a:t>
            </a:r>
          </a:p>
          <a:p>
            <a:pPr algn="just"/>
            <a:r>
              <a:rPr lang="en-US"/>
              <a:t>Natural and Neoprene – Unsaturated elastomers.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495801"/>
          <a:ext cx="10668000" cy="198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3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Physical properties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Chemical propertie</a:t>
                      </a:r>
                      <a:r>
                        <a:rPr lang="en-US" dirty="0"/>
                        <a:t>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r>
                        <a:rPr lang="en-US" sz="2400" dirty="0"/>
                        <a:t>Highly Unsaturated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Excellent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poor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r>
                        <a:rPr lang="en-US" sz="2400" dirty="0"/>
                        <a:t>Saturated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Poor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Excellent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19912"/>
          </a:xfrm>
        </p:spPr>
        <p:txBody>
          <a:bodyPr/>
          <a:lstStyle/>
          <a:p>
            <a:r>
              <a:rPr lang="en-US" dirty="0"/>
              <a:t> Rubber closures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6401" y="228601"/>
            <a:ext cx="339090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572000"/>
          </a:xfrm>
        </p:spPr>
        <p:txBody>
          <a:bodyPr/>
          <a:lstStyle/>
          <a:p>
            <a:pPr algn="just">
              <a:buNone/>
            </a:pPr>
            <a:r>
              <a:rPr lang="en-US" u="sng" dirty="0"/>
              <a:t>Cleaning</a:t>
            </a:r>
            <a:r>
              <a:rPr lang="en-US" dirty="0"/>
              <a:t>-</a:t>
            </a:r>
          </a:p>
          <a:p>
            <a:pPr algn="just"/>
            <a:r>
              <a:rPr lang="en-US" dirty="0"/>
              <a:t>Difficult because of rough elastic and convoluted surface.</a:t>
            </a:r>
          </a:p>
          <a:p>
            <a:pPr algn="just"/>
            <a:r>
              <a:rPr lang="en-US" dirty="0"/>
              <a:t>Gentle agitation in hot solution of mild detergent, Sodium pyrophosphate.</a:t>
            </a:r>
          </a:p>
          <a:p>
            <a:pPr algn="just"/>
            <a:r>
              <a:rPr lang="en-US" dirty="0"/>
              <a:t>Several rinses or continuous washing with filtered water.</a:t>
            </a:r>
          </a:p>
          <a:p>
            <a:pPr algn="just"/>
            <a:r>
              <a:rPr lang="en-US" dirty="0"/>
              <a:t> Final rinse with WFI in front of laminar flow unit.</a:t>
            </a:r>
          </a:p>
          <a:p>
            <a:pPr algn="just"/>
            <a:r>
              <a:rPr lang="en-US" dirty="0"/>
              <a:t>Wet closures autoclaved, water drained and dried under vacuum.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Preliminary compatibility- Rubber closure placed in intimate contact with product at elevated temperature.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u="sng" dirty="0"/>
              <a:t>Physiochemical tests</a:t>
            </a:r>
            <a:r>
              <a:rPr lang="en-US" sz="2800" dirty="0"/>
              <a:t> on aqueous extracts-</a:t>
            </a:r>
          </a:p>
          <a:p>
            <a:pPr algn="just"/>
            <a:r>
              <a:rPr lang="en-US" sz="2800" dirty="0"/>
              <a:t>pH</a:t>
            </a:r>
          </a:p>
          <a:p>
            <a:pPr algn="just"/>
            <a:r>
              <a:rPr lang="en-US" sz="2800" dirty="0"/>
              <a:t>Turbidity</a:t>
            </a:r>
          </a:p>
          <a:p>
            <a:pPr algn="just"/>
            <a:r>
              <a:rPr lang="en-US" sz="2800" dirty="0"/>
              <a:t>Residue on drying</a:t>
            </a:r>
          </a:p>
          <a:p>
            <a:pPr algn="just"/>
            <a:r>
              <a:rPr lang="en-US" sz="2800" dirty="0"/>
              <a:t>Iodine number </a:t>
            </a:r>
          </a:p>
          <a:p>
            <a:pPr algn="just"/>
            <a:r>
              <a:rPr lang="en-US" sz="2800" dirty="0"/>
              <a:t>Heavy metal content.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u="sng" dirty="0"/>
              <a:t>Biological tests </a:t>
            </a:r>
            <a:r>
              <a:rPr lang="en-US" sz="2800" dirty="0"/>
              <a:t>on saline, PEG 400 and cotton seed oil extracts include acute and chronic toxicity in mice and rabbits.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Quality control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Quality</a:t>
            </a:r>
          </a:p>
          <a:p>
            <a:r>
              <a:rPr lang="en-IN" dirty="0"/>
              <a:t>Finish </a:t>
            </a:r>
          </a:p>
          <a:p>
            <a:r>
              <a:rPr lang="en-IN" dirty="0"/>
              <a:t>Penetrability</a:t>
            </a:r>
          </a:p>
          <a:p>
            <a:r>
              <a:rPr lang="en-IN" dirty="0"/>
              <a:t>Fragmentation </a:t>
            </a:r>
          </a:p>
          <a:p>
            <a:r>
              <a:rPr lang="en-IN" dirty="0"/>
              <a:t>Self seal ability </a:t>
            </a:r>
          </a:p>
          <a:p>
            <a:r>
              <a:rPr lang="en-IN" dirty="0"/>
              <a:t>Water extractive</a:t>
            </a:r>
          </a:p>
          <a:p>
            <a:r>
              <a:rPr lang="en-IN" dirty="0"/>
              <a:t>Acid or alkali</a:t>
            </a:r>
          </a:p>
          <a:p>
            <a:r>
              <a:rPr lang="en-IN" dirty="0"/>
              <a:t>Compatibility with contents</a:t>
            </a:r>
          </a:p>
          <a:p>
            <a:r>
              <a:rPr lang="en-IN" dirty="0"/>
              <a:t>Penetrability to water vapour </a:t>
            </a:r>
          </a:p>
        </p:txBody>
      </p:sp>
    </p:spTree>
    <p:extLst>
      <p:ext uri="{BB962C8B-B14F-4D97-AF65-F5344CB8AC3E}">
        <p14:creationId xmlns:p14="http://schemas.microsoft.com/office/powerpoint/2010/main" val="345699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Self-seal ability.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test is applicable to closures intended</a:t>
            </a:r>
          </a:p>
          <a:p>
            <a:pPr marL="0" indent="0">
              <a:buNone/>
            </a:pPr>
            <a:r>
              <a:rPr lang="en-IN" dirty="0"/>
              <a:t>use a new hypodermic needle with an external diameter of</a:t>
            </a:r>
          </a:p>
          <a:p>
            <a:pPr marL="0" indent="0">
              <a:buNone/>
            </a:pPr>
            <a:r>
              <a:rPr lang="en-IN" dirty="0"/>
              <a:t>0.8 mm (21 SWG) and pierce the closure 10 times, piercing</a:t>
            </a:r>
          </a:p>
          <a:p>
            <a:pPr marL="0" indent="0">
              <a:buNone/>
            </a:pPr>
            <a:r>
              <a:rPr lang="en-IN" dirty="0"/>
              <a:t>each time at a different site. Immerse the vials upright in a</a:t>
            </a:r>
          </a:p>
          <a:p>
            <a:pPr marL="0" indent="0">
              <a:buNone/>
            </a:pPr>
            <a:r>
              <a:rPr lang="en-IN" dirty="0"/>
              <a:t>0.1 per cent w/v solution of </a:t>
            </a:r>
            <a:r>
              <a:rPr lang="en-IN" i="1" dirty="0"/>
              <a:t>methylene blue </a:t>
            </a:r>
            <a:r>
              <a:rPr lang="en-IN" dirty="0"/>
              <a:t>and reduce the</a:t>
            </a:r>
          </a:p>
          <a:p>
            <a:pPr marL="0" indent="0">
              <a:buNone/>
            </a:pPr>
            <a:r>
              <a:rPr lang="en-IN" dirty="0"/>
              <a:t>external pressure by 27kPa for 10 minutes. Restore the</a:t>
            </a:r>
          </a:p>
          <a:p>
            <a:pPr marL="0" indent="0">
              <a:buNone/>
            </a:pPr>
            <a:r>
              <a:rPr lang="en-IN" dirty="0"/>
              <a:t>atmospheric pressure and leave the vials immersed for</a:t>
            </a:r>
          </a:p>
          <a:p>
            <a:pPr marL="0" indent="0">
              <a:buNone/>
            </a:pPr>
            <a:r>
              <a:rPr lang="en-IN" dirty="0"/>
              <a:t>30 minutes. Rinse the outside of the vials. None of the vials</a:t>
            </a:r>
          </a:p>
          <a:p>
            <a:pPr marL="0" indent="0">
              <a:buNone/>
            </a:pPr>
            <a:r>
              <a:rPr lang="en-IN" dirty="0"/>
              <a:t>contains any trace of coloured solution.</a:t>
            </a:r>
          </a:p>
        </p:txBody>
      </p:sp>
    </p:spTree>
    <p:extLst>
      <p:ext uri="{BB962C8B-B14F-4D97-AF65-F5344CB8AC3E}">
        <p14:creationId xmlns:p14="http://schemas.microsoft.com/office/powerpoint/2010/main" val="212159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Quality	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closures must be not tacky after washing several times, autoclaving for half an hour at 121</a:t>
            </a:r>
            <a:r>
              <a:rPr lang="en-IN" sz="2400" dirty="0"/>
              <a:t>°C in distilled water and drying for a day at 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73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Finish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must be free from dust, fibres, rubbers, smears of grease and pigment</a:t>
            </a:r>
          </a:p>
        </p:txBody>
      </p:sp>
    </p:spTree>
    <p:extLst>
      <p:ext uri="{BB962C8B-B14F-4D97-AF65-F5344CB8AC3E}">
        <p14:creationId xmlns:p14="http://schemas.microsoft.com/office/powerpoint/2010/main" val="80957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Fragmentation test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/>
              <a:t>Place a volume of water corresponding to nominal volume minus 4ml in each of  12 clean vial</a:t>
            </a:r>
            <a:endParaRPr lang="en-IN" sz="1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/>
              <a:t>↓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1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/>
              <a:t>Close vial with closure and secure caps for 16hours                   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algn="ctr">
              <a:spcBef>
                <a:spcPts val="0"/>
              </a:spcBef>
            </a:pPr>
            <a:r>
              <a:rPr lang="en-US" sz="1800" dirty="0"/>
              <a:t>↓</a:t>
            </a:r>
          </a:p>
          <a:p>
            <a:pPr algn="ctr"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Pierce the closures with 21 SWG hypodermic needle and inject 1ml water and remove  1ml air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800" dirty="0"/>
              <a:t>   ↓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800" dirty="0"/>
              <a:t>                                                       </a:t>
            </a:r>
            <a:endParaRPr lang="en-IN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Repeat the above operation 4times for each closure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                                                        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800" dirty="0"/>
              <a:t>  ↓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800" dirty="0"/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Count the number of fragments visible to the naked eye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algn="ctr">
              <a:spcBef>
                <a:spcPts val="0"/>
              </a:spcBef>
            </a:pPr>
            <a:r>
              <a:rPr lang="en-US" sz="1800" dirty="0"/>
              <a:t>↓</a:t>
            </a:r>
          </a:p>
          <a:p>
            <a:pPr algn="ctr"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Total number of fragments should not be more than 10 except butyl rubber where the fragment should not exceed 15</a:t>
            </a:r>
            <a:endParaRPr lang="en-IN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3587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2052" y="812534"/>
            <a:ext cx="8229600" cy="53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4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Water extractive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four hour extract to boiling </a:t>
            </a:r>
            <a:r>
              <a:rPr lang="en-IN" dirty="0" err="1"/>
              <a:t>wartr</a:t>
            </a:r>
            <a:r>
              <a:rPr lang="en-IN" dirty="0"/>
              <a:t> is made under reflux and evaporated to dryness</a:t>
            </a:r>
          </a:p>
          <a:p>
            <a:r>
              <a:rPr lang="en-IN" dirty="0"/>
              <a:t>The residue must not exceed the specified amount</a:t>
            </a:r>
          </a:p>
        </p:txBody>
      </p:sp>
    </p:spTree>
    <p:extLst>
      <p:ext uri="{BB962C8B-B14F-4D97-AF65-F5344CB8AC3E}">
        <p14:creationId xmlns:p14="http://schemas.microsoft.com/office/powerpoint/2010/main" val="377025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Sterilisation test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en-IN" dirty="0"/>
              <a:t>The closures ‘prepared’ in the aforementioned manner shall not soften or become tacky and there shall be no visual change in the closure.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14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  <a:br>
              <a:rPr lang="en-IN" dirty="0"/>
            </a:br>
            <a:r>
              <a:rPr lang="en-IN" dirty="0"/>
              <a:t>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Container are an integral part of the formulation of an injection and may be considered as a component since there is no container that is totally insoluble or does not affect the liquid it contains</a:t>
            </a:r>
          </a:p>
          <a:p>
            <a:r>
              <a:rPr lang="en-IN" dirty="0"/>
              <a:t>Therefore selection of a container fro particular injection must be based on the composition of the container as well as of the solution and treatment to which it will be subjected.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25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  <a:br>
              <a:rPr lang="en-IN" dirty="0"/>
            </a:br>
            <a:r>
              <a:rPr lang="en-IN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Plastic</a:t>
            </a:r>
          </a:p>
          <a:p>
            <a:r>
              <a:rPr lang="en-IN" dirty="0"/>
              <a:t>Rubber</a:t>
            </a:r>
          </a:p>
          <a:p>
            <a:r>
              <a:rPr lang="en-IN" dirty="0"/>
              <a:t>Glass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2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Rubber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order to permit the introduction of a needle from hypodermic syringe into a multiple dose vial mad provide for resealing of vial as soon as the needle is withdrawn, each vial is sealed with a rubble closure held in a place by an aluminium band or cap.</a:t>
            </a:r>
          </a:p>
        </p:txBody>
      </p:sp>
    </p:spTree>
    <p:extLst>
      <p:ext uri="{BB962C8B-B14F-4D97-AF65-F5344CB8AC3E}">
        <p14:creationId xmlns:p14="http://schemas.microsoft.com/office/powerpoint/2010/main" val="235797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743712"/>
          </a:xfrm>
        </p:spPr>
        <p:txBody>
          <a:bodyPr>
            <a:normAutofit/>
          </a:bodyPr>
          <a:lstStyle/>
          <a:p>
            <a:r>
              <a:rPr lang="en-US" dirty="0"/>
              <a:t>  Rubber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Used to seal opening of vials, bottles and cartridges.</a:t>
            </a:r>
          </a:p>
          <a:p>
            <a:pPr algn="just"/>
            <a:r>
              <a:rPr lang="en-US" sz="2800" dirty="0"/>
              <a:t>Important characteristics: Compressibility</a:t>
            </a:r>
          </a:p>
          <a:p>
            <a:pPr algn="just">
              <a:buNone/>
            </a:pPr>
            <a:r>
              <a:rPr lang="en-US" sz="2800" dirty="0"/>
              <a:t>					        Resealability</a:t>
            </a:r>
          </a:p>
          <a:p>
            <a:pPr algn="just">
              <a:buNone/>
            </a:pPr>
            <a:r>
              <a:rPr lang="en-US" sz="2800" dirty="0"/>
              <a:t>			                             Mouldability</a:t>
            </a:r>
          </a:p>
          <a:p>
            <a:pPr algn="just"/>
            <a:r>
              <a:rPr lang="en-US" sz="2800" dirty="0"/>
              <a:t>Most common type of closure is a flange stopper consisting of hollow plug and disc.</a:t>
            </a:r>
          </a:p>
          <a:p>
            <a:pPr algn="just"/>
            <a:r>
              <a:rPr lang="en-US" sz="2800" dirty="0"/>
              <a:t>Lyophilizing stopper – slotted to permit escape of water  vapour during freeze drying.</a:t>
            </a:r>
          </a:p>
          <a:p>
            <a:pPr algn="just"/>
            <a:endParaRPr lang="en-US" sz="2800" dirty="0"/>
          </a:p>
          <a:p>
            <a:pPr algn="just"/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9400" y="5095876"/>
            <a:ext cx="2413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97564"/>
            <a:ext cx="10515600" cy="1723128"/>
          </a:xfrm>
        </p:spPr>
        <p:txBody>
          <a:bodyPr>
            <a:normAutofit/>
          </a:bodyPr>
          <a:lstStyle/>
          <a:p>
            <a:r>
              <a:rPr lang="en-IN" sz="3600" dirty="0"/>
              <a:t>Examples of ingredient found in rubber closures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64162"/>
              </p:ext>
            </p:extLst>
          </p:nvPr>
        </p:nvGraphicFramePr>
        <p:xfrm>
          <a:off x="634447" y="1029163"/>
          <a:ext cx="7807188" cy="57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796">
                  <a:extLst>
                    <a:ext uri="{9D8B030D-6E8A-4147-A177-3AD203B41FA5}">
                      <a16:colId xmlns:a16="http://schemas.microsoft.com/office/drawing/2014/main" val="3902571830"/>
                    </a:ext>
                  </a:extLst>
                </a:gridCol>
                <a:gridCol w="5533392">
                  <a:extLst>
                    <a:ext uri="{9D8B030D-6E8A-4147-A177-3AD203B41FA5}">
                      <a16:colId xmlns:a16="http://schemas.microsoft.com/office/drawing/2014/main" val="2361236689"/>
                    </a:ext>
                  </a:extLst>
                </a:gridCol>
              </a:tblGrid>
              <a:tr h="333029">
                <a:tc>
                  <a:txBody>
                    <a:bodyPr/>
                    <a:lstStyle/>
                    <a:p>
                      <a:r>
                        <a:rPr lang="en-IN" sz="1600" dirty="0"/>
                        <a:t>Ingredient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01862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IN" sz="1600" dirty="0"/>
                        <a:t>Elastomer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Natural rubber(latex)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51707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Butly</a:t>
                      </a:r>
                      <a:r>
                        <a:rPr lang="en-IN" sz="1600" dirty="0"/>
                        <a:t> rubber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35619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Neoprene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49475"/>
                  </a:ext>
                </a:extLst>
              </a:tr>
              <a:tr h="333029">
                <a:tc>
                  <a:txBody>
                    <a:bodyPr/>
                    <a:lstStyle/>
                    <a:p>
                      <a:r>
                        <a:rPr lang="en-IN" sz="1600" dirty="0"/>
                        <a:t>Vulcanizing(curing agent)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Sulfur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36365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Peroxides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95952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IN" sz="1600" dirty="0"/>
                        <a:t>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Zinc </a:t>
                      </a:r>
                      <a:r>
                        <a:rPr lang="en-IN" sz="1600" dirty="0" err="1"/>
                        <a:t>dibutlydithiocarbamate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27349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IN" sz="1600" dirty="0"/>
                        <a:t>Activator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Zinc oxide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94753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Stearic</a:t>
                      </a:r>
                      <a:r>
                        <a:rPr lang="en-IN" sz="1600" baseline="0" dirty="0"/>
                        <a:t> acid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82860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IN" sz="1600" dirty="0"/>
                        <a:t>Antioxidant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Dilauryl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thiodipropionate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9191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IN" sz="1600" dirty="0"/>
                        <a:t>Plasticizer/lubricant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Paraffinic</a:t>
                      </a:r>
                      <a:r>
                        <a:rPr lang="en-IN" sz="1600" baseline="0" dirty="0"/>
                        <a:t> oil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4648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Silicone oil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53495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IN" sz="1600" dirty="0"/>
                        <a:t>Fillers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Carbon 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232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Clay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94890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Barium </a:t>
                      </a:r>
                      <a:r>
                        <a:rPr lang="en-IN" sz="1600" dirty="0" err="1"/>
                        <a:t>sulfate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36465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IN" sz="1600" dirty="0"/>
                        <a:t>Pigments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Inorganic oxides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42683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Carbon 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4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819912"/>
          </a:xfrm>
        </p:spPr>
        <p:txBody>
          <a:bodyPr/>
          <a:lstStyle/>
          <a:p>
            <a:r>
              <a:rPr lang="en-US" dirty="0"/>
              <a:t>  Composition of Rubber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Fillers – Improves tensile strength, hardness, permeability. Increase abrasion resistance and reduce cost. e.g. carbon black, Kaolin, barium sulphate.</a:t>
            </a:r>
          </a:p>
          <a:p>
            <a:pPr algn="just"/>
            <a:r>
              <a:rPr lang="en-US" sz="2800" dirty="0"/>
              <a:t>Plasticizers and lubricants- Assist mixing and moulding of rubber, softens the final rubber, adds lubricity to the closure. E.g. Paraffin oil, silicone oil, dibutyl phthalate.</a:t>
            </a:r>
          </a:p>
          <a:p>
            <a:pPr algn="just"/>
            <a:r>
              <a:rPr lang="en-IN" sz="2800" dirty="0"/>
              <a:t>Antioxidants – Protect against oxygen attack- e.g. Aromatic amines.</a:t>
            </a:r>
          </a:p>
          <a:p>
            <a:pPr algn="just"/>
            <a:r>
              <a:rPr lang="en-IN" sz="2800" dirty="0"/>
              <a:t>Pigments – Aesthetic appeal and to assign identity- e.g. Carbon black, inorganic salts and oxides, organic dyes.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819912"/>
          </a:xfrm>
        </p:spPr>
        <p:txBody>
          <a:bodyPr/>
          <a:lstStyle/>
          <a:p>
            <a:r>
              <a:rPr lang="en-US" dirty="0"/>
              <a:t>  Composition of Rubber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Rubber-</a:t>
            </a:r>
            <a:r>
              <a:rPr lang="en-US" sz="2800" dirty="0" err="1"/>
              <a:t>Elastomer</a:t>
            </a:r>
            <a:r>
              <a:rPr lang="en-US" sz="2800" dirty="0"/>
              <a:t>- Natural rubber (latex), butyl rubber , neoprene, </a:t>
            </a:r>
            <a:r>
              <a:rPr lang="en-US" sz="2800" dirty="0" err="1"/>
              <a:t>polyisoprene</a:t>
            </a:r>
            <a:r>
              <a:rPr lang="en-US" sz="2800" dirty="0"/>
              <a:t>, silicone, </a:t>
            </a:r>
            <a:r>
              <a:rPr lang="en-US" sz="2800" dirty="0" err="1"/>
              <a:t>polybutadiene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Vulcanizing agent- curing agent- reduces plasticity and improves resistance of rubber to changes in temperature. e.g. </a:t>
            </a:r>
            <a:r>
              <a:rPr lang="en-US" sz="2800" dirty="0" err="1"/>
              <a:t>Sulphur</a:t>
            </a:r>
            <a:r>
              <a:rPr lang="en-US" sz="2800" dirty="0"/>
              <a:t>, peroxides, oxides of Zn, </a:t>
            </a:r>
            <a:r>
              <a:rPr lang="en-US" sz="2800" dirty="0" err="1"/>
              <a:t>Cd</a:t>
            </a:r>
            <a:r>
              <a:rPr lang="en-US" sz="2800" dirty="0"/>
              <a:t>, Mg.</a:t>
            </a:r>
          </a:p>
          <a:p>
            <a:pPr algn="just"/>
            <a:r>
              <a:rPr lang="en-US" sz="2800" dirty="0"/>
              <a:t>Accelerators- Increase the rate of </a:t>
            </a:r>
            <a:r>
              <a:rPr lang="en-US" sz="2800" dirty="0" err="1"/>
              <a:t>vulcanisation</a:t>
            </a:r>
            <a:r>
              <a:rPr lang="en-US" sz="2800" dirty="0"/>
              <a:t>- </a:t>
            </a:r>
            <a:r>
              <a:rPr lang="en-US" sz="2800" dirty="0" err="1"/>
              <a:t>e.g</a:t>
            </a:r>
            <a:r>
              <a:rPr lang="en-US" sz="2800" dirty="0"/>
              <a:t> . Guanidine derivatives.</a:t>
            </a:r>
          </a:p>
          <a:p>
            <a:pPr algn="just"/>
            <a:r>
              <a:rPr lang="en-US" sz="2800" dirty="0"/>
              <a:t>Activators- React with accelerators and increase the rate of </a:t>
            </a:r>
            <a:r>
              <a:rPr lang="en-US" sz="2800" dirty="0" err="1"/>
              <a:t>crosslinking</a:t>
            </a:r>
            <a:r>
              <a:rPr lang="en-US" sz="2800" dirty="0"/>
              <a:t>. </a:t>
            </a:r>
            <a:r>
              <a:rPr lang="en-US" sz="2800" dirty="0" err="1"/>
              <a:t>e.g</a:t>
            </a:r>
            <a:r>
              <a:rPr lang="en-US" sz="2800" dirty="0"/>
              <a:t> . Zinc oxide , </a:t>
            </a:r>
            <a:r>
              <a:rPr lang="en-US" sz="2800" dirty="0" err="1"/>
              <a:t>stearic</a:t>
            </a:r>
            <a:r>
              <a:rPr lang="en-US" sz="2800" dirty="0"/>
              <a:t> acid.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932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Containers and closures (rubber)</vt:lpstr>
      <vt:lpstr>PowerPoint Presentation</vt:lpstr>
      <vt:lpstr>Containers    </vt:lpstr>
      <vt:lpstr>Types  </vt:lpstr>
      <vt:lpstr>Rubber </vt:lpstr>
      <vt:lpstr>  Rubber</vt:lpstr>
      <vt:lpstr>Examples of ingredient found in rubber closures</vt:lpstr>
      <vt:lpstr>  Composition of Rubber</vt:lpstr>
      <vt:lpstr>  Composition of Rubber</vt:lpstr>
      <vt:lpstr>Characteristic of good pharmaceutical rubber</vt:lpstr>
      <vt:lpstr>  Problems associated with Rubber</vt:lpstr>
      <vt:lpstr>  Problems associated with Rubber</vt:lpstr>
      <vt:lpstr> Rubber closures</vt:lpstr>
      <vt:lpstr>Testing</vt:lpstr>
      <vt:lpstr>Quality control  </vt:lpstr>
      <vt:lpstr>Self-seal ability.</vt:lpstr>
      <vt:lpstr>Quality   </vt:lpstr>
      <vt:lpstr>Finish </vt:lpstr>
      <vt:lpstr>Fragmentation test.</vt:lpstr>
      <vt:lpstr>Water extractive</vt:lpstr>
      <vt:lpstr>Sterilisation test.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ANIKETH S</dc:creator>
  <cp:lastModifiedBy>ANIKETH S</cp:lastModifiedBy>
  <cp:revision>23</cp:revision>
  <dcterms:created xsi:type="dcterms:W3CDTF">2016-07-30T14:36:14Z</dcterms:created>
  <dcterms:modified xsi:type="dcterms:W3CDTF">2016-08-12T13:50:32Z</dcterms:modified>
</cp:coreProperties>
</file>