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8"/>
  </p:notesMasterIdLst>
  <p:sldIdLst>
    <p:sldId id="256" r:id="rId2"/>
    <p:sldId id="283" r:id="rId3"/>
    <p:sldId id="284" r:id="rId4"/>
    <p:sldId id="285" r:id="rId5"/>
    <p:sldId id="259" r:id="rId6"/>
    <p:sldId id="260" r:id="rId7"/>
    <p:sldId id="286" r:id="rId8"/>
    <p:sldId id="261" r:id="rId9"/>
    <p:sldId id="262" r:id="rId10"/>
    <p:sldId id="266" r:id="rId11"/>
    <p:sldId id="263" r:id="rId12"/>
    <p:sldId id="267" r:id="rId13"/>
    <p:sldId id="264" r:id="rId14"/>
    <p:sldId id="268" r:id="rId15"/>
    <p:sldId id="265" r:id="rId16"/>
    <p:sldId id="270" r:id="rId17"/>
    <p:sldId id="269" r:id="rId18"/>
    <p:sldId id="271" r:id="rId19"/>
    <p:sldId id="272" r:id="rId20"/>
    <p:sldId id="273" r:id="rId21"/>
    <p:sldId id="275" r:id="rId22"/>
    <p:sldId id="274" r:id="rId23"/>
    <p:sldId id="276" r:id="rId24"/>
    <p:sldId id="277" r:id="rId25"/>
    <p:sldId id="257" r:id="rId26"/>
    <p:sldId id="258" r:id="rId27"/>
    <p:sldId id="279" r:id="rId28"/>
    <p:sldId id="287" r:id="rId29"/>
    <p:sldId id="288" r:id="rId30"/>
    <p:sldId id="280" r:id="rId31"/>
    <p:sldId id="282" r:id="rId32"/>
    <p:sldId id="289" r:id="rId33"/>
    <p:sldId id="290" r:id="rId34"/>
    <p:sldId id="291" r:id="rId35"/>
    <p:sldId id="278"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37432E-1012-460B-B66E-5CA3A27962FA}" type="doc">
      <dgm:prSet loTypeId="urn:microsoft.com/office/officeart/2005/8/layout/pyramid2" loCatId="list" qsTypeId="urn:microsoft.com/office/officeart/2005/8/quickstyle/3d2" qsCatId="3D" csTypeId="urn:microsoft.com/office/officeart/2005/8/colors/accent3_2" csCatId="accent3" phldr="1"/>
      <dgm:spPr/>
      <dgm:t>
        <a:bodyPr/>
        <a:lstStyle/>
        <a:p>
          <a:endParaRPr lang="en-US"/>
        </a:p>
      </dgm:t>
    </dgm:pt>
    <dgm:pt modelId="{FF5982A7-1827-4CA0-8C2B-18FF1ECEBCE6}">
      <dgm:prSet phldrT="[Text]" custT="1">
        <dgm:style>
          <a:lnRef idx="2">
            <a:schemeClr val="dk1"/>
          </a:lnRef>
          <a:fillRef idx="1">
            <a:schemeClr val="lt1"/>
          </a:fillRef>
          <a:effectRef idx="0">
            <a:schemeClr val="dk1"/>
          </a:effectRef>
          <a:fontRef idx="minor">
            <a:schemeClr val="dk1"/>
          </a:fontRef>
        </dgm:style>
      </dgm:prSet>
      <dgm:spPr/>
      <dgm:t>
        <a:bodyPr anchor="b"/>
        <a:lstStyle/>
        <a:p>
          <a:endParaRPr lang="en-US" sz="2400" dirty="0" smtClean="0">
            <a:latin typeface="+mn-lt"/>
          </a:endParaRPr>
        </a:p>
        <a:p>
          <a:r>
            <a:rPr lang="en-US" sz="2400" dirty="0" smtClean="0">
              <a:latin typeface="+mn-lt"/>
            </a:rPr>
            <a:t>Oxidation-Reduction</a:t>
          </a:r>
          <a:endParaRPr lang="en-US" sz="2400" dirty="0">
            <a:latin typeface="+mn-lt"/>
          </a:endParaRPr>
        </a:p>
      </dgm:t>
    </dgm:pt>
    <dgm:pt modelId="{9F3E4F08-3D5E-4204-9B5B-906DEF638920}" type="parTrans" cxnId="{BCA30A91-000F-47F7-B050-C400B962EBAC}">
      <dgm:prSet/>
      <dgm:spPr/>
      <dgm:t>
        <a:bodyPr/>
        <a:lstStyle/>
        <a:p>
          <a:endParaRPr lang="en-US"/>
        </a:p>
      </dgm:t>
    </dgm:pt>
    <dgm:pt modelId="{1BAF775D-22E6-489B-ACD1-FB42DD7B5481}" type="sibTrans" cxnId="{BCA30A91-000F-47F7-B050-C400B962EBAC}">
      <dgm:prSet/>
      <dgm:spPr/>
      <dgm:t>
        <a:bodyPr/>
        <a:lstStyle/>
        <a:p>
          <a:endParaRPr lang="en-US"/>
        </a:p>
      </dgm:t>
    </dgm:pt>
    <dgm:pt modelId="{8206D472-FDAE-4C8A-A81F-D6FA0DA92CFC}">
      <dgm:prSet phldrT="[Text]" custT="1">
        <dgm:style>
          <a:lnRef idx="2">
            <a:schemeClr val="dk1"/>
          </a:lnRef>
          <a:fillRef idx="1">
            <a:schemeClr val="lt1"/>
          </a:fillRef>
          <a:effectRef idx="0">
            <a:schemeClr val="dk1"/>
          </a:effectRef>
          <a:fontRef idx="minor">
            <a:schemeClr val="dk1"/>
          </a:fontRef>
        </dgm:style>
      </dgm:prSet>
      <dgm:spPr/>
      <dgm:t>
        <a:bodyPr/>
        <a:lstStyle/>
        <a:p>
          <a:r>
            <a:rPr lang="en-US" sz="2400" dirty="0" smtClean="0">
              <a:latin typeface="+mn-lt"/>
            </a:rPr>
            <a:t>Photolysis</a:t>
          </a:r>
          <a:endParaRPr lang="en-US" sz="2400" dirty="0">
            <a:latin typeface="+mn-lt"/>
          </a:endParaRPr>
        </a:p>
      </dgm:t>
    </dgm:pt>
    <dgm:pt modelId="{D0F9AE3F-477E-4B35-98EB-9CC08C137DFE}" type="parTrans" cxnId="{5A7EDAF0-6F6C-4491-8773-E3E7BCDA645A}">
      <dgm:prSet/>
      <dgm:spPr/>
      <dgm:t>
        <a:bodyPr/>
        <a:lstStyle/>
        <a:p>
          <a:endParaRPr lang="en-US"/>
        </a:p>
      </dgm:t>
    </dgm:pt>
    <dgm:pt modelId="{EFA8C690-C915-41E2-B90B-A86CC461215D}" type="sibTrans" cxnId="{5A7EDAF0-6F6C-4491-8773-E3E7BCDA645A}">
      <dgm:prSet/>
      <dgm:spPr/>
      <dgm:t>
        <a:bodyPr/>
        <a:lstStyle/>
        <a:p>
          <a:endParaRPr lang="en-US"/>
        </a:p>
      </dgm:t>
    </dgm:pt>
    <dgm:pt modelId="{08854C28-42F0-45D1-9D11-F4BA7296752A}">
      <dgm:prSet custT="1">
        <dgm:style>
          <a:lnRef idx="2">
            <a:schemeClr val="dk1"/>
          </a:lnRef>
          <a:fillRef idx="1">
            <a:schemeClr val="lt1"/>
          </a:fillRef>
          <a:effectRef idx="0">
            <a:schemeClr val="dk1"/>
          </a:effectRef>
          <a:fontRef idx="minor">
            <a:schemeClr val="dk1"/>
          </a:fontRef>
        </dgm:style>
      </dgm:prSet>
      <dgm:spPr>
        <a:ln/>
      </dgm:spPr>
      <dgm:t>
        <a:bodyPr/>
        <a:lstStyle/>
        <a:p>
          <a:r>
            <a:rPr lang="en-US" sz="2400" dirty="0" smtClean="0">
              <a:latin typeface="+mn-lt"/>
            </a:rPr>
            <a:t>Hydrolysis</a:t>
          </a:r>
          <a:endParaRPr lang="en-US" sz="2400" dirty="0">
            <a:latin typeface="+mn-lt"/>
          </a:endParaRPr>
        </a:p>
      </dgm:t>
    </dgm:pt>
    <dgm:pt modelId="{0470E6F4-A461-413C-85BA-88D1AFA894FB}" type="parTrans" cxnId="{29788A1E-FF4B-4D52-B409-71244D0F92F7}">
      <dgm:prSet/>
      <dgm:spPr/>
      <dgm:t>
        <a:bodyPr/>
        <a:lstStyle/>
        <a:p>
          <a:endParaRPr lang="en-US"/>
        </a:p>
      </dgm:t>
    </dgm:pt>
    <dgm:pt modelId="{09767840-6E57-4423-A510-D3318F8AA27C}" type="sibTrans" cxnId="{29788A1E-FF4B-4D52-B409-71244D0F92F7}">
      <dgm:prSet/>
      <dgm:spPr/>
      <dgm:t>
        <a:bodyPr/>
        <a:lstStyle/>
        <a:p>
          <a:endParaRPr lang="en-US"/>
        </a:p>
      </dgm:t>
    </dgm:pt>
    <dgm:pt modelId="{F93342C3-D626-4924-B1E9-CD22BE8DBAF5}">
      <dgm:prSet custT="1">
        <dgm:style>
          <a:lnRef idx="2">
            <a:schemeClr val="dk1"/>
          </a:lnRef>
          <a:fillRef idx="1">
            <a:schemeClr val="lt1"/>
          </a:fillRef>
          <a:effectRef idx="0">
            <a:schemeClr val="dk1"/>
          </a:effectRef>
          <a:fontRef idx="minor">
            <a:schemeClr val="dk1"/>
          </a:fontRef>
        </dgm:style>
      </dgm:prSet>
      <dgm:spPr/>
      <dgm:t>
        <a:bodyPr/>
        <a:lstStyle/>
        <a:p>
          <a:r>
            <a:rPr lang="en-US" sz="2400" smtClean="0">
              <a:latin typeface="+mn-lt"/>
            </a:rPr>
            <a:t>Racemization</a:t>
          </a:r>
          <a:endParaRPr lang="en-US" sz="2400">
            <a:latin typeface="+mn-lt"/>
          </a:endParaRPr>
        </a:p>
      </dgm:t>
    </dgm:pt>
    <dgm:pt modelId="{24D4EDDB-BCA1-4817-9E43-4848E37DE3AE}" type="parTrans" cxnId="{E618617B-A316-4595-9121-C7E17D4A4BB8}">
      <dgm:prSet/>
      <dgm:spPr/>
      <dgm:t>
        <a:bodyPr/>
        <a:lstStyle/>
        <a:p>
          <a:endParaRPr lang="en-US"/>
        </a:p>
      </dgm:t>
    </dgm:pt>
    <dgm:pt modelId="{F68F5E12-E959-4BC5-A752-53A057641645}" type="sibTrans" cxnId="{E618617B-A316-4595-9121-C7E17D4A4BB8}">
      <dgm:prSet/>
      <dgm:spPr/>
      <dgm:t>
        <a:bodyPr/>
        <a:lstStyle/>
        <a:p>
          <a:endParaRPr lang="en-US"/>
        </a:p>
      </dgm:t>
    </dgm:pt>
    <dgm:pt modelId="{A855B8F6-FC39-47F1-A87B-967122A1419E}" type="pres">
      <dgm:prSet presAssocID="{F337432E-1012-460B-B66E-5CA3A27962FA}" presName="compositeShape" presStyleCnt="0">
        <dgm:presLayoutVars>
          <dgm:dir/>
          <dgm:resizeHandles/>
        </dgm:presLayoutVars>
      </dgm:prSet>
      <dgm:spPr/>
      <dgm:t>
        <a:bodyPr/>
        <a:lstStyle/>
        <a:p>
          <a:endParaRPr lang="en-US"/>
        </a:p>
      </dgm:t>
    </dgm:pt>
    <dgm:pt modelId="{E1AE78D6-2F74-43AF-986C-D29FED6F5D15}" type="pres">
      <dgm:prSet presAssocID="{F337432E-1012-460B-B66E-5CA3A27962FA}" presName="pyramid" presStyleLbl="node1" presStyleIdx="0" presStyleCnt="1" custAng="0" custFlipVert="1"/>
      <dgm:spPr/>
    </dgm:pt>
    <dgm:pt modelId="{4932771F-159E-4019-BC36-AE330D279345}" type="pres">
      <dgm:prSet presAssocID="{F337432E-1012-460B-B66E-5CA3A27962FA}" presName="theList" presStyleCnt="0"/>
      <dgm:spPr/>
    </dgm:pt>
    <dgm:pt modelId="{30024565-C29E-4841-B849-DD8B554C95E8}" type="pres">
      <dgm:prSet presAssocID="{08854C28-42F0-45D1-9D11-F4BA7296752A}" presName="aNode" presStyleLbl="fgAcc1" presStyleIdx="0" presStyleCnt="4">
        <dgm:presLayoutVars>
          <dgm:bulletEnabled val="1"/>
        </dgm:presLayoutVars>
      </dgm:prSet>
      <dgm:spPr>
        <a:prstGeom prst="can">
          <a:avLst/>
        </a:prstGeom>
      </dgm:spPr>
      <dgm:t>
        <a:bodyPr/>
        <a:lstStyle/>
        <a:p>
          <a:endParaRPr lang="en-US"/>
        </a:p>
      </dgm:t>
    </dgm:pt>
    <dgm:pt modelId="{CE92C01E-5272-424C-B6F6-893D6643B4E8}" type="pres">
      <dgm:prSet presAssocID="{08854C28-42F0-45D1-9D11-F4BA7296752A}" presName="aSpace" presStyleCnt="0"/>
      <dgm:spPr/>
    </dgm:pt>
    <dgm:pt modelId="{1E513728-EA0A-4D21-90F9-B42FB168A3D3}" type="pres">
      <dgm:prSet presAssocID="{FF5982A7-1827-4CA0-8C2B-18FF1ECEBCE6}" presName="aNode" presStyleLbl="fgAcc1" presStyleIdx="1" presStyleCnt="4">
        <dgm:presLayoutVars>
          <dgm:bulletEnabled val="1"/>
        </dgm:presLayoutVars>
      </dgm:prSet>
      <dgm:spPr>
        <a:prstGeom prst="can">
          <a:avLst/>
        </a:prstGeom>
      </dgm:spPr>
      <dgm:t>
        <a:bodyPr/>
        <a:lstStyle/>
        <a:p>
          <a:endParaRPr lang="en-US"/>
        </a:p>
      </dgm:t>
    </dgm:pt>
    <dgm:pt modelId="{2E2209A3-D9AE-4332-96CC-DCCA74D356EF}" type="pres">
      <dgm:prSet presAssocID="{FF5982A7-1827-4CA0-8C2B-18FF1ECEBCE6}" presName="aSpace" presStyleCnt="0"/>
      <dgm:spPr/>
    </dgm:pt>
    <dgm:pt modelId="{894E28F5-1DF6-405B-B4F0-1F6B01730C4F}" type="pres">
      <dgm:prSet presAssocID="{8206D472-FDAE-4C8A-A81F-D6FA0DA92CFC}" presName="aNode" presStyleLbl="fgAcc1" presStyleIdx="2" presStyleCnt="4">
        <dgm:presLayoutVars>
          <dgm:bulletEnabled val="1"/>
        </dgm:presLayoutVars>
      </dgm:prSet>
      <dgm:spPr>
        <a:prstGeom prst="can">
          <a:avLst/>
        </a:prstGeom>
      </dgm:spPr>
      <dgm:t>
        <a:bodyPr/>
        <a:lstStyle/>
        <a:p>
          <a:endParaRPr lang="en-US"/>
        </a:p>
      </dgm:t>
    </dgm:pt>
    <dgm:pt modelId="{90F384CE-3FAB-41E9-BB1D-02BBBFF9D320}" type="pres">
      <dgm:prSet presAssocID="{8206D472-FDAE-4C8A-A81F-D6FA0DA92CFC}" presName="aSpace" presStyleCnt="0"/>
      <dgm:spPr/>
    </dgm:pt>
    <dgm:pt modelId="{3BA0DE04-22A3-427A-B93B-B0EB4A94C99F}" type="pres">
      <dgm:prSet presAssocID="{F93342C3-D626-4924-B1E9-CD22BE8DBAF5}" presName="aNode" presStyleLbl="fgAcc1" presStyleIdx="3" presStyleCnt="4">
        <dgm:presLayoutVars>
          <dgm:bulletEnabled val="1"/>
        </dgm:presLayoutVars>
      </dgm:prSet>
      <dgm:spPr>
        <a:prstGeom prst="can">
          <a:avLst/>
        </a:prstGeom>
      </dgm:spPr>
      <dgm:t>
        <a:bodyPr/>
        <a:lstStyle/>
        <a:p>
          <a:endParaRPr lang="en-US"/>
        </a:p>
      </dgm:t>
    </dgm:pt>
    <dgm:pt modelId="{EED7BCD3-D7F7-4E78-9F8A-B438D85FBA30}" type="pres">
      <dgm:prSet presAssocID="{F93342C3-D626-4924-B1E9-CD22BE8DBAF5}" presName="aSpace" presStyleCnt="0"/>
      <dgm:spPr/>
    </dgm:pt>
  </dgm:ptLst>
  <dgm:cxnLst>
    <dgm:cxn modelId="{7237C236-C471-45C9-A066-33E53198E8F3}" type="presOf" srcId="{8206D472-FDAE-4C8A-A81F-D6FA0DA92CFC}" destId="{894E28F5-1DF6-405B-B4F0-1F6B01730C4F}" srcOrd="0" destOrd="0" presId="urn:microsoft.com/office/officeart/2005/8/layout/pyramid2"/>
    <dgm:cxn modelId="{B3DABB06-062A-4DD7-B03C-BCD3BF88FA24}" type="presOf" srcId="{08854C28-42F0-45D1-9D11-F4BA7296752A}" destId="{30024565-C29E-4841-B849-DD8B554C95E8}" srcOrd="0" destOrd="0" presId="urn:microsoft.com/office/officeart/2005/8/layout/pyramid2"/>
    <dgm:cxn modelId="{BCA30A91-000F-47F7-B050-C400B962EBAC}" srcId="{F337432E-1012-460B-B66E-5CA3A27962FA}" destId="{FF5982A7-1827-4CA0-8C2B-18FF1ECEBCE6}" srcOrd="1" destOrd="0" parTransId="{9F3E4F08-3D5E-4204-9B5B-906DEF638920}" sibTransId="{1BAF775D-22E6-489B-ACD1-FB42DD7B5481}"/>
    <dgm:cxn modelId="{E551D376-D055-4838-88C6-346C46C5B2C9}" type="presOf" srcId="{FF5982A7-1827-4CA0-8C2B-18FF1ECEBCE6}" destId="{1E513728-EA0A-4D21-90F9-B42FB168A3D3}" srcOrd="0" destOrd="0" presId="urn:microsoft.com/office/officeart/2005/8/layout/pyramid2"/>
    <dgm:cxn modelId="{29788A1E-FF4B-4D52-B409-71244D0F92F7}" srcId="{F337432E-1012-460B-B66E-5CA3A27962FA}" destId="{08854C28-42F0-45D1-9D11-F4BA7296752A}" srcOrd="0" destOrd="0" parTransId="{0470E6F4-A461-413C-85BA-88D1AFA894FB}" sibTransId="{09767840-6E57-4423-A510-D3318F8AA27C}"/>
    <dgm:cxn modelId="{E618617B-A316-4595-9121-C7E17D4A4BB8}" srcId="{F337432E-1012-460B-B66E-5CA3A27962FA}" destId="{F93342C3-D626-4924-B1E9-CD22BE8DBAF5}" srcOrd="3" destOrd="0" parTransId="{24D4EDDB-BCA1-4817-9E43-4848E37DE3AE}" sibTransId="{F68F5E12-E959-4BC5-A752-53A057641645}"/>
    <dgm:cxn modelId="{6B3910D8-6FD4-4D92-BF8C-F9C6048DC519}" type="presOf" srcId="{F337432E-1012-460B-B66E-5CA3A27962FA}" destId="{A855B8F6-FC39-47F1-A87B-967122A1419E}" srcOrd="0" destOrd="0" presId="urn:microsoft.com/office/officeart/2005/8/layout/pyramid2"/>
    <dgm:cxn modelId="{365528E3-D661-4DC4-A46F-B167815CB608}" type="presOf" srcId="{F93342C3-D626-4924-B1E9-CD22BE8DBAF5}" destId="{3BA0DE04-22A3-427A-B93B-B0EB4A94C99F}" srcOrd="0" destOrd="0" presId="urn:microsoft.com/office/officeart/2005/8/layout/pyramid2"/>
    <dgm:cxn modelId="{5A7EDAF0-6F6C-4491-8773-E3E7BCDA645A}" srcId="{F337432E-1012-460B-B66E-5CA3A27962FA}" destId="{8206D472-FDAE-4C8A-A81F-D6FA0DA92CFC}" srcOrd="2" destOrd="0" parTransId="{D0F9AE3F-477E-4B35-98EB-9CC08C137DFE}" sibTransId="{EFA8C690-C915-41E2-B90B-A86CC461215D}"/>
    <dgm:cxn modelId="{FDF8766B-60EF-46D6-BEE7-1FFF1C0DC355}" type="presParOf" srcId="{A855B8F6-FC39-47F1-A87B-967122A1419E}" destId="{E1AE78D6-2F74-43AF-986C-D29FED6F5D15}" srcOrd="0" destOrd="0" presId="urn:microsoft.com/office/officeart/2005/8/layout/pyramid2"/>
    <dgm:cxn modelId="{84277AFF-29C9-4C37-9A37-76F69A04574D}" type="presParOf" srcId="{A855B8F6-FC39-47F1-A87B-967122A1419E}" destId="{4932771F-159E-4019-BC36-AE330D279345}" srcOrd="1" destOrd="0" presId="urn:microsoft.com/office/officeart/2005/8/layout/pyramid2"/>
    <dgm:cxn modelId="{91266F4A-87BA-47C6-AC9F-C17156A15097}" type="presParOf" srcId="{4932771F-159E-4019-BC36-AE330D279345}" destId="{30024565-C29E-4841-B849-DD8B554C95E8}" srcOrd="0" destOrd="0" presId="urn:microsoft.com/office/officeart/2005/8/layout/pyramid2"/>
    <dgm:cxn modelId="{939EE3B5-3E38-43CB-A9C5-142A42969485}" type="presParOf" srcId="{4932771F-159E-4019-BC36-AE330D279345}" destId="{CE92C01E-5272-424C-B6F6-893D6643B4E8}" srcOrd="1" destOrd="0" presId="urn:microsoft.com/office/officeart/2005/8/layout/pyramid2"/>
    <dgm:cxn modelId="{F3A51FB0-8943-4A37-9A67-E92E060756A3}" type="presParOf" srcId="{4932771F-159E-4019-BC36-AE330D279345}" destId="{1E513728-EA0A-4D21-90F9-B42FB168A3D3}" srcOrd="2" destOrd="0" presId="urn:microsoft.com/office/officeart/2005/8/layout/pyramid2"/>
    <dgm:cxn modelId="{D40B5DA0-9F47-4C08-956F-82CA74705E63}" type="presParOf" srcId="{4932771F-159E-4019-BC36-AE330D279345}" destId="{2E2209A3-D9AE-4332-96CC-DCCA74D356EF}" srcOrd="3" destOrd="0" presId="urn:microsoft.com/office/officeart/2005/8/layout/pyramid2"/>
    <dgm:cxn modelId="{4FDCF4E4-E728-43F9-8BB7-C699F98B25CE}" type="presParOf" srcId="{4932771F-159E-4019-BC36-AE330D279345}" destId="{894E28F5-1DF6-405B-B4F0-1F6B01730C4F}" srcOrd="4" destOrd="0" presId="urn:microsoft.com/office/officeart/2005/8/layout/pyramid2"/>
    <dgm:cxn modelId="{87101012-6732-4EBB-B4D5-C7F318876A8A}" type="presParOf" srcId="{4932771F-159E-4019-BC36-AE330D279345}" destId="{90F384CE-3FAB-41E9-BB1D-02BBBFF9D320}" srcOrd="5" destOrd="0" presId="urn:microsoft.com/office/officeart/2005/8/layout/pyramid2"/>
    <dgm:cxn modelId="{1E9ADB34-9F3C-4021-99E6-A18A8B53DF15}" type="presParOf" srcId="{4932771F-159E-4019-BC36-AE330D279345}" destId="{3BA0DE04-22A3-427A-B93B-B0EB4A94C99F}" srcOrd="6" destOrd="0" presId="urn:microsoft.com/office/officeart/2005/8/layout/pyramid2"/>
    <dgm:cxn modelId="{825460D8-5761-46B9-B858-C05621C6E26C}" type="presParOf" srcId="{4932771F-159E-4019-BC36-AE330D279345}" destId="{EED7BCD3-D7F7-4E78-9F8A-B438D85FBA30}" srcOrd="7" destOrd="0" presId="urn:microsoft.com/office/officeart/2005/8/layout/pyramid2"/>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58AF0-BEE1-47B4-9C74-23D11ADB79E5}" type="datetimeFigureOut">
              <a:rPr lang="en-US" smtClean="0"/>
              <a:pPr/>
              <a:t>9/21/2015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359C-DA26-4DEB-BECF-188B1C4F9F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72359C-DA26-4DEB-BECF-188B1C4F9FD9}"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1425FBD-5C3D-4552-84BE-56A45ED27729}" type="datetime1">
              <a:rPr lang="en-US" smtClean="0"/>
              <a:pPr/>
              <a:t>9/21/2015</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B351F47-3D50-49CE-99E9-88B47E05036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8A9941-AECA-49B7-9C06-6BDE91BDEA51}" type="datetime1">
              <a:rPr lang="en-US" smtClean="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351F47-3D50-49CE-99E9-88B47E05036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B4DBC2-0ADF-4671-B17D-2D4275EA3FD8}" type="datetime1">
              <a:rPr lang="en-US" smtClean="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351F47-3D50-49CE-99E9-88B47E05036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FD3BBE7-7469-41A8-BAB7-27D640CE512F}" type="datetime1">
              <a:rPr lang="en-US" smtClean="0"/>
              <a:pPr/>
              <a:t>9/21/2015</a:t>
            </a:fld>
            <a:endParaRPr lang="en-US" dirty="0"/>
          </a:p>
        </p:txBody>
      </p:sp>
      <p:sp>
        <p:nvSpPr>
          <p:cNvPr id="9" name="Slide Number Placeholder 8"/>
          <p:cNvSpPr>
            <a:spLocks noGrp="1"/>
          </p:cNvSpPr>
          <p:nvPr>
            <p:ph type="sldNum" sz="quarter" idx="15"/>
          </p:nvPr>
        </p:nvSpPr>
        <p:spPr/>
        <p:txBody>
          <a:bodyPr rtlCol="0"/>
          <a:lstStyle/>
          <a:p>
            <a:fld id="{3B351F47-3D50-49CE-99E9-88B47E05036A}"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8293C7B-0058-4B1B-97CA-DC284436326C}" type="datetime1">
              <a:rPr lang="en-US" smtClean="0"/>
              <a:pPr/>
              <a:t>9/21/2015</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B351F47-3D50-49CE-99E9-88B47E05036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CF8A739-7029-43BF-8D0B-2C16B35AAC73}" type="datetime1">
              <a:rPr lang="en-US" smtClean="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351F47-3D50-49CE-99E9-88B47E05036A}"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95E33A-2D5E-4E86-8CF8-D7267A45B03E}" type="datetime1">
              <a:rPr lang="en-US" smtClean="0"/>
              <a:pPr/>
              <a:t>9/21/2015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351F47-3D50-49CE-99E9-88B47E05036A}"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1D9C3B8-23AF-4FC1-8606-D1F85DC1FE14}" type="datetime1">
              <a:rPr lang="en-US" smtClean="0"/>
              <a:pPr/>
              <a:t>9/21/2015</a:t>
            </a:fld>
            <a:endParaRPr lang="en-US" dirty="0"/>
          </a:p>
        </p:txBody>
      </p:sp>
      <p:sp>
        <p:nvSpPr>
          <p:cNvPr id="7" name="Slide Number Placeholder 6"/>
          <p:cNvSpPr>
            <a:spLocks noGrp="1"/>
          </p:cNvSpPr>
          <p:nvPr>
            <p:ph type="sldNum" sz="quarter" idx="11"/>
          </p:nvPr>
        </p:nvSpPr>
        <p:spPr/>
        <p:txBody>
          <a:bodyPr rtlCol="0"/>
          <a:lstStyle/>
          <a:p>
            <a:fld id="{3B351F47-3D50-49CE-99E9-88B47E05036A}"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E9B53-1148-474F-ABA3-25F7D75BC3FD}" type="datetime1">
              <a:rPr lang="en-US" smtClean="0"/>
              <a:pPr/>
              <a:t>9/21/2015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351F47-3D50-49CE-99E9-88B47E05036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BEF99A1-7D74-4894-95CA-C667A50EE0E7}" type="datetime1">
              <a:rPr lang="en-US" smtClean="0"/>
              <a:pPr/>
              <a:t>9/21/2015</a:t>
            </a:fld>
            <a:endParaRPr lang="en-US" dirty="0"/>
          </a:p>
        </p:txBody>
      </p:sp>
      <p:sp>
        <p:nvSpPr>
          <p:cNvPr id="22" name="Slide Number Placeholder 21"/>
          <p:cNvSpPr>
            <a:spLocks noGrp="1"/>
          </p:cNvSpPr>
          <p:nvPr>
            <p:ph type="sldNum" sz="quarter" idx="15"/>
          </p:nvPr>
        </p:nvSpPr>
        <p:spPr/>
        <p:txBody>
          <a:bodyPr rtlCol="0"/>
          <a:lstStyle/>
          <a:p>
            <a:fld id="{3B351F47-3D50-49CE-99E9-88B47E05036A}"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3A42484-2BB8-4D39-BFDD-753E32E53CC0}" type="datetime1">
              <a:rPr lang="en-US" smtClean="0"/>
              <a:pPr/>
              <a:t>9/21/2015</a:t>
            </a:fld>
            <a:endParaRPr lang="en-US" dirty="0"/>
          </a:p>
        </p:txBody>
      </p:sp>
      <p:sp>
        <p:nvSpPr>
          <p:cNvPr id="18" name="Slide Number Placeholder 17"/>
          <p:cNvSpPr>
            <a:spLocks noGrp="1"/>
          </p:cNvSpPr>
          <p:nvPr>
            <p:ph type="sldNum" sz="quarter" idx="11"/>
          </p:nvPr>
        </p:nvSpPr>
        <p:spPr/>
        <p:txBody>
          <a:bodyPr rtlCol="0"/>
          <a:lstStyle/>
          <a:p>
            <a:fld id="{3B351F47-3D50-49CE-99E9-88B47E05036A}"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2E451FC-A8DC-4688-B11F-37045BDC77DC}" type="datetime1">
              <a:rPr lang="en-US" smtClean="0"/>
              <a:pPr/>
              <a:t>9/21/2015</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B351F47-3D50-49CE-99E9-88B47E05036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066800"/>
            <a:ext cx="6934200" cy="1894362"/>
          </a:xfrm>
          <a:noFill/>
        </p:spPr>
        <p:txBody>
          <a:bodyPr anchor="ctr">
            <a:prstTxWarp prst="textPlain">
              <a:avLst/>
            </a:prstTxWarp>
            <a:normAutofit/>
          </a:bodyPr>
          <a:lstStyle/>
          <a:p>
            <a:r>
              <a:rPr lang="en-US" sz="4400" dirty="0" smtClean="0">
                <a:solidFill>
                  <a:schemeClr val="accent6">
                    <a:lumMod val="50000"/>
                  </a:schemeClr>
                </a:solidFill>
                <a:effectLst>
                  <a:glow rad="228600">
                    <a:schemeClr val="accent2">
                      <a:satMod val="175000"/>
                      <a:alpha val="40000"/>
                    </a:schemeClr>
                  </a:glow>
                  <a:reflection blurRad="6350" stA="55000" endA="50" endPos="85000" dist="29997" dir="5400000" sy="-100000" algn="bl" rotWithShape="0"/>
                </a:effectLst>
                <a:latin typeface="Angsana New" pitchFamily="18" charset="-34"/>
                <a:cs typeface="Angsana New" pitchFamily="18" charset="-34"/>
              </a:rPr>
              <a:t> Degradation Kinetics</a:t>
            </a:r>
            <a:endParaRPr lang="en-US" sz="4400" dirty="0">
              <a:solidFill>
                <a:schemeClr val="accent6">
                  <a:lumMod val="50000"/>
                </a:schemeClr>
              </a:solidFill>
              <a:effectLst>
                <a:glow rad="228600">
                  <a:schemeClr val="accent2">
                    <a:satMod val="175000"/>
                    <a:alpha val="40000"/>
                  </a:schemeClr>
                </a:glow>
                <a:reflection blurRad="6350" stA="55000" endA="50" endPos="85000" dist="29997" dir="5400000" sy="-100000" algn="bl" rotWithShape="0"/>
              </a:effectLst>
              <a:latin typeface="Angsana New" pitchFamily="18" charset="-34"/>
              <a:cs typeface="Angsana New" pitchFamily="18" charset="-34"/>
            </a:endParaRPr>
          </a:p>
        </p:txBody>
      </p:sp>
      <p:sp>
        <p:nvSpPr>
          <p:cNvPr id="4" name="Slide Number Placeholder 3"/>
          <p:cNvSpPr>
            <a:spLocks noGrp="1"/>
          </p:cNvSpPr>
          <p:nvPr>
            <p:ph type="sldNum" sz="quarter" idx="12"/>
          </p:nvPr>
        </p:nvSpPr>
        <p:spPr/>
        <p:txBody>
          <a:bodyPr/>
          <a:lstStyle/>
          <a:p>
            <a:fld id="{3B351F47-3D50-49CE-99E9-88B47E05036A}" type="slidenum">
              <a:rPr lang="en-US" smtClean="0"/>
              <a:pPr/>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533400"/>
            <a:ext cx="9144000" cy="6324600"/>
          </a:xfrm>
        </p:spPr>
        <p:txBody>
          <a:bodyPr/>
          <a:lstStyle/>
          <a:p>
            <a:r>
              <a:rPr lang="en-US" dirty="0" smtClean="0"/>
              <a:t> The initial concentration corresponding to Co is ordinarily written as ‘a’ &amp; concentration remaining at time ‘t’ as ‘x’. When this linear equation is plotted with x on vertical axis against t on horizontal axis, the slope of the line is equal to   – </a:t>
            </a:r>
            <a:r>
              <a:rPr lang="en-US" b="1" i="1" dirty="0" smtClean="0"/>
              <a:t>k</a:t>
            </a:r>
            <a:r>
              <a:rPr lang="en-US" dirty="0" smtClean="0"/>
              <a:t>.</a:t>
            </a:r>
          </a:p>
          <a:p>
            <a:endParaRPr lang="en-US" dirty="0" smtClean="0"/>
          </a:p>
          <a:p>
            <a:endParaRPr lang="en-US" dirty="0" smtClean="0"/>
          </a:p>
          <a:p>
            <a:endParaRPr lang="en-US" dirty="0"/>
          </a:p>
        </p:txBody>
      </p:sp>
      <p:sp>
        <p:nvSpPr>
          <p:cNvPr id="5" name="Slide Number Placeholder 4"/>
          <p:cNvSpPr>
            <a:spLocks noGrp="1"/>
          </p:cNvSpPr>
          <p:nvPr>
            <p:ph type="sldNum" sz="quarter" idx="15"/>
          </p:nvPr>
        </p:nvSpPr>
        <p:spPr/>
        <p:txBody>
          <a:bodyPr/>
          <a:lstStyle/>
          <a:p>
            <a:fld id="{3B351F47-3D50-49CE-99E9-88B47E05036A}" type="slidenum">
              <a:rPr lang="en-US" smtClean="0"/>
              <a:pPr/>
              <a:t>10</a:t>
            </a:fld>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3276600" y="2819400"/>
            <a:ext cx="31242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10800000">
            <a:off x="3276600" y="3429000"/>
            <a:ext cx="2895600" cy="182880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rot="16200000">
            <a:off x="1899166" y="4120634"/>
            <a:ext cx="2057400" cy="369332"/>
          </a:xfrm>
          <a:prstGeom prst="rect">
            <a:avLst/>
          </a:prstGeom>
          <a:noFill/>
        </p:spPr>
        <p:txBody>
          <a:bodyPr wrap="square" rtlCol="0">
            <a:spAutoFit/>
          </a:bodyPr>
          <a:lstStyle/>
          <a:p>
            <a:r>
              <a:rPr lang="en-US" b="1" dirty="0" smtClean="0"/>
              <a:t>Concentration</a:t>
            </a:r>
            <a:endParaRPr lang="en-US" b="1" dirty="0"/>
          </a:p>
        </p:txBody>
      </p:sp>
      <p:sp>
        <p:nvSpPr>
          <p:cNvPr id="12" name="TextBox 11"/>
          <p:cNvSpPr txBox="1"/>
          <p:nvPr/>
        </p:nvSpPr>
        <p:spPr>
          <a:xfrm>
            <a:off x="4419600" y="6096000"/>
            <a:ext cx="1143000" cy="369332"/>
          </a:xfrm>
          <a:prstGeom prst="rect">
            <a:avLst/>
          </a:prstGeom>
          <a:noFill/>
        </p:spPr>
        <p:txBody>
          <a:bodyPr wrap="square" rtlCol="0">
            <a:spAutoFit/>
          </a:bodyPr>
          <a:lstStyle/>
          <a:p>
            <a:r>
              <a:rPr lang="en-US" b="1" dirty="0" smtClean="0"/>
              <a:t>Time</a:t>
            </a:r>
            <a:endParaRPr lang="en-US" b="1" dirty="0"/>
          </a:p>
        </p:txBody>
      </p:sp>
      <p:sp>
        <p:nvSpPr>
          <p:cNvPr id="13" name="TextBox 12"/>
          <p:cNvSpPr txBox="1"/>
          <p:nvPr/>
        </p:nvSpPr>
        <p:spPr>
          <a:xfrm>
            <a:off x="4191000" y="3581400"/>
            <a:ext cx="1600200" cy="369332"/>
          </a:xfrm>
          <a:prstGeom prst="rect">
            <a:avLst/>
          </a:prstGeom>
          <a:noFill/>
        </p:spPr>
        <p:txBody>
          <a:bodyPr wrap="square" rtlCol="0">
            <a:spAutoFit/>
          </a:bodyPr>
          <a:lstStyle/>
          <a:p>
            <a:r>
              <a:rPr lang="en-US" b="1" dirty="0" smtClean="0"/>
              <a:t>Slope = – </a:t>
            </a:r>
            <a:r>
              <a:rPr lang="en-US" b="1" i="1" dirty="0" smtClean="0"/>
              <a:t>k</a:t>
            </a:r>
            <a:r>
              <a:rPr lang="en-US" b="1" dirty="0" smtClean="0"/>
              <a:t> </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order reaction</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Rate of the reaction depends on concentration of any one reagent.</a:t>
            </a:r>
          </a:p>
          <a:p>
            <a:r>
              <a:rPr lang="en-US" dirty="0" smtClean="0"/>
              <a:t>The rate expression for chemical reaction, </a:t>
            </a:r>
          </a:p>
          <a:p>
            <a:pPr>
              <a:buNone/>
            </a:pPr>
            <a:r>
              <a:rPr lang="en-US" dirty="0" smtClean="0"/>
              <a:t>                      A                                      B</a:t>
            </a:r>
          </a:p>
          <a:p>
            <a:r>
              <a:rPr lang="en-US" dirty="0" smtClean="0"/>
              <a:t>Rate of reaction = </a:t>
            </a:r>
          </a:p>
          <a:p>
            <a:r>
              <a:rPr lang="en-US" dirty="0" smtClean="0"/>
              <a:t>Integrating above rate equation between initial concentration Co at t = 0 &amp; Ct, concentration after t=t, we obtain, </a:t>
            </a:r>
          </a:p>
          <a:p>
            <a:pPr>
              <a:buNone/>
            </a:pPr>
            <a:endParaRPr lang="en-US" dirty="0" smtClean="0"/>
          </a:p>
        </p:txBody>
      </p:sp>
      <p:sp>
        <p:nvSpPr>
          <p:cNvPr id="11" name="Slide Number Placeholder 10"/>
          <p:cNvSpPr>
            <a:spLocks noGrp="1"/>
          </p:cNvSpPr>
          <p:nvPr>
            <p:ph type="sldNum" sz="quarter" idx="15"/>
          </p:nvPr>
        </p:nvSpPr>
        <p:spPr/>
        <p:txBody>
          <a:bodyPr/>
          <a:lstStyle/>
          <a:p>
            <a:fld id="{3B351F47-3D50-49CE-99E9-88B47E05036A}" type="slidenum">
              <a:rPr lang="en-US" smtClean="0"/>
              <a:pPr/>
              <a:t>11</a:t>
            </a:fld>
            <a:endParaRPr lang="en-US" dirty="0"/>
          </a:p>
        </p:txBody>
      </p:sp>
      <p:cxnSp>
        <p:nvCxnSpPr>
          <p:cNvPr id="4" name="Straight Arrow Connector 3"/>
          <p:cNvCxnSpPr/>
          <p:nvPr/>
        </p:nvCxnSpPr>
        <p:spPr>
          <a:xfrm>
            <a:off x="2971800" y="3124200"/>
            <a:ext cx="2438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05200" y="3352800"/>
            <a:ext cx="1066800" cy="504825"/>
          </a:xfrm>
          <a:prstGeom prst="rect">
            <a:avLst/>
          </a:prstGeom>
          <a:noFill/>
        </p:spPr>
      </p:pic>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9"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438400" y="5029200"/>
            <a:ext cx="3050299" cy="352425"/>
          </a:xfrm>
          <a:prstGeom prst="rect">
            <a:avLst/>
          </a:prstGeom>
          <a:noFill/>
        </p:spPr>
      </p:pic>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11"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886200" y="5638800"/>
            <a:ext cx="2133600" cy="67254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686800" cy="6092952"/>
          </a:xfrm>
        </p:spPr>
        <p:txBody>
          <a:bodyPr/>
          <a:lstStyle/>
          <a:p>
            <a:pPr algn="just"/>
            <a:r>
              <a:rPr lang="en-US" dirty="0" smtClean="0"/>
              <a:t>The initial concentration corresponding to Co is ordinarily written as ‘a’ &amp; concentration remaining at time ‘t’ as ‘x’. When this linear equation is plotted with ‘log Ct’ on vertical axis against ‘t’ on horizontal axis, the slope of the line is equal to </a:t>
            </a:r>
          </a:p>
        </p:txBody>
      </p:sp>
      <p:sp>
        <p:nvSpPr>
          <p:cNvPr id="6" name="Slide Number Placeholder 5"/>
          <p:cNvSpPr>
            <a:spLocks noGrp="1"/>
          </p:cNvSpPr>
          <p:nvPr>
            <p:ph type="sldNum" sz="quarter" idx="15"/>
          </p:nvPr>
        </p:nvSpPr>
        <p:spPr/>
        <p:txBody>
          <a:bodyPr/>
          <a:lstStyle/>
          <a:p>
            <a:fld id="{3B351F47-3D50-49CE-99E9-88B47E05036A}" type="slidenum">
              <a:rPr lang="en-US" smtClean="0"/>
              <a:pPr/>
              <a:t>12</a:t>
            </a:fld>
            <a:endParaRPr lang="en-US" dirty="0"/>
          </a:p>
        </p:txBody>
      </p:sp>
      <p:sp>
        <p:nvSpPr>
          <p:cNvPr id="2458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82"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0" y="1905000"/>
            <a:ext cx="609600" cy="737853"/>
          </a:xfrm>
          <a:prstGeom prst="rect">
            <a:avLst/>
          </a:prstGeom>
          <a:noFill/>
        </p:spPr>
      </p:pic>
      <p:sp>
        <p:nvSpPr>
          <p:cNvPr id="7" name="Rectangle 6"/>
          <p:cNvSpPr/>
          <p:nvPr/>
        </p:nvSpPr>
        <p:spPr>
          <a:xfrm>
            <a:off x="3276600" y="2819400"/>
            <a:ext cx="31242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10800000">
            <a:off x="3276600" y="3429000"/>
            <a:ext cx="2895600" cy="182880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4419600" y="6096000"/>
            <a:ext cx="1143000" cy="369332"/>
          </a:xfrm>
          <a:prstGeom prst="rect">
            <a:avLst/>
          </a:prstGeom>
          <a:noFill/>
        </p:spPr>
        <p:txBody>
          <a:bodyPr wrap="square" rtlCol="0">
            <a:spAutoFit/>
          </a:bodyPr>
          <a:lstStyle/>
          <a:p>
            <a:r>
              <a:rPr lang="en-US" b="1" dirty="0" smtClean="0"/>
              <a:t>Time</a:t>
            </a:r>
            <a:endParaRPr lang="en-US" b="1" dirty="0"/>
          </a:p>
        </p:txBody>
      </p:sp>
      <p:sp>
        <p:nvSpPr>
          <p:cNvPr id="10" name="TextBox 9"/>
          <p:cNvSpPr txBox="1"/>
          <p:nvPr/>
        </p:nvSpPr>
        <p:spPr>
          <a:xfrm>
            <a:off x="3886200" y="3200400"/>
            <a:ext cx="2438400" cy="369332"/>
          </a:xfrm>
          <a:prstGeom prst="rect">
            <a:avLst/>
          </a:prstGeom>
          <a:noFill/>
        </p:spPr>
        <p:txBody>
          <a:bodyPr wrap="square" rtlCol="0">
            <a:spAutoFit/>
          </a:bodyPr>
          <a:lstStyle/>
          <a:p>
            <a:r>
              <a:rPr lang="en-US" b="1" dirty="0" smtClean="0"/>
              <a:t>Slope = – </a:t>
            </a:r>
            <a:r>
              <a:rPr lang="en-US" b="1" i="1" dirty="0" err="1" smtClean="0"/>
              <a:t>kt</a:t>
            </a:r>
            <a:r>
              <a:rPr lang="en-US" b="1" i="1" dirty="0" smtClean="0"/>
              <a:t>/2.303</a:t>
            </a:r>
            <a:r>
              <a:rPr lang="en-US" b="1" dirty="0" smtClean="0"/>
              <a:t> </a:t>
            </a:r>
            <a:endParaRPr lang="en-US" b="1" dirty="0"/>
          </a:p>
        </p:txBody>
      </p:sp>
      <p:sp>
        <p:nvSpPr>
          <p:cNvPr id="12" name="TextBox 11"/>
          <p:cNvSpPr txBox="1"/>
          <p:nvPr/>
        </p:nvSpPr>
        <p:spPr>
          <a:xfrm rot="16200000">
            <a:off x="2356366" y="4273034"/>
            <a:ext cx="1143000" cy="369332"/>
          </a:xfrm>
          <a:prstGeom prst="rect">
            <a:avLst/>
          </a:prstGeom>
          <a:noFill/>
        </p:spPr>
        <p:txBody>
          <a:bodyPr wrap="square" rtlCol="0">
            <a:spAutoFit/>
          </a:bodyPr>
          <a:lstStyle/>
          <a:p>
            <a:r>
              <a:rPr lang="en-US" b="1" dirty="0" smtClean="0"/>
              <a:t>log </a:t>
            </a:r>
            <a:r>
              <a:rPr lang="en-US" b="1" i="1" dirty="0" smtClean="0"/>
              <a:t>Ct</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order reaction</a:t>
            </a:r>
            <a:br>
              <a:rPr lang="en-US" dirty="0" smtClean="0"/>
            </a:br>
            <a:endParaRPr lang="en-US" dirty="0"/>
          </a:p>
        </p:txBody>
      </p:sp>
      <p:sp>
        <p:nvSpPr>
          <p:cNvPr id="3" name="Content Placeholder 2"/>
          <p:cNvSpPr>
            <a:spLocks noGrp="1"/>
          </p:cNvSpPr>
          <p:nvPr>
            <p:ph sz="quarter" idx="1"/>
          </p:nvPr>
        </p:nvSpPr>
        <p:spPr>
          <a:xfrm>
            <a:off x="0" y="1219200"/>
            <a:ext cx="9144000" cy="5638800"/>
          </a:xfrm>
        </p:spPr>
        <p:txBody>
          <a:bodyPr/>
          <a:lstStyle/>
          <a:p>
            <a:r>
              <a:rPr lang="en-US" dirty="0" smtClean="0"/>
              <a:t>The rate of the reaction depends upon concentration of two reactants.</a:t>
            </a:r>
          </a:p>
          <a:p>
            <a:r>
              <a:rPr lang="en-US" dirty="0" smtClean="0"/>
              <a:t>There are two cases,</a:t>
            </a:r>
          </a:p>
          <a:p>
            <a:r>
              <a:rPr lang="en-US" dirty="0" smtClean="0"/>
              <a:t>Case 1: when the initial concentrations of A &amp; B are identical or two molecules of the same reactant are involved in the reaction.</a:t>
            </a:r>
          </a:p>
          <a:p>
            <a:pPr>
              <a:buNone/>
            </a:pPr>
            <a:r>
              <a:rPr lang="en-US" dirty="0" smtClean="0"/>
              <a:t>                          A + B                     products or </a:t>
            </a:r>
          </a:p>
          <a:p>
            <a:pPr>
              <a:buNone/>
            </a:pPr>
            <a:r>
              <a:rPr lang="en-US" dirty="0" smtClean="0"/>
              <a:t>                                2A                   products </a:t>
            </a:r>
          </a:p>
          <a:p>
            <a:endParaRPr lang="en-US" dirty="0" smtClean="0"/>
          </a:p>
          <a:p>
            <a:endParaRPr lang="en-US" dirty="0" smtClean="0"/>
          </a:p>
          <a:p>
            <a:r>
              <a:rPr lang="en-US" dirty="0" smtClean="0"/>
              <a:t>Where, a = initial concentration of the reactant or reactants and x = concentration of the reactant changed in time t.</a:t>
            </a:r>
          </a:p>
          <a:p>
            <a:endParaRPr lang="en-US" dirty="0"/>
          </a:p>
        </p:txBody>
      </p:sp>
      <p:sp>
        <p:nvSpPr>
          <p:cNvPr id="8" name="Slide Number Placeholder 7"/>
          <p:cNvSpPr>
            <a:spLocks noGrp="1"/>
          </p:cNvSpPr>
          <p:nvPr>
            <p:ph type="sldNum" sz="quarter" idx="15"/>
          </p:nvPr>
        </p:nvSpPr>
        <p:spPr/>
        <p:txBody>
          <a:bodyPr/>
          <a:lstStyle/>
          <a:p>
            <a:fld id="{3B351F47-3D50-49CE-99E9-88B47E05036A}" type="slidenum">
              <a:rPr lang="en-US" smtClean="0"/>
              <a:pPr/>
              <a:t>13</a:t>
            </a:fld>
            <a:endParaRPr lang="en-US" dirty="0"/>
          </a:p>
        </p:txBody>
      </p:sp>
      <p:cxnSp>
        <p:nvCxnSpPr>
          <p:cNvPr id="4" name="Straight Arrow Connector 3"/>
          <p:cNvCxnSpPr/>
          <p:nvPr/>
        </p:nvCxnSpPr>
        <p:spPr>
          <a:xfrm>
            <a:off x="3200400" y="3886200"/>
            <a:ext cx="1524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a:off x="3200400" y="4343400"/>
            <a:ext cx="1524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5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2799" y="4800600"/>
            <a:ext cx="1925515" cy="685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lstStyle/>
          <a:p>
            <a:pPr>
              <a:buNone/>
            </a:pPr>
            <a:endParaRPr lang="en-US" dirty="0" smtClean="0"/>
          </a:p>
          <a:p>
            <a:pPr>
              <a:buNone/>
            </a:pPr>
            <a:r>
              <a:rPr lang="en-US" dirty="0" smtClean="0"/>
              <a:t>Integrating rate equation between initial concentration ‘a’ at t = 0 &amp; (a-x), concentration after t = t, we obtain,</a:t>
            </a:r>
          </a:p>
          <a:p>
            <a:endParaRPr lang="en-US" dirty="0" smtClean="0"/>
          </a:p>
          <a:p>
            <a:pPr>
              <a:buNone/>
            </a:pPr>
            <a:endParaRPr lang="en-US" dirty="0" smtClean="0"/>
          </a:p>
          <a:p>
            <a:endParaRPr lang="en-US" dirty="0" smtClean="0"/>
          </a:p>
          <a:p>
            <a:r>
              <a:rPr lang="en-US" dirty="0" smtClean="0"/>
              <a:t>Case 2: When the initial concentrations of the two reactants are different, i.e., </a:t>
            </a:r>
          </a:p>
          <a:p>
            <a:pPr>
              <a:buNone/>
            </a:pPr>
            <a:r>
              <a:rPr lang="en-US" dirty="0" smtClean="0"/>
              <a:t>                            A + B                      products </a:t>
            </a:r>
          </a:p>
          <a:p>
            <a:r>
              <a:rPr lang="en-US" dirty="0" smtClean="0"/>
              <a:t>Assume the initial concentration of two reactants to be a &amp; b </a:t>
            </a:r>
          </a:p>
          <a:p>
            <a:endParaRPr lang="en-US" dirty="0" smtClean="0"/>
          </a:p>
          <a:p>
            <a:endParaRPr lang="en-US" dirty="0" smtClean="0"/>
          </a:p>
          <a:p>
            <a:r>
              <a:rPr lang="en-US" dirty="0" smtClean="0"/>
              <a:t>Integrating above equation, </a:t>
            </a:r>
          </a:p>
          <a:p>
            <a:pPr>
              <a:buNone/>
            </a:pPr>
            <a:endParaRPr lang="en-US" dirty="0" smtClean="0"/>
          </a:p>
          <a:p>
            <a:r>
              <a:rPr lang="en-US" dirty="0" smtClean="0"/>
              <a:t>(a - x) and (b - x) are the concentrations of A and B after time interval, t.</a:t>
            </a:r>
          </a:p>
          <a:p>
            <a:endParaRPr lang="en-US" dirty="0"/>
          </a:p>
        </p:txBody>
      </p:sp>
      <p:sp>
        <p:nvSpPr>
          <p:cNvPr id="13" name="Slide Number Placeholder 12"/>
          <p:cNvSpPr>
            <a:spLocks noGrp="1"/>
          </p:cNvSpPr>
          <p:nvPr>
            <p:ph type="sldNum" sz="quarter" idx="15"/>
          </p:nvPr>
        </p:nvSpPr>
        <p:spPr/>
        <p:txBody>
          <a:bodyPr/>
          <a:lstStyle/>
          <a:p>
            <a:fld id="{3B351F47-3D50-49CE-99E9-88B47E05036A}" type="slidenum">
              <a:rPr lang="en-US" smtClean="0"/>
              <a:pPr/>
              <a:t>14</a:t>
            </a:fld>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45720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7" name="Straight Arrow Connector 6"/>
          <p:cNvCxnSpPr/>
          <p:nvPr/>
        </p:nvCxnSpPr>
        <p:spPr>
          <a:xfrm>
            <a:off x="3352800" y="36576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45720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45720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76601" y="1447800"/>
            <a:ext cx="1981200" cy="715020"/>
          </a:xfrm>
          <a:prstGeom prst="rect">
            <a:avLst/>
          </a:prstGeom>
          <a:noFill/>
        </p:spPr>
      </p:pic>
      <p:sp>
        <p:nvSpPr>
          <p:cNvPr id="18435" name="Rectangle 3"/>
          <p:cNvSpPr>
            <a:spLocks noChangeArrowheads="1"/>
          </p:cNvSpPr>
          <p:nvPr/>
        </p:nvSpPr>
        <p:spPr bwMode="auto">
          <a:xfrm>
            <a:off x="457200" y="914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3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2800" y="4419600"/>
            <a:ext cx="2590800" cy="609600"/>
          </a:xfrm>
          <a:prstGeom prst="rect">
            <a:avLst/>
          </a:prstGeom>
          <a:noFill/>
        </p:spPr>
      </p:pic>
      <p:sp>
        <p:nvSpPr>
          <p:cNvPr id="18438" name="Rectangle 6"/>
          <p:cNvSpPr>
            <a:spLocks noChangeArrowheads="1"/>
          </p:cNvSpPr>
          <p:nvPr/>
        </p:nvSpPr>
        <p:spPr bwMode="auto">
          <a:xfrm>
            <a:off x="457200" y="9525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9"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72000" y="5257800"/>
            <a:ext cx="2628566" cy="619125"/>
          </a:xfrm>
          <a:prstGeom prst="rect">
            <a:avLst/>
          </a:prstGeom>
          <a:noFill/>
        </p:spPr>
      </p:pic>
      <p:sp>
        <p:nvSpPr>
          <p:cNvPr id="18441" name="Rectangle 9"/>
          <p:cNvSpPr>
            <a:spLocks noChangeArrowheads="1"/>
          </p:cNvSpPr>
          <p:nvPr/>
        </p:nvSpPr>
        <p:spPr bwMode="auto">
          <a:xfrm>
            <a:off x="457200" y="1000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Pseudo order reaction</a:t>
            </a:r>
            <a:endParaRPr lang="en-US" dirty="0"/>
          </a:p>
        </p:txBody>
      </p:sp>
      <p:sp>
        <p:nvSpPr>
          <p:cNvPr id="3" name="Content Placeholder 2"/>
          <p:cNvSpPr>
            <a:spLocks noGrp="1"/>
          </p:cNvSpPr>
          <p:nvPr>
            <p:ph sz="quarter" idx="1"/>
          </p:nvPr>
        </p:nvSpPr>
        <p:spPr>
          <a:xfrm>
            <a:off x="0" y="1295400"/>
            <a:ext cx="9144000" cy="5562600"/>
          </a:xfrm>
        </p:spPr>
        <p:txBody>
          <a:bodyPr>
            <a:normAutofit lnSpcReduction="10000"/>
          </a:bodyPr>
          <a:lstStyle/>
          <a:p>
            <a:endParaRPr lang="en-US" dirty="0" smtClean="0"/>
          </a:p>
          <a:p>
            <a:r>
              <a:rPr lang="en-US" dirty="0" smtClean="0"/>
              <a:t>Originally of higher order but made to behave like lower order reaction</a:t>
            </a:r>
          </a:p>
          <a:p>
            <a:endParaRPr lang="en-US" dirty="0" smtClean="0"/>
          </a:p>
          <a:p>
            <a:pPr marL="457200" indent="-457200">
              <a:buNone/>
            </a:pPr>
            <a:r>
              <a:rPr lang="en-US" dirty="0" smtClean="0"/>
              <a:t>1.   Pseudo zero order reaction: </a:t>
            </a:r>
          </a:p>
          <a:p>
            <a:pPr marL="457200" indent="-457200">
              <a:buNone/>
            </a:pPr>
            <a:r>
              <a:rPr lang="en-US" dirty="0" smtClean="0"/>
              <a:t>      In the solid state, many drugs decompose according to pseudo zero order rates as reactions.</a:t>
            </a:r>
          </a:p>
          <a:p>
            <a:pPr marL="457200" indent="-457200">
              <a:buNone/>
            </a:pPr>
            <a:r>
              <a:rPr lang="en-US" dirty="0" smtClean="0"/>
              <a:t>      It frequently occur in drugs formulated as pharmaceutical suspensions.</a:t>
            </a:r>
          </a:p>
          <a:p>
            <a:pPr marL="457200" indent="-457200">
              <a:buNone/>
            </a:pPr>
            <a:r>
              <a:rPr lang="en-US" dirty="0" smtClean="0"/>
              <a:t>2.   Pseudo first order reaction:</a:t>
            </a:r>
          </a:p>
          <a:p>
            <a:pPr marL="457200" indent="-457200">
              <a:buNone/>
            </a:pPr>
            <a:r>
              <a:rPr lang="en-US" dirty="0" smtClean="0"/>
              <a:t>      It can be defined as a second order reaction that is made to behave like a first order reaction.</a:t>
            </a:r>
          </a:p>
          <a:p>
            <a:pPr marL="457200" indent="-457200">
              <a:buAutoNum type="arabicPeriod" startAt="2"/>
            </a:pPr>
            <a:endParaRPr lang="en-US" dirty="0" smtClean="0"/>
          </a:p>
          <a:p>
            <a:pPr marL="457200" indent="-457200">
              <a:buNone/>
            </a:pPr>
            <a:r>
              <a:rPr lang="en-US" dirty="0" smtClean="0"/>
              <a:t>  </a:t>
            </a:r>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Degradation pathways</a:t>
            </a:r>
            <a:endParaRPr lang="en-US" dirty="0"/>
          </a:p>
        </p:txBody>
      </p:sp>
      <p:sp>
        <p:nvSpPr>
          <p:cNvPr id="5" name="Slide Number Placeholder 4"/>
          <p:cNvSpPr>
            <a:spLocks noGrp="1"/>
          </p:cNvSpPr>
          <p:nvPr>
            <p:ph type="sldNum" sz="quarter" idx="15"/>
          </p:nvPr>
        </p:nvSpPr>
        <p:spPr/>
        <p:txBody>
          <a:bodyPr/>
          <a:lstStyle/>
          <a:p>
            <a:fld id="{3B351F47-3D50-49CE-99E9-88B47E05036A}" type="slidenum">
              <a:rPr lang="en-US" smtClean="0"/>
              <a:pPr/>
              <a:t>16</a:t>
            </a:fld>
            <a:endParaRPr lang="en-US" dirty="0"/>
          </a:p>
        </p:txBody>
      </p:sp>
      <p:graphicFrame>
        <p:nvGraphicFramePr>
          <p:cNvPr id="4" name="Diagram 3"/>
          <p:cNvGraphicFramePr/>
          <p:nvPr/>
        </p:nvGraphicFramePr>
        <p:xfrm>
          <a:off x="990600" y="1676400"/>
          <a:ext cx="6934200" cy="497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7924800" cy="1143000"/>
          </a:xfrm>
        </p:spPr>
        <p:txBody>
          <a:bodyPr/>
          <a:lstStyle/>
          <a:p>
            <a:r>
              <a:rPr lang="en-US" dirty="0" smtClean="0"/>
              <a:t>Hydrolysis</a:t>
            </a:r>
            <a:endParaRPr lang="en-US" dirty="0"/>
          </a:p>
        </p:txBody>
      </p:sp>
      <p:sp>
        <p:nvSpPr>
          <p:cNvPr id="3" name="Content Placeholder 2"/>
          <p:cNvSpPr>
            <a:spLocks noGrp="1"/>
          </p:cNvSpPr>
          <p:nvPr>
            <p:ph sz="quarter" idx="1"/>
          </p:nvPr>
        </p:nvSpPr>
        <p:spPr>
          <a:xfrm>
            <a:off x="0" y="1600200"/>
            <a:ext cx="8915400" cy="4873752"/>
          </a:xfrm>
        </p:spPr>
        <p:txBody>
          <a:bodyPr/>
          <a:lstStyle/>
          <a:p>
            <a:pPr algn="just"/>
            <a:r>
              <a:rPr lang="en-US" dirty="0" smtClean="0"/>
              <a:t> Many pharmaceuticals contain ester or amide functional groups, which may undergo hydrolysis in solution. </a:t>
            </a:r>
          </a:p>
          <a:p>
            <a:pPr algn="just"/>
            <a:endParaRPr lang="en-US" dirty="0" smtClean="0"/>
          </a:p>
          <a:p>
            <a:pPr algn="just"/>
            <a:r>
              <a:rPr lang="en-US" dirty="0" smtClean="0"/>
              <a:t>Examples of drugs that tend to undergo hydrolytic cleavage of an ester or amide linkage are anesthetics, antibiotics, vitamins, &amp; barbiturates.</a:t>
            </a:r>
          </a:p>
          <a:p>
            <a:pPr algn="just"/>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1.   Ester hydrolysis</a:t>
            </a:r>
            <a:endParaRPr lang="en-US" dirty="0"/>
          </a:p>
        </p:txBody>
      </p:sp>
      <p:sp>
        <p:nvSpPr>
          <p:cNvPr id="3" name="Content Placeholder 2"/>
          <p:cNvSpPr>
            <a:spLocks noGrp="1"/>
          </p:cNvSpPr>
          <p:nvPr>
            <p:ph sz="quarter" idx="1"/>
          </p:nvPr>
        </p:nvSpPr>
        <p:spPr>
          <a:xfrm>
            <a:off x="0" y="1600200"/>
            <a:ext cx="9144000" cy="5257800"/>
          </a:xfrm>
        </p:spPr>
        <p:txBody>
          <a:bodyPr/>
          <a:lstStyle/>
          <a:p>
            <a:r>
              <a:rPr lang="en-US" dirty="0" smtClean="0"/>
              <a:t> The hydrolysis of an ester into a mixture of an acid &amp; alcohol essentially involves the rupture of a covalent linkage between a carbon atom &amp; an oxygen atom.</a:t>
            </a:r>
          </a:p>
          <a:p>
            <a:r>
              <a:rPr lang="en-US" dirty="0" smtClean="0"/>
              <a:t> The alkaline hydrolysis of an ester is irreversible where as acid hydrolysis of an ester is reversible.</a:t>
            </a:r>
          </a:p>
          <a:p>
            <a:r>
              <a:rPr lang="en-US" dirty="0" smtClean="0"/>
              <a:t> The general form of the kinetic equations to express acid or base-catalyzed hydrolysis is as follows:</a:t>
            </a:r>
          </a:p>
          <a:p>
            <a:endParaRPr lang="en-US" dirty="0" smtClean="0"/>
          </a:p>
          <a:p>
            <a:endParaRPr lang="en-US" dirty="0"/>
          </a:p>
        </p:txBody>
      </p:sp>
      <p:sp>
        <p:nvSpPr>
          <p:cNvPr id="10" name="Slide Number Placeholder 9"/>
          <p:cNvSpPr>
            <a:spLocks noGrp="1"/>
          </p:cNvSpPr>
          <p:nvPr>
            <p:ph type="sldNum" sz="quarter" idx="15"/>
          </p:nvPr>
        </p:nvSpPr>
        <p:spPr/>
        <p:txBody>
          <a:bodyPr/>
          <a:lstStyle/>
          <a:p>
            <a:fld id="{3B351F47-3D50-49CE-99E9-88B47E05036A}" type="slidenum">
              <a:rPr lang="en-US" smtClean="0"/>
              <a:pPr/>
              <a:t>18</a:t>
            </a:fld>
            <a:endParaRPr lang="en-US" dirty="0"/>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57600" y="4495800"/>
            <a:ext cx="2346960" cy="533400"/>
          </a:xfrm>
          <a:prstGeom prst="rect">
            <a:avLst/>
          </a:prstGeom>
          <a:noFill/>
        </p:spPr>
      </p:pic>
      <p:sp>
        <p:nvSpPr>
          <p:cNvPr id="26627" name="Rectangle 3"/>
          <p:cNvSpPr>
            <a:spLocks noChangeArrowheads="1"/>
          </p:cNvSpPr>
          <p:nvPr/>
        </p:nvSpPr>
        <p:spPr bwMode="auto">
          <a:xfrm>
            <a:off x="68580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657600" y="5334000"/>
            <a:ext cx="2493645" cy="533400"/>
          </a:xfrm>
          <a:prstGeom prst="rect">
            <a:avLst/>
          </a:prstGeom>
          <a:noFill/>
        </p:spPr>
      </p:pic>
      <p:sp>
        <p:nvSpPr>
          <p:cNvPr id="26630" name="Rectangle 6"/>
          <p:cNvSpPr>
            <a:spLocks noChangeArrowheads="1"/>
          </p:cNvSpPr>
          <p:nvPr/>
        </p:nvSpPr>
        <p:spPr bwMode="auto">
          <a:xfrm>
            <a:off x="68580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533400"/>
            <a:ext cx="9144000" cy="5940552"/>
          </a:xfrm>
        </p:spPr>
        <p:txBody>
          <a:bodyPr/>
          <a:lstStyle/>
          <a:p>
            <a:pPr algn="just"/>
            <a:r>
              <a:rPr lang="en-US" dirty="0" smtClean="0"/>
              <a:t> This is done by keeping the OH</a:t>
            </a:r>
            <a:r>
              <a:rPr lang="en-US" baseline="30000" dirty="0" smtClean="0"/>
              <a:t>-</a:t>
            </a:r>
            <a:r>
              <a:rPr lang="en-US" dirty="0" smtClean="0"/>
              <a:t> or H</a:t>
            </a:r>
            <a:r>
              <a:rPr lang="en-US" baseline="30000" dirty="0" smtClean="0"/>
              <a:t>-</a:t>
            </a:r>
            <a:r>
              <a:rPr lang="en-US" dirty="0" smtClean="0"/>
              <a:t> at a considerably higher concentration than the ester concentration or by keeping constant through the use of buffers. This would cause the previous equation reduce to:</a:t>
            </a:r>
          </a:p>
          <a:p>
            <a:pPr algn="just"/>
            <a:endParaRPr lang="en-US" dirty="0" smtClean="0"/>
          </a:p>
          <a:p>
            <a:pPr algn="just"/>
            <a:endParaRPr lang="en-US" dirty="0" smtClean="0"/>
          </a:p>
          <a:p>
            <a:pPr algn="just"/>
            <a:r>
              <a:rPr lang="en-US" dirty="0" smtClean="0"/>
              <a:t>Whenever possible, first order kinetics expression have been employed in the study of the degradation of drugs by ester hydrolysis, but at times, second order kinetics expression have been employed.</a:t>
            </a:r>
          </a:p>
          <a:p>
            <a:pPr algn="just"/>
            <a:endParaRPr lang="en-US" dirty="0"/>
          </a:p>
        </p:txBody>
      </p:sp>
      <p:sp>
        <p:nvSpPr>
          <p:cNvPr id="6" name="Slide Number Placeholder 5"/>
          <p:cNvSpPr>
            <a:spLocks noGrp="1"/>
          </p:cNvSpPr>
          <p:nvPr>
            <p:ph type="sldNum" sz="quarter" idx="15"/>
          </p:nvPr>
        </p:nvSpPr>
        <p:spPr/>
        <p:txBody>
          <a:bodyPr/>
          <a:lstStyle/>
          <a:p>
            <a:fld id="{3B351F47-3D50-49CE-99E9-88B47E05036A}" type="slidenum">
              <a:rPr lang="en-US" smtClean="0"/>
              <a:pPr/>
              <a:t>19</a:t>
            </a:fld>
            <a:endParaRPr lang="en-US" dirty="0"/>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69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86200" y="2362200"/>
            <a:ext cx="2282190" cy="533400"/>
          </a:xfrm>
          <a:prstGeom prst="rect">
            <a:avLst/>
          </a:prstGeom>
          <a:noFill/>
        </p:spPr>
      </p:pic>
      <p:sp>
        <p:nvSpPr>
          <p:cNvPr id="29699" name="Rectangle 3"/>
          <p:cNvSpPr>
            <a:spLocks noChangeArrowheads="1"/>
          </p:cNvSpPr>
          <p:nvPr/>
        </p:nvSpPr>
        <p:spPr bwMode="auto">
          <a:xfrm>
            <a:off x="68580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Drug Stability</a:t>
            </a:r>
            <a:endParaRPr lang="en-US" sz="4000" b="1" dirty="0">
              <a:solidFill>
                <a:schemeClr val="tx1"/>
              </a:solidFill>
            </a:endParaRPr>
          </a:p>
        </p:txBody>
      </p:sp>
      <p:sp>
        <p:nvSpPr>
          <p:cNvPr id="3" name="Content Placeholder 2"/>
          <p:cNvSpPr>
            <a:spLocks noGrp="1"/>
          </p:cNvSpPr>
          <p:nvPr>
            <p:ph sz="quarter" idx="1"/>
          </p:nvPr>
        </p:nvSpPr>
        <p:spPr>
          <a:xfrm>
            <a:off x="304800" y="1524000"/>
            <a:ext cx="7772400" cy="3880773"/>
          </a:xfrm>
        </p:spPr>
        <p:txBody>
          <a:bodyPr>
            <a:normAutofit/>
          </a:bodyPr>
          <a:lstStyle/>
          <a:p>
            <a:pPr algn="just"/>
            <a:r>
              <a:rPr lang="en-US" sz="2400" dirty="0" smtClean="0">
                <a:solidFill>
                  <a:schemeClr val="tx1"/>
                </a:solidFill>
              </a:rPr>
              <a:t> Drug stability means the ability of the pharmaceutical dosage form to maintain the physical, chemical, therapeutic and microbial properties during the time of storage and usage by the patient.</a:t>
            </a:r>
          </a:p>
          <a:p>
            <a:pPr algn="just"/>
            <a:endParaRPr lang="en-US" sz="2400" dirty="0">
              <a:solidFill>
                <a:schemeClr val="tx1"/>
              </a:solidFill>
            </a:endParaRPr>
          </a:p>
        </p:txBody>
      </p:sp>
      <p:sp>
        <p:nvSpPr>
          <p:cNvPr id="4" name="Slide Number Placeholder 3"/>
          <p:cNvSpPr>
            <a:spLocks noGrp="1"/>
          </p:cNvSpPr>
          <p:nvPr>
            <p:ph type="sldNum" sz="quarter" idx="15"/>
          </p:nvPr>
        </p:nvSpPr>
        <p:spPr/>
        <p:txBody>
          <a:bodyPr/>
          <a:lstStyle/>
          <a:p>
            <a:fld id="{3B351F47-3D50-49CE-99E9-88B47E05036A}" type="slidenum">
              <a:rPr lang="en-US" smtClean="0">
                <a:solidFill>
                  <a:schemeClr val="tx1"/>
                </a:solidFill>
              </a:rPr>
              <a:pPr/>
              <a:t>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7924800" cy="1143000"/>
          </a:xfrm>
        </p:spPr>
        <p:txBody>
          <a:bodyPr/>
          <a:lstStyle/>
          <a:p>
            <a:r>
              <a:rPr lang="en-US" dirty="0" smtClean="0"/>
              <a:t>2. Amide hydrolysis</a:t>
            </a:r>
            <a:endParaRPr lang="en-US" dirty="0"/>
          </a:p>
        </p:txBody>
      </p:sp>
      <p:sp>
        <p:nvSpPr>
          <p:cNvPr id="3" name="Content Placeholder 2"/>
          <p:cNvSpPr>
            <a:spLocks noGrp="1"/>
          </p:cNvSpPr>
          <p:nvPr>
            <p:ph sz="quarter" idx="1"/>
          </p:nvPr>
        </p:nvSpPr>
        <p:spPr>
          <a:xfrm>
            <a:off x="152400" y="1600200"/>
            <a:ext cx="8991600" cy="4873752"/>
          </a:xfrm>
        </p:spPr>
        <p:txBody>
          <a:bodyPr/>
          <a:lstStyle/>
          <a:p>
            <a:pPr algn="just"/>
            <a:r>
              <a:rPr lang="en-US" dirty="0" smtClean="0"/>
              <a:t>  Amides are relatively stable than esters.</a:t>
            </a:r>
          </a:p>
          <a:p>
            <a:pPr algn="just"/>
            <a:endParaRPr lang="en-US" dirty="0" smtClean="0"/>
          </a:p>
          <a:p>
            <a:pPr algn="just"/>
            <a:r>
              <a:rPr lang="en-US" dirty="0" smtClean="0"/>
              <a:t> Pharmaceuticals such as </a:t>
            </a:r>
            <a:r>
              <a:rPr lang="en-US" dirty="0" err="1" smtClean="0"/>
              <a:t>niacinamide</a:t>
            </a:r>
            <a:r>
              <a:rPr lang="en-US" dirty="0" smtClean="0"/>
              <a:t>, </a:t>
            </a:r>
            <a:r>
              <a:rPr lang="en-US" dirty="0" err="1" smtClean="0"/>
              <a:t>phenethicillin</a:t>
            </a:r>
            <a:r>
              <a:rPr lang="en-US" dirty="0" smtClean="0"/>
              <a:t>, barbiturates, &amp; </a:t>
            </a:r>
            <a:r>
              <a:rPr lang="en-US" dirty="0" err="1" smtClean="0"/>
              <a:t>chloramphenicol</a:t>
            </a:r>
            <a:r>
              <a:rPr lang="en-US" dirty="0" smtClean="0"/>
              <a:t> degrade by amide hydrolysis.</a:t>
            </a:r>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7924800" cy="1143000"/>
          </a:xfrm>
        </p:spPr>
        <p:txBody>
          <a:bodyPr/>
          <a:lstStyle/>
          <a:p>
            <a:r>
              <a:rPr lang="en-US" dirty="0" smtClean="0"/>
              <a:t>3. Ring alteration</a:t>
            </a:r>
            <a:endParaRPr lang="en-US" dirty="0"/>
          </a:p>
        </p:txBody>
      </p:sp>
      <p:sp>
        <p:nvSpPr>
          <p:cNvPr id="3" name="Content Placeholder 2"/>
          <p:cNvSpPr>
            <a:spLocks noGrp="1"/>
          </p:cNvSpPr>
          <p:nvPr>
            <p:ph sz="quarter" idx="1"/>
          </p:nvPr>
        </p:nvSpPr>
        <p:spPr>
          <a:xfrm>
            <a:off x="0" y="1600200"/>
            <a:ext cx="9144000" cy="5257800"/>
          </a:xfrm>
        </p:spPr>
        <p:txBody>
          <a:bodyPr/>
          <a:lstStyle/>
          <a:p>
            <a:pPr algn="just"/>
            <a:r>
              <a:rPr lang="en-US" dirty="0" smtClean="0"/>
              <a:t> A hydrolytic reaction can proceed as a result of ring cleavage with subsequent attack by hydrogen or hydroxyl ion. </a:t>
            </a:r>
          </a:p>
          <a:p>
            <a:pPr algn="just"/>
            <a:endParaRPr lang="en-US" dirty="0" smtClean="0"/>
          </a:p>
          <a:p>
            <a:pPr algn="just"/>
            <a:r>
              <a:rPr lang="en-US" dirty="0" smtClean="0"/>
              <a:t>Its examples are hydrochlorothiazide, </a:t>
            </a:r>
            <a:r>
              <a:rPr lang="en-US" dirty="0" err="1" smtClean="0"/>
              <a:t>pilocarpine</a:t>
            </a:r>
            <a:r>
              <a:rPr lang="en-US" dirty="0" smtClean="0"/>
              <a:t> &amp; </a:t>
            </a:r>
            <a:r>
              <a:rPr lang="en-US" dirty="0" err="1" smtClean="0"/>
              <a:t>reserpine</a:t>
            </a:r>
            <a:r>
              <a:rPr lang="en-US" dirty="0" smtClean="0"/>
              <a:t>. Quite often equilibrium kinetics is associated with such mechanisms.</a:t>
            </a:r>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dirty="0" smtClean="0"/>
              <a:t>Oxidation–reduction</a:t>
            </a:r>
            <a:endParaRPr lang="en-US" dirty="0"/>
          </a:p>
        </p:txBody>
      </p:sp>
      <p:sp>
        <p:nvSpPr>
          <p:cNvPr id="3" name="Content Placeholder 2"/>
          <p:cNvSpPr>
            <a:spLocks noGrp="1"/>
          </p:cNvSpPr>
          <p:nvPr>
            <p:ph sz="quarter" idx="1"/>
          </p:nvPr>
        </p:nvSpPr>
        <p:spPr>
          <a:xfrm>
            <a:off x="0" y="1219200"/>
            <a:ext cx="9144000" cy="5254752"/>
          </a:xfrm>
        </p:spPr>
        <p:txBody>
          <a:bodyPr>
            <a:normAutofit lnSpcReduction="10000"/>
          </a:bodyPr>
          <a:lstStyle/>
          <a:p>
            <a:r>
              <a:rPr lang="en-US" dirty="0" smtClean="0"/>
              <a:t>The oxidative decomposition of pharmaceutical compounds is responsible for the </a:t>
            </a:r>
            <a:r>
              <a:rPr lang="en-US" smtClean="0"/>
              <a:t>instability of </a:t>
            </a:r>
            <a:r>
              <a:rPr lang="en-US" dirty="0" smtClean="0"/>
              <a:t>preparations such as steroids, vitamins, antibiotics, &amp; epinephrine</a:t>
            </a:r>
          </a:p>
          <a:p>
            <a:pPr>
              <a:buNone/>
            </a:pPr>
            <a:endParaRPr lang="en-US" dirty="0" smtClean="0"/>
          </a:p>
          <a:p>
            <a:r>
              <a:rPr lang="en-US" dirty="0" smtClean="0"/>
              <a:t>These reactions are mediated either by free radicals or by molecular oxygen.</a:t>
            </a:r>
          </a:p>
          <a:p>
            <a:endParaRPr lang="en-US" dirty="0" smtClean="0"/>
          </a:p>
          <a:p>
            <a:r>
              <a:rPr lang="en-US" dirty="0" smtClean="0"/>
              <a:t>Autoxidation is most common form of oxidative decomposition of pharmaceuticals, which involves a free radical chain process.  </a:t>
            </a:r>
          </a:p>
          <a:p>
            <a:pPr>
              <a:buNone/>
            </a:pPr>
            <a:r>
              <a:rPr lang="en-US" b="1" dirty="0" smtClean="0"/>
              <a:t>                        A:B                                  A</a:t>
            </a:r>
            <a:r>
              <a:rPr lang="en-US" b="1" baseline="30000" dirty="0" smtClean="0"/>
              <a:t>*</a:t>
            </a:r>
            <a:r>
              <a:rPr lang="en-US" b="1" dirty="0" smtClean="0"/>
              <a:t>+ B</a:t>
            </a:r>
            <a:r>
              <a:rPr lang="en-US" b="1" baseline="30000" dirty="0" smtClean="0"/>
              <a:t>*</a:t>
            </a:r>
          </a:p>
          <a:p>
            <a:pPr>
              <a:buNone/>
            </a:pPr>
            <a:endParaRPr lang="en-US" dirty="0" smtClean="0"/>
          </a:p>
          <a:p>
            <a:r>
              <a:rPr lang="en-US" dirty="0" smtClean="0"/>
              <a:t>These radicals are highly unsaturated &amp; readily take electrons from other substances, causing oxidation. </a:t>
            </a:r>
          </a:p>
          <a:p>
            <a:endParaRPr lang="en-US" dirty="0"/>
          </a:p>
        </p:txBody>
      </p:sp>
      <p:sp>
        <p:nvSpPr>
          <p:cNvPr id="5" name="Slide Number Placeholder 4"/>
          <p:cNvSpPr>
            <a:spLocks noGrp="1"/>
          </p:cNvSpPr>
          <p:nvPr>
            <p:ph type="sldNum" sz="quarter" idx="15"/>
          </p:nvPr>
        </p:nvSpPr>
        <p:spPr/>
        <p:txBody>
          <a:bodyPr/>
          <a:lstStyle/>
          <a:p>
            <a:fld id="{3B351F47-3D50-49CE-99E9-88B47E05036A}" type="slidenum">
              <a:rPr lang="en-US" smtClean="0"/>
              <a:pPr/>
              <a:t>22</a:t>
            </a:fld>
            <a:endParaRPr lang="en-US" dirty="0"/>
          </a:p>
        </p:txBody>
      </p:sp>
      <p:cxnSp>
        <p:nvCxnSpPr>
          <p:cNvPr id="4" name="Straight Arrow Connector 3"/>
          <p:cNvCxnSpPr/>
          <p:nvPr/>
        </p:nvCxnSpPr>
        <p:spPr>
          <a:xfrm>
            <a:off x="2971800" y="51054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smtClean="0"/>
              <a:t>Functional group susceptible to oxidation</a:t>
            </a:r>
            <a:r>
              <a:rPr lang="en-US" dirty="0" smtClean="0"/>
              <a:t/>
            </a:r>
            <a:br>
              <a:rPr lang="en-US" dirty="0" smtClean="0"/>
            </a:br>
            <a:endParaRPr lang="en-US" dirty="0"/>
          </a:p>
        </p:txBody>
      </p:sp>
      <p:graphicFrame>
        <p:nvGraphicFramePr>
          <p:cNvPr id="4" name="Content Placeholder 3"/>
          <p:cNvGraphicFramePr>
            <a:graphicFrameLocks noGrp="1"/>
          </p:cNvGraphicFramePr>
          <p:nvPr>
            <p:ph sz="quarter" idx="1"/>
          </p:nvPr>
        </p:nvGraphicFramePr>
        <p:xfrm>
          <a:off x="381000" y="1600200"/>
          <a:ext cx="8382000" cy="5105400"/>
        </p:xfrm>
        <a:graphic>
          <a:graphicData uri="http://schemas.openxmlformats.org/drawingml/2006/table">
            <a:tbl>
              <a:tblPr firstRow="1" bandRow="1">
                <a:tableStyleId>{5C22544A-7EE6-4342-B048-85BDC9FD1C3A}</a:tableStyleId>
              </a:tblPr>
              <a:tblGrid>
                <a:gridCol w="4191000"/>
                <a:gridCol w="4191000"/>
              </a:tblGrid>
              <a:tr h="510540">
                <a:tc>
                  <a:txBody>
                    <a:bodyPr/>
                    <a:lstStyle/>
                    <a:p>
                      <a:r>
                        <a:rPr kumimoji="0" lang="en-US" sz="1800" b="1" kern="1200" dirty="0" smtClean="0">
                          <a:solidFill>
                            <a:schemeClr val="lt1"/>
                          </a:solidFill>
                          <a:latin typeface="+mn-lt"/>
                          <a:ea typeface="+mn-ea"/>
                          <a:cs typeface="Aharoni" pitchFamily="2" charset="-79"/>
                        </a:rPr>
                        <a:t>Functional Group</a:t>
                      </a:r>
                      <a:endParaRPr lang="en-US" sz="1800" b="1" dirty="0">
                        <a:latin typeface="+mn-lt"/>
                        <a:cs typeface="Aharoni" pitchFamily="2" charset="-79"/>
                      </a:endParaRPr>
                    </a:p>
                  </a:txBody>
                  <a:tcPr/>
                </a:tc>
                <a:tc>
                  <a:txBody>
                    <a:bodyPr/>
                    <a:lstStyle/>
                    <a:p>
                      <a:r>
                        <a:rPr kumimoji="0" lang="en-US" sz="1800" b="1" kern="1200" dirty="0" smtClean="0">
                          <a:solidFill>
                            <a:schemeClr val="lt1"/>
                          </a:solidFill>
                          <a:latin typeface="+mn-lt"/>
                          <a:ea typeface="+mn-ea"/>
                          <a:cs typeface="Aharoni" pitchFamily="2" charset="-79"/>
                        </a:rPr>
                        <a:t>Drugs/</a:t>
                      </a:r>
                      <a:r>
                        <a:rPr kumimoji="0" lang="en-US" sz="1800" b="1" kern="1200" dirty="0" err="1" smtClean="0">
                          <a:solidFill>
                            <a:schemeClr val="lt1"/>
                          </a:solidFill>
                          <a:latin typeface="+mn-lt"/>
                          <a:ea typeface="+mn-ea"/>
                          <a:cs typeface="Aharoni" pitchFamily="2" charset="-79"/>
                        </a:rPr>
                        <a:t>Excipients</a:t>
                      </a:r>
                      <a:endParaRPr lang="en-US" sz="1800" b="1" dirty="0">
                        <a:latin typeface="+mn-lt"/>
                        <a:cs typeface="Aharoni" pitchFamily="2" charset="-79"/>
                      </a:endParaRPr>
                    </a:p>
                  </a:txBody>
                  <a:tcPr/>
                </a:tc>
              </a:tr>
              <a:tr h="510540">
                <a:tc>
                  <a:txBody>
                    <a:bodyPr/>
                    <a:lstStyle/>
                    <a:p>
                      <a:pPr marL="0" marR="457200" algn="just">
                        <a:lnSpc>
                          <a:spcPct val="150000"/>
                        </a:lnSpc>
                        <a:spcBef>
                          <a:spcPts val="0"/>
                        </a:spcBef>
                        <a:spcAft>
                          <a:spcPts val="0"/>
                        </a:spcAft>
                      </a:pPr>
                      <a:r>
                        <a:rPr lang="en-US" sz="1800" b="1" dirty="0" err="1">
                          <a:solidFill>
                            <a:srgbClr val="000000"/>
                          </a:solidFill>
                          <a:latin typeface="+mn-lt"/>
                          <a:ea typeface="Calibri"/>
                          <a:cs typeface="Aharoni" pitchFamily="2" charset="-79"/>
                        </a:rPr>
                        <a:t>Aldehydes</a:t>
                      </a:r>
                      <a:endParaRPr lang="en-US" sz="1800" b="1" dirty="0">
                        <a:solidFill>
                          <a:srgbClr val="000000"/>
                        </a:solidFill>
                        <a:latin typeface="+mn-lt"/>
                        <a:ea typeface="Calibri"/>
                        <a:cs typeface="Aharoni" pitchFamily="2" charset="-79"/>
                      </a:endParaRPr>
                    </a:p>
                  </a:txBody>
                  <a:tcPr marL="68580" marR="68580" marT="0" marB="0"/>
                </a:tc>
                <a:tc>
                  <a:txBody>
                    <a:bodyPr/>
                    <a:lstStyle/>
                    <a:p>
                      <a:pPr marL="0" marR="457200" algn="just">
                        <a:lnSpc>
                          <a:spcPct val="150000"/>
                        </a:lnSpc>
                        <a:spcBef>
                          <a:spcPts val="0"/>
                        </a:spcBef>
                        <a:spcAft>
                          <a:spcPts val="0"/>
                        </a:spcAft>
                      </a:pPr>
                      <a:r>
                        <a:rPr lang="en-US" sz="1800" b="1" dirty="0" smtClean="0">
                          <a:solidFill>
                            <a:srgbClr val="000000"/>
                          </a:solidFill>
                          <a:latin typeface="+mn-lt"/>
                          <a:ea typeface="Calibri"/>
                          <a:cs typeface="Aharoni" pitchFamily="2" charset="-79"/>
                        </a:rPr>
                        <a:t>Paraldehyde</a:t>
                      </a:r>
                      <a:endParaRPr lang="en-US" sz="1800" b="1" dirty="0">
                        <a:solidFill>
                          <a:srgbClr val="000000"/>
                        </a:solidFill>
                        <a:latin typeface="+mn-lt"/>
                        <a:ea typeface="Calibri"/>
                        <a:cs typeface="Aharoni" pitchFamily="2" charset="-79"/>
                      </a:endParaRPr>
                    </a:p>
                  </a:txBody>
                  <a:tcPr marL="68580" marR="68580" marT="0" marB="0"/>
                </a:tc>
              </a:tr>
              <a:tr h="510540">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Amines</a:t>
                      </a:r>
                    </a:p>
                  </a:txBody>
                  <a:tcPr marL="68580" marR="68580" marT="0" marB="0"/>
                </a:tc>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Clozapine</a:t>
                      </a:r>
                    </a:p>
                  </a:txBody>
                  <a:tcPr marL="68580" marR="68580" marT="0" marB="0"/>
                </a:tc>
              </a:tr>
              <a:tr h="510540">
                <a:tc>
                  <a:txBody>
                    <a:bodyPr/>
                    <a:lstStyle/>
                    <a:p>
                      <a:pPr marL="0" marR="457200" algn="just">
                        <a:lnSpc>
                          <a:spcPct val="150000"/>
                        </a:lnSpc>
                        <a:spcBef>
                          <a:spcPts val="0"/>
                        </a:spcBef>
                        <a:spcAft>
                          <a:spcPts val="0"/>
                        </a:spcAft>
                      </a:pPr>
                      <a:r>
                        <a:rPr lang="en-US" sz="1800" b="1" dirty="0">
                          <a:solidFill>
                            <a:srgbClr val="000000"/>
                          </a:solidFill>
                          <a:latin typeface="+mn-lt"/>
                          <a:ea typeface="Calibri"/>
                          <a:cs typeface="Aharoni" pitchFamily="2" charset="-79"/>
                        </a:rPr>
                        <a:t>Carboxylic acids</a:t>
                      </a:r>
                    </a:p>
                  </a:txBody>
                  <a:tcPr marL="68580" marR="68580" marT="0" marB="0"/>
                </a:tc>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Fatty acids</a:t>
                      </a:r>
                    </a:p>
                  </a:txBody>
                  <a:tcPr marL="68580" marR="68580" marT="0" marB="0"/>
                </a:tc>
              </a:tr>
              <a:tr h="510540">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Conjugated dienes</a:t>
                      </a:r>
                    </a:p>
                  </a:txBody>
                  <a:tcPr marL="68580" marR="68580" marT="0" marB="0"/>
                </a:tc>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Vitamin A</a:t>
                      </a:r>
                    </a:p>
                  </a:txBody>
                  <a:tcPr marL="68580" marR="68580" marT="0" marB="0"/>
                </a:tc>
              </a:tr>
              <a:tr h="510540">
                <a:tc>
                  <a:txBody>
                    <a:bodyPr/>
                    <a:lstStyle/>
                    <a:p>
                      <a:pPr marL="0" marR="457200" algn="just">
                        <a:lnSpc>
                          <a:spcPct val="150000"/>
                        </a:lnSpc>
                        <a:spcBef>
                          <a:spcPts val="0"/>
                        </a:spcBef>
                        <a:spcAft>
                          <a:spcPts val="0"/>
                        </a:spcAft>
                      </a:pPr>
                      <a:r>
                        <a:rPr lang="en-US" sz="1800" b="1" dirty="0">
                          <a:solidFill>
                            <a:srgbClr val="000000"/>
                          </a:solidFill>
                          <a:latin typeface="+mn-lt"/>
                          <a:ea typeface="Calibri"/>
                          <a:cs typeface="Aharoni" pitchFamily="2" charset="-79"/>
                        </a:rPr>
                        <a:t>Ethers </a:t>
                      </a:r>
                    </a:p>
                  </a:txBody>
                  <a:tcPr marL="68580" marR="68580" marT="0" marB="0"/>
                </a:tc>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Diethyl ether</a:t>
                      </a:r>
                    </a:p>
                  </a:txBody>
                  <a:tcPr marL="68580" marR="68580" marT="0" marB="0"/>
                </a:tc>
              </a:tr>
              <a:tr h="510540">
                <a:tc>
                  <a:txBody>
                    <a:bodyPr/>
                    <a:lstStyle/>
                    <a:p>
                      <a:pPr marL="0" marR="457200" algn="just">
                        <a:lnSpc>
                          <a:spcPct val="150000"/>
                        </a:lnSpc>
                        <a:spcBef>
                          <a:spcPts val="0"/>
                        </a:spcBef>
                        <a:spcAft>
                          <a:spcPts val="0"/>
                        </a:spcAft>
                      </a:pPr>
                      <a:r>
                        <a:rPr lang="en-US" sz="1800" b="1" dirty="0">
                          <a:solidFill>
                            <a:srgbClr val="000000"/>
                          </a:solidFill>
                          <a:latin typeface="+mn-lt"/>
                          <a:ea typeface="Calibri"/>
                          <a:cs typeface="Aharoni" pitchFamily="2" charset="-79"/>
                        </a:rPr>
                        <a:t>Nitrites</a:t>
                      </a:r>
                    </a:p>
                  </a:txBody>
                  <a:tcPr marL="68580" marR="68580" marT="0" marB="0"/>
                </a:tc>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Amyl nitrite</a:t>
                      </a:r>
                    </a:p>
                  </a:txBody>
                  <a:tcPr marL="68580" marR="68580" marT="0" marB="0"/>
                </a:tc>
              </a:tr>
              <a:tr h="510540">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Phenols</a:t>
                      </a:r>
                    </a:p>
                  </a:txBody>
                  <a:tcPr marL="68580" marR="68580" marT="0" marB="0"/>
                </a:tc>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Catecholamine, Morphine</a:t>
                      </a:r>
                    </a:p>
                  </a:txBody>
                  <a:tcPr marL="68580" marR="68580" marT="0" marB="0"/>
                </a:tc>
              </a:tr>
              <a:tr h="510540">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Thioethers</a:t>
                      </a:r>
                    </a:p>
                  </a:txBody>
                  <a:tcPr marL="68580" marR="68580" marT="0" marB="0"/>
                </a:tc>
                <a:tc>
                  <a:txBody>
                    <a:bodyPr/>
                    <a:lstStyle/>
                    <a:p>
                      <a:pPr marL="0" marR="457200" algn="just">
                        <a:lnSpc>
                          <a:spcPct val="150000"/>
                        </a:lnSpc>
                        <a:spcBef>
                          <a:spcPts val="0"/>
                        </a:spcBef>
                        <a:spcAft>
                          <a:spcPts val="0"/>
                        </a:spcAft>
                      </a:pPr>
                      <a:r>
                        <a:rPr lang="en-US" sz="1800" b="1">
                          <a:solidFill>
                            <a:srgbClr val="000000"/>
                          </a:solidFill>
                          <a:latin typeface="+mn-lt"/>
                          <a:ea typeface="Calibri"/>
                          <a:cs typeface="Aharoni" pitchFamily="2" charset="-79"/>
                        </a:rPr>
                        <a:t>Cholpromazine</a:t>
                      </a:r>
                    </a:p>
                  </a:txBody>
                  <a:tcPr marL="68580" marR="68580" marT="0" marB="0"/>
                </a:tc>
              </a:tr>
              <a:tr h="510540">
                <a:tc>
                  <a:txBody>
                    <a:bodyPr/>
                    <a:lstStyle/>
                    <a:p>
                      <a:pPr marL="0" marR="457200" algn="just">
                        <a:lnSpc>
                          <a:spcPct val="150000"/>
                        </a:lnSpc>
                        <a:spcBef>
                          <a:spcPts val="0"/>
                        </a:spcBef>
                        <a:spcAft>
                          <a:spcPts val="0"/>
                        </a:spcAft>
                      </a:pPr>
                      <a:r>
                        <a:rPr lang="en-US" sz="1800" b="1" dirty="0" err="1">
                          <a:solidFill>
                            <a:srgbClr val="000000"/>
                          </a:solidFill>
                          <a:latin typeface="+mn-lt"/>
                          <a:ea typeface="Calibri"/>
                          <a:cs typeface="Aharoni" pitchFamily="2" charset="-79"/>
                        </a:rPr>
                        <a:t>Thiols</a:t>
                      </a:r>
                      <a:endParaRPr lang="en-US" sz="1800" b="1" dirty="0">
                        <a:solidFill>
                          <a:srgbClr val="000000"/>
                        </a:solidFill>
                        <a:latin typeface="+mn-lt"/>
                        <a:ea typeface="Calibri"/>
                        <a:cs typeface="Aharoni" pitchFamily="2" charset="-79"/>
                      </a:endParaRPr>
                    </a:p>
                  </a:txBody>
                  <a:tcPr marL="68580" marR="68580" marT="0" marB="0"/>
                </a:tc>
                <a:tc>
                  <a:txBody>
                    <a:bodyPr/>
                    <a:lstStyle/>
                    <a:p>
                      <a:pPr marL="0" marR="457200" algn="just">
                        <a:lnSpc>
                          <a:spcPct val="150000"/>
                        </a:lnSpc>
                        <a:spcBef>
                          <a:spcPts val="0"/>
                        </a:spcBef>
                        <a:spcAft>
                          <a:spcPts val="0"/>
                        </a:spcAft>
                      </a:pPr>
                      <a:r>
                        <a:rPr lang="en-US" sz="1800" b="1" dirty="0" err="1">
                          <a:solidFill>
                            <a:srgbClr val="000000"/>
                          </a:solidFill>
                          <a:latin typeface="+mn-lt"/>
                          <a:ea typeface="Calibri"/>
                          <a:cs typeface="Aharoni" pitchFamily="2" charset="-79"/>
                        </a:rPr>
                        <a:t>dimercaprol</a:t>
                      </a:r>
                      <a:endParaRPr lang="en-US" sz="1800" b="1" dirty="0">
                        <a:solidFill>
                          <a:srgbClr val="000000"/>
                        </a:solidFill>
                        <a:latin typeface="+mn-lt"/>
                        <a:ea typeface="Calibri"/>
                        <a:cs typeface="Aharoni" pitchFamily="2" charset="-79"/>
                      </a:endParaRPr>
                    </a:p>
                  </a:txBody>
                  <a:tcPr marL="68580" marR="68580" marT="0" marB="0"/>
                </a:tc>
              </a:tr>
            </a:tbl>
          </a:graphicData>
        </a:graphic>
      </p:graphicFrame>
      <p:sp>
        <p:nvSpPr>
          <p:cNvPr id="5" name="Slide Number Placeholder 4"/>
          <p:cNvSpPr>
            <a:spLocks noGrp="1"/>
          </p:cNvSpPr>
          <p:nvPr>
            <p:ph type="sldNum" sz="quarter" idx="15"/>
          </p:nvPr>
        </p:nvSpPr>
        <p:spPr/>
        <p:txBody>
          <a:bodyPr/>
          <a:lstStyle/>
          <a:p>
            <a:fld id="{3B351F47-3D50-49CE-99E9-88B47E05036A}"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photolysis</a:t>
            </a:r>
            <a:endParaRPr lang="en-US" dirty="0"/>
          </a:p>
        </p:txBody>
      </p:sp>
      <p:sp>
        <p:nvSpPr>
          <p:cNvPr id="3" name="Content Placeholder 2"/>
          <p:cNvSpPr>
            <a:spLocks noGrp="1"/>
          </p:cNvSpPr>
          <p:nvPr>
            <p:ph sz="quarter" idx="1"/>
          </p:nvPr>
        </p:nvSpPr>
        <p:spPr>
          <a:xfrm>
            <a:off x="0" y="1600200"/>
            <a:ext cx="9144000" cy="4873752"/>
          </a:xfrm>
        </p:spPr>
        <p:txBody>
          <a:bodyPr>
            <a:normAutofit lnSpcReduction="10000"/>
          </a:bodyPr>
          <a:lstStyle/>
          <a:p>
            <a:pPr algn="just"/>
            <a:r>
              <a:rPr lang="en-US" dirty="0" smtClean="0"/>
              <a:t>Photolytic degradation (as it applies to pharmaceutical stability) is the degradation that results from exposure to ultraviolet or visible light in the wavelength range of approximately 300–800 nm.</a:t>
            </a:r>
          </a:p>
          <a:p>
            <a:pPr algn="just"/>
            <a:endParaRPr lang="en-US" dirty="0" smtClean="0"/>
          </a:p>
          <a:p>
            <a:pPr algn="just"/>
            <a:r>
              <a:rPr lang="en-US" dirty="0" smtClean="0"/>
              <a:t> Photo degradation rates are therefore directly dependent on the amount of incident radiation and on the amount of radiation that is absorbed by the compound or the formulation.</a:t>
            </a:r>
          </a:p>
          <a:p>
            <a:pPr algn="just"/>
            <a:endParaRPr lang="en-US" dirty="0" smtClean="0"/>
          </a:p>
          <a:p>
            <a:pPr algn="just"/>
            <a:r>
              <a:rPr lang="en-US" dirty="0" smtClean="0"/>
              <a:t> It is important to remember that a compound may undergo photolytic degradation even if it does not itself absorb radiation in the UVA or visible region. </a:t>
            </a:r>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609600"/>
            <a:ext cx="9144000" cy="5334000"/>
          </a:xfrm>
        </p:spPr>
        <p:txBody>
          <a:bodyPr>
            <a:normAutofit fontScale="92500"/>
          </a:bodyPr>
          <a:lstStyle/>
          <a:p>
            <a:pPr algn="just">
              <a:buFont typeface="Courier New" pitchFamily="49" charset="0"/>
              <a:buChar char="o"/>
            </a:pPr>
            <a:r>
              <a:rPr lang="en-US" dirty="0" smtClean="0"/>
              <a:t> If the molecules absorbing the radiation take part themselves in the main reaction, the reaction is said to be </a:t>
            </a:r>
            <a:r>
              <a:rPr lang="en-US" b="1" dirty="0" smtClean="0"/>
              <a:t>photochemical</a:t>
            </a:r>
            <a:r>
              <a:rPr lang="en-US" dirty="0" smtClean="0"/>
              <a:t>. </a:t>
            </a:r>
          </a:p>
          <a:p>
            <a:pPr algn="just">
              <a:buFont typeface="Courier New" pitchFamily="49" charset="0"/>
              <a:buChar char="o"/>
            </a:pPr>
            <a:endParaRPr lang="en-US" dirty="0" smtClean="0"/>
          </a:p>
          <a:p>
            <a:pPr algn="just">
              <a:buFont typeface="Courier New" pitchFamily="49" charset="0"/>
              <a:buChar char="o"/>
            </a:pPr>
            <a:r>
              <a:rPr lang="en-US" dirty="0" smtClean="0"/>
              <a:t>Where the absorbing molecules do not themselves participate directly in the reaction, but pass on their energy to other molecules that do, the absorbing substance is said to be a </a:t>
            </a:r>
            <a:r>
              <a:rPr lang="en-US" b="1" dirty="0" err="1" smtClean="0"/>
              <a:t>photosensitizer</a:t>
            </a:r>
            <a:r>
              <a:rPr lang="en-US" dirty="0" smtClean="0"/>
              <a:t>.</a:t>
            </a:r>
          </a:p>
          <a:p>
            <a:pPr algn="just">
              <a:buFont typeface="Courier New" pitchFamily="49" charset="0"/>
              <a:buChar char="o"/>
            </a:pPr>
            <a:endParaRPr lang="en-US" dirty="0" smtClean="0"/>
          </a:p>
          <a:p>
            <a:pPr algn="just">
              <a:buFont typeface="Courier New" pitchFamily="49" charset="0"/>
              <a:buChar char="o"/>
            </a:pPr>
            <a:r>
              <a:rPr lang="en-US" dirty="0" smtClean="0"/>
              <a:t>The </a:t>
            </a:r>
            <a:r>
              <a:rPr lang="en-US" dirty="0" err="1" smtClean="0"/>
              <a:t>photodegradation</a:t>
            </a:r>
            <a:r>
              <a:rPr lang="en-US" dirty="0" smtClean="0"/>
              <a:t> of chlorpromazine through a </a:t>
            </a:r>
            <a:r>
              <a:rPr lang="en-US" dirty="0" err="1" smtClean="0"/>
              <a:t>semiquinone</a:t>
            </a:r>
            <a:r>
              <a:rPr lang="en-US" dirty="0" smtClean="0"/>
              <a:t> free- radical intermediate follows zero order kinetics. </a:t>
            </a:r>
          </a:p>
          <a:p>
            <a:pPr algn="just">
              <a:buFont typeface="Courier New" pitchFamily="49" charset="0"/>
              <a:buChar char="o"/>
            </a:pPr>
            <a:endParaRPr lang="en-US" dirty="0" smtClean="0"/>
          </a:p>
          <a:p>
            <a:pPr algn="just">
              <a:buFont typeface="Courier New" pitchFamily="49" charset="0"/>
              <a:buChar char="o"/>
            </a:pPr>
            <a:r>
              <a:rPr lang="en-US" dirty="0" smtClean="0"/>
              <a:t>Alcoholic solutions of hydrocortisone, </a:t>
            </a:r>
            <a:r>
              <a:rPr lang="en-US" dirty="0" err="1" smtClean="0"/>
              <a:t>prednisolone</a:t>
            </a:r>
            <a:r>
              <a:rPr lang="en-US" dirty="0" smtClean="0"/>
              <a:t>, &amp; </a:t>
            </a:r>
            <a:r>
              <a:rPr lang="en-US" dirty="0" err="1" smtClean="0"/>
              <a:t>methylprednisolone</a:t>
            </a:r>
            <a:r>
              <a:rPr lang="en-US" dirty="0" smtClean="0"/>
              <a:t> degrade by reactions following first-order kinetics.</a:t>
            </a:r>
          </a:p>
          <a:p>
            <a:pPr algn="just">
              <a:buFont typeface="Courier New" pitchFamily="49" charset="0"/>
              <a:buChar char="o"/>
            </a:pPr>
            <a:endParaRPr lang="en-US" dirty="0" smtClean="0"/>
          </a:p>
          <a:p>
            <a:pPr algn="just">
              <a:buFont typeface="Courier New" pitchFamily="49" charset="0"/>
              <a:buChar char="o"/>
            </a:pPr>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Racemization</a:t>
            </a:r>
            <a:br>
              <a:rPr lang="en-US" dirty="0" smtClean="0"/>
            </a:br>
            <a:endParaRPr lang="en-US" dirty="0"/>
          </a:p>
        </p:txBody>
      </p:sp>
      <p:sp>
        <p:nvSpPr>
          <p:cNvPr id="3" name="Content Placeholder 2"/>
          <p:cNvSpPr>
            <a:spLocks noGrp="1"/>
          </p:cNvSpPr>
          <p:nvPr>
            <p:ph sz="quarter" idx="1"/>
          </p:nvPr>
        </p:nvSpPr>
        <p:spPr>
          <a:xfrm>
            <a:off x="0" y="1600200"/>
            <a:ext cx="9144000" cy="4873752"/>
          </a:xfrm>
        </p:spPr>
        <p:txBody>
          <a:bodyPr/>
          <a:lstStyle/>
          <a:p>
            <a:pPr algn="just">
              <a:buFont typeface="Wingdings" pitchFamily="2" charset="2"/>
              <a:buChar char="q"/>
            </a:pPr>
            <a:r>
              <a:rPr lang="en-US" dirty="0" smtClean="0"/>
              <a:t> An optically active substance loses its optical activity without changing its chemical composition</a:t>
            </a:r>
          </a:p>
          <a:p>
            <a:pPr algn="just">
              <a:buNone/>
            </a:pPr>
            <a:endParaRPr lang="en-US" dirty="0" smtClean="0"/>
          </a:p>
          <a:p>
            <a:pPr algn="just">
              <a:buFont typeface="Wingdings" pitchFamily="2" charset="2"/>
              <a:buChar char="q"/>
            </a:pPr>
            <a:r>
              <a:rPr lang="en-US" dirty="0" smtClean="0"/>
              <a:t> In general, undergo degradation in accordance with first order kinetic principles</a:t>
            </a:r>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Shelf life</a:t>
            </a:r>
            <a:endParaRPr lang="en-US" dirty="0"/>
          </a:p>
        </p:txBody>
      </p:sp>
      <p:sp>
        <p:nvSpPr>
          <p:cNvPr id="3" name="Content Placeholder 2"/>
          <p:cNvSpPr>
            <a:spLocks noGrp="1"/>
          </p:cNvSpPr>
          <p:nvPr>
            <p:ph sz="quarter" idx="1"/>
          </p:nvPr>
        </p:nvSpPr>
        <p:spPr/>
        <p:txBody>
          <a:bodyPr/>
          <a:lstStyle/>
          <a:p>
            <a:r>
              <a:rPr lang="en-US" dirty="0" smtClean="0"/>
              <a:t> </a:t>
            </a:r>
            <a:r>
              <a:rPr lang="en-US" sz="1800" dirty="0" smtClean="0"/>
              <a:t>It can be defined as the period of time during which a pharmaceutical product, if stored correctly, is expected to comply with the specification as determined by stability studies on a number of batches of the product. </a:t>
            </a:r>
          </a:p>
          <a:p>
            <a:endParaRPr lang="en-US" sz="1800" dirty="0" smtClean="0"/>
          </a:p>
          <a:p>
            <a:r>
              <a:rPr lang="en-US" sz="1800" dirty="0" smtClean="0"/>
              <a:t>The shelf life is used to establish the expiry date of a batch. The shelf-life is the time required for 10% of the material to disappear; it is the time at which concentration has decreased to 90% of its original concentration.</a:t>
            </a:r>
          </a:p>
          <a:p>
            <a:pPr>
              <a:buNone/>
            </a:pPr>
            <a:endParaRPr lang="en-US" dirty="0" smtClean="0"/>
          </a:p>
          <a:p>
            <a:pPr>
              <a:buNone/>
            </a:pPr>
            <a:r>
              <a:rPr lang="en-US" dirty="0" smtClean="0"/>
              <a:t>               Zero order</a:t>
            </a:r>
          </a:p>
          <a:p>
            <a:pPr>
              <a:buNone/>
            </a:pPr>
            <a:endParaRPr lang="en-US" dirty="0" smtClean="0"/>
          </a:p>
          <a:p>
            <a:pPr>
              <a:buNone/>
            </a:pPr>
            <a:r>
              <a:rPr lang="en-US" dirty="0" smtClean="0"/>
              <a:t>               First order</a:t>
            </a:r>
          </a:p>
          <a:p>
            <a:endParaRPr lang="en-US" dirty="0" smtClean="0"/>
          </a:p>
          <a:p>
            <a:endParaRPr lang="en-US" dirty="0"/>
          </a:p>
        </p:txBody>
      </p:sp>
      <p:sp>
        <p:nvSpPr>
          <p:cNvPr id="5" name="Slide Number Placeholder 4"/>
          <p:cNvSpPr>
            <a:spLocks noGrp="1"/>
          </p:cNvSpPr>
          <p:nvPr>
            <p:ph type="sldNum" sz="quarter" idx="15"/>
          </p:nvPr>
        </p:nvSpPr>
        <p:spPr/>
        <p:txBody>
          <a:bodyPr/>
          <a:lstStyle/>
          <a:p>
            <a:fld id="{3B351F47-3D50-49CE-99E9-88B47E05036A}" type="slidenum">
              <a:rPr lang="en-US" smtClean="0"/>
              <a:pPr/>
              <a:t>27</a:t>
            </a:fld>
            <a:endParaRPr lang="en-US" dirty="0"/>
          </a:p>
        </p:txBody>
      </p:sp>
      <p:pic>
        <p:nvPicPr>
          <p:cNvPr id="1026" name="Picture 2" descr="C:\Users\HOME\Downloads\images (1).jpg"/>
          <p:cNvPicPr>
            <a:picLocks noChangeAspect="1" noChangeArrowheads="1"/>
          </p:cNvPicPr>
          <p:nvPr/>
        </p:nvPicPr>
        <p:blipFill>
          <a:blip r:embed="rId2"/>
          <a:srcRect/>
          <a:stretch>
            <a:fillRect/>
          </a:stretch>
        </p:blipFill>
        <p:spPr bwMode="auto">
          <a:xfrm>
            <a:off x="6705600" y="0"/>
            <a:ext cx="2162175" cy="1619545"/>
          </a:xfrm>
          <a:prstGeom prst="rect">
            <a:avLst/>
          </a:prstGeom>
          <a:noFill/>
        </p:spPr>
      </p:pic>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4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114800" y="4800600"/>
            <a:ext cx="1238250" cy="504825"/>
          </a:xfrm>
          <a:prstGeom prst="rect">
            <a:avLst/>
          </a:prstGeom>
          <a:noFill/>
        </p:spPr>
      </p:pic>
      <p:sp>
        <p:nvSpPr>
          <p:cNvPr id="102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43"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114800" y="5715000"/>
            <a:ext cx="1095375" cy="4953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Q10 Method of Shelf Life Estimation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Q</a:t>
            </a:r>
            <a:r>
              <a:rPr lang="en-US" baseline="-25000" dirty="0" smtClean="0"/>
              <a:t>∆T </a:t>
            </a:r>
            <a:r>
              <a:rPr lang="en-US" dirty="0" smtClean="0"/>
              <a:t>is a factor used to estimate the change in the reaction rate constant with changes in temperature, ∆T. E</a:t>
            </a:r>
            <a:r>
              <a:rPr lang="en-US" baseline="-25000" dirty="0" smtClean="0"/>
              <a:t>a</a:t>
            </a:r>
            <a:r>
              <a:rPr lang="en-US" dirty="0" smtClean="0"/>
              <a:t> is activation energy established for a reaction. </a:t>
            </a:r>
          </a:p>
          <a:p>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28</a:t>
            </a:fld>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45720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429000" y="3200400"/>
            <a:ext cx="3002280" cy="685800"/>
          </a:xfrm>
          <a:prstGeom prst="rect">
            <a:avLst/>
          </a:prstGeom>
          <a:noFill/>
        </p:spPr>
      </p:pic>
      <p:sp>
        <p:nvSpPr>
          <p:cNvPr id="1030" name="Rectangle 6"/>
          <p:cNvSpPr>
            <a:spLocks noChangeArrowheads="1"/>
          </p:cNvSpPr>
          <p:nvPr/>
        </p:nvSpPr>
        <p:spPr bwMode="auto">
          <a:xfrm>
            <a:off x="457200" y="8858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nvGraphicFramePr>
        <p:xfrm>
          <a:off x="838200" y="3962400"/>
          <a:ext cx="7010401" cy="2194560"/>
        </p:xfrm>
        <a:graphic>
          <a:graphicData uri="http://schemas.openxmlformats.org/drawingml/2006/table">
            <a:tbl>
              <a:tblPr/>
              <a:tblGrid>
                <a:gridCol w="1823333"/>
                <a:gridCol w="1729022"/>
                <a:gridCol w="1807615"/>
                <a:gridCol w="1650431"/>
              </a:tblGrid>
              <a:tr h="532130">
                <a:tc>
                  <a:txBody>
                    <a:bodyPr/>
                    <a:lstStyle/>
                    <a:p>
                      <a:pPr marL="0" marR="457200" algn="just">
                        <a:lnSpc>
                          <a:spcPct val="150000"/>
                        </a:lnSpc>
                        <a:spcBef>
                          <a:spcPts val="0"/>
                        </a:spcBef>
                        <a:spcAft>
                          <a:spcPts val="0"/>
                        </a:spcAft>
                      </a:pPr>
                      <a:r>
                        <a:rPr lang="en-US" sz="1600" b="1" dirty="0">
                          <a:latin typeface="Times New Roman"/>
                          <a:ea typeface="Calibri"/>
                          <a:cs typeface="Mangal"/>
                        </a:rPr>
                        <a:t>E</a:t>
                      </a:r>
                      <a:r>
                        <a:rPr lang="en-US" sz="1600" b="1" baseline="-25000" dirty="0">
                          <a:latin typeface="Times New Roman"/>
                          <a:ea typeface="Calibri"/>
                          <a:cs typeface="Mangal"/>
                        </a:rPr>
                        <a:t>a</a:t>
                      </a:r>
                      <a:endParaRPr lang="en-US" sz="1600" dirty="0">
                        <a:latin typeface="Calibri"/>
                        <a:ea typeface="Calibri"/>
                        <a:cs typeface="Mangal"/>
                      </a:endParaRPr>
                    </a:p>
                    <a:p>
                      <a:pPr marL="0" marR="457200" algn="just">
                        <a:lnSpc>
                          <a:spcPct val="150000"/>
                        </a:lnSpc>
                        <a:spcBef>
                          <a:spcPts val="0"/>
                        </a:spcBef>
                        <a:spcAft>
                          <a:spcPts val="0"/>
                        </a:spcAft>
                      </a:pPr>
                      <a:r>
                        <a:rPr lang="en-US" sz="1600" dirty="0">
                          <a:latin typeface="Times New Roman"/>
                          <a:ea typeface="Calibri"/>
                          <a:cs typeface="Mangal"/>
                        </a:rPr>
                        <a:t>kcal/mole</a:t>
                      </a:r>
                      <a:endParaRPr lang="en-US"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b="1" dirty="0">
                          <a:latin typeface="Times New Roman"/>
                          <a:ea typeface="Calibri"/>
                          <a:cs typeface="Mangal"/>
                        </a:rPr>
                        <a:t>Q</a:t>
                      </a:r>
                      <a:r>
                        <a:rPr lang="en-US" sz="1600" b="1" baseline="-25000" dirty="0">
                          <a:latin typeface="Times New Roman"/>
                          <a:ea typeface="Calibri"/>
                          <a:cs typeface="Mangal"/>
                        </a:rPr>
                        <a:t>5</a:t>
                      </a:r>
                      <a:endParaRPr lang="en-US" sz="1600" dirty="0">
                        <a:latin typeface="Calibri"/>
                        <a:ea typeface="Calibri"/>
                        <a:cs typeface="Mangal"/>
                      </a:endParaRPr>
                    </a:p>
                    <a:p>
                      <a:pPr marL="0" marR="457200" algn="just">
                        <a:lnSpc>
                          <a:spcPct val="150000"/>
                        </a:lnSpc>
                        <a:spcBef>
                          <a:spcPts val="0"/>
                        </a:spcBef>
                        <a:spcAft>
                          <a:spcPts val="0"/>
                        </a:spcAft>
                      </a:pPr>
                      <a:r>
                        <a:rPr lang="en-US" sz="1600" dirty="0">
                          <a:latin typeface="Times New Roman"/>
                          <a:ea typeface="Calibri"/>
                          <a:cs typeface="Mangal"/>
                        </a:rPr>
                        <a:t>25</a:t>
                      </a:r>
                      <a:r>
                        <a:rPr lang="en-US" sz="1600" baseline="30000" dirty="0">
                          <a:latin typeface="Times New Roman"/>
                          <a:ea typeface="Calibri"/>
                          <a:cs typeface="Mangal"/>
                        </a:rPr>
                        <a:t>o</a:t>
                      </a:r>
                      <a:r>
                        <a:rPr lang="en-US" sz="1600" dirty="0">
                          <a:latin typeface="Times New Roman"/>
                          <a:ea typeface="Calibri"/>
                          <a:cs typeface="Mangal"/>
                        </a:rPr>
                        <a:t>-30</a:t>
                      </a:r>
                      <a:r>
                        <a:rPr lang="en-US" sz="1600" baseline="30000" dirty="0">
                          <a:latin typeface="Times New Roman"/>
                          <a:ea typeface="Calibri"/>
                          <a:cs typeface="Mangal"/>
                        </a:rPr>
                        <a:t>o </a:t>
                      </a:r>
                      <a:r>
                        <a:rPr lang="en-US" sz="1600" dirty="0">
                          <a:latin typeface="Times New Roman"/>
                          <a:ea typeface="Calibri"/>
                          <a:cs typeface="Mangal"/>
                        </a:rPr>
                        <a:t>C</a:t>
                      </a:r>
                      <a:endParaRPr lang="en-US"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b="1" dirty="0">
                          <a:latin typeface="Times New Roman"/>
                          <a:ea typeface="Calibri"/>
                          <a:cs typeface="Mangal"/>
                        </a:rPr>
                        <a:t>Q</a:t>
                      </a:r>
                      <a:r>
                        <a:rPr lang="en-US" sz="1600" b="1" baseline="-25000" dirty="0">
                          <a:latin typeface="Times New Roman"/>
                          <a:ea typeface="Calibri"/>
                          <a:cs typeface="Mangal"/>
                        </a:rPr>
                        <a:t>10</a:t>
                      </a:r>
                      <a:endParaRPr lang="en-US" sz="1600" dirty="0">
                        <a:latin typeface="Calibri"/>
                        <a:ea typeface="Calibri"/>
                        <a:cs typeface="Mangal"/>
                      </a:endParaRPr>
                    </a:p>
                    <a:p>
                      <a:pPr marL="0" marR="457200" algn="just">
                        <a:lnSpc>
                          <a:spcPct val="150000"/>
                        </a:lnSpc>
                        <a:spcBef>
                          <a:spcPts val="0"/>
                        </a:spcBef>
                        <a:spcAft>
                          <a:spcPts val="0"/>
                        </a:spcAft>
                      </a:pPr>
                      <a:r>
                        <a:rPr lang="en-US" sz="1600" dirty="0">
                          <a:latin typeface="Times New Roman"/>
                          <a:ea typeface="Calibri"/>
                          <a:cs typeface="Mangal"/>
                        </a:rPr>
                        <a:t>25</a:t>
                      </a:r>
                      <a:r>
                        <a:rPr lang="en-US" sz="1600" baseline="30000" dirty="0">
                          <a:latin typeface="Times New Roman"/>
                          <a:ea typeface="Calibri"/>
                          <a:cs typeface="Mangal"/>
                        </a:rPr>
                        <a:t>o</a:t>
                      </a:r>
                      <a:r>
                        <a:rPr lang="en-US" sz="1600" dirty="0">
                          <a:latin typeface="Times New Roman"/>
                          <a:ea typeface="Calibri"/>
                          <a:cs typeface="Mangal"/>
                        </a:rPr>
                        <a:t>-35</a:t>
                      </a:r>
                      <a:r>
                        <a:rPr lang="en-US" sz="1600" baseline="30000" dirty="0">
                          <a:latin typeface="Times New Roman"/>
                          <a:ea typeface="Calibri"/>
                          <a:cs typeface="Mangal"/>
                        </a:rPr>
                        <a:t>o </a:t>
                      </a:r>
                      <a:r>
                        <a:rPr lang="en-US" sz="1600" dirty="0">
                          <a:latin typeface="Times New Roman"/>
                          <a:ea typeface="Calibri"/>
                          <a:cs typeface="Mangal"/>
                        </a:rPr>
                        <a:t>C</a:t>
                      </a:r>
                      <a:endParaRPr lang="en-US"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b="1">
                          <a:latin typeface="Times New Roman"/>
                          <a:ea typeface="Calibri"/>
                          <a:cs typeface="Mangal"/>
                        </a:rPr>
                        <a:t>Q</a:t>
                      </a:r>
                      <a:r>
                        <a:rPr lang="en-US" sz="1600" b="1" baseline="-25000">
                          <a:latin typeface="Times New Roman"/>
                          <a:ea typeface="Calibri"/>
                          <a:cs typeface="Mangal"/>
                        </a:rPr>
                        <a:t>15</a:t>
                      </a:r>
                      <a:endParaRPr lang="en-US" sz="1600">
                        <a:latin typeface="Calibri"/>
                        <a:ea typeface="Calibri"/>
                        <a:cs typeface="Mangal"/>
                      </a:endParaRPr>
                    </a:p>
                    <a:p>
                      <a:pPr marL="0" marR="457200" algn="just">
                        <a:lnSpc>
                          <a:spcPct val="150000"/>
                        </a:lnSpc>
                        <a:spcBef>
                          <a:spcPts val="0"/>
                        </a:spcBef>
                        <a:spcAft>
                          <a:spcPts val="0"/>
                        </a:spcAft>
                      </a:pPr>
                      <a:r>
                        <a:rPr lang="en-US" sz="1600">
                          <a:latin typeface="Times New Roman"/>
                          <a:ea typeface="Calibri"/>
                          <a:cs typeface="Mangal"/>
                        </a:rPr>
                        <a:t>25</a:t>
                      </a:r>
                      <a:r>
                        <a:rPr lang="en-US" sz="1600" baseline="30000">
                          <a:latin typeface="Times New Roman"/>
                          <a:ea typeface="Calibri"/>
                          <a:cs typeface="Mangal"/>
                        </a:rPr>
                        <a:t>o</a:t>
                      </a:r>
                      <a:r>
                        <a:rPr lang="en-US" sz="1600">
                          <a:latin typeface="Times New Roman"/>
                          <a:ea typeface="Calibri"/>
                          <a:cs typeface="Mangal"/>
                        </a:rPr>
                        <a:t>-40</a:t>
                      </a:r>
                      <a:r>
                        <a:rPr lang="en-US" sz="1600" baseline="30000">
                          <a:latin typeface="Times New Roman"/>
                          <a:ea typeface="Calibri"/>
                          <a:cs typeface="Mangal"/>
                        </a:rPr>
                        <a:t>o </a:t>
                      </a:r>
                      <a:r>
                        <a:rPr lang="en-US" sz="1600">
                          <a:latin typeface="Times New Roman"/>
                          <a:ea typeface="Calibri"/>
                          <a:cs typeface="Mangal"/>
                        </a:rPr>
                        <a:t>C</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457200" algn="just">
                        <a:lnSpc>
                          <a:spcPct val="150000"/>
                        </a:lnSpc>
                        <a:spcBef>
                          <a:spcPts val="0"/>
                        </a:spcBef>
                        <a:spcAft>
                          <a:spcPts val="0"/>
                        </a:spcAft>
                      </a:pPr>
                      <a:r>
                        <a:rPr lang="en-US" sz="1600" dirty="0">
                          <a:latin typeface="Times New Roman"/>
                          <a:ea typeface="Calibri"/>
                          <a:cs typeface="Mangal"/>
                        </a:rPr>
                        <a:t>10</a:t>
                      </a:r>
                      <a:endParaRPr lang="en-US"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a:latin typeface="Times New Roman"/>
                          <a:ea typeface="Calibri"/>
                          <a:cs typeface="Mangal"/>
                        </a:rPr>
                        <a:t>1.32</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a:latin typeface="Times New Roman"/>
                          <a:ea typeface="Calibri"/>
                          <a:cs typeface="Mangal"/>
                        </a:rPr>
                        <a:t>1.73</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a:latin typeface="Times New Roman"/>
                          <a:ea typeface="Calibri"/>
                          <a:cs typeface="Mangal"/>
                        </a:rPr>
                        <a:t>2.24</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457200" algn="just">
                        <a:lnSpc>
                          <a:spcPct val="150000"/>
                        </a:lnSpc>
                        <a:spcBef>
                          <a:spcPts val="0"/>
                        </a:spcBef>
                        <a:spcAft>
                          <a:spcPts val="0"/>
                        </a:spcAft>
                      </a:pPr>
                      <a:r>
                        <a:rPr lang="en-US" sz="1600">
                          <a:latin typeface="Times New Roman"/>
                          <a:ea typeface="Calibri"/>
                          <a:cs typeface="Mangal"/>
                        </a:rPr>
                        <a:t>15</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a:latin typeface="Times New Roman"/>
                          <a:ea typeface="Calibri"/>
                          <a:cs typeface="Mangal"/>
                        </a:rPr>
                        <a:t>1.52</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a:latin typeface="Times New Roman"/>
                          <a:ea typeface="Calibri"/>
                          <a:cs typeface="Mangal"/>
                        </a:rPr>
                        <a:t>2.27</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a:latin typeface="Times New Roman"/>
                          <a:ea typeface="Calibri"/>
                          <a:cs typeface="Mangal"/>
                        </a:rPr>
                        <a:t>3.36</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457200" algn="just">
                        <a:lnSpc>
                          <a:spcPct val="150000"/>
                        </a:lnSpc>
                        <a:spcBef>
                          <a:spcPts val="0"/>
                        </a:spcBef>
                        <a:spcAft>
                          <a:spcPts val="0"/>
                        </a:spcAft>
                      </a:pPr>
                      <a:r>
                        <a:rPr lang="en-US" sz="1600">
                          <a:latin typeface="Times New Roman"/>
                          <a:ea typeface="Calibri"/>
                          <a:cs typeface="Mangal"/>
                        </a:rPr>
                        <a:t>20</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a:latin typeface="Times New Roman"/>
                          <a:ea typeface="Calibri"/>
                          <a:cs typeface="Mangal"/>
                        </a:rPr>
                        <a:t>1.75</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a:latin typeface="Times New Roman"/>
                          <a:ea typeface="Calibri"/>
                          <a:cs typeface="Mangal"/>
                        </a:rPr>
                        <a:t>2.99</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a:latin typeface="Times New Roman"/>
                          <a:ea typeface="Calibri"/>
                          <a:cs typeface="Mangal"/>
                        </a:rPr>
                        <a:t>5.04</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457200" algn="just">
                        <a:lnSpc>
                          <a:spcPct val="150000"/>
                        </a:lnSpc>
                        <a:spcBef>
                          <a:spcPts val="0"/>
                        </a:spcBef>
                        <a:spcAft>
                          <a:spcPts val="0"/>
                        </a:spcAft>
                      </a:pPr>
                      <a:r>
                        <a:rPr lang="en-US" sz="1600">
                          <a:latin typeface="Times New Roman"/>
                          <a:ea typeface="Calibri"/>
                          <a:cs typeface="Mangal"/>
                        </a:rPr>
                        <a:t>25</a:t>
                      </a:r>
                      <a:endParaRPr lang="en-US"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dirty="0">
                          <a:latin typeface="Times New Roman"/>
                          <a:ea typeface="Calibri"/>
                          <a:cs typeface="Mangal"/>
                        </a:rPr>
                        <a:t>2.01</a:t>
                      </a:r>
                      <a:endParaRPr lang="en-US"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dirty="0">
                          <a:latin typeface="Times New Roman"/>
                          <a:ea typeface="Calibri"/>
                          <a:cs typeface="Mangal"/>
                        </a:rPr>
                        <a:t>3.93</a:t>
                      </a:r>
                      <a:endParaRPr lang="en-US"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457200" algn="just">
                        <a:lnSpc>
                          <a:spcPct val="150000"/>
                        </a:lnSpc>
                        <a:spcBef>
                          <a:spcPts val="0"/>
                        </a:spcBef>
                        <a:spcAft>
                          <a:spcPts val="0"/>
                        </a:spcAft>
                      </a:pPr>
                      <a:r>
                        <a:rPr lang="en-US" sz="1600" dirty="0">
                          <a:latin typeface="Times New Roman"/>
                          <a:ea typeface="Calibri"/>
                          <a:cs typeface="Mangal"/>
                        </a:rPr>
                        <a:t>7.55</a:t>
                      </a:r>
                      <a:endParaRPr lang="en-US"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Rectangle 11"/>
          <p:cNvSpPr/>
          <p:nvPr/>
        </p:nvSpPr>
        <p:spPr>
          <a:xfrm>
            <a:off x="228600" y="6324600"/>
            <a:ext cx="8077200" cy="369332"/>
          </a:xfrm>
          <a:prstGeom prst="rect">
            <a:avLst/>
          </a:prstGeom>
        </p:spPr>
        <p:txBody>
          <a:bodyPr wrap="square">
            <a:spAutoFit/>
          </a:bodyPr>
          <a:lstStyle/>
          <a:p>
            <a:pPr algn="ctr"/>
            <a:r>
              <a:rPr lang="en-US" b="1" dirty="0" smtClean="0"/>
              <a:t>Change in reaction rate constants due to the temperature effects </a:t>
            </a: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7848600" cy="6092952"/>
          </a:xfrm>
        </p:spPr>
        <p:txBody>
          <a:bodyPr/>
          <a:lstStyle/>
          <a:p>
            <a:pPr algn="just"/>
            <a:r>
              <a:rPr lang="en-US" dirty="0" smtClean="0"/>
              <a:t> The Q10 approach, based on Ea, which is independent of reaction order, is described as</a:t>
            </a:r>
          </a:p>
          <a:p>
            <a:pPr algn="just"/>
            <a:endParaRPr lang="en-US" dirty="0" smtClean="0"/>
          </a:p>
          <a:p>
            <a:pPr algn="just"/>
            <a:endParaRPr lang="en-US" dirty="0" smtClean="0"/>
          </a:p>
          <a:p>
            <a:pPr algn="just"/>
            <a:r>
              <a:rPr lang="en-US" dirty="0" smtClean="0"/>
              <a:t> In usable terms, Q10, the ratio of two different reaction rate constants, is defined thus</a:t>
            </a:r>
          </a:p>
          <a:p>
            <a:pPr algn="just"/>
            <a:endParaRPr lang="en-US" dirty="0" smtClean="0"/>
          </a:p>
          <a:p>
            <a:pPr algn="just"/>
            <a:endParaRPr lang="en-US" dirty="0" smtClean="0"/>
          </a:p>
          <a:p>
            <a:pPr algn="just">
              <a:buNone/>
            </a:pPr>
            <a:r>
              <a:rPr lang="en-US" dirty="0" smtClean="0"/>
              <a:t>The equation for Q10 shelf life estimates is</a:t>
            </a:r>
          </a:p>
          <a:p>
            <a:pPr algn="just">
              <a:buNone/>
            </a:pPr>
            <a:endParaRPr lang="en-US" dirty="0" smtClean="0"/>
          </a:p>
          <a:p>
            <a:pPr algn="just">
              <a:buNone/>
            </a:pPr>
            <a:endParaRPr lang="en-US" dirty="0" smtClean="0"/>
          </a:p>
          <a:p>
            <a:pPr algn="just">
              <a:buNone/>
            </a:pPr>
            <a:r>
              <a:rPr lang="en-US" dirty="0" smtClean="0"/>
              <a:t>Where,  is the estimated shelf life,   is the given shelf life at a given temperature, and ∆T is the difference in the temperatures T</a:t>
            </a:r>
            <a:r>
              <a:rPr lang="en-US" baseline="-25000" dirty="0" smtClean="0"/>
              <a:t>1</a:t>
            </a:r>
            <a:r>
              <a:rPr lang="en-US" dirty="0" smtClean="0"/>
              <a:t> and T</a:t>
            </a:r>
            <a:r>
              <a:rPr lang="en-US" baseline="-25000" dirty="0" smtClean="0"/>
              <a:t>2</a:t>
            </a:r>
            <a:r>
              <a:rPr lang="en-US" dirty="0" smtClean="0"/>
              <a:t>.</a:t>
            </a:r>
          </a:p>
          <a:p>
            <a:pPr algn="just">
              <a:buNone/>
            </a:pPr>
            <a:endParaRPr lang="en-US" dirty="0" smtClean="0"/>
          </a:p>
          <a:p>
            <a:pPr algn="just"/>
            <a:endParaRPr lang="en-US" dirty="0" smtClean="0"/>
          </a:p>
        </p:txBody>
      </p:sp>
      <p:sp>
        <p:nvSpPr>
          <p:cNvPr id="4" name="Slide Number Placeholder 3"/>
          <p:cNvSpPr>
            <a:spLocks noGrp="1"/>
          </p:cNvSpPr>
          <p:nvPr>
            <p:ph type="sldNum" sz="quarter" idx="15"/>
          </p:nvPr>
        </p:nvSpPr>
        <p:spPr/>
        <p:txBody>
          <a:bodyPr/>
          <a:lstStyle/>
          <a:p>
            <a:fld id="{3B351F47-3D50-49CE-99E9-88B47E05036A}" type="slidenum">
              <a:rPr lang="en-US" smtClean="0"/>
              <a:pPr/>
              <a:t>29</a:t>
            </a:fld>
            <a:endParaRPr lang="en-US" dirty="0"/>
          </a:p>
        </p:txBody>
      </p:sp>
      <p:sp>
        <p:nvSpPr>
          <p:cNvPr id="460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3" name="Rectangle 3"/>
          <p:cNvSpPr>
            <a:spLocks noChangeArrowheads="1"/>
          </p:cNvSpPr>
          <p:nvPr/>
        </p:nvSpPr>
        <p:spPr bwMode="auto">
          <a:xfrm>
            <a:off x="45720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8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19400" y="1371600"/>
            <a:ext cx="3222171" cy="609600"/>
          </a:xfrm>
          <a:prstGeom prst="rect">
            <a:avLst/>
          </a:prstGeom>
          <a:noFill/>
        </p:spPr>
      </p:pic>
      <p:sp>
        <p:nvSpPr>
          <p:cNvPr id="46086" name="Rectangle 6"/>
          <p:cNvSpPr>
            <a:spLocks noChangeArrowheads="1"/>
          </p:cNvSpPr>
          <p:nvPr/>
        </p:nvSpPr>
        <p:spPr bwMode="auto">
          <a:xfrm>
            <a:off x="457200" y="8572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8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7"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95600" y="2971800"/>
            <a:ext cx="1630947" cy="762000"/>
          </a:xfrm>
          <a:prstGeom prst="rect">
            <a:avLst/>
          </a:prstGeom>
          <a:noFill/>
        </p:spPr>
      </p:pic>
      <p:sp>
        <p:nvSpPr>
          <p:cNvPr id="46089" name="Rectangle 9"/>
          <p:cNvSpPr>
            <a:spLocks noChangeArrowheads="1"/>
          </p:cNvSpPr>
          <p:nvPr/>
        </p:nvSpPr>
        <p:spPr bwMode="auto">
          <a:xfrm>
            <a:off x="457200" y="1000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92" name="Rectangle 12"/>
          <p:cNvSpPr>
            <a:spLocks noChangeArrowheads="1"/>
          </p:cNvSpPr>
          <p:nvPr/>
        </p:nvSpPr>
        <p:spPr bwMode="auto">
          <a:xfrm>
            <a:off x="45720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95" name="Rectangle 15"/>
          <p:cNvSpPr>
            <a:spLocks noChangeArrowheads="1"/>
          </p:cNvSpPr>
          <p:nvPr/>
        </p:nvSpPr>
        <p:spPr bwMode="auto">
          <a:xfrm>
            <a:off x="457200" y="9525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7"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96" name="Picture 1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438400" y="4191000"/>
            <a:ext cx="2393846" cy="886218"/>
          </a:xfrm>
          <a:prstGeom prst="rect">
            <a:avLst/>
          </a:prstGeom>
          <a:noFill/>
        </p:spPr>
      </p:pic>
      <p:sp>
        <p:nvSpPr>
          <p:cNvPr id="46098" name="Rectangle 18"/>
          <p:cNvSpPr>
            <a:spLocks noChangeArrowheads="1"/>
          </p:cNvSpPr>
          <p:nvPr/>
        </p:nvSpPr>
        <p:spPr bwMode="auto">
          <a:xfrm>
            <a:off x="457200" y="10382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1320800"/>
          </a:xfrm>
        </p:spPr>
        <p:txBody>
          <a:bodyPr>
            <a:normAutofit/>
          </a:bodyPr>
          <a:lstStyle/>
          <a:p>
            <a:r>
              <a:rPr lang="en-US" sz="3200" b="1" dirty="0" smtClean="0">
                <a:solidFill>
                  <a:schemeClr val="tx1"/>
                </a:solidFill>
              </a:rPr>
              <a:t>Criteria For Acceptable Levels Of Stability</a:t>
            </a:r>
            <a:endParaRPr lang="en-US" sz="3200" b="1" dirty="0">
              <a:solidFill>
                <a:schemeClr val="tx1"/>
              </a:solidFill>
            </a:endParaRPr>
          </a:p>
        </p:txBody>
      </p:sp>
      <p:graphicFrame>
        <p:nvGraphicFramePr>
          <p:cNvPr id="5" name="Content Placeholder 4"/>
          <p:cNvGraphicFramePr>
            <a:graphicFrameLocks noGrp="1"/>
          </p:cNvGraphicFramePr>
          <p:nvPr>
            <p:ph sz="quarter" idx="1"/>
          </p:nvPr>
        </p:nvGraphicFramePr>
        <p:xfrm>
          <a:off x="228600" y="1295400"/>
          <a:ext cx="8229600" cy="4942840"/>
        </p:xfrm>
        <a:graphic>
          <a:graphicData uri="http://schemas.openxmlformats.org/drawingml/2006/table">
            <a:tbl>
              <a:tblPr firstRow="1" bandRow="1">
                <a:tableStyleId>{616DA210-FB5B-4158-B5E0-FEB733F419BA}</a:tableStyleId>
              </a:tblPr>
              <a:tblGrid>
                <a:gridCol w="2209800"/>
                <a:gridCol w="6019800"/>
              </a:tblGrid>
              <a:tr h="370840">
                <a:tc>
                  <a:txBody>
                    <a:bodyPr/>
                    <a:lstStyle/>
                    <a:p>
                      <a:r>
                        <a:rPr lang="en-US" sz="1800" dirty="0" smtClean="0"/>
                        <a:t>Type of</a:t>
                      </a:r>
                      <a:r>
                        <a:rPr lang="en-US" sz="1800" baseline="0" dirty="0" smtClean="0"/>
                        <a:t> Stability</a:t>
                      </a:r>
                      <a:endParaRPr lang="en-US" sz="1800" dirty="0"/>
                    </a:p>
                  </a:txBody>
                  <a:tcPr/>
                </a:tc>
                <a:tc>
                  <a:txBody>
                    <a:bodyPr/>
                    <a:lstStyle/>
                    <a:p>
                      <a:r>
                        <a:rPr lang="en-US" sz="1800" dirty="0" smtClean="0"/>
                        <a:t>Conditions</a:t>
                      </a:r>
                      <a:r>
                        <a:rPr lang="en-US" sz="1800" baseline="0" dirty="0" smtClean="0"/>
                        <a:t> maintained throughout  the shelf life of the drug product</a:t>
                      </a:r>
                      <a:endParaRPr lang="en-US" sz="1800" dirty="0"/>
                    </a:p>
                  </a:txBody>
                  <a:tcPr/>
                </a:tc>
              </a:tr>
              <a:tr h="370840">
                <a:tc>
                  <a:txBody>
                    <a:bodyPr/>
                    <a:lstStyle/>
                    <a:p>
                      <a:r>
                        <a:rPr kumimoji="0" lang="en-US" sz="1800" kern="1200" dirty="0" smtClean="0"/>
                        <a:t>Chemical</a:t>
                      </a:r>
                      <a:endParaRPr lang="en-US" sz="1800" dirty="0"/>
                    </a:p>
                  </a:txBody>
                  <a:tcPr/>
                </a:tc>
                <a:tc>
                  <a:txBody>
                    <a:bodyPr/>
                    <a:lstStyle/>
                    <a:p>
                      <a:pPr algn="just"/>
                      <a:r>
                        <a:rPr kumimoji="0" lang="en-US" sz="1800" kern="1200" dirty="0" smtClean="0"/>
                        <a:t>Each active ingredient retains its chemical integrity and labeled potency within the specified limits.</a:t>
                      </a:r>
                    </a:p>
                    <a:p>
                      <a:pPr algn="just"/>
                      <a:endParaRPr lang="en-US" sz="1800" dirty="0"/>
                    </a:p>
                  </a:txBody>
                  <a:tcPr/>
                </a:tc>
              </a:tr>
              <a:tr h="883920">
                <a:tc>
                  <a:txBody>
                    <a:bodyPr/>
                    <a:lstStyle/>
                    <a:p>
                      <a:r>
                        <a:rPr kumimoji="0" lang="en-US" sz="1800" kern="1200" dirty="0" smtClean="0"/>
                        <a:t>Physical</a:t>
                      </a:r>
                      <a:endParaRPr lang="en-US" sz="18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kern="1200" dirty="0" smtClean="0"/>
                        <a:t>The original physical properties, including appearance, palatability, uniformity, dissolution, &amp;</a:t>
                      </a:r>
                      <a:r>
                        <a:rPr kumimoji="0" lang="en-US" sz="1800" kern="1200" baseline="0" dirty="0" smtClean="0"/>
                        <a:t> </a:t>
                      </a:r>
                      <a:r>
                        <a:rPr kumimoji="0" lang="en-US" sz="1800" kern="1200" dirty="0" err="1" smtClean="0"/>
                        <a:t>suspendability</a:t>
                      </a:r>
                      <a:r>
                        <a:rPr kumimoji="0" lang="en-US" sz="1800" kern="1200" dirty="0" smtClean="0"/>
                        <a:t> are retained.</a:t>
                      </a: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dk1"/>
                        </a:solidFill>
                        <a:latin typeface="+mn-lt"/>
                        <a:ea typeface="+mn-ea"/>
                        <a:cs typeface="+mn-cs"/>
                      </a:endParaRPr>
                    </a:p>
                  </a:txBody>
                  <a:tcPr/>
                </a:tc>
              </a:tr>
              <a:tr h="370840">
                <a:tc>
                  <a:txBody>
                    <a:bodyPr/>
                    <a:lstStyle/>
                    <a:p>
                      <a:r>
                        <a:rPr kumimoji="0" lang="en-US" sz="1800" kern="1200" dirty="0" smtClean="0"/>
                        <a:t>Microbiologic</a:t>
                      </a:r>
                      <a:endParaRPr lang="en-US" sz="1800" dirty="0"/>
                    </a:p>
                  </a:txBody>
                  <a:tcPr/>
                </a:tc>
                <a:tc>
                  <a:txBody>
                    <a:bodyPr/>
                    <a:lstStyle/>
                    <a:p>
                      <a:pPr algn="just"/>
                      <a:r>
                        <a:rPr kumimoji="0" lang="en-US" sz="1800" kern="1200" dirty="0" smtClean="0"/>
                        <a:t>Sterility or resistance to microbial growth is retained according to the specified requirements. Antimicrobial agents retain effectiveness within specified limits.</a:t>
                      </a:r>
                    </a:p>
                    <a:p>
                      <a:pPr algn="just"/>
                      <a:endParaRPr lang="en-US" sz="1800" dirty="0"/>
                    </a:p>
                  </a:txBody>
                  <a:tcPr/>
                </a:tc>
              </a:tr>
              <a:tr h="370840">
                <a:tc>
                  <a:txBody>
                    <a:bodyPr/>
                    <a:lstStyle/>
                    <a:p>
                      <a:r>
                        <a:rPr kumimoji="0" lang="en-US" sz="1800" kern="1200" dirty="0" smtClean="0"/>
                        <a:t>Therapeutic</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t>The therapeutic effect remains unchanged.</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dk1"/>
                        </a:solidFill>
                        <a:latin typeface="+mn-lt"/>
                        <a:ea typeface="+mn-ea"/>
                        <a:cs typeface="+mn-cs"/>
                      </a:endParaRPr>
                    </a:p>
                  </a:txBody>
                  <a:tcPr/>
                </a:tc>
              </a:tr>
              <a:tr h="370840">
                <a:tc>
                  <a:txBody>
                    <a:bodyPr/>
                    <a:lstStyle/>
                    <a:p>
                      <a:r>
                        <a:rPr kumimoji="0" lang="en-US" sz="1800" kern="1200" dirty="0" err="1" smtClean="0"/>
                        <a:t>Toxicologic</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t>No significant increase in toxicity occurs.</a:t>
                      </a:r>
                      <a:endParaRPr kumimoji="0" lang="en-US" sz="1800" kern="1200" dirty="0" smtClean="0">
                        <a:solidFill>
                          <a:schemeClr val="dk1"/>
                        </a:solidFill>
                        <a:latin typeface="+mn-lt"/>
                        <a:ea typeface="+mn-ea"/>
                        <a:cs typeface="+mn-cs"/>
                      </a:endParaRPr>
                    </a:p>
                  </a:txBody>
                  <a:tcPr/>
                </a:tc>
              </a:tr>
            </a:tbl>
          </a:graphicData>
        </a:graphic>
      </p:graphicFrame>
      <p:sp>
        <p:nvSpPr>
          <p:cNvPr id="4" name="Slide Number Placeholder 3"/>
          <p:cNvSpPr>
            <a:spLocks noGrp="1"/>
          </p:cNvSpPr>
          <p:nvPr>
            <p:ph type="sldNum" sz="quarter" idx="15"/>
          </p:nvPr>
        </p:nvSpPr>
        <p:spPr/>
        <p:txBody>
          <a:bodyPr/>
          <a:lstStyle/>
          <a:p>
            <a:fld id="{3B351F47-3D50-49CE-99E9-88B47E05036A}"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Arrhenius Equation</a:t>
            </a:r>
            <a:endParaRPr lang="en-US" dirty="0"/>
          </a:p>
        </p:txBody>
      </p:sp>
      <p:sp>
        <p:nvSpPr>
          <p:cNvPr id="3" name="Content Placeholder 2"/>
          <p:cNvSpPr>
            <a:spLocks noGrp="1"/>
          </p:cNvSpPr>
          <p:nvPr>
            <p:ph sz="quarter" idx="1"/>
          </p:nvPr>
        </p:nvSpPr>
        <p:spPr>
          <a:xfrm>
            <a:off x="457200" y="1600200"/>
            <a:ext cx="8305800" cy="4873752"/>
          </a:xfrm>
        </p:spPr>
        <p:txBody>
          <a:bodyPr/>
          <a:lstStyle/>
          <a:p>
            <a:pPr algn="just"/>
            <a:r>
              <a:rPr lang="en-US" dirty="0" smtClean="0"/>
              <a:t>Arrhenius observed that most reaction rates depend on the following three factors</a:t>
            </a:r>
          </a:p>
          <a:p>
            <a:pPr algn="just">
              <a:buNone/>
            </a:pPr>
            <a:r>
              <a:rPr lang="en-US" dirty="0" smtClean="0"/>
              <a:t>A. Fraction of molecules possessing energy of activation (Ea) or greater</a:t>
            </a:r>
          </a:p>
          <a:p>
            <a:pPr algn="just">
              <a:buNone/>
            </a:pPr>
            <a:r>
              <a:rPr lang="en-US" dirty="0" smtClean="0"/>
              <a:t>B. number of collisions per second</a:t>
            </a:r>
          </a:p>
          <a:p>
            <a:pPr algn="just">
              <a:buNone/>
            </a:pPr>
            <a:r>
              <a:rPr lang="en-US" dirty="0" smtClean="0"/>
              <a:t>C. fraction of molecules having the correct orientation</a:t>
            </a:r>
          </a:p>
          <a:p>
            <a:pPr algn="just"/>
            <a:r>
              <a:rPr lang="en-US" dirty="0" smtClean="0"/>
              <a:t>Arrhenius noted that the increase in reaction rate is not linear with increase in temperature in most reactions.</a:t>
            </a:r>
          </a:p>
          <a:p>
            <a:pPr algn="just"/>
            <a:endParaRPr lang="en-US" dirty="0" smtClean="0"/>
          </a:p>
          <a:p>
            <a:pPr algn="just"/>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7543800" cy="6477000"/>
          </a:xfrm>
        </p:spPr>
        <p:txBody>
          <a:bodyPr>
            <a:normAutofit/>
          </a:bodyPr>
          <a:lstStyle/>
          <a:p>
            <a:r>
              <a:rPr lang="en-US" dirty="0" err="1" smtClean="0"/>
              <a:t>Svante</a:t>
            </a:r>
            <a:r>
              <a:rPr lang="en-US" dirty="0" smtClean="0"/>
              <a:t> August Arrhenius (1859–1927) developed a mathematical relationship between </a:t>
            </a:r>
            <a:r>
              <a:rPr lang="en-US" i="1" dirty="0" smtClean="0"/>
              <a:t>k</a:t>
            </a:r>
            <a:r>
              <a:rPr lang="en-US" dirty="0" smtClean="0"/>
              <a:t> (the rate constant) and </a:t>
            </a:r>
            <a:r>
              <a:rPr lang="en-US" i="1" dirty="0" smtClean="0"/>
              <a:t>Ea </a:t>
            </a:r>
            <a:r>
              <a:rPr lang="en-US" dirty="0" smtClean="0"/>
              <a:t>(energy of activation). </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r>
              <a:rPr lang="en-US" dirty="0" smtClean="0"/>
              <a:t>Therefore, if </a:t>
            </a:r>
            <a:r>
              <a:rPr lang="en-US" i="1" dirty="0" smtClean="0"/>
              <a:t>k </a:t>
            </a:r>
            <a:r>
              <a:rPr lang="en-US" dirty="0" smtClean="0"/>
              <a:t>is determined experimentally at several temperatures, and </a:t>
            </a:r>
            <a:r>
              <a:rPr lang="en-US" dirty="0" err="1" smtClean="0"/>
              <a:t>ln</a:t>
            </a:r>
            <a:r>
              <a:rPr lang="en-US" dirty="0" smtClean="0"/>
              <a:t> k </a:t>
            </a:r>
            <a:r>
              <a:rPr lang="en-US" dirty="0" err="1" smtClean="0"/>
              <a:t>vs</a:t>
            </a:r>
            <a:r>
              <a:rPr lang="en-US" dirty="0" smtClean="0"/>
              <a:t> 1/T is plotted </a:t>
            </a:r>
            <a:r>
              <a:rPr lang="en-US" i="1" dirty="0" smtClean="0"/>
              <a:t>Ea </a:t>
            </a:r>
            <a:r>
              <a:rPr lang="en-US" dirty="0" smtClean="0"/>
              <a:t>can be calculated from the slope of the plot.</a:t>
            </a:r>
          </a:p>
          <a:p>
            <a:endParaRPr lang="en-US" dirty="0" smtClean="0"/>
          </a:p>
        </p:txBody>
      </p:sp>
      <p:sp>
        <p:nvSpPr>
          <p:cNvPr id="12" name="Slide Number Placeholder 11"/>
          <p:cNvSpPr>
            <a:spLocks noGrp="1"/>
          </p:cNvSpPr>
          <p:nvPr>
            <p:ph type="sldNum" sz="quarter" idx="15"/>
          </p:nvPr>
        </p:nvSpPr>
        <p:spPr/>
        <p:txBody>
          <a:bodyPr/>
          <a:lstStyle/>
          <a:p>
            <a:fld id="{3B351F47-3D50-49CE-99E9-88B47E05036A}" type="slidenum">
              <a:rPr lang="en-US" smtClean="0"/>
              <a:pPr/>
              <a:t>31</a:t>
            </a:fld>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457200" y="704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45720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45720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2"/>
          <p:cNvSpPr/>
          <p:nvPr/>
        </p:nvSpPr>
        <p:spPr>
          <a:xfrm>
            <a:off x="5410200" y="1600200"/>
            <a:ext cx="31242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5410200" y="2667000"/>
            <a:ext cx="2362200" cy="1600200"/>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6019800" y="2362200"/>
            <a:ext cx="2438400" cy="369332"/>
          </a:xfrm>
          <a:prstGeom prst="rect">
            <a:avLst/>
          </a:prstGeom>
          <a:noFill/>
        </p:spPr>
        <p:txBody>
          <a:bodyPr wrap="square" rtlCol="0">
            <a:spAutoFit/>
          </a:bodyPr>
          <a:lstStyle/>
          <a:p>
            <a:r>
              <a:rPr lang="en-US" b="1" dirty="0" smtClean="0"/>
              <a:t>Slope = – </a:t>
            </a:r>
            <a:r>
              <a:rPr lang="en-US" b="1" i="1" dirty="0" smtClean="0"/>
              <a:t>Ea/R</a:t>
            </a:r>
            <a:r>
              <a:rPr lang="en-US" b="1" dirty="0" smtClean="0"/>
              <a:t> </a:t>
            </a:r>
            <a:endParaRPr lang="en-US" b="1" dirty="0"/>
          </a:p>
        </p:txBody>
      </p:sp>
      <p:sp>
        <p:nvSpPr>
          <p:cNvPr id="16" name="TextBox 15"/>
          <p:cNvSpPr txBox="1"/>
          <p:nvPr/>
        </p:nvSpPr>
        <p:spPr>
          <a:xfrm rot="16200000">
            <a:off x="4566166" y="3358634"/>
            <a:ext cx="1143000" cy="369332"/>
          </a:xfrm>
          <a:prstGeom prst="rect">
            <a:avLst/>
          </a:prstGeom>
          <a:noFill/>
        </p:spPr>
        <p:txBody>
          <a:bodyPr wrap="square" rtlCol="0">
            <a:spAutoFit/>
          </a:bodyPr>
          <a:lstStyle/>
          <a:p>
            <a:r>
              <a:rPr lang="en-US" b="1" dirty="0" smtClean="0"/>
              <a:t>In k</a:t>
            </a:r>
            <a:endParaRPr lang="en-US" b="1" dirty="0"/>
          </a:p>
        </p:txBody>
      </p:sp>
      <p:sp>
        <p:nvSpPr>
          <p:cNvPr id="17" name="TextBox 16"/>
          <p:cNvSpPr txBox="1"/>
          <p:nvPr/>
        </p:nvSpPr>
        <p:spPr>
          <a:xfrm>
            <a:off x="6781800" y="4953000"/>
            <a:ext cx="1143000" cy="369332"/>
          </a:xfrm>
          <a:prstGeom prst="rect">
            <a:avLst/>
          </a:prstGeom>
          <a:noFill/>
        </p:spPr>
        <p:txBody>
          <a:bodyPr wrap="square" rtlCol="0">
            <a:spAutoFit/>
          </a:bodyPr>
          <a:lstStyle/>
          <a:p>
            <a:r>
              <a:rPr lang="en-US" b="1" dirty="0" smtClean="0"/>
              <a:t>1/T</a:t>
            </a:r>
            <a:endParaRPr lang="en-US" b="1" dirty="0"/>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03325" y="1905000"/>
            <a:ext cx="1852083" cy="533400"/>
          </a:xfrm>
          <a:prstGeom prst="rect">
            <a:avLst/>
          </a:prstGeom>
          <a:noFill/>
        </p:spPr>
      </p:pic>
      <p:sp>
        <p:nvSpPr>
          <p:cNvPr id="3075" name="Rectangle 3"/>
          <p:cNvSpPr>
            <a:spLocks noChangeArrowheads="1"/>
          </p:cNvSpPr>
          <p:nvPr/>
        </p:nvSpPr>
        <p:spPr bwMode="auto">
          <a:xfrm>
            <a:off x="457200" y="800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14400" y="2667000"/>
            <a:ext cx="2889738" cy="647700"/>
          </a:xfrm>
          <a:prstGeom prst="rect">
            <a:avLst/>
          </a:prstGeom>
          <a:noFill/>
        </p:spPr>
      </p:pic>
      <p:sp>
        <p:nvSpPr>
          <p:cNvPr id="307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8"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143000" y="3657600"/>
            <a:ext cx="1749972" cy="457200"/>
          </a:xfrm>
          <a:prstGeom prst="rect">
            <a:avLst/>
          </a:prstGeom>
          <a:noFill/>
        </p:spPr>
      </p:pic>
      <p:sp>
        <p:nvSpPr>
          <p:cNvPr id="3080" name="Rectangle 8"/>
          <p:cNvSpPr>
            <a:spLocks noChangeArrowheads="1"/>
          </p:cNvSpPr>
          <p:nvPr/>
        </p:nvSpPr>
        <p:spPr bwMode="auto">
          <a:xfrm>
            <a:off x="457200" y="7334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7543800" cy="5940552"/>
          </a:xfrm>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32</a:t>
            </a:fld>
            <a:endParaRPr lang="en-US" dirty="0"/>
          </a:p>
        </p:txBody>
      </p:sp>
      <p:sp>
        <p:nvSpPr>
          <p:cNvPr id="481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812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66495" y="685800"/>
            <a:ext cx="3561347" cy="685800"/>
          </a:xfrm>
          <a:prstGeom prst="rect">
            <a:avLst/>
          </a:prstGeom>
          <a:noFill/>
        </p:spPr>
      </p:pic>
      <p:sp>
        <p:nvSpPr>
          <p:cNvPr id="48131" name="Rectangle 3"/>
          <p:cNvSpPr>
            <a:spLocks noChangeArrowheads="1"/>
          </p:cNvSpPr>
          <p:nvPr/>
        </p:nvSpPr>
        <p:spPr bwMode="auto">
          <a:xfrm>
            <a:off x="457200" y="1000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32" name="Rectangle 4"/>
          <p:cNvSpPr>
            <a:spLocks noChangeArrowheads="1"/>
          </p:cNvSpPr>
          <p:nvPr/>
        </p:nvSpPr>
        <p:spPr bwMode="auto">
          <a:xfrm>
            <a:off x="228600" y="1533465"/>
            <a:ext cx="42672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Where, k</a:t>
            </a:r>
            <a:r>
              <a:rPr kumimoji="0" lang="en-US" sz="2000" b="0" i="0" u="none" strike="noStrike" cap="none" normalizeH="0" baseline="-30000" dirty="0" smtClean="0">
                <a:ln>
                  <a:noFill/>
                </a:ln>
                <a:solidFill>
                  <a:schemeClr val="tx1"/>
                </a:solidFill>
                <a:effectLst/>
                <a:ea typeface="Calibri" pitchFamily="34" charset="0"/>
                <a:cs typeface="Times New Roman" pitchFamily="18" charset="0"/>
              </a:rPr>
              <a:t>2</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 &amp; k</a:t>
            </a:r>
            <a:r>
              <a:rPr kumimoji="0" lang="en-US" sz="2000" b="0" i="0" u="none" strike="noStrike" cap="none" normalizeH="0" baseline="-30000" dirty="0" smtClean="0">
                <a:ln>
                  <a:noFill/>
                </a:ln>
                <a:solidFill>
                  <a:schemeClr val="tx1"/>
                </a:solidFill>
                <a:effectLst/>
                <a:ea typeface="Calibri" pitchFamily="34" charset="0"/>
                <a:cs typeface="Times New Roman" pitchFamily="18" charset="0"/>
              </a:rPr>
              <a:t>1 </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are rate constants at temperature T</a:t>
            </a:r>
            <a:r>
              <a:rPr kumimoji="0" lang="en-US" sz="2000" b="0" i="0" u="none" strike="noStrike" cap="none" normalizeH="0" baseline="-30000" dirty="0" smtClean="0">
                <a:ln>
                  <a:noFill/>
                </a:ln>
                <a:solidFill>
                  <a:schemeClr val="tx1"/>
                </a:solidFill>
                <a:effectLst/>
                <a:ea typeface="Calibri" pitchFamily="34" charset="0"/>
                <a:cs typeface="Times New Roman" pitchFamily="18" charset="0"/>
              </a:rPr>
              <a:t>2 &amp; </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T</a:t>
            </a:r>
            <a:r>
              <a:rPr kumimoji="0" lang="en-US" sz="2000" b="0" i="0" u="none" strike="noStrike" cap="none" normalizeH="0" baseline="-30000" dirty="0" smtClean="0">
                <a:ln>
                  <a:noFill/>
                </a:ln>
                <a:solidFill>
                  <a:schemeClr val="tx1"/>
                </a:solidFill>
                <a:effectLst/>
                <a:ea typeface="Calibri" pitchFamily="34" charset="0"/>
                <a:cs typeface="Times New Roman" pitchFamily="18" charset="0"/>
              </a:rPr>
              <a:t>1 </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respectively.</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dirty="0" smtClean="0">
              <a:cs typeface="Times New Roman" pitchFamily="18" charset="0"/>
            </a:endParaRPr>
          </a:p>
          <a:p>
            <a:pPr lvl="0" algn="just" fontAlgn="base">
              <a:spcBef>
                <a:spcPct val="0"/>
              </a:spcBef>
              <a:spcAft>
                <a:spcPct val="0"/>
              </a:spcAft>
            </a:pPr>
            <a:r>
              <a:rPr lang="en-US" sz="2000" dirty="0" smtClean="0"/>
              <a:t>The results of Arrhenius analysis can be useful in predicting the impact of changes in storage conditions or climatic zone on expiration dating interval of a given drug-product.</a:t>
            </a:r>
          </a:p>
          <a:p>
            <a:pPr lvl="0" algn="just" fontAlgn="base">
              <a:spcBef>
                <a:spcPct val="0"/>
              </a:spcBef>
              <a:spcAft>
                <a:spcPct val="0"/>
              </a:spcAft>
            </a:pPr>
            <a:endParaRPr kumimoji="0" lang="en-US" sz="2000" b="0" i="0" u="none" strike="noStrike" cap="none" normalizeH="0" baseline="0" dirty="0" smtClean="0">
              <a:ln>
                <a:noFill/>
              </a:ln>
              <a:solidFill>
                <a:schemeClr val="tx1"/>
              </a:solidFill>
              <a:effectLst/>
              <a:cs typeface="Arial" pitchFamily="34" charset="0"/>
            </a:endParaRPr>
          </a:p>
          <a:p>
            <a:pPr lvl="0" algn="just" fontAlgn="base">
              <a:spcBef>
                <a:spcPct val="0"/>
              </a:spcBef>
              <a:spcAft>
                <a:spcPct val="0"/>
              </a:spcAft>
            </a:pPr>
            <a:r>
              <a:rPr lang="en-US" sz="2000" dirty="0" smtClean="0"/>
              <a:t>In practice, multiple levels of thermal stress are applied to the formulation so that appropriate shelf-life estimates can be made for normally expected marketing conditions.</a:t>
            </a:r>
            <a:endParaRPr kumimoji="0" lang="en-US" sz="2000" b="0" i="0" u="none" strike="noStrike" cap="none" normalizeH="0" baseline="0" dirty="0" smtClean="0">
              <a:ln>
                <a:noFill/>
              </a:ln>
              <a:solidFill>
                <a:schemeClr val="tx1"/>
              </a:solidFill>
              <a:effectLst/>
              <a:cs typeface="Arial" pitchFamily="34" charset="0"/>
            </a:endParaRPr>
          </a:p>
        </p:txBody>
      </p:sp>
      <p:sp>
        <p:nvSpPr>
          <p:cNvPr id="10" name="Rectangle 9"/>
          <p:cNvSpPr/>
          <p:nvPr/>
        </p:nvSpPr>
        <p:spPr>
          <a:xfrm>
            <a:off x="5410200" y="2057400"/>
            <a:ext cx="31242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19800" y="2362200"/>
            <a:ext cx="2438400" cy="369332"/>
          </a:xfrm>
          <a:prstGeom prst="rect">
            <a:avLst/>
          </a:prstGeom>
          <a:noFill/>
        </p:spPr>
        <p:txBody>
          <a:bodyPr wrap="square" rtlCol="0">
            <a:spAutoFit/>
          </a:bodyPr>
          <a:lstStyle/>
          <a:p>
            <a:r>
              <a:rPr lang="en-US" b="1" dirty="0" smtClean="0"/>
              <a:t>Slope = – </a:t>
            </a:r>
            <a:r>
              <a:rPr lang="en-US" b="1" i="1" dirty="0" smtClean="0"/>
              <a:t>Ea/R</a:t>
            </a:r>
            <a:r>
              <a:rPr lang="en-US" b="1" dirty="0" smtClean="0"/>
              <a:t> </a:t>
            </a:r>
            <a:endParaRPr lang="en-US" b="1" dirty="0"/>
          </a:p>
        </p:txBody>
      </p:sp>
      <p:sp>
        <p:nvSpPr>
          <p:cNvPr id="12" name="TextBox 11"/>
          <p:cNvSpPr txBox="1"/>
          <p:nvPr/>
        </p:nvSpPr>
        <p:spPr>
          <a:xfrm rot="16200000">
            <a:off x="4566166" y="3358634"/>
            <a:ext cx="1143000" cy="369332"/>
          </a:xfrm>
          <a:prstGeom prst="rect">
            <a:avLst/>
          </a:prstGeom>
          <a:noFill/>
        </p:spPr>
        <p:txBody>
          <a:bodyPr wrap="square" rtlCol="0">
            <a:spAutoFit/>
          </a:bodyPr>
          <a:lstStyle/>
          <a:p>
            <a:r>
              <a:rPr lang="en-US" b="1" dirty="0" smtClean="0"/>
              <a:t>In k</a:t>
            </a:r>
            <a:endParaRPr lang="en-US" b="1" dirty="0"/>
          </a:p>
        </p:txBody>
      </p:sp>
      <p:sp>
        <p:nvSpPr>
          <p:cNvPr id="13" name="TextBox 12"/>
          <p:cNvSpPr txBox="1"/>
          <p:nvPr/>
        </p:nvSpPr>
        <p:spPr>
          <a:xfrm>
            <a:off x="6553200" y="5486400"/>
            <a:ext cx="1143000" cy="369332"/>
          </a:xfrm>
          <a:prstGeom prst="rect">
            <a:avLst/>
          </a:prstGeom>
          <a:noFill/>
        </p:spPr>
        <p:txBody>
          <a:bodyPr wrap="square" rtlCol="0">
            <a:spAutoFit/>
          </a:bodyPr>
          <a:lstStyle/>
          <a:p>
            <a:r>
              <a:rPr lang="en-US" b="1" dirty="0" smtClean="0"/>
              <a:t>1/T</a:t>
            </a:r>
            <a:endParaRPr lang="en-US" b="1" dirty="0"/>
          </a:p>
        </p:txBody>
      </p:sp>
      <p:cxnSp>
        <p:nvCxnSpPr>
          <p:cNvPr id="16" name="Straight Connector 15"/>
          <p:cNvCxnSpPr/>
          <p:nvPr/>
        </p:nvCxnSpPr>
        <p:spPr>
          <a:xfrm>
            <a:off x="5410200" y="2667000"/>
            <a:ext cx="2362200" cy="16002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ICH Recommended Evaluation</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endParaRPr lang="en-US" dirty="0" smtClean="0"/>
          </a:p>
          <a:p>
            <a:r>
              <a:rPr lang="en-US" dirty="0" smtClean="0"/>
              <a:t>The shelf life of a commercial drug product must be determined in the commercial container closure at the defined storage conditions. </a:t>
            </a:r>
          </a:p>
          <a:p>
            <a:endParaRPr lang="en-US" dirty="0" smtClean="0"/>
          </a:p>
          <a:p>
            <a:r>
              <a:rPr lang="en-US" dirty="0" smtClean="0"/>
              <a:t>ICH requires at least 12 months stability data at the time of NDA submission. </a:t>
            </a:r>
          </a:p>
          <a:p>
            <a:endParaRPr lang="en-US" dirty="0" smtClean="0"/>
          </a:p>
          <a:p>
            <a:r>
              <a:rPr lang="en-US" dirty="0" smtClean="0"/>
              <a:t>Most products require at least 24 months to be commercially viable. </a:t>
            </a:r>
          </a:p>
          <a:p>
            <a:endParaRPr lang="en-US" dirty="0" smtClean="0"/>
          </a:p>
          <a:p>
            <a:r>
              <a:rPr lang="en-US" dirty="0" smtClean="0"/>
              <a:t>The ICH Q1E recommended how the 12 months data may be used to predict long-term stability.</a:t>
            </a:r>
          </a:p>
          <a:p>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pPr>
              <a:buFont typeface="Wingdings" pitchFamily="2" charset="2"/>
              <a:buChar char="§"/>
            </a:pPr>
            <a:r>
              <a:rPr lang="en-US" dirty="0" smtClean="0"/>
              <a:t>Degradative reactions (hydrolysis, oxidation-reduction, photolysis, racemization) in pharmaceutical formulations take place at definite rates &amp; are chemical in nature.</a:t>
            </a:r>
          </a:p>
          <a:p>
            <a:pPr>
              <a:buFont typeface="Wingdings" pitchFamily="2" charset="2"/>
              <a:buChar char="§"/>
            </a:pPr>
            <a:endParaRPr lang="en-US" dirty="0" smtClean="0"/>
          </a:p>
          <a:p>
            <a:pPr>
              <a:buFont typeface="Wingdings" pitchFamily="2" charset="2"/>
              <a:buChar char="§"/>
            </a:pPr>
            <a:r>
              <a:rPr lang="en-US" dirty="0" smtClean="0"/>
              <a:t> Degradation kinetics is important aspect in preformulation studies, determination of the optimum storage conditions, prediction of shelf life, stabilization of the drugs against degradation.</a:t>
            </a:r>
          </a:p>
          <a:p>
            <a:pPr>
              <a:buFont typeface="Wingdings" pitchFamily="2" charset="2"/>
              <a:buChar char="§"/>
            </a:pPr>
            <a:endParaRPr lang="en-US" dirty="0" smtClean="0"/>
          </a:p>
          <a:p>
            <a:pPr>
              <a:buFont typeface="Wingdings" pitchFamily="2" charset="2"/>
              <a:buChar char="§"/>
            </a:pPr>
            <a:endParaRPr lang="en-US" dirty="0" smtClean="0"/>
          </a:p>
          <a:p>
            <a:endParaRPr lang="en-US" dirty="0"/>
          </a:p>
        </p:txBody>
      </p:sp>
      <p:sp>
        <p:nvSpPr>
          <p:cNvPr id="4" name="Slide Number Placeholder 3"/>
          <p:cNvSpPr>
            <a:spLocks noGrp="1"/>
          </p:cNvSpPr>
          <p:nvPr>
            <p:ph type="sldNum" sz="quarter" idx="15"/>
          </p:nvPr>
        </p:nvSpPr>
        <p:spPr/>
        <p:txBody>
          <a:bodyPr/>
          <a:lstStyle/>
          <a:p>
            <a:fld id="{3B351F47-3D50-49CE-99E9-88B47E05036A}"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Reference:</a:t>
            </a:r>
            <a:endParaRPr lang="en-US" dirty="0"/>
          </a:p>
        </p:txBody>
      </p:sp>
      <p:sp>
        <p:nvSpPr>
          <p:cNvPr id="3" name="Content Placeholder 2"/>
          <p:cNvSpPr>
            <a:spLocks noGrp="1"/>
          </p:cNvSpPr>
          <p:nvPr>
            <p:ph sz="quarter" idx="1"/>
          </p:nvPr>
        </p:nvSpPr>
        <p:spPr>
          <a:xfrm>
            <a:off x="0" y="1828800"/>
            <a:ext cx="9144000" cy="5638800"/>
          </a:xfrm>
        </p:spPr>
        <p:txBody>
          <a:bodyPr>
            <a:normAutofit/>
          </a:bodyPr>
          <a:lstStyle/>
          <a:p>
            <a:pPr lvl="0" algn="just"/>
            <a:r>
              <a:rPr lang="en-US" sz="2000" dirty="0" smtClean="0"/>
              <a:t> </a:t>
            </a:r>
            <a:r>
              <a:rPr lang="en-US" sz="2000" dirty="0" err="1" smtClean="0"/>
              <a:t>Lachman</a:t>
            </a:r>
            <a:r>
              <a:rPr lang="en-US" sz="2000" dirty="0" smtClean="0"/>
              <a:t>/Lieberman’s The Theory and Practice of Industrial Pharmacy, Editors: </a:t>
            </a:r>
            <a:r>
              <a:rPr lang="en-US" sz="2000" dirty="0" err="1" smtClean="0"/>
              <a:t>Roop</a:t>
            </a:r>
            <a:r>
              <a:rPr lang="en-US" sz="2000" dirty="0" smtClean="0"/>
              <a:t> </a:t>
            </a:r>
            <a:r>
              <a:rPr lang="en-US" sz="2000" dirty="0" err="1" smtClean="0"/>
              <a:t>Khar</a:t>
            </a:r>
            <a:r>
              <a:rPr lang="en-US" sz="2000" dirty="0" smtClean="0"/>
              <a:t>, SP </a:t>
            </a:r>
            <a:r>
              <a:rPr lang="en-US" sz="2000" dirty="0" err="1" smtClean="0"/>
              <a:t>Vyas</a:t>
            </a:r>
            <a:r>
              <a:rPr lang="en-US" sz="2000" dirty="0" smtClean="0"/>
              <a:t>, </a:t>
            </a:r>
            <a:r>
              <a:rPr lang="en-US" sz="2000" dirty="0" err="1" smtClean="0"/>
              <a:t>Farhan</a:t>
            </a:r>
            <a:r>
              <a:rPr lang="en-US" sz="2000" dirty="0" smtClean="0"/>
              <a:t> Ahmad, </a:t>
            </a:r>
            <a:r>
              <a:rPr lang="en-US" sz="2000" dirty="0" err="1" smtClean="0"/>
              <a:t>Gaurav</a:t>
            </a:r>
            <a:r>
              <a:rPr lang="en-US" sz="2000" dirty="0" smtClean="0"/>
              <a:t> Jain, Chapter 28 Kinetic Principles and Stability Testing, Pg. No. 1036-1072, 2014.</a:t>
            </a:r>
          </a:p>
          <a:p>
            <a:pPr lvl="0" algn="just"/>
            <a:endParaRPr lang="en-US" sz="2000" dirty="0" smtClean="0"/>
          </a:p>
          <a:p>
            <a:pPr lvl="0" algn="just"/>
            <a:r>
              <a:rPr lang="en-US" sz="2000" dirty="0" smtClean="0"/>
              <a:t>Steven W. </a:t>
            </a:r>
            <a:r>
              <a:rPr lang="en-US" sz="2000" dirty="0" err="1" smtClean="0"/>
              <a:t>Baertschi</a:t>
            </a:r>
            <a:r>
              <a:rPr lang="en-US" sz="2000" dirty="0" smtClean="0"/>
              <a:t> and Patrick J. Jansen, Chapter 2 Stress Testing: A Predictive Tool, Pharmaceutical Stress Testing (Predicting Drug Degradation), Taylor &amp; Francis Group, LLC, 2005.</a:t>
            </a:r>
          </a:p>
          <a:p>
            <a:pPr lvl="0" algn="just"/>
            <a:endParaRPr lang="en-US" sz="2000" dirty="0" smtClean="0"/>
          </a:p>
          <a:p>
            <a:pPr lvl="0" algn="just"/>
            <a:r>
              <a:rPr lang="en-US" sz="2000" dirty="0" smtClean="0"/>
              <a:t>Steven W. </a:t>
            </a:r>
            <a:r>
              <a:rPr lang="en-US" sz="2000" dirty="0" err="1" smtClean="0"/>
              <a:t>Baertschi</a:t>
            </a:r>
            <a:r>
              <a:rPr lang="en-US" sz="2000" dirty="0" smtClean="0"/>
              <a:t> and Karen M. </a:t>
            </a:r>
            <a:r>
              <a:rPr lang="en-US" sz="2000" dirty="0" err="1" smtClean="0"/>
              <a:t>Alsante</a:t>
            </a:r>
            <a:r>
              <a:rPr lang="en-US" sz="2000" dirty="0" smtClean="0"/>
              <a:t>, Chapter 3 Stress Testing: The Chemistry of Drug Degradation, Pharmaceutical Stress Testing (Predicting Drug Degradation), Taylor &amp; Francis Group, LLC, 2005.</a:t>
            </a:r>
          </a:p>
          <a:p>
            <a:pPr algn="just"/>
            <a:endParaRPr lang="en-US" sz="2000" dirty="0"/>
          </a:p>
        </p:txBody>
      </p:sp>
      <p:sp>
        <p:nvSpPr>
          <p:cNvPr id="5" name="Slide Number Placeholder 4"/>
          <p:cNvSpPr>
            <a:spLocks noGrp="1"/>
          </p:cNvSpPr>
          <p:nvPr>
            <p:ph type="sldNum" sz="quarter" idx="15"/>
          </p:nvPr>
        </p:nvSpPr>
        <p:spPr/>
        <p:txBody>
          <a:bodyPr/>
          <a:lstStyle/>
          <a:p>
            <a:fld id="{3B351F47-3D50-49CE-99E9-88B47E05036A}" type="slidenum">
              <a:rPr lang="en-US" smtClean="0"/>
              <a:pPr/>
              <a:t>35</a:t>
            </a:fld>
            <a:endParaRPr lang="en-US" dirty="0"/>
          </a:p>
        </p:txBody>
      </p:sp>
      <p:pic>
        <p:nvPicPr>
          <p:cNvPr id="2052" name="Picture 4" descr="C:\Users\HOME\Downloads\images (4).jpg"/>
          <p:cNvPicPr>
            <a:picLocks noChangeAspect="1" noChangeArrowheads="1"/>
          </p:cNvPicPr>
          <p:nvPr/>
        </p:nvPicPr>
        <p:blipFill>
          <a:blip r:embed="rId2"/>
          <a:srcRect/>
          <a:stretch>
            <a:fillRect/>
          </a:stretch>
        </p:blipFill>
        <p:spPr bwMode="auto">
          <a:xfrm>
            <a:off x="381000" y="0"/>
            <a:ext cx="2286000" cy="1857375"/>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3B351F47-3D50-49CE-99E9-88B47E05036A}" type="slidenum">
              <a:rPr lang="en-US" smtClean="0"/>
              <a:pPr/>
              <a:t>36</a:t>
            </a:fld>
            <a:endParaRPr lang="en-US" dirty="0"/>
          </a:p>
        </p:txBody>
      </p:sp>
      <p:sp>
        <p:nvSpPr>
          <p:cNvPr id="5" name="TextBox 4"/>
          <p:cNvSpPr txBox="1"/>
          <p:nvPr/>
        </p:nvSpPr>
        <p:spPr>
          <a:xfrm>
            <a:off x="1600200" y="2743200"/>
            <a:ext cx="6324600" cy="1015663"/>
          </a:xfrm>
          <a:prstGeom prst="rect">
            <a:avLst/>
          </a:prstGeom>
          <a:noFill/>
        </p:spPr>
        <p:txBody>
          <a:bodyPr wrap="square" rtlCol="0">
            <a:prstTxWarp prst="textPlain">
              <a:avLst/>
            </a:prstTxWarp>
            <a:spAutoFit/>
          </a:bodyPr>
          <a:lstStyle/>
          <a:p>
            <a:pPr algn="ctr"/>
            <a:r>
              <a:rPr lang="en-US" sz="6000" b="1" dirty="0" smtClean="0">
                <a:ln w="571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outerShdw blurRad="50800" dist="40000" dir="5400000" algn="tl" rotWithShape="0">
                    <a:srgbClr val="000000">
                      <a:shade val="5000"/>
                      <a:satMod val="120000"/>
                      <a:alpha val="33000"/>
                    </a:srgbClr>
                  </a:outerShdw>
                </a:effectLst>
                <a:latin typeface="Brush Script MT" pitchFamily="66" charset="0"/>
              </a:rPr>
              <a:t>Thank You</a:t>
            </a:r>
            <a:endParaRPr lang="en-US" sz="6000" b="1" dirty="0">
              <a:ln w="571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outerShdw blurRad="50800" dist="40000" dir="5400000" algn="tl" rotWithShape="0">
                  <a:srgbClr val="000000">
                    <a:shade val="5000"/>
                    <a:satMod val="120000"/>
                    <a:alpha val="33000"/>
                  </a:srgbClr>
                </a:outerShdw>
              </a:effectLst>
              <a:latin typeface="Brush Script MT"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Importance Of Degradation Kinetics</a:t>
            </a:r>
            <a:endParaRPr lang="en-US" b="1" dirty="0">
              <a:solidFill>
                <a:schemeClr val="tx1"/>
              </a:solidFill>
            </a:endParaRPr>
          </a:p>
        </p:txBody>
      </p:sp>
      <p:sp>
        <p:nvSpPr>
          <p:cNvPr id="3" name="Content Placeholder 2"/>
          <p:cNvSpPr>
            <a:spLocks noGrp="1"/>
          </p:cNvSpPr>
          <p:nvPr>
            <p:ph sz="quarter" idx="1"/>
          </p:nvPr>
        </p:nvSpPr>
        <p:spPr>
          <a:xfrm>
            <a:off x="381000" y="1524000"/>
            <a:ext cx="7772400" cy="4517363"/>
          </a:xfrm>
        </p:spPr>
        <p:txBody>
          <a:bodyPr>
            <a:noAutofit/>
          </a:bodyPr>
          <a:lstStyle/>
          <a:p>
            <a:pPr>
              <a:buFont typeface="Wingdings" pitchFamily="2" charset="2"/>
              <a:buChar char="§"/>
            </a:pPr>
            <a:r>
              <a:rPr lang="en-US" sz="2000" dirty="0" smtClean="0">
                <a:solidFill>
                  <a:schemeClr val="tx1"/>
                </a:solidFill>
              </a:rPr>
              <a:t> Development of optimum formulation (preformulation studies)</a:t>
            </a:r>
          </a:p>
          <a:p>
            <a:pPr>
              <a:buFont typeface="Wingdings" pitchFamily="2" charset="2"/>
              <a:buChar char="§"/>
            </a:pPr>
            <a:endParaRPr lang="en-US" sz="2000" dirty="0" smtClean="0">
              <a:solidFill>
                <a:schemeClr val="tx1"/>
              </a:solidFill>
            </a:endParaRPr>
          </a:p>
          <a:p>
            <a:pPr>
              <a:buFont typeface="Wingdings" pitchFamily="2" charset="2"/>
              <a:buChar char="§"/>
            </a:pPr>
            <a:r>
              <a:rPr lang="en-US" sz="2000" dirty="0" smtClean="0">
                <a:solidFill>
                  <a:schemeClr val="tx1"/>
                </a:solidFill>
              </a:rPr>
              <a:t> Determine the optimum storage conditions (temperature, light, humidity)</a:t>
            </a:r>
          </a:p>
          <a:p>
            <a:pPr>
              <a:buFont typeface="Wingdings" pitchFamily="2" charset="2"/>
              <a:buChar char="§"/>
            </a:pPr>
            <a:endParaRPr lang="en-US" sz="2000" dirty="0" smtClean="0">
              <a:solidFill>
                <a:schemeClr val="tx1"/>
              </a:solidFill>
            </a:endParaRPr>
          </a:p>
          <a:p>
            <a:pPr>
              <a:buFont typeface="Wingdings" pitchFamily="2" charset="2"/>
              <a:buChar char="§"/>
            </a:pPr>
            <a:r>
              <a:rPr lang="en-US" sz="2000" dirty="0" smtClean="0">
                <a:solidFill>
                  <a:schemeClr val="tx1"/>
                </a:solidFill>
              </a:rPr>
              <a:t> Selecting the proper container for dispensing (glass or plastic, clear or opaque, cap liners)</a:t>
            </a:r>
          </a:p>
          <a:p>
            <a:pPr>
              <a:buFont typeface="Wingdings" pitchFamily="2" charset="2"/>
              <a:buChar char="§"/>
            </a:pPr>
            <a:endParaRPr lang="en-US" sz="2000" dirty="0" smtClean="0">
              <a:solidFill>
                <a:schemeClr val="tx1"/>
              </a:solidFill>
            </a:endParaRPr>
          </a:p>
          <a:p>
            <a:pPr>
              <a:buFont typeface="Wingdings" pitchFamily="2" charset="2"/>
              <a:buChar char="§"/>
            </a:pPr>
            <a:r>
              <a:rPr lang="en-US" sz="2000" dirty="0" smtClean="0">
                <a:solidFill>
                  <a:schemeClr val="tx1"/>
                </a:solidFill>
              </a:rPr>
              <a:t> Predicting the shelf life of the drug</a:t>
            </a:r>
          </a:p>
          <a:p>
            <a:pPr>
              <a:buFont typeface="Wingdings" pitchFamily="2" charset="2"/>
              <a:buChar char="§"/>
            </a:pPr>
            <a:endParaRPr lang="en-US" sz="2000" dirty="0" smtClean="0">
              <a:solidFill>
                <a:schemeClr val="tx1"/>
              </a:solidFill>
            </a:endParaRPr>
          </a:p>
          <a:p>
            <a:pPr>
              <a:buFont typeface="Wingdings" pitchFamily="2" charset="2"/>
              <a:buChar char="§"/>
            </a:pPr>
            <a:r>
              <a:rPr lang="en-US" sz="2000" dirty="0" smtClean="0">
                <a:solidFill>
                  <a:schemeClr val="tx1"/>
                </a:solidFill>
              </a:rPr>
              <a:t> Anticipating drug </a:t>
            </a:r>
            <a:r>
              <a:rPr lang="en-US" sz="2000" dirty="0" err="1" smtClean="0">
                <a:solidFill>
                  <a:schemeClr val="tx1"/>
                </a:solidFill>
              </a:rPr>
              <a:t>excipient</a:t>
            </a:r>
            <a:r>
              <a:rPr lang="en-US" sz="2000" dirty="0" smtClean="0">
                <a:solidFill>
                  <a:schemeClr val="tx1"/>
                </a:solidFill>
              </a:rPr>
              <a:t> interactions.</a:t>
            </a:r>
          </a:p>
          <a:p>
            <a:pPr>
              <a:buFont typeface="Wingdings" pitchFamily="2" charset="2"/>
              <a:buChar char="§"/>
            </a:pPr>
            <a:endParaRPr lang="en-US" sz="2000" dirty="0" smtClean="0">
              <a:solidFill>
                <a:schemeClr val="tx1"/>
              </a:solidFill>
            </a:endParaRPr>
          </a:p>
          <a:p>
            <a:pPr>
              <a:buFont typeface="Wingdings" pitchFamily="2" charset="2"/>
              <a:buChar char="§"/>
            </a:pPr>
            <a:r>
              <a:rPr lang="en-US" sz="2000" dirty="0" smtClean="0">
                <a:solidFill>
                  <a:schemeClr val="tx1"/>
                </a:solidFill>
              </a:rPr>
              <a:t> Stabilization of the drugs against degradation</a:t>
            </a:r>
          </a:p>
          <a:p>
            <a:endParaRPr lang="en-US" sz="2000" dirty="0">
              <a:solidFill>
                <a:schemeClr val="tx1"/>
              </a:solidFill>
            </a:endParaRPr>
          </a:p>
        </p:txBody>
      </p:sp>
      <p:sp>
        <p:nvSpPr>
          <p:cNvPr id="4" name="Slide Number Placeholder 3"/>
          <p:cNvSpPr>
            <a:spLocks noGrp="1"/>
          </p:cNvSpPr>
          <p:nvPr>
            <p:ph type="sldNum" sz="quarter" idx="15"/>
          </p:nvPr>
        </p:nvSpPr>
        <p:spPr/>
        <p:txBody>
          <a:bodyPr/>
          <a:lstStyle/>
          <a:p>
            <a:fld id="{3B351F47-3D50-49CE-99E9-88B47E05036A}"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457200"/>
            <a:ext cx="7315200" cy="5257800"/>
          </a:xfrm>
        </p:spPr>
        <p:txBody>
          <a:bodyPr>
            <a:normAutofit/>
          </a:bodyPr>
          <a:lstStyle/>
          <a:p>
            <a:pPr algn="just">
              <a:buNone/>
            </a:pPr>
            <a:endParaRPr lang="en-US" sz="2400" dirty="0" smtClean="0">
              <a:solidFill>
                <a:schemeClr val="tx1"/>
              </a:solidFill>
            </a:endParaRPr>
          </a:p>
          <a:p>
            <a:pPr algn="just"/>
            <a:r>
              <a:rPr lang="en-US" sz="2400" dirty="0" smtClean="0">
                <a:solidFill>
                  <a:schemeClr val="tx1"/>
                </a:solidFill>
              </a:rPr>
              <a:t>Degradative reactions in pharmaceutical formulations take place at definite rates &amp; are chemical in nature. </a:t>
            </a:r>
          </a:p>
          <a:p>
            <a:pPr algn="just"/>
            <a:endParaRPr lang="en-US" sz="2400" dirty="0" smtClean="0">
              <a:solidFill>
                <a:schemeClr val="tx1"/>
              </a:solidFill>
            </a:endParaRPr>
          </a:p>
          <a:p>
            <a:pPr algn="just"/>
            <a:r>
              <a:rPr lang="en-US" sz="2400" dirty="0" smtClean="0">
                <a:solidFill>
                  <a:schemeClr val="tx1"/>
                </a:solidFill>
              </a:rPr>
              <a:t>Degradation kinetics aims to predict the intrinsic stability of a drug in order to anticipate problems that may arise during development</a:t>
            </a:r>
            <a:endParaRPr lang="en-US" sz="2400" dirty="0">
              <a:solidFill>
                <a:schemeClr val="tx1"/>
              </a:solidFill>
            </a:endParaRPr>
          </a:p>
        </p:txBody>
      </p:sp>
      <p:sp>
        <p:nvSpPr>
          <p:cNvPr id="4" name="Slide Number Placeholder 3"/>
          <p:cNvSpPr>
            <a:spLocks noGrp="1"/>
          </p:cNvSpPr>
          <p:nvPr>
            <p:ph type="sldNum" sz="quarter" idx="15"/>
          </p:nvPr>
        </p:nvSpPr>
        <p:spPr/>
        <p:txBody>
          <a:bodyPr/>
          <a:lstStyle/>
          <a:p>
            <a:fld id="{3B351F47-3D50-49CE-99E9-88B47E05036A}"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solidFill>
                  <a:schemeClr val="tx1"/>
                </a:solidFill>
              </a:rPr>
              <a:t>Rate &amp; Order of reaction</a:t>
            </a:r>
            <a:br>
              <a:rPr lang="en-US" dirty="0" smtClean="0">
                <a:solidFill>
                  <a:schemeClr val="tx1"/>
                </a:solidFill>
              </a:rPr>
            </a:br>
            <a:endParaRPr lang="en-US" dirty="0">
              <a:solidFill>
                <a:schemeClr val="tx1"/>
              </a:solidFill>
            </a:endParaRPr>
          </a:p>
        </p:txBody>
      </p:sp>
      <p:sp>
        <p:nvSpPr>
          <p:cNvPr id="3" name="Content Placeholder 2"/>
          <p:cNvSpPr>
            <a:spLocks noGrp="1"/>
          </p:cNvSpPr>
          <p:nvPr>
            <p:ph sz="quarter" idx="1"/>
          </p:nvPr>
        </p:nvSpPr>
        <p:spPr>
          <a:xfrm>
            <a:off x="0" y="1600200"/>
            <a:ext cx="8305800" cy="4873752"/>
          </a:xfrm>
        </p:spPr>
        <p:txBody>
          <a:bodyPr>
            <a:noAutofit/>
          </a:bodyPr>
          <a:lstStyle/>
          <a:p>
            <a:r>
              <a:rPr lang="en-US" sz="2000" dirty="0" smtClean="0">
                <a:solidFill>
                  <a:schemeClr val="tx1"/>
                </a:solidFill>
              </a:rPr>
              <a:t> According to the law of mass action:</a:t>
            </a:r>
          </a:p>
          <a:p>
            <a:r>
              <a:rPr lang="en-US" sz="2000" dirty="0" smtClean="0">
                <a:solidFill>
                  <a:schemeClr val="tx1"/>
                </a:solidFill>
              </a:rPr>
              <a:t>The rate of a chemical reaction is proportional to the product of molar concentrations of the reactants each raised to a power equal to the number of molecules of the substance undergoing reaction.</a:t>
            </a:r>
          </a:p>
          <a:p>
            <a:r>
              <a:rPr lang="en-US" sz="2000" dirty="0" smtClean="0">
                <a:solidFill>
                  <a:schemeClr val="tx1"/>
                </a:solidFill>
              </a:rPr>
              <a:t>              </a:t>
            </a:r>
            <a:r>
              <a:rPr lang="en-US" sz="2000" dirty="0" err="1" smtClean="0">
                <a:solidFill>
                  <a:schemeClr val="tx1"/>
                </a:solidFill>
              </a:rPr>
              <a:t>aA</a:t>
            </a:r>
            <a:r>
              <a:rPr lang="en-US" sz="2000" dirty="0" smtClean="0">
                <a:solidFill>
                  <a:schemeClr val="tx1"/>
                </a:solidFill>
              </a:rPr>
              <a:t> + </a:t>
            </a:r>
            <a:r>
              <a:rPr lang="en-US" sz="2000" dirty="0" err="1" smtClean="0">
                <a:solidFill>
                  <a:schemeClr val="tx1"/>
                </a:solidFill>
              </a:rPr>
              <a:t>bB</a:t>
            </a:r>
            <a:r>
              <a:rPr lang="en-US" sz="2000" dirty="0" smtClean="0">
                <a:solidFill>
                  <a:schemeClr val="tx1"/>
                </a:solidFill>
              </a:rPr>
              <a:t> + …..                                     Product          </a:t>
            </a:r>
          </a:p>
          <a:p>
            <a:pPr algn="just"/>
            <a:endParaRPr lang="en-US" sz="2000" dirty="0" smtClean="0">
              <a:solidFill>
                <a:schemeClr val="tx1"/>
              </a:solidFill>
            </a:endParaRPr>
          </a:p>
          <a:p>
            <a:pPr algn="just"/>
            <a:endParaRPr lang="en-US" sz="2000" dirty="0" smtClean="0">
              <a:solidFill>
                <a:schemeClr val="tx1"/>
              </a:solidFill>
            </a:endParaRPr>
          </a:p>
          <a:p>
            <a:pPr algn="just">
              <a:buNone/>
            </a:pPr>
            <a:endParaRPr lang="en-US" sz="2000" dirty="0" smtClean="0">
              <a:solidFill>
                <a:schemeClr val="tx1"/>
              </a:solidFill>
            </a:endParaRPr>
          </a:p>
          <a:p>
            <a:pPr algn="just"/>
            <a:r>
              <a:rPr lang="en-US" sz="2000" dirty="0" smtClean="0">
                <a:solidFill>
                  <a:schemeClr val="tx1"/>
                </a:solidFill>
              </a:rPr>
              <a:t>The velocity at which a reactant or a product undergoes chemical change is called the rate of a reaction. The rate, velocity or speed of a reaction is given by the expression       </a:t>
            </a:r>
          </a:p>
          <a:p>
            <a:pPr algn="just"/>
            <a:endParaRPr lang="en-US" sz="2000" dirty="0" smtClean="0">
              <a:solidFill>
                <a:schemeClr val="tx1"/>
              </a:solidFill>
            </a:endParaRPr>
          </a:p>
          <a:p>
            <a:pPr algn="just">
              <a:buNone/>
            </a:pPr>
            <a:r>
              <a:rPr lang="en-US" sz="2000" dirty="0" smtClean="0">
                <a:solidFill>
                  <a:schemeClr val="tx1"/>
                </a:solidFill>
              </a:rPr>
              <a:t>    where dc is increase or decrease of concentration over a time interval </a:t>
            </a:r>
            <a:r>
              <a:rPr lang="en-US" sz="2000" dirty="0" err="1" smtClean="0">
                <a:solidFill>
                  <a:schemeClr val="tx1"/>
                </a:solidFill>
              </a:rPr>
              <a:t>dt</a:t>
            </a:r>
            <a:r>
              <a:rPr lang="en-US" sz="2000" dirty="0" smtClean="0">
                <a:solidFill>
                  <a:schemeClr val="tx1"/>
                </a:solidFill>
              </a:rPr>
              <a:t>. </a:t>
            </a:r>
          </a:p>
          <a:p>
            <a:pPr algn="just">
              <a:buNone/>
            </a:pPr>
            <a:endParaRPr lang="en-US" sz="2000" dirty="0" smtClean="0">
              <a:solidFill>
                <a:schemeClr val="tx1"/>
              </a:solidFill>
            </a:endParaRPr>
          </a:p>
          <a:p>
            <a:pPr algn="just">
              <a:buNone/>
            </a:pPr>
            <a:endParaRPr lang="en-US" sz="2000" dirty="0" smtClean="0">
              <a:solidFill>
                <a:schemeClr val="tx1"/>
              </a:solidFill>
            </a:endParaRPr>
          </a:p>
          <a:p>
            <a:pPr algn="just"/>
            <a:endParaRPr lang="en-US" sz="2000" dirty="0">
              <a:solidFill>
                <a:schemeClr val="tx1"/>
              </a:solidFill>
            </a:endParaRPr>
          </a:p>
        </p:txBody>
      </p:sp>
      <p:sp>
        <p:nvSpPr>
          <p:cNvPr id="12" name="Slide Number Placeholder 11"/>
          <p:cNvSpPr>
            <a:spLocks noGrp="1"/>
          </p:cNvSpPr>
          <p:nvPr>
            <p:ph type="sldNum" sz="quarter" idx="15"/>
          </p:nvPr>
        </p:nvSpPr>
        <p:spPr/>
        <p:txBody>
          <a:bodyPr/>
          <a:lstStyle/>
          <a:p>
            <a:fld id="{3B351F47-3D50-49CE-99E9-88B47E05036A}" type="slidenum">
              <a:rPr lang="en-US" smtClean="0">
                <a:solidFill>
                  <a:schemeClr val="tx1"/>
                </a:solidFill>
              </a:rPr>
              <a:pPr/>
              <a:t>6</a:t>
            </a:fld>
            <a:endParaRPr lang="en-US" dirty="0">
              <a:solidFill>
                <a:schemeClr val="tx1"/>
              </a:solidFill>
            </a:endParaRPr>
          </a:p>
        </p:txBody>
      </p:sp>
      <p:sp>
        <p:nvSpPr>
          <p:cNvPr id="28674"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181600" y="5181600"/>
            <a:ext cx="304800" cy="701042"/>
          </a:xfrm>
          <a:prstGeom prst="rect">
            <a:avLst/>
          </a:prstGeom>
          <a:noFill/>
        </p:spPr>
      </p:pic>
      <p:sp>
        <p:nvSpPr>
          <p:cNvPr id="28675" name="Rectangle 3"/>
          <p:cNvSpPr>
            <a:spLocks noChangeArrowheads="1"/>
          </p:cNvSpPr>
          <p:nvPr/>
        </p:nvSpPr>
        <p:spPr bwMode="auto">
          <a:xfrm>
            <a:off x="0" y="438150"/>
            <a:ext cx="261610"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Times New Roman" pitchFamily="18" charset="0"/>
                <a:ea typeface="Calibri" pitchFamily="34" charset="0"/>
                <a:cs typeface="Times New Roman" pitchFamily="18" charset="0"/>
              </a:rPr>
              <a:t>, </a:t>
            </a:r>
            <a:endParaRPr kumimoji="0" lang="en-US" sz="1800" b="0" i="0" u="none" strike="noStrike" cap="none" normalizeH="0" baseline="0" smtClean="0">
              <a:ln>
                <a:noFill/>
              </a:ln>
              <a:effectLst/>
              <a:latin typeface="Arial" pitchFamily="34" charset="0"/>
              <a:cs typeface="Arial" pitchFamily="34" charset="0"/>
            </a:endParaRPr>
          </a:p>
        </p:txBody>
      </p:sp>
      <p:cxnSp>
        <p:nvCxnSpPr>
          <p:cNvPr id="7" name="Straight Arrow Connector 6"/>
          <p:cNvCxnSpPr/>
          <p:nvPr/>
        </p:nvCxnSpPr>
        <p:spPr>
          <a:xfrm>
            <a:off x="3429000" y="3200400"/>
            <a:ext cx="1371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677" name="Rectangle 5"/>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80" name="Rectangle 8"/>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9"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48000" y="3733800"/>
            <a:ext cx="2286000" cy="407773"/>
          </a:xfrm>
          <a:prstGeom prst="rect">
            <a:avLst/>
          </a:prstGeom>
          <a:noFill/>
        </p:spPr>
      </p:pic>
      <p:sp>
        <p:nvSpPr>
          <p:cNvPr id="28681" name="Rectangle 9"/>
          <p:cNvSpPr>
            <a:spLocks noChangeArrowheads="1"/>
          </p:cNvSpPr>
          <p:nvPr/>
        </p:nvSpPr>
        <p:spPr bwMode="auto">
          <a:xfrm>
            <a:off x="457200" y="7715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Reaction</a:t>
            </a:r>
            <a:endParaRPr lang="en-US" dirty="0"/>
          </a:p>
        </p:txBody>
      </p:sp>
      <p:sp>
        <p:nvSpPr>
          <p:cNvPr id="3" name="Content Placeholder 2"/>
          <p:cNvSpPr>
            <a:spLocks noGrp="1"/>
          </p:cNvSpPr>
          <p:nvPr>
            <p:ph sz="quarter" idx="1"/>
          </p:nvPr>
        </p:nvSpPr>
        <p:spPr/>
        <p:txBody>
          <a:bodyPr>
            <a:normAutofit/>
          </a:bodyPr>
          <a:lstStyle/>
          <a:p>
            <a:pPr algn="just"/>
            <a:r>
              <a:rPr lang="en-US" dirty="0" smtClean="0"/>
              <a:t>The order of reaction is defined as the manner in which the rate of a reaction varies with the concentration of reactants. The overall order is the sum of the exponents of concentration terms that afford a linear plot.</a:t>
            </a:r>
          </a:p>
          <a:p>
            <a:pPr algn="just"/>
            <a:r>
              <a:rPr lang="en-US" dirty="0" smtClean="0"/>
              <a:t>For above reaction, order of reaction = a + b</a:t>
            </a:r>
          </a:p>
          <a:p>
            <a:endParaRPr lang="en-US" dirty="0"/>
          </a:p>
        </p:txBody>
      </p:sp>
      <p:sp>
        <p:nvSpPr>
          <p:cNvPr id="6" name="Slide Number Placeholder 5"/>
          <p:cNvSpPr>
            <a:spLocks noGrp="1"/>
          </p:cNvSpPr>
          <p:nvPr>
            <p:ph type="sldNum" sz="quarter" idx="15"/>
          </p:nvPr>
        </p:nvSpPr>
        <p:spPr/>
        <p:txBody>
          <a:bodyPr/>
          <a:lstStyle/>
          <a:p>
            <a:fld id="{3B351F47-3D50-49CE-99E9-88B47E05036A}"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 Zero order reaction</a:t>
            </a:r>
          </a:p>
          <a:p>
            <a:endParaRPr lang="en-US" dirty="0" smtClean="0"/>
          </a:p>
          <a:p>
            <a:r>
              <a:rPr lang="en-US" dirty="0" smtClean="0"/>
              <a:t> First order reaction</a:t>
            </a:r>
          </a:p>
          <a:p>
            <a:endParaRPr lang="en-US" dirty="0" smtClean="0"/>
          </a:p>
          <a:p>
            <a:r>
              <a:rPr lang="en-US" dirty="0" smtClean="0"/>
              <a:t>Second order reaction</a:t>
            </a:r>
          </a:p>
          <a:p>
            <a:endParaRPr lang="en-US" dirty="0" smtClean="0"/>
          </a:p>
          <a:p>
            <a:r>
              <a:rPr lang="en-US" dirty="0" smtClean="0"/>
              <a:t> Pseudo order reaction</a:t>
            </a:r>
            <a:endParaRPr lang="en-US" dirty="0"/>
          </a:p>
        </p:txBody>
      </p:sp>
      <p:sp>
        <p:nvSpPr>
          <p:cNvPr id="6" name="Slide Number Placeholder 5"/>
          <p:cNvSpPr>
            <a:spLocks noGrp="1"/>
          </p:cNvSpPr>
          <p:nvPr>
            <p:ph type="sldNum" sz="quarter" idx="15"/>
          </p:nvPr>
        </p:nvSpPr>
        <p:spPr/>
        <p:txBody>
          <a:bodyPr/>
          <a:lstStyle/>
          <a:p>
            <a:fld id="{3B351F47-3D50-49CE-99E9-88B47E05036A}" type="slidenum">
              <a:rPr lang="en-US" smtClean="0"/>
              <a:pPr/>
              <a:t>8</a:t>
            </a:fld>
            <a:endParaRPr lang="en-US" dirty="0"/>
          </a:p>
        </p:txBody>
      </p:sp>
      <p:cxnSp>
        <p:nvCxnSpPr>
          <p:cNvPr id="5" name="Straight Arrow Connector 4"/>
          <p:cNvCxnSpPr/>
          <p:nvPr/>
        </p:nvCxnSpPr>
        <p:spPr>
          <a:xfrm flipV="1">
            <a:off x="4191000" y="4191000"/>
            <a:ext cx="15240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a:off x="4191000" y="4495800"/>
            <a:ext cx="14478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791200" y="4038600"/>
            <a:ext cx="3124200" cy="923330"/>
          </a:xfrm>
          <a:prstGeom prst="rect">
            <a:avLst/>
          </a:prstGeom>
          <a:noFill/>
        </p:spPr>
        <p:txBody>
          <a:bodyPr wrap="square" rtlCol="0">
            <a:spAutoFit/>
          </a:bodyPr>
          <a:lstStyle/>
          <a:p>
            <a:r>
              <a:rPr lang="en-US" dirty="0" smtClean="0"/>
              <a:t>Pseudo zero order reaction</a:t>
            </a:r>
          </a:p>
          <a:p>
            <a:endParaRPr lang="en-US" dirty="0" smtClean="0"/>
          </a:p>
          <a:p>
            <a:r>
              <a:rPr lang="en-US" dirty="0" smtClean="0"/>
              <a:t>Pseudo first order reaction </a:t>
            </a:r>
            <a:endParaRPr lang="en-US" dirty="0"/>
          </a:p>
        </p:txBody>
      </p:sp>
      <p:sp>
        <p:nvSpPr>
          <p:cNvPr id="10" name="Title 1"/>
          <p:cNvSpPr>
            <a:spLocks noGrp="1"/>
          </p:cNvSpPr>
          <p:nvPr>
            <p:ph type="title"/>
          </p:nvPr>
        </p:nvSpPr>
        <p:spPr>
          <a:xfrm>
            <a:off x="457200" y="274638"/>
            <a:ext cx="7467600" cy="1143000"/>
          </a:xfrm>
        </p:spPr>
        <p:txBody>
          <a:bodyPr/>
          <a:lstStyle/>
          <a:p>
            <a:r>
              <a:rPr lang="en-US" dirty="0" smtClean="0"/>
              <a:t>Order of Reaction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715962"/>
          </a:xfrm>
        </p:spPr>
        <p:txBody>
          <a:bodyPr>
            <a:normAutofit fontScale="90000"/>
          </a:bodyPr>
          <a:lstStyle/>
          <a:p>
            <a:r>
              <a:rPr lang="en-US" dirty="0" smtClean="0"/>
              <a:t> Zero order reaction</a:t>
            </a:r>
            <a:br>
              <a:rPr lang="en-US" dirty="0" smtClean="0"/>
            </a:br>
            <a:endParaRPr lang="en-US" dirty="0"/>
          </a:p>
        </p:txBody>
      </p:sp>
      <p:sp>
        <p:nvSpPr>
          <p:cNvPr id="3" name="Content Placeholder 2"/>
          <p:cNvSpPr>
            <a:spLocks noGrp="1"/>
          </p:cNvSpPr>
          <p:nvPr>
            <p:ph sz="quarter" idx="1"/>
          </p:nvPr>
        </p:nvSpPr>
        <p:spPr>
          <a:xfrm>
            <a:off x="0" y="1219200"/>
            <a:ext cx="9144000" cy="5638800"/>
          </a:xfrm>
        </p:spPr>
        <p:txBody>
          <a:bodyPr/>
          <a:lstStyle/>
          <a:p>
            <a:r>
              <a:rPr lang="en-US" sz="2000" dirty="0" smtClean="0"/>
              <a:t>The rate of the reaction doesn't depend on concentration of the reagent(s).</a:t>
            </a:r>
          </a:p>
          <a:p>
            <a:pPr>
              <a:buNone/>
            </a:pPr>
            <a:endParaRPr lang="en-US" sz="2000" dirty="0" smtClean="0"/>
          </a:p>
          <a:p>
            <a:r>
              <a:rPr lang="en-US" sz="2000" dirty="0" smtClean="0"/>
              <a:t>The rate expression for chemical reaction, </a:t>
            </a:r>
          </a:p>
          <a:p>
            <a:pPr>
              <a:buNone/>
            </a:pPr>
            <a:r>
              <a:rPr lang="en-US" sz="2000" dirty="0" smtClean="0"/>
              <a:t>                                    A                                            B</a:t>
            </a:r>
          </a:p>
          <a:p>
            <a:pPr>
              <a:buNone/>
            </a:pPr>
            <a:endParaRPr lang="en-US" sz="2000" dirty="0" smtClean="0"/>
          </a:p>
          <a:p>
            <a:r>
              <a:rPr lang="en-US" sz="2000" dirty="0" smtClean="0"/>
              <a:t>Rate of reaction = - </a:t>
            </a:r>
            <a:r>
              <a:rPr lang="en-US" sz="2000" i="1" dirty="0" smtClean="0"/>
              <a:t>d[C]/dt </a:t>
            </a:r>
            <a:r>
              <a:rPr lang="en-US" sz="2000" dirty="0" smtClean="0"/>
              <a:t>  = </a:t>
            </a:r>
            <a:r>
              <a:rPr lang="en-US" sz="2000" b="1" i="1" dirty="0" smtClean="0"/>
              <a:t>k</a:t>
            </a:r>
            <a:endParaRPr lang="en-US" sz="2000" i="1" dirty="0" smtClean="0"/>
          </a:p>
          <a:p>
            <a:pPr>
              <a:buNone/>
            </a:pPr>
            <a:r>
              <a:rPr lang="en-US" sz="2000" i="1" dirty="0" smtClean="0"/>
              <a:t>   </a:t>
            </a:r>
            <a:r>
              <a:rPr lang="en-US" sz="2000" dirty="0" smtClean="0"/>
              <a:t>where, [C] indicates decreasing concentration of reagent &amp; k indicates rate constant.</a:t>
            </a:r>
          </a:p>
          <a:p>
            <a:pPr>
              <a:buNone/>
            </a:pPr>
            <a:endParaRPr lang="en-US" sz="2000" i="1" dirty="0" smtClean="0"/>
          </a:p>
          <a:p>
            <a:r>
              <a:rPr lang="en-US" sz="2000" dirty="0" smtClean="0"/>
              <a:t>Integrating of rate equation between initial concentration </a:t>
            </a:r>
            <a:r>
              <a:rPr lang="en-US" sz="2000" dirty="0" err="1" smtClean="0"/>
              <a:t>Ao</a:t>
            </a:r>
            <a:r>
              <a:rPr lang="en-US" sz="2000" dirty="0" smtClean="0"/>
              <a:t> at t = 0 &amp; At, concentration after t = t we obtain, </a:t>
            </a:r>
          </a:p>
          <a:p>
            <a:endParaRPr lang="en-US" i="1" dirty="0" smtClean="0"/>
          </a:p>
          <a:p>
            <a:pPr>
              <a:buNone/>
            </a:pPr>
            <a:endParaRPr lang="en-US" dirty="0" smtClean="0"/>
          </a:p>
          <a:p>
            <a:endParaRPr lang="en-US" dirty="0"/>
          </a:p>
        </p:txBody>
      </p:sp>
      <p:sp>
        <p:nvSpPr>
          <p:cNvPr id="8" name="Slide Number Placeholder 7"/>
          <p:cNvSpPr>
            <a:spLocks noGrp="1"/>
          </p:cNvSpPr>
          <p:nvPr>
            <p:ph type="sldNum" sz="quarter" idx="15"/>
          </p:nvPr>
        </p:nvSpPr>
        <p:spPr/>
        <p:txBody>
          <a:bodyPr/>
          <a:lstStyle/>
          <a:p>
            <a:fld id="{3B351F47-3D50-49CE-99E9-88B47E05036A}" type="slidenum">
              <a:rPr lang="en-US" smtClean="0"/>
              <a:pPr/>
              <a:t>9</a:t>
            </a:fld>
            <a:endParaRPr lang="en-US" dirty="0"/>
          </a:p>
        </p:txBody>
      </p:sp>
      <p:cxnSp>
        <p:nvCxnSpPr>
          <p:cNvPr id="5" name="Straight Arrow Connector 4"/>
          <p:cNvCxnSpPr/>
          <p:nvPr/>
        </p:nvCxnSpPr>
        <p:spPr>
          <a:xfrm>
            <a:off x="3048000" y="2590800"/>
            <a:ext cx="2438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10000" y="5562600"/>
            <a:ext cx="2356945" cy="457200"/>
          </a:xfrm>
          <a:prstGeom prst="rect">
            <a:avLst/>
          </a:prstGeom>
          <a:noFill/>
        </p:spPr>
      </p:pic>
      <p:sp>
        <p:nvSpPr>
          <p:cNvPr id="23555" name="Rectangle 3"/>
          <p:cNvSpPr>
            <a:spLocks noChangeArrowheads="1"/>
          </p:cNvSpPr>
          <p:nvPr/>
        </p:nvSpPr>
        <p:spPr bwMode="auto">
          <a:xfrm>
            <a:off x="457200" y="7334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786</TotalTime>
  <Words>2228</Words>
  <Application>Microsoft Office PowerPoint</Application>
  <PresentationFormat>On-screen Show (4:3)</PresentationFormat>
  <Paragraphs>322</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Oriel</vt:lpstr>
      <vt:lpstr> Degradation Kinetics</vt:lpstr>
      <vt:lpstr>Drug Stability</vt:lpstr>
      <vt:lpstr>Criteria For Acceptable Levels Of Stability</vt:lpstr>
      <vt:lpstr>Importance Of Degradation Kinetics</vt:lpstr>
      <vt:lpstr>Slide 5</vt:lpstr>
      <vt:lpstr>Rate &amp; Order of reaction </vt:lpstr>
      <vt:lpstr>Order of Reaction</vt:lpstr>
      <vt:lpstr>Order of Reaction</vt:lpstr>
      <vt:lpstr> Zero order reaction </vt:lpstr>
      <vt:lpstr>Slide 10</vt:lpstr>
      <vt:lpstr>First order reaction </vt:lpstr>
      <vt:lpstr>Slide 12</vt:lpstr>
      <vt:lpstr>Second order reaction </vt:lpstr>
      <vt:lpstr>Slide 14</vt:lpstr>
      <vt:lpstr>Pseudo order reaction</vt:lpstr>
      <vt:lpstr>Degradation pathways</vt:lpstr>
      <vt:lpstr>Hydrolysis</vt:lpstr>
      <vt:lpstr>1.   Ester hydrolysis</vt:lpstr>
      <vt:lpstr>Slide 19</vt:lpstr>
      <vt:lpstr>2. Amide hydrolysis</vt:lpstr>
      <vt:lpstr>3. Ring alteration</vt:lpstr>
      <vt:lpstr>Oxidation–reduction</vt:lpstr>
      <vt:lpstr>Functional group susceptible to oxidation </vt:lpstr>
      <vt:lpstr>photolysis</vt:lpstr>
      <vt:lpstr>Slide 25</vt:lpstr>
      <vt:lpstr>Racemization </vt:lpstr>
      <vt:lpstr>Shelf life</vt:lpstr>
      <vt:lpstr>Q10 Method of Shelf Life Estimation </vt:lpstr>
      <vt:lpstr>Slide 29</vt:lpstr>
      <vt:lpstr>Arrhenius Equation</vt:lpstr>
      <vt:lpstr>Slide 31</vt:lpstr>
      <vt:lpstr>Slide 32</vt:lpstr>
      <vt:lpstr>ICH Recommended Evaluation</vt:lpstr>
      <vt:lpstr>Conclusion</vt:lpstr>
      <vt:lpstr>Reference:</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Degradation kinetics</dc:title>
  <dc:creator>HOME</dc:creator>
  <cp:lastModifiedBy>computerlab</cp:lastModifiedBy>
  <cp:revision>43</cp:revision>
  <dcterms:created xsi:type="dcterms:W3CDTF">2014-10-18T10:51:22Z</dcterms:created>
  <dcterms:modified xsi:type="dcterms:W3CDTF">2015-09-21T05:42:03Z</dcterms:modified>
</cp:coreProperties>
</file>