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5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77" name="PlaceHolder 2"/>
          <p:cNvSpPr>
            <a:spLocks noGrp="1"/>
          </p:cNvSpPr>
          <p:nvPr>
            <p:ph type="body"/>
          </p:nvPr>
        </p:nvSpPr>
        <p:spPr>
          <a:xfrm>
            <a:off x="914400" y="1600200"/>
            <a:ext cx="7314840" cy="2180160"/>
          </a:xfrm>
          <a:prstGeom prst="rect">
            <a:avLst/>
          </a:prstGeom>
        </p:spPr>
        <p:txBody>
          <a:bodyPr wrap="none" lIns="0" tIns="0" rIns="0" bIns="0"/>
          <a:lstStyle/>
          <a:p>
            <a:endParaRPr/>
          </a:p>
        </p:txBody>
      </p:sp>
      <p:sp>
        <p:nvSpPr>
          <p:cNvPr id="78" name="PlaceHolder 3"/>
          <p:cNvSpPr>
            <a:spLocks noGrp="1"/>
          </p:cNvSpPr>
          <p:nvPr>
            <p:ph type="body"/>
          </p:nvPr>
        </p:nvSpPr>
        <p:spPr>
          <a:xfrm>
            <a:off x="914400" y="3987720"/>
            <a:ext cx="7314840" cy="21801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80" name="PlaceHolder 2"/>
          <p:cNvSpPr>
            <a:spLocks noGrp="1"/>
          </p:cNvSpPr>
          <p:nvPr>
            <p:ph type="body"/>
          </p:nvPr>
        </p:nvSpPr>
        <p:spPr>
          <a:xfrm>
            <a:off x="914400" y="1600200"/>
            <a:ext cx="3569400" cy="2180160"/>
          </a:xfrm>
          <a:prstGeom prst="rect">
            <a:avLst/>
          </a:prstGeom>
        </p:spPr>
        <p:txBody>
          <a:bodyPr wrap="none" lIns="0" tIns="0" rIns="0" bIns="0"/>
          <a:lstStyle/>
          <a:p>
            <a:endParaRPr/>
          </a:p>
        </p:txBody>
      </p:sp>
      <p:sp>
        <p:nvSpPr>
          <p:cNvPr id="81" name="PlaceHolder 3"/>
          <p:cNvSpPr>
            <a:spLocks noGrp="1"/>
          </p:cNvSpPr>
          <p:nvPr>
            <p:ph type="body"/>
          </p:nvPr>
        </p:nvSpPr>
        <p:spPr>
          <a:xfrm>
            <a:off x="4662360" y="1600200"/>
            <a:ext cx="3569400" cy="2180160"/>
          </a:xfrm>
          <a:prstGeom prst="rect">
            <a:avLst/>
          </a:prstGeom>
        </p:spPr>
        <p:txBody>
          <a:bodyPr wrap="none" lIns="0" tIns="0" rIns="0" bIns="0"/>
          <a:lstStyle/>
          <a:p>
            <a:endParaRPr/>
          </a:p>
        </p:txBody>
      </p:sp>
      <p:sp>
        <p:nvSpPr>
          <p:cNvPr id="82" name="PlaceHolder 4"/>
          <p:cNvSpPr>
            <a:spLocks noGrp="1"/>
          </p:cNvSpPr>
          <p:nvPr>
            <p:ph type="body"/>
          </p:nvPr>
        </p:nvSpPr>
        <p:spPr>
          <a:xfrm>
            <a:off x="4662360" y="3987720"/>
            <a:ext cx="3569400" cy="2180160"/>
          </a:xfrm>
          <a:prstGeom prst="rect">
            <a:avLst/>
          </a:prstGeom>
        </p:spPr>
        <p:txBody>
          <a:bodyPr wrap="none" lIns="0" tIns="0" rIns="0" bIns="0"/>
          <a:lstStyle/>
          <a:p>
            <a:endParaRPr/>
          </a:p>
        </p:txBody>
      </p:sp>
      <p:sp>
        <p:nvSpPr>
          <p:cNvPr id="83" name="PlaceHolder 5"/>
          <p:cNvSpPr>
            <a:spLocks noGrp="1"/>
          </p:cNvSpPr>
          <p:nvPr>
            <p:ph type="body"/>
          </p:nvPr>
        </p:nvSpPr>
        <p:spPr>
          <a:xfrm>
            <a:off x="914400" y="3987720"/>
            <a:ext cx="3569400" cy="21801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85" name="PlaceHolder 2"/>
          <p:cNvSpPr>
            <a:spLocks noGrp="1"/>
          </p:cNvSpPr>
          <p:nvPr>
            <p:ph type="body"/>
          </p:nvPr>
        </p:nvSpPr>
        <p:spPr>
          <a:xfrm>
            <a:off x="914400" y="1600200"/>
            <a:ext cx="3569400" cy="2180160"/>
          </a:xfrm>
          <a:prstGeom prst="rect">
            <a:avLst/>
          </a:prstGeom>
        </p:spPr>
        <p:txBody>
          <a:bodyPr wrap="none" lIns="0" tIns="0" rIns="0" bIns="0"/>
          <a:lstStyle/>
          <a:p>
            <a:endParaRPr/>
          </a:p>
        </p:txBody>
      </p:sp>
      <p:sp>
        <p:nvSpPr>
          <p:cNvPr id="86" name="PlaceHolder 3"/>
          <p:cNvSpPr>
            <a:spLocks noGrp="1"/>
          </p:cNvSpPr>
          <p:nvPr>
            <p:ph type="body"/>
          </p:nvPr>
        </p:nvSpPr>
        <p:spPr>
          <a:xfrm>
            <a:off x="4662360" y="1600200"/>
            <a:ext cx="3569400" cy="21801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56" name="PlaceHolder 2"/>
          <p:cNvSpPr>
            <a:spLocks noGrp="1"/>
          </p:cNvSpPr>
          <p:nvPr>
            <p:ph type="subTitle"/>
          </p:nvPr>
        </p:nvSpPr>
        <p:spPr>
          <a:xfrm>
            <a:off x="914400" y="1600200"/>
            <a:ext cx="7314840" cy="457200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58" name="PlaceHolder 2"/>
          <p:cNvSpPr>
            <a:spLocks noGrp="1"/>
          </p:cNvSpPr>
          <p:nvPr>
            <p:ph type="body"/>
          </p:nvPr>
        </p:nvSpPr>
        <p:spPr>
          <a:xfrm>
            <a:off x="914400" y="1600200"/>
            <a:ext cx="7314840" cy="457164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60" name="PlaceHolder 2"/>
          <p:cNvSpPr>
            <a:spLocks noGrp="1"/>
          </p:cNvSpPr>
          <p:nvPr>
            <p:ph type="body"/>
          </p:nvPr>
        </p:nvSpPr>
        <p:spPr>
          <a:xfrm>
            <a:off x="914400" y="1600200"/>
            <a:ext cx="3569400" cy="4571640"/>
          </a:xfrm>
          <a:prstGeom prst="rect">
            <a:avLst/>
          </a:prstGeom>
        </p:spPr>
        <p:txBody>
          <a:bodyPr wrap="none" lIns="0" tIns="0" rIns="0" bIns="0"/>
          <a:lstStyle/>
          <a:p>
            <a:endParaRPr/>
          </a:p>
        </p:txBody>
      </p:sp>
      <p:sp>
        <p:nvSpPr>
          <p:cNvPr id="61" name="PlaceHolder 3"/>
          <p:cNvSpPr>
            <a:spLocks noGrp="1"/>
          </p:cNvSpPr>
          <p:nvPr>
            <p:ph type="body"/>
          </p:nvPr>
        </p:nvSpPr>
        <p:spPr>
          <a:xfrm>
            <a:off x="4662360" y="1600200"/>
            <a:ext cx="3569400" cy="457164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914400" y="152280"/>
            <a:ext cx="7314840" cy="60195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65" name="PlaceHolder 2"/>
          <p:cNvSpPr>
            <a:spLocks noGrp="1"/>
          </p:cNvSpPr>
          <p:nvPr>
            <p:ph type="body"/>
          </p:nvPr>
        </p:nvSpPr>
        <p:spPr>
          <a:xfrm>
            <a:off x="914400" y="1600200"/>
            <a:ext cx="3569400" cy="2180160"/>
          </a:xfrm>
          <a:prstGeom prst="rect">
            <a:avLst/>
          </a:prstGeom>
        </p:spPr>
        <p:txBody>
          <a:bodyPr wrap="none" lIns="0" tIns="0" rIns="0" bIns="0"/>
          <a:lstStyle/>
          <a:p>
            <a:endParaRPr/>
          </a:p>
        </p:txBody>
      </p:sp>
      <p:sp>
        <p:nvSpPr>
          <p:cNvPr id="66" name="PlaceHolder 3"/>
          <p:cNvSpPr>
            <a:spLocks noGrp="1"/>
          </p:cNvSpPr>
          <p:nvPr>
            <p:ph type="body"/>
          </p:nvPr>
        </p:nvSpPr>
        <p:spPr>
          <a:xfrm>
            <a:off x="914400" y="3987720"/>
            <a:ext cx="3569400" cy="2180160"/>
          </a:xfrm>
          <a:prstGeom prst="rect">
            <a:avLst/>
          </a:prstGeom>
        </p:spPr>
        <p:txBody>
          <a:bodyPr wrap="none" lIns="0" tIns="0" rIns="0" bIns="0"/>
          <a:lstStyle/>
          <a:p>
            <a:endParaRPr/>
          </a:p>
        </p:txBody>
      </p:sp>
      <p:sp>
        <p:nvSpPr>
          <p:cNvPr id="67" name="PlaceHolder 4"/>
          <p:cNvSpPr>
            <a:spLocks noGrp="1"/>
          </p:cNvSpPr>
          <p:nvPr>
            <p:ph type="body"/>
          </p:nvPr>
        </p:nvSpPr>
        <p:spPr>
          <a:xfrm>
            <a:off x="4662360" y="1600200"/>
            <a:ext cx="3569400" cy="457164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69" name="PlaceHolder 2"/>
          <p:cNvSpPr>
            <a:spLocks noGrp="1"/>
          </p:cNvSpPr>
          <p:nvPr>
            <p:ph type="body"/>
          </p:nvPr>
        </p:nvSpPr>
        <p:spPr>
          <a:xfrm>
            <a:off x="914400" y="1600200"/>
            <a:ext cx="3569400" cy="4571640"/>
          </a:xfrm>
          <a:prstGeom prst="rect">
            <a:avLst/>
          </a:prstGeom>
        </p:spPr>
        <p:txBody>
          <a:bodyPr wrap="none" lIns="0" tIns="0" rIns="0" bIns="0"/>
          <a:lstStyle/>
          <a:p>
            <a:endParaRPr/>
          </a:p>
        </p:txBody>
      </p:sp>
      <p:sp>
        <p:nvSpPr>
          <p:cNvPr id="70" name="PlaceHolder 3"/>
          <p:cNvSpPr>
            <a:spLocks noGrp="1"/>
          </p:cNvSpPr>
          <p:nvPr>
            <p:ph type="body"/>
          </p:nvPr>
        </p:nvSpPr>
        <p:spPr>
          <a:xfrm>
            <a:off x="4662360" y="1600200"/>
            <a:ext cx="3569400" cy="2180160"/>
          </a:xfrm>
          <a:prstGeom prst="rect">
            <a:avLst/>
          </a:prstGeom>
        </p:spPr>
        <p:txBody>
          <a:bodyPr wrap="none" lIns="0" tIns="0" rIns="0" bIns="0"/>
          <a:lstStyle/>
          <a:p>
            <a:endParaRPr/>
          </a:p>
        </p:txBody>
      </p:sp>
      <p:sp>
        <p:nvSpPr>
          <p:cNvPr id="71" name="PlaceHolder 4"/>
          <p:cNvSpPr>
            <a:spLocks noGrp="1"/>
          </p:cNvSpPr>
          <p:nvPr>
            <p:ph type="body"/>
          </p:nvPr>
        </p:nvSpPr>
        <p:spPr>
          <a:xfrm>
            <a:off x="4662360" y="3987720"/>
            <a:ext cx="3569400" cy="21801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152280"/>
            <a:ext cx="7314840" cy="1295280"/>
          </a:xfrm>
          <a:prstGeom prst="rect">
            <a:avLst/>
          </a:prstGeom>
        </p:spPr>
        <p:txBody>
          <a:bodyPr wrap="none" lIns="0" tIns="0" rIns="0" bIns="0" anchor="ctr"/>
          <a:lstStyle/>
          <a:p>
            <a:endParaRPr/>
          </a:p>
        </p:txBody>
      </p:sp>
      <p:sp>
        <p:nvSpPr>
          <p:cNvPr id="73" name="PlaceHolder 2"/>
          <p:cNvSpPr>
            <a:spLocks noGrp="1"/>
          </p:cNvSpPr>
          <p:nvPr>
            <p:ph type="body"/>
          </p:nvPr>
        </p:nvSpPr>
        <p:spPr>
          <a:xfrm>
            <a:off x="914400" y="1600200"/>
            <a:ext cx="3569400" cy="2180160"/>
          </a:xfrm>
          <a:prstGeom prst="rect">
            <a:avLst/>
          </a:prstGeom>
        </p:spPr>
        <p:txBody>
          <a:bodyPr wrap="none" lIns="0" tIns="0" rIns="0" bIns="0"/>
          <a:lstStyle/>
          <a:p>
            <a:endParaRPr/>
          </a:p>
        </p:txBody>
      </p:sp>
      <p:sp>
        <p:nvSpPr>
          <p:cNvPr id="74" name="PlaceHolder 3"/>
          <p:cNvSpPr>
            <a:spLocks noGrp="1"/>
          </p:cNvSpPr>
          <p:nvPr>
            <p:ph type="body"/>
          </p:nvPr>
        </p:nvSpPr>
        <p:spPr>
          <a:xfrm>
            <a:off x="4662360" y="1600200"/>
            <a:ext cx="3569400" cy="2180160"/>
          </a:xfrm>
          <a:prstGeom prst="rect">
            <a:avLst/>
          </a:prstGeom>
        </p:spPr>
        <p:txBody>
          <a:bodyPr wrap="none" lIns="0" tIns="0" rIns="0" bIns="0"/>
          <a:lstStyle/>
          <a:p>
            <a:endParaRPr/>
          </a:p>
        </p:txBody>
      </p:sp>
      <p:sp>
        <p:nvSpPr>
          <p:cNvPr id="75" name="PlaceHolder 4"/>
          <p:cNvSpPr>
            <a:spLocks noGrp="1"/>
          </p:cNvSpPr>
          <p:nvPr>
            <p:ph type="body"/>
          </p:nvPr>
        </p:nvSpPr>
        <p:spPr>
          <a:xfrm>
            <a:off x="914400" y="3987720"/>
            <a:ext cx="7314480" cy="21801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9144000" y="5652000"/>
            <a:ext cx="1205640" cy="9143640"/>
          </a:xfrm>
          <a:prstGeom prst="rect">
            <a:avLst/>
          </a:prstGeom>
          <a:solidFill>
            <a:srgbClr val="000000"/>
          </a:solidFill>
        </p:spPr>
      </p:sp>
      <p:sp>
        <p:nvSpPr>
          <p:cNvPr id="46" name="CustomShape 2"/>
          <p:cNvSpPr/>
          <p:nvPr/>
        </p:nvSpPr>
        <p:spPr>
          <a:xfrm>
            <a:off x="9144000" y="5409360"/>
            <a:ext cx="1461960" cy="9143640"/>
          </a:xfrm>
          <a:prstGeom prst="rect">
            <a:avLst/>
          </a:prstGeom>
          <a:solidFill>
            <a:srgbClr val="000000"/>
          </a:solidFill>
        </p:spPr>
      </p:sp>
      <p:sp>
        <p:nvSpPr>
          <p:cNvPr id="47" name="CustomShape 3"/>
          <p:cNvSpPr/>
          <p:nvPr/>
        </p:nvSpPr>
        <p:spPr>
          <a:xfrm>
            <a:off x="515880" y="800640"/>
            <a:ext cx="281160" cy="523800"/>
          </a:xfrm>
          <a:prstGeom prst="rect">
            <a:avLst/>
          </a:prstGeom>
          <a:solidFill>
            <a:srgbClr val="FE750E"/>
          </a:solidFill>
        </p:spPr>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3600">
                <a:solidFill>
                  <a:srgbClr val="000000"/>
                </a:solidFill>
                <a:latin typeface="Constantia"/>
              </a:rPr>
              <a:t>Drugs</a:t>
            </a:r>
            <a:endParaRPr/>
          </a:p>
        </p:txBody>
      </p:sp>
      <p:sp>
        <p:nvSpPr>
          <p:cNvPr id="90" name="TextShape 2"/>
          <p:cNvSpPr txBox="1"/>
          <p:nvPr/>
        </p:nvSpPr>
        <p:spPr>
          <a:xfrm>
            <a:off x="2362320" y="1600440"/>
            <a:ext cx="3200040" cy="5790960"/>
          </a:xfrm>
          <a:prstGeom prst="rect">
            <a:avLst/>
          </a:prstGeom>
        </p:spPr>
        <p:txBody>
          <a:bodyPr lIns="122040" tIns="60840" rIns="122040" bIns="60840"/>
          <a:lstStyle/>
          <a:p>
            <a:pPr>
              <a:lnSpc>
                <a:spcPct val="100000"/>
              </a:lnSpc>
              <a:buFont typeface="Arial"/>
              <a:buAutoNum type="arabicPeriod"/>
            </a:pPr>
            <a:r>
              <a:rPr lang="en-US" sz="2400" dirty="0">
                <a:solidFill>
                  <a:srgbClr val="000000"/>
                </a:solidFill>
                <a:latin typeface="Constantia"/>
              </a:rPr>
              <a:t>Alfalfa</a:t>
            </a:r>
            <a:endParaRPr dirty="0"/>
          </a:p>
          <a:p>
            <a:pPr>
              <a:lnSpc>
                <a:spcPct val="100000"/>
              </a:lnSpc>
              <a:buFont typeface="Arial"/>
              <a:buAutoNum type="arabicPeriod"/>
            </a:pPr>
            <a:r>
              <a:rPr lang="en-US" sz="2400" dirty="0">
                <a:solidFill>
                  <a:srgbClr val="000000"/>
                </a:solidFill>
                <a:latin typeface="Constantia"/>
              </a:rPr>
              <a:t>Arnica</a:t>
            </a:r>
            <a:endParaRPr dirty="0"/>
          </a:p>
          <a:p>
            <a:pPr>
              <a:lnSpc>
                <a:spcPct val="100000"/>
              </a:lnSpc>
              <a:buFont typeface="Arial"/>
              <a:buAutoNum type="arabicPeriod"/>
            </a:pPr>
            <a:r>
              <a:rPr lang="en-US" sz="2400" dirty="0">
                <a:solidFill>
                  <a:srgbClr val="000000"/>
                </a:solidFill>
                <a:latin typeface="Constantia"/>
              </a:rPr>
              <a:t>Apricot</a:t>
            </a:r>
            <a:endParaRPr dirty="0"/>
          </a:p>
          <a:p>
            <a:pPr>
              <a:lnSpc>
                <a:spcPct val="100000"/>
              </a:lnSpc>
              <a:buFont typeface="Arial"/>
              <a:buAutoNum type="arabicPeriod"/>
            </a:pPr>
            <a:r>
              <a:rPr lang="en-US" sz="2400" dirty="0">
                <a:solidFill>
                  <a:srgbClr val="000000"/>
                </a:solidFill>
                <a:latin typeface="Constantia"/>
              </a:rPr>
              <a:t>Pits</a:t>
            </a:r>
            <a:endParaRPr dirty="0"/>
          </a:p>
          <a:p>
            <a:pPr>
              <a:lnSpc>
                <a:spcPct val="100000"/>
              </a:lnSpc>
              <a:buFont typeface="Arial"/>
              <a:buAutoNum type="arabicPeriod"/>
            </a:pPr>
            <a:r>
              <a:rPr lang="en-US" sz="2400" dirty="0">
                <a:solidFill>
                  <a:srgbClr val="000000"/>
                </a:solidFill>
                <a:latin typeface="Constantia"/>
              </a:rPr>
              <a:t>Bran</a:t>
            </a:r>
            <a:endParaRPr dirty="0"/>
          </a:p>
          <a:p>
            <a:pPr>
              <a:lnSpc>
                <a:spcPct val="100000"/>
              </a:lnSpc>
              <a:buFont typeface="Arial"/>
              <a:buAutoNum type="arabicPeriod"/>
            </a:pPr>
            <a:r>
              <a:rPr lang="en-US" sz="2400" dirty="0">
                <a:solidFill>
                  <a:srgbClr val="000000"/>
                </a:solidFill>
                <a:latin typeface="Constantia"/>
              </a:rPr>
              <a:t>Chamomile</a:t>
            </a:r>
            <a:endParaRPr dirty="0"/>
          </a:p>
          <a:p>
            <a:pPr>
              <a:lnSpc>
                <a:spcPct val="100000"/>
              </a:lnSpc>
              <a:buFont typeface="Arial"/>
              <a:buAutoNum type="arabicPeriod"/>
            </a:pPr>
            <a:r>
              <a:rPr lang="en-US" sz="2400" dirty="0">
                <a:solidFill>
                  <a:srgbClr val="000000"/>
                </a:solidFill>
                <a:latin typeface="Constantia"/>
              </a:rPr>
              <a:t>Chicory</a:t>
            </a:r>
            <a:endParaRPr dirty="0"/>
          </a:p>
          <a:p>
            <a:pPr>
              <a:lnSpc>
                <a:spcPct val="100000"/>
              </a:lnSpc>
              <a:buFont typeface="Arial"/>
              <a:buAutoNum type="arabicPeriod"/>
            </a:pPr>
            <a:r>
              <a:rPr lang="en-US" sz="2400" dirty="0">
                <a:solidFill>
                  <a:srgbClr val="000000"/>
                </a:solidFill>
                <a:latin typeface="Constantia"/>
              </a:rPr>
              <a:t>Cucumber</a:t>
            </a:r>
            <a:endParaRPr dirty="0"/>
          </a:p>
          <a:p>
            <a:pPr>
              <a:lnSpc>
                <a:spcPct val="100000"/>
              </a:lnSpc>
              <a:buFont typeface="Arial"/>
              <a:buAutoNum type="arabicPeriod"/>
            </a:pPr>
            <a:r>
              <a:rPr lang="en-US" sz="2400" dirty="0">
                <a:solidFill>
                  <a:srgbClr val="000000"/>
                </a:solidFill>
                <a:latin typeface="Constantia"/>
              </a:rPr>
              <a:t>Fenugreek</a:t>
            </a:r>
            <a:endParaRPr dirty="0"/>
          </a:p>
          <a:p>
            <a:pPr>
              <a:lnSpc>
                <a:spcPct val="100000"/>
              </a:lnSpc>
              <a:buFont typeface="Arial"/>
              <a:buAutoNum type="arabicPeriod"/>
            </a:pPr>
            <a:r>
              <a:rPr lang="en-US" sz="2400" dirty="0">
                <a:solidFill>
                  <a:srgbClr val="000000"/>
                </a:solidFill>
                <a:latin typeface="Constantia"/>
              </a:rPr>
              <a:t>Onion</a:t>
            </a:r>
            <a:endParaRPr dirty="0"/>
          </a:p>
          <a:p>
            <a:pPr>
              <a:lnSpc>
                <a:spcPct val="100000"/>
              </a:lnSpc>
              <a:buFont typeface="Arial"/>
              <a:buAutoNum type="arabicPeriod"/>
            </a:pPr>
            <a:r>
              <a:rPr lang="en-US" sz="2400" dirty="0">
                <a:solidFill>
                  <a:srgbClr val="000000"/>
                </a:solidFill>
                <a:latin typeface="Constantia"/>
              </a:rPr>
              <a:t>Garlic</a:t>
            </a:r>
            <a:endParaRPr dirty="0"/>
          </a:p>
          <a:p>
            <a:pPr>
              <a:lnSpc>
                <a:spcPct val="100000"/>
              </a:lnSpc>
              <a:buFont typeface="Arial"/>
              <a:buAutoNum type="arabicPeriod"/>
            </a:pPr>
            <a:r>
              <a:rPr lang="en-US" sz="2400" dirty="0">
                <a:solidFill>
                  <a:srgbClr val="000000"/>
                </a:solidFill>
                <a:latin typeface="Constantia"/>
              </a:rPr>
              <a:t>Gentian</a:t>
            </a:r>
            <a:endParaRPr dirty="0"/>
          </a:p>
          <a:p>
            <a:pPr>
              <a:lnSpc>
                <a:spcPct val="100000"/>
              </a:lnSpc>
              <a:buFont typeface="Arial"/>
              <a:buAutoNum type="arabicPeriod"/>
            </a:pPr>
            <a:r>
              <a:rPr lang="en-US" sz="2400" dirty="0" err="1">
                <a:solidFill>
                  <a:srgbClr val="000000"/>
                </a:solidFill>
                <a:latin typeface="Constantia"/>
              </a:rPr>
              <a:t>Hydrocotyle</a:t>
            </a:r>
            <a:endParaRPr dirty="0"/>
          </a:p>
          <a:p>
            <a:pPr>
              <a:lnSpc>
                <a:spcPct val="100000"/>
              </a:lnSpc>
            </a:pPr>
            <a:endParaRPr dirty="0"/>
          </a:p>
        </p:txBody>
      </p:sp>
      <p:sp>
        <p:nvSpPr>
          <p:cNvPr id="91" name="TextShape 3"/>
          <p:cNvSpPr txBox="1"/>
          <p:nvPr/>
        </p:nvSpPr>
        <p:spPr>
          <a:xfrm>
            <a:off x="0" y="0"/>
            <a:ext cx="0" cy="0"/>
          </a:xfrm>
          <a:prstGeom prst="rect">
            <a:avLst/>
          </a:prstGeom>
        </p:spPr>
        <p:txBody>
          <a:bodyPr lIns="90000" tIns="45000" rIns="90000" bIns="45000"/>
          <a:lstStyle/>
          <a:p>
            <a:pPr>
              <a:lnSpc>
                <a:spcPct val="100000"/>
              </a:lnSpc>
            </a:pPr>
            <a:fld id="{81B1A161-2121-4181-A1A1-71D101910001}" type="slidenum">
              <a:rPr lang="en-IN" sz="2400">
                <a:solidFill>
                  <a:srgbClr val="000000"/>
                </a:solidFill>
                <a:latin typeface="Constantia"/>
              </a:rPr>
              <a:t>1</a:t>
            </a:fld>
            <a:endParaRPr/>
          </a:p>
        </p:txBody>
      </p:sp>
      <p:sp>
        <p:nvSpPr>
          <p:cNvPr id="92" name="TextShape 4"/>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93" name="CustomShape 5"/>
          <p:cNvSpPr/>
          <p:nvPr/>
        </p:nvSpPr>
        <p:spPr>
          <a:xfrm>
            <a:off x="5715000" y="1676760"/>
            <a:ext cx="3047760" cy="5943240"/>
          </a:xfrm>
          <a:prstGeom prst="rect">
            <a:avLst/>
          </a:prstGeom>
        </p:spPr>
        <p:txBody>
          <a:bodyPr lIns="122040" tIns="60840" rIns="122040" bIns="60840"/>
          <a:lstStyle/>
          <a:p>
            <a:pPr>
              <a:lnSpc>
                <a:spcPct val="90000"/>
              </a:lnSpc>
            </a:pPr>
            <a:r>
              <a:rPr lang="en-IN" sz="2800" dirty="0">
                <a:solidFill>
                  <a:srgbClr val="000000"/>
                </a:solidFill>
                <a:latin typeface="Constantia"/>
              </a:rPr>
              <a:t>14. Hibiscus</a:t>
            </a:r>
            <a:endParaRPr dirty="0"/>
          </a:p>
          <a:p>
            <a:pPr>
              <a:lnSpc>
                <a:spcPct val="90000"/>
              </a:lnSpc>
            </a:pPr>
            <a:r>
              <a:rPr lang="en-IN" sz="2800" dirty="0">
                <a:solidFill>
                  <a:srgbClr val="000000"/>
                </a:solidFill>
                <a:latin typeface="Constantia"/>
              </a:rPr>
              <a:t>15. Hops</a:t>
            </a:r>
            <a:endParaRPr dirty="0"/>
          </a:p>
          <a:p>
            <a:pPr>
              <a:lnSpc>
                <a:spcPct val="90000"/>
              </a:lnSpc>
            </a:pPr>
            <a:r>
              <a:rPr lang="en-IN" sz="2800" dirty="0">
                <a:solidFill>
                  <a:srgbClr val="000000"/>
                </a:solidFill>
                <a:latin typeface="Constantia"/>
              </a:rPr>
              <a:t>16. Honey</a:t>
            </a:r>
            <a:endParaRPr dirty="0"/>
          </a:p>
          <a:p>
            <a:pPr>
              <a:lnSpc>
                <a:spcPct val="90000"/>
              </a:lnSpc>
            </a:pPr>
            <a:r>
              <a:rPr lang="en-IN" sz="2800" dirty="0">
                <a:solidFill>
                  <a:srgbClr val="000000"/>
                </a:solidFill>
                <a:latin typeface="Constantia"/>
              </a:rPr>
              <a:t>17. Marigold</a:t>
            </a:r>
            <a:endParaRPr dirty="0"/>
          </a:p>
          <a:p>
            <a:pPr>
              <a:lnSpc>
                <a:spcPct val="90000"/>
              </a:lnSpc>
            </a:pPr>
            <a:r>
              <a:rPr lang="en-IN" sz="2800" dirty="0">
                <a:solidFill>
                  <a:srgbClr val="000000"/>
                </a:solidFill>
                <a:latin typeface="Constantia"/>
              </a:rPr>
              <a:t>18. </a:t>
            </a:r>
            <a:r>
              <a:rPr lang="en-IN" sz="2800" dirty="0" err="1">
                <a:solidFill>
                  <a:srgbClr val="000000"/>
                </a:solidFill>
                <a:latin typeface="Constantia"/>
              </a:rPr>
              <a:t>Amla</a:t>
            </a:r>
            <a:endParaRPr dirty="0"/>
          </a:p>
          <a:p>
            <a:pPr>
              <a:lnSpc>
                <a:spcPct val="90000"/>
              </a:lnSpc>
            </a:pPr>
            <a:r>
              <a:rPr lang="en-IN" sz="2800" dirty="0">
                <a:solidFill>
                  <a:srgbClr val="000000"/>
                </a:solidFill>
                <a:latin typeface="Constantia"/>
              </a:rPr>
              <a:t>19. Ginseng</a:t>
            </a:r>
            <a:endParaRPr dirty="0"/>
          </a:p>
          <a:p>
            <a:pPr>
              <a:lnSpc>
                <a:spcPct val="90000"/>
              </a:lnSpc>
            </a:pPr>
            <a:r>
              <a:rPr lang="en-IN" sz="2800" dirty="0">
                <a:solidFill>
                  <a:srgbClr val="000000"/>
                </a:solidFill>
                <a:latin typeface="Constantia"/>
              </a:rPr>
              <a:t>20. </a:t>
            </a:r>
            <a:r>
              <a:rPr lang="en-IN" sz="2800" dirty="0" err="1">
                <a:solidFill>
                  <a:srgbClr val="000000"/>
                </a:solidFill>
                <a:latin typeface="Constantia"/>
              </a:rPr>
              <a:t>Ashwagandha</a:t>
            </a:r>
            <a:endParaRPr dirty="0"/>
          </a:p>
          <a:p>
            <a:pPr>
              <a:lnSpc>
                <a:spcPct val="90000"/>
              </a:lnSpc>
            </a:pPr>
            <a:r>
              <a:rPr lang="en-IN" sz="2800" dirty="0">
                <a:solidFill>
                  <a:srgbClr val="000000"/>
                </a:solidFill>
                <a:latin typeface="Constantia"/>
              </a:rPr>
              <a:t>21. Ginkgo</a:t>
            </a:r>
            <a:endParaRPr dirty="0"/>
          </a:p>
          <a:p>
            <a:pPr>
              <a:lnSpc>
                <a:spcPct val="90000"/>
              </a:lnSpc>
            </a:pPr>
            <a:r>
              <a:rPr lang="en-IN" sz="2800" dirty="0">
                <a:solidFill>
                  <a:srgbClr val="000000"/>
                </a:solidFill>
                <a:latin typeface="Constantia"/>
              </a:rPr>
              <a:t>22. Spirulina</a:t>
            </a:r>
            <a:endParaRPr dirty="0"/>
          </a:p>
          <a:p>
            <a:pPr>
              <a:lnSpc>
                <a:spcPct val="90000"/>
              </a:lnSpc>
            </a:pPr>
            <a:r>
              <a:rPr lang="en-IN" sz="2800" dirty="0">
                <a:solidFill>
                  <a:srgbClr val="000000"/>
                </a:solidFill>
                <a:latin typeface="Constantia"/>
              </a:rPr>
              <a:t>23. </a:t>
            </a:r>
            <a:r>
              <a:rPr lang="en-IN" sz="2800" dirty="0" err="1">
                <a:solidFill>
                  <a:srgbClr val="000000"/>
                </a:solidFill>
                <a:latin typeface="Constantia"/>
              </a:rPr>
              <a:t>Gymnema</a:t>
            </a:r>
            <a:endParaRPr dirty="0"/>
          </a:p>
          <a:p>
            <a:pPr>
              <a:lnSpc>
                <a:spcPct val="90000"/>
              </a:lnSpc>
            </a:pPr>
            <a:r>
              <a:rPr lang="en-IN" sz="2800" dirty="0">
                <a:solidFill>
                  <a:srgbClr val="000000"/>
                </a:solidFill>
                <a:latin typeface="Constantia"/>
              </a:rPr>
              <a:t>24. </a:t>
            </a:r>
            <a:r>
              <a:rPr lang="en-IN" sz="2800" dirty="0" err="1">
                <a:solidFill>
                  <a:srgbClr val="000000"/>
                </a:solidFill>
                <a:latin typeface="Constantia"/>
              </a:rPr>
              <a:t>Momordica</a:t>
            </a:r>
            <a:endParaRPr dirty="0"/>
          </a:p>
          <a:p>
            <a:pPr>
              <a:lnSpc>
                <a:spcPct val="90000"/>
              </a:lnSpc>
            </a:pPr>
            <a:r>
              <a:rPr lang="en-IN" sz="2800" dirty="0">
                <a:solidFill>
                  <a:srgbClr val="000000"/>
                </a:solidFill>
                <a:latin typeface="Constantia"/>
              </a:rPr>
              <a:t>25. </a:t>
            </a:r>
            <a:r>
              <a:rPr lang="en-IN" sz="2800" dirty="0" err="1">
                <a:solidFill>
                  <a:srgbClr val="000000"/>
                </a:solidFill>
                <a:latin typeface="Constantia"/>
              </a:rPr>
              <a:t>Tinospora</a:t>
            </a:r>
            <a:endParaRPr dirty="0"/>
          </a:p>
        </p:txBody>
      </p:sp>
      <p:sp>
        <p:nvSpPr>
          <p:cNvPr id="2" name="Rectangle 1"/>
          <p:cNvSpPr/>
          <p:nvPr/>
        </p:nvSpPr>
        <p:spPr>
          <a:xfrm>
            <a:off x="2936308" y="615074"/>
            <a:ext cx="3271025" cy="630942"/>
          </a:xfrm>
          <a:prstGeom prst="rect">
            <a:avLst/>
          </a:prstGeom>
        </p:spPr>
        <p:txBody>
          <a:bodyPr wrap="none">
            <a:spAutoFit/>
          </a:bodyPr>
          <a:lstStyle/>
          <a:p>
            <a:pPr algn="ctr">
              <a:lnSpc>
                <a:spcPct val="100000"/>
              </a:lnSpc>
            </a:pPr>
            <a:r>
              <a:rPr lang="en-US" sz="3500" b="1" dirty="0">
                <a:solidFill>
                  <a:srgbClr val="F23610"/>
                </a:solidFill>
                <a:latin typeface="Constantia"/>
              </a:rPr>
              <a:t>Nutraceuticals</a:t>
            </a:r>
            <a:endParaRPr lang="en-US" sz="350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0" y="0"/>
            <a:ext cx="0" cy="0"/>
          </a:xfrm>
          <a:prstGeom prst="rect">
            <a:avLst/>
          </a:prstGeom>
        </p:spPr>
        <p:txBody>
          <a:bodyPr lIns="90000" tIns="45000" rIns="90000" bIns="45000"/>
          <a:lstStyle/>
          <a:p>
            <a:pPr>
              <a:lnSpc>
                <a:spcPct val="100000"/>
              </a:lnSpc>
            </a:pPr>
            <a:fld id="{A111B1E1-B1F1-4141-91C1-3111A1B111E1}" type="slidenum">
              <a:rPr lang="en-IN" sz="2400">
                <a:solidFill>
                  <a:srgbClr val="000000"/>
                </a:solidFill>
                <a:latin typeface="Constantia"/>
              </a:rPr>
              <a:t>10</a:t>
            </a:fld>
            <a:endParaRPr/>
          </a:p>
        </p:txBody>
      </p:sp>
      <p:sp>
        <p:nvSpPr>
          <p:cNvPr id="131"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32" name="TextShape 3"/>
          <p:cNvSpPr txBox="1"/>
          <p:nvPr/>
        </p:nvSpPr>
        <p:spPr>
          <a:xfrm>
            <a:off x="838080" y="304920"/>
            <a:ext cx="8076960" cy="5943240"/>
          </a:xfrm>
          <a:prstGeom prst="rect">
            <a:avLst/>
          </a:prstGeom>
        </p:spPr>
        <p:txBody>
          <a:bodyPr lIns="122040" tIns="60840" rIns="122040" bIns="60840"/>
          <a:lstStyle/>
          <a:p>
            <a:pPr>
              <a:lnSpc>
                <a:spcPct val="100000"/>
              </a:lnSpc>
            </a:pPr>
            <a:endParaRPr dirty="0"/>
          </a:p>
          <a:p>
            <a:pPr>
              <a:lnSpc>
                <a:spcPct val="100000"/>
              </a:lnSpc>
            </a:pPr>
            <a:endParaRPr dirty="0"/>
          </a:p>
          <a:p>
            <a:pPr>
              <a:lnSpc>
                <a:spcPct val="100000"/>
              </a:lnSpc>
            </a:pPr>
            <a:endParaRPr dirty="0"/>
          </a:p>
          <a:p>
            <a:pPr>
              <a:lnSpc>
                <a:spcPct val="90000"/>
              </a:lnSpc>
              <a:buFont typeface="Arial"/>
              <a:buChar char="•"/>
            </a:pPr>
            <a:r>
              <a:rPr lang="en-US" sz="2400" dirty="0">
                <a:solidFill>
                  <a:srgbClr val="000000"/>
                </a:solidFill>
                <a:latin typeface="Constantia"/>
              </a:rPr>
              <a:t>Bran is often used to enrich </a:t>
            </a:r>
            <a:r>
              <a:rPr lang="en-US" sz="2400" dirty="0" smtClean="0">
                <a:solidFill>
                  <a:srgbClr val="000000"/>
                </a:solidFill>
                <a:latin typeface="Constantia"/>
              </a:rPr>
              <a:t>breads </a:t>
            </a:r>
            <a:r>
              <a:rPr lang="en-US" sz="2400" dirty="0">
                <a:solidFill>
                  <a:srgbClr val="000000"/>
                </a:solidFill>
                <a:latin typeface="Constantia"/>
              </a:rPr>
              <a:t>and breakfast cereals, especially for the benefit of those wishing to increase their intake of dietary fiber. </a:t>
            </a:r>
            <a:endParaRPr dirty="0"/>
          </a:p>
          <a:p>
            <a:pPr>
              <a:lnSpc>
                <a:spcPct val="90000"/>
              </a:lnSpc>
              <a:buFont typeface="Arial"/>
              <a:buChar char="•"/>
            </a:pPr>
            <a:r>
              <a:rPr lang="en-US" sz="2400" dirty="0">
                <a:solidFill>
                  <a:srgbClr val="000000"/>
                </a:solidFill>
                <a:latin typeface="Constantia"/>
              </a:rPr>
              <a:t>Bran may also be used for </a:t>
            </a:r>
            <a:r>
              <a:rPr lang="en-US" sz="2400" dirty="0" smtClean="0">
                <a:solidFill>
                  <a:srgbClr val="000000"/>
                </a:solidFill>
                <a:latin typeface="Constantia"/>
              </a:rPr>
              <a:t>pickling as </a:t>
            </a:r>
            <a:r>
              <a:rPr lang="en-US" sz="2400" dirty="0">
                <a:solidFill>
                  <a:srgbClr val="000000"/>
                </a:solidFill>
                <a:latin typeface="Constantia"/>
              </a:rPr>
              <a:t>in the </a:t>
            </a:r>
            <a:r>
              <a:rPr lang="en-US" sz="2400" dirty="0" err="1">
                <a:solidFill>
                  <a:srgbClr val="000000"/>
                </a:solidFill>
                <a:latin typeface="Constantia"/>
              </a:rPr>
              <a:t>tsukemono</a:t>
            </a:r>
            <a:r>
              <a:rPr lang="en-US" sz="2400" dirty="0">
                <a:solidFill>
                  <a:srgbClr val="000000"/>
                </a:solidFill>
                <a:latin typeface="Constantia"/>
              </a:rPr>
              <a:t> of Japan. In Romania, the fermented wheat bran is usually used when preparing borscht soup.</a:t>
            </a:r>
            <a:endParaRPr dirty="0"/>
          </a:p>
          <a:p>
            <a:pPr>
              <a:lnSpc>
                <a:spcPct val="90000"/>
              </a:lnSpc>
              <a:buFont typeface="Arial"/>
              <a:buChar char="•"/>
            </a:pPr>
            <a:r>
              <a:rPr lang="en-US" sz="2400" dirty="0">
                <a:solidFill>
                  <a:srgbClr val="000000"/>
                </a:solidFill>
                <a:latin typeface="Constantia"/>
              </a:rPr>
              <a:t> Rice bran in particular finds many uses in Japan, where it is known as </a:t>
            </a:r>
            <a:r>
              <a:rPr lang="en-US" sz="2400" dirty="0" err="1">
                <a:solidFill>
                  <a:srgbClr val="000000"/>
                </a:solidFill>
                <a:latin typeface="Constantia"/>
              </a:rPr>
              <a:t>nuka</a:t>
            </a:r>
            <a:r>
              <a:rPr lang="en-US" sz="2400" dirty="0">
                <a:solidFill>
                  <a:srgbClr val="000000"/>
                </a:solidFill>
                <a:latin typeface="Constantia"/>
              </a:rPr>
              <a:t>, Besides using it for pickling, Japanese people also add it to the water when boiling bamboo shoots, and use it for dish washing. </a:t>
            </a:r>
            <a:endParaRPr dirty="0"/>
          </a:p>
          <a:p>
            <a:pPr>
              <a:lnSpc>
                <a:spcPct val="90000"/>
              </a:lnSpc>
              <a:buFont typeface="Arial"/>
              <a:buChar char="•"/>
            </a:pPr>
            <a:r>
              <a:rPr lang="en-US" sz="2400" dirty="0">
                <a:solidFill>
                  <a:srgbClr val="000000"/>
                </a:solidFill>
                <a:latin typeface="Constantia"/>
              </a:rPr>
              <a:t> </a:t>
            </a:r>
            <a:endParaRPr dirty="0"/>
          </a:p>
          <a:p>
            <a:pPr>
              <a:lnSpc>
                <a:spcPct val="100000"/>
              </a:lnSpc>
            </a:pPr>
            <a:endParaRPr dirty="0"/>
          </a:p>
        </p:txBody>
      </p:sp>
      <p:pic>
        <p:nvPicPr>
          <p:cNvPr id="133" name="Picture 2"/>
          <p:cNvPicPr/>
          <p:nvPr/>
        </p:nvPicPr>
        <p:blipFill>
          <a:blip r:embed="rId2"/>
          <a:stretch>
            <a:fillRect/>
          </a:stretch>
        </p:blipFill>
        <p:spPr>
          <a:xfrm>
            <a:off x="990600" y="4800600"/>
            <a:ext cx="7747680" cy="1918800"/>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0" y="0"/>
            <a:ext cx="0" cy="0"/>
          </a:xfrm>
          <a:prstGeom prst="rect">
            <a:avLst/>
          </a:prstGeom>
        </p:spPr>
        <p:txBody>
          <a:bodyPr lIns="90000" tIns="45000" rIns="90000" bIns="45000"/>
          <a:lstStyle/>
          <a:p>
            <a:pPr>
              <a:lnSpc>
                <a:spcPct val="100000"/>
              </a:lnSpc>
            </a:pPr>
            <a:fld id="{713181E1-F131-4111-A1A1-A131212111A1}" type="slidenum">
              <a:rPr lang="en-IN" sz="2400">
                <a:solidFill>
                  <a:srgbClr val="000000"/>
                </a:solidFill>
                <a:latin typeface="Constantia"/>
              </a:rPr>
              <a:t>11</a:t>
            </a:fld>
            <a:endParaRPr/>
          </a:p>
        </p:txBody>
      </p:sp>
      <p:sp>
        <p:nvSpPr>
          <p:cNvPr id="135"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36" name="TextShape 3"/>
          <p:cNvSpPr txBox="1"/>
          <p:nvPr/>
        </p:nvSpPr>
        <p:spPr>
          <a:xfrm>
            <a:off x="838080" y="304920"/>
            <a:ext cx="8076960" cy="5943240"/>
          </a:xfrm>
          <a:prstGeom prst="rect">
            <a:avLst/>
          </a:prstGeom>
        </p:spPr>
        <p:txBody>
          <a:bodyPr lIns="122040" tIns="60840" rIns="122040" bIns="60840"/>
          <a:lstStyle/>
          <a:p>
            <a:pPr>
              <a:lnSpc>
                <a:spcPct val="90000"/>
              </a:lnSpc>
              <a:buFont typeface="Arial"/>
              <a:buChar char="•"/>
            </a:pPr>
            <a:r>
              <a:rPr lang="en-US" sz="2400">
                <a:solidFill>
                  <a:srgbClr val="000000"/>
                </a:solidFill>
                <a:latin typeface="Constantia"/>
              </a:rPr>
              <a:t>Use of rice bran as a food item is common among the people of the South Indian state of Kerala. Bran oil may be also extracted for use by itself for industrial purposes (such as in the paint industry), or as a cooking oil, such as rice bran oil.</a:t>
            </a:r>
            <a:endParaRPr/>
          </a:p>
          <a:p>
            <a:pPr>
              <a:lnSpc>
                <a:spcPct val="90000"/>
              </a:lnSpc>
              <a:buFont typeface="Arial"/>
              <a:buChar char="•"/>
            </a:pPr>
            <a:r>
              <a:rPr lang="en-US" sz="2400">
                <a:solidFill>
                  <a:srgbClr val="000000"/>
                </a:solidFill>
                <a:latin typeface="Constantia"/>
              </a:rPr>
              <a:t>Animal feed</a:t>
            </a:r>
            <a:endParaRPr/>
          </a:p>
          <a:p>
            <a:pPr>
              <a:lnSpc>
                <a:spcPct val="90000"/>
              </a:lnSpc>
              <a:buFont typeface="Arial"/>
              <a:buChar char="•"/>
            </a:pPr>
            <a:r>
              <a:rPr lang="en-US" sz="2400">
                <a:solidFill>
                  <a:srgbClr val="000000"/>
                </a:solidFill>
                <a:latin typeface="Constantia"/>
              </a:rPr>
              <a:t> Bran is widely used as a major component in foods for cattle, American bison, goats, rabbits, guinea pigs, etc.</a:t>
            </a:r>
            <a:endParaRPr/>
          </a:p>
          <a:p>
            <a:pPr>
              <a:lnSpc>
                <a:spcPct val="90000"/>
              </a:lnSpc>
              <a:buFont typeface="Arial"/>
              <a:buChar char="•"/>
            </a:pPr>
            <a:r>
              <a:rPr lang="en-US" sz="2400">
                <a:solidFill>
                  <a:srgbClr val="000000"/>
                </a:solidFill>
                <a:latin typeface="Constantia"/>
              </a:rPr>
              <a:t> Rice bran is sometimes fed to horses for its nutritional value, particularly as a plant-based fat supplement. It is considered an excellent way to put weight onto a thin horse, without the problems associated with overfeeding grain. Rice bran is also included in some foods for aging dogs.</a:t>
            </a:r>
            <a:endParaRPr/>
          </a:p>
          <a:p>
            <a:pPr>
              <a:lnSpc>
                <a:spcPct val="100000"/>
              </a:lnSpc>
            </a:pP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6.Chamomile</a:t>
            </a:r>
            <a:endParaRPr/>
          </a:p>
        </p:txBody>
      </p:sp>
      <p:sp>
        <p:nvSpPr>
          <p:cNvPr id="138" name="TextShape 2"/>
          <p:cNvSpPr txBox="1"/>
          <p:nvPr/>
        </p:nvSpPr>
        <p:spPr>
          <a:xfrm>
            <a:off x="0" y="0"/>
            <a:ext cx="0" cy="0"/>
          </a:xfrm>
          <a:prstGeom prst="rect">
            <a:avLst/>
          </a:prstGeom>
        </p:spPr>
        <p:txBody>
          <a:bodyPr lIns="90000" tIns="45000" rIns="90000" bIns="45000"/>
          <a:lstStyle/>
          <a:p>
            <a:pPr>
              <a:lnSpc>
                <a:spcPct val="100000"/>
              </a:lnSpc>
            </a:pPr>
            <a:fld id="{9111C161-61F1-4141-81F1-11B101F101F1}" type="slidenum">
              <a:rPr lang="en-IN" sz="2400">
                <a:solidFill>
                  <a:srgbClr val="000000"/>
                </a:solidFill>
                <a:latin typeface="Constantia"/>
              </a:rPr>
              <a:t>12</a:t>
            </a:fld>
            <a:endParaRPr/>
          </a:p>
        </p:txBody>
      </p:sp>
      <p:sp>
        <p:nvSpPr>
          <p:cNvPr id="139"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40"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400">
                <a:solidFill>
                  <a:srgbClr val="000000"/>
                </a:solidFill>
                <a:latin typeface="Constantia"/>
              </a:rPr>
              <a:t>Syn: Anthemis</a:t>
            </a:r>
            <a:endParaRPr/>
          </a:p>
          <a:p>
            <a:pPr>
              <a:lnSpc>
                <a:spcPct val="100000"/>
              </a:lnSpc>
              <a:buFont typeface="Arial"/>
              <a:buChar char="•"/>
            </a:pPr>
            <a:r>
              <a:rPr lang="en-US" sz="2400">
                <a:solidFill>
                  <a:srgbClr val="000000"/>
                </a:solidFill>
                <a:latin typeface="Constantia"/>
              </a:rPr>
              <a:t>Source: dried flowers of entire herb of </a:t>
            </a:r>
            <a:r>
              <a:rPr lang="en-US" sz="2400" i="1" u="sng">
                <a:solidFill>
                  <a:srgbClr val="000000"/>
                </a:solidFill>
                <a:latin typeface="Constantia"/>
              </a:rPr>
              <a:t>Matricaria recutita</a:t>
            </a:r>
            <a:endParaRPr/>
          </a:p>
          <a:p>
            <a:pPr>
              <a:lnSpc>
                <a:spcPct val="100000"/>
              </a:lnSpc>
              <a:buFont typeface="Arial"/>
              <a:buChar char="•"/>
            </a:pPr>
            <a:r>
              <a:rPr lang="en-US" sz="2400">
                <a:solidFill>
                  <a:srgbClr val="000000"/>
                </a:solidFill>
                <a:latin typeface="Constantia"/>
              </a:rPr>
              <a:t>Family: Compositae</a:t>
            </a:r>
            <a:endParaRPr/>
          </a:p>
          <a:p>
            <a:pPr>
              <a:lnSpc>
                <a:spcPct val="100000"/>
              </a:lnSpc>
              <a:buFont typeface="Arial"/>
              <a:buChar char="•"/>
            </a:pPr>
            <a:r>
              <a:rPr lang="en-US" sz="2400">
                <a:solidFill>
                  <a:srgbClr val="000000"/>
                </a:solidFill>
                <a:latin typeface="Constantia"/>
              </a:rPr>
              <a:t>GS: Himalaya, Europe, Egypt</a:t>
            </a:r>
            <a:endParaRPr/>
          </a:p>
          <a:p>
            <a:pPr>
              <a:lnSpc>
                <a:spcPct val="100000"/>
              </a:lnSpc>
              <a:buFont typeface="Arial"/>
              <a:buChar char="•"/>
            </a:pPr>
            <a:r>
              <a:rPr lang="en-US" sz="2400">
                <a:solidFill>
                  <a:srgbClr val="000000"/>
                </a:solidFill>
                <a:latin typeface="Constantia"/>
              </a:rPr>
              <a:t>Constituents: Volatile oil: bisabolol, farnesine, pinene, anthelmine, angelic acid</a:t>
            </a:r>
            <a:endParaRPr/>
          </a:p>
          <a:p>
            <a:pPr>
              <a:lnSpc>
                <a:spcPct val="100000"/>
              </a:lnSpc>
              <a:buFont typeface="Arial"/>
              <a:buChar char="•"/>
            </a:pPr>
            <a:r>
              <a:rPr lang="en-US" sz="2400">
                <a:solidFill>
                  <a:srgbClr val="000000"/>
                </a:solidFill>
                <a:latin typeface="Constantia"/>
              </a:rPr>
              <a:t>Sesquiterpene lactone: nobilin</a:t>
            </a:r>
            <a:endParaRPr/>
          </a:p>
          <a:p>
            <a:pPr>
              <a:lnSpc>
                <a:spcPct val="100000"/>
              </a:lnSpc>
              <a:buFont typeface="Arial"/>
              <a:buChar char="•"/>
            </a:pPr>
            <a:r>
              <a:rPr lang="en-US" sz="2400">
                <a:solidFill>
                  <a:srgbClr val="000000"/>
                </a:solidFill>
                <a:latin typeface="Constantia"/>
              </a:rPr>
              <a:t>Flavonoids: apigenin, Cyanogentic glycoside, Coumarin, tannin, Valerianic acid</a:t>
            </a:r>
            <a:endParaRPr/>
          </a:p>
          <a:p>
            <a:pPr>
              <a:lnSpc>
                <a:spcPct val="100000"/>
              </a:lnSpc>
              <a:buFont typeface="Arial"/>
              <a:buChar char="•"/>
            </a:pPr>
            <a:r>
              <a:rPr lang="en-US" sz="2400">
                <a:solidFill>
                  <a:srgbClr val="000000"/>
                </a:solidFill>
                <a:latin typeface="Constantia"/>
              </a:rPr>
              <a:t>Bitter glycoside: anthemic acid</a:t>
            </a:r>
            <a:endParaRPr/>
          </a:p>
          <a:p>
            <a:pPr>
              <a:lnSpc>
                <a:spcPct val="100000"/>
              </a:lnSpc>
              <a:buFont typeface="Arial"/>
              <a:buChar char="•"/>
            </a:pPr>
            <a:r>
              <a:rPr lang="en-US" sz="2400">
                <a:solidFill>
                  <a:srgbClr val="000000"/>
                </a:solidFill>
                <a:latin typeface="Constantia"/>
              </a:rPr>
              <a:t>Spiroether</a:t>
            </a:r>
            <a:endParaRPr/>
          </a:p>
          <a:p>
            <a:pPr>
              <a:lnSpc>
                <a:spcPct val="100000"/>
              </a:lnSpc>
              <a:buFont typeface="Arial"/>
              <a:buChar char="•"/>
            </a:pPr>
            <a:r>
              <a:rPr lang="en-US" sz="2400">
                <a:solidFill>
                  <a:srgbClr val="000000"/>
                </a:solidFill>
                <a:latin typeface="Constantia"/>
              </a:rPr>
              <a:t>Malic acid</a:t>
            </a:r>
            <a:endParaRPr/>
          </a:p>
        </p:txBody>
      </p:sp>
      <p:pic>
        <p:nvPicPr>
          <p:cNvPr id="141" name="Picture 2"/>
          <p:cNvPicPr/>
          <p:nvPr/>
        </p:nvPicPr>
        <p:blipFill>
          <a:blip r:embed="rId2"/>
          <a:stretch>
            <a:fillRect/>
          </a:stretch>
        </p:blipFill>
        <p:spPr>
          <a:xfrm>
            <a:off x="7848000" y="1800000"/>
            <a:ext cx="1094040" cy="1628640"/>
          </a:xfrm>
          <a:prstGeom prst="rect">
            <a:avLst/>
          </a:prstGeom>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0" y="0"/>
            <a:ext cx="0" cy="0"/>
          </a:xfrm>
          <a:prstGeom prst="rect">
            <a:avLst/>
          </a:prstGeom>
        </p:spPr>
        <p:txBody>
          <a:bodyPr lIns="90000" tIns="45000" rIns="90000" bIns="45000"/>
          <a:lstStyle/>
          <a:p>
            <a:pPr>
              <a:lnSpc>
                <a:spcPct val="100000"/>
              </a:lnSpc>
            </a:pPr>
            <a:fld id="{71E1C131-3181-4131-91E1-61B17171F161}" type="slidenum">
              <a:rPr lang="en-IN" sz="2400">
                <a:solidFill>
                  <a:srgbClr val="000000"/>
                </a:solidFill>
                <a:latin typeface="Constantia"/>
              </a:rPr>
              <a:t>13</a:t>
            </a:fld>
            <a:endParaRPr/>
          </a:p>
        </p:txBody>
      </p:sp>
      <p:sp>
        <p:nvSpPr>
          <p:cNvPr id="143"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44"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400" u="sng">
                <a:solidFill>
                  <a:srgbClr val="000000"/>
                </a:solidFill>
                <a:latin typeface="Constantia"/>
              </a:rPr>
              <a:t>Indications:</a:t>
            </a:r>
            <a:endParaRPr/>
          </a:p>
          <a:p>
            <a:pPr>
              <a:lnSpc>
                <a:spcPct val="100000"/>
              </a:lnSpc>
              <a:buFont typeface="Arial"/>
              <a:buChar char="•"/>
            </a:pPr>
            <a:r>
              <a:rPr lang="en-US" sz="2400">
                <a:solidFill>
                  <a:srgbClr val="000000"/>
                </a:solidFill>
                <a:latin typeface="Constantia"/>
              </a:rPr>
              <a:t>Principal: stomach upset, minor illness, insomnia, anxiety</a:t>
            </a:r>
            <a:endParaRPr/>
          </a:p>
          <a:p>
            <a:pPr>
              <a:lnSpc>
                <a:spcPct val="100000"/>
              </a:lnSpc>
              <a:buFont typeface="Arial"/>
              <a:buChar char="•"/>
            </a:pPr>
            <a:r>
              <a:rPr lang="en-US" sz="2400">
                <a:solidFill>
                  <a:srgbClr val="000000"/>
                </a:solidFill>
                <a:latin typeface="Constantia"/>
              </a:rPr>
              <a:t>Major: dyspepsia, travel sickness, teething pain in children, hemorrhoids</a:t>
            </a:r>
            <a:endParaRPr/>
          </a:p>
          <a:p>
            <a:pPr>
              <a:lnSpc>
                <a:spcPct val="100000"/>
              </a:lnSpc>
              <a:buFont typeface="Arial"/>
              <a:buChar char="•"/>
            </a:pPr>
            <a:r>
              <a:rPr lang="en-US" sz="2400">
                <a:solidFill>
                  <a:srgbClr val="000000"/>
                </a:solidFill>
                <a:latin typeface="Constantia"/>
              </a:rPr>
              <a:t>Minor: nasal catarrh, restlessness, would, burn, skin</a:t>
            </a:r>
            <a:endParaRPr/>
          </a:p>
          <a:p>
            <a:pPr>
              <a:lnSpc>
                <a:spcPct val="100000"/>
              </a:lnSpc>
              <a:buFont typeface="Arial"/>
              <a:buChar char="•"/>
            </a:pPr>
            <a:r>
              <a:rPr lang="en-US" sz="2400" u="sng">
                <a:solidFill>
                  <a:srgbClr val="000000"/>
                </a:solidFill>
                <a:latin typeface="Constantia"/>
              </a:rPr>
              <a:t>Contraindications:</a:t>
            </a:r>
            <a:endParaRPr/>
          </a:p>
          <a:p>
            <a:pPr>
              <a:lnSpc>
                <a:spcPct val="100000"/>
              </a:lnSpc>
              <a:buFont typeface="Arial"/>
              <a:buChar char="•"/>
            </a:pPr>
            <a:r>
              <a:rPr lang="en-US" sz="2400">
                <a:solidFill>
                  <a:srgbClr val="000000"/>
                </a:solidFill>
                <a:latin typeface="Constantia"/>
              </a:rPr>
              <a:t>Hypersensitive to composite family</a:t>
            </a:r>
            <a:endParaRPr/>
          </a:p>
          <a:p>
            <a:pPr>
              <a:lnSpc>
                <a:spcPct val="100000"/>
              </a:lnSpc>
              <a:buFont typeface="Arial"/>
              <a:buChar char="•"/>
            </a:pPr>
            <a:r>
              <a:rPr lang="en-US" sz="2400">
                <a:solidFill>
                  <a:srgbClr val="000000"/>
                </a:solidFill>
                <a:latin typeface="Constantia"/>
              </a:rPr>
              <a:t>Dose:</a:t>
            </a:r>
            <a:endParaRPr/>
          </a:p>
          <a:p>
            <a:pPr>
              <a:lnSpc>
                <a:spcPct val="100000"/>
              </a:lnSpc>
              <a:buFont typeface="Arial"/>
              <a:buChar char="•"/>
            </a:pPr>
            <a:r>
              <a:rPr lang="en-US" sz="2400">
                <a:solidFill>
                  <a:srgbClr val="000000"/>
                </a:solidFill>
                <a:latin typeface="Constantia"/>
              </a:rPr>
              <a:t>Infusion: 3 g</a:t>
            </a:r>
            <a:endParaRPr/>
          </a:p>
          <a:p>
            <a:pPr>
              <a:lnSpc>
                <a:spcPct val="100000"/>
              </a:lnSpc>
              <a:buFont typeface="Arial"/>
              <a:buChar char="•"/>
            </a:pPr>
            <a:r>
              <a:rPr lang="en-US" sz="2400">
                <a:solidFill>
                  <a:srgbClr val="000000"/>
                </a:solidFill>
                <a:latin typeface="Constantia"/>
              </a:rPr>
              <a:t>Liquid extract: 1-4 ml</a:t>
            </a:r>
            <a:endParaRPr/>
          </a:p>
          <a:p>
            <a:pPr>
              <a:lnSpc>
                <a:spcPct val="100000"/>
              </a:lnSpc>
              <a:buFont typeface="Arial"/>
              <a:buChar char="•"/>
            </a:pPr>
            <a:r>
              <a:rPr lang="en-US" sz="2400">
                <a:solidFill>
                  <a:srgbClr val="000000"/>
                </a:solidFill>
                <a:latin typeface="Constantia"/>
              </a:rPr>
              <a:t>1 cup of freshly made tea</a:t>
            </a:r>
            <a:endParaRPr/>
          </a:p>
          <a:p>
            <a:pPr>
              <a:lnSpc>
                <a:spcPct val="100000"/>
              </a:lnSpc>
              <a:buFont typeface="Arial"/>
              <a:buChar char="•"/>
            </a:pPr>
            <a:r>
              <a:rPr lang="en-US" sz="2400">
                <a:solidFill>
                  <a:srgbClr val="000000"/>
                </a:solidFill>
                <a:latin typeface="Constantia"/>
              </a:rPr>
              <a:t>TAKEN 20-30 MINUTES BEFORE MEALS &amp; SIPPED SLOWLY</a:t>
            </a:r>
            <a:endParaRPr/>
          </a:p>
          <a:p>
            <a:pPr>
              <a:lnSpc>
                <a:spcPct val="100000"/>
              </a:lnSpc>
            </a:pP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7.Chicory</a:t>
            </a:r>
            <a:endParaRPr/>
          </a:p>
        </p:txBody>
      </p:sp>
      <p:sp>
        <p:nvSpPr>
          <p:cNvPr id="146" name="TextShape 2"/>
          <p:cNvSpPr txBox="1"/>
          <p:nvPr/>
        </p:nvSpPr>
        <p:spPr>
          <a:xfrm>
            <a:off x="0" y="0"/>
            <a:ext cx="0" cy="0"/>
          </a:xfrm>
          <a:prstGeom prst="rect">
            <a:avLst/>
          </a:prstGeom>
        </p:spPr>
        <p:txBody>
          <a:bodyPr lIns="90000" tIns="45000" rIns="90000" bIns="45000"/>
          <a:lstStyle/>
          <a:p>
            <a:pPr>
              <a:lnSpc>
                <a:spcPct val="100000"/>
              </a:lnSpc>
            </a:pPr>
            <a:fld id="{31D10121-1111-4141-81A1-412111819161}" type="slidenum">
              <a:rPr lang="en-IN" sz="2400">
                <a:solidFill>
                  <a:srgbClr val="000000"/>
                </a:solidFill>
                <a:latin typeface="Constantia"/>
              </a:rPr>
              <a:t>14</a:t>
            </a:fld>
            <a:endParaRPr/>
          </a:p>
        </p:txBody>
      </p:sp>
      <p:sp>
        <p:nvSpPr>
          <p:cNvPr id="147"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48" name="TextShape 4"/>
          <p:cNvSpPr txBox="1"/>
          <p:nvPr/>
        </p:nvSpPr>
        <p:spPr>
          <a:xfrm>
            <a:off x="152280" y="1447920"/>
            <a:ext cx="6857640" cy="4876560"/>
          </a:xfrm>
          <a:prstGeom prst="rect">
            <a:avLst/>
          </a:prstGeom>
        </p:spPr>
        <p:txBody>
          <a:bodyPr lIns="122040" tIns="60840" rIns="122040" bIns="60840"/>
          <a:lstStyle/>
          <a:p>
            <a:pPr>
              <a:lnSpc>
                <a:spcPct val="100000"/>
              </a:lnSpc>
              <a:buFont typeface="Arial"/>
              <a:buChar char="•"/>
            </a:pPr>
            <a:r>
              <a:rPr lang="en-US" sz="2000">
                <a:solidFill>
                  <a:srgbClr val="000000"/>
                </a:solidFill>
                <a:latin typeface="Constantia"/>
              </a:rPr>
              <a:t>Syn: Kaasani</a:t>
            </a:r>
            <a:endParaRPr/>
          </a:p>
          <a:p>
            <a:pPr>
              <a:lnSpc>
                <a:spcPct val="100000"/>
              </a:lnSpc>
              <a:buFont typeface="Arial"/>
              <a:buChar char="•"/>
            </a:pPr>
            <a:r>
              <a:rPr lang="en-US" sz="2000">
                <a:solidFill>
                  <a:srgbClr val="000000"/>
                </a:solidFill>
                <a:latin typeface="Constantia"/>
              </a:rPr>
              <a:t>Source: dried leaves &amp; roots of </a:t>
            </a:r>
            <a:r>
              <a:rPr lang="en-US" sz="2000" i="1" u="sng">
                <a:solidFill>
                  <a:srgbClr val="000000"/>
                </a:solidFill>
                <a:latin typeface="Constantia"/>
              </a:rPr>
              <a:t>Cichorium intybus</a:t>
            </a:r>
            <a:endParaRPr/>
          </a:p>
          <a:p>
            <a:pPr>
              <a:lnSpc>
                <a:spcPct val="100000"/>
              </a:lnSpc>
              <a:buFont typeface="Arial"/>
              <a:buChar char="•"/>
            </a:pPr>
            <a:r>
              <a:rPr lang="en-US" sz="2000">
                <a:solidFill>
                  <a:srgbClr val="000000"/>
                </a:solidFill>
                <a:latin typeface="Constantia"/>
              </a:rPr>
              <a:t>Family: Compositae</a:t>
            </a:r>
            <a:endParaRPr/>
          </a:p>
          <a:p>
            <a:pPr>
              <a:lnSpc>
                <a:spcPct val="100000"/>
              </a:lnSpc>
              <a:buFont typeface="Arial"/>
              <a:buChar char="•"/>
            </a:pPr>
            <a:r>
              <a:rPr lang="en-US" sz="2000">
                <a:solidFill>
                  <a:srgbClr val="000000"/>
                </a:solidFill>
                <a:latin typeface="Constantia"/>
              </a:rPr>
              <a:t>GS: Europe, US, Canda</a:t>
            </a:r>
            <a:endParaRPr/>
          </a:p>
          <a:p>
            <a:pPr>
              <a:lnSpc>
                <a:spcPct val="100000"/>
              </a:lnSpc>
              <a:buFont typeface="Arial"/>
              <a:buChar char="•"/>
            </a:pPr>
            <a:r>
              <a:rPr lang="en-US" sz="2000">
                <a:solidFill>
                  <a:srgbClr val="000000"/>
                </a:solidFill>
                <a:latin typeface="Constantia"/>
              </a:rPr>
              <a:t>Constituents: escutetin glycoside: flavonoids, tannin, triterpenoids, unsaturated sterols, umbeliferon, scopoletin</a:t>
            </a:r>
            <a:endParaRPr/>
          </a:p>
          <a:p>
            <a:pPr>
              <a:lnSpc>
                <a:spcPct val="100000"/>
              </a:lnSpc>
              <a:buFont typeface="Arial"/>
              <a:buChar char="•"/>
            </a:pPr>
            <a:r>
              <a:rPr lang="en-US" sz="2000" u="sng">
                <a:solidFill>
                  <a:srgbClr val="000000"/>
                </a:solidFill>
                <a:latin typeface="Constantia"/>
              </a:rPr>
              <a:t>Indications:</a:t>
            </a:r>
            <a:endParaRPr/>
          </a:p>
          <a:p>
            <a:pPr>
              <a:lnSpc>
                <a:spcPct val="100000"/>
              </a:lnSpc>
              <a:buFont typeface="Arial"/>
              <a:buChar char="•"/>
            </a:pPr>
            <a:r>
              <a:rPr lang="en-US" sz="2000">
                <a:solidFill>
                  <a:srgbClr val="000000"/>
                </a:solidFill>
                <a:latin typeface="Constantia"/>
              </a:rPr>
              <a:t>Principal: loss of appetite &amp; dyspepsia</a:t>
            </a:r>
            <a:endParaRPr/>
          </a:p>
          <a:p>
            <a:pPr>
              <a:lnSpc>
                <a:spcPct val="100000"/>
              </a:lnSpc>
              <a:buFont typeface="Arial"/>
              <a:buChar char="•"/>
            </a:pPr>
            <a:r>
              <a:rPr lang="en-US" sz="2000">
                <a:solidFill>
                  <a:srgbClr val="000000"/>
                </a:solidFill>
                <a:latin typeface="Constantia"/>
              </a:rPr>
              <a:t>Other: Jaundice, gall bladder, liver problem, intestinal worms &amp; diabetes</a:t>
            </a:r>
            <a:endParaRPr/>
          </a:p>
          <a:p>
            <a:pPr>
              <a:lnSpc>
                <a:spcPct val="100000"/>
              </a:lnSpc>
              <a:buFont typeface="Arial"/>
              <a:buChar char="•"/>
            </a:pPr>
            <a:r>
              <a:rPr lang="en-US" sz="2000">
                <a:solidFill>
                  <a:srgbClr val="000000"/>
                </a:solidFill>
                <a:latin typeface="Constantia"/>
              </a:rPr>
              <a:t>Dose:</a:t>
            </a:r>
            <a:endParaRPr/>
          </a:p>
          <a:p>
            <a:pPr>
              <a:lnSpc>
                <a:spcPct val="100000"/>
              </a:lnSpc>
              <a:buFont typeface="Arial"/>
              <a:buChar char="•"/>
            </a:pPr>
            <a:r>
              <a:rPr lang="en-US" sz="2000">
                <a:solidFill>
                  <a:srgbClr val="000000"/>
                </a:solidFill>
                <a:latin typeface="Constantia"/>
              </a:rPr>
              <a:t>Infusion: 2-4 g single</a:t>
            </a:r>
            <a:endParaRPr/>
          </a:p>
          <a:p>
            <a:pPr>
              <a:lnSpc>
                <a:spcPct val="100000"/>
              </a:lnSpc>
              <a:buFont typeface="Arial"/>
              <a:buChar char="•"/>
            </a:pPr>
            <a:r>
              <a:rPr lang="en-US" sz="2000">
                <a:solidFill>
                  <a:srgbClr val="000000"/>
                </a:solidFill>
                <a:latin typeface="Constantia"/>
              </a:rPr>
              <a:t>Powder: 3 g daily</a:t>
            </a:r>
            <a:endParaRPr/>
          </a:p>
          <a:p>
            <a:pPr>
              <a:lnSpc>
                <a:spcPct val="100000"/>
              </a:lnSpc>
            </a:pPr>
            <a:endParaRPr/>
          </a:p>
        </p:txBody>
      </p:sp>
      <p:pic>
        <p:nvPicPr>
          <p:cNvPr id="149" name="Picture 2"/>
          <p:cNvPicPr/>
          <p:nvPr/>
        </p:nvPicPr>
        <p:blipFill>
          <a:blip r:embed="rId2"/>
          <a:stretch>
            <a:fillRect/>
          </a:stretch>
        </p:blipFill>
        <p:spPr>
          <a:xfrm>
            <a:off x="6858000" y="609480"/>
            <a:ext cx="2133360" cy="3428640"/>
          </a:xfrm>
          <a:prstGeom prst="rect">
            <a:avLst/>
          </a:prstGeom>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8. Cucumber</a:t>
            </a:r>
            <a:endParaRPr/>
          </a:p>
        </p:txBody>
      </p:sp>
      <p:sp>
        <p:nvSpPr>
          <p:cNvPr id="151" name="TextShape 2"/>
          <p:cNvSpPr txBox="1"/>
          <p:nvPr/>
        </p:nvSpPr>
        <p:spPr>
          <a:xfrm>
            <a:off x="0" y="0"/>
            <a:ext cx="0" cy="0"/>
          </a:xfrm>
          <a:prstGeom prst="rect">
            <a:avLst/>
          </a:prstGeom>
        </p:spPr>
        <p:txBody>
          <a:bodyPr lIns="90000" tIns="45000" rIns="90000" bIns="45000"/>
          <a:lstStyle/>
          <a:p>
            <a:pPr>
              <a:lnSpc>
                <a:spcPct val="100000"/>
              </a:lnSpc>
            </a:pPr>
            <a:fld id="{0101E1D1-1151-41F1-A1C1-5131A1119101}" type="slidenum">
              <a:rPr lang="en-IN" sz="2400">
                <a:solidFill>
                  <a:srgbClr val="000000"/>
                </a:solidFill>
                <a:latin typeface="Constantia"/>
              </a:rPr>
              <a:t>15</a:t>
            </a:fld>
            <a:endParaRPr/>
          </a:p>
        </p:txBody>
      </p:sp>
      <p:sp>
        <p:nvSpPr>
          <p:cNvPr id="152"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53" name="TextShape 4"/>
          <p:cNvSpPr txBox="1"/>
          <p:nvPr/>
        </p:nvSpPr>
        <p:spPr>
          <a:xfrm>
            <a:off x="228600" y="1371600"/>
            <a:ext cx="8686440" cy="5028840"/>
          </a:xfrm>
          <a:prstGeom prst="rect">
            <a:avLst/>
          </a:prstGeom>
        </p:spPr>
        <p:txBody>
          <a:bodyPr lIns="122040" tIns="60840" rIns="122040" bIns="60840"/>
          <a:lstStyle/>
          <a:p>
            <a:pPr>
              <a:lnSpc>
                <a:spcPct val="100000"/>
              </a:lnSpc>
              <a:buFont typeface="Arial"/>
              <a:buChar char="•"/>
            </a:pPr>
            <a:r>
              <a:rPr lang="en-US" sz="2200">
                <a:solidFill>
                  <a:srgbClr val="000000"/>
                </a:solidFill>
                <a:latin typeface="Constantia"/>
              </a:rPr>
              <a:t>Syn: Kakadi, Trapusha</a:t>
            </a:r>
            <a:endParaRPr/>
          </a:p>
          <a:p>
            <a:pPr>
              <a:lnSpc>
                <a:spcPct val="100000"/>
              </a:lnSpc>
              <a:buFont typeface="Arial"/>
              <a:buChar char="•"/>
            </a:pPr>
            <a:r>
              <a:rPr lang="en-US" sz="2200">
                <a:solidFill>
                  <a:srgbClr val="000000"/>
                </a:solidFill>
                <a:latin typeface="Constantia"/>
              </a:rPr>
              <a:t>Source: dried fruits of </a:t>
            </a:r>
            <a:r>
              <a:rPr lang="en-US" sz="2200" i="1" u="sng">
                <a:solidFill>
                  <a:srgbClr val="000000"/>
                </a:solidFill>
                <a:latin typeface="Constantia"/>
              </a:rPr>
              <a:t>Cucumis sativus</a:t>
            </a:r>
            <a:endParaRPr/>
          </a:p>
          <a:p>
            <a:pPr>
              <a:lnSpc>
                <a:spcPct val="100000"/>
              </a:lnSpc>
              <a:buFont typeface="Arial"/>
              <a:buChar char="•"/>
            </a:pPr>
            <a:r>
              <a:rPr lang="en-US" sz="2200">
                <a:solidFill>
                  <a:srgbClr val="000000"/>
                </a:solidFill>
                <a:latin typeface="Constantia"/>
              </a:rPr>
              <a:t>Family: Cucurbitaceae</a:t>
            </a:r>
            <a:endParaRPr/>
          </a:p>
          <a:p>
            <a:pPr>
              <a:lnSpc>
                <a:spcPct val="100000"/>
              </a:lnSpc>
              <a:buFont typeface="Arial"/>
              <a:buChar char="•"/>
            </a:pPr>
            <a:r>
              <a:rPr lang="en-US" sz="2200">
                <a:solidFill>
                  <a:srgbClr val="000000"/>
                </a:solidFill>
                <a:latin typeface="Constantia"/>
              </a:rPr>
              <a:t>GS: South Asia, now a day everywhere</a:t>
            </a:r>
            <a:endParaRPr/>
          </a:p>
          <a:p>
            <a:pPr>
              <a:lnSpc>
                <a:spcPct val="100000"/>
              </a:lnSpc>
              <a:buFont typeface="Arial"/>
              <a:buChar char="•"/>
            </a:pPr>
            <a:r>
              <a:rPr lang="en-US" sz="2200">
                <a:solidFill>
                  <a:srgbClr val="000000"/>
                </a:solidFill>
                <a:latin typeface="Constantia"/>
              </a:rPr>
              <a:t>Constituents: 96% water, oil in the cucumber contains linoleic acid, oleic acid, palmitic acid and stearic acid, Vitamin: C, K, A, B6, B1  folate, pantothenic acid, Mn, P, K, Cu, Mg. </a:t>
            </a:r>
            <a:endParaRPr/>
          </a:p>
          <a:p>
            <a:pPr>
              <a:lnSpc>
                <a:spcPct val="100000"/>
              </a:lnSpc>
              <a:buFont typeface="Arial"/>
              <a:buChar char="•"/>
            </a:pPr>
            <a:r>
              <a:rPr lang="en-US" sz="2200">
                <a:solidFill>
                  <a:srgbClr val="000000"/>
                </a:solidFill>
                <a:latin typeface="Constantia"/>
              </a:rPr>
              <a:t>Indication: As a natural diuretic, it promotes the secretion of urine.</a:t>
            </a:r>
            <a:endParaRPr/>
          </a:p>
          <a:p>
            <a:pPr>
              <a:lnSpc>
                <a:spcPct val="100000"/>
              </a:lnSpc>
              <a:buFont typeface="Arial"/>
              <a:buChar char="•"/>
            </a:pPr>
            <a:r>
              <a:rPr lang="en-US" sz="2200">
                <a:solidFill>
                  <a:srgbClr val="000000"/>
                </a:solidFill>
                <a:latin typeface="Constantia"/>
              </a:rPr>
              <a:t>A herbal concoction of cucumber and carrot juices is known to lower uric acid content.</a:t>
            </a:r>
            <a:endParaRPr/>
          </a:p>
          <a:p>
            <a:pPr>
              <a:lnSpc>
                <a:spcPct val="100000"/>
              </a:lnSpc>
              <a:buFont typeface="Arial"/>
              <a:buChar char="•"/>
            </a:pPr>
            <a:r>
              <a:rPr lang="en-US" sz="2200">
                <a:solidFill>
                  <a:srgbClr val="000000"/>
                </a:solidFill>
                <a:latin typeface="Constantia"/>
              </a:rPr>
              <a:t>The fruit also lowers blood pressure levels.</a:t>
            </a:r>
            <a:endParaRPr/>
          </a:p>
          <a:p>
            <a:pPr>
              <a:lnSpc>
                <a:spcPct val="100000"/>
              </a:lnSpc>
              <a:buFont typeface="Arial"/>
              <a:buChar char="•"/>
            </a:pPr>
            <a:r>
              <a:rPr lang="en-US" sz="2200">
                <a:solidFill>
                  <a:srgbClr val="000000"/>
                </a:solidFill>
                <a:latin typeface="Constantia"/>
              </a:rPr>
              <a:t>Cucumber contains an enzyme that helps keep facial skin soft, has a healing and soothing effect on damaged skin, and is a natural sunscreen. It acts as a toner and lightens facial skin.</a:t>
            </a:r>
            <a:endParaRPr/>
          </a:p>
          <a:p>
            <a:pPr>
              <a:lnSpc>
                <a:spcPct val="100000"/>
              </a:lnSpc>
            </a:pPr>
            <a:endParaRPr/>
          </a:p>
        </p:txBody>
      </p:sp>
      <p:pic>
        <p:nvPicPr>
          <p:cNvPr id="154" name="Picture 2"/>
          <p:cNvPicPr/>
          <p:nvPr/>
        </p:nvPicPr>
        <p:blipFill>
          <a:blip r:embed="rId2"/>
          <a:stretch>
            <a:fillRect/>
          </a:stretch>
        </p:blipFill>
        <p:spPr>
          <a:xfrm>
            <a:off x="6236280" y="462420"/>
            <a:ext cx="2678760" cy="1818360"/>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9. Fenugreek</a:t>
            </a:r>
            <a:endParaRPr/>
          </a:p>
        </p:txBody>
      </p:sp>
      <p:sp>
        <p:nvSpPr>
          <p:cNvPr id="156" name="TextShape 2"/>
          <p:cNvSpPr txBox="1"/>
          <p:nvPr/>
        </p:nvSpPr>
        <p:spPr>
          <a:xfrm>
            <a:off x="0" y="0"/>
            <a:ext cx="0" cy="0"/>
          </a:xfrm>
          <a:prstGeom prst="rect">
            <a:avLst/>
          </a:prstGeom>
        </p:spPr>
        <p:txBody>
          <a:bodyPr lIns="90000" tIns="45000" rIns="90000" bIns="45000"/>
          <a:lstStyle/>
          <a:p>
            <a:pPr>
              <a:lnSpc>
                <a:spcPct val="100000"/>
              </a:lnSpc>
            </a:pPr>
            <a:fld id="{4101A181-7121-41A1-91E1-F1415101B181}" type="slidenum">
              <a:rPr lang="en-IN" sz="2400">
                <a:solidFill>
                  <a:srgbClr val="000000"/>
                </a:solidFill>
                <a:latin typeface="Constantia"/>
              </a:rPr>
              <a:t>16</a:t>
            </a:fld>
            <a:endParaRPr/>
          </a:p>
        </p:txBody>
      </p:sp>
      <p:sp>
        <p:nvSpPr>
          <p:cNvPr id="157"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58"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400" dirty="0" err="1">
                <a:solidFill>
                  <a:srgbClr val="000000"/>
                </a:solidFill>
                <a:latin typeface="Constantia"/>
              </a:rPr>
              <a:t>Syn</a:t>
            </a:r>
            <a:r>
              <a:rPr lang="en-US" sz="2400" dirty="0">
                <a:solidFill>
                  <a:srgbClr val="000000"/>
                </a:solidFill>
                <a:latin typeface="Constantia"/>
              </a:rPr>
              <a:t>: </a:t>
            </a:r>
            <a:r>
              <a:rPr lang="en-US" sz="2400" dirty="0" err="1">
                <a:solidFill>
                  <a:srgbClr val="000000"/>
                </a:solidFill>
                <a:latin typeface="Constantia"/>
              </a:rPr>
              <a:t>Medhika</a:t>
            </a:r>
            <a:r>
              <a:rPr lang="en-US" sz="2400" dirty="0">
                <a:solidFill>
                  <a:srgbClr val="000000"/>
                </a:solidFill>
                <a:latin typeface="Constantia"/>
              </a:rPr>
              <a:t>, </a:t>
            </a:r>
            <a:r>
              <a:rPr lang="en-US" sz="2400" dirty="0" err="1">
                <a:solidFill>
                  <a:srgbClr val="000000"/>
                </a:solidFill>
                <a:latin typeface="Constantia"/>
              </a:rPr>
              <a:t>Methi</a:t>
            </a:r>
            <a:endParaRPr sz="2400" dirty="0"/>
          </a:p>
          <a:p>
            <a:pPr>
              <a:lnSpc>
                <a:spcPct val="100000"/>
              </a:lnSpc>
              <a:buFont typeface="Arial"/>
              <a:buChar char="•"/>
            </a:pPr>
            <a:r>
              <a:rPr lang="en-US" sz="2400" dirty="0">
                <a:solidFill>
                  <a:srgbClr val="000000"/>
                </a:solidFill>
                <a:latin typeface="Constantia"/>
              </a:rPr>
              <a:t>Source: dried ripe seeds of </a:t>
            </a:r>
            <a:r>
              <a:rPr lang="en-US" sz="2400" i="1" u="sng" dirty="0" err="1">
                <a:solidFill>
                  <a:srgbClr val="000000"/>
                </a:solidFill>
                <a:latin typeface="Constantia"/>
              </a:rPr>
              <a:t>Trigonella</a:t>
            </a:r>
            <a:r>
              <a:rPr lang="en-US" sz="2400" i="1" u="sng" dirty="0">
                <a:solidFill>
                  <a:srgbClr val="000000"/>
                </a:solidFill>
                <a:latin typeface="Constantia"/>
              </a:rPr>
              <a:t> </a:t>
            </a:r>
            <a:r>
              <a:rPr lang="en-US" sz="2400" i="1" u="sng" dirty="0" err="1">
                <a:solidFill>
                  <a:srgbClr val="000000"/>
                </a:solidFill>
                <a:latin typeface="Constantia"/>
              </a:rPr>
              <a:t>foenum-graecum</a:t>
            </a:r>
            <a:endParaRPr sz="2400" dirty="0"/>
          </a:p>
          <a:p>
            <a:pPr>
              <a:lnSpc>
                <a:spcPct val="100000"/>
              </a:lnSpc>
              <a:buFont typeface="Arial"/>
              <a:buChar char="•"/>
            </a:pPr>
            <a:r>
              <a:rPr lang="en-US" sz="2400" dirty="0">
                <a:solidFill>
                  <a:srgbClr val="000000"/>
                </a:solidFill>
                <a:latin typeface="Constantia"/>
              </a:rPr>
              <a:t>Family: </a:t>
            </a:r>
            <a:r>
              <a:rPr lang="en-US" sz="2400" dirty="0" err="1">
                <a:solidFill>
                  <a:srgbClr val="000000"/>
                </a:solidFill>
                <a:latin typeface="Constantia"/>
              </a:rPr>
              <a:t>Leguminosae</a:t>
            </a:r>
            <a:endParaRPr sz="2400" dirty="0"/>
          </a:p>
          <a:p>
            <a:pPr>
              <a:lnSpc>
                <a:spcPct val="100000"/>
              </a:lnSpc>
              <a:buFont typeface="Arial"/>
              <a:buChar char="•"/>
            </a:pPr>
            <a:r>
              <a:rPr lang="en-US" sz="2400" dirty="0">
                <a:solidFill>
                  <a:srgbClr val="000000"/>
                </a:solidFill>
                <a:latin typeface="Constantia"/>
              </a:rPr>
              <a:t>GS: tropical-subtropical region</a:t>
            </a:r>
            <a:endParaRPr sz="2400" dirty="0"/>
          </a:p>
          <a:p>
            <a:pPr>
              <a:lnSpc>
                <a:spcPct val="100000"/>
              </a:lnSpc>
              <a:buFont typeface="Arial"/>
              <a:buChar char="•"/>
            </a:pPr>
            <a:r>
              <a:rPr lang="en-US" sz="2400" dirty="0">
                <a:solidFill>
                  <a:srgbClr val="000000"/>
                </a:solidFill>
                <a:latin typeface="Constantia"/>
              </a:rPr>
              <a:t>Constituents:  Steroidal </a:t>
            </a:r>
            <a:r>
              <a:rPr lang="en-US" sz="2400" dirty="0" err="1">
                <a:solidFill>
                  <a:srgbClr val="000000"/>
                </a:solidFill>
                <a:latin typeface="Constantia"/>
              </a:rPr>
              <a:t>saponin</a:t>
            </a:r>
            <a:r>
              <a:rPr lang="en-US" sz="2400" dirty="0">
                <a:solidFill>
                  <a:srgbClr val="000000"/>
                </a:solidFill>
                <a:latin typeface="Constantia"/>
              </a:rPr>
              <a:t>, </a:t>
            </a:r>
            <a:r>
              <a:rPr lang="en-US" sz="2400" dirty="0" err="1">
                <a:solidFill>
                  <a:srgbClr val="000000"/>
                </a:solidFill>
                <a:latin typeface="Constantia"/>
              </a:rPr>
              <a:t>fenugreekine</a:t>
            </a:r>
            <a:r>
              <a:rPr lang="en-US" sz="2400" dirty="0">
                <a:solidFill>
                  <a:srgbClr val="000000"/>
                </a:solidFill>
                <a:latin typeface="Constantia"/>
              </a:rPr>
              <a:t>, </a:t>
            </a:r>
            <a:r>
              <a:rPr lang="en-US" sz="2400" dirty="0" err="1">
                <a:solidFill>
                  <a:srgbClr val="000000"/>
                </a:solidFill>
                <a:latin typeface="Constantia"/>
              </a:rPr>
              <a:t>trigonellin</a:t>
            </a:r>
            <a:r>
              <a:rPr lang="en-US" sz="2400" dirty="0">
                <a:solidFill>
                  <a:srgbClr val="000000"/>
                </a:solidFill>
                <a:latin typeface="Constantia"/>
              </a:rPr>
              <a:t>, </a:t>
            </a:r>
            <a:r>
              <a:rPr lang="en-US" sz="2400" dirty="0" err="1">
                <a:solidFill>
                  <a:srgbClr val="000000"/>
                </a:solidFill>
                <a:latin typeface="Constantia"/>
              </a:rPr>
              <a:t>diosgenin</a:t>
            </a:r>
            <a:endParaRPr sz="2400" dirty="0"/>
          </a:p>
          <a:p>
            <a:pPr>
              <a:lnSpc>
                <a:spcPct val="100000"/>
              </a:lnSpc>
              <a:buFont typeface="Arial"/>
              <a:buChar char="•"/>
            </a:pPr>
            <a:r>
              <a:rPr lang="en-US" sz="2400" dirty="0">
                <a:solidFill>
                  <a:srgbClr val="000000"/>
                </a:solidFill>
                <a:latin typeface="Constantia"/>
              </a:rPr>
              <a:t>Indication:</a:t>
            </a:r>
            <a:endParaRPr sz="2400" dirty="0"/>
          </a:p>
          <a:p>
            <a:pPr>
              <a:lnSpc>
                <a:spcPct val="100000"/>
              </a:lnSpc>
              <a:buFont typeface="Arial"/>
              <a:buChar char="•"/>
            </a:pPr>
            <a:r>
              <a:rPr lang="en-US" sz="2400" dirty="0">
                <a:solidFill>
                  <a:srgbClr val="000000"/>
                </a:solidFill>
                <a:latin typeface="Constantia"/>
              </a:rPr>
              <a:t>Principal: diabetes, hyperlipidemia, hypercholesterolemia,</a:t>
            </a:r>
            <a:endParaRPr sz="2400" dirty="0"/>
          </a:p>
          <a:p>
            <a:pPr>
              <a:lnSpc>
                <a:spcPct val="100000"/>
              </a:lnSpc>
              <a:buFont typeface="Arial"/>
              <a:buChar char="•"/>
            </a:pPr>
            <a:r>
              <a:rPr lang="en-US" sz="2400" dirty="0">
                <a:solidFill>
                  <a:srgbClr val="000000"/>
                </a:solidFill>
                <a:latin typeface="Constantia"/>
              </a:rPr>
              <a:t>Major: Digestive aid, increase milk production, ulcer, </a:t>
            </a:r>
            <a:endParaRPr sz="2400" dirty="0"/>
          </a:p>
          <a:p>
            <a:pPr>
              <a:lnSpc>
                <a:spcPct val="100000"/>
              </a:lnSpc>
              <a:buFont typeface="Arial"/>
              <a:buChar char="•"/>
            </a:pPr>
            <a:r>
              <a:rPr lang="en-US" sz="2400" dirty="0">
                <a:solidFill>
                  <a:srgbClr val="000000"/>
                </a:solidFill>
                <a:latin typeface="Constantia"/>
              </a:rPr>
              <a:t>Minor: upper respiratory tract infection, menopausal symptoms, arthritis</a:t>
            </a:r>
            <a:endParaRPr sz="2400" dirty="0"/>
          </a:p>
        </p:txBody>
      </p:sp>
      <p:pic>
        <p:nvPicPr>
          <p:cNvPr id="159" name="Picture 2"/>
          <p:cNvPicPr/>
          <p:nvPr/>
        </p:nvPicPr>
        <p:blipFill>
          <a:blip r:embed="rId2"/>
          <a:stretch>
            <a:fillRect/>
          </a:stretch>
        </p:blipFill>
        <p:spPr>
          <a:xfrm>
            <a:off x="6172200" y="304800"/>
            <a:ext cx="2886360" cy="1752600"/>
          </a:xfrm>
          <a:prstGeom prst="rect">
            <a:avLst/>
          </a:prstGeom>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0" y="0"/>
            <a:ext cx="0" cy="0"/>
          </a:xfrm>
          <a:prstGeom prst="rect">
            <a:avLst/>
          </a:prstGeom>
        </p:spPr>
        <p:txBody>
          <a:bodyPr lIns="90000" tIns="45000" rIns="90000" bIns="45000"/>
          <a:lstStyle/>
          <a:p>
            <a:pPr>
              <a:lnSpc>
                <a:spcPct val="100000"/>
              </a:lnSpc>
            </a:pPr>
            <a:fld id="{61E14191-1181-41E1-A131-D1B1D1316181}" type="slidenum">
              <a:rPr lang="en-IN" sz="2400">
                <a:solidFill>
                  <a:srgbClr val="000000"/>
                </a:solidFill>
                <a:latin typeface="Constantia"/>
              </a:rPr>
              <a:t>17</a:t>
            </a:fld>
            <a:endParaRPr/>
          </a:p>
        </p:txBody>
      </p:sp>
      <p:sp>
        <p:nvSpPr>
          <p:cNvPr id="161"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62"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External:</a:t>
            </a:r>
            <a:endParaRPr/>
          </a:p>
          <a:p>
            <a:pPr>
              <a:lnSpc>
                <a:spcPct val="100000"/>
              </a:lnSpc>
              <a:buFont typeface="Arial"/>
              <a:buChar char="•"/>
            </a:pPr>
            <a:r>
              <a:rPr lang="en-US" sz="2800">
                <a:solidFill>
                  <a:srgbClr val="000000"/>
                </a:solidFill>
                <a:latin typeface="Constantia"/>
              </a:rPr>
              <a:t>Local inflammation, wound, burn, eczema and boils</a:t>
            </a:r>
            <a:endParaRPr/>
          </a:p>
          <a:p>
            <a:pPr>
              <a:lnSpc>
                <a:spcPct val="100000"/>
              </a:lnSpc>
              <a:buFont typeface="Arial"/>
              <a:buChar char="•"/>
            </a:pPr>
            <a:r>
              <a:rPr lang="en-US" sz="2800">
                <a:solidFill>
                  <a:srgbClr val="000000"/>
                </a:solidFill>
                <a:latin typeface="Constantia"/>
              </a:rPr>
              <a:t>Dose:</a:t>
            </a:r>
            <a:endParaRPr/>
          </a:p>
          <a:p>
            <a:pPr>
              <a:lnSpc>
                <a:spcPct val="100000"/>
              </a:lnSpc>
              <a:buFont typeface="Arial"/>
              <a:buChar char="•"/>
            </a:pPr>
            <a:r>
              <a:rPr lang="en-US" sz="2800">
                <a:solidFill>
                  <a:srgbClr val="000000"/>
                </a:solidFill>
                <a:latin typeface="Constantia"/>
              </a:rPr>
              <a:t>Internal: 6 g of drug</a:t>
            </a:r>
            <a:endParaRPr/>
          </a:p>
          <a:p>
            <a:pPr>
              <a:lnSpc>
                <a:spcPct val="100000"/>
              </a:lnSpc>
              <a:buFont typeface="Arial"/>
              <a:buChar char="•"/>
            </a:pPr>
            <a:r>
              <a:rPr lang="en-US" sz="2800">
                <a:solidFill>
                  <a:srgbClr val="000000"/>
                </a:solidFill>
                <a:latin typeface="Constantia"/>
              </a:rPr>
              <a:t>External: 50 g of drug in 250 ml water</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10. Onion</a:t>
            </a:r>
            <a:endParaRPr/>
          </a:p>
        </p:txBody>
      </p:sp>
      <p:sp>
        <p:nvSpPr>
          <p:cNvPr id="164" name="TextShape 2"/>
          <p:cNvSpPr txBox="1"/>
          <p:nvPr/>
        </p:nvSpPr>
        <p:spPr>
          <a:xfrm>
            <a:off x="0" y="0"/>
            <a:ext cx="0" cy="0"/>
          </a:xfrm>
          <a:prstGeom prst="rect">
            <a:avLst/>
          </a:prstGeom>
        </p:spPr>
        <p:txBody>
          <a:bodyPr lIns="90000" tIns="45000" rIns="90000" bIns="45000"/>
          <a:lstStyle/>
          <a:p>
            <a:pPr>
              <a:lnSpc>
                <a:spcPct val="100000"/>
              </a:lnSpc>
            </a:pPr>
            <a:fld id="{F1912181-8141-4151-91F1-5151E14131D1}" type="slidenum">
              <a:rPr lang="en-IN" sz="2400">
                <a:solidFill>
                  <a:srgbClr val="000000"/>
                </a:solidFill>
                <a:latin typeface="Constantia"/>
              </a:rPr>
              <a:t>18</a:t>
            </a:fld>
            <a:endParaRPr/>
          </a:p>
        </p:txBody>
      </p:sp>
      <p:sp>
        <p:nvSpPr>
          <p:cNvPr id="165"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66"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400" dirty="0" err="1">
                <a:solidFill>
                  <a:srgbClr val="000000"/>
                </a:solidFill>
                <a:latin typeface="Constantia"/>
              </a:rPr>
              <a:t>Syn</a:t>
            </a:r>
            <a:r>
              <a:rPr lang="en-US" sz="2400" dirty="0">
                <a:solidFill>
                  <a:srgbClr val="000000"/>
                </a:solidFill>
                <a:latin typeface="Constantia"/>
              </a:rPr>
              <a:t>: </a:t>
            </a:r>
            <a:r>
              <a:rPr lang="en-US" sz="2400" dirty="0" err="1">
                <a:solidFill>
                  <a:srgbClr val="000000"/>
                </a:solidFill>
                <a:latin typeface="Constantia"/>
              </a:rPr>
              <a:t>Piyaj</a:t>
            </a:r>
            <a:r>
              <a:rPr lang="en-US" sz="2400" dirty="0">
                <a:solidFill>
                  <a:srgbClr val="000000"/>
                </a:solidFill>
                <a:latin typeface="Constantia"/>
              </a:rPr>
              <a:t>, </a:t>
            </a:r>
            <a:r>
              <a:rPr lang="en-US" sz="2400" dirty="0" err="1">
                <a:solidFill>
                  <a:srgbClr val="000000"/>
                </a:solidFill>
                <a:latin typeface="Constantia"/>
              </a:rPr>
              <a:t>Palandu</a:t>
            </a:r>
            <a:endParaRPr sz="2400" dirty="0"/>
          </a:p>
          <a:p>
            <a:pPr>
              <a:lnSpc>
                <a:spcPct val="100000"/>
              </a:lnSpc>
              <a:buFont typeface="Arial"/>
              <a:buChar char="•"/>
            </a:pPr>
            <a:r>
              <a:rPr lang="en-US" sz="2400" dirty="0">
                <a:solidFill>
                  <a:srgbClr val="000000"/>
                </a:solidFill>
                <a:latin typeface="Constantia"/>
              </a:rPr>
              <a:t>Source: dried bulbs of </a:t>
            </a:r>
            <a:r>
              <a:rPr lang="en-US" sz="2400" i="1" u="sng" dirty="0">
                <a:solidFill>
                  <a:srgbClr val="000000"/>
                </a:solidFill>
                <a:latin typeface="Constantia"/>
              </a:rPr>
              <a:t>Allium </a:t>
            </a:r>
            <a:r>
              <a:rPr lang="en-US" sz="2400" i="1" u="sng" dirty="0" err="1">
                <a:solidFill>
                  <a:srgbClr val="000000"/>
                </a:solidFill>
                <a:latin typeface="Constantia"/>
              </a:rPr>
              <a:t>cepa</a:t>
            </a:r>
            <a:endParaRPr sz="2400" dirty="0"/>
          </a:p>
          <a:p>
            <a:pPr>
              <a:lnSpc>
                <a:spcPct val="100000"/>
              </a:lnSpc>
              <a:buFont typeface="Arial"/>
              <a:buChar char="•"/>
            </a:pPr>
            <a:r>
              <a:rPr lang="en-US" sz="2400" dirty="0">
                <a:solidFill>
                  <a:srgbClr val="000000"/>
                </a:solidFill>
                <a:latin typeface="Constantia"/>
              </a:rPr>
              <a:t>Family: </a:t>
            </a:r>
            <a:r>
              <a:rPr lang="en-US" sz="2400" dirty="0" err="1">
                <a:solidFill>
                  <a:srgbClr val="000000"/>
                </a:solidFill>
                <a:latin typeface="Constantia"/>
              </a:rPr>
              <a:t>Liliaceae</a:t>
            </a:r>
            <a:endParaRPr sz="2400" dirty="0"/>
          </a:p>
          <a:p>
            <a:pPr>
              <a:lnSpc>
                <a:spcPct val="100000"/>
              </a:lnSpc>
              <a:buFont typeface="Arial"/>
              <a:buChar char="•"/>
            </a:pPr>
            <a:r>
              <a:rPr lang="en-US" sz="2400" dirty="0">
                <a:solidFill>
                  <a:srgbClr val="000000"/>
                </a:solidFill>
                <a:latin typeface="Constantia"/>
              </a:rPr>
              <a:t>GS: Eastern countries</a:t>
            </a:r>
            <a:endParaRPr sz="2400" dirty="0"/>
          </a:p>
          <a:p>
            <a:pPr>
              <a:lnSpc>
                <a:spcPct val="100000"/>
              </a:lnSpc>
              <a:buFont typeface="Arial"/>
              <a:buChar char="•"/>
            </a:pPr>
            <a:r>
              <a:rPr lang="en-US" sz="2400" dirty="0">
                <a:solidFill>
                  <a:srgbClr val="000000"/>
                </a:solidFill>
                <a:latin typeface="Constantia"/>
              </a:rPr>
              <a:t>Constituents: </a:t>
            </a:r>
            <a:r>
              <a:rPr lang="en-US" sz="2400" dirty="0" err="1">
                <a:solidFill>
                  <a:srgbClr val="000000"/>
                </a:solidFill>
                <a:latin typeface="Constantia"/>
              </a:rPr>
              <a:t>sulphur</a:t>
            </a:r>
            <a:r>
              <a:rPr lang="en-US" sz="2400" dirty="0">
                <a:solidFill>
                  <a:srgbClr val="000000"/>
                </a:solidFill>
                <a:latin typeface="Constantia"/>
              </a:rPr>
              <a:t> containing compounds </a:t>
            </a:r>
            <a:r>
              <a:rPr lang="en-US" sz="2400" dirty="0" err="1">
                <a:solidFill>
                  <a:srgbClr val="000000"/>
                </a:solidFill>
                <a:latin typeface="Constantia"/>
              </a:rPr>
              <a:t>disulphides</a:t>
            </a:r>
            <a:r>
              <a:rPr lang="en-US" sz="2400" dirty="0">
                <a:solidFill>
                  <a:srgbClr val="000000"/>
                </a:solidFill>
                <a:latin typeface="Constantia"/>
              </a:rPr>
              <a:t>: </a:t>
            </a:r>
            <a:r>
              <a:rPr lang="en-US" sz="2400" dirty="0" err="1">
                <a:solidFill>
                  <a:srgbClr val="000000"/>
                </a:solidFill>
                <a:latin typeface="Constantia"/>
              </a:rPr>
              <a:t>allicin</a:t>
            </a:r>
            <a:r>
              <a:rPr lang="en-US" sz="2400" dirty="0">
                <a:solidFill>
                  <a:srgbClr val="000000"/>
                </a:solidFill>
                <a:latin typeface="Constantia"/>
              </a:rPr>
              <a:t>, allyl propyl </a:t>
            </a:r>
            <a:r>
              <a:rPr lang="en-US" sz="2400" dirty="0" err="1">
                <a:solidFill>
                  <a:srgbClr val="000000"/>
                </a:solidFill>
                <a:latin typeface="Constantia"/>
              </a:rPr>
              <a:t>disulphide</a:t>
            </a:r>
            <a:r>
              <a:rPr lang="en-US" sz="2400" dirty="0">
                <a:solidFill>
                  <a:srgbClr val="000000"/>
                </a:solidFill>
                <a:latin typeface="Constantia"/>
              </a:rPr>
              <a:t>, </a:t>
            </a:r>
            <a:r>
              <a:rPr lang="en-US" sz="2400" dirty="0" err="1">
                <a:solidFill>
                  <a:srgbClr val="000000"/>
                </a:solidFill>
                <a:latin typeface="Constantia"/>
              </a:rPr>
              <a:t>diallyldisulphide</a:t>
            </a:r>
            <a:r>
              <a:rPr lang="en-US" sz="2400" dirty="0">
                <a:solidFill>
                  <a:srgbClr val="000000"/>
                </a:solidFill>
                <a:latin typeface="Constantia"/>
              </a:rPr>
              <a:t> oxide, inorganic materials, </a:t>
            </a:r>
            <a:r>
              <a:rPr lang="en-US" sz="2400" dirty="0" err="1">
                <a:solidFill>
                  <a:srgbClr val="000000"/>
                </a:solidFill>
                <a:latin typeface="Constantia"/>
              </a:rPr>
              <a:t>alliin</a:t>
            </a:r>
            <a:r>
              <a:rPr lang="en-US" sz="2400" dirty="0">
                <a:solidFill>
                  <a:srgbClr val="000000"/>
                </a:solidFill>
                <a:latin typeface="Constantia"/>
              </a:rPr>
              <a:t>, phenolic acids, sterols</a:t>
            </a:r>
            <a:endParaRPr sz="2400" dirty="0"/>
          </a:p>
          <a:p>
            <a:pPr>
              <a:lnSpc>
                <a:spcPct val="100000"/>
              </a:lnSpc>
              <a:buFont typeface="Arial"/>
              <a:buChar char="•"/>
            </a:pPr>
            <a:r>
              <a:rPr lang="en-US" sz="2400" dirty="0">
                <a:solidFill>
                  <a:srgbClr val="000000"/>
                </a:solidFill>
                <a:latin typeface="Constantia"/>
              </a:rPr>
              <a:t>Indications: cholesterol lowering, diabetes, anti-bacterial, </a:t>
            </a:r>
            <a:r>
              <a:rPr lang="en-US" sz="2400" dirty="0" err="1">
                <a:solidFill>
                  <a:srgbClr val="000000"/>
                </a:solidFill>
                <a:latin typeface="Constantia"/>
              </a:rPr>
              <a:t>aphrodiasic</a:t>
            </a:r>
            <a:r>
              <a:rPr lang="en-US" sz="2400" dirty="0">
                <a:solidFill>
                  <a:srgbClr val="000000"/>
                </a:solidFill>
                <a:latin typeface="Constantia"/>
              </a:rPr>
              <a:t>, </a:t>
            </a:r>
            <a:r>
              <a:rPr lang="en-US" sz="2400" dirty="0" err="1">
                <a:solidFill>
                  <a:srgbClr val="000000"/>
                </a:solidFill>
                <a:latin typeface="Constantia"/>
              </a:rPr>
              <a:t>asthama</a:t>
            </a:r>
            <a:r>
              <a:rPr lang="en-US" sz="2400" dirty="0">
                <a:solidFill>
                  <a:srgbClr val="000000"/>
                </a:solidFill>
                <a:latin typeface="Constantia"/>
              </a:rPr>
              <a:t>, allergy, convulsions</a:t>
            </a:r>
            <a:endParaRPr sz="2400" dirty="0"/>
          </a:p>
          <a:p>
            <a:pPr>
              <a:lnSpc>
                <a:spcPct val="100000"/>
              </a:lnSpc>
              <a:buFont typeface="Arial"/>
              <a:buChar char="•"/>
            </a:pPr>
            <a:r>
              <a:rPr lang="en-US" sz="2400" dirty="0">
                <a:solidFill>
                  <a:srgbClr val="000000"/>
                </a:solidFill>
                <a:latin typeface="Constantia"/>
              </a:rPr>
              <a:t>Dose: juice: 10-20 ml, seeds: 1-3 g</a:t>
            </a:r>
            <a:endParaRPr sz="2400" dirty="0"/>
          </a:p>
        </p:txBody>
      </p:sp>
      <p:pic>
        <p:nvPicPr>
          <p:cNvPr id="167" name="Picture 2"/>
          <p:cNvPicPr/>
          <p:nvPr/>
        </p:nvPicPr>
        <p:blipFill>
          <a:blip r:embed="rId2"/>
          <a:stretch>
            <a:fillRect/>
          </a:stretch>
        </p:blipFill>
        <p:spPr>
          <a:xfrm>
            <a:off x="6711480" y="152280"/>
            <a:ext cx="2432160" cy="2590560"/>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11. Garlic</a:t>
            </a:r>
            <a:endParaRPr/>
          </a:p>
        </p:txBody>
      </p:sp>
      <p:sp>
        <p:nvSpPr>
          <p:cNvPr id="169" name="TextShape 2"/>
          <p:cNvSpPr txBox="1"/>
          <p:nvPr/>
        </p:nvSpPr>
        <p:spPr>
          <a:xfrm>
            <a:off x="0" y="0"/>
            <a:ext cx="0" cy="0"/>
          </a:xfrm>
          <a:prstGeom prst="rect">
            <a:avLst/>
          </a:prstGeom>
        </p:spPr>
        <p:txBody>
          <a:bodyPr lIns="90000" tIns="45000" rIns="90000" bIns="45000"/>
          <a:lstStyle/>
          <a:p>
            <a:pPr>
              <a:lnSpc>
                <a:spcPct val="100000"/>
              </a:lnSpc>
            </a:pPr>
            <a:fld id="{618141E1-1101-4111-91C1-31E161311191}" type="slidenum">
              <a:rPr lang="en-IN" sz="2400">
                <a:solidFill>
                  <a:srgbClr val="000000"/>
                </a:solidFill>
                <a:latin typeface="Constantia"/>
              </a:rPr>
              <a:t>19</a:t>
            </a:fld>
            <a:endParaRPr/>
          </a:p>
        </p:txBody>
      </p:sp>
      <p:sp>
        <p:nvSpPr>
          <p:cNvPr id="170"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71"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Syn: Lasun</a:t>
            </a:r>
            <a:endParaRPr/>
          </a:p>
          <a:p>
            <a:pPr>
              <a:lnSpc>
                <a:spcPct val="100000"/>
              </a:lnSpc>
              <a:buFont typeface="Arial"/>
              <a:buChar char="•"/>
            </a:pPr>
            <a:r>
              <a:rPr lang="en-US" sz="2800">
                <a:solidFill>
                  <a:srgbClr val="000000"/>
                </a:solidFill>
                <a:latin typeface="Constantia"/>
              </a:rPr>
              <a:t>Source: dried bulbs of </a:t>
            </a:r>
            <a:r>
              <a:rPr lang="en-US" sz="2800" i="1" u="sng">
                <a:solidFill>
                  <a:srgbClr val="000000"/>
                </a:solidFill>
                <a:latin typeface="Constantia"/>
              </a:rPr>
              <a:t>Allium sativum</a:t>
            </a:r>
            <a:endParaRPr/>
          </a:p>
          <a:p>
            <a:pPr>
              <a:lnSpc>
                <a:spcPct val="100000"/>
              </a:lnSpc>
              <a:buFont typeface="Arial"/>
              <a:buChar char="•"/>
            </a:pPr>
            <a:r>
              <a:rPr lang="en-US" sz="2800">
                <a:solidFill>
                  <a:srgbClr val="000000"/>
                </a:solidFill>
                <a:latin typeface="Constantia"/>
              </a:rPr>
              <a:t>Family: Liliaceae</a:t>
            </a:r>
            <a:endParaRPr/>
          </a:p>
          <a:p>
            <a:pPr>
              <a:lnSpc>
                <a:spcPct val="100000"/>
              </a:lnSpc>
              <a:buFont typeface="Arial"/>
              <a:buChar char="•"/>
            </a:pPr>
            <a:r>
              <a:rPr lang="en-US" sz="2800">
                <a:solidFill>
                  <a:srgbClr val="000000"/>
                </a:solidFill>
                <a:latin typeface="Constantia"/>
              </a:rPr>
              <a:t>GS: Central asia, India</a:t>
            </a:r>
            <a:endParaRPr/>
          </a:p>
          <a:p>
            <a:pPr>
              <a:lnSpc>
                <a:spcPct val="100000"/>
              </a:lnSpc>
              <a:buFont typeface="Arial"/>
              <a:buChar char="•"/>
            </a:pPr>
            <a:r>
              <a:rPr lang="en-US" sz="2800">
                <a:solidFill>
                  <a:srgbClr val="000000"/>
                </a:solidFill>
                <a:latin typeface="Constantia"/>
              </a:rPr>
              <a:t>Constituents: sulphur containing compounds disulphides: allicin, allyl propyl disulphide, diallyldisulphide oxide, inorganic materials, methyl allyl trisulphide, scordinins, selenium</a:t>
            </a:r>
            <a:endParaRPr/>
          </a:p>
        </p:txBody>
      </p:sp>
      <p:pic>
        <p:nvPicPr>
          <p:cNvPr id="172" name="Picture 2"/>
          <p:cNvPicPr/>
          <p:nvPr/>
        </p:nvPicPr>
        <p:blipFill>
          <a:blip r:embed="rId2"/>
          <a:stretch>
            <a:fillRect/>
          </a:stretch>
        </p:blipFill>
        <p:spPr>
          <a:xfrm>
            <a:off x="6629400" y="228600"/>
            <a:ext cx="2514240" cy="2209320"/>
          </a:xfrm>
          <a:prstGeom prst="rect">
            <a:avLst/>
          </a:prstGeom>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 Alfalfa</a:t>
            </a:r>
            <a:endParaRPr/>
          </a:p>
        </p:txBody>
      </p:sp>
      <p:sp>
        <p:nvSpPr>
          <p:cNvPr id="95" name="TextShape 2"/>
          <p:cNvSpPr txBox="1"/>
          <p:nvPr/>
        </p:nvSpPr>
        <p:spPr>
          <a:xfrm>
            <a:off x="0" y="0"/>
            <a:ext cx="0" cy="0"/>
          </a:xfrm>
          <a:prstGeom prst="rect">
            <a:avLst/>
          </a:prstGeom>
        </p:spPr>
        <p:txBody>
          <a:bodyPr lIns="90000" tIns="45000" rIns="90000" bIns="45000"/>
          <a:lstStyle/>
          <a:p>
            <a:pPr>
              <a:lnSpc>
                <a:spcPct val="100000"/>
              </a:lnSpc>
            </a:pPr>
            <a:fld id="{C161F1A1-D1E1-41B1-8191-F121A171B191}" type="slidenum">
              <a:rPr lang="en-IN" sz="2400">
                <a:solidFill>
                  <a:srgbClr val="000000"/>
                </a:solidFill>
                <a:latin typeface="Constantia"/>
              </a:rPr>
              <a:t>2</a:t>
            </a:fld>
            <a:endParaRPr/>
          </a:p>
        </p:txBody>
      </p:sp>
      <p:sp>
        <p:nvSpPr>
          <p:cNvPr id="96"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97"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Syn: Wilayati gawuth, lusan</a:t>
            </a:r>
            <a:endParaRPr/>
          </a:p>
          <a:p>
            <a:pPr>
              <a:lnSpc>
                <a:spcPct val="100000"/>
              </a:lnSpc>
              <a:buFont typeface="Arial"/>
              <a:buChar char="•"/>
            </a:pPr>
            <a:r>
              <a:rPr lang="en-US" sz="2800">
                <a:solidFill>
                  <a:srgbClr val="000000"/>
                </a:solidFill>
                <a:latin typeface="Constantia"/>
              </a:rPr>
              <a:t>Source: dried seeds &amp; whole flowering   plant of </a:t>
            </a:r>
            <a:r>
              <a:rPr lang="en-US" sz="2800" i="1" u="sng">
                <a:solidFill>
                  <a:srgbClr val="000000"/>
                </a:solidFill>
                <a:latin typeface="Constantia"/>
              </a:rPr>
              <a:t>Medicago sativa</a:t>
            </a:r>
            <a:endParaRPr/>
          </a:p>
          <a:p>
            <a:pPr>
              <a:lnSpc>
                <a:spcPct val="100000"/>
              </a:lnSpc>
              <a:buFont typeface="Arial"/>
              <a:buChar char="•"/>
            </a:pPr>
            <a:r>
              <a:rPr lang="en-US" sz="2800">
                <a:solidFill>
                  <a:srgbClr val="000000"/>
                </a:solidFill>
                <a:latin typeface="Constantia"/>
              </a:rPr>
              <a:t>Family: Leguminosae</a:t>
            </a:r>
            <a:endParaRPr/>
          </a:p>
          <a:p>
            <a:pPr>
              <a:lnSpc>
                <a:spcPct val="100000"/>
              </a:lnSpc>
              <a:buFont typeface="Arial"/>
              <a:buChar char="•"/>
            </a:pPr>
            <a:r>
              <a:rPr lang="en-US" sz="2800">
                <a:solidFill>
                  <a:srgbClr val="000000"/>
                </a:solidFill>
                <a:latin typeface="Constantia"/>
              </a:rPr>
              <a:t>GS: PB,GJ,MH,UP,TN</a:t>
            </a:r>
            <a:endParaRPr/>
          </a:p>
          <a:p>
            <a:pPr>
              <a:lnSpc>
                <a:spcPct val="100000"/>
              </a:lnSpc>
              <a:buFont typeface="Arial"/>
              <a:buChar char="•"/>
            </a:pPr>
            <a:r>
              <a:rPr lang="en-US" sz="2800">
                <a:solidFill>
                  <a:srgbClr val="000000"/>
                </a:solidFill>
                <a:latin typeface="Constantia"/>
              </a:rPr>
              <a:t>Constituents: </a:t>
            </a:r>
            <a:endParaRPr/>
          </a:p>
          <a:p>
            <a:pPr>
              <a:lnSpc>
                <a:spcPct val="100000"/>
              </a:lnSpc>
              <a:buFont typeface="Arial"/>
              <a:buChar char="•"/>
            </a:pPr>
            <a:r>
              <a:rPr lang="en-US" sz="2800">
                <a:solidFill>
                  <a:srgbClr val="000000"/>
                </a:solidFill>
                <a:latin typeface="Constantia"/>
              </a:rPr>
              <a:t>Leaves: Carotenoids, Triterpenoid     saponin (medicagenic acid),isoflavonoids (genistein, daidzein)</a:t>
            </a:r>
            <a:endParaRPr/>
          </a:p>
          <a:p>
            <a:pPr>
              <a:lnSpc>
                <a:spcPct val="100000"/>
              </a:lnSpc>
              <a:buFont typeface="Arial"/>
              <a:buChar char="•"/>
            </a:pPr>
            <a:r>
              <a:rPr lang="en-US" sz="2800">
                <a:solidFill>
                  <a:srgbClr val="000000"/>
                </a:solidFill>
                <a:latin typeface="Constantia"/>
              </a:rPr>
              <a:t>Seeds: L-canavaine, betaine, trigonelline</a:t>
            </a:r>
            <a:endParaRPr/>
          </a:p>
          <a:p>
            <a:pPr>
              <a:lnSpc>
                <a:spcPct val="100000"/>
              </a:lnSpc>
              <a:buFont typeface="Arial"/>
              <a:buChar char="•"/>
            </a:pPr>
            <a:r>
              <a:rPr lang="en-US" sz="2800">
                <a:solidFill>
                  <a:srgbClr val="000000"/>
                </a:solidFill>
                <a:latin typeface="Constantia"/>
              </a:rPr>
              <a:t>Protein, amino acids, Vitamins, minerals , enzymes</a:t>
            </a:r>
            <a:endParaRPr/>
          </a:p>
          <a:p>
            <a:pPr>
              <a:lnSpc>
                <a:spcPct val="100000"/>
              </a:lnSpc>
            </a:pPr>
            <a:endParaRPr/>
          </a:p>
        </p:txBody>
      </p:sp>
      <p:pic>
        <p:nvPicPr>
          <p:cNvPr id="98" name="Picture 2"/>
          <p:cNvPicPr/>
          <p:nvPr/>
        </p:nvPicPr>
        <p:blipFill>
          <a:blip r:embed="rId2"/>
          <a:stretch>
            <a:fillRect/>
          </a:stretch>
        </p:blipFill>
        <p:spPr>
          <a:xfrm>
            <a:off x="6555960" y="0"/>
            <a:ext cx="2587680" cy="1904760"/>
          </a:xfrm>
          <a:prstGeom prst="rect">
            <a:avLst/>
          </a:prstGeom>
        </p:spPr>
      </p:pic>
      <p:pic>
        <p:nvPicPr>
          <p:cNvPr id="99" name="Picture 6"/>
          <p:cNvPicPr/>
          <p:nvPr/>
        </p:nvPicPr>
        <p:blipFill>
          <a:blip r:embed="rId3"/>
          <a:stretch>
            <a:fillRect/>
          </a:stretch>
        </p:blipFill>
        <p:spPr>
          <a:xfrm>
            <a:off x="6553080" y="2057400"/>
            <a:ext cx="2437920" cy="2514600"/>
          </a:xfrm>
          <a:prstGeom prst="rect">
            <a:avLst/>
          </a:prstGeom>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0" y="0"/>
            <a:ext cx="0" cy="0"/>
          </a:xfrm>
          <a:prstGeom prst="rect">
            <a:avLst/>
          </a:prstGeom>
        </p:spPr>
        <p:txBody>
          <a:bodyPr lIns="90000" tIns="45000" rIns="90000" bIns="45000"/>
          <a:lstStyle/>
          <a:p>
            <a:pPr>
              <a:lnSpc>
                <a:spcPct val="100000"/>
              </a:lnSpc>
            </a:pPr>
            <a:fld id="{F1E111D1-0151-41A1-8191-71E16111D111}" type="slidenum">
              <a:rPr lang="en-IN" sz="2400">
                <a:solidFill>
                  <a:srgbClr val="000000"/>
                </a:solidFill>
                <a:latin typeface="Constantia"/>
              </a:rPr>
              <a:t>20</a:t>
            </a:fld>
            <a:endParaRPr/>
          </a:p>
        </p:txBody>
      </p:sp>
      <p:sp>
        <p:nvSpPr>
          <p:cNvPr id="174"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75"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400" dirty="0">
                <a:solidFill>
                  <a:srgbClr val="000000"/>
                </a:solidFill>
                <a:latin typeface="Constantia"/>
              </a:rPr>
              <a:t>Indication:</a:t>
            </a:r>
            <a:endParaRPr dirty="0"/>
          </a:p>
          <a:p>
            <a:pPr>
              <a:lnSpc>
                <a:spcPct val="100000"/>
              </a:lnSpc>
              <a:buFont typeface="Arial"/>
              <a:buChar char="•"/>
            </a:pPr>
            <a:r>
              <a:rPr lang="en-US" sz="2400" dirty="0">
                <a:solidFill>
                  <a:srgbClr val="000000"/>
                </a:solidFill>
                <a:latin typeface="Constantia"/>
              </a:rPr>
              <a:t>Principal: hypertension, diabetes, hypercholesterolemia, </a:t>
            </a:r>
            <a:r>
              <a:rPr lang="en-US" sz="2400" dirty="0" err="1">
                <a:solidFill>
                  <a:srgbClr val="000000"/>
                </a:solidFill>
                <a:latin typeface="Constantia"/>
              </a:rPr>
              <a:t>hyperlipidaemia</a:t>
            </a:r>
            <a:r>
              <a:rPr lang="en-US" sz="2400" dirty="0">
                <a:solidFill>
                  <a:srgbClr val="000000"/>
                </a:solidFill>
                <a:latin typeface="Constantia"/>
              </a:rPr>
              <a:t>, </a:t>
            </a:r>
            <a:endParaRPr dirty="0"/>
          </a:p>
          <a:p>
            <a:pPr>
              <a:lnSpc>
                <a:spcPct val="100000"/>
              </a:lnSpc>
              <a:buFont typeface="Arial"/>
              <a:buChar char="•"/>
            </a:pPr>
            <a:r>
              <a:rPr lang="en-US" sz="2400" dirty="0">
                <a:solidFill>
                  <a:srgbClr val="000000"/>
                </a:solidFill>
                <a:latin typeface="Constantia"/>
              </a:rPr>
              <a:t>Major: ear infection</a:t>
            </a:r>
            <a:r>
              <a:rPr lang="en-US" sz="2400">
                <a:solidFill>
                  <a:srgbClr val="000000"/>
                </a:solidFill>
                <a:latin typeface="Constantia"/>
              </a:rPr>
              <a:t>, </a:t>
            </a:r>
            <a:r>
              <a:rPr lang="en-US" sz="2400" smtClean="0">
                <a:solidFill>
                  <a:srgbClr val="000000"/>
                </a:solidFill>
                <a:latin typeface="Constantia"/>
              </a:rPr>
              <a:t>helicobacter </a:t>
            </a:r>
            <a:r>
              <a:rPr lang="en-US" sz="2400" dirty="0">
                <a:solidFill>
                  <a:srgbClr val="000000"/>
                </a:solidFill>
                <a:latin typeface="Constantia"/>
              </a:rPr>
              <a:t>pylori infection, cold</a:t>
            </a:r>
            <a:endParaRPr dirty="0"/>
          </a:p>
          <a:p>
            <a:pPr>
              <a:lnSpc>
                <a:spcPct val="100000"/>
              </a:lnSpc>
              <a:buFont typeface="Arial"/>
              <a:buChar char="•"/>
            </a:pPr>
            <a:r>
              <a:rPr lang="en-US" sz="2400" dirty="0">
                <a:solidFill>
                  <a:srgbClr val="000000"/>
                </a:solidFill>
                <a:latin typeface="Constantia"/>
              </a:rPr>
              <a:t>Minor: GI aid, spasm, digestive aid, flatulence</a:t>
            </a:r>
            <a:endParaRPr dirty="0"/>
          </a:p>
          <a:p>
            <a:pPr>
              <a:lnSpc>
                <a:spcPct val="100000"/>
              </a:lnSpc>
              <a:buFont typeface="Arial"/>
              <a:buChar char="•"/>
            </a:pPr>
            <a:r>
              <a:rPr lang="en-US" sz="2400" dirty="0">
                <a:solidFill>
                  <a:srgbClr val="000000"/>
                </a:solidFill>
                <a:latin typeface="Constantia"/>
              </a:rPr>
              <a:t>Contraindication:</a:t>
            </a:r>
            <a:endParaRPr dirty="0"/>
          </a:p>
          <a:p>
            <a:pPr>
              <a:lnSpc>
                <a:spcPct val="100000"/>
              </a:lnSpc>
              <a:buFont typeface="Arial"/>
              <a:buChar char="•"/>
            </a:pPr>
            <a:r>
              <a:rPr lang="en-US" sz="2400" dirty="0">
                <a:solidFill>
                  <a:srgbClr val="000000"/>
                </a:solidFill>
                <a:latin typeface="Constantia"/>
              </a:rPr>
              <a:t>10 days before elective surgery</a:t>
            </a:r>
            <a:endParaRPr dirty="0"/>
          </a:p>
          <a:p>
            <a:pPr>
              <a:lnSpc>
                <a:spcPct val="100000"/>
              </a:lnSpc>
              <a:buFont typeface="Arial"/>
              <a:buChar char="•"/>
            </a:pPr>
            <a:r>
              <a:rPr lang="en-US" sz="2400" dirty="0">
                <a:solidFill>
                  <a:srgbClr val="000000"/>
                </a:solidFill>
                <a:latin typeface="Constantia"/>
              </a:rPr>
              <a:t>Dose:</a:t>
            </a:r>
            <a:endParaRPr dirty="0"/>
          </a:p>
          <a:p>
            <a:pPr>
              <a:lnSpc>
                <a:spcPct val="100000"/>
              </a:lnSpc>
              <a:buFont typeface="Arial"/>
              <a:buChar char="•"/>
            </a:pPr>
            <a:r>
              <a:rPr lang="en-US" sz="2400" dirty="0">
                <a:solidFill>
                  <a:srgbClr val="000000"/>
                </a:solidFill>
                <a:latin typeface="Constantia"/>
              </a:rPr>
              <a:t>One fresh garlic clove 1 to 2 times daily</a:t>
            </a:r>
            <a:endParaRPr dirty="0"/>
          </a:p>
          <a:p>
            <a:pPr>
              <a:lnSpc>
                <a:spcPct val="100000"/>
              </a:lnSpc>
              <a:buFont typeface="Arial"/>
              <a:buChar char="•"/>
            </a:pPr>
            <a:r>
              <a:rPr lang="en-US" sz="2400" dirty="0">
                <a:solidFill>
                  <a:srgbClr val="000000"/>
                </a:solidFill>
                <a:latin typeface="Constantia"/>
              </a:rPr>
              <a:t>4 g of garlic</a:t>
            </a:r>
            <a:endParaRPr dirty="0"/>
          </a:p>
          <a:p>
            <a:pPr>
              <a:lnSpc>
                <a:spcPct val="100000"/>
              </a:lnSpc>
              <a:buFont typeface="Arial"/>
              <a:buChar char="•"/>
            </a:pPr>
            <a:r>
              <a:rPr lang="en-US" sz="2400" dirty="0">
                <a:solidFill>
                  <a:srgbClr val="000000"/>
                </a:solidFill>
                <a:latin typeface="Constantia"/>
              </a:rPr>
              <a:t>8 ml of essential oil</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12. Gentian</a:t>
            </a:r>
            <a:endParaRPr/>
          </a:p>
        </p:txBody>
      </p:sp>
      <p:sp>
        <p:nvSpPr>
          <p:cNvPr id="177" name="TextShape 2"/>
          <p:cNvSpPr txBox="1"/>
          <p:nvPr/>
        </p:nvSpPr>
        <p:spPr>
          <a:xfrm>
            <a:off x="0" y="0"/>
            <a:ext cx="0" cy="0"/>
          </a:xfrm>
          <a:prstGeom prst="rect">
            <a:avLst/>
          </a:prstGeom>
        </p:spPr>
        <p:txBody>
          <a:bodyPr lIns="90000" tIns="45000" rIns="90000" bIns="45000"/>
          <a:lstStyle/>
          <a:p>
            <a:pPr>
              <a:lnSpc>
                <a:spcPct val="100000"/>
              </a:lnSpc>
            </a:pPr>
            <a:fld id="{A1619191-41A1-41A1-9111-B181E15181F1}" type="slidenum">
              <a:rPr lang="en-IN" sz="2400">
                <a:solidFill>
                  <a:srgbClr val="000000"/>
                </a:solidFill>
                <a:latin typeface="Constantia"/>
              </a:rPr>
              <a:t>21</a:t>
            </a:fld>
            <a:endParaRPr/>
          </a:p>
        </p:txBody>
      </p:sp>
      <p:sp>
        <p:nvSpPr>
          <p:cNvPr id="178"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79"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Syn: Girijaa</a:t>
            </a:r>
            <a:endParaRPr/>
          </a:p>
          <a:p>
            <a:pPr>
              <a:lnSpc>
                <a:spcPct val="100000"/>
              </a:lnSpc>
              <a:buFont typeface="Arial"/>
              <a:buChar char="•"/>
            </a:pPr>
            <a:r>
              <a:rPr lang="en-US" sz="2800">
                <a:solidFill>
                  <a:srgbClr val="000000"/>
                </a:solidFill>
                <a:latin typeface="Constantia"/>
              </a:rPr>
              <a:t>Source: dried roots &amp; rhizoms of </a:t>
            </a:r>
            <a:r>
              <a:rPr lang="en-US" sz="2800" i="1" u="sng">
                <a:solidFill>
                  <a:srgbClr val="000000"/>
                </a:solidFill>
                <a:latin typeface="Constantia"/>
              </a:rPr>
              <a:t>Gentiana lutea (Europe) &amp; Gentiana kurroo (Himalayan)</a:t>
            </a:r>
            <a:endParaRPr/>
          </a:p>
          <a:p>
            <a:pPr>
              <a:lnSpc>
                <a:spcPct val="100000"/>
              </a:lnSpc>
              <a:buFont typeface="Arial"/>
              <a:buChar char="•"/>
            </a:pPr>
            <a:r>
              <a:rPr lang="en-US" sz="2800">
                <a:solidFill>
                  <a:srgbClr val="000000"/>
                </a:solidFill>
                <a:latin typeface="Constantia"/>
              </a:rPr>
              <a:t>Family: Gentianaceae</a:t>
            </a:r>
            <a:endParaRPr/>
          </a:p>
          <a:p>
            <a:pPr>
              <a:lnSpc>
                <a:spcPct val="100000"/>
              </a:lnSpc>
              <a:buFont typeface="Arial"/>
              <a:buChar char="•"/>
            </a:pPr>
            <a:r>
              <a:rPr lang="en-US" sz="2800">
                <a:solidFill>
                  <a:srgbClr val="000000"/>
                </a:solidFill>
                <a:latin typeface="Constantia"/>
              </a:rPr>
              <a:t>Constituents: </a:t>
            </a:r>
            <a:endParaRPr/>
          </a:p>
          <a:p>
            <a:pPr>
              <a:lnSpc>
                <a:spcPct val="100000"/>
              </a:lnSpc>
              <a:buFont typeface="Arial"/>
              <a:buChar char="•"/>
            </a:pPr>
            <a:r>
              <a:rPr lang="en-US" sz="2800">
                <a:solidFill>
                  <a:srgbClr val="000000"/>
                </a:solidFill>
                <a:latin typeface="Constantia"/>
              </a:rPr>
              <a:t>Bitter glycoside: Gentiopicrin, gentiopicroside, amaropanin, amarogentin, amaroswerin, gentiin, gentiamarin</a:t>
            </a:r>
            <a:endParaRPr/>
          </a:p>
          <a:p>
            <a:pPr>
              <a:lnSpc>
                <a:spcPct val="100000"/>
              </a:lnSpc>
              <a:buFont typeface="Arial"/>
              <a:buChar char="•"/>
            </a:pPr>
            <a:r>
              <a:rPr lang="en-US" sz="2800">
                <a:solidFill>
                  <a:srgbClr val="000000"/>
                </a:solidFill>
                <a:latin typeface="Constantia"/>
              </a:rPr>
              <a:t>Alkaloid: gentianine</a:t>
            </a:r>
            <a:endParaRPr/>
          </a:p>
          <a:p>
            <a:pPr>
              <a:lnSpc>
                <a:spcPct val="100000"/>
              </a:lnSpc>
              <a:buFont typeface="Arial"/>
              <a:buChar char="•"/>
            </a:pPr>
            <a:r>
              <a:rPr lang="en-US" sz="2800">
                <a:solidFill>
                  <a:srgbClr val="000000"/>
                </a:solidFill>
                <a:latin typeface="Constantia"/>
              </a:rPr>
              <a:t>Flavonoid: gentisin</a:t>
            </a:r>
            <a:endParaRPr/>
          </a:p>
        </p:txBody>
      </p:sp>
      <p:pic>
        <p:nvPicPr>
          <p:cNvPr id="180" name="Picture 2"/>
          <p:cNvPicPr/>
          <p:nvPr/>
        </p:nvPicPr>
        <p:blipFill>
          <a:blip r:embed="rId2"/>
          <a:stretch>
            <a:fillRect/>
          </a:stretch>
        </p:blipFill>
        <p:spPr>
          <a:xfrm>
            <a:off x="7239000" y="304800"/>
            <a:ext cx="1523640" cy="1981200"/>
          </a:xfrm>
          <a:prstGeom prst="rect">
            <a:avLst/>
          </a:prstGeo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0" y="0"/>
            <a:ext cx="0" cy="0"/>
          </a:xfrm>
          <a:prstGeom prst="rect">
            <a:avLst/>
          </a:prstGeom>
        </p:spPr>
        <p:txBody>
          <a:bodyPr lIns="90000" tIns="45000" rIns="90000" bIns="45000"/>
          <a:lstStyle/>
          <a:p>
            <a:pPr>
              <a:lnSpc>
                <a:spcPct val="100000"/>
              </a:lnSpc>
            </a:pPr>
            <a:fld id="{C1F18131-6131-4101-B151-813101413121}" type="slidenum">
              <a:rPr lang="en-IN" sz="2400">
                <a:solidFill>
                  <a:srgbClr val="000000"/>
                </a:solidFill>
                <a:latin typeface="Constantia"/>
              </a:rPr>
              <a:t>22</a:t>
            </a:fld>
            <a:endParaRPr/>
          </a:p>
        </p:txBody>
      </p:sp>
      <p:sp>
        <p:nvSpPr>
          <p:cNvPr id="182"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83"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Indication:</a:t>
            </a:r>
            <a:endParaRPr/>
          </a:p>
          <a:p>
            <a:pPr>
              <a:lnSpc>
                <a:spcPct val="100000"/>
              </a:lnSpc>
              <a:buFont typeface="Arial"/>
              <a:buChar char="•"/>
            </a:pPr>
            <a:r>
              <a:rPr lang="en-US" sz="2800">
                <a:solidFill>
                  <a:srgbClr val="000000"/>
                </a:solidFill>
                <a:latin typeface="Constantia"/>
              </a:rPr>
              <a:t>Principal: dyspepsia, flatulence</a:t>
            </a:r>
            <a:endParaRPr/>
          </a:p>
          <a:p>
            <a:pPr>
              <a:lnSpc>
                <a:spcPct val="100000"/>
              </a:lnSpc>
              <a:buFont typeface="Arial"/>
              <a:buChar char="•"/>
            </a:pPr>
            <a:r>
              <a:rPr lang="en-US" sz="2800">
                <a:solidFill>
                  <a:srgbClr val="000000"/>
                </a:solidFill>
                <a:latin typeface="Constantia"/>
              </a:rPr>
              <a:t>Major: loss of appetite</a:t>
            </a:r>
            <a:endParaRPr/>
          </a:p>
          <a:p>
            <a:pPr>
              <a:lnSpc>
                <a:spcPct val="100000"/>
              </a:lnSpc>
              <a:buFont typeface="Arial"/>
              <a:buChar char="•"/>
            </a:pPr>
            <a:r>
              <a:rPr lang="en-US" sz="2800">
                <a:solidFill>
                  <a:srgbClr val="000000"/>
                </a:solidFill>
                <a:latin typeface="Constantia"/>
              </a:rPr>
              <a:t>Minor: anorexia, GI atony</a:t>
            </a:r>
            <a:endParaRPr/>
          </a:p>
          <a:p>
            <a:pPr>
              <a:lnSpc>
                <a:spcPct val="100000"/>
              </a:lnSpc>
              <a:buFont typeface="Arial"/>
              <a:buChar char="•"/>
            </a:pPr>
            <a:r>
              <a:rPr lang="en-US" sz="2800">
                <a:solidFill>
                  <a:srgbClr val="000000"/>
                </a:solidFill>
                <a:latin typeface="Constantia"/>
              </a:rPr>
              <a:t>Contraindication:</a:t>
            </a:r>
            <a:endParaRPr/>
          </a:p>
          <a:p>
            <a:pPr>
              <a:lnSpc>
                <a:spcPct val="100000"/>
              </a:lnSpc>
              <a:buFont typeface="Arial"/>
              <a:buChar char="•"/>
            </a:pPr>
            <a:r>
              <a:rPr lang="en-US" sz="2800">
                <a:solidFill>
                  <a:srgbClr val="000000"/>
                </a:solidFill>
                <a:latin typeface="Constantia"/>
              </a:rPr>
              <a:t>Stomach or duodenal ulcer</a:t>
            </a:r>
            <a:endParaRPr/>
          </a:p>
          <a:p>
            <a:pPr>
              <a:lnSpc>
                <a:spcPct val="100000"/>
              </a:lnSpc>
              <a:buFont typeface="Arial"/>
              <a:buChar char="•"/>
            </a:pPr>
            <a:r>
              <a:rPr lang="en-US" sz="2800">
                <a:solidFill>
                  <a:srgbClr val="000000"/>
                </a:solidFill>
                <a:latin typeface="Constantia"/>
              </a:rPr>
              <a:t>Dose:</a:t>
            </a:r>
            <a:endParaRPr/>
          </a:p>
          <a:p>
            <a:pPr>
              <a:lnSpc>
                <a:spcPct val="100000"/>
              </a:lnSpc>
              <a:buFont typeface="Arial"/>
              <a:buChar char="•"/>
            </a:pPr>
            <a:r>
              <a:rPr lang="en-US" sz="2800">
                <a:solidFill>
                  <a:srgbClr val="000000"/>
                </a:solidFill>
                <a:latin typeface="Constantia"/>
              </a:rPr>
              <a:t>2-4 g daily</a:t>
            </a:r>
            <a:endParaRPr/>
          </a:p>
          <a:p>
            <a:pPr>
              <a:lnSpc>
                <a:spcPct val="100000"/>
              </a:lnSpc>
              <a:buFont typeface="Arial"/>
              <a:buChar char="•"/>
            </a:pPr>
            <a:r>
              <a:rPr lang="en-US" sz="2800">
                <a:solidFill>
                  <a:srgbClr val="000000"/>
                </a:solidFill>
                <a:latin typeface="Constantia"/>
              </a:rPr>
              <a:t>Tincture: 1-4 ml three times daily</a:t>
            </a:r>
            <a:endParaRPr/>
          </a:p>
          <a:p>
            <a:pPr>
              <a:lnSpc>
                <a:spcPct val="100000"/>
              </a:lnSpc>
              <a:buFont typeface="Arial"/>
              <a:buChar char="•"/>
            </a:pPr>
            <a:r>
              <a:rPr lang="en-US" sz="2800">
                <a:solidFill>
                  <a:srgbClr val="000000"/>
                </a:solidFill>
                <a:latin typeface="Constantia"/>
              </a:rPr>
              <a:t>Liquid extract: 2-4 g</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13. Hydrocotyle</a:t>
            </a:r>
            <a:endParaRPr/>
          </a:p>
        </p:txBody>
      </p:sp>
      <p:sp>
        <p:nvSpPr>
          <p:cNvPr id="185" name="TextShape 2"/>
          <p:cNvSpPr txBox="1"/>
          <p:nvPr/>
        </p:nvSpPr>
        <p:spPr>
          <a:xfrm>
            <a:off x="0" y="0"/>
            <a:ext cx="0" cy="0"/>
          </a:xfrm>
          <a:prstGeom prst="rect">
            <a:avLst/>
          </a:prstGeom>
        </p:spPr>
        <p:txBody>
          <a:bodyPr lIns="90000" tIns="45000" rIns="90000" bIns="45000"/>
          <a:lstStyle/>
          <a:p>
            <a:pPr>
              <a:lnSpc>
                <a:spcPct val="100000"/>
              </a:lnSpc>
            </a:pPr>
            <a:fld id="{2141E181-7131-4101-B1C1-0191A151D151}" type="slidenum">
              <a:rPr lang="en-IN" sz="2400">
                <a:solidFill>
                  <a:srgbClr val="000000"/>
                </a:solidFill>
                <a:latin typeface="Constantia"/>
              </a:rPr>
              <a:t>23</a:t>
            </a:fld>
            <a:endParaRPr/>
          </a:p>
        </p:txBody>
      </p:sp>
      <p:sp>
        <p:nvSpPr>
          <p:cNvPr id="186"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87"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Syn: Mandukparni, Gotu kola, Indian penny wort</a:t>
            </a:r>
            <a:endParaRPr/>
          </a:p>
          <a:p>
            <a:pPr>
              <a:lnSpc>
                <a:spcPct val="100000"/>
              </a:lnSpc>
              <a:buFont typeface="Arial"/>
              <a:buChar char="•"/>
            </a:pPr>
            <a:r>
              <a:rPr lang="en-US" sz="2800">
                <a:solidFill>
                  <a:srgbClr val="000000"/>
                </a:solidFill>
                <a:latin typeface="Constantia"/>
              </a:rPr>
              <a:t>Source: dried leaves &amp; stem of </a:t>
            </a:r>
            <a:r>
              <a:rPr lang="en-US" sz="2800" i="1" u="sng">
                <a:solidFill>
                  <a:srgbClr val="000000"/>
                </a:solidFill>
                <a:latin typeface="Constantia"/>
              </a:rPr>
              <a:t>Hydrocotyle asiatica OR Centella asiatica</a:t>
            </a:r>
            <a:endParaRPr/>
          </a:p>
          <a:p>
            <a:pPr>
              <a:lnSpc>
                <a:spcPct val="100000"/>
              </a:lnSpc>
              <a:buFont typeface="Arial"/>
              <a:buChar char="•"/>
            </a:pPr>
            <a:r>
              <a:rPr lang="en-US" sz="2800">
                <a:solidFill>
                  <a:srgbClr val="000000"/>
                </a:solidFill>
                <a:latin typeface="Constantia"/>
              </a:rPr>
              <a:t>Family: Hydrocotylaceae</a:t>
            </a:r>
            <a:endParaRPr/>
          </a:p>
          <a:p>
            <a:pPr>
              <a:lnSpc>
                <a:spcPct val="100000"/>
              </a:lnSpc>
              <a:buFont typeface="Arial"/>
              <a:buChar char="•"/>
            </a:pPr>
            <a:r>
              <a:rPr lang="en-US" sz="2800">
                <a:solidFill>
                  <a:srgbClr val="000000"/>
                </a:solidFill>
                <a:latin typeface="Constantia"/>
              </a:rPr>
              <a:t>GS: India</a:t>
            </a:r>
            <a:endParaRPr/>
          </a:p>
          <a:p>
            <a:pPr>
              <a:lnSpc>
                <a:spcPct val="100000"/>
              </a:lnSpc>
              <a:buFont typeface="Arial"/>
              <a:buChar char="•"/>
            </a:pPr>
            <a:r>
              <a:rPr lang="en-US" sz="2800">
                <a:solidFill>
                  <a:srgbClr val="000000"/>
                </a:solidFill>
                <a:latin typeface="Constantia"/>
              </a:rPr>
              <a:t>Constituents: Triterpenoid saponin: madecassoside, asiaticoside, asiatic acid, madecassic acid, brahminoside, brahmoside, brahmic acid, centelloside</a:t>
            </a:r>
            <a:endParaRPr/>
          </a:p>
          <a:p>
            <a:pPr>
              <a:lnSpc>
                <a:spcPct val="100000"/>
              </a:lnSpc>
              <a:buFont typeface="Arial"/>
              <a:buChar char="•"/>
            </a:pPr>
            <a:r>
              <a:rPr lang="en-US" sz="2800">
                <a:solidFill>
                  <a:srgbClr val="000000"/>
                </a:solidFill>
                <a:latin typeface="Constantia"/>
              </a:rPr>
              <a:t>Alkaloid: hydrocotyline</a:t>
            </a:r>
            <a:endParaRPr/>
          </a:p>
          <a:p>
            <a:pPr>
              <a:lnSpc>
                <a:spcPct val="100000"/>
              </a:lnSpc>
              <a:buFont typeface="Arial"/>
              <a:buChar char="•"/>
            </a:pPr>
            <a:r>
              <a:rPr lang="en-US" sz="2800">
                <a:solidFill>
                  <a:srgbClr val="000000"/>
                </a:solidFill>
                <a:latin typeface="Constantia"/>
              </a:rPr>
              <a:t>Flavonoid: 3-glucosylquercetin</a:t>
            </a:r>
            <a:endParaRPr/>
          </a:p>
        </p:txBody>
      </p:sp>
      <p:pic>
        <p:nvPicPr>
          <p:cNvPr id="188" name="Picture 2"/>
          <p:cNvPicPr/>
          <p:nvPr/>
        </p:nvPicPr>
        <p:blipFill>
          <a:blip r:embed="rId2"/>
          <a:stretch>
            <a:fillRect/>
          </a:stretch>
        </p:blipFill>
        <p:spPr>
          <a:xfrm rot="16200000">
            <a:off x="5371920" y="2933880"/>
            <a:ext cx="5486400" cy="1447440"/>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0" y="0"/>
            <a:ext cx="0" cy="0"/>
          </a:xfrm>
          <a:prstGeom prst="rect">
            <a:avLst/>
          </a:prstGeom>
        </p:spPr>
        <p:txBody>
          <a:bodyPr lIns="90000" tIns="45000" rIns="90000" bIns="45000"/>
          <a:lstStyle/>
          <a:p>
            <a:pPr>
              <a:lnSpc>
                <a:spcPct val="100000"/>
              </a:lnSpc>
            </a:pPr>
            <a:fld id="{B11131A1-F121-4161-9151-3121C121B101}" type="slidenum">
              <a:rPr lang="en-IN" sz="2400">
                <a:solidFill>
                  <a:srgbClr val="000000"/>
                </a:solidFill>
                <a:latin typeface="Constantia"/>
              </a:rPr>
              <a:t>24</a:t>
            </a:fld>
            <a:endParaRPr/>
          </a:p>
        </p:txBody>
      </p:sp>
      <p:sp>
        <p:nvSpPr>
          <p:cNvPr id="190"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91"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800" dirty="0">
                <a:solidFill>
                  <a:srgbClr val="000000"/>
                </a:solidFill>
                <a:latin typeface="Constantia"/>
              </a:rPr>
              <a:t>Indication:</a:t>
            </a:r>
            <a:endParaRPr dirty="0"/>
          </a:p>
          <a:p>
            <a:pPr>
              <a:lnSpc>
                <a:spcPct val="100000"/>
              </a:lnSpc>
              <a:buFont typeface="Arial"/>
              <a:buChar char="•"/>
            </a:pPr>
            <a:r>
              <a:rPr lang="en-US" sz="2800" dirty="0" smtClean="0">
                <a:solidFill>
                  <a:srgbClr val="000000"/>
                </a:solidFill>
                <a:latin typeface="Constantia"/>
              </a:rPr>
              <a:t>Principle: </a:t>
            </a:r>
            <a:r>
              <a:rPr lang="en-US" sz="2800" dirty="0">
                <a:solidFill>
                  <a:srgbClr val="000000"/>
                </a:solidFill>
                <a:latin typeface="Constantia"/>
              </a:rPr>
              <a:t>neurodegenerative disorder, memory enhancer, ulcer, burn, skin scar, wound</a:t>
            </a:r>
            <a:endParaRPr dirty="0"/>
          </a:p>
          <a:p>
            <a:pPr>
              <a:lnSpc>
                <a:spcPct val="100000"/>
              </a:lnSpc>
              <a:buFont typeface="Arial"/>
              <a:buChar char="•"/>
            </a:pPr>
            <a:r>
              <a:rPr lang="en-US" sz="2800" dirty="0">
                <a:solidFill>
                  <a:srgbClr val="000000"/>
                </a:solidFill>
                <a:latin typeface="Constantia"/>
              </a:rPr>
              <a:t>Major: anxiety, epilepsy, circulatory disorder, rheumatism</a:t>
            </a:r>
            <a:endParaRPr dirty="0"/>
          </a:p>
          <a:p>
            <a:pPr>
              <a:lnSpc>
                <a:spcPct val="100000"/>
              </a:lnSpc>
              <a:buFont typeface="Arial"/>
              <a:buChar char="•"/>
            </a:pPr>
            <a:r>
              <a:rPr lang="en-US" sz="2800" dirty="0">
                <a:solidFill>
                  <a:srgbClr val="000000"/>
                </a:solidFill>
                <a:latin typeface="Constantia"/>
              </a:rPr>
              <a:t>Minor: edema, venous hypertension, leprosy, eczema</a:t>
            </a:r>
            <a:endParaRPr dirty="0"/>
          </a:p>
          <a:p>
            <a:pPr>
              <a:lnSpc>
                <a:spcPct val="100000"/>
              </a:lnSpc>
              <a:buFont typeface="Arial"/>
              <a:buChar char="•"/>
            </a:pPr>
            <a:r>
              <a:rPr lang="en-US" sz="2800" dirty="0">
                <a:solidFill>
                  <a:srgbClr val="000000"/>
                </a:solidFill>
                <a:latin typeface="Constantia"/>
              </a:rPr>
              <a:t>Contraindication:</a:t>
            </a:r>
            <a:endParaRPr dirty="0"/>
          </a:p>
          <a:p>
            <a:pPr>
              <a:lnSpc>
                <a:spcPct val="100000"/>
              </a:lnSpc>
              <a:buFont typeface="Arial"/>
              <a:buChar char="•"/>
            </a:pPr>
            <a:r>
              <a:rPr lang="en-US" sz="2800" dirty="0">
                <a:solidFill>
                  <a:srgbClr val="000000"/>
                </a:solidFill>
                <a:latin typeface="Constantia"/>
              </a:rPr>
              <a:t>pregnancy</a:t>
            </a:r>
            <a:endParaRPr dirty="0"/>
          </a:p>
          <a:p>
            <a:pPr>
              <a:lnSpc>
                <a:spcPct val="100000"/>
              </a:lnSpc>
              <a:buFont typeface="Arial"/>
              <a:buChar char="•"/>
            </a:pPr>
            <a:r>
              <a:rPr lang="en-US" sz="2800" dirty="0">
                <a:solidFill>
                  <a:srgbClr val="000000"/>
                </a:solidFill>
                <a:latin typeface="Constantia"/>
              </a:rPr>
              <a:t>Dose:</a:t>
            </a:r>
            <a:endParaRPr dirty="0"/>
          </a:p>
          <a:p>
            <a:pPr>
              <a:lnSpc>
                <a:spcPct val="100000"/>
              </a:lnSpc>
              <a:buFont typeface="Arial"/>
              <a:buChar char="•"/>
            </a:pPr>
            <a:r>
              <a:rPr lang="en-US" sz="2800" dirty="0">
                <a:solidFill>
                  <a:srgbClr val="000000"/>
                </a:solidFill>
                <a:latin typeface="Constantia"/>
              </a:rPr>
              <a:t>0.6 g dried leaves or infusion three times daily</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14. Hibiscus</a:t>
            </a:r>
            <a:endParaRPr/>
          </a:p>
        </p:txBody>
      </p:sp>
      <p:sp>
        <p:nvSpPr>
          <p:cNvPr id="193" name="TextShape 2"/>
          <p:cNvSpPr txBox="1"/>
          <p:nvPr/>
        </p:nvSpPr>
        <p:spPr>
          <a:xfrm>
            <a:off x="0" y="0"/>
            <a:ext cx="0" cy="0"/>
          </a:xfrm>
          <a:prstGeom prst="rect">
            <a:avLst/>
          </a:prstGeom>
        </p:spPr>
        <p:txBody>
          <a:bodyPr lIns="90000" tIns="45000" rIns="90000" bIns="45000"/>
          <a:lstStyle/>
          <a:p>
            <a:pPr>
              <a:lnSpc>
                <a:spcPct val="100000"/>
              </a:lnSpc>
            </a:pPr>
            <a:fld id="{F131E181-8181-41F1-91E1-61F141C141C1}" type="slidenum">
              <a:rPr lang="en-IN" sz="2400">
                <a:solidFill>
                  <a:srgbClr val="000000"/>
                </a:solidFill>
                <a:latin typeface="Constantia"/>
              </a:rPr>
              <a:t>25</a:t>
            </a:fld>
            <a:endParaRPr/>
          </a:p>
        </p:txBody>
      </p:sp>
      <p:sp>
        <p:nvSpPr>
          <p:cNvPr id="194"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95" name="TextShape 4"/>
          <p:cNvSpPr txBox="1"/>
          <p:nvPr/>
        </p:nvSpPr>
        <p:spPr>
          <a:xfrm>
            <a:off x="228600" y="1937297"/>
            <a:ext cx="8762760" cy="4723920"/>
          </a:xfrm>
          <a:prstGeom prst="rect">
            <a:avLst/>
          </a:prstGeom>
        </p:spPr>
        <p:txBody>
          <a:bodyPr lIns="122040" tIns="60840" rIns="122040" bIns="60840"/>
          <a:lstStyle/>
          <a:p>
            <a:pPr>
              <a:lnSpc>
                <a:spcPct val="100000"/>
              </a:lnSpc>
              <a:buFont typeface="Arial"/>
              <a:buChar char="•"/>
            </a:pPr>
            <a:r>
              <a:rPr lang="en-US" sz="2400" dirty="0" err="1">
                <a:solidFill>
                  <a:srgbClr val="000000"/>
                </a:solidFill>
                <a:latin typeface="Constantia"/>
              </a:rPr>
              <a:t>Syn</a:t>
            </a:r>
            <a:r>
              <a:rPr lang="en-US" sz="2400" dirty="0">
                <a:solidFill>
                  <a:srgbClr val="000000"/>
                </a:solidFill>
                <a:latin typeface="Constantia"/>
              </a:rPr>
              <a:t>: Roselle, </a:t>
            </a:r>
            <a:r>
              <a:rPr lang="en-US" sz="2400" dirty="0" err="1">
                <a:solidFill>
                  <a:srgbClr val="000000"/>
                </a:solidFill>
                <a:latin typeface="Constantia"/>
              </a:rPr>
              <a:t>Lal-ambari</a:t>
            </a:r>
            <a:endParaRPr sz="2400" dirty="0"/>
          </a:p>
          <a:p>
            <a:pPr>
              <a:lnSpc>
                <a:spcPct val="100000"/>
              </a:lnSpc>
              <a:buFont typeface="Arial"/>
              <a:buChar char="•"/>
            </a:pPr>
            <a:r>
              <a:rPr lang="en-US" sz="2400" dirty="0">
                <a:solidFill>
                  <a:srgbClr val="000000"/>
                </a:solidFill>
                <a:latin typeface="Constantia"/>
              </a:rPr>
              <a:t>Source: dried flower heads of </a:t>
            </a:r>
            <a:r>
              <a:rPr lang="en-US" sz="2400" i="1" u="sng" dirty="0">
                <a:solidFill>
                  <a:srgbClr val="000000"/>
                </a:solidFill>
                <a:latin typeface="Constantia"/>
              </a:rPr>
              <a:t>Hibiscus </a:t>
            </a:r>
            <a:r>
              <a:rPr lang="en-US" sz="2400" i="1" u="sng" dirty="0" err="1">
                <a:solidFill>
                  <a:srgbClr val="000000"/>
                </a:solidFill>
                <a:latin typeface="Constantia"/>
              </a:rPr>
              <a:t>sabdariffa</a:t>
            </a:r>
            <a:endParaRPr sz="2400" dirty="0"/>
          </a:p>
          <a:p>
            <a:pPr>
              <a:lnSpc>
                <a:spcPct val="100000"/>
              </a:lnSpc>
              <a:buFont typeface="Arial"/>
              <a:buChar char="•"/>
            </a:pPr>
            <a:r>
              <a:rPr lang="en-US" sz="2400" dirty="0">
                <a:solidFill>
                  <a:srgbClr val="000000"/>
                </a:solidFill>
                <a:latin typeface="Constantia"/>
              </a:rPr>
              <a:t>Family: </a:t>
            </a:r>
            <a:r>
              <a:rPr lang="en-US" sz="2400" dirty="0" err="1">
                <a:solidFill>
                  <a:srgbClr val="000000"/>
                </a:solidFill>
                <a:latin typeface="Constantia"/>
              </a:rPr>
              <a:t>Malvaceae</a:t>
            </a:r>
            <a:endParaRPr sz="2400" dirty="0"/>
          </a:p>
          <a:p>
            <a:pPr>
              <a:lnSpc>
                <a:spcPct val="100000"/>
              </a:lnSpc>
              <a:buFont typeface="Arial"/>
              <a:buChar char="•"/>
            </a:pPr>
            <a:r>
              <a:rPr lang="en-US" sz="2400" dirty="0">
                <a:solidFill>
                  <a:srgbClr val="000000"/>
                </a:solidFill>
                <a:latin typeface="Constantia"/>
              </a:rPr>
              <a:t>Constituents: </a:t>
            </a:r>
            <a:r>
              <a:rPr lang="en-US" sz="2400" dirty="0" err="1">
                <a:solidFill>
                  <a:srgbClr val="000000"/>
                </a:solidFill>
                <a:latin typeface="Constantia"/>
              </a:rPr>
              <a:t>anthocyanins</a:t>
            </a:r>
            <a:r>
              <a:rPr lang="en-US" sz="2400" dirty="0">
                <a:solidFill>
                  <a:srgbClr val="000000"/>
                </a:solidFill>
                <a:latin typeface="Constantia"/>
              </a:rPr>
              <a:t>, as well as </a:t>
            </a:r>
            <a:r>
              <a:rPr lang="en-US" sz="2400" dirty="0" err="1">
                <a:solidFill>
                  <a:srgbClr val="000000"/>
                </a:solidFill>
                <a:latin typeface="Constantia"/>
              </a:rPr>
              <a:t>protocatechuic</a:t>
            </a:r>
            <a:r>
              <a:rPr lang="en-US" sz="2400" dirty="0">
                <a:solidFill>
                  <a:srgbClr val="000000"/>
                </a:solidFill>
                <a:latin typeface="Constantia"/>
              </a:rPr>
              <a:t> acid. </a:t>
            </a:r>
            <a:endParaRPr sz="2400" dirty="0"/>
          </a:p>
          <a:p>
            <a:pPr>
              <a:lnSpc>
                <a:spcPct val="100000"/>
              </a:lnSpc>
              <a:buFont typeface="Arial"/>
              <a:buChar char="•"/>
            </a:pPr>
            <a:r>
              <a:rPr lang="en-US" sz="2400" dirty="0">
                <a:solidFill>
                  <a:srgbClr val="000000"/>
                </a:solidFill>
                <a:latin typeface="Constantia"/>
              </a:rPr>
              <a:t>flavonoids </a:t>
            </a:r>
            <a:r>
              <a:rPr lang="en-US" sz="2400" dirty="0" err="1">
                <a:solidFill>
                  <a:srgbClr val="000000"/>
                </a:solidFill>
                <a:latin typeface="Constantia"/>
              </a:rPr>
              <a:t>gossypetin</a:t>
            </a:r>
            <a:r>
              <a:rPr lang="en-US" sz="2400" dirty="0">
                <a:solidFill>
                  <a:srgbClr val="000000"/>
                </a:solidFill>
                <a:latin typeface="Constantia"/>
              </a:rPr>
              <a:t>, </a:t>
            </a:r>
            <a:r>
              <a:rPr lang="en-US" sz="2400" dirty="0" err="1">
                <a:solidFill>
                  <a:srgbClr val="000000"/>
                </a:solidFill>
                <a:latin typeface="Constantia"/>
              </a:rPr>
              <a:t>hibiscetine</a:t>
            </a:r>
            <a:r>
              <a:rPr lang="en-US" sz="2400" dirty="0">
                <a:solidFill>
                  <a:srgbClr val="000000"/>
                </a:solidFill>
                <a:latin typeface="Constantia"/>
              </a:rPr>
              <a:t> and </a:t>
            </a:r>
            <a:r>
              <a:rPr lang="en-US" sz="2400" dirty="0" err="1">
                <a:solidFill>
                  <a:srgbClr val="000000"/>
                </a:solidFill>
                <a:latin typeface="Constantia"/>
              </a:rPr>
              <a:t>sabdaretine</a:t>
            </a:r>
            <a:r>
              <a:rPr lang="en-US" sz="2400" dirty="0">
                <a:solidFill>
                  <a:srgbClr val="000000"/>
                </a:solidFill>
                <a:latin typeface="Constantia"/>
              </a:rPr>
              <a:t>.</a:t>
            </a:r>
            <a:endParaRPr sz="2400" dirty="0"/>
          </a:p>
          <a:p>
            <a:pPr>
              <a:lnSpc>
                <a:spcPct val="100000"/>
              </a:lnSpc>
              <a:buFont typeface="Arial"/>
              <a:buChar char="•"/>
            </a:pPr>
            <a:r>
              <a:rPr lang="en-US" sz="2400" dirty="0">
                <a:solidFill>
                  <a:srgbClr val="000000"/>
                </a:solidFill>
                <a:latin typeface="Constantia"/>
              </a:rPr>
              <a:t>Pigment: </a:t>
            </a:r>
            <a:r>
              <a:rPr lang="en-US" sz="2400" dirty="0" err="1">
                <a:solidFill>
                  <a:srgbClr val="000000"/>
                </a:solidFill>
                <a:latin typeface="Constantia"/>
              </a:rPr>
              <a:t>daphniphylline</a:t>
            </a:r>
            <a:endParaRPr sz="2400" dirty="0"/>
          </a:p>
          <a:p>
            <a:pPr>
              <a:lnSpc>
                <a:spcPct val="100000"/>
              </a:lnSpc>
              <a:buFont typeface="Arial"/>
              <a:buChar char="•"/>
            </a:pPr>
            <a:r>
              <a:rPr lang="en-US" sz="2400" dirty="0">
                <a:solidFill>
                  <a:srgbClr val="000000"/>
                </a:solidFill>
                <a:latin typeface="Constantia"/>
              </a:rPr>
              <a:t>Small amounts of </a:t>
            </a:r>
            <a:r>
              <a:rPr lang="en-US" sz="2400" dirty="0" err="1">
                <a:solidFill>
                  <a:srgbClr val="000000"/>
                </a:solidFill>
                <a:latin typeface="Constantia"/>
              </a:rPr>
              <a:t>myrtillin</a:t>
            </a:r>
            <a:r>
              <a:rPr lang="en-US" sz="2400" dirty="0">
                <a:solidFill>
                  <a:srgbClr val="000000"/>
                </a:solidFill>
                <a:latin typeface="Constantia"/>
              </a:rPr>
              <a:t> (</a:t>
            </a:r>
            <a:r>
              <a:rPr lang="en-US" sz="2400" dirty="0" err="1">
                <a:solidFill>
                  <a:srgbClr val="000000"/>
                </a:solidFill>
                <a:latin typeface="Constantia"/>
              </a:rPr>
              <a:t>delphinidin</a:t>
            </a:r>
            <a:r>
              <a:rPr lang="en-US" sz="2400" dirty="0">
                <a:solidFill>
                  <a:srgbClr val="000000"/>
                </a:solidFill>
                <a:latin typeface="Constantia"/>
              </a:rPr>
              <a:t> 3-monoglucoside), </a:t>
            </a:r>
            <a:r>
              <a:rPr lang="en-US" sz="2400" dirty="0" err="1">
                <a:solidFill>
                  <a:srgbClr val="000000"/>
                </a:solidFill>
                <a:latin typeface="Constantia"/>
              </a:rPr>
              <a:t>Chrysanthenin</a:t>
            </a:r>
            <a:r>
              <a:rPr lang="en-US" sz="2400" dirty="0">
                <a:solidFill>
                  <a:srgbClr val="000000"/>
                </a:solidFill>
                <a:latin typeface="Constantia"/>
              </a:rPr>
              <a:t> (</a:t>
            </a:r>
            <a:r>
              <a:rPr lang="en-US" sz="2400" dirty="0" err="1">
                <a:solidFill>
                  <a:srgbClr val="000000"/>
                </a:solidFill>
                <a:latin typeface="Constantia"/>
              </a:rPr>
              <a:t>cyanidin</a:t>
            </a:r>
            <a:r>
              <a:rPr lang="en-US" sz="2400" dirty="0">
                <a:solidFill>
                  <a:srgbClr val="000000"/>
                </a:solidFill>
                <a:latin typeface="Constantia"/>
              </a:rPr>
              <a:t> 3-monoglucoside), and </a:t>
            </a:r>
            <a:r>
              <a:rPr lang="en-US" sz="2400" dirty="0" err="1">
                <a:solidFill>
                  <a:srgbClr val="000000"/>
                </a:solidFill>
                <a:latin typeface="Constantia"/>
              </a:rPr>
              <a:t>delphinidin</a:t>
            </a:r>
            <a:r>
              <a:rPr lang="en-US" sz="2400" dirty="0">
                <a:solidFill>
                  <a:srgbClr val="000000"/>
                </a:solidFill>
                <a:latin typeface="Constantia"/>
              </a:rPr>
              <a:t> are also present.</a:t>
            </a:r>
            <a:endParaRPr sz="2400" dirty="0"/>
          </a:p>
          <a:p>
            <a:pPr>
              <a:lnSpc>
                <a:spcPct val="100000"/>
              </a:lnSpc>
              <a:buFont typeface="Arial"/>
              <a:buChar char="•"/>
            </a:pPr>
            <a:r>
              <a:rPr lang="en-US" sz="2400" dirty="0">
                <a:solidFill>
                  <a:srgbClr val="000000"/>
                </a:solidFill>
                <a:latin typeface="Constantia"/>
              </a:rPr>
              <a:t>lipid-soluble antioxidants, particularly gamma-</a:t>
            </a:r>
            <a:r>
              <a:rPr lang="en-US" sz="2400" dirty="0" err="1">
                <a:solidFill>
                  <a:srgbClr val="000000"/>
                </a:solidFill>
                <a:latin typeface="Constantia"/>
              </a:rPr>
              <a:t>tocopherol</a:t>
            </a:r>
            <a:r>
              <a:rPr lang="en-US" sz="2400" dirty="0">
                <a:solidFill>
                  <a:srgbClr val="000000"/>
                </a:solidFill>
                <a:latin typeface="Constantia"/>
              </a:rPr>
              <a:t>.</a:t>
            </a:r>
            <a:endParaRPr sz="2400" dirty="0"/>
          </a:p>
        </p:txBody>
      </p:sp>
      <p:pic>
        <p:nvPicPr>
          <p:cNvPr id="196" name="Picture 4"/>
          <p:cNvPicPr/>
          <p:nvPr/>
        </p:nvPicPr>
        <p:blipFill>
          <a:blip r:embed="rId2"/>
          <a:stretch>
            <a:fillRect/>
          </a:stretch>
        </p:blipFill>
        <p:spPr>
          <a:xfrm>
            <a:off x="6284520" y="0"/>
            <a:ext cx="2859120" cy="1904760"/>
          </a:xfrm>
          <a:prstGeom prst="rect">
            <a:avLst/>
          </a:prstGeom>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0" y="0"/>
            <a:ext cx="0" cy="0"/>
          </a:xfrm>
          <a:prstGeom prst="rect">
            <a:avLst/>
          </a:prstGeom>
        </p:spPr>
        <p:txBody>
          <a:bodyPr lIns="90000" tIns="45000" rIns="90000" bIns="45000"/>
          <a:lstStyle/>
          <a:p>
            <a:pPr>
              <a:lnSpc>
                <a:spcPct val="100000"/>
              </a:lnSpc>
            </a:pPr>
            <a:fld id="{A1E15151-4191-41D1-91E1-719101314131}" type="slidenum">
              <a:rPr lang="en-IN" sz="2400">
                <a:solidFill>
                  <a:srgbClr val="000000"/>
                </a:solidFill>
                <a:latin typeface="Constantia"/>
              </a:rPr>
              <a:t>26</a:t>
            </a:fld>
            <a:endParaRPr/>
          </a:p>
        </p:txBody>
      </p:sp>
      <p:sp>
        <p:nvSpPr>
          <p:cNvPr id="198"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99"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3200" dirty="0">
                <a:solidFill>
                  <a:srgbClr val="000000"/>
                </a:solidFill>
                <a:latin typeface="Constantia"/>
              </a:rPr>
              <a:t>Indication:</a:t>
            </a:r>
            <a:endParaRPr dirty="0"/>
          </a:p>
          <a:p>
            <a:pPr>
              <a:lnSpc>
                <a:spcPct val="100000"/>
              </a:lnSpc>
              <a:buFont typeface="Arial"/>
              <a:buChar char="•"/>
            </a:pPr>
            <a:r>
              <a:rPr lang="en-US" sz="3200" dirty="0" smtClean="0">
                <a:solidFill>
                  <a:srgbClr val="000000"/>
                </a:solidFill>
                <a:latin typeface="Constantia"/>
              </a:rPr>
              <a:t>Principle: </a:t>
            </a:r>
            <a:r>
              <a:rPr lang="en-US" sz="3200" dirty="0">
                <a:solidFill>
                  <a:srgbClr val="000000"/>
                </a:solidFill>
                <a:latin typeface="Constantia"/>
              </a:rPr>
              <a:t>loss of appetite, cold that affects respiratory tract, hypertension</a:t>
            </a:r>
            <a:endParaRPr dirty="0"/>
          </a:p>
          <a:p>
            <a:pPr>
              <a:lnSpc>
                <a:spcPct val="100000"/>
              </a:lnSpc>
              <a:buFont typeface="Arial"/>
              <a:buChar char="•"/>
            </a:pPr>
            <a:r>
              <a:rPr lang="en-US" sz="3200" dirty="0">
                <a:solidFill>
                  <a:srgbClr val="000000"/>
                </a:solidFill>
                <a:latin typeface="Constantia"/>
              </a:rPr>
              <a:t>Minor: inflammation, conjunctivitis, herpes zoster</a:t>
            </a:r>
            <a:endParaRPr dirty="0"/>
          </a:p>
          <a:p>
            <a:pPr>
              <a:lnSpc>
                <a:spcPct val="100000"/>
              </a:lnSpc>
              <a:buFont typeface="Arial"/>
              <a:buChar char="•"/>
            </a:pPr>
            <a:r>
              <a:rPr lang="en-US" sz="3200" dirty="0">
                <a:solidFill>
                  <a:srgbClr val="000000"/>
                </a:solidFill>
                <a:latin typeface="Constantia"/>
              </a:rPr>
              <a:t>Dose:</a:t>
            </a:r>
            <a:endParaRPr dirty="0"/>
          </a:p>
          <a:p>
            <a:pPr>
              <a:lnSpc>
                <a:spcPct val="100000"/>
              </a:lnSpc>
              <a:buFont typeface="Arial"/>
              <a:buChar char="•"/>
            </a:pPr>
            <a:r>
              <a:rPr lang="en-US" sz="3200" dirty="0">
                <a:solidFill>
                  <a:srgbClr val="000000"/>
                </a:solidFill>
                <a:latin typeface="Constantia"/>
              </a:rPr>
              <a:t>Tea: boil 1.5 g of powdered in water &amp; strain after 10 minutes</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15. Hops</a:t>
            </a:r>
            <a:endParaRPr/>
          </a:p>
        </p:txBody>
      </p:sp>
      <p:sp>
        <p:nvSpPr>
          <p:cNvPr id="201" name="TextShape 2"/>
          <p:cNvSpPr txBox="1"/>
          <p:nvPr/>
        </p:nvSpPr>
        <p:spPr>
          <a:xfrm>
            <a:off x="0" y="0"/>
            <a:ext cx="0" cy="0"/>
          </a:xfrm>
          <a:prstGeom prst="rect">
            <a:avLst/>
          </a:prstGeom>
        </p:spPr>
        <p:txBody>
          <a:bodyPr lIns="90000" tIns="45000" rIns="90000" bIns="45000"/>
          <a:lstStyle/>
          <a:p>
            <a:pPr>
              <a:lnSpc>
                <a:spcPct val="100000"/>
              </a:lnSpc>
            </a:pPr>
            <a:fld id="{C1D151A1-2121-4191-9111-017121F19131}" type="slidenum">
              <a:rPr lang="en-IN" sz="2400">
                <a:solidFill>
                  <a:srgbClr val="000000"/>
                </a:solidFill>
                <a:latin typeface="Constantia"/>
              </a:rPr>
              <a:t>27</a:t>
            </a:fld>
            <a:endParaRPr/>
          </a:p>
        </p:txBody>
      </p:sp>
      <p:sp>
        <p:nvSpPr>
          <p:cNvPr id="202"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03" name="TextShape 4"/>
          <p:cNvSpPr txBox="1"/>
          <p:nvPr/>
        </p:nvSpPr>
        <p:spPr>
          <a:xfrm>
            <a:off x="261257" y="1925314"/>
            <a:ext cx="8544926" cy="4723920"/>
          </a:xfrm>
          <a:prstGeom prst="rect">
            <a:avLst/>
          </a:prstGeom>
        </p:spPr>
        <p:txBody>
          <a:bodyPr lIns="122040" tIns="60840" rIns="122040" bIns="60840"/>
          <a:lstStyle/>
          <a:p>
            <a:pPr>
              <a:lnSpc>
                <a:spcPct val="100000"/>
              </a:lnSpc>
              <a:buFont typeface="Arial"/>
              <a:buChar char="•"/>
            </a:pPr>
            <a:r>
              <a:rPr lang="en-US" sz="2800" dirty="0">
                <a:solidFill>
                  <a:srgbClr val="000000"/>
                </a:solidFill>
                <a:latin typeface="Constantia"/>
              </a:rPr>
              <a:t>Source: dried </a:t>
            </a:r>
            <a:r>
              <a:rPr lang="en-US" sz="2800" dirty="0" err="1">
                <a:solidFill>
                  <a:srgbClr val="000000"/>
                </a:solidFill>
                <a:latin typeface="Constantia"/>
              </a:rPr>
              <a:t>strobiles</a:t>
            </a:r>
            <a:r>
              <a:rPr lang="en-US" sz="2800" dirty="0">
                <a:solidFill>
                  <a:srgbClr val="000000"/>
                </a:solidFill>
                <a:latin typeface="Constantia"/>
              </a:rPr>
              <a:t> of </a:t>
            </a:r>
            <a:r>
              <a:rPr lang="en-US" sz="2800" i="1" u="sng" dirty="0" err="1">
                <a:solidFill>
                  <a:srgbClr val="000000"/>
                </a:solidFill>
                <a:latin typeface="Constantia"/>
              </a:rPr>
              <a:t>Humulus</a:t>
            </a:r>
            <a:r>
              <a:rPr lang="en-US" sz="2800" i="1" u="sng" dirty="0">
                <a:solidFill>
                  <a:srgbClr val="000000"/>
                </a:solidFill>
                <a:latin typeface="Constantia"/>
              </a:rPr>
              <a:t> </a:t>
            </a:r>
            <a:r>
              <a:rPr lang="en-US" sz="2800" i="1" u="sng" dirty="0" err="1">
                <a:solidFill>
                  <a:srgbClr val="000000"/>
                </a:solidFill>
                <a:latin typeface="Constantia"/>
              </a:rPr>
              <a:t>lupulus</a:t>
            </a:r>
            <a:endParaRPr dirty="0"/>
          </a:p>
          <a:p>
            <a:pPr>
              <a:lnSpc>
                <a:spcPct val="100000"/>
              </a:lnSpc>
              <a:buFont typeface="Arial"/>
              <a:buChar char="•"/>
            </a:pPr>
            <a:r>
              <a:rPr lang="en-US" sz="2800" dirty="0">
                <a:solidFill>
                  <a:srgbClr val="000000"/>
                </a:solidFill>
                <a:latin typeface="Constantia"/>
              </a:rPr>
              <a:t>Family: </a:t>
            </a:r>
            <a:r>
              <a:rPr lang="en-US" sz="2800" dirty="0" err="1">
                <a:solidFill>
                  <a:srgbClr val="000000"/>
                </a:solidFill>
                <a:latin typeface="Constantia"/>
              </a:rPr>
              <a:t>Cannabaceae</a:t>
            </a:r>
            <a:endParaRPr dirty="0"/>
          </a:p>
          <a:p>
            <a:pPr>
              <a:lnSpc>
                <a:spcPct val="100000"/>
              </a:lnSpc>
              <a:buFont typeface="Arial"/>
              <a:buChar char="•"/>
            </a:pPr>
            <a:r>
              <a:rPr lang="en-US" sz="2800" dirty="0">
                <a:solidFill>
                  <a:srgbClr val="000000"/>
                </a:solidFill>
                <a:latin typeface="Constantia"/>
              </a:rPr>
              <a:t>GS: England, Germany, Belgium, France, Russia, California</a:t>
            </a:r>
            <a:endParaRPr dirty="0"/>
          </a:p>
          <a:p>
            <a:pPr>
              <a:lnSpc>
                <a:spcPct val="100000"/>
              </a:lnSpc>
              <a:buFont typeface="Arial"/>
              <a:buChar char="•"/>
            </a:pPr>
            <a:r>
              <a:rPr lang="en-US" sz="2800" dirty="0">
                <a:solidFill>
                  <a:srgbClr val="000000"/>
                </a:solidFill>
                <a:latin typeface="Constantia"/>
              </a:rPr>
              <a:t>Constituents: </a:t>
            </a:r>
            <a:r>
              <a:rPr lang="en-US" sz="2800" dirty="0" err="1">
                <a:solidFill>
                  <a:srgbClr val="000000"/>
                </a:solidFill>
                <a:latin typeface="Constantia"/>
              </a:rPr>
              <a:t>Terpene</a:t>
            </a:r>
            <a:r>
              <a:rPr lang="en-US" sz="2800" dirty="0">
                <a:solidFill>
                  <a:srgbClr val="000000"/>
                </a:solidFill>
                <a:latin typeface="Constantia"/>
              </a:rPr>
              <a:t>: </a:t>
            </a:r>
            <a:r>
              <a:rPr lang="en-US" sz="2800" dirty="0" err="1">
                <a:solidFill>
                  <a:srgbClr val="000000"/>
                </a:solidFill>
                <a:latin typeface="Constantia"/>
              </a:rPr>
              <a:t>Humulene</a:t>
            </a:r>
            <a:r>
              <a:rPr lang="en-US" sz="2800" dirty="0">
                <a:solidFill>
                  <a:srgbClr val="000000"/>
                </a:solidFill>
                <a:latin typeface="Constantia"/>
              </a:rPr>
              <a:t>, 3-methyl </a:t>
            </a:r>
            <a:r>
              <a:rPr lang="en-US" sz="2800" dirty="0" err="1">
                <a:solidFill>
                  <a:srgbClr val="000000"/>
                </a:solidFill>
                <a:latin typeface="Constantia"/>
              </a:rPr>
              <a:t>butanoic</a:t>
            </a:r>
            <a:r>
              <a:rPr lang="en-US" sz="2800" dirty="0">
                <a:solidFill>
                  <a:srgbClr val="000000"/>
                </a:solidFill>
                <a:latin typeface="Constantia"/>
              </a:rPr>
              <a:t> acid</a:t>
            </a:r>
            <a:endParaRPr dirty="0"/>
          </a:p>
          <a:p>
            <a:pPr>
              <a:lnSpc>
                <a:spcPct val="100000"/>
              </a:lnSpc>
              <a:buFont typeface="Arial"/>
              <a:buChar char="•"/>
            </a:pPr>
            <a:r>
              <a:rPr lang="en-US" sz="2800" dirty="0" err="1">
                <a:solidFill>
                  <a:srgbClr val="000000"/>
                </a:solidFill>
                <a:latin typeface="Constantia"/>
              </a:rPr>
              <a:t>Phloroglucinol</a:t>
            </a:r>
            <a:r>
              <a:rPr lang="en-US" sz="2800" dirty="0">
                <a:solidFill>
                  <a:srgbClr val="000000"/>
                </a:solidFill>
                <a:latin typeface="Constantia"/>
              </a:rPr>
              <a:t> derivative: </a:t>
            </a:r>
            <a:r>
              <a:rPr lang="en-US" sz="2800" dirty="0" err="1">
                <a:solidFill>
                  <a:srgbClr val="000000"/>
                </a:solidFill>
                <a:latin typeface="Constantia"/>
              </a:rPr>
              <a:t>Humulone</a:t>
            </a:r>
            <a:r>
              <a:rPr lang="en-US" sz="2800" dirty="0">
                <a:solidFill>
                  <a:srgbClr val="000000"/>
                </a:solidFill>
                <a:latin typeface="Constantia"/>
              </a:rPr>
              <a:t>, </a:t>
            </a:r>
            <a:r>
              <a:rPr lang="en-US" sz="2800" dirty="0" err="1">
                <a:solidFill>
                  <a:srgbClr val="000000"/>
                </a:solidFill>
                <a:latin typeface="Constantia"/>
              </a:rPr>
              <a:t>lupulone</a:t>
            </a:r>
            <a:r>
              <a:rPr lang="en-US" sz="2800" dirty="0">
                <a:solidFill>
                  <a:srgbClr val="000000"/>
                </a:solidFill>
                <a:latin typeface="Constantia"/>
              </a:rPr>
              <a:t>, resin</a:t>
            </a:r>
            <a:endParaRPr dirty="0"/>
          </a:p>
          <a:p>
            <a:pPr>
              <a:lnSpc>
                <a:spcPct val="100000"/>
              </a:lnSpc>
              <a:buFont typeface="Arial"/>
              <a:buChar char="•"/>
            </a:pPr>
            <a:r>
              <a:rPr lang="en-US" sz="2800" dirty="0">
                <a:solidFill>
                  <a:srgbClr val="000000"/>
                </a:solidFill>
                <a:latin typeface="Constantia"/>
              </a:rPr>
              <a:t>2,3,4-trithiapentane, S-methyl-thio-2-methylbutanoate</a:t>
            </a:r>
            <a:endParaRPr dirty="0"/>
          </a:p>
          <a:p>
            <a:pPr>
              <a:lnSpc>
                <a:spcPct val="100000"/>
              </a:lnSpc>
            </a:pPr>
            <a:endParaRPr dirty="0"/>
          </a:p>
          <a:p>
            <a:pPr>
              <a:lnSpc>
                <a:spcPct val="100000"/>
              </a:lnSpc>
            </a:pPr>
            <a:endParaRPr dirty="0"/>
          </a:p>
        </p:txBody>
      </p:sp>
      <p:pic>
        <p:nvPicPr>
          <p:cNvPr id="204" name="Picture 2"/>
          <p:cNvPicPr/>
          <p:nvPr/>
        </p:nvPicPr>
        <p:blipFill>
          <a:blip r:embed="rId2"/>
          <a:stretch>
            <a:fillRect/>
          </a:stretch>
        </p:blipFill>
        <p:spPr>
          <a:xfrm>
            <a:off x="6868526" y="533400"/>
            <a:ext cx="1905000" cy="1402920"/>
          </a:xfrm>
          <a:prstGeom prst="rect">
            <a:avLst/>
          </a:prstGeom>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0" y="0"/>
            <a:ext cx="0" cy="0"/>
          </a:xfrm>
          <a:prstGeom prst="rect">
            <a:avLst/>
          </a:prstGeom>
        </p:spPr>
        <p:txBody>
          <a:bodyPr lIns="90000" tIns="45000" rIns="90000" bIns="45000"/>
          <a:lstStyle/>
          <a:p>
            <a:pPr>
              <a:lnSpc>
                <a:spcPct val="100000"/>
              </a:lnSpc>
            </a:pPr>
            <a:fld id="{51715141-5181-41C1-8111-61D1C1317131}" type="slidenum">
              <a:rPr lang="en-IN" sz="2400">
                <a:solidFill>
                  <a:srgbClr val="000000"/>
                </a:solidFill>
                <a:latin typeface="Constantia"/>
              </a:rPr>
              <a:t>28</a:t>
            </a:fld>
            <a:endParaRPr/>
          </a:p>
        </p:txBody>
      </p:sp>
      <p:sp>
        <p:nvSpPr>
          <p:cNvPr id="206"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07"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400" dirty="0">
                <a:solidFill>
                  <a:srgbClr val="000000"/>
                </a:solidFill>
                <a:latin typeface="Constantia"/>
              </a:rPr>
              <a:t>Indication:</a:t>
            </a:r>
            <a:endParaRPr dirty="0"/>
          </a:p>
          <a:p>
            <a:pPr>
              <a:lnSpc>
                <a:spcPct val="100000"/>
              </a:lnSpc>
              <a:buFont typeface="Arial"/>
              <a:buChar char="•"/>
            </a:pPr>
            <a:r>
              <a:rPr lang="en-US" sz="2400" dirty="0" smtClean="0">
                <a:solidFill>
                  <a:srgbClr val="000000"/>
                </a:solidFill>
                <a:latin typeface="Constantia"/>
              </a:rPr>
              <a:t>Principle: </a:t>
            </a:r>
            <a:r>
              <a:rPr lang="en-US" sz="2400" dirty="0">
                <a:solidFill>
                  <a:srgbClr val="000000"/>
                </a:solidFill>
                <a:latin typeface="Constantia"/>
              </a:rPr>
              <a:t>restlessness, nervousness, anxiety disorder, sleep disturbances</a:t>
            </a:r>
            <a:endParaRPr dirty="0"/>
          </a:p>
          <a:p>
            <a:pPr>
              <a:lnSpc>
                <a:spcPct val="100000"/>
              </a:lnSpc>
              <a:buFont typeface="Arial"/>
              <a:buChar char="•"/>
            </a:pPr>
            <a:r>
              <a:rPr lang="en-US" sz="2400" dirty="0">
                <a:solidFill>
                  <a:srgbClr val="000000"/>
                </a:solidFill>
                <a:latin typeface="Constantia"/>
              </a:rPr>
              <a:t>Major: Menopause, headache, indigestion</a:t>
            </a:r>
            <a:endParaRPr dirty="0"/>
          </a:p>
          <a:p>
            <a:pPr>
              <a:lnSpc>
                <a:spcPct val="100000"/>
              </a:lnSpc>
              <a:buFont typeface="Arial"/>
              <a:buChar char="•"/>
            </a:pPr>
            <a:r>
              <a:rPr lang="en-US" sz="2400" dirty="0">
                <a:solidFill>
                  <a:srgbClr val="000000"/>
                </a:solidFill>
                <a:latin typeface="Constantia"/>
              </a:rPr>
              <a:t>Minor: leg ulcer, edema, neuralgia</a:t>
            </a:r>
            <a:endParaRPr dirty="0"/>
          </a:p>
          <a:p>
            <a:pPr>
              <a:lnSpc>
                <a:spcPct val="100000"/>
              </a:lnSpc>
              <a:buFont typeface="Arial"/>
              <a:buChar char="•"/>
            </a:pPr>
            <a:r>
              <a:rPr lang="en-US" sz="2400" dirty="0">
                <a:solidFill>
                  <a:srgbClr val="000000"/>
                </a:solidFill>
                <a:latin typeface="Constantia"/>
              </a:rPr>
              <a:t>Contraindication:</a:t>
            </a:r>
            <a:endParaRPr dirty="0"/>
          </a:p>
          <a:p>
            <a:pPr>
              <a:lnSpc>
                <a:spcPct val="100000"/>
              </a:lnSpc>
              <a:buFont typeface="Arial"/>
              <a:buChar char="•"/>
            </a:pPr>
            <a:r>
              <a:rPr lang="en-US" sz="2400" dirty="0">
                <a:solidFill>
                  <a:srgbClr val="000000"/>
                </a:solidFill>
                <a:latin typeface="Constantia"/>
              </a:rPr>
              <a:t>Pregnancy &amp; depression</a:t>
            </a:r>
            <a:endParaRPr dirty="0"/>
          </a:p>
          <a:p>
            <a:pPr>
              <a:lnSpc>
                <a:spcPct val="100000"/>
              </a:lnSpc>
              <a:buFont typeface="Arial"/>
              <a:buChar char="•"/>
            </a:pPr>
            <a:r>
              <a:rPr lang="en-US" sz="2400" dirty="0">
                <a:solidFill>
                  <a:srgbClr val="000000"/>
                </a:solidFill>
                <a:latin typeface="Constantia"/>
              </a:rPr>
              <a:t>Dose:</a:t>
            </a:r>
            <a:endParaRPr dirty="0"/>
          </a:p>
          <a:p>
            <a:pPr>
              <a:lnSpc>
                <a:spcPct val="100000"/>
              </a:lnSpc>
              <a:buFont typeface="Arial"/>
              <a:buChar char="•"/>
            </a:pPr>
            <a:r>
              <a:rPr lang="en-US" sz="2400" dirty="0">
                <a:solidFill>
                  <a:srgbClr val="000000"/>
                </a:solidFill>
                <a:latin typeface="Constantia"/>
              </a:rPr>
              <a:t>Up to 3 times daily and before going to bed</a:t>
            </a:r>
            <a:endParaRPr dirty="0"/>
          </a:p>
          <a:p>
            <a:pPr>
              <a:lnSpc>
                <a:spcPct val="100000"/>
              </a:lnSpc>
              <a:buFont typeface="Arial"/>
              <a:buChar char="•"/>
            </a:pPr>
            <a:r>
              <a:rPr lang="en-US" sz="2400" dirty="0">
                <a:solidFill>
                  <a:srgbClr val="000000"/>
                </a:solidFill>
                <a:latin typeface="Constantia"/>
              </a:rPr>
              <a:t>Infusion: 0.5-1g</a:t>
            </a:r>
            <a:endParaRPr dirty="0"/>
          </a:p>
          <a:p>
            <a:pPr>
              <a:lnSpc>
                <a:spcPct val="100000"/>
              </a:lnSpc>
              <a:buFont typeface="Arial"/>
              <a:buChar char="•"/>
            </a:pPr>
            <a:r>
              <a:rPr lang="en-US" sz="2400" dirty="0">
                <a:solidFill>
                  <a:srgbClr val="000000"/>
                </a:solidFill>
                <a:latin typeface="Constantia"/>
              </a:rPr>
              <a:t>Liquid extract: 1:1 in 45% ethanol</a:t>
            </a:r>
            <a:endParaRPr dirty="0"/>
          </a:p>
          <a:p>
            <a:pPr>
              <a:lnSpc>
                <a:spcPct val="100000"/>
              </a:lnSpc>
              <a:buFont typeface="Arial"/>
              <a:buChar char="•"/>
            </a:pPr>
            <a:r>
              <a:rPr lang="en-US" sz="2400" dirty="0">
                <a:solidFill>
                  <a:srgbClr val="000000"/>
                </a:solidFill>
                <a:latin typeface="Constantia"/>
              </a:rPr>
              <a:t>Tincture: 0.5-1 ml in 1:5 60% ethanol</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16.Honey</a:t>
            </a:r>
            <a:endParaRPr/>
          </a:p>
        </p:txBody>
      </p:sp>
      <p:sp>
        <p:nvSpPr>
          <p:cNvPr id="209" name="TextShape 2"/>
          <p:cNvSpPr txBox="1"/>
          <p:nvPr/>
        </p:nvSpPr>
        <p:spPr>
          <a:xfrm>
            <a:off x="0" y="0"/>
            <a:ext cx="0" cy="0"/>
          </a:xfrm>
          <a:prstGeom prst="rect">
            <a:avLst/>
          </a:prstGeom>
        </p:spPr>
        <p:txBody>
          <a:bodyPr lIns="90000" tIns="45000" rIns="90000" bIns="45000"/>
          <a:lstStyle/>
          <a:p>
            <a:pPr>
              <a:lnSpc>
                <a:spcPct val="100000"/>
              </a:lnSpc>
            </a:pPr>
            <a:fld id="{B151D1E1-B1D1-41B1-A1B1-61A1B17171A1}" type="slidenum">
              <a:rPr lang="en-IN" sz="2400">
                <a:solidFill>
                  <a:srgbClr val="000000"/>
                </a:solidFill>
                <a:latin typeface="Constantia"/>
              </a:rPr>
              <a:t>29</a:t>
            </a:fld>
            <a:endParaRPr/>
          </a:p>
        </p:txBody>
      </p:sp>
      <p:sp>
        <p:nvSpPr>
          <p:cNvPr id="210"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11" name="TextShape 4"/>
          <p:cNvSpPr txBox="1"/>
          <p:nvPr/>
        </p:nvSpPr>
        <p:spPr>
          <a:xfrm>
            <a:off x="228600" y="1371600"/>
            <a:ext cx="6857640" cy="4952520"/>
          </a:xfrm>
          <a:prstGeom prst="rect">
            <a:avLst/>
          </a:prstGeom>
        </p:spPr>
        <p:txBody>
          <a:bodyPr lIns="122040" tIns="60840" rIns="122040" bIns="60840"/>
          <a:lstStyle/>
          <a:p>
            <a:pPr>
              <a:lnSpc>
                <a:spcPct val="100000"/>
              </a:lnSpc>
              <a:buFont typeface="Arial"/>
              <a:buChar char="•"/>
            </a:pPr>
            <a:r>
              <a:rPr lang="en-US" sz="2000">
                <a:solidFill>
                  <a:srgbClr val="000000"/>
                </a:solidFill>
                <a:latin typeface="Constantia"/>
              </a:rPr>
              <a:t>Syn: Madhu</a:t>
            </a:r>
            <a:endParaRPr/>
          </a:p>
          <a:p>
            <a:pPr>
              <a:lnSpc>
                <a:spcPct val="100000"/>
              </a:lnSpc>
              <a:buFont typeface="Arial"/>
              <a:buChar char="•"/>
            </a:pPr>
            <a:r>
              <a:rPr lang="en-US" sz="2000">
                <a:solidFill>
                  <a:srgbClr val="000000"/>
                </a:solidFill>
                <a:latin typeface="Constantia"/>
              </a:rPr>
              <a:t>Source: sugar secretion deposited in honey comb by bees </a:t>
            </a:r>
            <a:r>
              <a:rPr lang="en-US" sz="2000" i="1" u="sng">
                <a:solidFill>
                  <a:srgbClr val="000000"/>
                </a:solidFill>
                <a:latin typeface="Constantia"/>
              </a:rPr>
              <a:t>Apis mellifera, Apis dorsata</a:t>
            </a:r>
            <a:endParaRPr/>
          </a:p>
          <a:p>
            <a:pPr>
              <a:lnSpc>
                <a:spcPct val="100000"/>
              </a:lnSpc>
              <a:buFont typeface="Arial"/>
              <a:buChar char="•"/>
            </a:pPr>
            <a:r>
              <a:rPr lang="en-US" sz="2000">
                <a:solidFill>
                  <a:srgbClr val="000000"/>
                </a:solidFill>
                <a:latin typeface="Constantia"/>
              </a:rPr>
              <a:t>Family: Apidae                  Order: Hymenoptera</a:t>
            </a:r>
            <a:endParaRPr/>
          </a:p>
          <a:p>
            <a:pPr>
              <a:lnSpc>
                <a:spcPct val="100000"/>
              </a:lnSpc>
              <a:buFont typeface="Arial"/>
              <a:buChar char="•"/>
            </a:pPr>
            <a:r>
              <a:rPr lang="en-US" sz="2000">
                <a:solidFill>
                  <a:srgbClr val="000000"/>
                </a:solidFill>
                <a:latin typeface="Constantia"/>
              </a:rPr>
              <a:t>GS: Africa, Australia, New Zealand, India, California</a:t>
            </a:r>
            <a:endParaRPr/>
          </a:p>
          <a:p>
            <a:pPr>
              <a:lnSpc>
                <a:spcPct val="100000"/>
              </a:lnSpc>
              <a:buFont typeface="Arial"/>
              <a:buChar char="•"/>
            </a:pPr>
            <a:r>
              <a:rPr lang="en-US" sz="2000">
                <a:solidFill>
                  <a:srgbClr val="000000"/>
                </a:solidFill>
                <a:latin typeface="Constantia"/>
              </a:rPr>
              <a:t>Constituents: glucose, fructose, sucrose, maltose, gum, traces of succinic acid, acetic acid, dextrin, formic acid, coloring mattervitamin traces, </a:t>
            </a:r>
            <a:endParaRPr/>
          </a:p>
          <a:p>
            <a:pPr>
              <a:lnSpc>
                <a:spcPct val="100000"/>
              </a:lnSpc>
              <a:buFont typeface="Arial"/>
              <a:buChar char="•"/>
            </a:pPr>
            <a:r>
              <a:rPr lang="en-US" sz="2000">
                <a:solidFill>
                  <a:srgbClr val="000000"/>
                </a:solidFill>
                <a:latin typeface="Constantia"/>
              </a:rPr>
              <a:t>pollen grain</a:t>
            </a:r>
            <a:endParaRPr/>
          </a:p>
          <a:p>
            <a:pPr>
              <a:lnSpc>
                <a:spcPct val="100000"/>
              </a:lnSpc>
              <a:buFont typeface="Arial"/>
              <a:buChar char="•"/>
            </a:pPr>
            <a:r>
              <a:rPr lang="en-US" sz="2000">
                <a:solidFill>
                  <a:srgbClr val="000000"/>
                </a:solidFill>
                <a:latin typeface="Constantia"/>
              </a:rPr>
              <a:t>Enzyme: Invertase, diastase, inulase</a:t>
            </a:r>
            <a:endParaRPr/>
          </a:p>
          <a:p>
            <a:pPr>
              <a:lnSpc>
                <a:spcPct val="100000"/>
              </a:lnSpc>
              <a:buFont typeface="Arial"/>
              <a:buChar char="•"/>
            </a:pPr>
            <a:r>
              <a:rPr lang="en-US" sz="2000">
                <a:solidFill>
                  <a:srgbClr val="000000"/>
                </a:solidFill>
                <a:latin typeface="Constantia"/>
              </a:rPr>
              <a:t>Proteins</a:t>
            </a:r>
            <a:endParaRPr/>
          </a:p>
          <a:p>
            <a:pPr>
              <a:lnSpc>
                <a:spcPct val="100000"/>
              </a:lnSpc>
              <a:buFont typeface="Arial"/>
              <a:buChar char="•"/>
            </a:pPr>
            <a:r>
              <a:rPr lang="en-US" sz="2000">
                <a:solidFill>
                  <a:srgbClr val="000000"/>
                </a:solidFill>
                <a:latin typeface="Constantia"/>
              </a:rPr>
              <a:t>Indication: nutritive, in cough</a:t>
            </a:r>
            <a:endParaRPr/>
          </a:p>
        </p:txBody>
      </p:sp>
      <p:pic>
        <p:nvPicPr>
          <p:cNvPr id="212" name="Picture 2"/>
          <p:cNvPicPr/>
          <p:nvPr/>
        </p:nvPicPr>
        <p:blipFill>
          <a:blip r:embed="rId2"/>
          <a:stretch>
            <a:fillRect/>
          </a:stretch>
        </p:blipFill>
        <p:spPr>
          <a:xfrm>
            <a:off x="6781800" y="799740"/>
            <a:ext cx="2057400" cy="1262580"/>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0" y="0"/>
            <a:ext cx="0" cy="0"/>
          </a:xfrm>
          <a:prstGeom prst="rect">
            <a:avLst/>
          </a:prstGeom>
        </p:spPr>
        <p:txBody>
          <a:bodyPr lIns="90000" tIns="45000" rIns="90000" bIns="45000"/>
          <a:lstStyle/>
          <a:p>
            <a:pPr>
              <a:lnSpc>
                <a:spcPct val="100000"/>
              </a:lnSpc>
            </a:pPr>
            <a:fld id="{81014181-A111-4161-B1D1-510131318141}" type="slidenum">
              <a:rPr lang="en-IN" sz="2400">
                <a:solidFill>
                  <a:srgbClr val="000000"/>
                </a:solidFill>
                <a:latin typeface="Constantia"/>
              </a:rPr>
              <a:t>3</a:t>
            </a:fld>
            <a:endParaRPr/>
          </a:p>
        </p:txBody>
      </p:sp>
      <p:sp>
        <p:nvSpPr>
          <p:cNvPr id="101"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02"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400" u="sng" dirty="0">
                <a:solidFill>
                  <a:srgbClr val="000000"/>
                </a:solidFill>
                <a:latin typeface="Constantia"/>
              </a:rPr>
              <a:t>Indications:</a:t>
            </a:r>
            <a:endParaRPr dirty="0"/>
          </a:p>
          <a:p>
            <a:pPr>
              <a:lnSpc>
                <a:spcPct val="100000"/>
              </a:lnSpc>
              <a:buFont typeface="Arial"/>
              <a:buChar char="•"/>
            </a:pPr>
            <a:r>
              <a:rPr lang="en-US" sz="2400" dirty="0" smtClean="0">
                <a:solidFill>
                  <a:srgbClr val="000000"/>
                </a:solidFill>
                <a:latin typeface="Constantia"/>
              </a:rPr>
              <a:t>Principle: </a:t>
            </a:r>
            <a:r>
              <a:rPr lang="en-US" sz="2400" dirty="0">
                <a:solidFill>
                  <a:srgbClr val="000000"/>
                </a:solidFill>
                <a:latin typeface="Constantia"/>
              </a:rPr>
              <a:t>Hypercholesterolemia; source of nutrients including vitamins</a:t>
            </a:r>
            <a:endParaRPr dirty="0"/>
          </a:p>
          <a:p>
            <a:pPr>
              <a:lnSpc>
                <a:spcPct val="100000"/>
              </a:lnSpc>
              <a:buFont typeface="Arial"/>
              <a:buChar char="•"/>
            </a:pPr>
            <a:r>
              <a:rPr lang="en-US" sz="2400" dirty="0">
                <a:solidFill>
                  <a:srgbClr val="000000"/>
                </a:solidFill>
                <a:latin typeface="Constantia"/>
              </a:rPr>
              <a:t>Major: Diabetes; malfunctioning of thyroid gland</a:t>
            </a:r>
            <a:endParaRPr dirty="0"/>
          </a:p>
          <a:p>
            <a:pPr>
              <a:lnSpc>
                <a:spcPct val="100000"/>
              </a:lnSpc>
              <a:buFont typeface="Arial"/>
              <a:buChar char="•"/>
            </a:pPr>
            <a:r>
              <a:rPr lang="en-US" sz="2400" dirty="0">
                <a:solidFill>
                  <a:srgbClr val="000000"/>
                </a:solidFill>
                <a:latin typeface="Constantia"/>
              </a:rPr>
              <a:t>Minor: Kidney, bladder &amp; prostate disorders: asthma &amp; arthritis</a:t>
            </a:r>
            <a:endParaRPr dirty="0"/>
          </a:p>
          <a:p>
            <a:pPr>
              <a:lnSpc>
                <a:spcPct val="100000"/>
              </a:lnSpc>
            </a:pPr>
            <a:endParaRPr lang="en-US" sz="2400" u="sng" dirty="0">
              <a:solidFill>
                <a:srgbClr val="000000"/>
              </a:solidFill>
              <a:latin typeface="Constantia"/>
            </a:endParaRPr>
          </a:p>
          <a:p>
            <a:pPr>
              <a:lnSpc>
                <a:spcPct val="100000"/>
              </a:lnSpc>
              <a:buFont typeface="Arial"/>
              <a:buChar char="•"/>
            </a:pPr>
            <a:r>
              <a:rPr lang="en-US" sz="2400" dirty="0" smtClean="0">
                <a:solidFill>
                  <a:srgbClr val="000000"/>
                </a:solidFill>
                <a:latin typeface="Constantia"/>
              </a:rPr>
              <a:t>Dose</a:t>
            </a:r>
            <a:r>
              <a:rPr lang="en-US" sz="2400" dirty="0">
                <a:solidFill>
                  <a:srgbClr val="000000"/>
                </a:solidFill>
                <a:latin typeface="Constantia"/>
              </a:rPr>
              <a:t>: 5-10 g dried herb three times daily; 5-10 ml liquid extract 1:1 in 25% alcohol, three times daily</a:t>
            </a:r>
            <a:endParaRPr dirty="0"/>
          </a:p>
          <a:p>
            <a:pPr>
              <a:lnSpc>
                <a:spcPct val="100000"/>
              </a:lnSpc>
              <a:buFont typeface="Arial"/>
              <a:buChar char="•"/>
            </a:pPr>
            <a:r>
              <a:rPr lang="en-US" sz="2400" dirty="0">
                <a:solidFill>
                  <a:srgbClr val="000000"/>
                </a:solidFill>
                <a:latin typeface="Constantia"/>
              </a:rPr>
              <a:t>Classical Use:</a:t>
            </a:r>
            <a:endParaRPr dirty="0"/>
          </a:p>
          <a:p>
            <a:pPr>
              <a:lnSpc>
                <a:spcPct val="100000"/>
              </a:lnSpc>
              <a:buFont typeface="Arial"/>
              <a:buChar char="•"/>
            </a:pPr>
            <a:r>
              <a:rPr lang="en-US" sz="2400" dirty="0">
                <a:solidFill>
                  <a:srgbClr val="000000"/>
                </a:solidFill>
                <a:latin typeface="Constantia"/>
              </a:rPr>
              <a:t>Nutritive, digestive aid, ulcer, nervousness &amp; insomnia</a:t>
            </a: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17. Marigold</a:t>
            </a:r>
            <a:endParaRPr/>
          </a:p>
        </p:txBody>
      </p:sp>
      <p:sp>
        <p:nvSpPr>
          <p:cNvPr id="214" name="TextShape 2"/>
          <p:cNvSpPr txBox="1"/>
          <p:nvPr/>
        </p:nvSpPr>
        <p:spPr>
          <a:xfrm>
            <a:off x="0" y="0"/>
            <a:ext cx="0" cy="0"/>
          </a:xfrm>
          <a:prstGeom prst="rect">
            <a:avLst/>
          </a:prstGeom>
        </p:spPr>
        <p:txBody>
          <a:bodyPr lIns="90000" tIns="45000" rIns="90000" bIns="45000"/>
          <a:lstStyle/>
          <a:p>
            <a:pPr>
              <a:lnSpc>
                <a:spcPct val="100000"/>
              </a:lnSpc>
            </a:pPr>
            <a:fld id="{A191D1D1-9181-41C1-B141-E1E1B1917101}" type="slidenum">
              <a:rPr lang="en-IN" sz="2400">
                <a:solidFill>
                  <a:srgbClr val="000000"/>
                </a:solidFill>
                <a:latin typeface="Constantia"/>
              </a:rPr>
              <a:t>30</a:t>
            </a:fld>
            <a:endParaRPr/>
          </a:p>
        </p:txBody>
      </p:sp>
      <p:sp>
        <p:nvSpPr>
          <p:cNvPr id="215"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16"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dirty="0">
                <a:solidFill>
                  <a:srgbClr val="000000"/>
                </a:solidFill>
                <a:latin typeface="Constantia"/>
              </a:rPr>
              <a:t>Source: dried flower of </a:t>
            </a:r>
            <a:r>
              <a:rPr lang="en-US" sz="2800" i="1" u="sng" dirty="0">
                <a:solidFill>
                  <a:srgbClr val="000000"/>
                </a:solidFill>
                <a:latin typeface="Constantia"/>
              </a:rPr>
              <a:t>Calendula officinalis</a:t>
            </a:r>
            <a:endParaRPr dirty="0"/>
          </a:p>
          <a:p>
            <a:pPr>
              <a:lnSpc>
                <a:spcPct val="100000"/>
              </a:lnSpc>
              <a:buFont typeface="Arial"/>
              <a:buChar char="•"/>
            </a:pPr>
            <a:r>
              <a:rPr lang="en-US" sz="2800" dirty="0">
                <a:solidFill>
                  <a:srgbClr val="000000"/>
                </a:solidFill>
                <a:latin typeface="Constantia"/>
              </a:rPr>
              <a:t>Family: </a:t>
            </a:r>
            <a:r>
              <a:rPr lang="en-US" sz="2800" dirty="0" err="1">
                <a:solidFill>
                  <a:srgbClr val="000000"/>
                </a:solidFill>
                <a:latin typeface="Constantia"/>
              </a:rPr>
              <a:t>Compositae</a:t>
            </a:r>
            <a:endParaRPr dirty="0"/>
          </a:p>
          <a:p>
            <a:pPr>
              <a:lnSpc>
                <a:spcPct val="100000"/>
              </a:lnSpc>
              <a:buFont typeface="Arial"/>
              <a:buChar char="•"/>
            </a:pPr>
            <a:r>
              <a:rPr lang="en-US" sz="2800" dirty="0">
                <a:solidFill>
                  <a:srgbClr val="000000"/>
                </a:solidFill>
                <a:latin typeface="Constantia"/>
              </a:rPr>
              <a:t>GS: Europe, US, </a:t>
            </a:r>
            <a:r>
              <a:rPr lang="en-US" sz="2800" dirty="0" smtClean="0">
                <a:solidFill>
                  <a:srgbClr val="000000"/>
                </a:solidFill>
                <a:latin typeface="Constantia"/>
              </a:rPr>
              <a:t>Canada</a:t>
            </a:r>
            <a:endParaRPr dirty="0"/>
          </a:p>
          <a:p>
            <a:pPr>
              <a:lnSpc>
                <a:spcPct val="100000"/>
              </a:lnSpc>
              <a:buFont typeface="Arial"/>
              <a:buChar char="•"/>
            </a:pPr>
            <a:r>
              <a:rPr lang="en-US" sz="2800" dirty="0">
                <a:solidFill>
                  <a:srgbClr val="000000"/>
                </a:solidFill>
                <a:latin typeface="Constantia"/>
              </a:rPr>
              <a:t>Constituents: </a:t>
            </a:r>
            <a:endParaRPr dirty="0"/>
          </a:p>
          <a:p>
            <a:pPr>
              <a:lnSpc>
                <a:spcPct val="100000"/>
              </a:lnSpc>
              <a:buFont typeface="Arial"/>
              <a:buChar char="•"/>
            </a:pPr>
            <a:r>
              <a:rPr lang="en-US" sz="2800" dirty="0">
                <a:solidFill>
                  <a:srgbClr val="000000"/>
                </a:solidFill>
                <a:latin typeface="Constantia"/>
              </a:rPr>
              <a:t>Flavonoids: quercetin, </a:t>
            </a:r>
            <a:r>
              <a:rPr lang="en-US" sz="2800" dirty="0" err="1">
                <a:solidFill>
                  <a:srgbClr val="000000"/>
                </a:solidFill>
                <a:latin typeface="Constantia"/>
              </a:rPr>
              <a:t>isorhamnetin</a:t>
            </a:r>
            <a:r>
              <a:rPr lang="en-US" sz="2800" dirty="0">
                <a:solidFill>
                  <a:srgbClr val="000000"/>
                </a:solidFill>
                <a:latin typeface="Constantia"/>
              </a:rPr>
              <a:t> </a:t>
            </a:r>
            <a:r>
              <a:rPr lang="en-US" sz="2800" dirty="0" err="1">
                <a:solidFill>
                  <a:srgbClr val="000000"/>
                </a:solidFill>
                <a:latin typeface="Constantia"/>
              </a:rPr>
              <a:t>dvt</a:t>
            </a:r>
            <a:endParaRPr dirty="0"/>
          </a:p>
          <a:p>
            <a:pPr>
              <a:lnSpc>
                <a:spcPct val="100000"/>
              </a:lnSpc>
              <a:buFont typeface="Arial"/>
              <a:buChar char="•"/>
            </a:pPr>
            <a:r>
              <a:rPr lang="en-US" sz="2800" dirty="0">
                <a:solidFill>
                  <a:srgbClr val="000000"/>
                </a:solidFill>
                <a:latin typeface="Constantia"/>
              </a:rPr>
              <a:t>Triterpenoids: </a:t>
            </a:r>
            <a:r>
              <a:rPr lang="en-US" sz="2800" dirty="0" err="1">
                <a:solidFill>
                  <a:srgbClr val="000000"/>
                </a:solidFill>
                <a:latin typeface="Constantia"/>
              </a:rPr>
              <a:t>calendulosides</a:t>
            </a:r>
            <a:endParaRPr dirty="0"/>
          </a:p>
          <a:p>
            <a:pPr>
              <a:lnSpc>
                <a:spcPct val="100000"/>
              </a:lnSpc>
              <a:buFont typeface="Arial"/>
              <a:buChar char="•"/>
            </a:pPr>
            <a:r>
              <a:rPr lang="en-US" sz="2800" dirty="0">
                <a:solidFill>
                  <a:srgbClr val="000000"/>
                </a:solidFill>
                <a:latin typeface="Constantia"/>
              </a:rPr>
              <a:t>essential oil: </a:t>
            </a:r>
            <a:r>
              <a:rPr lang="en-US" sz="2800" dirty="0" err="1">
                <a:solidFill>
                  <a:srgbClr val="000000"/>
                </a:solidFill>
                <a:latin typeface="Constantia"/>
              </a:rPr>
              <a:t>amyrin</a:t>
            </a:r>
            <a:endParaRPr dirty="0"/>
          </a:p>
          <a:p>
            <a:pPr>
              <a:lnSpc>
                <a:spcPct val="100000"/>
              </a:lnSpc>
              <a:buFont typeface="Arial"/>
              <a:buChar char="•"/>
            </a:pPr>
            <a:r>
              <a:rPr lang="en-US" sz="2800" dirty="0">
                <a:solidFill>
                  <a:srgbClr val="000000"/>
                </a:solidFill>
                <a:latin typeface="Constantia"/>
              </a:rPr>
              <a:t>Carotenoids</a:t>
            </a:r>
            <a:endParaRPr dirty="0"/>
          </a:p>
          <a:p>
            <a:pPr>
              <a:lnSpc>
                <a:spcPct val="100000"/>
              </a:lnSpc>
              <a:buFont typeface="Arial"/>
              <a:buChar char="•"/>
            </a:pPr>
            <a:r>
              <a:rPr lang="en-US" sz="2800" dirty="0">
                <a:solidFill>
                  <a:srgbClr val="000000"/>
                </a:solidFill>
                <a:latin typeface="Constantia"/>
              </a:rPr>
              <a:t>Polysaccharides: </a:t>
            </a:r>
            <a:r>
              <a:rPr lang="en-US" sz="2800" dirty="0" err="1">
                <a:solidFill>
                  <a:srgbClr val="000000"/>
                </a:solidFill>
                <a:latin typeface="Constantia"/>
              </a:rPr>
              <a:t>rhamnose</a:t>
            </a:r>
            <a:r>
              <a:rPr lang="en-US" sz="2800" dirty="0">
                <a:solidFill>
                  <a:srgbClr val="000000"/>
                </a:solidFill>
                <a:latin typeface="Constantia"/>
              </a:rPr>
              <a:t>, arabinose, galactose</a:t>
            </a:r>
            <a:endParaRPr dirty="0"/>
          </a:p>
          <a:p>
            <a:pPr>
              <a:lnSpc>
                <a:spcPct val="100000"/>
              </a:lnSpc>
            </a:pPr>
            <a:endParaRPr dirty="0"/>
          </a:p>
        </p:txBody>
      </p:sp>
      <p:pic>
        <p:nvPicPr>
          <p:cNvPr id="217" name="Picture 2"/>
          <p:cNvPicPr/>
          <p:nvPr/>
        </p:nvPicPr>
        <p:blipFill>
          <a:blip r:embed="rId2"/>
          <a:stretch>
            <a:fillRect/>
          </a:stretch>
        </p:blipFill>
        <p:spPr>
          <a:xfrm>
            <a:off x="7016400" y="609480"/>
            <a:ext cx="2127240" cy="2133360"/>
          </a:xfrm>
          <a:prstGeom prst="rect">
            <a:avLst/>
          </a:prstGeom>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0" y="0"/>
            <a:ext cx="0" cy="0"/>
          </a:xfrm>
          <a:prstGeom prst="rect">
            <a:avLst/>
          </a:prstGeom>
        </p:spPr>
        <p:txBody>
          <a:bodyPr lIns="90000" tIns="45000" rIns="90000" bIns="45000"/>
          <a:lstStyle/>
          <a:p>
            <a:pPr>
              <a:lnSpc>
                <a:spcPct val="100000"/>
              </a:lnSpc>
            </a:pPr>
            <a:fld id="{91219111-D101-4161-B101-91C1D1616111}" type="slidenum">
              <a:rPr lang="en-IN" sz="2400">
                <a:solidFill>
                  <a:srgbClr val="000000"/>
                </a:solidFill>
                <a:latin typeface="Constantia"/>
              </a:rPr>
              <a:t>31</a:t>
            </a:fld>
            <a:endParaRPr/>
          </a:p>
        </p:txBody>
      </p:sp>
      <p:sp>
        <p:nvSpPr>
          <p:cNvPr id="219"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20"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400" dirty="0">
                <a:solidFill>
                  <a:srgbClr val="000000"/>
                </a:solidFill>
                <a:latin typeface="Constantia"/>
              </a:rPr>
              <a:t>Indication:</a:t>
            </a:r>
            <a:endParaRPr dirty="0"/>
          </a:p>
          <a:p>
            <a:pPr>
              <a:lnSpc>
                <a:spcPct val="100000"/>
              </a:lnSpc>
              <a:buFont typeface="Arial"/>
              <a:buChar char="•"/>
            </a:pPr>
            <a:r>
              <a:rPr lang="en-US" sz="2400" dirty="0">
                <a:solidFill>
                  <a:srgbClr val="000000"/>
                </a:solidFill>
                <a:latin typeface="Constantia"/>
              </a:rPr>
              <a:t>Principal: wound healing, mosquito bites, bee stings, cuts, sprains, inflammation, conjunctivitis [external]</a:t>
            </a:r>
            <a:endParaRPr dirty="0"/>
          </a:p>
          <a:p>
            <a:pPr>
              <a:lnSpc>
                <a:spcPct val="100000"/>
              </a:lnSpc>
              <a:buFont typeface="Arial"/>
              <a:buChar char="•"/>
            </a:pPr>
            <a:r>
              <a:rPr lang="en-US" sz="2400" dirty="0">
                <a:solidFill>
                  <a:srgbClr val="000000"/>
                </a:solidFill>
                <a:latin typeface="Constantia"/>
              </a:rPr>
              <a:t>Internal: </a:t>
            </a:r>
            <a:endParaRPr dirty="0"/>
          </a:p>
          <a:p>
            <a:pPr>
              <a:lnSpc>
                <a:spcPct val="100000"/>
              </a:lnSpc>
              <a:buFont typeface="Arial"/>
              <a:buChar char="•"/>
            </a:pPr>
            <a:r>
              <a:rPr lang="en-US" sz="2400" dirty="0">
                <a:solidFill>
                  <a:srgbClr val="000000"/>
                </a:solidFill>
                <a:latin typeface="Constantia"/>
              </a:rPr>
              <a:t>Major: varicose </a:t>
            </a:r>
            <a:r>
              <a:rPr lang="en-US" sz="2400" dirty="0" smtClean="0">
                <a:solidFill>
                  <a:srgbClr val="000000"/>
                </a:solidFill>
                <a:latin typeface="Constantia"/>
              </a:rPr>
              <a:t>veins n prophylaxis</a:t>
            </a:r>
            <a:endParaRPr dirty="0"/>
          </a:p>
          <a:p>
            <a:pPr>
              <a:lnSpc>
                <a:spcPct val="100000"/>
              </a:lnSpc>
              <a:buFont typeface="Arial"/>
              <a:buChar char="•"/>
            </a:pPr>
            <a:r>
              <a:rPr lang="en-US" sz="2400" dirty="0">
                <a:solidFill>
                  <a:srgbClr val="000000"/>
                </a:solidFill>
                <a:latin typeface="Constantia"/>
              </a:rPr>
              <a:t>Minor: amenorrhea, dysmenorrhea</a:t>
            </a:r>
            <a:endParaRPr dirty="0"/>
          </a:p>
          <a:p>
            <a:pPr>
              <a:lnSpc>
                <a:spcPct val="100000"/>
              </a:lnSpc>
              <a:buFont typeface="Arial"/>
              <a:buChar char="•"/>
            </a:pPr>
            <a:endParaRPr lang="en-US" sz="2400" smtClean="0">
              <a:solidFill>
                <a:srgbClr val="000000"/>
              </a:solidFill>
              <a:latin typeface="Constantia"/>
            </a:endParaRPr>
          </a:p>
          <a:p>
            <a:pPr>
              <a:lnSpc>
                <a:spcPct val="100000"/>
              </a:lnSpc>
              <a:buFont typeface="Arial"/>
              <a:buChar char="•"/>
            </a:pPr>
            <a:r>
              <a:rPr lang="en-US" sz="2400" smtClean="0">
                <a:solidFill>
                  <a:srgbClr val="000000"/>
                </a:solidFill>
                <a:latin typeface="Constantia"/>
              </a:rPr>
              <a:t>Dose</a:t>
            </a:r>
            <a:r>
              <a:rPr lang="en-US" sz="2400" dirty="0">
                <a:solidFill>
                  <a:srgbClr val="000000"/>
                </a:solidFill>
                <a:latin typeface="Constantia"/>
              </a:rPr>
              <a:t>:</a:t>
            </a:r>
            <a:endParaRPr dirty="0"/>
          </a:p>
          <a:p>
            <a:pPr>
              <a:lnSpc>
                <a:spcPct val="100000"/>
              </a:lnSpc>
              <a:buFont typeface="Arial"/>
              <a:buChar char="•"/>
            </a:pPr>
            <a:r>
              <a:rPr lang="en-US" sz="2400" dirty="0">
                <a:solidFill>
                  <a:srgbClr val="000000"/>
                </a:solidFill>
                <a:latin typeface="Constantia"/>
              </a:rPr>
              <a:t>Infusion: 1-2 g in divided doses</a:t>
            </a:r>
            <a:endParaRPr dirty="0"/>
          </a:p>
          <a:p>
            <a:pPr>
              <a:lnSpc>
                <a:spcPct val="100000"/>
              </a:lnSpc>
              <a:buFont typeface="Arial"/>
              <a:buChar char="•"/>
            </a:pPr>
            <a:r>
              <a:rPr lang="en-US" sz="2400" dirty="0">
                <a:solidFill>
                  <a:srgbClr val="000000"/>
                </a:solidFill>
                <a:latin typeface="Constantia"/>
              </a:rPr>
              <a:t>Liquid extract: 1.5-4.5 ml per day in divided doses</a:t>
            </a:r>
            <a:endParaRPr dirty="0"/>
          </a:p>
          <a:p>
            <a:pPr>
              <a:lnSpc>
                <a:spcPct val="100000"/>
              </a:lnSpc>
              <a:buFont typeface="Arial"/>
              <a:buChar char="•"/>
            </a:pPr>
            <a:r>
              <a:rPr lang="en-US" sz="2400" dirty="0">
                <a:solidFill>
                  <a:srgbClr val="000000"/>
                </a:solidFill>
                <a:latin typeface="Constantia"/>
              </a:rPr>
              <a:t>Tincture: 0.3-1.2 ml 3 times a day</a:t>
            </a:r>
            <a:endParaRPr dirty="0"/>
          </a:p>
          <a:p>
            <a:pPr>
              <a:lnSpc>
                <a:spcPct val="100000"/>
              </a:lnSpc>
              <a:buFont typeface="Arial"/>
              <a:buChar char="•"/>
            </a:pPr>
            <a:r>
              <a:rPr lang="en-US" sz="2400" dirty="0">
                <a:solidFill>
                  <a:srgbClr val="000000"/>
                </a:solidFill>
                <a:latin typeface="Constantia"/>
              </a:rPr>
              <a:t>External: 1:3 dilute </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18. Amla</a:t>
            </a:r>
            <a:endParaRPr/>
          </a:p>
        </p:txBody>
      </p:sp>
      <p:sp>
        <p:nvSpPr>
          <p:cNvPr id="222" name="TextShape 2"/>
          <p:cNvSpPr txBox="1"/>
          <p:nvPr/>
        </p:nvSpPr>
        <p:spPr>
          <a:xfrm>
            <a:off x="0" y="0"/>
            <a:ext cx="0" cy="0"/>
          </a:xfrm>
          <a:prstGeom prst="rect">
            <a:avLst/>
          </a:prstGeom>
        </p:spPr>
        <p:txBody>
          <a:bodyPr lIns="90000" tIns="45000" rIns="90000" bIns="45000"/>
          <a:lstStyle/>
          <a:p>
            <a:pPr>
              <a:lnSpc>
                <a:spcPct val="100000"/>
              </a:lnSpc>
            </a:pPr>
            <a:fld id="{71B13181-B141-41F1-91C1-A181C15151C1}" type="slidenum">
              <a:rPr lang="en-IN" sz="2400">
                <a:solidFill>
                  <a:srgbClr val="000000"/>
                </a:solidFill>
                <a:latin typeface="Constantia"/>
              </a:rPr>
              <a:t>32</a:t>
            </a:fld>
            <a:endParaRPr/>
          </a:p>
        </p:txBody>
      </p:sp>
      <p:sp>
        <p:nvSpPr>
          <p:cNvPr id="223"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24" name="TextShape 4"/>
          <p:cNvSpPr txBox="1"/>
          <p:nvPr/>
        </p:nvSpPr>
        <p:spPr>
          <a:xfrm>
            <a:off x="228600" y="1295280"/>
            <a:ext cx="8686440" cy="4952520"/>
          </a:xfrm>
          <a:prstGeom prst="rect">
            <a:avLst/>
          </a:prstGeom>
        </p:spPr>
        <p:txBody>
          <a:bodyPr lIns="122040" tIns="60840" rIns="122040" bIns="60840"/>
          <a:lstStyle/>
          <a:p>
            <a:pPr>
              <a:lnSpc>
                <a:spcPct val="100000"/>
              </a:lnSpc>
              <a:buFont typeface="Arial"/>
              <a:buChar char="•"/>
            </a:pPr>
            <a:r>
              <a:rPr lang="en-US" sz="2400">
                <a:solidFill>
                  <a:srgbClr val="000000"/>
                </a:solidFill>
                <a:latin typeface="Constantia"/>
              </a:rPr>
              <a:t>Syn: Amalaki, Indian gooseberry</a:t>
            </a:r>
            <a:endParaRPr/>
          </a:p>
          <a:p>
            <a:pPr>
              <a:lnSpc>
                <a:spcPct val="100000"/>
              </a:lnSpc>
              <a:buFont typeface="Arial"/>
              <a:buChar char="•"/>
            </a:pPr>
            <a:r>
              <a:rPr lang="en-US" sz="2400">
                <a:solidFill>
                  <a:srgbClr val="000000"/>
                </a:solidFill>
                <a:latin typeface="Constantia"/>
              </a:rPr>
              <a:t>Source: dried ripe fruits of </a:t>
            </a:r>
            <a:r>
              <a:rPr lang="en-US" sz="2400" i="1" u="sng">
                <a:solidFill>
                  <a:srgbClr val="000000"/>
                </a:solidFill>
                <a:latin typeface="Constantia"/>
              </a:rPr>
              <a:t>Phyllanthus emblica</a:t>
            </a:r>
            <a:endParaRPr/>
          </a:p>
          <a:p>
            <a:pPr>
              <a:lnSpc>
                <a:spcPct val="100000"/>
              </a:lnSpc>
              <a:buFont typeface="Arial"/>
              <a:buChar char="•"/>
            </a:pPr>
            <a:r>
              <a:rPr lang="en-US" sz="2400">
                <a:solidFill>
                  <a:srgbClr val="000000"/>
                </a:solidFill>
                <a:latin typeface="Constantia"/>
              </a:rPr>
              <a:t>Family: Euphorbiaceae</a:t>
            </a:r>
            <a:endParaRPr/>
          </a:p>
          <a:p>
            <a:pPr>
              <a:lnSpc>
                <a:spcPct val="100000"/>
              </a:lnSpc>
              <a:buFont typeface="Arial"/>
              <a:buChar char="•"/>
            </a:pPr>
            <a:r>
              <a:rPr lang="en-US" sz="2400">
                <a:solidFill>
                  <a:srgbClr val="000000"/>
                </a:solidFill>
                <a:latin typeface="Constantia"/>
              </a:rPr>
              <a:t>GS: India, Srilanka, Myanmar</a:t>
            </a:r>
            <a:endParaRPr/>
          </a:p>
          <a:p>
            <a:pPr>
              <a:lnSpc>
                <a:spcPct val="100000"/>
              </a:lnSpc>
              <a:buFont typeface="Arial"/>
              <a:buChar char="•"/>
            </a:pPr>
            <a:r>
              <a:rPr lang="en-US" sz="2400">
                <a:solidFill>
                  <a:srgbClr val="000000"/>
                </a:solidFill>
                <a:latin typeface="Constantia"/>
              </a:rPr>
              <a:t>Constituents: Hydrolysable tannins: Gallic acid, Ellagic acid, vitamin C, amino acids, phyllemblin</a:t>
            </a:r>
            <a:endParaRPr/>
          </a:p>
          <a:p>
            <a:pPr>
              <a:lnSpc>
                <a:spcPct val="100000"/>
              </a:lnSpc>
              <a:buFont typeface="Arial"/>
              <a:buChar char="•"/>
            </a:pPr>
            <a:r>
              <a:rPr lang="en-US" sz="2400">
                <a:solidFill>
                  <a:srgbClr val="000000"/>
                </a:solidFill>
                <a:latin typeface="Constantia"/>
              </a:rPr>
              <a:t>Indication: As a rejuvenative herb, it nourishes body tissues and accelerates the cell regeneration process.</a:t>
            </a:r>
            <a:endParaRPr/>
          </a:p>
          <a:p>
            <a:pPr>
              <a:lnSpc>
                <a:spcPct val="100000"/>
              </a:lnSpc>
              <a:buFont typeface="Arial"/>
              <a:buChar char="•"/>
            </a:pPr>
            <a:r>
              <a:rPr lang="en-US" sz="2400">
                <a:solidFill>
                  <a:srgbClr val="000000"/>
                </a:solidFill>
                <a:latin typeface="Constantia"/>
              </a:rPr>
              <a:t>As a powerful antioxidant, Emblic Myrobalan helps scavenge free radicals linked to premature aging.</a:t>
            </a:r>
            <a:endParaRPr/>
          </a:p>
          <a:p>
            <a:pPr>
              <a:lnSpc>
                <a:spcPct val="100000"/>
              </a:lnSpc>
              <a:buFont typeface="Arial"/>
              <a:buChar char="•"/>
            </a:pPr>
            <a:r>
              <a:rPr lang="en-US" sz="2400">
                <a:solidFill>
                  <a:srgbClr val="000000"/>
                </a:solidFill>
                <a:latin typeface="Constantia"/>
              </a:rPr>
              <a:t>It helps in building the body’s immune system and provides resistance against many diseases, especially those of the respiratory tract.</a:t>
            </a:r>
            <a:endParaRPr/>
          </a:p>
          <a:p>
            <a:pPr>
              <a:lnSpc>
                <a:spcPct val="100000"/>
              </a:lnSpc>
            </a:pPr>
            <a:endParaRPr/>
          </a:p>
        </p:txBody>
      </p:sp>
      <p:pic>
        <p:nvPicPr>
          <p:cNvPr id="225" name="Picture 2"/>
          <p:cNvPicPr/>
          <p:nvPr/>
        </p:nvPicPr>
        <p:blipFill>
          <a:blip r:embed="rId2"/>
          <a:stretch>
            <a:fillRect/>
          </a:stretch>
        </p:blipFill>
        <p:spPr>
          <a:xfrm>
            <a:off x="9144000" y="0"/>
            <a:ext cx="2819160" cy="2209320"/>
          </a:xfrm>
          <a:prstGeom prst="rect">
            <a:avLst/>
          </a:prstGeom>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19.Ginseng</a:t>
            </a:r>
            <a:endParaRPr/>
          </a:p>
        </p:txBody>
      </p:sp>
      <p:sp>
        <p:nvSpPr>
          <p:cNvPr id="227" name="TextShape 2"/>
          <p:cNvSpPr txBox="1"/>
          <p:nvPr/>
        </p:nvSpPr>
        <p:spPr>
          <a:xfrm>
            <a:off x="0" y="0"/>
            <a:ext cx="0" cy="0"/>
          </a:xfrm>
          <a:prstGeom prst="rect">
            <a:avLst/>
          </a:prstGeom>
        </p:spPr>
        <p:txBody>
          <a:bodyPr lIns="90000" tIns="45000" rIns="90000" bIns="45000"/>
          <a:lstStyle/>
          <a:p>
            <a:pPr>
              <a:lnSpc>
                <a:spcPct val="100000"/>
              </a:lnSpc>
            </a:pPr>
            <a:fld id="{11315121-91F1-41E1-9141-6191A17111C1}" type="slidenum">
              <a:rPr lang="en-IN" sz="2400">
                <a:solidFill>
                  <a:srgbClr val="000000"/>
                </a:solidFill>
                <a:latin typeface="Constantia"/>
              </a:rPr>
              <a:t>33</a:t>
            </a:fld>
            <a:endParaRPr/>
          </a:p>
        </p:txBody>
      </p:sp>
      <p:sp>
        <p:nvSpPr>
          <p:cNvPr id="228"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29"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dirty="0" err="1">
                <a:solidFill>
                  <a:srgbClr val="000000"/>
                </a:solidFill>
                <a:latin typeface="Constantia"/>
              </a:rPr>
              <a:t>Syn</a:t>
            </a:r>
            <a:r>
              <a:rPr lang="en-US" sz="2800" dirty="0">
                <a:solidFill>
                  <a:srgbClr val="000000"/>
                </a:solidFill>
                <a:latin typeface="Constantia"/>
              </a:rPr>
              <a:t>: </a:t>
            </a:r>
            <a:r>
              <a:rPr lang="en-US" sz="2800" dirty="0" err="1">
                <a:solidFill>
                  <a:srgbClr val="000000"/>
                </a:solidFill>
                <a:latin typeface="Constantia"/>
              </a:rPr>
              <a:t>Ninjin</a:t>
            </a:r>
            <a:endParaRPr dirty="0"/>
          </a:p>
          <a:p>
            <a:pPr>
              <a:lnSpc>
                <a:spcPct val="100000"/>
              </a:lnSpc>
              <a:buFont typeface="Arial"/>
              <a:buChar char="•"/>
            </a:pPr>
            <a:r>
              <a:rPr lang="en-US" sz="2800" dirty="0">
                <a:solidFill>
                  <a:srgbClr val="000000"/>
                </a:solidFill>
                <a:latin typeface="Constantia"/>
              </a:rPr>
              <a:t>History: human body root</a:t>
            </a:r>
            <a:endParaRPr dirty="0"/>
          </a:p>
          <a:p>
            <a:pPr>
              <a:lnSpc>
                <a:spcPct val="100000"/>
              </a:lnSpc>
              <a:buFont typeface="Arial"/>
              <a:buChar char="•"/>
            </a:pPr>
            <a:r>
              <a:rPr lang="en-US" sz="2800" dirty="0">
                <a:solidFill>
                  <a:srgbClr val="000000"/>
                </a:solidFill>
                <a:latin typeface="Constantia"/>
              </a:rPr>
              <a:t>Source: dried roots of </a:t>
            </a:r>
            <a:r>
              <a:rPr lang="en-US" sz="2800" i="1" u="sng" dirty="0" err="1">
                <a:solidFill>
                  <a:srgbClr val="000000"/>
                </a:solidFill>
                <a:latin typeface="Constantia"/>
              </a:rPr>
              <a:t>Panax</a:t>
            </a:r>
            <a:r>
              <a:rPr lang="en-US" sz="2800" i="1" u="sng" dirty="0">
                <a:solidFill>
                  <a:srgbClr val="000000"/>
                </a:solidFill>
                <a:latin typeface="Constantia"/>
              </a:rPr>
              <a:t> ginseng (Korea), </a:t>
            </a:r>
            <a:r>
              <a:rPr lang="en-US" sz="2800" i="1" u="sng" dirty="0" err="1">
                <a:solidFill>
                  <a:srgbClr val="000000"/>
                </a:solidFill>
                <a:latin typeface="Constantia"/>
              </a:rPr>
              <a:t>Panax</a:t>
            </a:r>
            <a:r>
              <a:rPr lang="en-US" sz="2800" i="1" u="sng" dirty="0">
                <a:solidFill>
                  <a:srgbClr val="000000"/>
                </a:solidFill>
                <a:latin typeface="Constantia"/>
              </a:rPr>
              <a:t> </a:t>
            </a:r>
            <a:r>
              <a:rPr lang="en-US" sz="2800" i="1" u="sng" dirty="0" err="1">
                <a:solidFill>
                  <a:srgbClr val="000000"/>
                </a:solidFill>
                <a:latin typeface="Constantia"/>
              </a:rPr>
              <a:t>quinquefolium</a:t>
            </a:r>
            <a:r>
              <a:rPr lang="en-US" sz="2800" i="1" u="sng" dirty="0">
                <a:solidFill>
                  <a:srgbClr val="000000"/>
                </a:solidFill>
                <a:latin typeface="Constantia"/>
              </a:rPr>
              <a:t> (US)</a:t>
            </a:r>
            <a:endParaRPr dirty="0"/>
          </a:p>
          <a:p>
            <a:pPr>
              <a:lnSpc>
                <a:spcPct val="100000"/>
              </a:lnSpc>
              <a:buFont typeface="Arial"/>
              <a:buChar char="•"/>
            </a:pPr>
            <a:r>
              <a:rPr lang="en-US" sz="2800" dirty="0">
                <a:solidFill>
                  <a:srgbClr val="000000"/>
                </a:solidFill>
                <a:latin typeface="Constantia"/>
              </a:rPr>
              <a:t>Family: </a:t>
            </a:r>
            <a:r>
              <a:rPr lang="en-US" sz="2800" dirty="0" err="1">
                <a:solidFill>
                  <a:srgbClr val="000000"/>
                </a:solidFill>
                <a:latin typeface="Constantia"/>
              </a:rPr>
              <a:t>Araliaceae</a:t>
            </a:r>
            <a:endParaRPr dirty="0"/>
          </a:p>
          <a:p>
            <a:pPr>
              <a:lnSpc>
                <a:spcPct val="100000"/>
              </a:lnSpc>
              <a:buFont typeface="Arial"/>
              <a:buChar char="•"/>
            </a:pPr>
            <a:r>
              <a:rPr lang="en-US" sz="2800" dirty="0">
                <a:solidFill>
                  <a:srgbClr val="000000"/>
                </a:solidFill>
                <a:latin typeface="Constantia"/>
              </a:rPr>
              <a:t>Constituents: </a:t>
            </a:r>
            <a:endParaRPr dirty="0"/>
          </a:p>
          <a:p>
            <a:pPr>
              <a:lnSpc>
                <a:spcPct val="100000"/>
              </a:lnSpc>
              <a:buFont typeface="Arial"/>
              <a:buChar char="•"/>
            </a:pPr>
            <a:r>
              <a:rPr lang="en-US" sz="2800" dirty="0" err="1">
                <a:solidFill>
                  <a:srgbClr val="000000"/>
                </a:solidFill>
                <a:latin typeface="Constantia"/>
              </a:rPr>
              <a:t>Ginsenosides</a:t>
            </a:r>
            <a:r>
              <a:rPr lang="en-US" sz="2800" dirty="0">
                <a:solidFill>
                  <a:srgbClr val="000000"/>
                </a:solidFill>
                <a:latin typeface="Constantia"/>
              </a:rPr>
              <a:t>: </a:t>
            </a:r>
            <a:r>
              <a:rPr lang="en-US" sz="2800" dirty="0" err="1">
                <a:solidFill>
                  <a:srgbClr val="000000"/>
                </a:solidFill>
                <a:latin typeface="Constantia"/>
              </a:rPr>
              <a:t>dammarol</a:t>
            </a:r>
            <a:endParaRPr dirty="0"/>
          </a:p>
          <a:p>
            <a:pPr>
              <a:lnSpc>
                <a:spcPct val="100000"/>
              </a:lnSpc>
              <a:buFont typeface="Arial"/>
              <a:buChar char="•"/>
            </a:pPr>
            <a:r>
              <a:rPr lang="en-US" sz="2800" dirty="0" err="1">
                <a:solidFill>
                  <a:srgbClr val="000000"/>
                </a:solidFill>
                <a:latin typeface="Constantia"/>
              </a:rPr>
              <a:t>Panaxosides</a:t>
            </a:r>
            <a:r>
              <a:rPr lang="en-US" sz="2800" dirty="0">
                <a:solidFill>
                  <a:srgbClr val="000000"/>
                </a:solidFill>
                <a:latin typeface="Constantia"/>
              </a:rPr>
              <a:t>: </a:t>
            </a:r>
            <a:r>
              <a:rPr lang="en-US" sz="2800" dirty="0" err="1">
                <a:solidFill>
                  <a:srgbClr val="000000"/>
                </a:solidFill>
                <a:latin typeface="Constantia"/>
              </a:rPr>
              <a:t>oleanic</a:t>
            </a:r>
            <a:r>
              <a:rPr lang="en-US" sz="2800" dirty="0">
                <a:solidFill>
                  <a:srgbClr val="000000"/>
                </a:solidFill>
                <a:latin typeface="Constantia"/>
              </a:rPr>
              <a:t> acid, </a:t>
            </a:r>
            <a:r>
              <a:rPr lang="en-US" sz="2800" dirty="0" err="1">
                <a:solidFill>
                  <a:srgbClr val="000000"/>
                </a:solidFill>
                <a:latin typeface="Constantia"/>
              </a:rPr>
              <a:t>panaxodiol</a:t>
            </a:r>
            <a:r>
              <a:rPr lang="en-US" sz="2800" dirty="0">
                <a:solidFill>
                  <a:srgbClr val="000000"/>
                </a:solidFill>
                <a:latin typeface="Constantia"/>
              </a:rPr>
              <a:t>, </a:t>
            </a:r>
            <a:r>
              <a:rPr lang="en-US" sz="2800" dirty="0" err="1">
                <a:solidFill>
                  <a:srgbClr val="000000"/>
                </a:solidFill>
                <a:latin typeface="Constantia"/>
              </a:rPr>
              <a:t>panaxotriol</a:t>
            </a:r>
            <a:endParaRPr dirty="0"/>
          </a:p>
          <a:p>
            <a:pPr>
              <a:lnSpc>
                <a:spcPct val="100000"/>
              </a:lnSpc>
              <a:buFont typeface="Arial"/>
              <a:buChar char="•"/>
            </a:pPr>
            <a:r>
              <a:rPr lang="en-US" sz="2800" dirty="0" err="1">
                <a:solidFill>
                  <a:srgbClr val="000000"/>
                </a:solidFill>
                <a:latin typeface="Constantia"/>
              </a:rPr>
              <a:t>chikusetsusaponin</a:t>
            </a:r>
            <a:endParaRPr dirty="0"/>
          </a:p>
        </p:txBody>
      </p:sp>
      <p:pic>
        <p:nvPicPr>
          <p:cNvPr id="230" name="Picture 6"/>
          <p:cNvPicPr/>
          <p:nvPr/>
        </p:nvPicPr>
        <p:blipFill>
          <a:blip r:embed="rId2"/>
          <a:stretch>
            <a:fillRect/>
          </a:stretch>
        </p:blipFill>
        <p:spPr>
          <a:xfrm>
            <a:off x="6858000" y="1371600"/>
            <a:ext cx="2059560" cy="3428640"/>
          </a:xfrm>
          <a:prstGeom prst="rect">
            <a:avLst/>
          </a:prstGeom>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0" y="0"/>
            <a:ext cx="0" cy="0"/>
          </a:xfrm>
          <a:prstGeom prst="rect">
            <a:avLst/>
          </a:prstGeom>
        </p:spPr>
        <p:txBody>
          <a:bodyPr lIns="90000" tIns="45000" rIns="90000" bIns="45000"/>
          <a:lstStyle/>
          <a:p>
            <a:pPr>
              <a:lnSpc>
                <a:spcPct val="100000"/>
              </a:lnSpc>
            </a:pPr>
            <a:fld id="{E1E1E191-81C1-4151-A1B1-D1A1815181B1}" type="slidenum">
              <a:rPr lang="en-IN" sz="2400">
                <a:solidFill>
                  <a:srgbClr val="000000"/>
                </a:solidFill>
                <a:latin typeface="Constantia"/>
              </a:rPr>
              <a:t>34</a:t>
            </a:fld>
            <a:endParaRPr/>
          </a:p>
        </p:txBody>
      </p:sp>
      <p:sp>
        <p:nvSpPr>
          <p:cNvPr id="232"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33"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800">
                <a:solidFill>
                  <a:srgbClr val="000000"/>
                </a:solidFill>
                <a:latin typeface="Constantia"/>
              </a:rPr>
              <a:t>Indication:</a:t>
            </a:r>
            <a:endParaRPr/>
          </a:p>
          <a:p>
            <a:pPr>
              <a:lnSpc>
                <a:spcPct val="100000"/>
              </a:lnSpc>
              <a:buFont typeface="Arial"/>
              <a:buChar char="•"/>
            </a:pPr>
            <a:r>
              <a:rPr lang="en-US" sz="2800">
                <a:solidFill>
                  <a:srgbClr val="000000"/>
                </a:solidFill>
                <a:latin typeface="Constantia"/>
              </a:rPr>
              <a:t>Principal: physical-mental exhaustion, stress, fatigue</a:t>
            </a:r>
            <a:endParaRPr/>
          </a:p>
          <a:p>
            <a:pPr>
              <a:lnSpc>
                <a:spcPct val="100000"/>
              </a:lnSpc>
              <a:buFont typeface="Arial"/>
              <a:buChar char="•"/>
            </a:pPr>
            <a:r>
              <a:rPr lang="en-US" sz="2800">
                <a:solidFill>
                  <a:srgbClr val="000000"/>
                </a:solidFill>
                <a:latin typeface="Constantia"/>
              </a:rPr>
              <a:t>Major: hyperglycemia, erectile dysfunction, menopausal symptoms, aging, CVS</a:t>
            </a:r>
            <a:endParaRPr/>
          </a:p>
          <a:p>
            <a:pPr>
              <a:lnSpc>
                <a:spcPct val="100000"/>
              </a:lnSpc>
              <a:buFont typeface="Arial"/>
              <a:buChar char="•"/>
            </a:pPr>
            <a:r>
              <a:rPr lang="en-US" sz="2800">
                <a:solidFill>
                  <a:srgbClr val="000000"/>
                </a:solidFill>
                <a:latin typeface="Constantia"/>
              </a:rPr>
              <a:t>Contraindication:</a:t>
            </a:r>
            <a:endParaRPr/>
          </a:p>
          <a:p>
            <a:pPr>
              <a:lnSpc>
                <a:spcPct val="100000"/>
              </a:lnSpc>
              <a:buFont typeface="Arial"/>
              <a:buChar char="•"/>
            </a:pPr>
            <a:r>
              <a:rPr lang="en-US" sz="2800">
                <a:solidFill>
                  <a:srgbClr val="000000"/>
                </a:solidFill>
                <a:latin typeface="Constantia"/>
              </a:rPr>
              <a:t>Coronary thrombosis, acute illness, pregnancy</a:t>
            </a:r>
            <a:endParaRPr/>
          </a:p>
          <a:p>
            <a:pPr>
              <a:lnSpc>
                <a:spcPct val="100000"/>
              </a:lnSpc>
              <a:buFont typeface="Arial"/>
              <a:buChar char="•"/>
            </a:pPr>
            <a:r>
              <a:rPr lang="en-US" sz="2800">
                <a:solidFill>
                  <a:srgbClr val="000000"/>
                </a:solidFill>
                <a:latin typeface="Constantia"/>
              </a:rPr>
              <a:t>Dose:</a:t>
            </a:r>
            <a:endParaRPr/>
          </a:p>
          <a:p>
            <a:pPr>
              <a:lnSpc>
                <a:spcPct val="100000"/>
              </a:lnSpc>
              <a:buFont typeface="Arial"/>
              <a:buChar char="•"/>
            </a:pPr>
            <a:r>
              <a:rPr lang="en-US" sz="2800">
                <a:solidFill>
                  <a:srgbClr val="000000"/>
                </a:solidFill>
                <a:latin typeface="Constantia"/>
              </a:rPr>
              <a:t>Decoction: 0.6-2 g daily in the morning</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20.Ashwagandha</a:t>
            </a:r>
            <a:endParaRPr/>
          </a:p>
        </p:txBody>
      </p:sp>
      <p:sp>
        <p:nvSpPr>
          <p:cNvPr id="235" name="TextShape 2"/>
          <p:cNvSpPr txBox="1"/>
          <p:nvPr/>
        </p:nvSpPr>
        <p:spPr>
          <a:xfrm>
            <a:off x="0" y="0"/>
            <a:ext cx="0" cy="0"/>
          </a:xfrm>
          <a:prstGeom prst="rect">
            <a:avLst/>
          </a:prstGeom>
        </p:spPr>
        <p:txBody>
          <a:bodyPr lIns="90000" tIns="45000" rIns="90000" bIns="45000"/>
          <a:lstStyle/>
          <a:p>
            <a:pPr>
              <a:lnSpc>
                <a:spcPct val="100000"/>
              </a:lnSpc>
            </a:pPr>
            <a:fld id="{6161D111-E1B1-41D1-9161-8111A1F11181}" type="slidenum">
              <a:rPr lang="en-IN" sz="2400">
                <a:solidFill>
                  <a:srgbClr val="000000"/>
                </a:solidFill>
                <a:latin typeface="Constantia"/>
              </a:rPr>
              <a:t>35</a:t>
            </a:fld>
            <a:endParaRPr/>
          </a:p>
        </p:txBody>
      </p:sp>
      <p:sp>
        <p:nvSpPr>
          <p:cNvPr id="236"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37" name="TextShape 4"/>
          <p:cNvSpPr txBox="1"/>
          <p:nvPr/>
        </p:nvSpPr>
        <p:spPr>
          <a:xfrm>
            <a:off x="228600" y="1295280"/>
            <a:ext cx="6857640" cy="4952520"/>
          </a:xfrm>
          <a:prstGeom prst="rect">
            <a:avLst/>
          </a:prstGeom>
        </p:spPr>
        <p:txBody>
          <a:bodyPr lIns="122040" tIns="60840" rIns="122040" bIns="60840"/>
          <a:lstStyle/>
          <a:p>
            <a:pPr>
              <a:lnSpc>
                <a:spcPct val="100000"/>
              </a:lnSpc>
              <a:buFont typeface="Arial"/>
              <a:buChar char="•"/>
            </a:pPr>
            <a:r>
              <a:rPr lang="en-US" sz="2200" dirty="0" err="1">
                <a:solidFill>
                  <a:srgbClr val="000000"/>
                </a:solidFill>
                <a:latin typeface="Constantia"/>
              </a:rPr>
              <a:t>Syn</a:t>
            </a:r>
            <a:r>
              <a:rPr lang="en-US" sz="2200" dirty="0">
                <a:solidFill>
                  <a:srgbClr val="000000"/>
                </a:solidFill>
                <a:latin typeface="Constantia"/>
              </a:rPr>
              <a:t>: </a:t>
            </a:r>
            <a:r>
              <a:rPr lang="en-US" sz="2200" dirty="0" err="1">
                <a:solidFill>
                  <a:srgbClr val="000000"/>
                </a:solidFill>
                <a:latin typeface="Constantia"/>
              </a:rPr>
              <a:t>Withania</a:t>
            </a:r>
            <a:endParaRPr sz="2200" dirty="0"/>
          </a:p>
          <a:p>
            <a:pPr>
              <a:lnSpc>
                <a:spcPct val="100000"/>
              </a:lnSpc>
              <a:buFont typeface="Arial"/>
              <a:buChar char="•"/>
            </a:pPr>
            <a:r>
              <a:rPr lang="en-US" sz="2200" dirty="0">
                <a:solidFill>
                  <a:srgbClr val="000000"/>
                </a:solidFill>
                <a:latin typeface="Constantia"/>
              </a:rPr>
              <a:t>History: smells like horse foot</a:t>
            </a:r>
            <a:endParaRPr sz="2200" dirty="0"/>
          </a:p>
          <a:p>
            <a:pPr>
              <a:lnSpc>
                <a:spcPct val="100000"/>
              </a:lnSpc>
              <a:buFont typeface="Arial"/>
              <a:buChar char="•"/>
            </a:pPr>
            <a:r>
              <a:rPr lang="en-US" sz="2200" dirty="0">
                <a:solidFill>
                  <a:srgbClr val="000000"/>
                </a:solidFill>
                <a:latin typeface="Constantia"/>
              </a:rPr>
              <a:t>Source: dried roots of </a:t>
            </a:r>
            <a:r>
              <a:rPr lang="en-US" sz="2200" i="1" u="sng" dirty="0" err="1">
                <a:solidFill>
                  <a:srgbClr val="000000"/>
                </a:solidFill>
                <a:latin typeface="Constantia"/>
              </a:rPr>
              <a:t>Withania</a:t>
            </a:r>
            <a:r>
              <a:rPr lang="en-US" sz="2200" i="1" u="sng" dirty="0">
                <a:solidFill>
                  <a:srgbClr val="000000"/>
                </a:solidFill>
                <a:latin typeface="Constantia"/>
              </a:rPr>
              <a:t> </a:t>
            </a:r>
            <a:r>
              <a:rPr lang="en-US" sz="2200" i="1" u="sng" dirty="0" err="1">
                <a:solidFill>
                  <a:srgbClr val="000000"/>
                </a:solidFill>
                <a:latin typeface="Constantia"/>
              </a:rPr>
              <a:t>somnifera</a:t>
            </a:r>
            <a:endParaRPr sz="2200" dirty="0"/>
          </a:p>
          <a:p>
            <a:pPr>
              <a:lnSpc>
                <a:spcPct val="100000"/>
              </a:lnSpc>
              <a:buFont typeface="Arial"/>
              <a:buChar char="•"/>
            </a:pPr>
            <a:r>
              <a:rPr lang="en-US" sz="2200" dirty="0">
                <a:solidFill>
                  <a:srgbClr val="000000"/>
                </a:solidFill>
                <a:latin typeface="Constantia"/>
              </a:rPr>
              <a:t>Family: </a:t>
            </a:r>
            <a:r>
              <a:rPr lang="en-US" sz="2200" dirty="0" err="1">
                <a:solidFill>
                  <a:srgbClr val="000000"/>
                </a:solidFill>
                <a:latin typeface="Constantia"/>
              </a:rPr>
              <a:t>Solanaceae</a:t>
            </a:r>
            <a:endParaRPr sz="2200" dirty="0"/>
          </a:p>
          <a:p>
            <a:pPr>
              <a:lnSpc>
                <a:spcPct val="100000"/>
              </a:lnSpc>
              <a:buFont typeface="Arial"/>
              <a:buChar char="•"/>
            </a:pPr>
            <a:r>
              <a:rPr lang="en-US" sz="2200" dirty="0">
                <a:solidFill>
                  <a:srgbClr val="000000"/>
                </a:solidFill>
                <a:latin typeface="Constantia"/>
              </a:rPr>
              <a:t>GS: India</a:t>
            </a:r>
            <a:endParaRPr sz="2200" dirty="0"/>
          </a:p>
          <a:p>
            <a:pPr>
              <a:lnSpc>
                <a:spcPct val="100000"/>
              </a:lnSpc>
              <a:buFont typeface="Arial"/>
              <a:buChar char="•"/>
            </a:pPr>
            <a:r>
              <a:rPr lang="en-US" sz="2200" dirty="0">
                <a:solidFill>
                  <a:srgbClr val="000000"/>
                </a:solidFill>
                <a:latin typeface="Constantia"/>
              </a:rPr>
              <a:t>Constituents: </a:t>
            </a:r>
            <a:r>
              <a:rPr lang="en-US" sz="2200" dirty="0" err="1">
                <a:solidFill>
                  <a:srgbClr val="000000"/>
                </a:solidFill>
                <a:latin typeface="Constantia"/>
              </a:rPr>
              <a:t>triacontane</a:t>
            </a:r>
            <a:r>
              <a:rPr lang="en-US" sz="2200" dirty="0">
                <a:solidFill>
                  <a:srgbClr val="000000"/>
                </a:solidFill>
                <a:latin typeface="Constantia"/>
              </a:rPr>
              <a:t>, </a:t>
            </a:r>
            <a:r>
              <a:rPr lang="en-US" sz="2200" dirty="0" err="1">
                <a:solidFill>
                  <a:srgbClr val="000000"/>
                </a:solidFill>
                <a:latin typeface="Constantia"/>
              </a:rPr>
              <a:t>dihydroxystigmasterol</a:t>
            </a:r>
            <a:r>
              <a:rPr lang="en-US" sz="2200" dirty="0">
                <a:solidFill>
                  <a:srgbClr val="000000"/>
                </a:solidFill>
                <a:latin typeface="Constantia"/>
              </a:rPr>
              <a:t>, amino acid</a:t>
            </a:r>
            <a:endParaRPr sz="2200" dirty="0"/>
          </a:p>
          <a:p>
            <a:pPr>
              <a:lnSpc>
                <a:spcPct val="100000"/>
              </a:lnSpc>
              <a:buFont typeface="Arial"/>
              <a:buChar char="•"/>
            </a:pPr>
            <a:r>
              <a:rPr lang="en-US" sz="2200" dirty="0">
                <a:solidFill>
                  <a:srgbClr val="000000"/>
                </a:solidFill>
                <a:latin typeface="Constantia"/>
              </a:rPr>
              <a:t>Alkaloid: </a:t>
            </a:r>
            <a:r>
              <a:rPr lang="en-US" sz="2200" dirty="0" err="1">
                <a:solidFill>
                  <a:srgbClr val="000000"/>
                </a:solidFill>
                <a:latin typeface="Constantia"/>
              </a:rPr>
              <a:t>withanine</a:t>
            </a:r>
            <a:r>
              <a:rPr lang="en-US" sz="2200" dirty="0">
                <a:solidFill>
                  <a:srgbClr val="000000"/>
                </a:solidFill>
                <a:latin typeface="Constantia"/>
              </a:rPr>
              <a:t>, </a:t>
            </a:r>
            <a:r>
              <a:rPr lang="en-US" sz="2200" dirty="0" err="1">
                <a:solidFill>
                  <a:srgbClr val="000000"/>
                </a:solidFill>
                <a:latin typeface="Constantia"/>
              </a:rPr>
              <a:t>somnine</a:t>
            </a:r>
            <a:endParaRPr sz="2200" dirty="0"/>
          </a:p>
          <a:p>
            <a:pPr>
              <a:lnSpc>
                <a:spcPct val="100000"/>
              </a:lnSpc>
              <a:buFont typeface="Arial"/>
              <a:buChar char="•"/>
            </a:pPr>
            <a:r>
              <a:rPr lang="en-US" sz="2200" dirty="0">
                <a:solidFill>
                  <a:srgbClr val="000000"/>
                </a:solidFill>
                <a:latin typeface="Constantia"/>
              </a:rPr>
              <a:t>Steroid lactone: </a:t>
            </a:r>
            <a:r>
              <a:rPr lang="en-US" sz="2200" dirty="0" err="1">
                <a:solidFill>
                  <a:srgbClr val="000000"/>
                </a:solidFill>
                <a:latin typeface="Constantia"/>
              </a:rPr>
              <a:t>Withanolides</a:t>
            </a:r>
            <a:r>
              <a:rPr lang="en-US" sz="2200" dirty="0">
                <a:solidFill>
                  <a:srgbClr val="000000"/>
                </a:solidFill>
                <a:latin typeface="Constantia"/>
              </a:rPr>
              <a:t>, </a:t>
            </a:r>
            <a:r>
              <a:rPr lang="en-US" sz="2200" dirty="0" err="1">
                <a:solidFill>
                  <a:srgbClr val="000000"/>
                </a:solidFill>
                <a:latin typeface="Constantia"/>
              </a:rPr>
              <a:t>withaferine</a:t>
            </a:r>
            <a:r>
              <a:rPr lang="en-US" sz="2200" dirty="0">
                <a:solidFill>
                  <a:srgbClr val="000000"/>
                </a:solidFill>
                <a:latin typeface="Constantia"/>
              </a:rPr>
              <a:t> A, </a:t>
            </a:r>
            <a:r>
              <a:rPr lang="en-US" sz="2200" dirty="0" err="1">
                <a:solidFill>
                  <a:srgbClr val="000000"/>
                </a:solidFill>
                <a:latin typeface="Constantia"/>
              </a:rPr>
              <a:t>withanone</a:t>
            </a:r>
            <a:endParaRPr sz="2200" dirty="0"/>
          </a:p>
          <a:p>
            <a:pPr>
              <a:lnSpc>
                <a:spcPct val="100000"/>
              </a:lnSpc>
              <a:buFont typeface="Arial"/>
              <a:buChar char="•"/>
            </a:pPr>
            <a:r>
              <a:rPr lang="en-US" sz="2200" dirty="0">
                <a:solidFill>
                  <a:srgbClr val="000000"/>
                </a:solidFill>
                <a:latin typeface="Constantia"/>
              </a:rPr>
              <a:t>Indication: sedative, alterative, diuretic, emetic, dyspepsia, flatulence, liver complains, asthma, </a:t>
            </a:r>
            <a:r>
              <a:rPr lang="en-US" sz="2200" dirty="0" err="1">
                <a:solidFill>
                  <a:srgbClr val="000000"/>
                </a:solidFill>
                <a:latin typeface="Constantia"/>
              </a:rPr>
              <a:t>nervic</a:t>
            </a:r>
            <a:r>
              <a:rPr lang="en-US" sz="2200" dirty="0">
                <a:solidFill>
                  <a:srgbClr val="000000"/>
                </a:solidFill>
                <a:latin typeface="Constantia"/>
              </a:rPr>
              <a:t> tonic</a:t>
            </a:r>
            <a:endParaRPr sz="2200" dirty="0"/>
          </a:p>
          <a:p>
            <a:pPr>
              <a:lnSpc>
                <a:spcPct val="100000"/>
              </a:lnSpc>
              <a:buFont typeface="Arial"/>
              <a:buChar char="•"/>
            </a:pPr>
            <a:r>
              <a:rPr lang="en-US" sz="2200" dirty="0">
                <a:solidFill>
                  <a:srgbClr val="000000"/>
                </a:solidFill>
                <a:latin typeface="Constantia"/>
              </a:rPr>
              <a:t>Dose: 3-6 g </a:t>
            </a:r>
            <a:endParaRPr sz="2200" dirty="0"/>
          </a:p>
          <a:p>
            <a:pPr>
              <a:lnSpc>
                <a:spcPct val="100000"/>
              </a:lnSpc>
            </a:pPr>
            <a:endParaRPr sz="2200" dirty="0"/>
          </a:p>
          <a:p>
            <a:pPr>
              <a:lnSpc>
                <a:spcPct val="100000"/>
              </a:lnSpc>
            </a:pPr>
            <a:endParaRPr sz="2200" dirty="0"/>
          </a:p>
        </p:txBody>
      </p:sp>
      <p:pic>
        <p:nvPicPr>
          <p:cNvPr id="238" name="Picture 4"/>
          <p:cNvPicPr/>
          <p:nvPr/>
        </p:nvPicPr>
        <p:blipFill>
          <a:blip r:embed="rId2"/>
          <a:stretch>
            <a:fillRect/>
          </a:stretch>
        </p:blipFill>
        <p:spPr>
          <a:xfrm>
            <a:off x="7061040" y="1981080"/>
            <a:ext cx="2082600" cy="2819160"/>
          </a:xfrm>
          <a:prstGeom prst="rect">
            <a:avLst/>
          </a:prstGeom>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21. Ginkgo</a:t>
            </a:r>
            <a:endParaRPr/>
          </a:p>
        </p:txBody>
      </p:sp>
      <p:sp>
        <p:nvSpPr>
          <p:cNvPr id="240" name="TextShape 2"/>
          <p:cNvSpPr txBox="1"/>
          <p:nvPr/>
        </p:nvSpPr>
        <p:spPr>
          <a:xfrm>
            <a:off x="0" y="0"/>
            <a:ext cx="0" cy="0"/>
          </a:xfrm>
          <a:prstGeom prst="rect">
            <a:avLst/>
          </a:prstGeom>
        </p:spPr>
        <p:txBody>
          <a:bodyPr lIns="90000" tIns="45000" rIns="90000" bIns="45000"/>
          <a:lstStyle/>
          <a:p>
            <a:pPr>
              <a:lnSpc>
                <a:spcPct val="100000"/>
              </a:lnSpc>
            </a:pPr>
            <a:fld id="{61C15121-9191-4171-8111-71E131A19111}" type="slidenum">
              <a:rPr lang="en-IN" sz="2400">
                <a:solidFill>
                  <a:srgbClr val="000000"/>
                </a:solidFill>
                <a:latin typeface="Constantia"/>
              </a:rPr>
              <a:t>36</a:t>
            </a:fld>
            <a:endParaRPr/>
          </a:p>
        </p:txBody>
      </p:sp>
      <p:sp>
        <p:nvSpPr>
          <p:cNvPr id="241"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42"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200" dirty="0">
                <a:solidFill>
                  <a:srgbClr val="000000"/>
                </a:solidFill>
                <a:latin typeface="Constantia"/>
              </a:rPr>
              <a:t>Source: dried leaves and seeds of </a:t>
            </a:r>
            <a:r>
              <a:rPr lang="en-US" sz="2200" i="1" u="sng" dirty="0">
                <a:solidFill>
                  <a:srgbClr val="000000"/>
                </a:solidFill>
                <a:latin typeface="Constantia"/>
              </a:rPr>
              <a:t>Ginkgo </a:t>
            </a:r>
            <a:r>
              <a:rPr lang="en-US" sz="2200" i="1" u="sng" dirty="0" err="1">
                <a:solidFill>
                  <a:srgbClr val="000000"/>
                </a:solidFill>
                <a:latin typeface="Constantia"/>
              </a:rPr>
              <a:t>biloba</a:t>
            </a:r>
            <a:endParaRPr sz="2200" dirty="0"/>
          </a:p>
          <a:p>
            <a:pPr>
              <a:lnSpc>
                <a:spcPct val="100000"/>
              </a:lnSpc>
              <a:buFont typeface="Arial"/>
              <a:buChar char="•"/>
            </a:pPr>
            <a:r>
              <a:rPr lang="en-US" sz="2200" dirty="0">
                <a:solidFill>
                  <a:srgbClr val="000000"/>
                </a:solidFill>
                <a:latin typeface="Constantia"/>
              </a:rPr>
              <a:t>Family: </a:t>
            </a:r>
            <a:r>
              <a:rPr lang="en-US" sz="2200" dirty="0" err="1">
                <a:solidFill>
                  <a:srgbClr val="000000"/>
                </a:solidFill>
                <a:latin typeface="Constantia"/>
              </a:rPr>
              <a:t>Ginkgoaceae</a:t>
            </a:r>
            <a:endParaRPr sz="2200" dirty="0"/>
          </a:p>
          <a:p>
            <a:pPr>
              <a:lnSpc>
                <a:spcPct val="100000"/>
              </a:lnSpc>
              <a:buFont typeface="Arial"/>
              <a:buChar char="•"/>
            </a:pPr>
            <a:r>
              <a:rPr lang="en-US" sz="2200" dirty="0">
                <a:solidFill>
                  <a:srgbClr val="000000"/>
                </a:solidFill>
                <a:latin typeface="Constantia"/>
              </a:rPr>
              <a:t>GS: China, Japan</a:t>
            </a:r>
            <a:endParaRPr sz="2200" dirty="0"/>
          </a:p>
          <a:p>
            <a:pPr>
              <a:lnSpc>
                <a:spcPct val="100000"/>
              </a:lnSpc>
              <a:buFont typeface="Arial"/>
              <a:buChar char="•"/>
            </a:pPr>
            <a:r>
              <a:rPr lang="en-US" sz="2200" dirty="0">
                <a:solidFill>
                  <a:srgbClr val="000000"/>
                </a:solidFill>
                <a:latin typeface="Constantia"/>
              </a:rPr>
              <a:t>Constituents: flavonoids: mono, di, tri glycosides of </a:t>
            </a:r>
            <a:r>
              <a:rPr lang="en-US" sz="2200" dirty="0" err="1">
                <a:solidFill>
                  <a:srgbClr val="000000"/>
                </a:solidFill>
                <a:latin typeface="Constantia"/>
              </a:rPr>
              <a:t>kaempferol</a:t>
            </a:r>
            <a:r>
              <a:rPr lang="en-US" sz="2200" dirty="0">
                <a:solidFill>
                  <a:srgbClr val="000000"/>
                </a:solidFill>
                <a:latin typeface="Constantia"/>
              </a:rPr>
              <a:t>, </a:t>
            </a:r>
            <a:r>
              <a:rPr lang="en-US" sz="2200" dirty="0" err="1">
                <a:solidFill>
                  <a:srgbClr val="000000"/>
                </a:solidFill>
                <a:latin typeface="Constantia"/>
              </a:rPr>
              <a:t>quercetin</a:t>
            </a:r>
            <a:r>
              <a:rPr lang="en-US" sz="2200" dirty="0">
                <a:solidFill>
                  <a:srgbClr val="000000"/>
                </a:solidFill>
                <a:latin typeface="Constantia"/>
              </a:rPr>
              <a:t>, </a:t>
            </a:r>
            <a:r>
              <a:rPr lang="en-US" sz="2200" dirty="0" err="1">
                <a:solidFill>
                  <a:srgbClr val="000000"/>
                </a:solidFill>
                <a:latin typeface="Constantia"/>
              </a:rPr>
              <a:t>myrecetin</a:t>
            </a:r>
            <a:r>
              <a:rPr lang="en-US" sz="2200" dirty="0">
                <a:solidFill>
                  <a:srgbClr val="000000"/>
                </a:solidFill>
                <a:latin typeface="Constantia"/>
              </a:rPr>
              <a:t>, </a:t>
            </a:r>
            <a:r>
              <a:rPr lang="en-US" sz="2200" dirty="0" err="1">
                <a:solidFill>
                  <a:srgbClr val="000000"/>
                </a:solidFill>
                <a:latin typeface="Constantia"/>
              </a:rPr>
              <a:t>iso-rhamnetin</a:t>
            </a:r>
            <a:r>
              <a:rPr lang="en-US" sz="2200" dirty="0">
                <a:solidFill>
                  <a:srgbClr val="000000"/>
                </a:solidFill>
                <a:latin typeface="Constantia"/>
              </a:rPr>
              <a:t> </a:t>
            </a:r>
            <a:r>
              <a:rPr lang="en-US" sz="2200" dirty="0" err="1">
                <a:solidFill>
                  <a:srgbClr val="000000"/>
                </a:solidFill>
                <a:latin typeface="Constantia"/>
              </a:rPr>
              <a:t>dvt</a:t>
            </a:r>
            <a:r>
              <a:rPr lang="en-US" sz="2200" dirty="0">
                <a:solidFill>
                  <a:srgbClr val="000000"/>
                </a:solidFill>
                <a:latin typeface="Constantia"/>
              </a:rPr>
              <a:t>.</a:t>
            </a:r>
            <a:endParaRPr sz="2200" dirty="0"/>
          </a:p>
          <a:p>
            <a:pPr>
              <a:lnSpc>
                <a:spcPct val="100000"/>
              </a:lnSpc>
              <a:buFont typeface="Arial"/>
              <a:buChar char="•"/>
            </a:pPr>
            <a:r>
              <a:rPr lang="en-US" sz="2200" dirty="0">
                <a:solidFill>
                  <a:srgbClr val="000000"/>
                </a:solidFill>
                <a:latin typeface="Constantia"/>
              </a:rPr>
              <a:t>Alkyl phenol: </a:t>
            </a:r>
            <a:r>
              <a:rPr lang="en-US" sz="2200" dirty="0" err="1">
                <a:solidFill>
                  <a:srgbClr val="000000"/>
                </a:solidFill>
                <a:latin typeface="Constantia"/>
              </a:rPr>
              <a:t>urushiol</a:t>
            </a:r>
            <a:r>
              <a:rPr lang="en-US" sz="2200" dirty="0">
                <a:solidFill>
                  <a:srgbClr val="000000"/>
                </a:solidFill>
                <a:latin typeface="Constantia"/>
              </a:rPr>
              <a:t>: </a:t>
            </a:r>
            <a:r>
              <a:rPr lang="en-US" sz="2200" dirty="0" err="1">
                <a:solidFill>
                  <a:srgbClr val="000000"/>
                </a:solidFill>
                <a:latin typeface="Constantia"/>
              </a:rPr>
              <a:t>ginkgolic</a:t>
            </a:r>
            <a:r>
              <a:rPr lang="en-US" sz="2200" dirty="0">
                <a:solidFill>
                  <a:srgbClr val="000000"/>
                </a:solidFill>
                <a:latin typeface="Constantia"/>
              </a:rPr>
              <a:t> acid</a:t>
            </a:r>
            <a:endParaRPr sz="2200" dirty="0"/>
          </a:p>
          <a:p>
            <a:pPr>
              <a:lnSpc>
                <a:spcPct val="100000"/>
              </a:lnSpc>
              <a:buFont typeface="Arial"/>
              <a:buChar char="•"/>
            </a:pPr>
            <a:r>
              <a:rPr lang="en-US" sz="2200" dirty="0" err="1">
                <a:solidFill>
                  <a:srgbClr val="000000"/>
                </a:solidFill>
                <a:latin typeface="Constantia"/>
              </a:rPr>
              <a:t>Ginkgolides</a:t>
            </a:r>
            <a:endParaRPr sz="2200" dirty="0"/>
          </a:p>
          <a:p>
            <a:pPr>
              <a:lnSpc>
                <a:spcPct val="100000"/>
              </a:lnSpc>
              <a:buFont typeface="Arial"/>
              <a:buChar char="•"/>
            </a:pPr>
            <a:r>
              <a:rPr lang="en-US" sz="2200" dirty="0">
                <a:solidFill>
                  <a:srgbClr val="000000"/>
                </a:solidFill>
                <a:latin typeface="Constantia"/>
              </a:rPr>
              <a:t>Indication: memory loss, dementia, </a:t>
            </a:r>
            <a:r>
              <a:rPr lang="en-US" sz="2200" dirty="0" err="1">
                <a:solidFill>
                  <a:srgbClr val="000000"/>
                </a:solidFill>
                <a:latin typeface="Constantia"/>
              </a:rPr>
              <a:t>alzheimer</a:t>
            </a:r>
            <a:r>
              <a:rPr lang="en-US" sz="2200" dirty="0">
                <a:solidFill>
                  <a:srgbClr val="000000"/>
                </a:solidFill>
                <a:latin typeface="Constantia"/>
              </a:rPr>
              <a:t>, vertigo, sudden deafness, motion sickness, asthma, glaucoma, retinopathy</a:t>
            </a:r>
            <a:endParaRPr sz="2200" dirty="0"/>
          </a:p>
          <a:p>
            <a:pPr>
              <a:lnSpc>
                <a:spcPct val="100000"/>
              </a:lnSpc>
              <a:buFont typeface="Arial"/>
              <a:buChar char="•"/>
            </a:pPr>
            <a:r>
              <a:rPr lang="en-US" sz="2200" dirty="0">
                <a:solidFill>
                  <a:srgbClr val="000000"/>
                </a:solidFill>
                <a:latin typeface="Constantia"/>
              </a:rPr>
              <a:t>Dose: Asthma: 40 mg 3 times daily, dementia: 120-240 mg extract in divided doses, vertigo: 120-320 mg extract in divided doses, Glaucoma: 120 mg </a:t>
            </a:r>
            <a:endParaRPr sz="2200" dirty="0"/>
          </a:p>
        </p:txBody>
      </p:sp>
      <p:pic>
        <p:nvPicPr>
          <p:cNvPr id="243" name="Picture 2"/>
          <p:cNvPicPr/>
          <p:nvPr/>
        </p:nvPicPr>
        <p:blipFill>
          <a:blip r:embed="rId2"/>
          <a:stretch>
            <a:fillRect/>
          </a:stretch>
        </p:blipFill>
        <p:spPr>
          <a:xfrm>
            <a:off x="6858000" y="767083"/>
            <a:ext cx="1969800" cy="1242540"/>
          </a:xfrm>
          <a:prstGeom prst="rect">
            <a:avLst/>
          </a:prstGeom>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22. Spirulina</a:t>
            </a:r>
            <a:endParaRPr/>
          </a:p>
        </p:txBody>
      </p:sp>
      <p:sp>
        <p:nvSpPr>
          <p:cNvPr id="245" name="TextShape 2"/>
          <p:cNvSpPr txBox="1"/>
          <p:nvPr/>
        </p:nvSpPr>
        <p:spPr>
          <a:xfrm>
            <a:off x="0" y="0"/>
            <a:ext cx="0" cy="0"/>
          </a:xfrm>
          <a:prstGeom prst="rect">
            <a:avLst/>
          </a:prstGeom>
        </p:spPr>
        <p:txBody>
          <a:bodyPr lIns="90000" tIns="45000" rIns="90000" bIns="45000"/>
          <a:lstStyle/>
          <a:p>
            <a:pPr>
              <a:lnSpc>
                <a:spcPct val="100000"/>
              </a:lnSpc>
            </a:pPr>
            <a:fld id="{E1A1B121-1101-4101-A161-714181B11191}" type="slidenum">
              <a:rPr lang="en-IN" sz="2400">
                <a:solidFill>
                  <a:srgbClr val="000000"/>
                </a:solidFill>
                <a:latin typeface="Constantia"/>
              </a:rPr>
              <a:t>37</a:t>
            </a:fld>
            <a:endParaRPr/>
          </a:p>
        </p:txBody>
      </p:sp>
      <p:sp>
        <p:nvSpPr>
          <p:cNvPr id="246"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47"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400" dirty="0">
                <a:solidFill>
                  <a:srgbClr val="000000"/>
                </a:solidFill>
                <a:latin typeface="Constantia"/>
              </a:rPr>
              <a:t>Source: blue-green algae, </a:t>
            </a:r>
            <a:r>
              <a:rPr lang="en-US" sz="2400" i="1" u="sng" dirty="0" err="1">
                <a:solidFill>
                  <a:srgbClr val="000000"/>
                </a:solidFill>
                <a:latin typeface="Constantia"/>
              </a:rPr>
              <a:t>Spirulina</a:t>
            </a:r>
            <a:r>
              <a:rPr lang="en-US" sz="2400" i="1" u="sng" dirty="0">
                <a:solidFill>
                  <a:srgbClr val="000000"/>
                </a:solidFill>
                <a:latin typeface="Constantia"/>
              </a:rPr>
              <a:t> </a:t>
            </a:r>
            <a:r>
              <a:rPr lang="en-US" sz="2400" i="1" u="sng" dirty="0" err="1">
                <a:solidFill>
                  <a:srgbClr val="000000"/>
                </a:solidFill>
                <a:latin typeface="Constantia"/>
              </a:rPr>
              <a:t>platensis</a:t>
            </a:r>
            <a:r>
              <a:rPr lang="en-US" sz="2400" i="1" u="sng" dirty="0">
                <a:solidFill>
                  <a:srgbClr val="000000"/>
                </a:solidFill>
                <a:latin typeface="Constantia"/>
              </a:rPr>
              <a:t> &amp; </a:t>
            </a:r>
            <a:r>
              <a:rPr lang="en-US" sz="2400" i="1" u="sng" dirty="0" err="1">
                <a:solidFill>
                  <a:srgbClr val="000000"/>
                </a:solidFill>
                <a:latin typeface="Constantia"/>
              </a:rPr>
              <a:t>Spirulina</a:t>
            </a:r>
            <a:r>
              <a:rPr lang="en-US" sz="2400" i="1" u="sng" dirty="0">
                <a:solidFill>
                  <a:srgbClr val="000000"/>
                </a:solidFill>
                <a:latin typeface="Constantia"/>
              </a:rPr>
              <a:t> maxima</a:t>
            </a:r>
            <a:endParaRPr sz="2400" dirty="0"/>
          </a:p>
          <a:p>
            <a:pPr>
              <a:lnSpc>
                <a:spcPct val="100000"/>
              </a:lnSpc>
              <a:buFont typeface="Arial"/>
              <a:buChar char="•"/>
            </a:pPr>
            <a:r>
              <a:rPr lang="en-US" sz="2400" dirty="0">
                <a:solidFill>
                  <a:srgbClr val="000000"/>
                </a:solidFill>
                <a:latin typeface="Constantia"/>
              </a:rPr>
              <a:t>Family: </a:t>
            </a:r>
            <a:r>
              <a:rPr lang="en-US" sz="2400" dirty="0" err="1">
                <a:solidFill>
                  <a:srgbClr val="000000"/>
                </a:solidFill>
                <a:latin typeface="Constantia"/>
              </a:rPr>
              <a:t>Oscillatoriaceae</a:t>
            </a:r>
            <a:endParaRPr sz="2400" dirty="0"/>
          </a:p>
          <a:p>
            <a:pPr>
              <a:lnSpc>
                <a:spcPct val="100000"/>
              </a:lnSpc>
              <a:buFont typeface="Arial"/>
              <a:buChar char="•"/>
            </a:pPr>
            <a:r>
              <a:rPr lang="en-US" sz="2400" dirty="0">
                <a:solidFill>
                  <a:srgbClr val="000000"/>
                </a:solidFill>
                <a:latin typeface="Constantia"/>
              </a:rPr>
              <a:t>GS: US, Thailand, Mexico, India, China</a:t>
            </a:r>
            <a:endParaRPr sz="2400" dirty="0"/>
          </a:p>
          <a:p>
            <a:pPr>
              <a:lnSpc>
                <a:spcPct val="100000"/>
              </a:lnSpc>
              <a:buFont typeface="Arial"/>
              <a:buChar char="•"/>
            </a:pPr>
            <a:r>
              <a:rPr lang="en-US" sz="2400" dirty="0">
                <a:solidFill>
                  <a:srgbClr val="000000"/>
                </a:solidFill>
                <a:latin typeface="Constantia"/>
              </a:rPr>
              <a:t>Constituents: proteins, </a:t>
            </a:r>
            <a:r>
              <a:rPr lang="en-US" sz="2400" dirty="0" err="1">
                <a:solidFill>
                  <a:srgbClr val="000000"/>
                </a:solidFill>
                <a:latin typeface="Constantia"/>
              </a:rPr>
              <a:t>protenous</a:t>
            </a:r>
            <a:r>
              <a:rPr lang="en-US" sz="2400" dirty="0">
                <a:solidFill>
                  <a:srgbClr val="000000"/>
                </a:solidFill>
                <a:latin typeface="Constantia"/>
              </a:rPr>
              <a:t> nitrogen, total organic nitrogen, lipid, fatty acid, Vitamin F</a:t>
            </a:r>
            <a:endParaRPr sz="2400" dirty="0"/>
          </a:p>
          <a:p>
            <a:pPr>
              <a:lnSpc>
                <a:spcPct val="100000"/>
              </a:lnSpc>
              <a:buFont typeface="Arial"/>
              <a:buChar char="•"/>
            </a:pPr>
            <a:r>
              <a:rPr lang="en-US" sz="2400" dirty="0">
                <a:solidFill>
                  <a:srgbClr val="000000"/>
                </a:solidFill>
                <a:latin typeface="Constantia"/>
              </a:rPr>
              <a:t>Carbohydrate: glycogen, </a:t>
            </a:r>
            <a:r>
              <a:rPr lang="en-US" sz="2400" dirty="0" err="1">
                <a:solidFill>
                  <a:srgbClr val="000000"/>
                </a:solidFill>
                <a:latin typeface="Constantia"/>
              </a:rPr>
              <a:t>rhamnose</a:t>
            </a:r>
            <a:endParaRPr sz="2400" dirty="0"/>
          </a:p>
          <a:p>
            <a:pPr>
              <a:lnSpc>
                <a:spcPct val="100000"/>
              </a:lnSpc>
              <a:buFont typeface="Arial"/>
              <a:buChar char="•"/>
            </a:pPr>
            <a:r>
              <a:rPr lang="en-US" sz="2400" dirty="0">
                <a:solidFill>
                  <a:srgbClr val="000000"/>
                </a:solidFill>
                <a:latin typeface="Constantia"/>
              </a:rPr>
              <a:t>Vitamin: B complex, beta carotene</a:t>
            </a:r>
            <a:endParaRPr sz="2400" dirty="0"/>
          </a:p>
          <a:p>
            <a:pPr>
              <a:lnSpc>
                <a:spcPct val="100000"/>
              </a:lnSpc>
              <a:buFont typeface="Arial"/>
              <a:buChar char="•"/>
            </a:pPr>
            <a:r>
              <a:rPr lang="en-US" sz="2400" dirty="0">
                <a:solidFill>
                  <a:srgbClr val="000000"/>
                </a:solidFill>
                <a:latin typeface="Constantia"/>
              </a:rPr>
              <a:t>Algal protein: </a:t>
            </a:r>
            <a:r>
              <a:rPr lang="en-US" sz="2400" dirty="0" err="1">
                <a:solidFill>
                  <a:srgbClr val="000000"/>
                </a:solidFill>
                <a:latin typeface="Constantia"/>
              </a:rPr>
              <a:t>phycobiliprotein</a:t>
            </a:r>
            <a:endParaRPr sz="2400" dirty="0"/>
          </a:p>
          <a:p>
            <a:pPr>
              <a:lnSpc>
                <a:spcPct val="100000"/>
              </a:lnSpc>
              <a:buFont typeface="Arial"/>
              <a:buChar char="•"/>
            </a:pPr>
            <a:r>
              <a:rPr lang="en-US" sz="2400" dirty="0">
                <a:solidFill>
                  <a:srgbClr val="000000"/>
                </a:solidFill>
                <a:latin typeface="Constantia"/>
              </a:rPr>
              <a:t>Indication: </a:t>
            </a:r>
            <a:r>
              <a:rPr lang="en-US" sz="2400" dirty="0" err="1">
                <a:solidFill>
                  <a:srgbClr val="000000"/>
                </a:solidFill>
                <a:latin typeface="Constantia"/>
              </a:rPr>
              <a:t>immunostimulatory</a:t>
            </a:r>
            <a:r>
              <a:rPr lang="en-US" sz="2400" dirty="0">
                <a:solidFill>
                  <a:srgbClr val="000000"/>
                </a:solidFill>
                <a:latin typeface="Constantia"/>
              </a:rPr>
              <a:t>, </a:t>
            </a:r>
            <a:r>
              <a:rPr lang="en-US" sz="2400" dirty="0" err="1">
                <a:solidFill>
                  <a:srgbClr val="000000"/>
                </a:solidFill>
                <a:latin typeface="Constantia"/>
              </a:rPr>
              <a:t>hypolipidemic</a:t>
            </a:r>
            <a:r>
              <a:rPr lang="en-US" sz="2400" dirty="0">
                <a:solidFill>
                  <a:srgbClr val="000000"/>
                </a:solidFill>
                <a:latin typeface="Constantia"/>
              </a:rPr>
              <a:t>, antiviral, anti-inflammatory and anticancer effects</a:t>
            </a:r>
            <a:endParaRPr sz="2400" dirty="0"/>
          </a:p>
        </p:txBody>
      </p:sp>
      <p:sp>
        <p:nvSpPr>
          <p:cNvPr id="248" name="CustomShape 5"/>
          <p:cNvSpPr/>
          <p:nvPr/>
        </p:nvSpPr>
        <p:spPr>
          <a:xfrm>
            <a:off x="155520" y="-1515960"/>
            <a:ext cx="4789080" cy="3165120"/>
          </a:xfrm>
          <a:prstGeom prst="rect">
            <a:avLst/>
          </a:prstGeom>
        </p:spPr>
      </p:sp>
      <p:pic>
        <p:nvPicPr>
          <p:cNvPr id="249" name="Picture 4"/>
          <p:cNvPicPr/>
          <p:nvPr/>
        </p:nvPicPr>
        <p:blipFill>
          <a:blip r:embed="rId2"/>
          <a:stretch>
            <a:fillRect/>
          </a:stretch>
        </p:blipFill>
        <p:spPr>
          <a:xfrm rot="16200000">
            <a:off x="6669865" y="1668233"/>
            <a:ext cx="2461438" cy="1563373"/>
          </a:xfrm>
          <a:prstGeom prst="rect">
            <a:avLst/>
          </a:prstGeom>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23. Gymnema</a:t>
            </a:r>
            <a:endParaRPr/>
          </a:p>
        </p:txBody>
      </p:sp>
      <p:sp>
        <p:nvSpPr>
          <p:cNvPr id="251" name="TextShape 2"/>
          <p:cNvSpPr txBox="1"/>
          <p:nvPr/>
        </p:nvSpPr>
        <p:spPr>
          <a:xfrm>
            <a:off x="0" y="0"/>
            <a:ext cx="0" cy="0"/>
          </a:xfrm>
          <a:prstGeom prst="rect">
            <a:avLst/>
          </a:prstGeom>
        </p:spPr>
        <p:txBody>
          <a:bodyPr lIns="90000" tIns="45000" rIns="90000" bIns="45000"/>
          <a:lstStyle/>
          <a:p>
            <a:pPr>
              <a:lnSpc>
                <a:spcPct val="100000"/>
              </a:lnSpc>
            </a:pPr>
            <a:fld id="{D1B1B1D1-C181-41C1-A1F1-D13101A14101}" type="slidenum">
              <a:rPr lang="en-IN" sz="2400">
                <a:solidFill>
                  <a:srgbClr val="000000"/>
                </a:solidFill>
                <a:latin typeface="Constantia"/>
              </a:rPr>
              <a:t>38</a:t>
            </a:fld>
            <a:endParaRPr/>
          </a:p>
        </p:txBody>
      </p:sp>
      <p:sp>
        <p:nvSpPr>
          <p:cNvPr id="252"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53"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200" dirty="0" err="1">
                <a:solidFill>
                  <a:srgbClr val="000000"/>
                </a:solidFill>
                <a:latin typeface="Constantia"/>
              </a:rPr>
              <a:t>Syn</a:t>
            </a:r>
            <a:r>
              <a:rPr lang="en-US" sz="2200" dirty="0">
                <a:solidFill>
                  <a:srgbClr val="000000"/>
                </a:solidFill>
                <a:latin typeface="Constantia"/>
              </a:rPr>
              <a:t>: </a:t>
            </a:r>
            <a:r>
              <a:rPr lang="en-US" sz="2200" dirty="0" err="1">
                <a:solidFill>
                  <a:srgbClr val="000000"/>
                </a:solidFill>
                <a:latin typeface="Constantia"/>
              </a:rPr>
              <a:t>Gurmar</a:t>
            </a:r>
            <a:r>
              <a:rPr lang="en-US" sz="2200" dirty="0">
                <a:solidFill>
                  <a:srgbClr val="000000"/>
                </a:solidFill>
                <a:latin typeface="Constantia"/>
              </a:rPr>
              <a:t>, </a:t>
            </a:r>
            <a:r>
              <a:rPr lang="en-US" sz="2200" dirty="0" err="1">
                <a:solidFill>
                  <a:srgbClr val="000000"/>
                </a:solidFill>
                <a:latin typeface="Constantia"/>
              </a:rPr>
              <a:t>Madhunashini</a:t>
            </a:r>
            <a:endParaRPr sz="2200" dirty="0"/>
          </a:p>
          <a:p>
            <a:pPr>
              <a:lnSpc>
                <a:spcPct val="100000"/>
              </a:lnSpc>
              <a:buFont typeface="Arial"/>
              <a:buChar char="•"/>
            </a:pPr>
            <a:r>
              <a:rPr lang="en-US" sz="2200" dirty="0">
                <a:solidFill>
                  <a:srgbClr val="000000"/>
                </a:solidFill>
                <a:latin typeface="Constantia"/>
              </a:rPr>
              <a:t>Source: dried leaves of </a:t>
            </a:r>
            <a:r>
              <a:rPr lang="en-US" sz="2200" i="1" u="sng" dirty="0" err="1">
                <a:solidFill>
                  <a:srgbClr val="000000"/>
                </a:solidFill>
                <a:latin typeface="Constantia"/>
              </a:rPr>
              <a:t>Gymnema</a:t>
            </a:r>
            <a:r>
              <a:rPr lang="en-US" sz="2200" i="1" u="sng" dirty="0">
                <a:solidFill>
                  <a:srgbClr val="000000"/>
                </a:solidFill>
                <a:latin typeface="Constantia"/>
              </a:rPr>
              <a:t> </a:t>
            </a:r>
            <a:r>
              <a:rPr lang="en-US" sz="2200" i="1" u="sng" dirty="0" err="1">
                <a:solidFill>
                  <a:srgbClr val="000000"/>
                </a:solidFill>
                <a:latin typeface="Constantia"/>
              </a:rPr>
              <a:t>sylvestre</a:t>
            </a:r>
            <a:endParaRPr sz="2200" dirty="0"/>
          </a:p>
          <a:p>
            <a:pPr>
              <a:lnSpc>
                <a:spcPct val="100000"/>
              </a:lnSpc>
              <a:buFont typeface="Arial"/>
              <a:buChar char="•"/>
            </a:pPr>
            <a:r>
              <a:rPr lang="en-US" sz="2200" dirty="0">
                <a:solidFill>
                  <a:srgbClr val="000000"/>
                </a:solidFill>
                <a:latin typeface="Constantia"/>
              </a:rPr>
              <a:t>Family: </a:t>
            </a:r>
            <a:r>
              <a:rPr lang="en-US" sz="2200" dirty="0" err="1">
                <a:solidFill>
                  <a:srgbClr val="000000"/>
                </a:solidFill>
                <a:latin typeface="Constantia"/>
              </a:rPr>
              <a:t>Asclepiadaceae</a:t>
            </a:r>
            <a:endParaRPr sz="2200" dirty="0"/>
          </a:p>
          <a:p>
            <a:pPr>
              <a:lnSpc>
                <a:spcPct val="100000"/>
              </a:lnSpc>
              <a:buFont typeface="Arial"/>
              <a:buChar char="•"/>
            </a:pPr>
            <a:r>
              <a:rPr lang="en-US" sz="2200" dirty="0">
                <a:solidFill>
                  <a:srgbClr val="000000"/>
                </a:solidFill>
                <a:latin typeface="Constantia"/>
              </a:rPr>
              <a:t>GS: India</a:t>
            </a:r>
            <a:endParaRPr sz="2200" dirty="0"/>
          </a:p>
          <a:p>
            <a:pPr>
              <a:lnSpc>
                <a:spcPct val="100000"/>
              </a:lnSpc>
              <a:buFont typeface="Arial"/>
              <a:buChar char="•"/>
            </a:pPr>
            <a:r>
              <a:rPr lang="en-US" sz="2200" dirty="0">
                <a:solidFill>
                  <a:srgbClr val="000000"/>
                </a:solidFill>
                <a:latin typeface="Constantia"/>
              </a:rPr>
              <a:t>Constituents: </a:t>
            </a:r>
            <a:endParaRPr sz="2200" dirty="0"/>
          </a:p>
          <a:p>
            <a:pPr>
              <a:lnSpc>
                <a:spcPct val="100000"/>
              </a:lnSpc>
              <a:buFont typeface="Arial"/>
              <a:buChar char="•"/>
            </a:pPr>
            <a:r>
              <a:rPr lang="en-US" sz="2200" dirty="0" err="1">
                <a:solidFill>
                  <a:srgbClr val="000000"/>
                </a:solidFill>
                <a:latin typeface="Constantia"/>
              </a:rPr>
              <a:t>Triterpenoid</a:t>
            </a:r>
            <a:r>
              <a:rPr lang="en-US" sz="2200" dirty="0">
                <a:solidFill>
                  <a:srgbClr val="000000"/>
                </a:solidFill>
                <a:latin typeface="Constantia"/>
              </a:rPr>
              <a:t> </a:t>
            </a:r>
            <a:r>
              <a:rPr lang="en-US" sz="2200" dirty="0" err="1">
                <a:solidFill>
                  <a:srgbClr val="000000"/>
                </a:solidFill>
                <a:latin typeface="Constantia"/>
              </a:rPr>
              <a:t>saponin</a:t>
            </a:r>
            <a:r>
              <a:rPr lang="en-US" sz="2200" dirty="0">
                <a:solidFill>
                  <a:srgbClr val="000000"/>
                </a:solidFill>
                <a:latin typeface="Constantia"/>
              </a:rPr>
              <a:t> &amp; </a:t>
            </a:r>
            <a:r>
              <a:rPr lang="en-US" sz="2200" dirty="0" err="1">
                <a:solidFill>
                  <a:srgbClr val="000000"/>
                </a:solidFill>
                <a:latin typeface="Constantia"/>
              </a:rPr>
              <a:t>anthraquinone</a:t>
            </a:r>
            <a:r>
              <a:rPr lang="en-US" sz="2200" dirty="0">
                <a:solidFill>
                  <a:srgbClr val="000000"/>
                </a:solidFill>
                <a:latin typeface="Constantia"/>
              </a:rPr>
              <a:t> </a:t>
            </a:r>
            <a:r>
              <a:rPr lang="en-US" sz="2200" dirty="0" err="1">
                <a:solidFill>
                  <a:srgbClr val="000000"/>
                </a:solidFill>
                <a:latin typeface="Constantia"/>
              </a:rPr>
              <a:t>dvt</a:t>
            </a:r>
            <a:endParaRPr sz="2200" dirty="0"/>
          </a:p>
          <a:p>
            <a:pPr>
              <a:lnSpc>
                <a:spcPct val="100000"/>
              </a:lnSpc>
              <a:buFont typeface="Arial"/>
              <a:buChar char="•"/>
            </a:pPr>
            <a:r>
              <a:rPr lang="en-US" sz="2200" dirty="0" err="1">
                <a:solidFill>
                  <a:srgbClr val="000000"/>
                </a:solidFill>
                <a:latin typeface="Constantia"/>
              </a:rPr>
              <a:t>pentriacontane</a:t>
            </a:r>
            <a:r>
              <a:rPr lang="en-US" sz="2200" dirty="0">
                <a:solidFill>
                  <a:srgbClr val="000000"/>
                </a:solidFill>
                <a:latin typeface="Constantia"/>
              </a:rPr>
              <a:t>, </a:t>
            </a:r>
            <a:r>
              <a:rPr lang="en-US" sz="2200" dirty="0" err="1">
                <a:solidFill>
                  <a:srgbClr val="000000"/>
                </a:solidFill>
                <a:latin typeface="Constantia"/>
              </a:rPr>
              <a:t>hentriacontane</a:t>
            </a:r>
            <a:r>
              <a:rPr lang="en-US" sz="2200" dirty="0">
                <a:solidFill>
                  <a:srgbClr val="000000"/>
                </a:solidFill>
                <a:latin typeface="Constantia"/>
              </a:rPr>
              <a:t>, </a:t>
            </a:r>
            <a:r>
              <a:rPr lang="en-US" sz="2200" dirty="0" err="1">
                <a:solidFill>
                  <a:srgbClr val="000000"/>
                </a:solidFill>
                <a:latin typeface="Constantia"/>
              </a:rPr>
              <a:t>phytin</a:t>
            </a:r>
            <a:r>
              <a:rPr lang="en-US" sz="2200" dirty="0">
                <a:solidFill>
                  <a:srgbClr val="000000"/>
                </a:solidFill>
                <a:latin typeface="Constantia"/>
              </a:rPr>
              <a:t>, tartaric acid, formic acid, mucilage, butyric acid, inositol, </a:t>
            </a:r>
            <a:r>
              <a:rPr lang="en-US" sz="2200" dirty="0" err="1">
                <a:solidFill>
                  <a:srgbClr val="000000"/>
                </a:solidFill>
                <a:latin typeface="Constantia"/>
              </a:rPr>
              <a:t>quercitol</a:t>
            </a:r>
            <a:r>
              <a:rPr lang="en-US" sz="2200" dirty="0">
                <a:solidFill>
                  <a:srgbClr val="000000"/>
                </a:solidFill>
                <a:latin typeface="Constantia"/>
              </a:rPr>
              <a:t>, </a:t>
            </a:r>
            <a:r>
              <a:rPr lang="en-US" sz="2200" dirty="0" err="1">
                <a:solidFill>
                  <a:srgbClr val="000000"/>
                </a:solidFill>
                <a:latin typeface="Constantia"/>
              </a:rPr>
              <a:t>gymnemic</a:t>
            </a:r>
            <a:r>
              <a:rPr lang="en-US" sz="2200" dirty="0">
                <a:solidFill>
                  <a:srgbClr val="000000"/>
                </a:solidFill>
                <a:latin typeface="Constantia"/>
              </a:rPr>
              <a:t> acid</a:t>
            </a:r>
            <a:endParaRPr sz="2200" dirty="0"/>
          </a:p>
          <a:p>
            <a:pPr>
              <a:lnSpc>
                <a:spcPct val="100000"/>
              </a:lnSpc>
              <a:buFont typeface="Arial"/>
              <a:buChar char="•"/>
            </a:pPr>
            <a:r>
              <a:rPr lang="en-US" sz="2200" dirty="0">
                <a:solidFill>
                  <a:srgbClr val="000000"/>
                </a:solidFill>
                <a:latin typeface="Constantia"/>
              </a:rPr>
              <a:t>Alkaloid, </a:t>
            </a:r>
            <a:r>
              <a:rPr lang="en-US" sz="2200" dirty="0" err="1">
                <a:solidFill>
                  <a:srgbClr val="000000"/>
                </a:solidFill>
                <a:latin typeface="Constantia"/>
              </a:rPr>
              <a:t>betain</a:t>
            </a:r>
            <a:r>
              <a:rPr lang="en-US" sz="2200" dirty="0">
                <a:solidFill>
                  <a:srgbClr val="000000"/>
                </a:solidFill>
                <a:latin typeface="Constantia"/>
              </a:rPr>
              <a:t>, choline, </a:t>
            </a:r>
            <a:r>
              <a:rPr lang="en-US" sz="2200" dirty="0" err="1">
                <a:solidFill>
                  <a:srgbClr val="000000"/>
                </a:solidFill>
                <a:latin typeface="Constantia"/>
              </a:rPr>
              <a:t>triethylamine</a:t>
            </a:r>
            <a:endParaRPr sz="2200" dirty="0"/>
          </a:p>
          <a:p>
            <a:pPr>
              <a:lnSpc>
                <a:spcPct val="100000"/>
              </a:lnSpc>
              <a:buFont typeface="Arial"/>
              <a:buChar char="•"/>
            </a:pPr>
            <a:r>
              <a:rPr lang="en-US" sz="2200" dirty="0">
                <a:solidFill>
                  <a:srgbClr val="000000"/>
                </a:solidFill>
                <a:latin typeface="Constantia"/>
              </a:rPr>
              <a:t>Indication: Diabetes, </a:t>
            </a:r>
            <a:r>
              <a:rPr lang="en-US" sz="2200" dirty="0" err="1">
                <a:solidFill>
                  <a:srgbClr val="000000"/>
                </a:solidFill>
                <a:latin typeface="Constantia"/>
              </a:rPr>
              <a:t>cholesterolemia</a:t>
            </a:r>
            <a:r>
              <a:rPr lang="en-US" sz="2200" dirty="0">
                <a:solidFill>
                  <a:srgbClr val="000000"/>
                </a:solidFill>
                <a:latin typeface="Constantia"/>
              </a:rPr>
              <a:t>, </a:t>
            </a:r>
            <a:r>
              <a:rPr lang="en-US" sz="2200" dirty="0" err="1">
                <a:solidFill>
                  <a:srgbClr val="000000"/>
                </a:solidFill>
                <a:latin typeface="Constantia"/>
              </a:rPr>
              <a:t>triglyceridemia</a:t>
            </a:r>
            <a:r>
              <a:rPr lang="en-US" sz="2200" dirty="0">
                <a:solidFill>
                  <a:srgbClr val="000000"/>
                </a:solidFill>
                <a:latin typeface="Constantia"/>
              </a:rPr>
              <a:t>, sweet taste suppression, weight loss</a:t>
            </a:r>
            <a:endParaRPr sz="2200" dirty="0"/>
          </a:p>
          <a:p>
            <a:pPr>
              <a:lnSpc>
                <a:spcPct val="100000"/>
              </a:lnSpc>
              <a:buFont typeface="Arial"/>
              <a:buChar char="•"/>
            </a:pPr>
            <a:r>
              <a:rPr lang="en-US" sz="2200" dirty="0">
                <a:solidFill>
                  <a:srgbClr val="000000"/>
                </a:solidFill>
                <a:latin typeface="Constantia"/>
              </a:rPr>
              <a:t>Dose: 400-600 mg/day in divided dose with meal.</a:t>
            </a:r>
            <a:endParaRPr sz="2200" dirty="0"/>
          </a:p>
          <a:p>
            <a:pPr>
              <a:lnSpc>
                <a:spcPct val="100000"/>
              </a:lnSpc>
            </a:pPr>
            <a:endParaRPr dirty="0"/>
          </a:p>
        </p:txBody>
      </p:sp>
      <p:pic>
        <p:nvPicPr>
          <p:cNvPr id="254" name="Picture 4"/>
          <p:cNvPicPr/>
          <p:nvPr/>
        </p:nvPicPr>
        <p:blipFill>
          <a:blip r:embed="rId2"/>
          <a:stretch>
            <a:fillRect/>
          </a:stretch>
        </p:blipFill>
        <p:spPr>
          <a:xfrm>
            <a:off x="6835680" y="1523880"/>
            <a:ext cx="2307960" cy="2846160"/>
          </a:xfrm>
          <a:prstGeom prst="rect">
            <a:avLst/>
          </a:prstGeom>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24. Momordica</a:t>
            </a:r>
            <a:endParaRPr/>
          </a:p>
        </p:txBody>
      </p:sp>
      <p:sp>
        <p:nvSpPr>
          <p:cNvPr id="256" name="TextShape 2"/>
          <p:cNvSpPr txBox="1"/>
          <p:nvPr/>
        </p:nvSpPr>
        <p:spPr>
          <a:xfrm>
            <a:off x="0" y="0"/>
            <a:ext cx="0" cy="0"/>
          </a:xfrm>
          <a:prstGeom prst="rect">
            <a:avLst/>
          </a:prstGeom>
        </p:spPr>
        <p:txBody>
          <a:bodyPr lIns="90000" tIns="45000" rIns="90000" bIns="45000"/>
          <a:lstStyle/>
          <a:p>
            <a:pPr>
              <a:lnSpc>
                <a:spcPct val="100000"/>
              </a:lnSpc>
            </a:pPr>
            <a:fld id="{0141F121-F131-4131-9101-317181110191}" type="slidenum">
              <a:rPr lang="en-IN" sz="2400">
                <a:solidFill>
                  <a:srgbClr val="000000"/>
                </a:solidFill>
                <a:latin typeface="Constantia"/>
              </a:rPr>
              <a:t>39</a:t>
            </a:fld>
            <a:endParaRPr/>
          </a:p>
        </p:txBody>
      </p:sp>
      <p:sp>
        <p:nvSpPr>
          <p:cNvPr id="257"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58" name="TextShape 4"/>
          <p:cNvSpPr txBox="1"/>
          <p:nvPr/>
        </p:nvSpPr>
        <p:spPr>
          <a:xfrm>
            <a:off x="228600" y="1371600"/>
            <a:ext cx="7009920" cy="5028840"/>
          </a:xfrm>
          <a:prstGeom prst="rect">
            <a:avLst/>
          </a:prstGeom>
        </p:spPr>
        <p:txBody>
          <a:bodyPr lIns="122040" tIns="60840" rIns="122040" bIns="60840"/>
          <a:lstStyle/>
          <a:p>
            <a:pPr>
              <a:lnSpc>
                <a:spcPct val="100000"/>
              </a:lnSpc>
              <a:buFont typeface="Arial"/>
              <a:buChar char="•"/>
            </a:pPr>
            <a:r>
              <a:rPr lang="en-US" sz="2200">
                <a:solidFill>
                  <a:srgbClr val="000000"/>
                </a:solidFill>
                <a:latin typeface="Constantia"/>
              </a:rPr>
              <a:t>Syn: Karela, bitter melon</a:t>
            </a:r>
            <a:endParaRPr/>
          </a:p>
          <a:p>
            <a:pPr>
              <a:lnSpc>
                <a:spcPct val="100000"/>
              </a:lnSpc>
              <a:buFont typeface="Arial"/>
              <a:buChar char="•"/>
            </a:pPr>
            <a:r>
              <a:rPr lang="en-US" sz="2200">
                <a:solidFill>
                  <a:srgbClr val="000000"/>
                </a:solidFill>
                <a:latin typeface="Constantia"/>
              </a:rPr>
              <a:t>Source: dried ripe fruits and leaves of </a:t>
            </a:r>
            <a:r>
              <a:rPr lang="en-US" sz="2200" i="1" u="sng">
                <a:solidFill>
                  <a:srgbClr val="000000"/>
                </a:solidFill>
                <a:latin typeface="Constantia"/>
              </a:rPr>
              <a:t>Momordica chirantia</a:t>
            </a:r>
            <a:endParaRPr/>
          </a:p>
          <a:p>
            <a:pPr>
              <a:lnSpc>
                <a:spcPct val="100000"/>
              </a:lnSpc>
              <a:buFont typeface="Arial"/>
              <a:buChar char="•"/>
            </a:pPr>
            <a:r>
              <a:rPr lang="en-US" sz="2200">
                <a:solidFill>
                  <a:srgbClr val="000000"/>
                </a:solidFill>
                <a:latin typeface="Constantia"/>
              </a:rPr>
              <a:t>Family: Cucurbitaceae</a:t>
            </a:r>
            <a:endParaRPr/>
          </a:p>
          <a:p>
            <a:pPr>
              <a:lnSpc>
                <a:spcPct val="100000"/>
              </a:lnSpc>
              <a:buFont typeface="Arial"/>
              <a:buChar char="•"/>
            </a:pPr>
            <a:r>
              <a:rPr lang="en-US" sz="2200">
                <a:solidFill>
                  <a:srgbClr val="000000"/>
                </a:solidFill>
                <a:latin typeface="Constantia"/>
              </a:rPr>
              <a:t>GS: India</a:t>
            </a:r>
            <a:endParaRPr/>
          </a:p>
          <a:p>
            <a:pPr>
              <a:lnSpc>
                <a:spcPct val="100000"/>
              </a:lnSpc>
              <a:buFont typeface="Arial"/>
              <a:buChar char="•"/>
            </a:pPr>
            <a:r>
              <a:rPr lang="en-US" sz="2200">
                <a:solidFill>
                  <a:srgbClr val="000000"/>
                </a:solidFill>
                <a:latin typeface="Constantia"/>
              </a:rPr>
              <a:t>Constituents: momordicin I and momordicin II, and cucurbitacin B.</a:t>
            </a:r>
            <a:endParaRPr/>
          </a:p>
          <a:p>
            <a:pPr>
              <a:lnSpc>
                <a:spcPct val="100000"/>
              </a:lnSpc>
              <a:buFont typeface="Arial"/>
              <a:buChar char="•"/>
            </a:pPr>
            <a:r>
              <a:rPr lang="en-US" sz="2200">
                <a:solidFill>
                  <a:srgbClr val="000000"/>
                </a:solidFill>
                <a:latin typeface="Constantia"/>
              </a:rPr>
              <a:t>Glycosides: momordin, charantin, charantosides, goyaglycosides, momordicosides </a:t>
            </a:r>
            <a:endParaRPr/>
          </a:p>
          <a:p>
            <a:pPr>
              <a:lnSpc>
                <a:spcPct val="100000"/>
              </a:lnSpc>
              <a:buFont typeface="Arial"/>
              <a:buChar char="•"/>
            </a:pPr>
            <a:r>
              <a:rPr lang="en-US" sz="2200">
                <a:solidFill>
                  <a:srgbClr val="000000"/>
                </a:solidFill>
                <a:latin typeface="Constantia"/>
              </a:rPr>
              <a:t>Terpenoids: momordicin-28, momordicinin, momordicilin, momordenol, and momordol</a:t>
            </a:r>
            <a:endParaRPr/>
          </a:p>
          <a:p>
            <a:pPr>
              <a:lnSpc>
                <a:spcPct val="100000"/>
              </a:lnSpc>
              <a:buFont typeface="Arial"/>
              <a:buChar char="•"/>
            </a:pPr>
            <a:r>
              <a:rPr lang="en-US" sz="2200">
                <a:solidFill>
                  <a:srgbClr val="000000"/>
                </a:solidFill>
                <a:latin typeface="Constantia"/>
              </a:rPr>
              <a:t>cytotoxic (ribosome-inactivating) proteins such as momorcharin and momordin</a:t>
            </a:r>
            <a:endParaRPr/>
          </a:p>
          <a:p>
            <a:pPr>
              <a:lnSpc>
                <a:spcPct val="100000"/>
              </a:lnSpc>
              <a:buFont typeface="Arial"/>
              <a:buChar char="•"/>
            </a:pPr>
            <a:r>
              <a:rPr lang="en-US" sz="2200">
                <a:solidFill>
                  <a:srgbClr val="000000"/>
                </a:solidFill>
                <a:latin typeface="Constantia"/>
              </a:rPr>
              <a:t>Steroidal saponin: charantin</a:t>
            </a:r>
            <a:endParaRPr/>
          </a:p>
          <a:p>
            <a:pPr>
              <a:lnSpc>
                <a:spcPct val="100000"/>
              </a:lnSpc>
              <a:buFont typeface="Arial"/>
              <a:buChar char="•"/>
            </a:pPr>
            <a:r>
              <a:rPr lang="en-US" sz="2200">
                <a:solidFill>
                  <a:srgbClr val="000000"/>
                </a:solidFill>
                <a:latin typeface="Constantia"/>
              </a:rPr>
              <a:t>Carbohydrate, mineral, ascorbic acid</a:t>
            </a:r>
            <a:endParaRPr/>
          </a:p>
        </p:txBody>
      </p:sp>
      <p:pic>
        <p:nvPicPr>
          <p:cNvPr id="259" name="Picture 2"/>
          <p:cNvPicPr/>
          <p:nvPr/>
        </p:nvPicPr>
        <p:blipFill>
          <a:blip r:embed="rId2"/>
          <a:stretch>
            <a:fillRect/>
          </a:stretch>
        </p:blipFill>
        <p:spPr>
          <a:xfrm>
            <a:off x="7261200" y="0"/>
            <a:ext cx="1882440" cy="3774600"/>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 Arnica</a:t>
            </a:r>
            <a:endParaRPr/>
          </a:p>
        </p:txBody>
      </p:sp>
      <p:sp>
        <p:nvSpPr>
          <p:cNvPr id="104" name="TextShape 2"/>
          <p:cNvSpPr txBox="1"/>
          <p:nvPr/>
        </p:nvSpPr>
        <p:spPr>
          <a:xfrm>
            <a:off x="0" y="0"/>
            <a:ext cx="0" cy="0"/>
          </a:xfrm>
          <a:prstGeom prst="rect">
            <a:avLst/>
          </a:prstGeom>
        </p:spPr>
        <p:txBody>
          <a:bodyPr lIns="90000" tIns="45000" rIns="90000" bIns="45000"/>
          <a:lstStyle/>
          <a:p>
            <a:pPr>
              <a:lnSpc>
                <a:spcPct val="100000"/>
              </a:lnSpc>
            </a:pPr>
            <a:fld id="{91412101-11D1-4161-9111-E181C151F111}" type="slidenum">
              <a:rPr lang="en-IN" sz="2400">
                <a:solidFill>
                  <a:srgbClr val="000000"/>
                </a:solidFill>
                <a:latin typeface="Constantia"/>
              </a:rPr>
              <a:t>4</a:t>
            </a:fld>
            <a:endParaRPr/>
          </a:p>
        </p:txBody>
      </p:sp>
      <p:sp>
        <p:nvSpPr>
          <p:cNvPr id="105"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06" name="TextShape 4"/>
          <p:cNvSpPr txBox="1"/>
          <p:nvPr/>
        </p:nvSpPr>
        <p:spPr>
          <a:xfrm>
            <a:off x="228600" y="1523880"/>
            <a:ext cx="7543800" cy="4723920"/>
          </a:xfrm>
          <a:prstGeom prst="rect">
            <a:avLst/>
          </a:prstGeom>
        </p:spPr>
        <p:txBody>
          <a:bodyPr lIns="122040" tIns="60840" rIns="122040" bIns="60840"/>
          <a:lstStyle/>
          <a:p>
            <a:pPr>
              <a:lnSpc>
                <a:spcPct val="100000"/>
              </a:lnSpc>
              <a:buFont typeface="Arial"/>
              <a:buChar char="•"/>
            </a:pPr>
            <a:r>
              <a:rPr lang="en-US" sz="2400" dirty="0" err="1">
                <a:solidFill>
                  <a:srgbClr val="000000"/>
                </a:solidFill>
                <a:latin typeface="Constantia"/>
              </a:rPr>
              <a:t>Syn</a:t>
            </a:r>
            <a:r>
              <a:rPr lang="en-US" sz="2400" dirty="0">
                <a:solidFill>
                  <a:srgbClr val="000000"/>
                </a:solidFill>
                <a:latin typeface="Constantia"/>
              </a:rPr>
              <a:t>: Leopard’s bane, Mountain tobacco</a:t>
            </a:r>
            <a:endParaRPr sz="2400" dirty="0"/>
          </a:p>
          <a:p>
            <a:pPr>
              <a:lnSpc>
                <a:spcPct val="100000"/>
              </a:lnSpc>
              <a:buFont typeface="Arial"/>
              <a:buChar char="•"/>
            </a:pPr>
            <a:r>
              <a:rPr lang="en-US" sz="2400" dirty="0">
                <a:solidFill>
                  <a:srgbClr val="000000"/>
                </a:solidFill>
                <a:latin typeface="Constantia"/>
              </a:rPr>
              <a:t>History: </a:t>
            </a:r>
            <a:r>
              <a:rPr lang="en-US" sz="2400" dirty="0" err="1">
                <a:solidFill>
                  <a:srgbClr val="000000"/>
                </a:solidFill>
                <a:latin typeface="Constantia"/>
              </a:rPr>
              <a:t>arnika</a:t>
            </a:r>
            <a:r>
              <a:rPr lang="en-US" sz="2400" dirty="0">
                <a:solidFill>
                  <a:srgbClr val="000000"/>
                </a:solidFill>
                <a:latin typeface="Constantia"/>
              </a:rPr>
              <a:t>=</a:t>
            </a:r>
            <a:r>
              <a:rPr lang="en-US" sz="2400" dirty="0" err="1">
                <a:solidFill>
                  <a:srgbClr val="000000"/>
                </a:solidFill>
                <a:latin typeface="Constantia"/>
              </a:rPr>
              <a:t>Ptarmikos</a:t>
            </a:r>
            <a:r>
              <a:rPr lang="en-US" sz="2400" dirty="0">
                <a:solidFill>
                  <a:srgbClr val="000000"/>
                </a:solidFill>
                <a:latin typeface="Constantia"/>
              </a:rPr>
              <a:t>=</a:t>
            </a:r>
            <a:r>
              <a:rPr lang="en-US" sz="2400" dirty="0" err="1">
                <a:solidFill>
                  <a:srgbClr val="000000"/>
                </a:solidFill>
                <a:latin typeface="Constantia"/>
              </a:rPr>
              <a:t>sternutatory</a:t>
            </a:r>
            <a:r>
              <a:rPr lang="en-US" sz="2400" dirty="0">
                <a:solidFill>
                  <a:srgbClr val="000000"/>
                </a:solidFill>
                <a:latin typeface="Constantia"/>
              </a:rPr>
              <a:t> or causing sneezing</a:t>
            </a:r>
            <a:endParaRPr sz="2400" dirty="0"/>
          </a:p>
          <a:p>
            <a:pPr>
              <a:lnSpc>
                <a:spcPct val="100000"/>
              </a:lnSpc>
              <a:buFont typeface="Arial"/>
              <a:buChar char="•"/>
            </a:pPr>
            <a:r>
              <a:rPr lang="en-US" sz="2400" dirty="0">
                <a:solidFill>
                  <a:srgbClr val="000000"/>
                </a:solidFill>
                <a:latin typeface="Constantia"/>
              </a:rPr>
              <a:t>Source: dried flower heads of </a:t>
            </a:r>
            <a:r>
              <a:rPr lang="en-US" sz="2400" i="1" u="sng" dirty="0">
                <a:solidFill>
                  <a:srgbClr val="000000"/>
                </a:solidFill>
                <a:latin typeface="Constantia"/>
              </a:rPr>
              <a:t>Arnica </a:t>
            </a:r>
            <a:r>
              <a:rPr lang="en-US" sz="2400" i="1" u="sng" dirty="0" err="1">
                <a:solidFill>
                  <a:srgbClr val="000000"/>
                </a:solidFill>
                <a:latin typeface="Constantia"/>
              </a:rPr>
              <a:t>montana</a:t>
            </a:r>
            <a:endParaRPr sz="2400" dirty="0"/>
          </a:p>
          <a:p>
            <a:pPr>
              <a:lnSpc>
                <a:spcPct val="100000"/>
              </a:lnSpc>
              <a:buFont typeface="Arial"/>
              <a:buChar char="•"/>
            </a:pPr>
            <a:r>
              <a:rPr lang="en-US" sz="2400" dirty="0">
                <a:solidFill>
                  <a:srgbClr val="000000"/>
                </a:solidFill>
                <a:latin typeface="Constantia"/>
              </a:rPr>
              <a:t>Family: </a:t>
            </a:r>
            <a:r>
              <a:rPr lang="en-US" sz="2400" dirty="0" err="1">
                <a:solidFill>
                  <a:srgbClr val="000000"/>
                </a:solidFill>
                <a:latin typeface="Constantia"/>
              </a:rPr>
              <a:t>Compositae</a:t>
            </a:r>
            <a:endParaRPr sz="2400" dirty="0"/>
          </a:p>
          <a:p>
            <a:pPr>
              <a:lnSpc>
                <a:spcPct val="100000"/>
              </a:lnSpc>
              <a:buFont typeface="Arial"/>
              <a:buChar char="•"/>
            </a:pPr>
            <a:r>
              <a:rPr lang="en-US" sz="2400" dirty="0">
                <a:solidFill>
                  <a:srgbClr val="000000"/>
                </a:solidFill>
                <a:latin typeface="Constantia"/>
              </a:rPr>
              <a:t>GS: Europe, US, </a:t>
            </a:r>
            <a:r>
              <a:rPr lang="en-US" sz="2400" dirty="0" err="1">
                <a:solidFill>
                  <a:srgbClr val="000000"/>
                </a:solidFill>
                <a:latin typeface="Constantia"/>
              </a:rPr>
              <a:t>Canda</a:t>
            </a:r>
            <a:endParaRPr sz="2400" dirty="0"/>
          </a:p>
          <a:p>
            <a:pPr>
              <a:lnSpc>
                <a:spcPct val="100000"/>
              </a:lnSpc>
              <a:buFont typeface="Arial"/>
              <a:buChar char="•"/>
            </a:pPr>
            <a:r>
              <a:rPr lang="en-US" sz="2400" dirty="0">
                <a:solidFill>
                  <a:srgbClr val="000000"/>
                </a:solidFill>
                <a:latin typeface="Constantia"/>
              </a:rPr>
              <a:t>Constituents: Flowers: Volatile oil, </a:t>
            </a:r>
            <a:r>
              <a:rPr lang="en-US" sz="2400" dirty="0" err="1">
                <a:solidFill>
                  <a:srgbClr val="000000"/>
                </a:solidFill>
                <a:latin typeface="Constantia"/>
              </a:rPr>
              <a:t>terpenoids</a:t>
            </a:r>
            <a:r>
              <a:rPr lang="en-US" sz="2400" dirty="0">
                <a:solidFill>
                  <a:srgbClr val="000000"/>
                </a:solidFill>
                <a:latin typeface="Constantia"/>
              </a:rPr>
              <a:t>, flavonoids, bitter principles:</a:t>
            </a:r>
            <a:endParaRPr sz="2400" dirty="0"/>
          </a:p>
          <a:p>
            <a:pPr>
              <a:lnSpc>
                <a:spcPct val="100000"/>
              </a:lnSpc>
              <a:buFont typeface="Arial"/>
              <a:buChar char="•"/>
            </a:pPr>
            <a:r>
              <a:rPr lang="en-US" sz="2400" dirty="0" err="1">
                <a:solidFill>
                  <a:srgbClr val="000000"/>
                </a:solidFill>
                <a:latin typeface="Constantia"/>
              </a:rPr>
              <a:t>Sesquiterpene</a:t>
            </a:r>
            <a:r>
              <a:rPr lang="en-US" sz="2400" dirty="0">
                <a:solidFill>
                  <a:srgbClr val="000000"/>
                </a:solidFill>
                <a:latin typeface="Constantia"/>
              </a:rPr>
              <a:t> lactone: </a:t>
            </a:r>
            <a:r>
              <a:rPr lang="en-US" sz="2400" dirty="0" err="1">
                <a:solidFill>
                  <a:srgbClr val="000000"/>
                </a:solidFill>
                <a:latin typeface="Constantia"/>
              </a:rPr>
              <a:t>helenanolides</a:t>
            </a:r>
            <a:r>
              <a:rPr lang="en-US" sz="2400" dirty="0">
                <a:solidFill>
                  <a:srgbClr val="000000"/>
                </a:solidFill>
                <a:latin typeface="Constantia"/>
              </a:rPr>
              <a:t>, </a:t>
            </a:r>
            <a:r>
              <a:rPr lang="en-US" sz="2400" dirty="0" err="1">
                <a:solidFill>
                  <a:srgbClr val="000000"/>
                </a:solidFill>
                <a:latin typeface="Constantia"/>
              </a:rPr>
              <a:t>arnifolin</a:t>
            </a:r>
            <a:endParaRPr sz="2400" dirty="0"/>
          </a:p>
          <a:p>
            <a:pPr>
              <a:lnSpc>
                <a:spcPct val="100000"/>
              </a:lnSpc>
              <a:buFont typeface="Arial"/>
              <a:buChar char="•"/>
            </a:pPr>
            <a:r>
              <a:rPr lang="en-US" sz="2400" dirty="0">
                <a:solidFill>
                  <a:srgbClr val="000000"/>
                </a:solidFill>
                <a:latin typeface="Constantia"/>
              </a:rPr>
              <a:t>Bitter principle: </a:t>
            </a:r>
            <a:r>
              <a:rPr lang="en-US" sz="2400" dirty="0" err="1">
                <a:solidFill>
                  <a:srgbClr val="000000"/>
                </a:solidFill>
                <a:latin typeface="Constantia"/>
              </a:rPr>
              <a:t>arnicin</a:t>
            </a:r>
            <a:endParaRPr sz="2400" dirty="0"/>
          </a:p>
          <a:p>
            <a:pPr>
              <a:lnSpc>
                <a:spcPct val="100000"/>
              </a:lnSpc>
              <a:buFont typeface="Arial"/>
              <a:buChar char="•"/>
            </a:pPr>
            <a:r>
              <a:rPr lang="en-US" sz="2400" dirty="0">
                <a:solidFill>
                  <a:srgbClr val="000000"/>
                </a:solidFill>
                <a:latin typeface="Constantia"/>
              </a:rPr>
              <a:t>Volatile oil: </a:t>
            </a:r>
            <a:r>
              <a:rPr lang="en-US" sz="2400" dirty="0" err="1">
                <a:solidFill>
                  <a:srgbClr val="000000"/>
                </a:solidFill>
                <a:latin typeface="Constantia"/>
              </a:rPr>
              <a:t>arnidiol</a:t>
            </a:r>
            <a:r>
              <a:rPr lang="en-US" sz="2400" dirty="0">
                <a:solidFill>
                  <a:srgbClr val="000000"/>
                </a:solidFill>
                <a:latin typeface="Constantia"/>
              </a:rPr>
              <a:t>, </a:t>
            </a:r>
            <a:r>
              <a:rPr lang="en-US" sz="2400" dirty="0" err="1">
                <a:solidFill>
                  <a:srgbClr val="000000"/>
                </a:solidFill>
                <a:latin typeface="Constantia"/>
              </a:rPr>
              <a:t>faradiol</a:t>
            </a:r>
            <a:endParaRPr sz="2400" dirty="0"/>
          </a:p>
          <a:p>
            <a:pPr>
              <a:lnSpc>
                <a:spcPct val="100000"/>
              </a:lnSpc>
              <a:buFont typeface="Arial"/>
              <a:buChar char="•"/>
            </a:pPr>
            <a:r>
              <a:rPr lang="en-US" sz="2400" dirty="0">
                <a:solidFill>
                  <a:srgbClr val="000000"/>
                </a:solidFill>
                <a:latin typeface="Constantia"/>
              </a:rPr>
              <a:t>Flavonoids: </a:t>
            </a:r>
            <a:r>
              <a:rPr lang="en-US" sz="2400" dirty="0" err="1">
                <a:solidFill>
                  <a:srgbClr val="000000"/>
                </a:solidFill>
                <a:latin typeface="Constantia"/>
              </a:rPr>
              <a:t>apigenin</a:t>
            </a:r>
            <a:r>
              <a:rPr lang="en-US" sz="2400" dirty="0">
                <a:solidFill>
                  <a:srgbClr val="000000"/>
                </a:solidFill>
                <a:latin typeface="Constantia"/>
              </a:rPr>
              <a:t>, quercetin, </a:t>
            </a:r>
            <a:r>
              <a:rPr lang="en-US" sz="2400" dirty="0" err="1">
                <a:solidFill>
                  <a:srgbClr val="000000"/>
                </a:solidFill>
                <a:latin typeface="Constantia"/>
              </a:rPr>
              <a:t>tricin</a:t>
            </a:r>
            <a:endParaRPr sz="2400" dirty="0"/>
          </a:p>
        </p:txBody>
      </p:sp>
      <p:pic>
        <p:nvPicPr>
          <p:cNvPr id="107" name="Picture 2"/>
          <p:cNvPicPr/>
          <p:nvPr/>
        </p:nvPicPr>
        <p:blipFill>
          <a:blip r:embed="rId2"/>
          <a:stretch>
            <a:fillRect/>
          </a:stretch>
        </p:blipFill>
        <p:spPr>
          <a:xfrm>
            <a:off x="6861240" y="2667480"/>
            <a:ext cx="2282400" cy="4038120"/>
          </a:xfrm>
          <a:prstGeom prst="rect">
            <a:avLst/>
          </a:prstGeom>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0" y="0"/>
            <a:ext cx="0" cy="0"/>
          </a:xfrm>
          <a:prstGeom prst="rect">
            <a:avLst/>
          </a:prstGeom>
        </p:spPr>
        <p:txBody>
          <a:bodyPr lIns="90000" tIns="45000" rIns="90000" bIns="45000"/>
          <a:lstStyle/>
          <a:p>
            <a:pPr>
              <a:lnSpc>
                <a:spcPct val="100000"/>
              </a:lnSpc>
            </a:pPr>
            <a:fld id="{61D121C1-E121-41B1-A161-D1D10131C121}" type="slidenum">
              <a:rPr lang="en-IN" sz="2400">
                <a:solidFill>
                  <a:srgbClr val="000000"/>
                </a:solidFill>
                <a:latin typeface="Constantia"/>
              </a:rPr>
              <a:t>40</a:t>
            </a:fld>
            <a:endParaRPr/>
          </a:p>
        </p:txBody>
      </p:sp>
      <p:sp>
        <p:nvSpPr>
          <p:cNvPr id="261"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62"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3200">
                <a:solidFill>
                  <a:srgbClr val="000000"/>
                </a:solidFill>
                <a:latin typeface="Constantia"/>
              </a:rPr>
              <a:t>Indication:</a:t>
            </a:r>
            <a:endParaRPr/>
          </a:p>
          <a:p>
            <a:pPr>
              <a:lnSpc>
                <a:spcPct val="100000"/>
              </a:lnSpc>
              <a:buFont typeface="Arial"/>
              <a:buChar char="•"/>
            </a:pPr>
            <a:r>
              <a:rPr lang="en-US" sz="3200">
                <a:solidFill>
                  <a:srgbClr val="000000"/>
                </a:solidFill>
                <a:latin typeface="Constantia"/>
              </a:rPr>
              <a:t>Principal: diabetes, Cancer (breast, lung, colon, gall bladder), HIV</a:t>
            </a:r>
            <a:endParaRPr/>
          </a:p>
          <a:p>
            <a:pPr>
              <a:lnSpc>
                <a:spcPct val="100000"/>
              </a:lnSpc>
              <a:buFont typeface="Arial"/>
              <a:buChar char="•"/>
            </a:pPr>
            <a:r>
              <a:rPr lang="en-US" sz="3200">
                <a:solidFill>
                  <a:srgbClr val="000000"/>
                </a:solidFill>
                <a:latin typeface="Constantia"/>
              </a:rPr>
              <a:t>Major: cholesterol, worms, viral, headache</a:t>
            </a:r>
            <a:endParaRPr/>
          </a:p>
          <a:p>
            <a:pPr>
              <a:lnSpc>
                <a:spcPct val="100000"/>
              </a:lnSpc>
              <a:buFont typeface="Arial"/>
              <a:buChar char="•"/>
            </a:pPr>
            <a:r>
              <a:rPr lang="en-US" sz="3200">
                <a:solidFill>
                  <a:srgbClr val="000000"/>
                </a:solidFill>
                <a:latin typeface="Constantia"/>
              </a:rPr>
              <a:t>Minor: emmenagogue, which stimulate blood flow in the pelvic area and uterus; some stimulate menstruation</a:t>
            </a:r>
            <a:endParaRPr/>
          </a:p>
          <a:p>
            <a:pPr>
              <a:lnSpc>
                <a:spcPct val="100000"/>
              </a:lnSpc>
              <a:buFont typeface="Arial"/>
              <a:buChar char="•"/>
            </a:pPr>
            <a:r>
              <a:rPr lang="en-US" sz="3200">
                <a:solidFill>
                  <a:srgbClr val="000000"/>
                </a:solidFill>
                <a:latin typeface="Constantia"/>
              </a:rPr>
              <a:t>Contraindication:</a:t>
            </a:r>
            <a:endParaRPr/>
          </a:p>
          <a:p>
            <a:pPr>
              <a:lnSpc>
                <a:spcPct val="100000"/>
              </a:lnSpc>
              <a:buFont typeface="Arial"/>
              <a:buChar char="•"/>
            </a:pPr>
            <a:r>
              <a:rPr lang="en-US" sz="3200">
                <a:solidFill>
                  <a:srgbClr val="000000"/>
                </a:solidFill>
                <a:latin typeface="Constantia"/>
              </a:rPr>
              <a:t>Hypoglycemia</a:t>
            </a:r>
            <a:endParaRPr/>
          </a:p>
          <a:p>
            <a:pPr>
              <a:lnSpc>
                <a:spcPct val="100000"/>
              </a:lnSpc>
              <a:buFont typeface="Arial"/>
              <a:buChar char="•"/>
            </a:pPr>
            <a:r>
              <a:rPr lang="en-US" sz="3200">
                <a:solidFill>
                  <a:srgbClr val="000000"/>
                </a:solidFill>
                <a:latin typeface="Constantia"/>
              </a:rPr>
              <a:t>Dose:</a:t>
            </a:r>
            <a:endParaRPr/>
          </a:p>
          <a:p>
            <a:pPr>
              <a:lnSpc>
                <a:spcPct val="100000"/>
              </a:lnSpc>
              <a:buFont typeface="Arial"/>
              <a:buChar char="•"/>
            </a:pPr>
            <a:r>
              <a:rPr lang="en-US" sz="3200">
                <a:solidFill>
                  <a:srgbClr val="000000"/>
                </a:solidFill>
                <a:latin typeface="Constantia"/>
              </a:rPr>
              <a:t>100 g of aqueous extract in 100 ml juice daily</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25. Tinospora</a:t>
            </a:r>
            <a:endParaRPr/>
          </a:p>
        </p:txBody>
      </p:sp>
      <p:sp>
        <p:nvSpPr>
          <p:cNvPr id="264" name="TextShape 2"/>
          <p:cNvSpPr txBox="1"/>
          <p:nvPr/>
        </p:nvSpPr>
        <p:spPr>
          <a:xfrm>
            <a:off x="0" y="0"/>
            <a:ext cx="0" cy="0"/>
          </a:xfrm>
          <a:prstGeom prst="rect">
            <a:avLst/>
          </a:prstGeom>
        </p:spPr>
        <p:txBody>
          <a:bodyPr lIns="90000" tIns="45000" rIns="90000" bIns="45000"/>
          <a:lstStyle/>
          <a:p>
            <a:pPr>
              <a:lnSpc>
                <a:spcPct val="100000"/>
              </a:lnSpc>
            </a:pPr>
            <a:fld id="{91D13141-D141-4111-A1F1-6141F17191E1}" type="slidenum">
              <a:rPr lang="en-IN" sz="2400">
                <a:solidFill>
                  <a:srgbClr val="000000"/>
                </a:solidFill>
                <a:latin typeface="Constantia"/>
              </a:rPr>
              <a:t>41</a:t>
            </a:fld>
            <a:endParaRPr/>
          </a:p>
        </p:txBody>
      </p:sp>
      <p:sp>
        <p:nvSpPr>
          <p:cNvPr id="265"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266" name="TextShape 4"/>
          <p:cNvSpPr txBox="1"/>
          <p:nvPr/>
        </p:nvSpPr>
        <p:spPr>
          <a:xfrm>
            <a:off x="228600" y="1371600"/>
            <a:ext cx="6857640" cy="5028840"/>
          </a:xfrm>
          <a:prstGeom prst="rect">
            <a:avLst/>
          </a:prstGeom>
        </p:spPr>
        <p:txBody>
          <a:bodyPr lIns="122040" tIns="60840" rIns="122040" bIns="60840"/>
          <a:lstStyle/>
          <a:p>
            <a:pPr>
              <a:lnSpc>
                <a:spcPct val="100000"/>
              </a:lnSpc>
              <a:buFont typeface="Arial"/>
              <a:buChar char="•"/>
            </a:pPr>
            <a:r>
              <a:rPr lang="en-US" sz="2200" dirty="0" err="1">
                <a:solidFill>
                  <a:srgbClr val="000000"/>
                </a:solidFill>
                <a:latin typeface="Constantia"/>
              </a:rPr>
              <a:t>Syn</a:t>
            </a:r>
            <a:r>
              <a:rPr lang="en-US" sz="2200" dirty="0">
                <a:solidFill>
                  <a:srgbClr val="000000"/>
                </a:solidFill>
                <a:latin typeface="Constantia"/>
              </a:rPr>
              <a:t>: </a:t>
            </a:r>
            <a:r>
              <a:rPr lang="en-US" sz="2200" dirty="0" err="1">
                <a:solidFill>
                  <a:srgbClr val="000000"/>
                </a:solidFill>
                <a:latin typeface="Constantia"/>
              </a:rPr>
              <a:t>Guduchi</a:t>
            </a:r>
            <a:r>
              <a:rPr lang="en-US" sz="2200" dirty="0">
                <a:solidFill>
                  <a:srgbClr val="000000"/>
                </a:solidFill>
                <a:latin typeface="Constantia"/>
              </a:rPr>
              <a:t>, </a:t>
            </a:r>
            <a:r>
              <a:rPr lang="en-US" sz="2200" dirty="0" err="1">
                <a:solidFill>
                  <a:srgbClr val="000000"/>
                </a:solidFill>
                <a:latin typeface="Constantia"/>
              </a:rPr>
              <a:t>Gulvel</a:t>
            </a:r>
            <a:endParaRPr sz="2200" dirty="0"/>
          </a:p>
          <a:p>
            <a:pPr>
              <a:lnSpc>
                <a:spcPct val="100000"/>
              </a:lnSpc>
              <a:buFont typeface="Arial"/>
              <a:buChar char="•"/>
            </a:pPr>
            <a:r>
              <a:rPr lang="en-US" sz="2200" dirty="0">
                <a:solidFill>
                  <a:srgbClr val="000000"/>
                </a:solidFill>
                <a:latin typeface="Constantia"/>
              </a:rPr>
              <a:t>Source: dried stem, root &amp; flower of </a:t>
            </a:r>
            <a:r>
              <a:rPr lang="en-US" sz="2200" i="1" u="sng" dirty="0" err="1">
                <a:solidFill>
                  <a:srgbClr val="000000"/>
                </a:solidFill>
                <a:latin typeface="Constantia"/>
              </a:rPr>
              <a:t>Tinospora</a:t>
            </a:r>
            <a:r>
              <a:rPr lang="en-US" sz="2200" i="1" u="sng" dirty="0">
                <a:solidFill>
                  <a:srgbClr val="000000"/>
                </a:solidFill>
                <a:latin typeface="Constantia"/>
              </a:rPr>
              <a:t> </a:t>
            </a:r>
            <a:r>
              <a:rPr lang="en-US" sz="2200" i="1" u="sng" dirty="0" err="1">
                <a:solidFill>
                  <a:srgbClr val="000000"/>
                </a:solidFill>
                <a:latin typeface="Constantia"/>
              </a:rPr>
              <a:t>cordifolia</a:t>
            </a:r>
            <a:endParaRPr sz="2200" dirty="0"/>
          </a:p>
          <a:p>
            <a:pPr>
              <a:lnSpc>
                <a:spcPct val="100000"/>
              </a:lnSpc>
              <a:buFont typeface="Arial"/>
              <a:buChar char="•"/>
            </a:pPr>
            <a:r>
              <a:rPr lang="en-US" sz="2200" dirty="0">
                <a:solidFill>
                  <a:srgbClr val="000000"/>
                </a:solidFill>
                <a:latin typeface="Constantia"/>
              </a:rPr>
              <a:t>Family: </a:t>
            </a:r>
            <a:r>
              <a:rPr lang="en-US" sz="2200" dirty="0" err="1">
                <a:solidFill>
                  <a:srgbClr val="000000"/>
                </a:solidFill>
                <a:latin typeface="Constantia"/>
              </a:rPr>
              <a:t>Menispermaceae</a:t>
            </a:r>
            <a:endParaRPr sz="2200" dirty="0"/>
          </a:p>
          <a:p>
            <a:pPr>
              <a:lnSpc>
                <a:spcPct val="100000"/>
              </a:lnSpc>
              <a:buFont typeface="Arial"/>
              <a:buChar char="•"/>
            </a:pPr>
            <a:r>
              <a:rPr lang="en-US" sz="2200" dirty="0">
                <a:solidFill>
                  <a:srgbClr val="000000"/>
                </a:solidFill>
                <a:latin typeface="Constantia"/>
              </a:rPr>
              <a:t>GS: India, Myanmar, </a:t>
            </a:r>
            <a:r>
              <a:rPr lang="en-US" sz="2200" dirty="0" err="1">
                <a:solidFill>
                  <a:srgbClr val="000000"/>
                </a:solidFill>
                <a:latin typeface="Constantia"/>
              </a:rPr>
              <a:t>Srilanka</a:t>
            </a:r>
            <a:endParaRPr sz="2200" dirty="0"/>
          </a:p>
          <a:p>
            <a:pPr>
              <a:lnSpc>
                <a:spcPct val="100000"/>
              </a:lnSpc>
              <a:buFont typeface="Arial"/>
              <a:buChar char="•"/>
            </a:pPr>
            <a:r>
              <a:rPr lang="en-US" sz="2200" dirty="0">
                <a:solidFill>
                  <a:srgbClr val="000000"/>
                </a:solidFill>
                <a:latin typeface="Constantia"/>
              </a:rPr>
              <a:t>Constituents:</a:t>
            </a:r>
            <a:endParaRPr sz="2200" dirty="0"/>
          </a:p>
          <a:p>
            <a:pPr>
              <a:lnSpc>
                <a:spcPct val="100000"/>
              </a:lnSpc>
              <a:buFont typeface="Arial"/>
              <a:buChar char="•"/>
            </a:pPr>
            <a:r>
              <a:rPr lang="en-US" sz="2200" dirty="0" err="1">
                <a:solidFill>
                  <a:srgbClr val="000000"/>
                </a:solidFill>
                <a:latin typeface="Constantia"/>
              </a:rPr>
              <a:t>Diterpene</a:t>
            </a:r>
            <a:r>
              <a:rPr lang="en-US" sz="2200" dirty="0">
                <a:solidFill>
                  <a:srgbClr val="000000"/>
                </a:solidFill>
                <a:latin typeface="Constantia"/>
              </a:rPr>
              <a:t>: </a:t>
            </a:r>
            <a:r>
              <a:rPr lang="en-US" sz="2200" dirty="0" err="1">
                <a:solidFill>
                  <a:srgbClr val="000000"/>
                </a:solidFill>
                <a:latin typeface="Constantia"/>
              </a:rPr>
              <a:t>tinosporidine</a:t>
            </a:r>
            <a:r>
              <a:rPr lang="en-US" sz="2200" dirty="0">
                <a:solidFill>
                  <a:srgbClr val="000000"/>
                </a:solidFill>
                <a:latin typeface="Constantia"/>
              </a:rPr>
              <a:t>, Polyphenols</a:t>
            </a:r>
            <a:endParaRPr sz="2200" dirty="0"/>
          </a:p>
          <a:p>
            <a:pPr>
              <a:lnSpc>
                <a:spcPct val="100000"/>
              </a:lnSpc>
              <a:buFont typeface="Arial"/>
              <a:buChar char="•"/>
            </a:pPr>
            <a:r>
              <a:rPr lang="en-US" sz="2200" dirty="0" err="1">
                <a:solidFill>
                  <a:srgbClr val="000000"/>
                </a:solidFill>
                <a:latin typeface="Constantia"/>
              </a:rPr>
              <a:t>Tinosporone</a:t>
            </a:r>
            <a:r>
              <a:rPr lang="en-US" sz="2200" dirty="0">
                <a:solidFill>
                  <a:srgbClr val="000000"/>
                </a:solidFill>
                <a:latin typeface="Constantia"/>
              </a:rPr>
              <a:t>, </a:t>
            </a:r>
            <a:r>
              <a:rPr lang="en-US" sz="2200" dirty="0" err="1">
                <a:solidFill>
                  <a:srgbClr val="000000"/>
                </a:solidFill>
                <a:latin typeface="Constantia"/>
              </a:rPr>
              <a:t>tinosporic</a:t>
            </a:r>
            <a:r>
              <a:rPr lang="en-US" sz="2200" dirty="0">
                <a:solidFill>
                  <a:srgbClr val="000000"/>
                </a:solidFill>
                <a:latin typeface="Constantia"/>
              </a:rPr>
              <a:t> acid, </a:t>
            </a:r>
            <a:r>
              <a:rPr lang="en-US" sz="2200" dirty="0" err="1">
                <a:solidFill>
                  <a:srgbClr val="000000"/>
                </a:solidFill>
                <a:latin typeface="Constantia"/>
              </a:rPr>
              <a:t>cordifolide</a:t>
            </a:r>
            <a:endParaRPr sz="2200" dirty="0"/>
          </a:p>
          <a:p>
            <a:pPr>
              <a:lnSpc>
                <a:spcPct val="100000"/>
              </a:lnSpc>
              <a:buFont typeface="Arial"/>
              <a:buChar char="•"/>
            </a:pPr>
            <a:r>
              <a:rPr lang="en-US" sz="2200" dirty="0">
                <a:solidFill>
                  <a:srgbClr val="000000"/>
                </a:solidFill>
                <a:latin typeface="Constantia"/>
              </a:rPr>
              <a:t>Polysaccharide: </a:t>
            </a:r>
            <a:r>
              <a:rPr lang="en-US" sz="2200" dirty="0" err="1">
                <a:solidFill>
                  <a:srgbClr val="000000"/>
                </a:solidFill>
                <a:latin typeface="Constantia"/>
              </a:rPr>
              <a:t>arabinogalactan</a:t>
            </a:r>
            <a:endParaRPr sz="2200" dirty="0"/>
          </a:p>
          <a:p>
            <a:pPr>
              <a:lnSpc>
                <a:spcPct val="100000"/>
              </a:lnSpc>
              <a:buFont typeface="Arial"/>
              <a:buChar char="•"/>
            </a:pPr>
            <a:r>
              <a:rPr lang="en-US" sz="2200" dirty="0" err="1">
                <a:solidFill>
                  <a:srgbClr val="000000"/>
                </a:solidFill>
                <a:latin typeface="Constantia"/>
              </a:rPr>
              <a:t>Glucoside</a:t>
            </a:r>
            <a:r>
              <a:rPr lang="en-US" sz="2200" dirty="0">
                <a:solidFill>
                  <a:srgbClr val="000000"/>
                </a:solidFill>
                <a:latin typeface="Constantia"/>
              </a:rPr>
              <a:t>: </a:t>
            </a:r>
            <a:r>
              <a:rPr lang="en-US" sz="2200" dirty="0" err="1">
                <a:solidFill>
                  <a:srgbClr val="000000"/>
                </a:solidFill>
                <a:latin typeface="Constantia"/>
              </a:rPr>
              <a:t>tinocrisposid</a:t>
            </a:r>
            <a:endParaRPr sz="2200" dirty="0"/>
          </a:p>
          <a:p>
            <a:pPr>
              <a:lnSpc>
                <a:spcPct val="100000"/>
              </a:lnSpc>
              <a:buFont typeface="Arial"/>
              <a:buChar char="•"/>
            </a:pPr>
            <a:r>
              <a:rPr lang="en-US" sz="2200" dirty="0">
                <a:solidFill>
                  <a:srgbClr val="000000"/>
                </a:solidFill>
                <a:latin typeface="Constantia"/>
              </a:rPr>
              <a:t>Indication: antipyretic, anti-inflammatory, anti-arthritic, anti-allergic, </a:t>
            </a:r>
            <a:r>
              <a:rPr lang="en-US" sz="2200" dirty="0" err="1">
                <a:solidFill>
                  <a:srgbClr val="000000"/>
                </a:solidFill>
                <a:latin typeface="Constantia"/>
              </a:rPr>
              <a:t>hepatoprotective</a:t>
            </a:r>
            <a:r>
              <a:rPr lang="en-US" sz="2200" dirty="0">
                <a:solidFill>
                  <a:srgbClr val="000000"/>
                </a:solidFill>
                <a:latin typeface="Constantia"/>
              </a:rPr>
              <a:t>, hypoglycemic, CNS depressant, Immunomodulatory</a:t>
            </a:r>
            <a:endParaRPr sz="2200" dirty="0"/>
          </a:p>
          <a:p>
            <a:pPr>
              <a:lnSpc>
                <a:spcPct val="100000"/>
              </a:lnSpc>
              <a:buFont typeface="Arial"/>
              <a:buChar char="•"/>
            </a:pPr>
            <a:r>
              <a:rPr lang="en-US" sz="2200" dirty="0">
                <a:solidFill>
                  <a:srgbClr val="000000"/>
                </a:solidFill>
                <a:latin typeface="Constantia"/>
              </a:rPr>
              <a:t>Dose: 5-10 ml as juice or decoction</a:t>
            </a:r>
            <a:endParaRPr sz="2200" dirty="0"/>
          </a:p>
        </p:txBody>
      </p:sp>
      <p:pic>
        <p:nvPicPr>
          <p:cNvPr id="267" name="Picture 4"/>
          <p:cNvPicPr/>
          <p:nvPr/>
        </p:nvPicPr>
        <p:blipFill>
          <a:blip r:embed="rId2"/>
          <a:stretch>
            <a:fillRect/>
          </a:stretch>
        </p:blipFill>
        <p:spPr>
          <a:xfrm>
            <a:off x="6477000" y="343140"/>
            <a:ext cx="2209440" cy="2056920"/>
          </a:xfrm>
          <a:prstGeom prst="rect">
            <a:avLst/>
          </a:prstGeom>
        </p:spPr>
      </p:pic>
      <p:pic>
        <p:nvPicPr>
          <p:cNvPr id="268" name="Picture 6"/>
          <p:cNvPicPr/>
          <p:nvPr/>
        </p:nvPicPr>
        <p:blipFill>
          <a:blip r:embed="rId3"/>
          <a:stretch>
            <a:fillRect/>
          </a:stretch>
        </p:blipFill>
        <p:spPr>
          <a:xfrm>
            <a:off x="6558463" y="2667000"/>
            <a:ext cx="2127977" cy="1522200"/>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0" y="0"/>
            <a:ext cx="0" cy="0"/>
          </a:xfrm>
          <a:prstGeom prst="rect">
            <a:avLst/>
          </a:prstGeom>
        </p:spPr>
        <p:txBody>
          <a:bodyPr lIns="90000" tIns="45000" rIns="90000" bIns="45000"/>
          <a:lstStyle/>
          <a:p>
            <a:pPr>
              <a:lnSpc>
                <a:spcPct val="100000"/>
              </a:lnSpc>
            </a:pPr>
            <a:fld id="{3151A1D1-9121-4151-8101-91D1C1311131}" type="slidenum">
              <a:rPr lang="en-IN" sz="2400">
                <a:solidFill>
                  <a:srgbClr val="000000"/>
                </a:solidFill>
                <a:latin typeface="Constantia"/>
              </a:rPr>
              <a:t>5</a:t>
            </a:fld>
            <a:endParaRPr/>
          </a:p>
        </p:txBody>
      </p:sp>
      <p:sp>
        <p:nvSpPr>
          <p:cNvPr id="109"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10" name="TextShape 3"/>
          <p:cNvSpPr txBox="1"/>
          <p:nvPr/>
        </p:nvSpPr>
        <p:spPr>
          <a:xfrm>
            <a:off x="838080" y="228600"/>
            <a:ext cx="8000640" cy="6019560"/>
          </a:xfrm>
          <a:prstGeom prst="rect">
            <a:avLst/>
          </a:prstGeom>
        </p:spPr>
        <p:txBody>
          <a:bodyPr lIns="122040" tIns="60840" rIns="122040" bIns="60840"/>
          <a:lstStyle/>
          <a:p>
            <a:pPr>
              <a:lnSpc>
                <a:spcPct val="100000"/>
              </a:lnSpc>
              <a:buFont typeface="Arial"/>
              <a:buChar char="•"/>
            </a:pPr>
            <a:r>
              <a:rPr lang="en-US" sz="2400" u="sng" dirty="0">
                <a:solidFill>
                  <a:srgbClr val="000000"/>
                </a:solidFill>
                <a:latin typeface="Constantia"/>
              </a:rPr>
              <a:t>Indications:</a:t>
            </a:r>
            <a:endParaRPr dirty="0"/>
          </a:p>
          <a:p>
            <a:pPr>
              <a:lnSpc>
                <a:spcPct val="100000"/>
              </a:lnSpc>
              <a:buFont typeface="Arial"/>
              <a:buChar char="•"/>
            </a:pPr>
            <a:r>
              <a:rPr lang="en-US" sz="2400" dirty="0" smtClean="0">
                <a:solidFill>
                  <a:srgbClr val="000000"/>
                </a:solidFill>
                <a:latin typeface="Constantia"/>
              </a:rPr>
              <a:t>Major</a:t>
            </a:r>
            <a:r>
              <a:rPr lang="en-US" sz="2400" dirty="0">
                <a:solidFill>
                  <a:srgbClr val="000000"/>
                </a:solidFill>
                <a:latin typeface="Constantia"/>
              </a:rPr>
              <a:t>: </a:t>
            </a:r>
            <a:r>
              <a:rPr lang="en-US" sz="2400" dirty="0" smtClean="0">
                <a:solidFill>
                  <a:srgbClr val="000000"/>
                </a:solidFill>
                <a:latin typeface="Constantia"/>
              </a:rPr>
              <a:t> </a:t>
            </a:r>
            <a:r>
              <a:rPr lang="en-US" sz="2400" dirty="0">
                <a:solidFill>
                  <a:srgbClr val="000000"/>
                </a:solidFill>
                <a:latin typeface="Constantia"/>
              </a:rPr>
              <a:t>dislocation, inflammation by insect bite, edema associated with fracture, rheumatic complains in muscles and joints</a:t>
            </a:r>
            <a:endParaRPr dirty="0"/>
          </a:p>
          <a:p>
            <a:pPr>
              <a:lnSpc>
                <a:spcPct val="100000"/>
              </a:lnSpc>
              <a:buFont typeface="Arial"/>
              <a:buChar char="•"/>
            </a:pPr>
            <a:r>
              <a:rPr lang="en-US" sz="2400" dirty="0" smtClean="0">
                <a:solidFill>
                  <a:srgbClr val="000000"/>
                </a:solidFill>
                <a:latin typeface="Constantia"/>
              </a:rPr>
              <a:t>Minor: </a:t>
            </a:r>
            <a:r>
              <a:rPr lang="en-US" sz="2400" dirty="0">
                <a:solidFill>
                  <a:srgbClr val="000000"/>
                </a:solidFill>
                <a:latin typeface="Constantia"/>
              </a:rPr>
              <a:t>cardiac insufficiency, angina pectoris</a:t>
            </a:r>
            <a:endParaRPr dirty="0"/>
          </a:p>
          <a:p>
            <a:pPr>
              <a:lnSpc>
                <a:spcPct val="100000"/>
              </a:lnSpc>
              <a:buFont typeface="Arial"/>
              <a:buChar char="•"/>
            </a:pPr>
            <a:r>
              <a:rPr lang="en-US" sz="2400" dirty="0">
                <a:solidFill>
                  <a:srgbClr val="000000"/>
                </a:solidFill>
                <a:latin typeface="Constantia"/>
              </a:rPr>
              <a:t>ARNICA SHOULD NOT BE TAKEN INTERNALLY</a:t>
            </a:r>
            <a:endParaRPr dirty="0"/>
          </a:p>
          <a:p>
            <a:pPr>
              <a:lnSpc>
                <a:spcPct val="100000"/>
              </a:lnSpc>
              <a:buFont typeface="Arial"/>
              <a:buChar char="•"/>
            </a:pPr>
            <a:r>
              <a:rPr lang="en-US" sz="2400" u="sng" dirty="0">
                <a:solidFill>
                  <a:srgbClr val="000000"/>
                </a:solidFill>
                <a:latin typeface="Constantia"/>
              </a:rPr>
              <a:t>Contraindications:</a:t>
            </a:r>
            <a:endParaRPr dirty="0"/>
          </a:p>
          <a:p>
            <a:pPr>
              <a:lnSpc>
                <a:spcPct val="100000"/>
              </a:lnSpc>
              <a:buFont typeface="Arial"/>
              <a:buChar char="•"/>
            </a:pPr>
            <a:r>
              <a:rPr lang="en-US" sz="2400" dirty="0">
                <a:solidFill>
                  <a:srgbClr val="000000"/>
                </a:solidFill>
                <a:latin typeface="Constantia"/>
              </a:rPr>
              <a:t>Hypersensitive to </a:t>
            </a:r>
            <a:r>
              <a:rPr lang="en-US" sz="2400" dirty="0" err="1">
                <a:solidFill>
                  <a:srgbClr val="000000"/>
                </a:solidFill>
                <a:latin typeface="Constantia"/>
              </a:rPr>
              <a:t>compositae</a:t>
            </a:r>
            <a:r>
              <a:rPr lang="en-US" sz="2400" dirty="0">
                <a:solidFill>
                  <a:srgbClr val="000000"/>
                </a:solidFill>
                <a:latin typeface="Constantia"/>
              </a:rPr>
              <a:t> family</a:t>
            </a:r>
            <a:endParaRPr dirty="0"/>
          </a:p>
          <a:p>
            <a:pPr>
              <a:lnSpc>
                <a:spcPct val="100000"/>
              </a:lnSpc>
              <a:buFont typeface="Arial"/>
              <a:buChar char="•"/>
            </a:pPr>
            <a:r>
              <a:rPr lang="en-US" sz="2400" dirty="0">
                <a:solidFill>
                  <a:srgbClr val="000000"/>
                </a:solidFill>
                <a:latin typeface="Constantia"/>
              </a:rPr>
              <a:t>Dose:</a:t>
            </a:r>
            <a:endParaRPr dirty="0"/>
          </a:p>
          <a:p>
            <a:pPr>
              <a:lnSpc>
                <a:spcPct val="100000"/>
              </a:lnSpc>
              <a:buFont typeface="Arial"/>
              <a:buChar char="•"/>
            </a:pPr>
            <a:r>
              <a:rPr lang="en-US" sz="2400" dirty="0">
                <a:solidFill>
                  <a:srgbClr val="000000"/>
                </a:solidFill>
                <a:latin typeface="Constantia"/>
              </a:rPr>
              <a:t> infusion: 2 g of arnica flower to 100 ml of water</a:t>
            </a:r>
            <a:endParaRPr dirty="0"/>
          </a:p>
          <a:p>
            <a:pPr>
              <a:lnSpc>
                <a:spcPct val="100000"/>
              </a:lnSpc>
              <a:buFont typeface="Arial"/>
              <a:buChar char="•"/>
            </a:pPr>
            <a:r>
              <a:rPr lang="en-US" sz="2400" dirty="0">
                <a:solidFill>
                  <a:srgbClr val="000000"/>
                </a:solidFill>
                <a:latin typeface="Constantia"/>
              </a:rPr>
              <a:t>Tincture: 1: 10 in 70% ethanol</a:t>
            </a:r>
            <a:endParaRPr dirty="0"/>
          </a:p>
          <a:p>
            <a:pPr>
              <a:lnSpc>
                <a:spcPct val="100000"/>
              </a:lnSpc>
              <a:buFont typeface="Arial"/>
              <a:buChar char="•"/>
            </a:pPr>
            <a:r>
              <a:rPr lang="en-US" sz="2400" dirty="0">
                <a:solidFill>
                  <a:srgbClr val="000000"/>
                </a:solidFill>
                <a:latin typeface="Constantia"/>
              </a:rPr>
              <a:t>Classical Use:</a:t>
            </a:r>
            <a:endParaRPr dirty="0"/>
          </a:p>
          <a:p>
            <a:pPr>
              <a:lnSpc>
                <a:spcPct val="100000"/>
              </a:lnSpc>
              <a:buFont typeface="Arial"/>
              <a:buChar char="•"/>
            </a:pPr>
            <a:r>
              <a:rPr lang="en-US" sz="2400" dirty="0">
                <a:solidFill>
                  <a:srgbClr val="000000"/>
                </a:solidFill>
                <a:latin typeface="Constantia"/>
              </a:rPr>
              <a:t>Nutritive, digestive aid, ulcer, nervousness &amp; insomnia</a:t>
            </a:r>
            <a:endParaRPr dirty="0"/>
          </a:p>
          <a:p>
            <a:pPr>
              <a:lnSpc>
                <a:spcPct val="100000"/>
              </a:lnSpc>
            </a:pPr>
            <a:endParaRPr dirty="0"/>
          </a:p>
          <a:p>
            <a:pPr>
              <a:lnSpc>
                <a:spcPct val="100000"/>
              </a:lnSpc>
            </a:pPr>
            <a:endParaRPr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3. Apricot</a:t>
            </a:r>
            <a:endParaRPr/>
          </a:p>
        </p:txBody>
      </p:sp>
      <p:sp>
        <p:nvSpPr>
          <p:cNvPr id="112" name="TextShape 2"/>
          <p:cNvSpPr txBox="1"/>
          <p:nvPr/>
        </p:nvSpPr>
        <p:spPr>
          <a:xfrm>
            <a:off x="0" y="0"/>
            <a:ext cx="0" cy="0"/>
          </a:xfrm>
          <a:prstGeom prst="rect">
            <a:avLst/>
          </a:prstGeom>
        </p:spPr>
        <p:txBody>
          <a:bodyPr lIns="90000" tIns="45000" rIns="90000" bIns="45000"/>
          <a:lstStyle/>
          <a:p>
            <a:pPr>
              <a:lnSpc>
                <a:spcPct val="100000"/>
              </a:lnSpc>
            </a:pPr>
            <a:fld id="{313181F1-5191-4101-8161-0111E1B121D1}" type="slidenum">
              <a:rPr lang="en-IN" sz="2400">
                <a:solidFill>
                  <a:srgbClr val="000000"/>
                </a:solidFill>
                <a:latin typeface="Constantia"/>
              </a:rPr>
              <a:t>6</a:t>
            </a:fld>
            <a:endParaRPr/>
          </a:p>
        </p:txBody>
      </p:sp>
      <p:sp>
        <p:nvSpPr>
          <p:cNvPr id="113"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14" name="TextShape 4"/>
          <p:cNvSpPr txBox="1"/>
          <p:nvPr/>
        </p:nvSpPr>
        <p:spPr>
          <a:xfrm>
            <a:off x="228600" y="1523880"/>
            <a:ext cx="6857640" cy="4723920"/>
          </a:xfrm>
          <a:prstGeom prst="rect">
            <a:avLst/>
          </a:prstGeom>
        </p:spPr>
        <p:txBody>
          <a:bodyPr lIns="122040" tIns="60840" rIns="122040" bIns="60840"/>
          <a:lstStyle/>
          <a:p>
            <a:pPr>
              <a:lnSpc>
                <a:spcPct val="110000"/>
              </a:lnSpc>
              <a:buFont typeface="Arial"/>
              <a:buChar char="•"/>
            </a:pPr>
            <a:r>
              <a:rPr lang="en-US" sz="2400" dirty="0" err="1">
                <a:solidFill>
                  <a:srgbClr val="000000"/>
                </a:solidFill>
                <a:latin typeface="Constantia"/>
              </a:rPr>
              <a:t>Syn</a:t>
            </a:r>
            <a:r>
              <a:rPr lang="en-US" sz="2400" dirty="0">
                <a:solidFill>
                  <a:srgbClr val="000000"/>
                </a:solidFill>
                <a:latin typeface="Constantia"/>
              </a:rPr>
              <a:t>: Plume</a:t>
            </a:r>
            <a:endParaRPr sz="2400" dirty="0"/>
          </a:p>
          <a:p>
            <a:pPr>
              <a:lnSpc>
                <a:spcPct val="110000"/>
              </a:lnSpc>
              <a:buFont typeface="Arial"/>
              <a:buChar char="•"/>
            </a:pPr>
            <a:r>
              <a:rPr lang="en-US" sz="2400" dirty="0">
                <a:solidFill>
                  <a:srgbClr val="000000"/>
                </a:solidFill>
                <a:latin typeface="Constantia"/>
              </a:rPr>
              <a:t>Source: dried seed kernels of </a:t>
            </a:r>
            <a:r>
              <a:rPr lang="en-US" sz="2400" i="1" u="sng" dirty="0" err="1">
                <a:solidFill>
                  <a:srgbClr val="000000"/>
                </a:solidFill>
                <a:latin typeface="Constantia"/>
              </a:rPr>
              <a:t>Prunus</a:t>
            </a:r>
            <a:r>
              <a:rPr lang="en-US" sz="2400" i="1" u="sng" dirty="0">
                <a:solidFill>
                  <a:srgbClr val="000000"/>
                </a:solidFill>
                <a:latin typeface="Constantia"/>
              </a:rPr>
              <a:t> </a:t>
            </a:r>
            <a:r>
              <a:rPr lang="en-US" sz="2400" i="1" u="sng" dirty="0" err="1">
                <a:solidFill>
                  <a:srgbClr val="000000"/>
                </a:solidFill>
                <a:latin typeface="Constantia"/>
              </a:rPr>
              <a:t>americana</a:t>
            </a:r>
            <a:endParaRPr sz="2400" dirty="0"/>
          </a:p>
          <a:p>
            <a:pPr>
              <a:lnSpc>
                <a:spcPct val="110000"/>
              </a:lnSpc>
              <a:buFont typeface="Arial"/>
              <a:buChar char="•"/>
            </a:pPr>
            <a:r>
              <a:rPr lang="en-US" sz="2400" dirty="0">
                <a:solidFill>
                  <a:srgbClr val="000000"/>
                </a:solidFill>
                <a:latin typeface="Constantia"/>
              </a:rPr>
              <a:t>Family: </a:t>
            </a:r>
            <a:r>
              <a:rPr lang="en-US" sz="2400" dirty="0" err="1">
                <a:solidFill>
                  <a:srgbClr val="000000"/>
                </a:solidFill>
                <a:latin typeface="Constantia"/>
              </a:rPr>
              <a:t>Rosaceae</a:t>
            </a:r>
            <a:endParaRPr sz="2400" dirty="0"/>
          </a:p>
          <a:p>
            <a:pPr>
              <a:lnSpc>
                <a:spcPct val="110000"/>
              </a:lnSpc>
              <a:buFont typeface="Arial"/>
              <a:buChar char="•"/>
            </a:pPr>
            <a:r>
              <a:rPr lang="en-US" sz="2400" dirty="0">
                <a:solidFill>
                  <a:srgbClr val="000000"/>
                </a:solidFill>
                <a:latin typeface="Constantia"/>
              </a:rPr>
              <a:t>GS: US-</a:t>
            </a:r>
            <a:r>
              <a:rPr lang="en-US" sz="2400" dirty="0" err="1">
                <a:solidFill>
                  <a:srgbClr val="000000"/>
                </a:solidFill>
                <a:latin typeface="Constantia"/>
              </a:rPr>
              <a:t>california</a:t>
            </a:r>
            <a:endParaRPr sz="2400" dirty="0"/>
          </a:p>
          <a:p>
            <a:pPr>
              <a:lnSpc>
                <a:spcPct val="110000"/>
              </a:lnSpc>
              <a:buFont typeface="Arial"/>
              <a:buChar char="•"/>
            </a:pPr>
            <a:r>
              <a:rPr lang="en-US" sz="2400" dirty="0">
                <a:solidFill>
                  <a:srgbClr val="000000"/>
                </a:solidFill>
                <a:latin typeface="Constantia"/>
              </a:rPr>
              <a:t>Constituents: </a:t>
            </a:r>
            <a:r>
              <a:rPr lang="en-US" sz="2400" dirty="0" err="1">
                <a:solidFill>
                  <a:srgbClr val="000000"/>
                </a:solidFill>
                <a:latin typeface="Constantia"/>
              </a:rPr>
              <a:t>Cyanogenetic</a:t>
            </a:r>
            <a:r>
              <a:rPr lang="en-US" sz="2400" dirty="0">
                <a:solidFill>
                  <a:srgbClr val="000000"/>
                </a:solidFill>
                <a:latin typeface="Constantia"/>
              </a:rPr>
              <a:t> glycoside: amygdaline, Vitamin A,C, Iron, beta carotene</a:t>
            </a:r>
            <a:endParaRPr sz="2400" dirty="0"/>
          </a:p>
          <a:p>
            <a:pPr>
              <a:lnSpc>
                <a:spcPct val="110000"/>
              </a:lnSpc>
              <a:buFont typeface="Arial"/>
              <a:buChar char="•"/>
            </a:pPr>
            <a:r>
              <a:rPr lang="en-US" sz="2400" dirty="0">
                <a:solidFill>
                  <a:srgbClr val="000000"/>
                </a:solidFill>
                <a:latin typeface="Constantia"/>
              </a:rPr>
              <a:t>Indication: Protect from Cancer, used in Heart problem,  Anemia, Digestive aid, eye, skin  Weight loss, Asthma, Bone, maintain Electrolyte balance</a:t>
            </a:r>
            <a:endParaRPr sz="2400" dirty="0"/>
          </a:p>
          <a:p>
            <a:pPr>
              <a:lnSpc>
                <a:spcPct val="100000"/>
              </a:lnSpc>
            </a:pPr>
            <a:endParaRPr sz="2400"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914400" y="152280"/>
            <a:ext cx="7314840" cy="1294920"/>
          </a:xfrm>
          <a:prstGeom prst="rect">
            <a:avLst/>
          </a:prstGeom>
        </p:spPr>
        <p:txBody>
          <a:bodyPr lIns="122040" tIns="60840" rIns="122040" bIns="60840" anchor="b"/>
          <a:lstStyle/>
          <a:p>
            <a:pPr>
              <a:lnSpc>
                <a:spcPct val="100000"/>
              </a:lnSpc>
            </a:pPr>
            <a:r>
              <a:rPr lang="en-US" sz="7200">
                <a:solidFill>
                  <a:srgbClr val="000000"/>
                </a:solidFill>
                <a:latin typeface="Constantia"/>
              </a:rPr>
              <a:t>4. Pits</a:t>
            </a:r>
            <a:endParaRPr/>
          </a:p>
        </p:txBody>
      </p:sp>
      <p:sp>
        <p:nvSpPr>
          <p:cNvPr id="117" name="TextShape 2"/>
          <p:cNvSpPr txBox="1"/>
          <p:nvPr/>
        </p:nvSpPr>
        <p:spPr>
          <a:xfrm>
            <a:off x="0" y="0"/>
            <a:ext cx="0" cy="0"/>
          </a:xfrm>
          <a:prstGeom prst="rect">
            <a:avLst/>
          </a:prstGeom>
        </p:spPr>
        <p:txBody>
          <a:bodyPr lIns="90000" tIns="45000" rIns="90000" bIns="45000"/>
          <a:lstStyle/>
          <a:p>
            <a:pPr>
              <a:lnSpc>
                <a:spcPct val="100000"/>
              </a:lnSpc>
            </a:pPr>
            <a:fld id="{A19101A1-21B1-4101-8121-A191B1E10111}" type="slidenum">
              <a:rPr lang="en-IN" sz="2400">
                <a:solidFill>
                  <a:srgbClr val="000000"/>
                </a:solidFill>
                <a:latin typeface="Constantia"/>
              </a:rPr>
              <a:t>7</a:t>
            </a:fld>
            <a:endParaRPr/>
          </a:p>
        </p:txBody>
      </p:sp>
      <p:sp>
        <p:nvSpPr>
          <p:cNvPr id="118"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19" name="TextShape 4"/>
          <p:cNvSpPr txBox="1"/>
          <p:nvPr/>
        </p:nvSpPr>
        <p:spPr>
          <a:xfrm>
            <a:off x="228600" y="1523880"/>
            <a:ext cx="6857640" cy="4723920"/>
          </a:xfrm>
          <a:prstGeom prst="rect">
            <a:avLst/>
          </a:prstGeom>
        </p:spPr>
        <p:txBody>
          <a:bodyPr lIns="122040" tIns="60840" rIns="122040" bIns="60840"/>
          <a:lstStyle/>
          <a:p>
            <a:pPr>
              <a:lnSpc>
                <a:spcPct val="100000"/>
              </a:lnSpc>
              <a:buFont typeface="Arial"/>
              <a:buChar char="•"/>
            </a:pPr>
            <a:r>
              <a:rPr lang="en-US" sz="2800" dirty="0" err="1">
                <a:solidFill>
                  <a:srgbClr val="000000"/>
                </a:solidFill>
                <a:latin typeface="Constantia"/>
              </a:rPr>
              <a:t>Syn</a:t>
            </a:r>
            <a:r>
              <a:rPr lang="en-US" sz="2800" dirty="0">
                <a:solidFill>
                  <a:srgbClr val="000000"/>
                </a:solidFill>
                <a:latin typeface="Constantia"/>
              </a:rPr>
              <a:t>: Date pits, </a:t>
            </a:r>
            <a:r>
              <a:rPr lang="en-US" sz="2800" dirty="0" err="1">
                <a:solidFill>
                  <a:srgbClr val="000000"/>
                </a:solidFill>
                <a:latin typeface="Constantia"/>
              </a:rPr>
              <a:t>Khazoor</a:t>
            </a:r>
            <a:endParaRPr dirty="0"/>
          </a:p>
          <a:p>
            <a:pPr>
              <a:lnSpc>
                <a:spcPct val="100000"/>
              </a:lnSpc>
              <a:buFont typeface="Arial"/>
              <a:buChar char="•"/>
            </a:pPr>
            <a:r>
              <a:rPr lang="en-US" sz="2800" dirty="0">
                <a:solidFill>
                  <a:srgbClr val="000000"/>
                </a:solidFill>
                <a:latin typeface="Constantia"/>
              </a:rPr>
              <a:t>Source: dried fruits of </a:t>
            </a:r>
            <a:r>
              <a:rPr lang="en-US" sz="2800" i="1" u="sng" dirty="0">
                <a:solidFill>
                  <a:srgbClr val="000000"/>
                </a:solidFill>
                <a:latin typeface="Constantia"/>
              </a:rPr>
              <a:t>Phoenix </a:t>
            </a:r>
            <a:r>
              <a:rPr lang="en-US" sz="2800" i="1" u="sng" dirty="0" err="1">
                <a:solidFill>
                  <a:srgbClr val="000000"/>
                </a:solidFill>
                <a:latin typeface="Constantia"/>
              </a:rPr>
              <a:t>dactylifera</a:t>
            </a:r>
            <a:endParaRPr dirty="0"/>
          </a:p>
          <a:p>
            <a:pPr>
              <a:lnSpc>
                <a:spcPct val="100000"/>
              </a:lnSpc>
              <a:buFont typeface="Arial"/>
              <a:buChar char="•"/>
            </a:pPr>
            <a:r>
              <a:rPr lang="en-US" sz="2800" dirty="0">
                <a:solidFill>
                  <a:srgbClr val="000000"/>
                </a:solidFill>
                <a:latin typeface="Constantia"/>
              </a:rPr>
              <a:t>Family: </a:t>
            </a:r>
            <a:r>
              <a:rPr lang="en-US" sz="2800" dirty="0" err="1">
                <a:solidFill>
                  <a:srgbClr val="000000"/>
                </a:solidFill>
                <a:latin typeface="Constantia"/>
              </a:rPr>
              <a:t>Arecaceae</a:t>
            </a:r>
            <a:endParaRPr dirty="0"/>
          </a:p>
          <a:p>
            <a:pPr>
              <a:lnSpc>
                <a:spcPct val="100000"/>
              </a:lnSpc>
              <a:buFont typeface="Arial"/>
              <a:buChar char="•"/>
            </a:pPr>
            <a:r>
              <a:rPr lang="en-US" sz="2800" dirty="0">
                <a:solidFill>
                  <a:srgbClr val="000000"/>
                </a:solidFill>
                <a:latin typeface="Constantia"/>
              </a:rPr>
              <a:t>GS: India to </a:t>
            </a:r>
            <a:r>
              <a:rPr lang="en-US" sz="2800" dirty="0" err="1">
                <a:solidFill>
                  <a:srgbClr val="000000"/>
                </a:solidFill>
                <a:latin typeface="Constantia"/>
              </a:rPr>
              <a:t>Northen</a:t>
            </a:r>
            <a:r>
              <a:rPr lang="en-US" sz="2800" dirty="0">
                <a:solidFill>
                  <a:srgbClr val="000000"/>
                </a:solidFill>
                <a:latin typeface="Constantia"/>
              </a:rPr>
              <a:t> </a:t>
            </a:r>
            <a:r>
              <a:rPr lang="en-US" sz="2800" dirty="0" err="1">
                <a:solidFill>
                  <a:srgbClr val="000000"/>
                </a:solidFill>
                <a:latin typeface="Constantia"/>
              </a:rPr>
              <a:t>africa</a:t>
            </a:r>
            <a:endParaRPr dirty="0"/>
          </a:p>
          <a:p>
            <a:pPr>
              <a:lnSpc>
                <a:spcPct val="100000"/>
              </a:lnSpc>
              <a:buFont typeface="Arial"/>
              <a:buChar char="•"/>
            </a:pPr>
            <a:r>
              <a:rPr lang="en-US" sz="2800" dirty="0">
                <a:solidFill>
                  <a:srgbClr val="000000"/>
                </a:solidFill>
                <a:latin typeface="Constantia"/>
              </a:rPr>
              <a:t>Constituents:</a:t>
            </a:r>
            <a:endParaRPr dirty="0"/>
          </a:p>
          <a:p>
            <a:pPr>
              <a:lnSpc>
                <a:spcPct val="100000"/>
              </a:lnSpc>
              <a:buFont typeface="Arial"/>
              <a:buChar char="•"/>
            </a:pPr>
            <a:r>
              <a:rPr lang="en-US" sz="2800" dirty="0">
                <a:solidFill>
                  <a:srgbClr val="000000"/>
                </a:solidFill>
                <a:latin typeface="Constantia"/>
              </a:rPr>
              <a:t>Sugar: </a:t>
            </a:r>
            <a:r>
              <a:rPr lang="en-US" sz="2800" dirty="0" err="1">
                <a:solidFill>
                  <a:srgbClr val="000000"/>
                </a:solidFill>
                <a:latin typeface="Constantia"/>
              </a:rPr>
              <a:t>Saccharose</a:t>
            </a:r>
            <a:r>
              <a:rPr lang="en-US" sz="2800" dirty="0">
                <a:solidFill>
                  <a:srgbClr val="000000"/>
                </a:solidFill>
                <a:latin typeface="Constantia"/>
              </a:rPr>
              <a:t>, invert sugar</a:t>
            </a:r>
            <a:endParaRPr dirty="0"/>
          </a:p>
          <a:p>
            <a:pPr>
              <a:lnSpc>
                <a:spcPct val="100000"/>
              </a:lnSpc>
              <a:buFont typeface="Arial"/>
              <a:buChar char="•"/>
            </a:pPr>
            <a:r>
              <a:rPr lang="en-US" sz="2800" dirty="0" err="1">
                <a:solidFill>
                  <a:srgbClr val="000000"/>
                </a:solidFill>
                <a:latin typeface="Constantia"/>
              </a:rPr>
              <a:t>Leucoanthocyanidin</a:t>
            </a:r>
            <a:r>
              <a:rPr lang="en-US" sz="2800" dirty="0">
                <a:solidFill>
                  <a:srgbClr val="000000"/>
                </a:solidFill>
                <a:latin typeface="Constantia"/>
              </a:rPr>
              <a:t>, 10% fatty oil, iron</a:t>
            </a:r>
            <a:endParaRPr dirty="0"/>
          </a:p>
          <a:p>
            <a:pPr>
              <a:lnSpc>
                <a:spcPct val="100000"/>
              </a:lnSpc>
              <a:buFont typeface="Arial"/>
              <a:buChar char="•"/>
            </a:pPr>
            <a:r>
              <a:rPr lang="en-US" sz="2800" dirty="0" err="1">
                <a:solidFill>
                  <a:srgbClr val="000000"/>
                </a:solidFill>
                <a:latin typeface="Constantia"/>
              </a:rPr>
              <a:t>Piperidine</a:t>
            </a:r>
            <a:r>
              <a:rPr lang="en-US" sz="2800" dirty="0">
                <a:solidFill>
                  <a:srgbClr val="000000"/>
                </a:solidFill>
                <a:latin typeface="Constantia"/>
              </a:rPr>
              <a:t> derivative: </a:t>
            </a:r>
            <a:r>
              <a:rPr lang="en-US" sz="2800" dirty="0" err="1">
                <a:solidFill>
                  <a:srgbClr val="000000"/>
                </a:solidFill>
                <a:latin typeface="Constantia"/>
              </a:rPr>
              <a:t>pipecolic</a:t>
            </a:r>
            <a:r>
              <a:rPr lang="en-US" sz="2800" dirty="0">
                <a:solidFill>
                  <a:srgbClr val="000000"/>
                </a:solidFill>
                <a:latin typeface="Constantia"/>
              </a:rPr>
              <a:t> acid, </a:t>
            </a:r>
            <a:r>
              <a:rPr lang="en-US" sz="2800" dirty="0" err="1">
                <a:solidFill>
                  <a:srgbClr val="000000"/>
                </a:solidFill>
                <a:latin typeface="Constantia"/>
              </a:rPr>
              <a:t>baikiaine</a:t>
            </a:r>
            <a:endParaRPr dirty="0"/>
          </a:p>
          <a:p>
            <a:pPr>
              <a:lnSpc>
                <a:spcPct val="100000"/>
              </a:lnSpc>
              <a:buFont typeface="Arial"/>
              <a:buChar char="•"/>
            </a:pPr>
            <a:r>
              <a:rPr lang="en-US" sz="2800" dirty="0">
                <a:solidFill>
                  <a:srgbClr val="000000"/>
                </a:solidFill>
                <a:latin typeface="Constantia"/>
              </a:rPr>
              <a:t>Indication: bronchitis, clouding of cornea, headache, wound, kidney, gastric problems</a:t>
            </a:r>
            <a:endParaRPr dirty="0"/>
          </a:p>
          <a:p>
            <a:pPr>
              <a:lnSpc>
                <a:spcPct val="100000"/>
              </a:lnSpc>
              <a:buFont typeface="Arial"/>
              <a:buChar char="•"/>
            </a:pPr>
            <a:r>
              <a:rPr lang="en-US" sz="2800" dirty="0">
                <a:solidFill>
                  <a:srgbClr val="000000"/>
                </a:solidFill>
                <a:latin typeface="Constantia"/>
              </a:rPr>
              <a:t>Date honey: chest complaints</a:t>
            </a:r>
            <a:endParaRPr dirty="0"/>
          </a:p>
          <a:p>
            <a:pPr>
              <a:lnSpc>
                <a:spcPct val="100000"/>
              </a:lnSpc>
            </a:pPr>
            <a:endParaRPr dirty="0"/>
          </a:p>
        </p:txBody>
      </p:sp>
      <p:pic>
        <p:nvPicPr>
          <p:cNvPr id="120" name="Picture 4"/>
          <p:cNvPicPr/>
          <p:nvPr/>
        </p:nvPicPr>
        <p:blipFill>
          <a:blip r:embed="rId2"/>
          <a:stretch>
            <a:fillRect/>
          </a:stretch>
        </p:blipFill>
        <p:spPr>
          <a:xfrm>
            <a:off x="6807240" y="0"/>
            <a:ext cx="2336400" cy="1752120"/>
          </a:xfrm>
          <a:prstGeom prst="rect">
            <a:avLst/>
          </a:prstGeom>
        </p:spPr>
      </p:pic>
      <p:pic>
        <p:nvPicPr>
          <p:cNvPr id="121" name="Picture 6"/>
          <p:cNvPicPr/>
          <p:nvPr/>
        </p:nvPicPr>
        <p:blipFill>
          <a:blip r:embed="rId3"/>
          <a:stretch>
            <a:fillRect/>
          </a:stretch>
        </p:blipFill>
        <p:spPr>
          <a:xfrm>
            <a:off x="6705600" y="2895600"/>
            <a:ext cx="2172480" cy="1525920"/>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914400" y="152280"/>
            <a:ext cx="7314840" cy="990360"/>
          </a:xfrm>
          <a:prstGeom prst="rect">
            <a:avLst/>
          </a:prstGeom>
        </p:spPr>
        <p:txBody>
          <a:bodyPr lIns="122040" tIns="60840" rIns="122040" bIns="60840" anchor="b"/>
          <a:lstStyle/>
          <a:p>
            <a:pPr>
              <a:lnSpc>
                <a:spcPct val="100000"/>
              </a:lnSpc>
            </a:pPr>
            <a:r>
              <a:rPr lang="en-US" sz="7200">
                <a:solidFill>
                  <a:srgbClr val="000000"/>
                </a:solidFill>
                <a:latin typeface="Constantia"/>
              </a:rPr>
              <a:t>5. Bran</a:t>
            </a:r>
            <a:endParaRPr/>
          </a:p>
        </p:txBody>
      </p:sp>
      <p:sp>
        <p:nvSpPr>
          <p:cNvPr id="123" name="TextShape 2"/>
          <p:cNvSpPr txBox="1"/>
          <p:nvPr/>
        </p:nvSpPr>
        <p:spPr>
          <a:xfrm>
            <a:off x="0" y="0"/>
            <a:ext cx="0" cy="0"/>
          </a:xfrm>
          <a:prstGeom prst="rect">
            <a:avLst/>
          </a:prstGeom>
        </p:spPr>
        <p:txBody>
          <a:bodyPr lIns="90000" tIns="45000" rIns="90000" bIns="45000"/>
          <a:lstStyle/>
          <a:p>
            <a:pPr>
              <a:lnSpc>
                <a:spcPct val="100000"/>
              </a:lnSpc>
            </a:pPr>
            <a:fld id="{B151E1B1-7151-4141-9191-E131918181F1}" type="slidenum">
              <a:rPr lang="en-IN" sz="2400">
                <a:solidFill>
                  <a:srgbClr val="000000"/>
                </a:solidFill>
                <a:latin typeface="Constantia"/>
              </a:rPr>
              <a:t>8</a:t>
            </a:fld>
            <a:endParaRPr/>
          </a:p>
        </p:txBody>
      </p:sp>
      <p:sp>
        <p:nvSpPr>
          <p:cNvPr id="124" name="TextShape 3"/>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25" name="TextShape 4"/>
          <p:cNvSpPr txBox="1"/>
          <p:nvPr/>
        </p:nvSpPr>
        <p:spPr>
          <a:xfrm>
            <a:off x="304920" y="1905120"/>
            <a:ext cx="8457840" cy="4800240"/>
          </a:xfrm>
          <a:prstGeom prst="rect">
            <a:avLst/>
          </a:prstGeom>
        </p:spPr>
        <p:txBody>
          <a:bodyPr lIns="122040" tIns="60840" rIns="122040" bIns="60840"/>
          <a:lstStyle/>
          <a:p>
            <a:pPr>
              <a:lnSpc>
                <a:spcPct val="100000"/>
              </a:lnSpc>
              <a:buFont typeface="Arial"/>
              <a:buChar char="•"/>
            </a:pPr>
            <a:r>
              <a:rPr lang="en-US" sz="2000">
                <a:solidFill>
                  <a:srgbClr val="000000"/>
                </a:solidFill>
                <a:latin typeface="Constantia"/>
              </a:rPr>
              <a:t>Syn: miller's bran, is the hard outer layers of cereal grain. </a:t>
            </a:r>
            <a:endParaRPr/>
          </a:p>
          <a:p>
            <a:pPr>
              <a:lnSpc>
                <a:spcPct val="100000"/>
              </a:lnSpc>
              <a:buFont typeface="Arial"/>
              <a:buChar char="•"/>
            </a:pPr>
            <a:r>
              <a:rPr lang="en-US" sz="2000">
                <a:solidFill>
                  <a:srgbClr val="000000"/>
                </a:solidFill>
                <a:latin typeface="Constantia"/>
              </a:rPr>
              <a:t>Composition: It consists of the combined aleurone and pericarp, along with germ, it is an integral part of whole grains, and is often produced as a by-product of milling in the production of refined grains. </a:t>
            </a:r>
            <a:endParaRPr/>
          </a:p>
          <a:p>
            <a:pPr>
              <a:lnSpc>
                <a:spcPct val="100000"/>
              </a:lnSpc>
              <a:buFont typeface="Arial"/>
              <a:buChar char="•"/>
            </a:pPr>
            <a:r>
              <a:rPr lang="en-US" sz="2000">
                <a:solidFill>
                  <a:srgbClr val="000000"/>
                </a:solidFill>
                <a:latin typeface="Constantia"/>
              </a:rPr>
              <a:t>When bran is removed from grains, the grains lose a portion of their nutritional value. </a:t>
            </a:r>
            <a:endParaRPr/>
          </a:p>
          <a:p>
            <a:pPr>
              <a:lnSpc>
                <a:spcPct val="100000"/>
              </a:lnSpc>
              <a:buFont typeface="Arial"/>
              <a:buChar char="•"/>
            </a:pPr>
            <a:r>
              <a:rPr lang="en-US" sz="2000">
                <a:solidFill>
                  <a:srgbClr val="000000"/>
                </a:solidFill>
                <a:latin typeface="Constantia"/>
              </a:rPr>
              <a:t>Bran is present in and may be milled from any cereal grain, including rice, corn (maize), wheat, oats, barley and millet. </a:t>
            </a:r>
            <a:endParaRPr/>
          </a:p>
          <a:p>
            <a:pPr>
              <a:lnSpc>
                <a:spcPct val="100000"/>
              </a:lnSpc>
              <a:buFont typeface="Arial"/>
              <a:buChar char="•"/>
            </a:pPr>
            <a:r>
              <a:rPr lang="en-US" sz="2000">
                <a:solidFill>
                  <a:srgbClr val="000000"/>
                </a:solidFill>
                <a:latin typeface="Constantia"/>
              </a:rPr>
              <a:t>Bran should not be confused with chaff, which is coarser scaly material surrounding the grain, but not forming part of the grain itself.</a:t>
            </a:r>
            <a:endParaRPr/>
          </a:p>
          <a:p>
            <a:pPr>
              <a:lnSpc>
                <a:spcPct val="100000"/>
              </a:lnSpc>
              <a:buFont typeface="Arial"/>
              <a:buChar char="•"/>
            </a:pPr>
            <a:r>
              <a:rPr lang="en-US" sz="2000">
                <a:solidFill>
                  <a:srgbClr val="000000"/>
                </a:solidFill>
                <a:latin typeface="Constantia"/>
              </a:rPr>
              <a:t>Bran is particularly rich in dietary fiber and essential fatty acids and contains significant quantities of starch, protein, vitamins, dietary minerals and phytic acid, which is an antinutrient that prevents nutrient absorption.</a:t>
            </a:r>
            <a:endParaRPr/>
          </a:p>
          <a:p>
            <a:pPr>
              <a:lnSpc>
                <a:spcPct val="100000"/>
              </a:lnSpc>
            </a:pPr>
            <a:endParaRPr/>
          </a:p>
        </p:txBody>
      </p:sp>
      <p:pic>
        <p:nvPicPr>
          <p:cNvPr id="126" name="Picture 2"/>
          <p:cNvPicPr/>
          <p:nvPr/>
        </p:nvPicPr>
        <p:blipFill>
          <a:blip r:embed="rId2"/>
          <a:stretch>
            <a:fillRect/>
          </a:stretch>
        </p:blipFill>
        <p:spPr>
          <a:xfrm>
            <a:off x="5943600" y="0"/>
            <a:ext cx="3200040" cy="1835640"/>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0" y="0"/>
            <a:ext cx="0" cy="0"/>
          </a:xfrm>
          <a:prstGeom prst="rect">
            <a:avLst/>
          </a:prstGeom>
        </p:spPr>
        <p:txBody>
          <a:bodyPr lIns="90000" tIns="45000" rIns="90000" bIns="45000"/>
          <a:lstStyle/>
          <a:p>
            <a:pPr>
              <a:lnSpc>
                <a:spcPct val="100000"/>
              </a:lnSpc>
            </a:pPr>
            <a:fld id="{4111F1E1-9101-4181-9141-41C181012181}" type="slidenum">
              <a:rPr lang="en-IN" sz="2400">
                <a:solidFill>
                  <a:srgbClr val="000000"/>
                </a:solidFill>
                <a:latin typeface="Constantia"/>
              </a:rPr>
              <a:t>9</a:t>
            </a:fld>
            <a:endParaRPr/>
          </a:p>
        </p:txBody>
      </p:sp>
      <p:sp>
        <p:nvSpPr>
          <p:cNvPr id="128" name="TextShape 2"/>
          <p:cNvSpPr txBox="1"/>
          <p:nvPr/>
        </p:nvSpPr>
        <p:spPr>
          <a:xfrm>
            <a:off x="0" y="0"/>
            <a:ext cx="0" cy="0"/>
          </a:xfrm>
          <a:prstGeom prst="rect">
            <a:avLst/>
          </a:prstGeom>
        </p:spPr>
        <p:txBody>
          <a:bodyPr lIns="90000" tIns="45000" rIns="90000" bIns="45000"/>
          <a:lstStyle/>
          <a:p>
            <a:pPr>
              <a:lnSpc>
                <a:spcPct val="100000"/>
              </a:lnSpc>
            </a:pPr>
            <a:r>
              <a:rPr lang="en-IN" sz="2400">
                <a:solidFill>
                  <a:srgbClr val="000000"/>
                </a:solidFill>
                <a:latin typeface="Constantia"/>
              </a:rPr>
              <a:t>Priyanka Goswami, H K College of Pharmacy</a:t>
            </a:r>
            <a:endParaRPr/>
          </a:p>
        </p:txBody>
      </p:sp>
      <p:sp>
        <p:nvSpPr>
          <p:cNvPr id="129" name="TextShape 3"/>
          <p:cNvSpPr txBox="1"/>
          <p:nvPr/>
        </p:nvSpPr>
        <p:spPr>
          <a:xfrm>
            <a:off x="838080" y="304920"/>
            <a:ext cx="8076960" cy="5943240"/>
          </a:xfrm>
          <a:prstGeom prst="rect">
            <a:avLst/>
          </a:prstGeom>
        </p:spPr>
        <p:txBody>
          <a:bodyPr lIns="122040" tIns="60840" rIns="122040" bIns="60840"/>
          <a:lstStyle/>
          <a:p>
            <a:pPr>
              <a:lnSpc>
                <a:spcPct val="100000"/>
              </a:lnSpc>
              <a:buFont typeface="Arial"/>
              <a:buChar char="•"/>
            </a:pPr>
            <a:r>
              <a:rPr lang="en-US" sz="2400">
                <a:solidFill>
                  <a:srgbClr val="000000"/>
                </a:solidFill>
                <a:latin typeface="Constantia"/>
              </a:rPr>
              <a:t>Rice bran is a byproduct of the rice milling process (the conversion of brown rice to white rice), and it contains various antioxidants that impart beneficial effects on human health. This fraction contains tocotrienols (a form of vitamin E), gamma-oryzanol and beta-sitosterol; all these constituents may contribute to the lowering of the plasma levels of the various parameters of the lipid profile.</a:t>
            </a:r>
            <a:endParaRPr/>
          </a:p>
          <a:p>
            <a:pPr>
              <a:lnSpc>
                <a:spcPct val="100000"/>
              </a:lnSpc>
              <a:buFont typeface="Arial"/>
              <a:buChar char="•"/>
            </a:pPr>
            <a:r>
              <a:rPr lang="en-US" sz="2400">
                <a:solidFill>
                  <a:srgbClr val="000000"/>
                </a:solidFill>
                <a:latin typeface="Constantia"/>
              </a:rPr>
              <a:t>Rice bran also contains a high level of dietary fibres (beta-glucan, pectin and gum). In addition, it also contains ferulic acid, which is also a component of the structure of nonlignified cell walls. </a:t>
            </a:r>
            <a:endParaRPr/>
          </a:p>
          <a:p>
            <a:pPr>
              <a:lnSpc>
                <a:spcPct val="100000"/>
              </a:lnSpc>
              <a:buFont typeface="Arial"/>
              <a:buChar char="•"/>
            </a:pPr>
            <a:r>
              <a:rPr lang="en-US" sz="2400">
                <a:solidFill>
                  <a:srgbClr val="000000"/>
                </a:solidFill>
                <a:latin typeface="Constantia"/>
              </a:rPr>
              <a:t>The high oil content of bran makes it subject to rancidification, one of the reasons that it is often separated from the grain before storage or further processing. The bran itself can be heat-treated to increase its longevity.</a:t>
            </a:r>
            <a:endParaRPr/>
          </a:p>
          <a:p>
            <a:pPr>
              <a:lnSpc>
                <a:spcPct val="100000"/>
              </a:lnSpc>
            </a:pPr>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3225</Words>
  <Application>Microsoft Office PowerPoint</Application>
  <PresentationFormat>On-screen Show (4:3)</PresentationFormat>
  <Paragraphs>477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Goswami</dc:creator>
  <cp:lastModifiedBy>pharmacy</cp:lastModifiedBy>
  <cp:revision>16</cp:revision>
  <dcterms:modified xsi:type="dcterms:W3CDTF">2016-09-26T09:59:42Z</dcterms:modified>
</cp:coreProperties>
</file>