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384" r:id="rId2"/>
    <p:sldId id="478" r:id="rId3"/>
    <p:sldId id="386" r:id="rId4"/>
    <p:sldId id="454" r:id="rId5"/>
    <p:sldId id="455" r:id="rId6"/>
    <p:sldId id="506" r:id="rId7"/>
    <p:sldId id="456" r:id="rId8"/>
    <p:sldId id="480" r:id="rId9"/>
    <p:sldId id="481" r:id="rId10"/>
    <p:sldId id="482" r:id="rId11"/>
    <p:sldId id="483" r:id="rId12"/>
    <p:sldId id="484" r:id="rId13"/>
    <p:sldId id="485" r:id="rId14"/>
    <p:sldId id="486" r:id="rId15"/>
    <p:sldId id="508" r:id="rId16"/>
    <p:sldId id="507" r:id="rId17"/>
    <p:sldId id="509" r:id="rId18"/>
    <p:sldId id="510" r:id="rId19"/>
    <p:sldId id="511" r:id="rId20"/>
    <p:sldId id="512" r:id="rId21"/>
    <p:sldId id="473" r:id="rId22"/>
    <p:sldId id="474" r:id="rId23"/>
    <p:sldId id="434" r:id="rId24"/>
    <p:sldId id="462" r:id="rId25"/>
    <p:sldId id="451" r:id="rId26"/>
    <p:sldId id="450" r:id="rId27"/>
    <p:sldId id="432" r:id="rId28"/>
    <p:sldId id="448" r:id="rId29"/>
    <p:sldId id="457" r:id="rId30"/>
    <p:sldId id="458" r:id="rId31"/>
    <p:sldId id="475" r:id="rId32"/>
    <p:sldId id="469" r:id="rId33"/>
    <p:sldId id="459" r:id="rId34"/>
    <p:sldId id="460" r:id="rId35"/>
    <p:sldId id="461" r:id="rId36"/>
    <p:sldId id="476" r:id="rId37"/>
    <p:sldId id="463" r:id="rId38"/>
    <p:sldId id="464" r:id="rId39"/>
    <p:sldId id="465" r:id="rId40"/>
    <p:sldId id="452" r:id="rId41"/>
    <p:sldId id="453" r:id="rId42"/>
    <p:sldId id="467" r:id="rId43"/>
    <p:sldId id="466" r:id="rId44"/>
    <p:sldId id="470"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CC"/>
    <a:srgbClr val="FFFA23"/>
    <a:srgbClr val="00A076"/>
    <a:srgbClr val="EAEAEA"/>
    <a:srgbClr val="880000"/>
    <a:srgbClr val="660033"/>
    <a:srgbClr val="000000"/>
    <a:srgbClr val="EB3755"/>
    <a:srgbClr val="FBF87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155" autoAdjust="0"/>
    <p:restoredTop sz="96057" autoAdjust="0"/>
  </p:normalViewPr>
  <p:slideViewPr>
    <p:cSldViewPr snapToGrid="0">
      <p:cViewPr>
        <p:scale>
          <a:sx n="70" d="100"/>
          <a:sy n="70" d="100"/>
        </p:scale>
        <p:origin x="-1236" y="-10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40" d="100"/>
          <a:sy n="40" d="100"/>
        </p:scale>
        <p:origin x="-131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D3305-DD8D-0546-9E8E-08EDE5C4A473}" type="doc">
      <dgm:prSet loTypeId="urn:microsoft.com/office/officeart/2005/8/layout/arrow3" loCatId="relationship" qsTypeId="urn:microsoft.com/office/officeart/2005/8/quickstyle/3D7" qsCatId="3D" csTypeId="urn:microsoft.com/office/officeart/2005/8/colors/colorful1#1" csCatId="colorful" phldr="1"/>
      <dgm:spPr/>
      <dgm:t>
        <a:bodyPr/>
        <a:lstStyle/>
        <a:p>
          <a:endParaRPr lang="en-US"/>
        </a:p>
      </dgm:t>
    </dgm:pt>
    <dgm:pt modelId="{3E39680A-B521-1640-BB1B-E738713CBB92}">
      <dgm:prSet phldrT="[Text]"/>
      <dgm:spPr/>
      <dgm:t>
        <a:bodyPr/>
        <a:lstStyle/>
        <a:p>
          <a:r>
            <a:rPr lang="en-US" dirty="0" smtClean="0">
              <a:solidFill>
                <a:schemeClr val="bg1"/>
              </a:solidFill>
            </a:rPr>
            <a:t>Medication Adherence</a:t>
          </a:r>
          <a:endParaRPr lang="en-US" dirty="0">
            <a:solidFill>
              <a:schemeClr val="bg1"/>
            </a:solidFill>
          </a:endParaRPr>
        </a:p>
      </dgm:t>
    </dgm:pt>
    <dgm:pt modelId="{86C4AE11-D755-EB4A-8938-5022DA58C60A}" type="parTrans" cxnId="{C4BF5C8A-E7A5-FD4A-8B8E-EB352355524B}">
      <dgm:prSet/>
      <dgm:spPr/>
      <dgm:t>
        <a:bodyPr/>
        <a:lstStyle/>
        <a:p>
          <a:endParaRPr lang="en-US"/>
        </a:p>
      </dgm:t>
    </dgm:pt>
    <dgm:pt modelId="{A6467B84-C12A-7441-BA75-F65865408293}" type="sibTrans" cxnId="{C4BF5C8A-E7A5-FD4A-8B8E-EB352355524B}">
      <dgm:prSet/>
      <dgm:spPr/>
      <dgm:t>
        <a:bodyPr/>
        <a:lstStyle/>
        <a:p>
          <a:endParaRPr lang="en-US"/>
        </a:p>
      </dgm:t>
    </dgm:pt>
    <dgm:pt modelId="{618ED8BC-615C-8940-B84F-AC926B9CAD1B}">
      <dgm:prSet phldrT="[Text]"/>
      <dgm:spPr/>
      <dgm:t>
        <a:bodyPr/>
        <a:lstStyle/>
        <a:p>
          <a:r>
            <a:rPr lang="en-US" dirty="0" smtClean="0">
              <a:solidFill>
                <a:schemeClr val="tx2">
                  <a:lumMod val="60000"/>
                  <a:lumOff val="40000"/>
                </a:schemeClr>
              </a:solidFill>
            </a:rPr>
            <a:t>Co-morbidities</a:t>
          </a:r>
          <a:endParaRPr lang="en-US" dirty="0">
            <a:solidFill>
              <a:schemeClr val="tx2">
                <a:lumMod val="60000"/>
                <a:lumOff val="40000"/>
              </a:schemeClr>
            </a:solidFill>
          </a:endParaRPr>
        </a:p>
      </dgm:t>
    </dgm:pt>
    <dgm:pt modelId="{D53101AC-0BEF-A64D-84CC-AEDA1579AF63}" type="parTrans" cxnId="{B8B02632-B35B-F24A-9C8F-D1BEC872BEB2}">
      <dgm:prSet/>
      <dgm:spPr/>
      <dgm:t>
        <a:bodyPr/>
        <a:lstStyle/>
        <a:p>
          <a:endParaRPr lang="en-US"/>
        </a:p>
      </dgm:t>
    </dgm:pt>
    <dgm:pt modelId="{B8011489-45B6-A845-A8DD-ADFF17E3557E}" type="sibTrans" cxnId="{B8B02632-B35B-F24A-9C8F-D1BEC872BEB2}">
      <dgm:prSet/>
      <dgm:spPr/>
      <dgm:t>
        <a:bodyPr/>
        <a:lstStyle/>
        <a:p>
          <a:endParaRPr lang="en-US"/>
        </a:p>
      </dgm:t>
    </dgm:pt>
    <dgm:pt modelId="{69137567-D659-7F4C-BE90-04001FAAC2E9}" type="pres">
      <dgm:prSet presAssocID="{7E2D3305-DD8D-0546-9E8E-08EDE5C4A473}" presName="compositeShape" presStyleCnt="0">
        <dgm:presLayoutVars>
          <dgm:chMax val="2"/>
          <dgm:dir/>
          <dgm:resizeHandles val="exact"/>
        </dgm:presLayoutVars>
      </dgm:prSet>
      <dgm:spPr/>
      <dgm:t>
        <a:bodyPr/>
        <a:lstStyle/>
        <a:p>
          <a:endParaRPr lang="en-US"/>
        </a:p>
      </dgm:t>
    </dgm:pt>
    <dgm:pt modelId="{C08D19D0-2B32-E34F-BC17-860C883219F3}" type="pres">
      <dgm:prSet presAssocID="{7E2D3305-DD8D-0546-9E8E-08EDE5C4A473}" presName="divider" presStyleLbl="fgShp" presStyleIdx="0" presStyleCnt="1"/>
      <dgm:spPr/>
      <dgm:t>
        <a:bodyPr/>
        <a:lstStyle/>
        <a:p>
          <a:endParaRPr lang="en-US"/>
        </a:p>
      </dgm:t>
    </dgm:pt>
    <dgm:pt modelId="{1D336E0F-E4EB-174B-805D-074A37E222D9}" type="pres">
      <dgm:prSet presAssocID="{3E39680A-B521-1640-BB1B-E738713CBB92}" presName="downArrow" presStyleLbl="node1" presStyleIdx="0" presStyleCnt="2" custLinFactNeighborX="-12391" custLinFactNeighborY="-4097"/>
      <dgm:spPr/>
      <dgm:t>
        <a:bodyPr/>
        <a:lstStyle/>
        <a:p>
          <a:endParaRPr lang="en-US"/>
        </a:p>
      </dgm:t>
    </dgm:pt>
    <dgm:pt modelId="{3585757A-638D-D344-B385-0CC8CFABA569}" type="pres">
      <dgm:prSet presAssocID="{3E39680A-B521-1640-BB1B-E738713CBB92}" presName="downArrowText" presStyleLbl="revTx" presStyleIdx="0" presStyleCnt="2">
        <dgm:presLayoutVars>
          <dgm:bulletEnabled val="1"/>
        </dgm:presLayoutVars>
      </dgm:prSet>
      <dgm:spPr/>
      <dgm:t>
        <a:bodyPr/>
        <a:lstStyle/>
        <a:p>
          <a:endParaRPr lang="en-US"/>
        </a:p>
      </dgm:t>
    </dgm:pt>
    <dgm:pt modelId="{8A5E39CD-BA53-7044-9F1C-5CEFD6FC7A9B}" type="pres">
      <dgm:prSet presAssocID="{618ED8BC-615C-8940-B84F-AC926B9CAD1B}" presName="upArrow" presStyleLbl="node1" presStyleIdx="1" presStyleCnt="2"/>
      <dgm:spPr/>
      <dgm:t>
        <a:bodyPr/>
        <a:lstStyle/>
        <a:p>
          <a:endParaRPr lang="en-US"/>
        </a:p>
      </dgm:t>
    </dgm:pt>
    <dgm:pt modelId="{90145B2E-0777-0241-8887-2FA6F85EC4E0}" type="pres">
      <dgm:prSet presAssocID="{618ED8BC-615C-8940-B84F-AC926B9CAD1B}" presName="upArrowText" presStyleLbl="revTx" presStyleIdx="1" presStyleCnt="2">
        <dgm:presLayoutVars>
          <dgm:bulletEnabled val="1"/>
        </dgm:presLayoutVars>
      </dgm:prSet>
      <dgm:spPr/>
      <dgm:t>
        <a:bodyPr/>
        <a:lstStyle/>
        <a:p>
          <a:endParaRPr lang="en-US"/>
        </a:p>
      </dgm:t>
    </dgm:pt>
  </dgm:ptLst>
  <dgm:cxnLst>
    <dgm:cxn modelId="{B8B02632-B35B-F24A-9C8F-D1BEC872BEB2}" srcId="{7E2D3305-DD8D-0546-9E8E-08EDE5C4A473}" destId="{618ED8BC-615C-8940-B84F-AC926B9CAD1B}" srcOrd="1" destOrd="0" parTransId="{D53101AC-0BEF-A64D-84CC-AEDA1579AF63}" sibTransId="{B8011489-45B6-A845-A8DD-ADFF17E3557E}"/>
    <dgm:cxn modelId="{0787C656-0E16-4E06-BD03-7F8D5B98B09D}" type="presOf" srcId="{3E39680A-B521-1640-BB1B-E738713CBB92}" destId="{3585757A-638D-D344-B385-0CC8CFABA569}" srcOrd="0" destOrd="0" presId="urn:microsoft.com/office/officeart/2005/8/layout/arrow3"/>
    <dgm:cxn modelId="{5F41965E-5DDB-48A5-8136-C8E62C38C355}" type="presOf" srcId="{7E2D3305-DD8D-0546-9E8E-08EDE5C4A473}" destId="{69137567-D659-7F4C-BE90-04001FAAC2E9}" srcOrd="0" destOrd="0" presId="urn:microsoft.com/office/officeart/2005/8/layout/arrow3"/>
    <dgm:cxn modelId="{C4BF5C8A-E7A5-FD4A-8B8E-EB352355524B}" srcId="{7E2D3305-DD8D-0546-9E8E-08EDE5C4A473}" destId="{3E39680A-B521-1640-BB1B-E738713CBB92}" srcOrd="0" destOrd="0" parTransId="{86C4AE11-D755-EB4A-8938-5022DA58C60A}" sibTransId="{A6467B84-C12A-7441-BA75-F65865408293}"/>
    <dgm:cxn modelId="{2B6AA74A-92CA-4BF5-A7FE-3CFFC84EF5A0}" type="presOf" srcId="{618ED8BC-615C-8940-B84F-AC926B9CAD1B}" destId="{90145B2E-0777-0241-8887-2FA6F85EC4E0}" srcOrd="0" destOrd="0" presId="urn:microsoft.com/office/officeart/2005/8/layout/arrow3"/>
    <dgm:cxn modelId="{11968570-FA50-4792-A5DD-1355125D2EFE}" type="presParOf" srcId="{69137567-D659-7F4C-BE90-04001FAAC2E9}" destId="{C08D19D0-2B32-E34F-BC17-860C883219F3}" srcOrd="0" destOrd="0" presId="urn:microsoft.com/office/officeart/2005/8/layout/arrow3"/>
    <dgm:cxn modelId="{647CAD6E-7379-4E91-BF67-D3C247D6B6A1}" type="presParOf" srcId="{69137567-D659-7F4C-BE90-04001FAAC2E9}" destId="{1D336E0F-E4EB-174B-805D-074A37E222D9}" srcOrd="1" destOrd="0" presId="urn:microsoft.com/office/officeart/2005/8/layout/arrow3"/>
    <dgm:cxn modelId="{E8AE4B9E-32A2-49C4-98FF-772778161D47}" type="presParOf" srcId="{69137567-D659-7F4C-BE90-04001FAAC2E9}" destId="{3585757A-638D-D344-B385-0CC8CFABA569}" srcOrd="2" destOrd="0" presId="urn:microsoft.com/office/officeart/2005/8/layout/arrow3"/>
    <dgm:cxn modelId="{1E98A715-AA6E-4A1B-8677-129B918A5E37}" type="presParOf" srcId="{69137567-D659-7F4C-BE90-04001FAAC2E9}" destId="{8A5E39CD-BA53-7044-9F1C-5CEFD6FC7A9B}" srcOrd="3" destOrd="0" presId="urn:microsoft.com/office/officeart/2005/8/layout/arrow3"/>
    <dgm:cxn modelId="{7DDB9B98-B754-4519-9B5B-A2764BE284B4}" type="presParOf" srcId="{69137567-D659-7F4C-BE90-04001FAAC2E9}" destId="{90145B2E-0777-0241-8887-2FA6F85EC4E0}" srcOrd="4" destOrd="0" presId="urn:microsoft.com/office/officeart/2005/8/layout/arrow3"/>
  </dgm:cxnLst>
  <dgm:bg/>
  <dgm:whole/>
</dgm:dataModel>
</file>

<file path=ppt/diagrams/data2.xml><?xml version="1.0" encoding="utf-8"?>
<dgm:dataModel xmlns:dgm="http://schemas.openxmlformats.org/drawingml/2006/diagram" xmlns:a="http://schemas.openxmlformats.org/drawingml/2006/main">
  <dgm:ptLst>
    <dgm:pt modelId="{2D340C5A-DC5B-EF47-B875-22CEC8C25F05}" type="doc">
      <dgm:prSet loTypeId="urn:microsoft.com/office/officeart/2005/8/layout/cycle3" loCatId="cycle" qsTypeId="urn:microsoft.com/office/officeart/2005/8/quickstyle/3D7" qsCatId="3D" csTypeId="urn:microsoft.com/office/officeart/2005/8/colors/colorful1#2" csCatId="colorful" phldr="1"/>
      <dgm:spPr/>
      <dgm:t>
        <a:bodyPr/>
        <a:lstStyle/>
        <a:p>
          <a:endParaRPr lang="en-US"/>
        </a:p>
      </dgm:t>
    </dgm:pt>
    <dgm:pt modelId="{1BC8036E-2A25-D643-B76E-F451ED9A4882}">
      <dgm:prSet phldrT="[Text]"/>
      <dgm:spPr/>
      <dgm:t>
        <a:bodyPr/>
        <a:lstStyle/>
        <a:p>
          <a:r>
            <a:rPr lang="en-US" dirty="0" smtClean="0"/>
            <a:t>Social &amp; Economic</a:t>
          </a:r>
          <a:endParaRPr lang="en-US" dirty="0"/>
        </a:p>
      </dgm:t>
    </dgm:pt>
    <dgm:pt modelId="{4F13FC69-F7B1-B142-8CFC-176601D816CF}" type="parTrans" cxnId="{48DADE80-2D3D-5542-AD6B-8E50F4C9F650}">
      <dgm:prSet/>
      <dgm:spPr/>
      <dgm:t>
        <a:bodyPr/>
        <a:lstStyle/>
        <a:p>
          <a:endParaRPr lang="en-US"/>
        </a:p>
      </dgm:t>
    </dgm:pt>
    <dgm:pt modelId="{D4AAD50B-4F1F-BC4A-A677-E3978A5C24DF}" type="sibTrans" cxnId="{48DADE80-2D3D-5542-AD6B-8E50F4C9F650}">
      <dgm:prSet/>
      <dgm:spPr/>
      <dgm:t>
        <a:bodyPr/>
        <a:lstStyle/>
        <a:p>
          <a:endParaRPr lang="en-US"/>
        </a:p>
      </dgm:t>
    </dgm:pt>
    <dgm:pt modelId="{DCF400A7-55F5-A64A-BAB8-2CB634C29247}">
      <dgm:prSet phldrT="[Text]"/>
      <dgm:spPr/>
      <dgm:t>
        <a:bodyPr/>
        <a:lstStyle/>
        <a:p>
          <a:r>
            <a:rPr lang="en-US" dirty="0" smtClean="0"/>
            <a:t>Health Care System</a:t>
          </a:r>
          <a:endParaRPr lang="en-US" dirty="0"/>
        </a:p>
      </dgm:t>
    </dgm:pt>
    <dgm:pt modelId="{A64E0567-F0E6-0342-BAB7-200F6D6B79BD}" type="parTrans" cxnId="{A5EB9CB0-354B-8346-8E37-C542EF0A781B}">
      <dgm:prSet/>
      <dgm:spPr/>
      <dgm:t>
        <a:bodyPr/>
        <a:lstStyle/>
        <a:p>
          <a:endParaRPr lang="en-US"/>
        </a:p>
      </dgm:t>
    </dgm:pt>
    <dgm:pt modelId="{57F9A93F-EDF8-A54F-ACEB-03CD0A7C4B31}" type="sibTrans" cxnId="{A5EB9CB0-354B-8346-8E37-C542EF0A781B}">
      <dgm:prSet/>
      <dgm:spPr/>
      <dgm:t>
        <a:bodyPr/>
        <a:lstStyle/>
        <a:p>
          <a:endParaRPr lang="en-US"/>
        </a:p>
      </dgm:t>
    </dgm:pt>
    <dgm:pt modelId="{7BCCED72-0987-394A-B094-0B90505EE52B}">
      <dgm:prSet phldrT="[Text]"/>
      <dgm:spPr/>
      <dgm:t>
        <a:bodyPr/>
        <a:lstStyle/>
        <a:p>
          <a:r>
            <a:rPr lang="en-US" dirty="0" smtClean="0">
              <a:solidFill>
                <a:schemeClr val="tx2">
                  <a:lumMod val="60000"/>
                  <a:lumOff val="40000"/>
                </a:schemeClr>
              </a:solidFill>
            </a:rPr>
            <a:t>Condition Related</a:t>
          </a:r>
          <a:endParaRPr lang="en-US" dirty="0">
            <a:solidFill>
              <a:schemeClr val="tx2">
                <a:lumMod val="60000"/>
                <a:lumOff val="40000"/>
              </a:schemeClr>
            </a:solidFill>
          </a:endParaRPr>
        </a:p>
      </dgm:t>
    </dgm:pt>
    <dgm:pt modelId="{03B66E12-EFCD-744F-913B-3B886D57B290}" type="parTrans" cxnId="{F4A639E4-C1E6-8347-933D-AD2116BEC9CC}">
      <dgm:prSet/>
      <dgm:spPr/>
      <dgm:t>
        <a:bodyPr/>
        <a:lstStyle/>
        <a:p>
          <a:endParaRPr lang="en-US"/>
        </a:p>
      </dgm:t>
    </dgm:pt>
    <dgm:pt modelId="{E421DB3B-9F86-8147-ACB1-CF8E70C53AF6}" type="sibTrans" cxnId="{F4A639E4-C1E6-8347-933D-AD2116BEC9CC}">
      <dgm:prSet/>
      <dgm:spPr/>
      <dgm:t>
        <a:bodyPr/>
        <a:lstStyle/>
        <a:p>
          <a:endParaRPr lang="en-US"/>
        </a:p>
      </dgm:t>
    </dgm:pt>
    <dgm:pt modelId="{BC9E9450-D35A-3B45-A1B8-046116614120}">
      <dgm:prSet phldrT="[Text]"/>
      <dgm:spPr/>
      <dgm:t>
        <a:bodyPr/>
        <a:lstStyle/>
        <a:p>
          <a:r>
            <a:rPr lang="en-US" dirty="0" smtClean="0"/>
            <a:t>Therapy Related</a:t>
          </a:r>
          <a:endParaRPr lang="en-US" dirty="0"/>
        </a:p>
      </dgm:t>
    </dgm:pt>
    <dgm:pt modelId="{CBC19491-5550-0941-BFFB-7E8EE3CB846D}" type="parTrans" cxnId="{A04FDE08-1CAA-9D4A-BBFD-A775E99A154F}">
      <dgm:prSet/>
      <dgm:spPr/>
      <dgm:t>
        <a:bodyPr/>
        <a:lstStyle/>
        <a:p>
          <a:endParaRPr lang="en-US"/>
        </a:p>
      </dgm:t>
    </dgm:pt>
    <dgm:pt modelId="{71277689-3B96-884E-87C2-912D2427884E}" type="sibTrans" cxnId="{A04FDE08-1CAA-9D4A-BBFD-A775E99A154F}">
      <dgm:prSet/>
      <dgm:spPr/>
      <dgm:t>
        <a:bodyPr/>
        <a:lstStyle/>
        <a:p>
          <a:endParaRPr lang="en-US"/>
        </a:p>
      </dgm:t>
    </dgm:pt>
    <dgm:pt modelId="{D4A02BD0-5D3B-FB49-A183-BC97B74DC8ED}">
      <dgm:prSet phldrT="[Text]"/>
      <dgm:spPr/>
      <dgm:t>
        <a:bodyPr/>
        <a:lstStyle/>
        <a:p>
          <a:r>
            <a:rPr lang="en-US" dirty="0" smtClean="0"/>
            <a:t>Patient Related</a:t>
          </a:r>
          <a:endParaRPr lang="en-US" dirty="0"/>
        </a:p>
      </dgm:t>
    </dgm:pt>
    <dgm:pt modelId="{A40D7EAA-211E-B046-9676-AE6B61876620}" type="parTrans" cxnId="{29FA9248-0413-3948-B54E-BC07381263BA}">
      <dgm:prSet/>
      <dgm:spPr/>
      <dgm:t>
        <a:bodyPr/>
        <a:lstStyle/>
        <a:p>
          <a:endParaRPr lang="en-US"/>
        </a:p>
      </dgm:t>
    </dgm:pt>
    <dgm:pt modelId="{0B5FBE98-E1B1-8B47-88E9-49D586B6BBE7}" type="sibTrans" cxnId="{29FA9248-0413-3948-B54E-BC07381263BA}">
      <dgm:prSet/>
      <dgm:spPr/>
      <dgm:t>
        <a:bodyPr/>
        <a:lstStyle/>
        <a:p>
          <a:endParaRPr lang="en-US"/>
        </a:p>
      </dgm:t>
    </dgm:pt>
    <dgm:pt modelId="{E025665D-F80F-2D4A-9F53-0D92A5513DBA}" type="pres">
      <dgm:prSet presAssocID="{2D340C5A-DC5B-EF47-B875-22CEC8C25F05}" presName="Name0" presStyleCnt="0">
        <dgm:presLayoutVars>
          <dgm:dir/>
          <dgm:resizeHandles val="exact"/>
        </dgm:presLayoutVars>
      </dgm:prSet>
      <dgm:spPr/>
      <dgm:t>
        <a:bodyPr/>
        <a:lstStyle/>
        <a:p>
          <a:endParaRPr lang="en-US"/>
        </a:p>
      </dgm:t>
    </dgm:pt>
    <dgm:pt modelId="{24266B04-C1FD-C24C-AC3C-9A005662F546}" type="pres">
      <dgm:prSet presAssocID="{2D340C5A-DC5B-EF47-B875-22CEC8C25F05}" presName="cycle" presStyleCnt="0"/>
      <dgm:spPr/>
      <dgm:t>
        <a:bodyPr/>
        <a:lstStyle/>
        <a:p>
          <a:endParaRPr lang="en-US"/>
        </a:p>
      </dgm:t>
    </dgm:pt>
    <dgm:pt modelId="{8851665E-B932-1148-829E-015631277D7B}" type="pres">
      <dgm:prSet presAssocID="{1BC8036E-2A25-D643-B76E-F451ED9A4882}" presName="nodeFirstNode" presStyleLbl="node1" presStyleIdx="0" presStyleCnt="5">
        <dgm:presLayoutVars>
          <dgm:bulletEnabled val="1"/>
        </dgm:presLayoutVars>
      </dgm:prSet>
      <dgm:spPr/>
      <dgm:t>
        <a:bodyPr/>
        <a:lstStyle/>
        <a:p>
          <a:endParaRPr lang="en-US"/>
        </a:p>
      </dgm:t>
    </dgm:pt>
    <dgm:pt modelId="{55A82B05-D64D-9548-86F3-8A22057D7B42}" type="pres">
      <dgm:prSet presAssocID="{D4AAD50B-4F1F-BC4A-A677-E3978A5C24DF}" presName="sibTransFirstNode" presStyleLbl="bgShp" presStyleIdx="0" presStyleCnt="1"/>
      <dgm:spPr/>
      <dgm:t>
        <a:bodyPr/>
        <a:lstStyle/>
        <a:p>
          <a:endParaRPr lang="en-US"/>
        </a:p>
      </dgm:t>
    </dgm:pt>
    <dgm:pt modelId="{8D6D0D24-FFF8-8346-8101-0B1BB4D1EF69}" type="pres">
      <dgm:prSet presAssocID="{DCF400A7-55F5-A64A-BAB8-2CB634C29247}" presName="nodeFollowingNodes" presStyleLbl="node1" presStyleIdx="1" presStyleCnt="5">
        <dgm:presLayoutVars>
          <dgm:bulletEnabled val="1"/>
        </dgm:presLayoutVars>
      </dgm:prSet>
      <dgm:spPr/>
      <dgm:t>
        <a:bodyPr/>
        <a:lstStyle/>
        <a:p>
          <a:endParaRPr lang="en-US"/>
        </a:p>
      </dgm:t>
    </dgm:pt>
    <dgm:pt modelId="{204591BC-196A-F048-906F-487ED92BF1A0}" type="pres">
      <dgm:prSet presAssocID="{7BCCED72-0987-394A-B094-0B90505EE52B}" presName="nodeFollowingNodes" presStyleLbl="node1" presStyleIdx="2" presStyleCnt="5" custRadScaleRad="116476" custRadScaleInc="-16610">
        <dgm:presLayoutVars>
          <dgm:bulletEnabled val="1"/>
        </dgm:presLayoutVars>
      </dgm:prSet>
      <dgm:spPr/>
      <dgm:t>
        <a:bodyPr/>
        <a:lstStyle/>
        <a:p>
          <a:endParaRPr lang="en-US"/>
        </a:p>
      </dgm:t>
    </dgm:pt>
    <dgm:pt modelId="{FA6E6AEA-A2D3-C742-B90C-827ED29FB09D}" type="pres">
      <dgm:prSet presAssocID="{BC9E9450-D35A-3B45-A1B8-046116614120}" presName="nodeFollowingNodes" presStyleLbl="node1" presStyleIdx="3" presStyleCnt="5" custRadScaleRad="112821" custRadScaleInc="13571">
        <dgm:presLayoutVars>
          <dgm:bulletEnabled val="1"/>
        </dgm:presLayoutVars>
      </dgm:prSet>
      <dgm:spPr/>
      <dgm:t>
        <a:bodyPr/>
        <a:lstStyle/>
        <a:p>
          <a:endParaRPr lang="en-US"/>
        </a:p>
      </dgm:t>
    </dgm:pt>
    <dgm:pt modelId="{F4513D1C-C012-6644-8196-A8B0603C16CA}" type="pres">
      <dgm:prSet presAssocID="{D4A02BD0-5D3B-FB49-A183-BC97B74DC8ED}" presName="nodeFollowingNodes" presStyleLbl="node1" presStyleIdx="4" presStyleCnt="5">
        <dgm:presLayoutVars>
          <dgm:bulletEnabled val="1"/>
        </dgm:presLayoutVars>
      </dgm:prSet>
      <dgm:spPr/>
      <dgm:t>
        <a:bodyPr/>
        <a:lstStyle/>
        <a:p>
          <a:endParaRPr lang="en-US"/>
        </a:p>
      </dgm:t>
    </dgm:pt>
  </dgm:ptLst>
  <dgm:cxnLst>
    <dgm:cxn modelId="{A04FDE08-1CAA-9D4A-BBFD-A775E99A154F}" srcId="{2D340C5A-DC5B-EF47-B875-22CEC8C25F05}" destId="{BC9E9450-D35A-3B45-A1B8-046116614120}" srcOrd="3" destOrd="0" parTransId="{CBC19491-5550-0941-BFFB-7E8EE3CB846D}" sibTransId="{71277689-3B96-884E-87C2-912D2427884E}"/>
    <dgm:cxn modelId="{29FA9248-0413-3948-B54E-BC07381263BA}" srcId="{2D340C5A-DC5B-EF47-B875-22CEC8C25F05}" destId="{D4A02BD0-5D3B-FB49-A183-BC97B74DC8ED}" srcOrd="4" destOrd="0" parTransId="{A40D7EAA-211E-B046-9676-AE6B61876620}" sibTransId="{0B5FBE98-E1B1-8B47-88E9-49D586B6BBE7}"/>
    <dgm:cxn modelId="{9B1C8C1B-D929-4809-99CC-675930B9492E}" type="presOf" srcId="{BC9E9450-D35A-3B45-A1B8-046116614120}" destId="{FA6E6AEA-A2D3-C742-B90C-827ED29FB09D}" srcOrd="0" destOrd="0" presId="urn:microsoft.com/office/officeart/2005/8/layout/cycle3"/>
    <dgm:cxn modelId="{79FCD3BC-829E-4657-8A80-6DBD0A8A2C38}" type="presOf" srcId="{DCF400A7-55F5-A64A-BAB8-2CB634C29247}" destId="{8D6D0D24-FFF8-8346-8101-0B1BB4D1EF69}" srcOrd="0" destOrd="0" presId="urn:microsoft.com/office/officeart/2005/8/layout/cycle3"/>
    <dgm:cxn modelId="{48DADE80-2D3D-5542-AD6B-8E50F4C9F650}" srcId="{2D340C5A-DC5B-EF47-B875-22CEC8C25F05}" destId="{1BC8036E-2A25-D643-B76E-F451ED9A4882}" srcOrd="0" destOrd="0" parTransId="{4F13FC69-F7B1-B142-8CFC-176601D816CF}" sibTransId="{D4AAD50B-4F1F-BC4A-A677-E3978A5C24DF}"/>
    <dgm:cxn modelId="{F191E3D1-8C17-4FEF-9AB2-D50D9EEF9458}" type="presOf" srcId="{D4AAD50B-4F1F-BC4A-A677-E3978A5C24DF}" destId="{55A82B05-D64D-9548-86F3-8A22057D7B42}" srcOrd="0" destOrd="0" presId="urn:microsoft.com/office/officeart/2005/8/layout/cycle3"/>
    <dgm:cxn modelId="{86C7869F-40CC-4675-8ED7-1F5E3C633BC3}" type="presOf" srcId="{2D340C5A-DC5B-EF47-B875-22CEC8C25F05}" destId="{E025665D-F80F-2D4A-9F53-0D92A5513DBA}" srcOrd="0" destOrd="0" presId="urn:microsoft.com/office/officeart/2005/8/layout/cycle3"/>
    <dgm:cxn modelId="{3519AD18-8822-433A-9248-12E4077CB716}" type="presOf" srcId="{1BC8036E-2A25-D643-B76E-F451ED9A4882}" destId="{8851665E-B932-1148-829E-015631277D7B}" srcOrd="0" destOrd="0" presId="urn:microsoft.com/office/officeart/2005/8/layout/cycle3"/>
    <dgm:cxn modelId="{A5EB9CB0-354B-8346-8E37-C542EF0A781B}" srcId="{2D340C5A-DC5B-EF47-B875-22CEC8C25F05}" destId="{DCF400A7-55F5-A64A-BAB8-2CB634C29247}" srcOrd="1" destOrd="0" parTransId="{A64E0567-F0E6-0342-BAB7-200F6D6B79BD}" sibTransId="{57F9A93F-EDF8-A54F-ACEB-03CD0A7C4B31}"/>
    <dgm:cxn modelId="{F4A639E4-C1E6-8347-933D-AD2116BEC9CC}" srcId="{2D340C5A-DC5B-EF47-B875-22CEC8C25F05}" destId="{7BCCED72-0987-394A-B094-0B90505EE52B}" srcOrd="2" destOrd="0" parTransId="{03B66E12-EFCD-744F-913B-3B886D57B290}" sibTransId="{E421DB3B-9F86-8147-ACB1-CF8E70C53AF6}"/>
    <dgm:cxn modelId="{CC4A074F-A0C9-4890-ACDF-5D37AF0E5B0C}" type="presOf" srcId="{7BCCED72-0987-394A-B094-0B90505EE52B}" destId="{204591BC-196A-F048-906F-487ED92BF1A0}" srcOrd="0" destOrd="0" presId="urn:microsoft.com/office/officeart/2005/8/layout/cycle3"/>
    <dgm:cxn modelId="{20764BC1-801B-4E1E-AFCA-45F22A96A955}" type="presOf" srcId="{D4A02BD0-5D3B-FB49-A183-BC97B74DC8ED}" destId="{F4513D1C-C012-6644-8196-A8B0603C16CA}" srcOrd="0" destOrd="0" presId="urn:microsoft.com/office/officeart/2005/8/layout/cycle3"/>
    <dgm:cxn modelId="{330FAA6D-83E2-4BDA-86EB-DA32EA624AE6}" type="presParOf" srcId="{E025665D-F80F-2D4A-9F53-0D92A5513DBA}" destId="{24266B04-C1FD-C24C-AC3C-9A005662F546}" srcOrd="0" destOrd="0" presId="urn:microsoft.com/office/officeart/2005/8/layout/cycle3"/>
    <dgm:cxn modelId="{CD391680-7907-452E-906F-656ECFABA528}" type="presParOf" srcId="{24266B04-C1FD-C24C-AC3C-9A005662F546}" destId="{8851665E-B932-1148-829E-015631277D7B}" srcOrd="0" destOrd="0" presId="urn:microsoft.com/office/officeart/2005/8/layout/cycle3"/>
    <dgm:cxn modelId="{DD5AA8FD-5148-4E9D-AAD8-AFF835D761FE}" type="presParOf" srcId="{24266B04-C1FD-C24C-AC3C-9A005662F546}" destId="{55A82B05-D64D-9548-86F3-8A22057D7B42}" srcOrd="1" destOrd="0" presId="urn:microsoft.com/office/officeart/2005/8/layout/cycle3"/>
    <dgm:cxn modelId="{063F44F6-8CCD-4B82-8FCB-AD75AB3046D1}" type="presParOf" srcId="{24266B04-C1FD-C24C-AC3C-9A005662F546}" destId="{8D6D0D24-FFF8-8346-8101-0B1BB4D1EF69}" srcOrd="2" destOrd="0" presId="urn:microsoft.com/office/officeart/2005/8/layout/cycle3"/>
    <dgm:cxn modelId="{1E6EECD6-0F0F-4CCE-A1E4-0CAE2BF84BAC}" type="presParOf" srcId="{24266B04-C1FD-C24C-AC3C-9A005662F546}" destId="{204591BC-196A-F048-906F-487ED92BF1A0}" srcOrd="3" destOrd="0" presId="urn:microsoft.com/office/officeart/2005/8/layout/cycle3"/>
    <dgm:cxn modelId="{23CFA64C-34D9-442B-A304-61671DDB4F89}" type="presParOf" srcId="{24266B04-C1FD-C24C-AC3C-9A005662F546}" destId="{FA6E6AEA-A2D3-C742-B90C-827ED29FB09D}" srcOrd="4" destOrd="0" presId="urn:microsoft.com/office/officeart/2005/8/layout/cycle3"/>
    <dgm:cxn modelId="{3E58F9EB-8781-454F-8D7A-D7697B29FB7A}" type="presParOf" srcId="{24266B04-C1FD-C24C-AC3C-9A005662F546}" destId="{F4513D1C-C012-6644-8196-A8B0603C16CA}" srcOrd="5" destOrd="0" presId="urn:microsoft.com/office/officeart/2005/8/layout/cycle3"/>
  </dgm:cxnLst>
  <dgm:bg/>
  <dgm:whole/>
</dgm:dataModel>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1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1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AB77DE7-BE3F-409F-A8D9-25B0A7D54BF3}" type="slidenum">
              <a:rPr lang="en-US"/>
              <a:pPr>
                <a:defRPr/>
              </a:pPr>
              <a:t>‹#›</a:t>
            </a:fld>
            <a:endParaRPr lang="en-US"/>
          </a:p>
        </p:txBody>
      </p:sp>
    </p:spTree>
    <p:extLst>
      <p:ext uri="{BB962C8B-B14F-4D97-AF65-F5344CB8AC3E}">
        <p14:creationId xmlns="" xmlns:p14="http://schemas.microsoft.com/office/powerpoint/2010/main" val="164827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9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9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E2B9C89-A3C9-497F-BC05-3563E5E585BB}" type="slidenum">
              <a:rPr lang="en-US"/>
              <a:pPr>
                <a:defRPr/>
              </a:pPr>
              <a:t>‹#›</a:t>
            </a:fld>
            <a:endParaRPr lang="en-US"/>
          </a:p>
        </p:txBody>
      </p:sp>
    </p:spTree>
    <p:extLst>
      <p:ext uri="{BB962C8B-B14F-4D97-AF65-F5344CB8AC3E}">
        <p14:creationId xmlns="" xmlns:p14="http://schemas.microsoft.com/office/powerpoint/2010/main" val="2705328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7E93B19-C2EE-480B-898D-EC122572E2F8}" type="slidenum">
              <a:rPr lang="en-US" smtClean="0"/>
              <a:pPr/>
              <a:t>2</a:t>
            </a:fld>
            <a:endParaRPr lang="en-US" smtClean="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TITLE PAGES</a:t>
            </a:r>
          </a:p>
          <a:p>
            <a:pPr eaLnBrk="1" hangingPunct="1"/>
            <a:r>
              <a:rPr lang="en-US" smtClean="0"/>
              <a:t>Smallest text is 40pts.</a:t>
            </a:r>
          </a:p>
          <a:p>
            <a:pPr eaLnBrk="1" hangingPunct="1"/>
            <a:r>
              <a:rPr lang="en-US" smtClean="0"/>
              <a:t>Next size is 48pts.</a:t>
            </a:r>
          </a:p>
          <a:p>
            <a:pPr eaLnBrk="1" hangingPunct="1"/>
            <a:r>
              <a:rPr lang="en-US" smtClean="0"/>
              <a:t>Largest is 60pts.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itchFamily="1" charset="-128"/>
              </a:rPr>
              <a:t>The World Health Organization (WHO) determined that the interplay of five sets of factors, termed dimensions, are important for older adults to adhere to medication regimens.</a:t>
            </a:r>
            <a:r>
              <a:rPr lang="en-US" altLang="en-US" baseline="30000" smtClean="0">
                <a:ea typeface="ＭＳ Ｐゴシック" pitchFamily="1" charset="-128"/>
              </a:rPr>
              <a:t> </a:t>
            </a:r>
            <a:r>
              <a:rPr lang="en-US" altLang="en-US" smtClean="0">
                <a:ea typeface="ＭＳ Ｐゴシック" pitchFamily="1" charset="-128"/>
              </a:rPr>
              <a:t>We will discuss each of these dimensions and the most common barriers to medication adherence associated with that barrier.  Reflecting on the Chronic Care Model, self-management support strategies to over-come barriers are suggested.    </a:t>
            </a:r>
          </a:p>
          <a:p>
            <a:endParaRPr lang="en-US" altLang="en-US" smtClean="0">
              <a:ea typeface="ＭＳ Ｐゴシック" pitchFamily="1" charset="-128"/>
            </a:endParaRP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AD61D608-BA01-41E4-B3FE-7B581244EB98}" type="slidenum">
              <a:rPr lang="en-US" altLang="en-US" smtClean="0">
                <a:latin typeface="Calibri" pitchFamily="34" charset="0"/>
              </a:rPr>
              <a:pPr eaLnBrk="1" hangingPunct="1"/>
              <a:t>16</a:t>
            </a:fld>
            <a:endParaRPr lang="en-US" altLang="en-US"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itchFamily="1" charset="-128"/>
              </a:rPr>
              <a:t> If patients are living alone or do not have a social support system, health care providers should consider community-based services for medication assistance. </a:t>
            </a:r>
          </a:p>
        </p:txBody>
      </p:sp>
      <p:sp>
        <p:nvSpPr>
          <p:cNvPr id="604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A65B764-1ABF-4E7D-91FD-4EB09C54F2E3}" type="slidenum">
              <a:rPr lang="en-US" altLang="en-US" smtClean="0">
                <a:latin typeface="Calibri" pitchFamily="34" charset="0"/>
              </a:rPr>
              <a:pPr eaLnBrk="1" hangingPunct="1"/>
              <a:t>17</a:t>
            </a:fld>
            <a:endParaRPr lang="en-US" altLang="en-US" smtClean="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itchFamily="1" charset="-128"/>
              </a:rPr>
              <a:t>The quality of the health care provider-patient relationship is one of the most important health system factors impacting adherence.</a:t>
            </a:r>
            <a:r>
              <a:rPr lang="en-US" altLang="en-US" baseline="30000" smtClean="0">
                <a:ea typeface="ＭＳ Ｐゴシック" pitchFamily="1" charset="-128"/>
              </a:rPr>
              <a:t> </a:t>
            </a:r>
            <a:r>
              <a:rPr lang="en-US" altLang="en-US" smtClean="0">
                <a:ea typeface="ＭＳ Ｐゴシック" pitchFamily="1" charset="-128"/>
              </a:rPr>
              <a:t> A good relationship with encouragement and reinforcement is a crucial element in adherence.  Health-care system barriers include difficulties in scheduling appointments, lack of providers, use of restrictive and changing formularies, and increased drug/co-payment costs.  Many older patients have multiple illnesses and are treated by several providers.   Continuity and coordination of care are particularly important for older patients.  </a:t>
            </a:r>
          </a:p>
          <a:p>
            <a:endParaRPr lang="en-US" altLang="en-US" smtClean="0">
              <a:ea typeface="ＭＳ Ｐゴシック" pitchFamily="1" charset="-128"/>
            </a:endParaRPr>
          </a:p>
        </p:txBody>
      </p:sp>
      <p:sp>
        <p:nvSpPr>
          <p:cNvPr id="655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8BCC8217-5579-4E82-AED0-FD4B096CC409}" type="slidenum">
              <a:rPr lang="en-US" altLang="en-US" smtClean="0">
                <a:latin typeface="Calibri" pitchFamily="34" charset="0"/>
              </a:rPr>
              <a:pPr eaLnBrk="1" hangingPunct="1"/>
              <a:t>18</a:t>
            </a:fld>
            <a:endParaRPr lang="en-US" altLang="en-US" smtClean="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itchFamily="1" charset="-128"/>
              </a:rPr>
              <a:t>Chronic conditions and lack of symptoms highly impact the level of adherence.  Chronic conditions such as high blood pressure, hyperlipidemia, diabetes, osteoporosis, and depression are common illnesses in which there are few or no symptoms which remind individuals to take their medication.  When patients do not perceive that their illness is chronic or requires preventative treatment, adherence is generally poor.  Adherence is generally greater for medications that provide symptom relief, as opposed to those used for treatment of a generally asymptomatic condition.</a:t>
            </a:r>
          </a:p>
        </p:txBody>
      </p:sp>
      <p:sp>
        <p:nvSpPr>
          <p:cNvPr id="6861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65439142-E9B8-4054-BF61-3F9DE00076A4}" type="slidenum">
              <a:rPr lang="en-US" altLang="en-US" smtClean="0">
                <a:latin typeface="Calibri" pitchFamily="34" charset="0"/>
              </a:rPr>
              <a:pPr eaLnBrk="1" hangingPunct="1"/>
              <a:t>19</a:t>
            </a:fld>
            <a:endParaRPr lang="en-US" altLang="en-US" smtClean="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itchFamily="1" charset="-128"/>
              </a:rPr>
              <a:t> Therapy-related factors include the complexity of medication regimen and unpleasant side effects.  Complex medication regimens are a significant factor in deterring adherence.  Many older adults have chronic conditions and/or multiple conditions leading to the use of multiple medications at the same time as a necessary part of their care. Studies have shown that medication adherence rates decrease when the treatment is long-term and involves multiple medications that must be taken concurrently.  </a:t>
            </a:r>
          </a:p>
          <a:p>
            <a:endParaRPr lang="en-US" altLang="en-US" smtClean="0">
              <a:ea typeface="ＭＳ Ｐゴシック" pitchFamily="1" charset="-128"/>
            </a:endParaRPr>
          </a:p>
        </p:txBody>
      </p:sp>
      <p:sp>
        <p:nvSpPr>
          <p:cNvPr id="706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C013A91A-4EB7-4790-80CE-663D52BA1AC4}" type="slidenum">
              <a:rPr lang="en-US" altLang="en-US" smtClean="0">
                <a:latin typeface="Calibri" pitchFamily="34" charset="0"/>
              </a:rPr>
              <a:pPr eaLnBrk="1" hangingPunct="1"/>
              <a:t>20</a:t>
            </a:fld>
            <a:endParaRPr lang="en-US" altLang="en-US" smtClean="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FE4304F-B2CB-40CB-A97E-09243527355C}" type="slidenum">
              <a:rPr lang="en-US" smtClean="0"/>
              <a:pPr/>
              <a:t>24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Multiple interventions</a:t>
            </a:r>
            <a:endParaRPr lang="en-US" dirty="0"/>
          </a:p>
        </p:txBody>
      </p:sp>
      <p:sp>
        <p:nvSpPr>
          <p:cNvPr id="4" name="Slide Number Placeholder 3"/>
          <p:cNvSpPr>
            <a:spLocks noGrp="1"/>
          </p:cNvSpPr>
          <p:nvPr>
            <p:ph type="sldNum" sz="quarter" idx="10"/>
          </p:nvPr>
        </p:nvSpPr>
        <p:spPr/>
        <p:txBody>
          <a:bodyPr/>
          <a:lstStyle/>
          <a:p>
            <a:pPr>
              <a:defRPr/>
            </a:pPr>
            <a:fld id="{BE2B9C89-A3C9-497F-BC05-3563E5E585BB}" type="slidenum">
              <a:rPr lang="en-US" smtClean="0"/>
              <a:pPr>
                <a:defRPr/>
              </a:pPr>
              <a:t>33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EFF9D7C-D521-4664-844C-9AB3890F0651}" type="slidenum">
              <a:rPr lang="en-US" smtClean="0"/>
              <a:pPr/>
              <a:t>36</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FFEC8A2-0DC5-4DED-B662-26F32BF02DDD}" type="slidenum">
              <a:rPr lang="en-US" smtClean="0"/>
              <a:pPr/>
              <a:t>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z="1400" smtClean="0"/>
              <a:t>Failure to adhere to prescribed medications can result in:</a:t>
            </a:r>
          </a:p>
          <a:p>
            <a:pPr eaLnBrk="1" hangingPunct="1"/>
            <a:endParaRPr lang="en-US" sz="300" smtClean="0"/>
          </a:p>
          <a:p>
            <a:pPr lvl="1" eaLnBrk="1" hangingPunct="1">
              <a:buFont typeface="Times New Roman" pitchFamily="18" charset="0"/>
              <a:buNone/>
            </a:pPr>
            <a:r>
              <a:rPr lang="en-US" sz="1400" smtClean="0"/>
              <a:t>Poor health outcomes</a:t>
            </a:r>
          </a:p>
          <a:p>
            <a:pPr lvl="1" eaLnBrk="1" hangingPunct="1">
              <a:buFont typeface="Times New Roman" pitchFamily="18" charset="0"/>
              <a:buNone/>
            </a:pPr>
            <a:r>
              <a:rPr lang="en-US" sz="1400" smtClean="0"/>
              <a:t>Increased hospitalization</a:t>
            </a:r>
          </a:p>
          <a:p>
            <a:pPr lvl="1" eaLnBrk="1" hangingPunct="1">
              <a:buFont typeface="Times New Roman" pitchFamily="18" charset="0"/>
              <a:buNone/>
            </a:pPr>
            <a:r>
              <a:rPr lang="en-US" sz="1400" smtClean="0"/>
              <a:t>Increased costs</a:t>
            </a:r>
          </a:p>
          <a:p>
            <a:pPr lvl="1" eaLnBrk="1" hangingPunct="1">
              <a:buFont typeface="Times New Roman" pitchFamily="18" charset="0"/>
              <a:buNone/>
            </a:pPr>
            <a:r>
              <a:rPr lang="en-US" sz="1400" smtClean="0"/>
              <a:t>Decreased quality of life</a:t>
            </a:r>
          </a:p>
          <a:p>
            <a:pPr lvl="1" eaLnBrk="1" hangingPunct="1">
              <a:buFont typeface="Times New Roman" pitchFamily="18" charset="0"/>
              <a:buNone/>
            </a:pPr>
            <a:r>
              <a:rPr lang="en-US" sz="1400" smtClean="0"/>
              <a:t>Patient death</a:t>
            </a:r>
          </a:p>
          <a:p>
            <a:pPr lvl="1" eaLnBrk="1" hangingPunct="1">
              <a:buFont typeface="Times New Roman" pitchFamily="18" charset="0"/>
              <a:buNone/>
            </a:pPr>
            <a:endParaRPr lang="en-US" sz="1400" smtClean="0"/>
          </a:p>
          <a:p>
            <a:pPr lvl="1" eaLnBrk="1" hangingPunct="1">
              <a:buFont typeface="Times New Roman" pitchFamily="18" charset="0"/>
              <a:buNone/>
            </a:pPr>
            <a:r>
              <a:rPr lang="en-US" sz="1400" smtClean="0"/>
              <a:t>“Of all medication-related hospital admissions in the United States, 33 to 69 percent are due to poor medication adherence, with a resultant cost of approximately $100 billion a year.”</a:t>
            </a:r>
          </a:p>
          <a:p>
            <a:pPr lvl="1" eaLnBrk="1" hangingPunct="1">
              <a:buFont typeface="Times New Roman" pitchFamily="18" charset="0"/>
              <a:buNone/>
            </a:pPr>
            <a:endParaRPr lang="en-US" sz="1400" smtClean="0"/>
          </a:p>
          <a:p>
            <a:pPr eaLnBrk="1" hangingPunct="1">
              <a:spcBef>
                <a:spcPct val="0"/>
              </a:spcBef>
            </a:pPr>
            <a:r>
              <a:rPr lang="en-US" smtClean="0"/>
              <a:t>Osterberg L, Blaschke T. Adherence to Medication. NEJM 2005;353:487-497 </a:t>
            </a:r>
          </a:p>
          <a:p>
            <a:pPr lvl="1" eaLnBrk="1" hangingPunct="1">
              <a:buFont typeface="Times New Roman" pitchFamily="18" charset="0"/>
              <a:buNone/>
            </a:pPr>
            <a:endParaRPr lang="en-US" sz="1400" smtClean="0"/>
          </a:p>
          <a:p>
            <a:pPr lvl="1" eaLnBrk="1" hangingPunct="1">
              <a:buFont typeface="Times New Roman" pitchFamily="18" charset="0"/>
              <a:buNone/>
            </a:pPr>
            <a:endParaRPr lang="en-US" sz="1400" smtClean="0"/>
          </a:p>
          <a:p>
            <a:pPr eaLnBrk="1" hangingPunct="1">
              <a:lnSpc>
                <a:spcPct val="80000"/>
              </a:lnSpc>
            </a:pPr>
            <a:endParaRPr lang="en-US" smtClean="0"/>
          </a:p>
          <a:p>
            <a:pPr eaLnBrk="1" hangingPunct="1">
              <a:lnSpc>
                <a:spcPct val="80000"/>
              </a:lnSpc>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17FA742-51E1-4CD3-BC21-4AAB0D15E53B}" type="slidenum">
              <a:rPr lang="en-US" smtClean="0"/>
              <a:pPr/>
              <a:t>9</a:t>
            </a:fld>
            <a:endParaRPr lang="en-US" smtClean="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TITLE PAGES</a:t>
            </a:r>
          </a:p>
          <a:p>
            <a:pPr eaLnBrk="1" hangingPunct="1"/>
            <a:r>
              <a:rPr lang="en-US" smtClean="0"/>
              <a:t>Title is 40pts.</a:t>
            </a:r>
          </a:p>
          <a:p>
            <a:pPr eaLnBrk="1" hangingPunct="1"/>
            <a:r>
              <a:rPr lang="en-US" smtClean="0"/>
              <a:t>Bullet/paragraph text is 18pts.</a:t>
            </a:r>
          </a:p>
          <a:p>
            <a:pPr eaLnBrk="1" hangingPunct="1"/>
            <a:r>
              <a:rPr lang="en-US" smtClean="0"/>
              <a:t>Largest is 60pts.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8AB6F5B-30BE-47EC-94D9-8C1707B74935}" type="slidenum">
              <a:rPr lang="en-US" smtClean="0"/>
              <a:pPr/>
              <a:t>10</a:t>
            </a:fld>
            <a:endParaRPr lang="en-US" smtClean="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TITLE PAGES</a:t>
            </a:r>
          </a:p>
          <a:p>
            <a:pPr eaLnBrk="1" hangingPunct="1"/>
            <a:r>
              <a:rPr lang="en-US" smtClean="0"/>
              <a:t>Title is 40pts.</a:t>
            </a:r>
          </a:p>
          <a:p>
            <a:pPr eaLnBrk="1" hangingPunct="1"/>
            <a:r>
              <a:rPr lang="en-US" smtClean="0"/>
              <a:t>Bullet/paragraph text is 18pts.</a:t>
            </a:r>
          </a:p>
          <a:p>
            <a:pPr eaLnBrk="1" hangingPunct="1"/>
            <a:r>
              <a:rPr lang="en-US" smtClean="0"/>
              <a:t>Largest is 60pts.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798B90A-569F-415A-8EA2-0BC0F4F283E3}" type="slidenum">
              <a:rPr lang="en-US" smtClean="0"/>
              <a:pPr/>
              <a:t>11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t>TITLE PAGES</a:t>
            </a:r>
          </a:p>
          <a:p>
            <a:pPr eaLnBrk="1" hangingPunct="1"/>
            <a:r>
              <a:rPr lang="en-US" smtClean="0"/>
              <a:t>Title is 40pts.</a:t>
            </a:r>
          </a:p>
          <a:p>
            <a:pPr eaLnBrk="1" hangingPunct="1"/>
            <a:r>
              <a:rPr lang="en-US" smtClean="0"/>
              <a:t>Bullet/paragraph text is 18pts.</a:t>
            </a:r>
          </a:p>
          <a:p>
            <a:pPr eaLnBrk="1" hangingPunct="1"/>
            <a:r>
              <a:rPr lang="en-US" smtClean="0"/>
              <a:t>Largest is 60pts.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A40806B-FD81-41B7-BECB-F0AA9AC008E6}" type="slidenum">
              <a:rPr lang="en-US" smtClean="0"/>
              <a:pPr/>
              <a:t>12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smtClean="0"/>
              <a:t>TITLE PAGES</a:t>
            </a:r>
          </a:p>
          <a:p>
            <a:pPr eaLnBrk="1" hangingPunct="1"/>
            <a:r>
              <a:rPr lang="en-US" smtClean="0"/>
              <a:t>Title is 40pts.</a:t>
            </a:r>
          </a:p>
          <a:p>
            <a:pPr eaLnBrk="1" hangingPunct="1"/>
            <a:r>
              <a:rPr lang="en-US" smtClean="0"/>
              <a:t>Bullet/paragraph text is 18pts.</a:t>
            </a:r>
          </a:p>
          <a:p>
            <a:pPr eaLnBrk="1" hangingPunct="1"/>
            <a:r>
              <a:rPr lang="en-US" smtClean="0"/>
              <a:t>Largest is 60pts.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4702E2C-023A-4005-B39E-A2933B4A6FFA}" type="slidenum">
              <a:rPr lang="en-US" smtClean="0"/>
              <a:pPr/>
              <a:t>13</a:t>
            </a:fld>
            <a:endParaRPr lang="en-US" smtClean="0"/>
          </a:p>
        </p:txBody>
      </p:sp>
      <p:sp>
        <p:nvSpPr>
          <p:cNvPr id="50179" name="Rectangle 2"/>
          <p:cNvSpPr>
            <a:spLocks noGrp="1" noRot="1" noChangeAspect="1" noChangeArrowheads="1" noTextEdit="1"/>
          </p:cNvSpPr>
          <p:nvPr>
            <p:ph type="sldImg"/>
          </p:nvPr>
        </p:nvSpPr>
        <p:spPr>
          <a:xfrm>
            <a:off x="568325" y="1046163"/>
            <a:ext cx="5718175" cy="4287837"/>
          </a:xfrm>
          <a:ln/>
        </p:spPr>
      </p:sp>
      <p:sp>
        <p:nvSpPr>
          <p:cNvPr id="50180" name="Rectangle 3"/>
          <p:cNvSpPr>
            <a:spLocks noGrp="1" noChangeArrowheads="1"/>
          </p:cNvSpPr>
          <p:nvPr>
            <p:ph type="body" idx="1"/>
          </p:nvPr>
        </p:nvSpPr>
        <p:spPr>
          <a:xfrm>
            <a:off x="609600" y="5562600"/>
            <a:ext cx="5638800" cy="2057400"/>
          </a:xfrm>
          <a:noFill/>
          <a:ln/>
        </p:spPr>
        <p:txBody>
          <a:bodyPr/>
          <a:lstStyle/>
          <a:p>
            <a:pPr eaLnBrk="1" hangingPunct="1"/>
            <a:r>
              <a:rPr lang="en-US" smtClean="0"/>
              <a:t>Use this slide to talk about total costs being decreased for Managed Care.  This will build on the previous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718E875-7B14-4487-BF57-BAD437A21FBA}" type="slidenum">
              <a:rPr lang="en-US" smtClean="0">
                <a:latin typeface="Arial" pitchFamily="34" charset="0"/>
                <a:cs typeface="Arial" pitchFamily="34" charset="0"/>
              </a:rPr>
              <a:pPr/>
              <a:t>14</a:t>
            </a:fld>
            <a:endParaRPr lang="en-US" smtClean="0">
              <a:latin typeface="Arial" pitchFamily="34" charset="0"/>
              <a:cs typeface="Arial" pitchFamily="34" charset="0"/>
            </a:endParaRPr>
          </a:p>
        </p:txBody>
      </p:sp>
      <p:sp>
        <p:nvSpPr>
          <p:cNvPr id="51203" name="Rectangle 2"/>
          <p:cNvSpPr>
            <a:spLocks noGrp="1" noRot="1" noChangeAspect="1" noChangeArrowheads="1" noTextEdit="1"/>
          </p:cNvSpPr>
          <p:nvPr>
            <p:ph type="sldImg"/>
          </p:nvPr>
        </p:nvSpPr>
        <p:spPr>
          <a:xfrm>
            <a:off x="768350" y="684213"/>
            <a:ext cx="3479800" cy="2609850"/>
          </a:xfrm>
          <a:ln/>
        </p:spPr>
      </p:sp>
      <p:sp>
        <p:nvSpPr>
          <p:cNvPr id="51204" name="Rectangle 3"/>
          <p:cNvSpPr>
            <a:spLocks noChangeArrowheads="1"/>
          </p:cNvSpPr>
          <p:nvPr/>
        </p:nvSpPr>
        <p:spPr bwMode="auto">
          <a:xfrm>
            <a:off x="647700" y="7280275"/>
            <a:ext cx="5541963" cy="533400"/>
          </a:xfrm>
          <a:prstGeom prst="rect">
            <a:avLst/>
          </a:prstGeom>
          <a:noFill/>
          <a:ln w="9525">
            <a:noFill/>
            <a:miter lim="800000"/>
            <a:headEnd/>
            <a:tailEnd/>
          </a:ln>
        </p:spPr>
        <p:txBody>
          <a:bodyPr lIns="89349" tIns="44675" rIns="89349" bIns="44675">
            <a:spAutoFit/>
          </a:bodyPr>
          <a:lstStyle/>
          <a:p>
            <a:pPr marL="166688" indent="-166688" defTabSz="895350">
              <a:spcBef>
                <a:spcPct val="30000"/>
              </a:spcBef>
            </a:pPr>
            <a:r>
              <a:rPr lang="en-US" sz="900" b="1"/>
              <a:t>Reference</a:t>
            </a:r>
            <a:r>
              <a:rPr lang="en-US" sz="900"/>
              <a:t> </a:t>
            </a:r>
          </a:p>
          <a:p>
            <a:pPr marL="166688" indent="-166688" defTabSz="895350">
              <a:spcBef>
                <a:spcPct val="30000"/>
              </a:spcBef>
            </a:pPr>
            <a:r>
              <a:rPr lang="en-US" sz="900" b="1"/>
              <a:t>1.</a:t>
            </a:r>
            <a:r>
              <a:rPr lang="en-US" sz="900"/>
              <a:t>	Jackevicius CA, Mamdani M, Tu JV. Adherence with statin therapy in elderly patients with and without acute coronary syndromes. </a:t>
            </a:r>
            <a:r>
              <a:rPr lang="en-US" sz="900" i="1"/>
              <a:t>JAMA</a:t>
            </a:r>
            <a:r>
              <a:rPr lang="en-US" sz="900"/>
              <a:t>. 2002;288:462-467.</a:t>
            </a:r>
          </a:p>
        </p:txBody>
      </p:sp>
      <p:sp>
        <p:nvSpPr>
          <p:cNvPr id="51205" name="Rectangle 4"/>
          <p:cNvSpPr>
            <a:spLocks noGrp="1" noChangeArrowheads="1"/>
          </p:cNvSpPr>
          <p:nvPr>
            <p:ph type="body" idx="1"/>
          </p:nvPr>
        </p:nvSpPr>
        <p:spPr>
          <a:xfrm>
            <a:off x="669925" y="3530600"/>
            <a:ext cx="5500688" cy="3544888"/>
          </a:xfrm>
          <a:noFill/>
          <a:ln/>
        </p:spPr>
        <p:txBody>
          <a:bodyPr lIns="88630" tIns="44315" rIns="88630" bIns="44315"/>
          <a:lstStyle/>
          <a:p>
            <a:pPr eaLnBrk="1" hangingPunct="1"/>
            <a:r>
              <a:rPr lang="en-US" sz="1600" smtClean="0">
                <a:latin typeface="Arial" pitchFamily="34" charset="0"/>
                <a:cs typeface="Arial" pitchFamily="34" charset="0"/>
              </a:rPr>
              <a:t>This slide shows that adherence to statin treatment drops over time, particularly when treating the asymptomatic patient. At 6 months, nearly 50% of primary prevention patients have already stopped therapy.</a:t>
            </a:r>
            <a:r>
              <a:rPr lang="en-US" sz="1600" baseline="30000" smtClean="0">
                <a:latin typeface="Arial" pitchFamily="34" charset="0"/>
                <a:cs typeface="Arial" pitchFamily="34" charset="0"/>
              </a:rPr>
              <a:t>1</a:t>
            </a:r>
            <a:r>
              <a:rPr lang="en-US" sz="1600" smtClean="0">
                <a:latin typeface="Arial" pitchFamily="34" charset="0"/>
                <a:cs typeface="Arial" pitchFamily="34" charset="0"/>
              </a:rPr>
              <a:t> </a:t>
            </a:r>
          </a:p>
          <a:p>
            <a:pPr eaLnBrk="1" hangingPunct="1"/>
            <a:r>
              <a:rPr lang="en-US" sz="1600" smtClean="0">
                <a:latin typeface="Arial" pitchFamily="34" charset="0"/>
                <a:cs typeface="Arial" pitchFamily="34" charset="0"/>
              </a:rPr>
              <a:t>A study involving elderly Canadian patients showed that 2-year adherence to statins was 25.4% among patients without coronary disease who were receiving statins for primary prevention (n=85,020). Patients’ adherence continually diminished in a progressive manner from initiation of therapy through 2-year follow-up, with at least 25% of patients discontinuing statin therapy by 6 months. The authors of this study concluded that many patients initiating statin therapy may receive limited benefits from statins because of premature discontinuation.</a:t>
            </a:r>
            <a:r>
              <a:rPr lang="en-US" sz="1600" baseline="30000" smtClean="0">
                <a:latin typeface="Arial" pitchFamily="34" charset="0"/>
                <a:cs typeface="Arial" pitchFamily="34" charset="0"/>
              </a:rPr>
              <a:t>1</a:t>
            </a:r>
            <a:r>
              <a:rPr lang="en-US" sz="1600" smtClean="0">
                <a:latin typeface="Arial" pitchFamily="34" charset="0"/>
                <a:cs typeface="Arial" pitchFamily="34" charset="0"/>
              </a:rPr>
              <a:t> </a:t>
            </a:r>
          </a:p>
          <a:p>
            <a:pPr eaLnBrk="1" hangingPunct="1"/>
            <a:endParaRPr lang="en-US" sz="1600" smtClean="0">
              <a:latin typeface="Arial" pitchFamily="34" charset="0"/>
              <a:cs typeface="Arial" pitchFamily="34" charset="0"/>
            </a:endParaRPr>
          </a:p>
          <a:p>
            <a:pPr eaLnBrk="1" hangingPunct="1"/>
            <a:endParaRPr lang="en-US" sz="1600" smtClean="0">
              <a:latin typeface="Arial" pitchFamily="34" charset="0"/>
              <a:cs typeface="Arial" pitchFamily="34" charset="0"/>
            </a:endParaRPr>
          </a:p>
          <a:p>
            <a:pPr eaLnBrk="1" hangingPunct="1"/>
            <a:endParaRPr lang="en-US" sz="1600" smtClean="0">
              <a:latin typeface="Arial" pitchFamily="34" charset="0"/>
              <a:cs typeface="Arial" pitchFamily="34" charset="0"/>
            </a:endParaRPr>
          </a:p>
          <a:p>
            <a:pPr eaLnBrk="1" hangingPunct="1"/>
            <a:endParaRPr lang="en-US" sz="1600" smtClean="0">
              <a:latin typeface="Arial" pitchFamily="34" charset="0"/>
              <a:cs typeface="Arial" pitchFamily="34" charset="0"/>
            </a:endParaRPr>
          </a:p>
        </p:txBody>
      </p:sp>
      <p:sp>
        <p:nvSpPr>
          <p:cNvPr id="51206" name="AutoShape 5"/>
          <p:cNvSpPr>
            <a:spLocks/>
          </p:cNvSpPr>
          <p:nvPr/>
        </p:nvSpPr>
        <p:spPr bwMode="auto">
          <a:xfrm>
            <a:off x="4259263" y="1168400"/>
            <a:ext cx="95250" cy="1660525"/>
          </a:xfrm>
          <a:prstGeom prst="rightBracket">
            <a:avLst>
              <a:gd name="adj" fmla="val 145278"/>
            </a:avLst>
          </a:prstGeom>
          <a:noFill/>
          <a:ln w="9525">
            <a:solidFill>
              <a:schemeClr val="tx1"/>
            </a:solidFill>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ＭＳ Ｐゴシック" pitchFamily="1" charset="-128"/>
              </a:rPr>
              <a:t>Let’s look at Medication Adherence. In 2003, the World Health Organization (WHO) reported that global medication adherence among patients with chronic diseases averages 50 percent, and that adherence rates decrease as the number of co-morbid diseases increase.</a:t>
            </a:r>
            <a:r>
              <a:rPr lang="en-US" altLang="en-US" baseline="30000" dirty="0" smtClean="0">
                <a:ea typeface="ＭＳ Ｐゴシック" pitchFamily="1" charset="-128"/>
              </a:rPr>
              <a:t> </a:t>
            </a:r>
            <a:r>
              <a:rPr lang="en-US" altLang="en-US" dirty="0" smtClean="0">
                <a:ea typeface="ＭＳ Ｐゴシック" pitchFamily="1" charset="-128"/>
              </a:rPr>
              <a:t> Medication adherence is an important contributor to effective chronic condition management.</a:t>
            </a:r>
            <a:r>
              <a:rPr lang="en-US" altLang="en-US" baseline="30000" dirty="0" smtClean="0">
                <a:ea typeface="ＭＳ Ｐゴシック" pitchFamily="1" charset="-128"/>
              </a:rPr>
              <a:t> </a:t>
            </a:r>
            <a:r>
              <a:rPr lang="en-US" altLang="en-US" dirty="0" smtClean="0">
                <a:ea typeface="ＭＳ Ｐゴシック" pitchFamily="1" charset="-128"/>
              </a:rPr>
              <a:t> Medications are often the primary factor preventing older adults from developing serious complications from chronic illness.</a:t>
            </a:r>
            <a:r>
              <a:rPr lang="en-US" altLang="en-US" baseline="30000" dirty="0" smtClean="0">
                <a:ea typeface="ＭＳ Ｐゴシック" pitchFamily="1" charset="-128"/>
              </a:rPr>
              <a:t>   </a:t>
            </a:r>
            <a:r>
              <a:rPr lang="en-US" altLang="en-US" dirty="0" smtClean="0">
                <a:ea typeface="ＭＳ Ｐゴシック" pitchFamily="1" charset="-128"/>
              </a:rPr>
              <a:t>Conversely, poor medication adherence is the leading cause of increased health care costs, morbidity, and early death.</a:t>
            </a:r>
          </a:p>
        </p:txBody>
      </p:sp>
      <p:sp>
        <p:nvSpPr>
          <p:cNvPr id="573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19CECB59-130F-4688-B60F-D6881E09E004}" type="slidenum">
              <a:rPr lang="en-US" altLang="en-US" smtClean="0">
                <a:latin typeface="Calibri" pitchFamily="34" charset="0"/>
              </a:rPr>
              <a:pPr eaLnBrk="1" hangingPunct="1"/>
              <a:t>15</a:t>
            </a:fld>
            <a:endParaRPr lang="en-US" alt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2"/>
          <p:cNvGrpSpPr>
            <a:grpSpLocks/>
          </p:cNvGrpSpPr>
          <p:nvPr userDrawn="1"/>
        </p:nvGrpSpPr>
        <p:grpSpPr bwMode="auto">
          <a:xfrm>
            <a:off x="0" y="6035675"/>
            <a:ext cx="9144000" cy="822325"/>
            <a:chOff x="0" y="3802"/>
            <a:chExt cx="5760" cy="518"/>
          </a:xfrm>
        </p:grpSpPr>
        <p:pic>
          <p:nvPicPr>
            <p:cNvPr id="5" name="Picture 13" descr="white bottom"/>
            <p:cNvPicPr>
              <a:picLocks noChangeAspect="1" noChangeArrowheads="1"/>
            </p:cNvPicPr>
            <p:nvPr userDrawn="1"/>
          </p:nvPicPr>
          <p:blipFill>
            <a:blip r:embed="rId2"/>
            <a:srcRect/>
            <a:stretch>
              <a:fillRect/>
            </a:stretch>
          </p:blipFill>
          <p:spPr bwMode="auto">
            <a:xfrm>
              <a:off x="0" y="3802"/>
              <a:ext cx="5760" cy="518"/>
            </a:xfrm>
            <a:prstGeom prst="rect">
              <a:avLst/>
            </a:prstGeom>
            <a:noFill/>
            <a:ln w="9525">
              <a:noFill/>
              <a:miter lim="800000"/>
              <a:headEnd/>
              <a:tailEnd/>
            </a:ln>
          </p:spPr>
        </p:pic>
        <p:pic>
          <p:nvPicPr>
            <p:cNvPr id="6" name="Picture 14" descr="FHI Color_RGB"/>
            <p:cNvPicPr>
              <a:picLocks noChangeAspect="1" noChangeArrowheads="1"/>
            </p:cNvPicPr>
            <p:nvPr userDrawn="1"/>
          </p:nvPicPr>
          <p:blipFill>
            <a:blip r:embed="rId3"/>
            <a:srcRect/>
            <a:stretch>
              <a:fillRect/>
            </a:stretch>
          </p:blipFill>
          <p:spPr bwMode="auto">
            <a:xfrm>
              <a:off x="82" y="3912"/>
              <a:ext cx="687" cy="252"/>
            </a:xfrm>
            <a:prstGeom prst="rect">
              <a:avLst/>
            </a:prstGeom>
            <a:noFill/>
            <a:ln w="9525">
              <a:noFill/>
              <a:miter lim="800000"/>
              <a:headEnd/>
              <a:tailEnd/>
            </a:ln>
          </p:spPr>
        </p:pic>
        <p:pic>
          <p:nvPicPr>
            <p:cNvPr id="7" name="Picture 15" descr="FHI HIV_Tagline_black"/>
            <p:cNvPicPr>
              <a:picLocks noChangeAspect="1" noChangeArrowheads="1"/>
            </p:cNvPicPr>
            <p:nvPr userDrawn="1"/>
          </p:nvPicPr>
          <p:blipFill>
            <a:blip r:embed="rId4"/>
            <a:srcRect/>
            <a:stretch>
              <a:fillRect/>
            </a:stretch>
          </p:blipFill>
          <p:spPr bwMode="auto">
            <a:xfrm>
              <a:off x="4776" y="4053"/>
              <a:ext cx="707" cy="56"/>
            </a:xfrm>
            <a:prstGeom prst="rect">
              <a:avLst/>
            </a:prstGeom>
            <a:noFill/>
            <a:ln w="9525">
              <a:noFill/>
              <a:miter lim="800000"/>
              <a:headEnd/>
              <a:tailEnd/>
            </a:ln>
          </p:spPr>
        </p:pic>
      </p:grpSp>
      <p:sp>
        <p:nvSpPr>
          <p:cNvPr id="8" name="Line 26"/>
          <p:cNvSpPr>
            <a:spLocks noChangeShapeType="1"/>
          </p:cNvSpPr>
          <p:nvPr userDrawn="1"/>
        </p:nvSpPr>
        <p:spPr bwMode="auto">
          <a:xfrm>
            <a:off x="1143000" y="2514600"/>
            <a:ext cx="7162800" cy="0"/>
          </a:xfrm>
          <a:prstGeom prst="line">
            <a:avLst/>
          </a:prstGeom>
          <a:noFill/>
          <a:ln w="9525">
            <a:solidFill>
              <a:schemeClr val="tx1"/>
            </a:solidFill>
            <a:miter lim="800000"/>
            <a:headEnd/>
            <a:tailEnd/>
          </a:ln>
          <a:effectLst/>
        </p:spPr>
        <p:txBody>
          <a:bodyPr wrap="none"/>
          <a:lstStyle/>
          <a:p>
            <a:pPr>
              <a:defRPr/>
            </a:pPr>
            <a:endParaRPr lang="en-US"/>
          </a:p>
        </p:txBody>
      </p:sp>
      <p:sp>
        <p:nvSpPr>
          <p:cNvPr id="291844"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sz="2400"/>
            </a:lvl1pPr>
          </a:lstStyle>
          <a:p>
            <a:r>
              <a:rPr lang="en-US"/>
              <a:t>Click to edit Master subtitle style</a:t>
            </a:r>
          </a:p>
        </p:txBody>
      </p:sp>
      <p:sp>
        <p:nvSpPr>
          <p:cNvPr id="291851" name="Rectangle 11"/>
          <p:cNvSpPr>
            <a:spLocks noGrp="1" noChangeArrowheads="1"/>
          </p:cNvSpPr>
          <p:nvPr>
            <p:ph type="ctrTitle" sz="quarter"/>
          </p:nvPr>
        </p:nvSpPr>
        <p:spPr>
          <a:xfrm>
            <a:off x="936625" y="1425575"/>
            <a:ext cx="7772400" cy="1143000"/>
          </a:xfrm>
        </p:spPr>
        <p:txBody>
          <a:bodyPr anchor="ctr"/>
          <a:lstStyle>
            <a:lvl1pPr>
              <a:defRPr/>
            </a:lvl1pPr>
          </a:lstStyle>
          <a:p>
            <a:r>
              <a:rPr lang="en-US"/>
              <a:t>Click to edit Master title style</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8D794F74-82AE-4260-9985-8E952D6E47D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6"/>
          <p:cNvSpPr>
            <a:spLocks noGrp="1" noChangeArrowheads="1"/>
          </p:cNvSpPr>
          <p:nvPr>
            <p:ph type="dt" sz="half" idx="10"/>
          </p:nvPr>
        </p:nvSpPr>
        <p:spPr>
          <a:ln/>
        </p:spPr>
        <p:txBody>
          <a:bodyPr/>
          <a:lstStyle>
            <a:lvl1pPr>
              <a:defRPr/>
            </a:lvl1pPr>
          </a:lstStyle>
          <a:p>
            <a:pPr>
              <a:defRPr/>
            </a:pPr>
            <a:endParaRPr lang="en-US"/>
          </a:p>
        </p:txBody>
      </p:sp>
      <p:sp>
        <p:nvSpPr>
          <p:cNvPr id="5" name="Rectangle 2057"/>
          <p:cNvSpPr>
            <a:spLocks noGrp="1" noChangeArrowheads="1"/>
          </p:cNvSpPr>
          <p:nvPr>
            <p:ph type="ftr" sz="quarter" idx="11"/>
          </p:nvPr>
        </p:nvSpPr>
        <p:spPr>
          <a:ln/>
        </p:spPr>
        <p:txBody>
          <a:bodyPr/>
          <a:lstStyle>
            <a:lvl1pPr>
              <a:defRPr/>
            </a:lvl1pPr>
          </a:lstStyle>
          <a:p>
            <a:pPr>
              <a:defRPr/>
            </a:pPr>
            <a:endParaRPr lang="en-US"/>
          </a:p>
        </p:txBody>
      </p:sp>
      <p:sp>
        <p:nvSpPr>
          <p:cNvPr id="6" name="Rectangle 2058"/>
          <p:cNvSpPr>
            <a:spLocks noGrp="1" noChangeArrowheads="1"/>
          </p:cNvSpPr>
          <p:nvPr>
            <p:ph type="sldNum" sz="quarter" idx="12"/>
          </p:nvPr>
        </p:nvSpPr>
        <p:spPr>
          <a:ln/>
        </p:spPr>
        <p:txBody>
          <a:bodyPr/>
          <a:lstStyle>
            <a:lvl1pPr>
              <a:defRPr/>
            </a:lvl1pPr>
          </a:lstStyle>
          <a:p>
            <a:pPr>
              <a:defRPr/>
            </a:pPr>
            <a:fld id="{C0369F05-8516-4183-B4C4-FC1E5A8714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381000"/>
            <a:ext cx="20955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1341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6"/>
          <p:cNvSpPr>
            <a:spLocks noGrp="1" noChangeArrowheads="1"/>
          </p:cNvSpPr>
          <p:nvPr>
            <p:ph type="dt" sz="half" idx="10"/>
          </p:nvPr>
        </p:nvSpPr>
        <p:spPr>
          <a:ln/>
        </p:spPr>
        <p:txBody>
          <a:bodyPr/>
          <a:lstStyle>
            <a:lvl1pPr>
              <a:defRPr/>
            </a:lvl1pPr>
          </a:lstStyle>
          <a:p>
            <a:pPr>
              <a:defRPr/>
            </a:pPr>
            <a:endParaRPr lang="en-US"/>
          </a:p>
        </p:txBody>
      </p:sp>
      <p:sp>
        <p:nvSpPr>
          <p:cNvPr id="5" name="Rectangle 2057"/>
          <p:cNvSpPr>
            <a:spLocks noGrp="1" noChangeArrowheads="1"/>
          </p:cNvSpPr>
          <p:nvPr>
            <p:ph type="ftr" sz="quarter" idx="11"/>
          </p:nvPr>
        </p:nvSpPr>
        <p:spPr>
          <a:ln/>
        </p:spPr>
        <p:txBody>
          <a:bodyPr/>
          <a:lstStyle>
            <a:lvl1pPr>
              <a:defRPr/>
            </a:lvl1pPr>
          </a:lstStyle>
          <a:p>
            <a:pPr>
              <a:defRPr/>
            </a:pPr>
            <a:endParaRPr lang="en-US"/>
          </a:p>
        </p:txBody>
      </p:sp>
      <p:sp>
        <p:nvSpPr>
          <p:cNvPr id="6" name="Rectangle 2058"/>
          <p:cNvSpPr>
            <a:spLocks noGrp="1" noChangeArrowheads="1"/>
          </p:cNvSpPr>
          <p:nvPr>
            <p:ph type="sldNum" sz="quarter" idx="12"/>
          </p:nvPr>
        </p:nvSpPr>
        <p:spPr>
          <a:ln/>
        </p:spPr>
        <p:txBody>
          <a:bodyPr/>
          <a:lstStyle>
            <a:lvl1pPr>
              <a:defRPr/>
            </a:lvl1pPr>
          </a:lstStyle>
          <a:p>
            <a:pPr>
              <a:defRPr/>
            </a:pPr>
            <a:fld id="{A091F596-FDED-4992-95E1-115DC670862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6"/>
          <p:cNvSpPr>
            <a:spLocks noGrp="1" noChangeArrowheads="1"/>
          </p:cNvSpPr>
          <p:nvPr>
            <p:ph type="dt" sz="half" idx="10"/>
          </p:nvPr>
        </p:nvSpPr>
        <p:spPr>
          <a:ln/>
        </p:spPr>
        <p:txBody>
          <a:bodyPr/>
          <a:lstStyle>
            <a:lvl1pPr>
              <a:defRPr/>
            </a:lvl1pPr>
          </a:lstStyle>
          <a:p>
            <a:pPr>
              <a:defRPr/>
            </a:pPr>
            <a:endParaRPr lang="en-US"/>
          </a:p>
        </p:txBody>
      </p:sp>
      <p:sp>
        <p:nvSpPr>
          <p:cNvPr id="5" name="Rectangle 2057"/>
          <p:cNvSpPr>
            <a:spLocks noGrp="1" noChangeArrowheads="1"/>
          </p:cNvSpPr>
          <p:nvPr>
            <p:ph type="ftr" sz="quarter" idx="11"/>
          </p:nvPr>
        </p:nvSpPr>
        <p:spPr>
          <a:ln/>
        </p:spPr>
        <p:txBody>
          <a:bodyPr/>
          <a:lstStyle>
            <a:lvl1pPr>
              <a:defRPr/>
            </a:lvl1pPr>
          </a:lstStyle>
          <a:p>
            <a:pPr>
              <a:defRPr/>
            </a:pPr>
            <a:endParaRPr lang="en-US"/>
          </a:p>
        </p:txBody>
      </p:sp>
      <p:sp>
        <p:nvSpPr>
          <p:cNvPr id="6" name="Rectangle 2058"/>
          <p:cNvSpPr>
            <a:spLocks noGrp="1" noChangeArrowheads="1"/>
          </p:cNvSpPr>
          <p:nvPr>
            <p:ph type="sldNum" sz="quarter" idx="12"/>
          </p:nvPr>
        </p:nvSpPr>
        <p:spPr>
          <a:ln/>
        </p:spPr>
        <p:txBody>
          <a:bodyPr/>
          <a:lstStyle>
            <a:lvl1pPr>
              <a:defRPr/>
            </a:lvl1pPr>
          </a:lstStyle>
          <a:p>
            <a:pPr>
              <a:defRPr/>
            </a:pPr>
            <a:fld id="{F42710E4-5807-4446-939A-EE9971B39F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56"/>
          <p:cNvSpPr>
            <a:spLocks noGrp="1" noChangeArrowheads="1"/>
          </p:cNvSpPr>
          <p:nvPr>
            <p:ph type="dt" sz="half" idx="10"/>
          </p:nvPr>
        </p:nvSpPr>
        <p:spPr>
          <a:ln/>
        </p:spPr>
        <p:txBody>
          <a:bodyPr/>
          <a:lstStyle>
            <a:lvl1pPr>
              <a:defRPr/>
            </a:lvl1pPr>
          </a:lstStyle>
          <a:p>
            <a:pPr>
              <a:defRPr/>
            </a:pPr>
            <a:endParaRPr lang="en-US"/>
          </a:p>
        </p:txBody>
      </p:sp>
      <p:sp>
        <p:nvSpPr>
          <p:cNvPr id="5" name="Rectangle 2057"/>
          <p:cNvSpPr>
            <a:spLocks noGrp="1" noChangeArrowheads="1"/>
          </p:cNvSpPr>
          <p:nvPr>
            <p:ph type="ftr" sz="quarter" idx="11"/>
          </p:nvPr>
        </p:nvSpPr>
        <p:spPr>
          <a:ln/>
        </p:spPr>
        <p:txBody>
          <a:bodyPr/>
          <a:lstStyle>
            <a:lvl1pPr>
              <a:defRPr/>
            </a:lvl1pPr>
          </a:lstStyle>
          <a:p>
            <a:pPr>
              <a:defRPr/>
            </a:pPr>
            <a:endParaRPr lang="en-US"/>
          </a:p>
        </p:txBody>
      </p:sp>
      <p:sp>
        <p:nvSpPr>
          <p:cNvPr id="6" name="Rectangle 2058"/>
          <p:cNvSpPr>
            <a:spLocks noGrp="1" noChangeArrowheads="1"/>
          </p:cNvSpPr>
          <p:nvPr>
            <p:ph type="sldNum" sz="quarter" idx="12"/>
          </p:nvPr>
        </p:nvSpPr>
        <p:spPr>
          <a:ln/>
        </p:spPr>
        <p:txBody>
          <a:bodyPr/>
          <a:lstStyle>
            <a:lvl1pPr>
              <a:defRPr/>
            </a:lvl1pPr>
          </a:lstStyle>
          <a:p>
            <a:pPr>
              <a:defRPr/>
            </a:pPr>
            <a:fld id="{FED32A8D-5072-4247-B5BD-F0750B75C9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6"/>
          <p:cNvSpPr>
            <a:spLocks noGrp="1" noChangeArrowheads="1"/>
          </p:cNvSpPr>
          <p:nvPr>
            <p:ph type="dt" sz="half" idx="10"/>
          </p:nvPr>
        </p:nvSpPr>
        <p:spPr>
          <a:ln/>
        </p:spPr>
        <p:txBody>
          <a:bodyPr/>
          <a:lstStyle>
            <a:lvl1pPr>
              <a:defRPr/>
            </a:lvl1pPr>
          </a:lstStyle>
          <a:p>
            <a:pPr>
              <a:defRPr/>
            </a:pPr>
            <a:endParaRPr lang="en-US"/>
          </a:p>
        </p:txBody>
      </p:sp>
      <p:sp>
        <p:nvSpPr>
          <p:cNvPr id="6" name="Rectangle 2057"/>
          <p:cNvSpPr>
            <a:spLocks noGrp="1" noChangeArrowheads="1"/>
          </p:cNvSpPr>
          <p:nvPr>
            <p:ph type="ftr" sz="quarter" idx="11"/>
          </p:nvPr>
        </p:nvSpPr>
        <p:spPr>
          <a:ln/>
        </p:spPr>
        <p:txBody>
          <a:bodyPr/>
          <a:lstStyle>
            <a:lvl1pPr>
              <a:defRPr/>
            </a:lvl1pPr>
          </a:lstStyle>
          <a:p>
            <a:pPr>
              <a:defRPr/>
            </a:pPr>
            <a:endParaRPr lang="en-US"/>
          </a:p>
        </p:txBody>
      </p:sp>
      <p:sp>
        <p:nvSpPr>
          <p:cNvPr id="7" name="Rectangle 2058"/>
          <p:cNvSpPr>
            <a:spLocks noGrp="1" noChangeArrowheads="1"/>
          </p:cNvSpPr>
          <p:nvPr>
            <p:ph type="sldNum" sz="quarter" idx="12"/>
          </p:nvPr>
        </p:nvSpPr>
        <p:spPr>
          <a:ln/>
        </p:spPr>
        <p:txBody>
          <a:bodyPr/>
          <a:lstStyle>
            <a:lvl1pPr>
              <a:defRPr/>
            </a:lvl1pPr>
          </a:lstStyle>
          <a:p>
            <a:pPr>
              <a:defRPr/>
            </a:pPr>
            <a:fld id="{F5D24F5C-6E7C-4FBE-B193-A6EE34B4E4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56"/>
          <p:cNvSpPr>
            <a:spLocks noGrp="1" noChangeArrowheads="1"/>
          </p:cNvSpPr>
          <p:nvPr>
            <p:ph type="dt" sz="half" idx="10"/>
          </p:nvPr>
        </p:nvSpPr>
        <p:spPr>
          <a:ln/>
        </p:spPr>
        <p:txBody>
          <a:bodyPr/>
          <a:lstStyle>
            <a:lvl1pPr>
              <a:defRPr/>
            </a:lvl1pPr>
          </a:lstStyle>
          <a:p>
            <a:pPr>
              <a:defRPr/>
            </a:pPr>
            <a:endParaRPr lang="en-US"/>
          </a:p>
        </p:txBody>
      </p:sp>
      <p:sp>
        <p:nvSpPr>
          <p:cNvPr id="8" name="Rectangle 2057"/>
          <p:cNvSpPr>
            <a:spLocks noGrp="1" noChangeArrowheads="1"/>
          </p:cNvSpPr>
          <p:nvPr>
            <p:ph type="ftr" sz="quarter" idx="11"/>
          </p:nvPr>
        </p:nvSpPr>
        <p:spPr>
          <a:ln/>
        </p:spPr>
        <p:txBody>
          <a:bodyPr/>
          <a:lstStyle>
            <a:lvl1pPr>
              <a:defRPr/>
            </a:lvl1pPr>
          </a:lstStyle>
          <a:p>
            <a:pPr>
              <a:defRPr/>
            </a:pPr>
            <a:endParaRPr lang="en-US"/>
          </a:p>
        </p:txBody>
      </p:sp>
      <p:sp>
        <p:nvSpPr>
          <p:cNvPr id="9" name="Rectangle 2058"/>
          <p:cNvSpPr>
            <a:spLocks noGrp="1" noChangeArrowheads="1"/>
          </p:cNvSpPr>
          <p:nvPr>
            <p:ph type="sldNum" sz="quarter" idx="12"/>
          </p:nvPr>
        </p:nvSpPr>
        <p:spPr>
          <a:ln/>
        </p:spPr>
        <p:txBody>
          <a:bodyPr/>
          <a:lstStyle>
            <a:lvl1pPr>
              <a:defRPr/>
            </a:lvl1pPr>
          </a:lstStyle>
          <a:p>
            <a:pPr>
              <a:defRPr/>
            </a:pPr>
            <a:fld id="{C5971C18-A958-4AC2-942A-66122138A9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6"/>
          <p:cNvSpPr>
            <a:spLocks noGrp="1" noChangeArrowheads="1"/>
          </p:cNvSpPr>
          <p:nvPr>
            <p:ph type="dt" sz="half" idx="10"/>
          </p:nvPr>
        </p:nvSpPr>
        <p:spPr>
          <a:ln/>
        </p:spPr>
        <p:txBody>
          <a:bodyPr/>
          <a:lstStyle>
            <a:lvl1pPr>
              <a:defRPr/>
            </a:lvl1pPr>
          </a:lstStyle>
          <a:p>
            <a:pPr>
              <a:defRPr/>
            </a:pPr>
            <a:endParaRPr lang="en-US"/>
          </a:p>
        </p:txBody>
      </p:sp>
      <p:sp>
        <p:nvSpPr>
          <p:cNvPr id="4" name="Rectangle 2057"/>
          <p:cNvSpPr>
            <a:spLocks noGrp="1" noChangeArrowheads="1"/>
          </p:cNvSpPr>
          <p:nvPr>
            <p:ph type="ftr" sz="quarter" idx="11"/>
          </p:nvPr>
        </p:nvSpPr>
        <p:spPr>
          <a:ln/>
        </p:spPr>
        <p:txBody>
          <a:bodyPr/>
          <a:lstStyle>
            <a:lvl1pPr>
              <a:defRPr/>
            </a:lvl1pPr>
          </a:lstStyle>
          <a:p>
            <a:pPr>
              <a:defRPr/>
            </a:pPr>
            <a:endParaRPr lang="en-US"/>
          </a:p>
        </p:txBody>
      </p:sp>
      <p:sp>
        <p:nvSpPr>
          <p:cNvPr id="5" name="Rectangle 2058"/>
          <p:cNvSpPr>
            <a:spLocks noGrp="1" noChangeArrowheads="1"/>
          </p:cNvSpPr>
          <p:nvPr>
            <p:ph type="sldNum" sz="quarter" idx="12"/>
          </p:nvPr>
        </p:nvSpPr>
        <p:spPr>
          <a:ln/>
        </p:spPr>
        <p:txBody>
          <a:bodyPr/>
          <a:lstStyle>
            <a:lvl1pPr>
              <a:defRPr/>
            </a:lvl1pPr>
          </a:lstStyle>
          <a:p>
            <a:pPr>
              <a:defRPr/>
            </a:pPr>
            <a:fld id="{26279D8F-0539-4216-8161-DB2E7D71FCC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6"/>
          <p:cNvSpPr>
            <a:spLocks noGrp="1" noChangeArrowheads="1"/>
          </p:cNvSpPr>
          <p:nvPr>
            <p:ph type="dt" sz="half" idx="10"/>
          </p:nvPr>
        </p:nvSpPr>
        <p:spPr>
          <a:ln/>
        </p:spPr>
        <p:txBody>
          <a:bodyPr/>
          <a:lstStyle>
            <a:lvl1pPr>
              <a:defRPr/>
            </a:lvl1pPr>
          </a:lstStyle>
          <a:p>
            <a:pPr>
              <a:defRPr/>
            </a:pPr>
            <a:endParaRPr lang="en-US"/>
          </a:p>
        </p:txBody>
      </p:sp>
      <p:sp>
        <p:nvSpPr>
          <p:cNvPr id="3" name="Rectangle 2057"/>
          <p:cNvSpPr>
            <a:spLocks noGrp="1" noChangeArrowheads="1"/>
          </p:cNvSpPr>
          <p:nvPr>
            <p:ph type="ftr" sz="quarter" idx="11"/>
          </p:nvPr>
        </p:nvSpPr>
        <p:spPr>
          <a:ln/>
        </p:spPr>
        <p:txBody>
          <a:bodyPr/>
          <a:lstStyle>
            <a:lvl1pPr>
              <a:defRPr/>
            </a:lvl1pPr>
          </a:lstStyle>
          <a:p>
            <a:pPr>
              <a:defRPr/>
            </a:pPr>
            <a:endParaRPr lang="en-US"/>
          </a:p>
        </p:txBody>
      </p:sp>
      <p:sp>
        <p:nvSpPr>
          <p:cNvPr id="4" name="Rectangle 2058"/>
          <p:cNvSpPr>
            <a:spLocks noGrp="1" noChangeArrowheads="1"/>
          </p:cNvSpPr>
          <p:nvPr>
            <p:ph type="sldNum" sz="quarter" idx="12"/>
          </p:nvPr>
        </p:nvSpPr>
        <p:spPr>
          <a:ln/>
        </p:spPr>
        <p:txBody>
          <a:bodyPr/>
          <a:lstStyle>
            <a:lvl1pPr>
              <a:defRPr/>
            </a:lvl1pPr>
          </a:lstStyle>
          <a:p>
            <a:pPr>
              <a:defRPr/>
            </a:pPr>
            <a:fld id="{12DC65BF-CC17-45B8-BBA2-41D7F88E27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6"/>
          <p:cNvSpPr>
            <a:spLocks noGrp="1" noChangeArrowheads="1"/>
          </p:cNvSpPr>
          <p:nvPr>
            <p:ph type="dt" sz="half" idx="10"/>
          </p:nvPr>
        </p:nvSpPr>
        <p:spPr>
          <a:ln/>
        </p:spPr>
        <p:txBody>
          <a:bodyPr/>
          <a:lstStyle>
            <a:lvl1pPr>
              <a:defRPr/>
            </a:lvl1pPr>
          </a:lstStyle>
          <a:p>
            <a:pPr>
              <a:defRPr/>
            </a:pPr>
            <a:endParaRPr lang="en-US"/>
          </a:p>
        </p:txBody>
      </p:sp>
      <p:sp>
        <p:nvSpPr>
          <p:cNvPr id="6" name="Rectangle 2057"/>
          <p:cNvSpPr>
            <a:spLocks noGrp="1" noChangeArrowheads="1"/>
          </p:cNvSpPr>
          <p:nvPr>
            <p:ph type="ftr" sz="quarter" idx="11"/>
          </p:nvPr>
        </p:nvSpPr>
        <p:spPr>
          <a:ln/>
        </p:spPr>
        <p:txBody>
          <a:bodyPr/>
          <a:lstStyle>
            <a:lvl1pPr>
              <a:defRPr/>
            </a:lvl1pPr>
          </a:lstStyle>
          <a:p>
            <a:pPr>
              <a:defRPr/>
            </a:pPr>
            <a:endParaRPr lang="en-US"/>
          </a:p>
        </p:txBody>
      </p:sp>
      <p:sp>
        <p:nvSpPr>
          <p:cNvPr id="7" name="Rectangle 2058"/>
          <p:cNvSpPr>
            <a:spLocks noGrp="1" noChangeArrowheads="1"/>
          </p:cNvSpPr>
          <p:nvPr>
            <p:ph type="sldNum" sz="quarter" idx="12"/>
          </p:nvPr>
        </p:nvSpPr>
        <p:spPr>
          <a:ln/>
        </p:spPr>
        <p:txBody>
          <a:bodyPr/>
          <a:lstStyle>
            <a:lvl1pPr>
              <a:defRPr/>
            </a:lvl1pPr>
          </a:lstStyle>
          <a:p>
            <a:pPr>
              <a:defRPr/>
            </a:pPr>
            <a:fld id="{CD5E0186-0328-4E31-8D21-77BCD77460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6"/>
          <p:cNvSpPr>
            <a:spLocks noGrp="1" noChangeArrowheads="1"/>
          </p:cNvSpPr>
          <p:nvPr>
            <p:ph type="dt" sz="half" idx="10"/>
          </p:nvPr>
        </p:nvSpPr>
        <p:spPr>
          <a:ln/>
        </p:spPr>
        <p:txBody>
          <a:bodyPr/>
          <a:lstStyle>
            <a:lvl1pPr>
              <a:defRPr/>
            </a:lvl1pPr>
          </a:lstStyle>
          <a:p>
            <a:pPr>
              <a:defRPr/>
            </a:pPr>
            <a:endParaRPr lang="en-US"/>
          </a:p>
        </p:txBody>
      </p:sp>
      <p:sp>
        <p:nvSpPr>
          <p:cNvPr id="6" name="Rectangle 2057"/>
          <p:cNvSpPr>
            <a:spLocks noGrp="1" noChangeArrowheads="1"/>
          </p:cNvSpPr>
          <p:nvPr>
            <p:ph type="ftr" sz="quarter" idx="11"/>
          </p:nvPr>
        </p:nvSpPr>
        <p:spPr>
          <a:ln/>
        </p:spPr>
        <p:txBody>
          <a:bodyPr/>
          <a:lstStyle>
            <a:lvl1pPr>
              <a:defRPr/>
            </a:lvl1pPr>
          </a:lstStyle>
          <a:p>
            <a:pPr>
              <a:defRPr/>
            </a:pPr>
            <a:endParaRPr lang="en-US"/>
          </a:p>
        </p:txBody>
      </p:sp>
      <p:sp>
        <p:nvSpPr>
          <p:cNvPr id="7" name="Rectangle 2058"/>
          <p:cNvSpPr>
            <a:spLocks noGrp="1" noChangeArrowheads="1"/>
          </p:cNvSpPr>
          <p:nvPr>
            <p:ph type="sldNum" sz="quarter" idx="12"/>
          </p:nvPr>
        </p:nvSpPr>
        <p:spPr>
          <a:ln/>
        </p:spPr>
        <p:txBody>
          <a:bodyPr/>
          <a:lstStyle>
            <a:lvl1pPr>
              <a:defRPr/>
            </a:lvl1pPr>
          </a:lstStyle>
          <a:p>
            <a:pPr>
              <a:defRPr/>
            </a:pPr>
            <a:fld id="{42DEC4E7-EFCC-42A1-A220-7A9E2208E1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5122" name="Rectangle 2054"/>
          <p:cNvSpPr>
            <a:spLocks noGrp="1" noChangeArrowheads="1"/>
          </p:cNvSpPr>
          <p:nvPr>
            <p:ph type="title"/>
          </p:nvPr>
        </p:nvSpPr>
        <p:spPr bwMode="auto">
          <a:xfrm>
            <a:off x="609600" y="381000"/>
            <a:ext cx="80010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23" name="Rectangle 2055"/>
          <p:cNvSpPr>
            <a:spLocks noGrp="1" noChangeArrowheads="1"/>
          </p:cNvSpPr>
          <p:nvPr>
            <p:ph type="body" idx="1"/>
          </p:nvPr>
        </p:nvSpPr>
        <p:spPr bwMode="auto">
          <a:xfrm>
            <a:off x="457200" y="16002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2"/>
            <a:endParaRPr lang="en-US" smtClean="0"/>
          </a:p>
        </p:txBody>
      </p:sp>
      <p:sp>
        <p:nvSpPr>
          <p:cNvPr id="290824" name="Rectangle 2056"/>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defRPr sz="1400">
                <a:latin typeface="+mn-lt"/>
              </a:defRPr>
            </a:lvl1pPr>
          </a:lstStyle>
          <a:p>
            <a:pPr>
              <a:defRPr/>
            </a:pPr>
            <a:endParaRPr lang="en-US"/>
          </a:p>
        </p:txBody>
      </p:sp>
      <p:sp>
        <p:nvSpPr>
          <p:cNvPr id="290825" name="Rectangle 2057"/>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defRPr sz="1400">
                <a:latin typeface="+mn-lt"/>
              </a:defRPr>
            </a:lvl1pPr>
          </a:lstStyle>
          <a:p>
            <a:pPr>
              <a:defRPr/>
            </a:pPr>
            <a:endParaRPr lang="en-US"/>
          </a:p>
        </p:txBody>
      </p:sp>
      <p:sp>
        <p:nvSpPr>
          <p:cNvPr id="290826" name="Rectangle 2058"/>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defRPr sz="2600" b="1">
                <a:solidFill>
                  <a:schemeClr val="bg1"/>
                </a:solidFill>
                <a:latin typeface="+mn-lt"/>
              </a:defRPr>
            </a:lvl1pPr>
          </a:lstStyle>
          <a:p>
            <a:pPr>
              <a:defRPr/>
            </a:pPr>
            <a:fld id="{5DD2E592-60A8-4492-AE47-917502E897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lnSpc>
          <a:spcPct val="90000"/>
        </a:lnSpc>
        <a:spcBef>
          <a:spcPct val="0"/>
        </a:spcBef>
        <a:spcAft>
          <a:spcPct val="0"/>
        </a:spcAft>
        <a:defRPr sz="3200" b="1">
          <a:solidFill>
            <a:srgbClr val="FFFDBF"/>
          </a:solidFill>
          <a:latin typeface="+mj-lt"/>
          <a:ea typeface="+mj-ea"/>
          <a:cs typeface="+mj-cs"/>
        </a:defRPr>
      </a:lvl1pPr>
      <a:lvl2pPr algn="ctr" rtl="0" eaLnBrk="0" fontAlgn="base" hangingPunct="0">
        <a:lnSpc>
          <a:spcPct val="90000"/>
        </a:lnSpc>
        <a:spcBef>
          <a:spcPct val="0"/>
        </a:spcBef>
        <a:spcAft>
          <a:spcPct val="0"/>
        </a:spcAft>
        <a:defRPr sz="3200" b="1">
          <a:solidFill>
            <a:srgbClr val="FFFDBF"/>
          </a:solidFill>
          <a:latin typeface="Arial" charset="0"/>
        </a:defRPr>
      </a:lvl2pPr>
      <a:lvl3pPr algn="ctr" rtl="0" eaLnBrk="0" fontAlgn="base" hangingPunct="0">
        <a:lnSpc>
          <a:spcPct val="90000"/>
        </a:lnSpc>
        <a:spcBef>
          <a:spcPct val="0"/>
        </a:spcBef>
        <a:spcAft>
          <a:spcPct val="0"/>
        </a:spcAft>
        <a:defRPr sz="3200" b="1">
          <a:solidFill>
            <a:srgbClr val="FFFDBF"/>
          </a:solidFill>
          <a:latin typeface="Arial" charset="0"/>
        </a:defRPr>
      </a:lvl3pPr>
      <a:lvl4pPr algn="ctr" rtl="0" eaLnBrk="0" fontAlgn="base" hangingPunct="0">
        <a:lnSpc>
          <a:spcPct val="90000"/>
        </a:lnSpc>
        <a:spcBef>
          <a:spcPct val="0"/>
        </a:spcBef>
        <a:spcAft>
          <a:spcPct val="0"/>
        </a:spcAft>
        <a:defRPr sz="3200" b="1">
          <a:solidFill>
            <a:srgbClr val="FFFDBF"/>
          </a:solidFill>
          <a:latin typeface="Arial" charset="0"/>
        </a:defRPr>
      </a:lvl4pPr>
      <a:lvl5pPr algn="ctr" rtl="0" eaLnBrk="0" fontAlgn="base" hangingPunct="0">
        <a:lnSpc>
          <a:spcPct val="90000"/>
        </a:lnSpc>
        <a:spcBef>
          <a:spcPct val="0"/>
        </a:spcBef>
        <a:spcAft>
          <a:spcPct val="0"/>
        </a:spcAft>
        <a:defRPr sz="3200" b="1">
          <a:solidFill>
            <a:srgbClr val="FFFDBF"/>
          </a:solidFill>
          <a:latin typeface="Arial" charset="0"/>
        </a:defRPr>
      </a:lvl5pPr>
      <a:lvl6pPr marL="457200" algn="ctr" rtl="0" fontAlgn="base">
        <a:lnSpc>
          <a:spcPct val="90000"/>
        </a:lnSpc>
        <a:spcBef>
          <a:spcPct val="0"/>
        </a:spcBef>
        <a:spcAft>
          <a:spcPct val="0"/>
        </a:spcAft>
        <a:defRPr sz="3200" b="1">
          <a:solidFill>
            <a:srgbClr val="FFFDBF"/>
          </a:solidFill>
          <a:latin typeface="Arial" charset="0"/>
        </a:defRPr>
      </a:lvl6pPr>
      <a:lvl7pPr marL="914400" algn="ctr" rtl="0" fontAlgn="base">
        <a:lnSpc>
          <a:spcPct val="90000"/>
        </a:lnSpc>
        <a:spcBef>
          <a:spcPct val="0"/>
        </a:spcBef>
        <a:spcAft>
          <a:spcPct val="0"/>
        </a:spcAft>
        <a:defRPr sz="3200" b="1">
          <a:solidFill>
            <a:srgbClr val="FFFDBF"/>
          </a:solidFill>
          <a:latin typeface="Arial" charset="0"/>
        </a:defRPr>
      </a:lvl7pPr>
      <a:lvl8pPr marL="1371600" algn="ctr" rtl="0" fontAlgn="base">
        <a:lnSpc>
          <a:spcPct val="90000"/>
        </a:lnSpc>
        <a:spcBef>
          <a:spcPct val="0"/>
        </a:spcBef>
        <a:spcAft>
          <a:spcPct val="0"/>
        </a:spcAft>
        <a:defRPr sz="3200" b="1">
          <a:solidFill>
            <a:srgbClr val="FFFDBF"/>
          </a:solidFill>
          <a:latin typeface="Arial" charset="0"/>
        </a:defRPr>
      </a:lvl8pPr>
      <a:lvl9pPr marL="1828800" algn="ctr" rtl="0" fontAlgn="base">
        <a:lnSpc>
          <a:spcPct val="90000"/>
        </a:lnSpc>
        <a:spcBef>
          <a:spcPct val="0"/>
        </a:spcBef>
        <a:spcAft>
          <a:spcPct val="0"/>
        </a:spcAft>
        <a:defRPr sz="3200" b="1">
          <a:solidFill>
            <a:srgbClr val="FFFDBF"/>
          </a:solidFill>
          <a:latin typeface="Arial" charset="0"/>
        </a:defRPr>
      </a:lvl9pPr>
    </p:titleStyle>
    <p:bodyStyle>
      <a:lvl1pPr marL="342900" indent="-342900" algn="l" rtl="0" eaLnBrk="0" fontAlgn="base" hangingPunct="0">
        <a:spcBef>
          <a:spcPct val="20000"/>
        </a:spcBef>
        <a:spcAft>
          <a:spcPct val="0"/>
        </a:spcAft>
        <a:buClr>
          <a:schemeClr val="tx1"/>
        </a:buClr>
        <a:buSzPct val="90000"/>
        <a:buFont typeface="Wingdings" pitchFamily="2" charset="2"/>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SzPct val="75000"/>
        <a:buFont typeface="Wingdings" pitchFamily="2" charset="2"/>
        <a:buChar char="Ø"/>
        <a:defRPr sz="2400">
          <a:solidFill>
            <a:srgbClr val="FFFF99"/>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sz="2400">
          <a:solidFill>
            <a:schemeClr val="bg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97-2003_Worksheet1.xls"/></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Excel_97-2003_Worksheet2.xls"/></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3.xls"/></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393700" y="2197100"/>
            <a:ext cx="8534400" cy="1739900"/>
          </a:xfrm>
          <a:prstGeom prst="rect">
            <a:avLst/>
          </a:prstGeom>
          <a:noFill/>
          <a:ln w="9525">
            <a:noFill/>
            <a:miter lim="800000"/>
            <a:headEnd/>
            <a:tailEnd/>
          </a:ln>
        </p:spPr>
        <p:txBody>
          <a:bodyPr>
            <a:spAutoFit/>
          </a:bodyPr>
          <a:lstStyle/>
          <a:p>
            <a:pPr algn="ctr"/>
            <a:r>
              <a:rPr lang="en-US" sz="3600" b="1">
                <a:solidFill>
                  <a:srgbClr val="FBF877"/>
                </a:solidFill>
                <a:latin typeface="Arial" pitchFamily="34" charset="0"/>
              </a:rPr>
              <a:t>Drug Adherence </a:t>
            </a:r>
          </a:p>
          <a:p>
            <a:pPr algn="ctr"/>
            <a:r>
              <a:rPr lang="en-US" sz="3600" b="1">
                <a:solidFill>
                  <a:srgbClr val="FBF877"/>
                </a:solidFill>
                <a:latin typeface="Arial" pitchFamily="34" charset="0"/>
              </a:rPr>
              <a:t>and </a:t>
            </a:r>
          </a:p>
          <a:p>
            <a:pPr algn="ctr"/>
            <a:r>
              <a:rPr lang="en-US" sz="3600" b="1">
                <a:solidFill>
                  <a:srgbClr val="FBF877"/>
                </a:solidFill>
                <a:latin typeface="Arial" pitchFamily="34" charset="0"/>
              </a:rPr>
              <a:t>Strategies for Compliance</a:t>
            </a:r>
          </a:p>
        </p:txBody>
      </p:sp>
      <p:grpSp>
        <p:nvGrpSpPr>
          <p:cNvPr id="7171" name="Group 6"/>
          <p:cNvGrpSpPr>
            <a:grpSpLocks/>
          </p:cNvGrpSpPr>
          <p:nvPr/>
        </p:nvGrpSpPr>
        <p:grpSpPr bwMode="auto">
          <a:xfrm>
            <a:off x="50800" y="968375"/>
            <a:ext cx="9009063" cy="441325"/>
            <a:chOff x="0" y="514"/>
            <a:chExt cx="5675" cy="278"/>
          </a:xfrm>
        </p:grpSpPr>
        <p:grpSp>
          <p:nvGrpSpPr>
            <p:cNvPr id="7172" name="Group 7"/>
            <p:cNvGrpSpPr>
              <a:grpSpLocks/>
            </p:cNvGrpSpPr>
            <p:nvPr/>
          </p:nvGrpSpPr>
          <p:grpSpPr bwMode="auto">
            <a:xfrm>
              <a:off x="183" y="514"/>
              <a:ext cx="448" cy="147"/>
              <a:chOff x="720" y="336"/>
              <a:chExt cx="624" cy="432"/>
            </a:xfrm>
          </p:grpSpPr>
          <p:sp>
            <p:nvSpPr>
              <p:cNvPr id="7178" name="Rectangle 8"/>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7179" name="Rectangle 9"/>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7173" name="Group 10"/>
            <p:cNvGrpSpPr>
              <a:grpSpLocks/>
            </p:cNvGrpSpPr>
            <p:nvPr/>
          </p:nvGrpSpPr>
          <p:grpSpPr bwMode="auto">
            <a:xfrm>
              <a:off x="261" y="645"/>
              <a:ext cx="465" cy="147"/>
              <a:chOff x="912" y="2640"/>
              <a:chExt cx="672" cy="432"/>
            </a:xfrm>
          </p:grpSpPr>
          <p:sp>
            <p:nvSpPr>
              <p:cNvPr id="7176" name="Rectangle 11"/>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7177" name="Rectangle 1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174" name="Rectangle 13"/>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7175" name="Rectangle 14"/>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1349375" y="1727200"/>
            <a:ext cx="184150" cy="457200"/>
          </a:xfrm>
          <a:prstGeom prst="rect">
            <a:avLst/>
          </a:prstGeom>
          <a:noFill/>
          <a:ln w="9525">
            <a:noFill/>
            <a:miter lim="800000"/>
            <a:headEnd/>
            <a:tailEnd/>
          </a:ln>
        </p:spPr>
        <p:txBody>
          <a:bodyPr wrap="none">
            <a:spAutoFit/>
          </a:bodyPr>
          <a:lstStyle/>
          <a:p>
            <a:endParaRPr lang="en-US"/>
          </a:p>
        </p:txBody>
      </p:sp>
      <p:sp>
        <p:nvSpPr>
          <p:cNvPr id="2052" name="Rectangle 6"/>
          <p:cNvSpPr>
            <a:spLocks noGrp="1" noChangeArrowheads="1"/>
          </p:cNvSpPr>
          <p:nvPr>
            <p:ph type="title"/>
          </p:nvPr>
        </p:nvSpPr>
        <p:spPr>
          <a:xfrm>
            <a:off x="381000" y="609600"/>
            <a:ext cx="8077200" cy="876300"/>
          </a:xfrm>
        </p:spPr>
        <p:txBody>
          <a:bodyPr/>
          <a:lstStyle/>
          <a:p>
            <a:pPr eaLnBrk="1" hangingPunct="1"/>
            <a:r>
              <a:rPr lang="en-US" smtClean="0">
                <a:solidFill>
                  <a:srgbClr val="FFFA23"/>
                </a:solidFill>
              </a:rPr>
              <a:t>Adherence to statins after two years</a:t>
            </a:r>
          </a:p>
        </p:txBody>
      </p:sp>
      <p:graphicFrame>
        <p:nvGraphicFramePr>
          <p:cNvPr id="2050" name="Object 10"/>
          <p:cNvGraphicFramePr>
            <a:graphicFrameLocks noGrp="1" noChangeAspect="1"/>
          </p:cNvGraphicFramePr>
          <p:nvPr>
            <p:ph idx="1"/>
          </p:nvPr>
        </p:nvGraphicFramePr>
        <p:xfrm>
          <a:off x="304800" y="2041525"/>
          <a:ext cx="8382000" cy="3444875"/>
        </p:xfrm>
        <a:graphic>
          <a:graphicData uri="http://schemas.openxmlformats.org/presentationml/2006/ole">
            <p:oleObj spid="_x0000_s2052" name="Chart" r:id="rId4" imgW="5886298" imgH="2419248" progId="Excel.Sheet.8">
              <p:embed/>
            </p:oleObj>
          </a:graphicData>
        </a:graphic>
      </p:graphicFrame>
      <p:sp>
        <p:nvSpPr>
          <p:cNvPr id="2053" name="Text Box 12"/>
          <p:cNvSpPr txBox="1">
            <a:spLocks noChangeArrowheads="1"/>
          </p:cNvSpPr>
          <p:nvPr/>
        </p:nvSpPr>
        <p:spPr bwMode="auto">
          <a:xfrm>
            <a:off x="4800600" y="5791200"/>
            <a:ext cx="3062288" cy="458788"/>
          </a:xfrm>
          <a:prstGeom prst="rect">
            <a:avLst/>
          </a:prstGeom>
          <a:noFill/>
          <a:ln w="9525">
            <a:noFill/>
            <a:miter lim="800000"/>
            <a:headEnd/>
            <a:tailEnd/>
          </a:ln>
        </p:spPr>
        <p:txBody>
          <a:bodyPr>
            <a:spAutoFit/>
          </a:bodyPr>
          <a:lstStyle/>
          <a:p>
            <a:r>
              <a:rPr lang="en-US" sz="800" dirty="0" err="1">
                <a:solidFill>
                  <a:schemeClr val="tx2">
                    <a:lumMod val="60000"/>
                    <a:lumOff val="40000"/>
                  </a:schemeClr>
                </a:solidFill>
                <a:latin typeface="Arial" pitchFamily="34" charset="0"/>
              </a:rPr>
              <a:t>Jackevicius</a:t>
            </a:r>
            <a:r>
              <a:rPr lang="en-US" sz="800" dirty="0">
                <a:solidFill>
                  <a:schemeClr val="tx2">
                    <a:lumMod val="60000"/>
                    <a:lumOff val="40000"/>
                  </a:schemeClr>
                </a:solidFill>
                <a:latin typeface="Arial" pitchFamily="34" charset="0"/>
              </a:rPr>
              <a:t> CA, </a:t>
            </a:r>
            <a:r>
              <a:rPr lang="en-US" sz="800" dirty="0" err="1">
                <a:solidFill>
                  <a:schemeClr val="tx2">
                    <a:lumMod val="60000"/>
                    <a:lumOff val="40000"/>
                  </a:schemeClr>
                </a:solidFill>
                <a:latin typeface="Arial" pitchFamily="34" charset="0"/>
              </a:rPr>
              <a:t>Mamdani</a:t>
            </a:r>
            <a:r>
              <a:rPr lang="en-US" sz="800" dirty="0">
                <a:solidFill>
                  <a:schemeClr val="tx2">
                    <a:lumMod val="60000"/>
                    <a:lumOff val="40000"/>
                  </a:schemeClr>
                </a:solidFill>
                <a:latin typeface="Arial" pitchFamily="34" charset="0"/>
              </a:rPr>
              <a:t> M, </a:t>
            </a:r>
            <a:r>
              <a:rPr lang="en-US" sz="800" dirty="0" err="1">
                <a:solidFill>
                  <a:schemeClr val="tx2">
                    <a:lumMod val="60000"/>
                    <a:lumOff val="40000"/>
                  </a:schemeClr>
                </a:solidFill>
                <a:latin typeface="Arial" pitchFamily="34" charset="0"/>
              </a:rPr>
              <a:t>Tu</a:t>
            </a:r>
            <a:r>
              <a:rPr lang="en-US" sz="800" dirty="0">
                <a:solidFill>
                  <a:schemeClr val="tx2">
                    <a:lumMod val="60000"/>
                    <a:lumOff val="40000"/>
                  </a:schemeClr>
                </a:solidFill>
                <a:latin typeface="Arial" pitchFamily="34" charset="0"/>
              </a:rPr>
              <a:t> JV. Adherence with statin therapy in elderly patients with and without acute coronary syndromes. JAMA 2002;288:462-467</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1349375" y="1727200"/>
            <a:ext cx="184150" cy="457200"/>
          </a:xfrm>
          <a:prstGeom prst="rect">
            <a:avLst/>
          </a:prstGeom>
          <a:noFill/>
          <a:ln w="9525">
            <a:noFill/>
            <a:miter lim="800000"/>
            <a:headEnd/>
            <a:tailEnd/>
          </a:ln>
        </p:spPr>
        <p:txBody>
          <a:bodyPr wrap="none">
            <a:spAutoFit/>
          </a:bodyPr>
          <a:lstStyle/>
          <a:p>
            <a:endParaRPr lang="en-US"/>
          </a:p>
        </p:txBody>
      </p:sp>
      <p:sp>
        <p:nvSpPr>
          <p:cNvPr id="14339" name="Rectangle 6"/>
          <p:cNvSpPr>
            <a:spLocks noGrp="1" noChangeArrowheads="1"/>
          </p:cNvSpPr>
          <p:nvPr>
            <p:ph type="title"/>
          </p:nvPr>
        </p:nvSpPr>
        <p:spPr>
          <a:xfrm>
            <a:off x="228600" y="381000"/>
            <a:ext cx="7747000" cy="1143000"/>
          </a:xfrm>
        </p:spPr>
        <p:txBody>
          <a:bodyPr/>
          <a:lstStyle/>
          <a:p>
            <a:pPr algn="l" eaLnBrk="1" hangingPunct="1"/>
            <a:r>
              <a:rPr lang="en-US" sz="4000" smtClean="0">
                <a:solidFill>
                  <a:srgbClr val="FFFA23"/>
                </a:solidFill>
              </a:rPr>
              <a:t>Why adherence matters</a:t>
            </a:r>
          </a:p>
        </p:txBody>
      </p:sp>
      <p:sp>
        <p:nvSpPr>
          <p:cNvPr id="14340" name="Rectangle 7"/>
          <p:cNvSpPr>
            <a:spLocks noGrp="1" noChangeArrowheads="1"/>
          </p:cNvSpPr>
          <p:nvPr>
            <p:ph type="body" idx="1"/>
          </p:nvPr>
        </p:nvSpPr>
        <p:spPr>
          <a:xfrm>
            <a:off x="838200" y="3276600"/>
            <a:ext cx="6934200" cy="4114800"/>
          </a:xfrm>
        </p:spPr>
        <p:txBody>
          <a:bodyPr/>
          <a:lstStyle/>
          <a:p>
            <a:pPr marL="0" indent="0" eaLnBrk="1" hangingPunct="1">
              <a:buFontTx/>
              <a:buNone/>
            </a:pPr>
            <a:endParaRPr lang="en-US" sz="2400" smtClean="0"/>
          </a:p>
          <a:p>
            <a:pPr marL="0" indent="0" eaLnBrk="1" hangingPunct="1">
              <a:buFontTx/>
              <a:buNone/>
            </a:pPr>
            <a:r>
              <a:rPr lang="en-US" sz="2200" smtClean="0"/>
              <a:t>Results of failure to adhere to prescribed medications: </a:t>
            </a:r>
          </a:p>
          <a:p>
            <a:pPr marL="800100" lvl="1" eaLnBrk="1" hangingPunct="1">
              <a:buFont typeface="Wingdings" pitchFamily="2" charset="2"/>
              <a:buChar char="§"/>
            </a:pPr>
            <a:r>
              <a:rPr lang="en-US" sz="2200" smtClean="0"/>
              <a:t>Increased hospitalization</a:t>
            </a:r>
          </a:p>
          <a:p>
            <a:pPr marL="800100" lvl="1" eaLnBrk="1" hangingPunct="1">
              <a:buFont typeface="Wingdings" pitchFamily="2" charset="2"/>
              <a:buChar char="§"/>
            </a:pPr>
            <a:r>
              <a:rPr lang="en-US" sz="2200" smtClean="0"/>
              <a:t>Poor health outcomes</a:t>
            </a:r>
          </a:p>
          <a:p>
            <a:pPr marL="800100" lvl="1" eaLnBrk="1" hangingPunct="1">
              <a:buFont typeface="Wingdings" pitchFamily="2" charset="2"/>
              <a:buChar char="§"/>
            </a:pPr>
            <a:r>
              <a:rPr lang="en-US" sz="2200" smtClean="0"/>
              <a:t>Increased costs</a:t>
            </a:r>
          </a:p>
          <a:p>
            <a:pPr marL="800100" lvl="1" eaLnBrk="1" hangingPunct="1">
              <a:buFont typeface="Wingdings" pitchFamily="2" charset="2"/>
              <a:buChar char="§"/>
            </a:pPr>
            <a:r>
              <a:rPr lang="en-US" sz="2200" smtClean="0"/>
              <a:t>Decreased quality of life</a:t>
            </a:r>
          </a:p>
          <a:p>
            <a:pPr marL="800100" lvl="1" eaLnBrk="1" hangingPunct="1">
              <a:buFont typeface="Wingdings" pitchFamily="2" charset="2"/>
              <a:buChar char="§"/>
            </a:pPr>
            <a:r>
              <a:rPr lang="en-US" sz="2200" smtClean="0"/>
              <a:t>Patient death</a:t>
            </a:r>
          </a:p>
        </p:txBody>
      </p:sp>
      <p:sp>
        <p:nvSpPr>
          <p:cNvPr id="14341" name="Text Box 8"/>
          <p:cNvSpPr txBox="1">
            <a:spLocks noChangeArrowheads="1"/>
          </p:cNvSpPr>
          <p:nvPr/>
        </p:nvSpPr>
        <p:spPr bwMode="auto">
          <a:xfrm>
            <a:off x="3810000" y="6019800"/>
            <a:ext cx="3178175" cy="507831"/>
          </a:xfrm>
          <a:prstGeom prst="rect">
            <a:avLst/>
          </a:prstGeom>
          <a:noFill/>
          <a:ln w="9525">
            <a:noFill/>
            <a:miter lim="800000"/>
            <a:headEnd/>
            <a:tailEnd/>
          </a:ln>
        </p:spPr>
        <p:txBody>
          <a:bodyPr>
            <a:spAutoFit/>
          </a:bodyPr>
          <a:lstStyle/>
          <a:p>
            <a:r>
              <a:rPr lang="en-US" sz="900" dirty="0">
                <a:solidFill>
                  <a:schemeClr val="tx2">
                    <a:lumMod val="60000"/>
                    <a:lumOff val="40000"/>
                  </a:schemeClr>
                </a:solidFill>
                <a:latin typeface="Arial" pitchFamily="34" charset="0"/>
              </a:rPr>
              <a:t>Benner JS, Glynn RJ, </a:t>
            </a:r>
            <a:r>
              <a:rPr lang="en-US" sz="900" dirty="0" err="1">
                <a:solidFill>
                  <a:schemeClr val="tx2">
                    <a:lumMod val="60000"/>
                    <a:lumOff val="40000"/>
                  </a:schemeClr>
                </a:solidFill>
                <a:latin typeface="Arial" pitchFamily="34" charset="0"/>
              </a:rPr>
              <a:t>Mogun</a:t>
            </a:r>
            <a:r>
              <a:rPr lang="en-US" sz="900" dirty="0">
                <a:solidFill>
                  <a:schemeClr val="tx2">
                    <a:lumMod val="60000"/>
                    <a:lumOff val="40000"/>
                  </a:schemeClr>
                </a:solidFill>
                <a:latin typeface="Arial" pitchFamily="34" charset="0"/>
              </a:rPr>
              <a:t> H, Neumann PJ, Weinstein MC, </a:t>
            </a:r>
            <a:r>
              <a:rPr lang="en-US" sz="900" dirty="0" err="1">
                <a:solidFill>
                  <a:schemeClr val="tx2">
                    <a:lumMod val="60000"/>
                    <a:lumOff val="40000"/>
                  </a:schemeClr>
                </a:solidFill>
                <a:latin typeface="Arial" pitchFamily="34" charset="0"/>
              </a:rPr>
              <a:t>Avorn</a:t>
            </a:r>
            <a:r>
              <a:rPr lang="en-US" sz="900" dirty="0">
                <a:solidFill>
                  <a:schemeClr val="tx2">
                    <a:lumMod val="60000"/>
                    <a:lumOff val="40000"/>
                  </a:schemeClr>
                </a:solidFill>
                <a:latin typeface="Arial" pitchFamily="34" charset="0"/>
              </a:rPr>
              <a:t> J. Long-term persistence in use of statin therapy in elderly patients. JAMA 2002;288:455-461 </a:t>
            </a:r>
          </a:p>
        </p:txBody>
      </p:sp>
      <p:sp>
        <p:nvSpPr>
          <p:cNvPr id="14342" name="Rectangle 9"/>
          <p:cNvSpPr>
            <a:spLocks noChangeArrowheads="1"/>
          </p:cNvSpPr>
          <p:nvPr/>
        </p:nvSpPr>
        <p:spPr bwMode="auto">
          <a:xfrm>
            <a:off x="812800" y="1600200"/>
            <a:ext cx="7099300" cy="1600200"/>
          </a:xfrm>
          <a:prstGeom prst="rect">
            <a:avLst/>
          </a:prstGeom>
          <a:noFill/>
          <a:ln w="9525">
            <a:noFill/>
            <a:miter lim="800000"/>
            <a:headEnd/>
            <a:tailEnd/>
          </a:ln>
        </p:spPr>
        <p:txBody>
          <a:bodyPr/>
          <a:lstStyle/>
          <a:p>
            <a:pPr>
              <a:spcBef>
                <a:spcPct val="20000"/>
              </a:spcBef>
            </a:pPr>
            <a:endParaRPr lang="en-US" sz="1200">
              <a:solidFill>
                <a:schemeClr val="bg1"/>
              </a:solidFill>
            </a:endParaRPr>
          </a:p>
          <a:p>
            <a:pPr>
              <a:spcBef>
                <a:spcPct val="20000"/>
              </a:spcBef>
            </a:pPr>
            <a:r>
              <a:rPr lang="en-US" sz="2200" i="1">
                <a:solidFill>
                  <a:schemeClr val="bg1"/>
                </a:solidFill>
              </a:rPr>
              <a:t>“Of all medication-related hospital admissions in the United States, 33 to 69 percent are due to poor medication adherence, with a resultant cost of approximately $100 billion a year.”</a:t>
            </a:r>
            <a:endParaRPr lang="en-US" sz="360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4"/>
          <p:cNvSpPr>
            <a:spLocks noChangeArrowheads="1"/>
          </p:cNvSpPr>
          <p:nvPr/>
        </p:nvSpPr>
        <p:spPr bwMode="auto">
          <a:xfrm>
            <a:off x="1349375" y="1727200"/>
            <a:ext cx="184150" cy="457200"/>
          </a:xfrm>
          <a:prstGeom prst="rect">
            <a:avLst/>
          </a:prstGeom>
          <a:noFill/>
          <a:ln w="9525">
            <a:noFill/>
            <a:miter lim="800000"/>
            <a:headEnd/>
            <a:tailEnd/>
          </a:ln>
        </p:spPr>
        <p:txBody>
          <a:bodyPr wrap="none">
            <a:spAutoFit/>
          </a:bodyPr>
          <a:lstStyle/>
          <a:p>
            <a:endParaRPr lang="en-US"/>
          </a:p>
        </p:txBody>
      </p:sp>
      <p:sp>
        <p:nvSpPr>
          <p:cNvPr id="3076" name="Rectangle 5"/>
          <p:cNvSpPr>
            <a:spLocks noGrp="1" noChangeArrowheads="1"/>
          </p:cNvSpPr>
          <p:nvPr>
            <p:ph type="title"/>
          </p:nvPr>
        </p:nvSpPr>
        <p:spPr>
          <a:xfrm>
            <a:off x="533400" y="254000"/>
            <a:ext cx="8153400" cy="1143000"/>
          </a:xfrm>
        </p:spPr>
        <p:txBody>
          <a:bodyPr/>
          <a:lstStyle/>
          <a:p>
            <a:pPr algn="l" eaLnBrk="1" hangingPunct="1"/>
            <a:r>
              <a:rPr lang="en-US" smtClean="0">
                <a:solidFill>
                  <a:schemeClr val="bg1"/>
                </a:solidFill>
              </a:rPr>
              <a:t>Statin therapy adherence demonstrated to improve three specific  outcomes</a:t>
            </a:r>
          </a:p>
        </p:txBody>
      </p:sp>
      <p:graphicFrame>
        <p:nvGraphicFramePr>
          <p:cNvPr id="3074" name="Object 12"/>
          <p:cNvGraphicFramePr>
            <a:graphicFrameLocks noGrp="1" noChangeAspect="1"/>
          </p:cNvGraphicFramePr>
          <p:nvPr>
            <p:ph idx="1"/>
          </p:nvPr>
        </p:nvGraphicFramePr>
        <p:xfrm>
          <a:off x="893763" y="1817688"/>
          <a:ext cx="7119937" cy="4610100"/>
        </p:xfrm>
        <a:graphic>
          <a:graphicData uri="http://schemas.openxmlformats.org/presentationml/2006/ole">
            <p:oleObj spid="_x0000_s3076" r:id="rId4" imgW="7120745" imgH="4608975" progId="Excel.Sheet.8">
              <p:embed/>
            </p:oleObj>
          </a:graphicData>
        </a:graphic>
      </p:graphicFrame>
      <p:sp>
        <p:nvSpPr>
          <p:cNvPr id="3077" name="Text Box 14"/>
          <p:cNvSpPr txBox="1">
            <a:spLocks noChangeArrowheads="1"/>
          </p:cNvSpPr>
          <p:nvPr/>
        </p:nvSpPr>
        <p:spPr bwMode="auto">
          <a:xfrm>
            <a:off x="5445125" y="6232525"/>
            <a:ext cx="3165475" cy="549275"/>
          </a:xfrm>
          <a:prstGeom prst="rect">
            <a:avLst/>
          </a:prstGeom>
          <a:noFill/>
          <a:ln w="9525">
            <a:noFill/>
            <a:miter lim="800000"/>
            <a:headEnd/>
            <a:tailEnd/>
          </a:ln>
        </p:spPr>
        <p:txBody>
          <a:bodyPr lIns="91435" tIns="45718" rIns="91435" bIns="45718">
            <a:spAutoFit/>
          </a:bodyPr>
          <a:lstStyle/>
          <a:p>
            <a:r>
              <a:rPr lang="en-US" sz="1000"/>
              <a:t>West of Scotland Coronary Prevention Study (WOSCOPS). Compliance and adverse event withdrawal:their impact. Eur Heart J 1997;18:1718-1724</a:t>
            </a:r>
            <a:endParaRPr lang="en-US" sz="140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71500" y="609600"/>
            <a:ext cx="7670800" cy="1143000"/>
          </a:xfrm>
        </p:spPr>
        <p:txBody>
          <a:bodyPr/>
          <a:lstStyle/>
          <a:p>
            <a:pPr eaLnBrk="1" hangingPunct="1"/>
            <a:r>
              <a:rPr lang="en-US" sz="3600" smtClean="0">
                <a:solidFill>
                  <a:schemeClr val="bg1"/>
                </a:solidFill>
              </a:rPr>
              <a:t>Poor adherence increases total health care costs</a:t>
            </a:r>
          </a:p>
        </p:txBody>
      </p:sp>
      <p:sp>
        <p:nvSpPr>
          <p:cNvPr id="4100" name="Text Box 3"/>
          <p:cNvSpPr txBox="1">
            <a:spLocks noChangeArrowheads="1"/>
          </p:cNvSpPr>
          <p:nvPr/>
        </p:nvSpPr>
        <p:spPr bwMode="auto">
          <a:xfrm>
            <a:off x="2209800" y="6172200"/>
            <a:ext cx="2247900" cy="501650"/>
          </a:xfrm>
          <a:prstGeom prst="rect">
            <a:avLst/>
          </a:prstGeom>
          <a:noFill/>
          <a:ln w="9525">
            <a:noFill/>
            <a:miter lim="800000"/>
            <a:headEnd/>
            <a:tailEnd/>
          </a:ln>
        </p:spPr>
        <p:txBody>
          <a:bodyPr lIns="91435" tIns="45718" rIns="91435" bIns="45718">
            <a:spAutoFit/>
          </a:bodyPr>
          <a:lstStyle/>
          <a:p>
            <a:r>
              <a:rPr lang="en-US" sz="900">
                <a:latin typeface="Arial" pitchFamily="34" charset="0"/>
              </a:rPr>
              <a:t>Smith DL. The effect of patient non-compliance on health care costs. Medical Interface 1993:April; 74-84</a:t>
            </a:r>
          </a:p>
        </p:txBody>
      </p:sp>
      <p:sp>
        <p:nvSpPr>
          <p:cNvPr id="4101" name="Text Box 4"/>
          <p:cNvSpPr txBox="1">
            <a:spLocks noChangeArrowheads="1"/>
          </p:cNvSpPr>
          <p:nvPr/>
        </p:nvSpPr>
        <p:spPr bwMode="auto">
          <a:xfrm>
            <a:off x="1863725" y="1928813"/>
            <a:ext cx="5984875" cy="357187"/>
          </a:xfrm>
          <a:prstGeom prst="rect">
            <a:avLst/>
          </a:prstGeom>
          <a:noFill/>
          <a:ln w="9525">
            <a:noFill/>
            <a:miter lim="800000"/>
            <a:headEnd/>
            <a:tailEnd/>
          </a:ln>
        </p:spPr>
        <p:txBody>
          <a:bodyPr lIns="82314" tIns="41157" rIns="82314" bIns="41157">
            <a:spAutoFit/>
          </a:bodyPr>
          <a:lstStyle/>
          <a:p>
            <a:pPr defTabSz="823913">
              <a:spcBef>
                <a:spcPct val="50000"/>
              </a:spcBef>
            </a:pPr>
            <a:r>
              <a:rPr lang="en-US" sz="1800" b="1">
                <a:solidFill>
                  <a:schemeClr val="bg1"/>
                </a:solidFill>
                <a:latin typeface="Arial" pitchFamily="34" charset="0"/>
              </a:rPr>
              <a:t>Hypertensive Patients and Total Annual Costs</a:t>
            </a:r>
          </a:p>
        </p:txBody>
      </p:sp>
      <p:graphicFrame>
        <p:nvGraphicFramePr>
          <p:cNvPr id="4098" name="Object 5"/>
          <p:cNvGraphicFramePr>
            <a:graphicFrameLocks noGrp="1" noChangeAspect="1"/>
          </p:cNvGraphicFramePr>
          <p:nvPr>
            <p:ph idx="1"/>
          </p:nvPr>
        </p:nvGraphicFramePr>
        <p:xfrm>
          <a:off x="762000" y="2517775"/>
          <a:ext cx="6981825" cy="3276600"/>
        </p:xfrm>
        <a:graphic>
          <a:graphicData uri="http://schemas.openxmlformats.org/presentationml/2006/ole">
            <p:oleObj spid="_x0000_s4100" name="Chart" r:id="rId4" imgW="6858000" imgH="3343428" progId="Excel.Sheet.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2279650" y="6254750"/>
            <a:ext cx="6729413" cy="431800"/>
          </a:xfrm>
          <a:prstGeom prst="rect">
            <a:avLst/>
          </a:prstGeom>
          <a:noFill/>
          <a:ln w="12700">
            <a:noFill/>
            <a:miter lim="800000"/>
            <a:headEnd type="none" w="sm" len="sm"/>
            <a:tailEnd type="none" w="sm" len="sm"/>
          </a:ln>
        </p:spPr>
        <p:txBody>
          <a:bodyPr lIns="0" tIns="0" rIns="0" bIns="0" anchor="b">
            <a:spAutoFit/>
          </a:bodyPr>
          <a:lstStyle/>
          <a:p>
            <a:pPr>
              <a:spcBef>
                <a:spcPct val="20000"/>
              </a:spcBef>
            </a:pPr>
            <a:r>
              <a:rPr lang="en-US" sz="1400"/>
              <a:t>Adapted from cohort study using linked population-based administration data from Ontario, Canada (N=85,020). Jackevicius et al. </a:t>
            </a:r>
            <a:r>
              <a:rPr lang="en-US" sz="1400" i="1"/>
              <a:t>JAMA.</a:t>
            </a:r>
            <a:r>
              <a:rPr lang="en-US" sz="1400"/>
              <a:t> 2002;288:462-467. </a:t>
            </a:r>
          </a:p>
        </p:txBody>
      </p:sp>
      <p:sp>
        <p:nvSpPr>
          <p:cNvPr id="15363" name="Rectangle 52"/>
          <p:cNvSpPr>
            <a:spLocks noChangeArrowheads="1"/>
          </p:cNvSpPr>
          <p:nvPr/>
        </p:nvSpPr>
        <p:spPr bwMode="auto">
          <a:xfrm>
            <a:off x="1174750" y="1330325"/>
            <a:ext cx="6467475" cy="701675"/>
          </a:xfrm>
          <a:prstGeom prst="rect">
            <a:avLst/>
          </a:prstGeom>
          <a:solidFill>
            <a:schemeClr val="bg1"/>
          </a:solidFill>
          <a:ln w="9525">
            <a:noFill/>
            <a:miter lim="800000"/>
            <a:headEnd/>
            <a:tailEnd/>
          </a:ln>
        </p:spPr>
        <p:txBody>
          <a:bodyPr>
            <a:spAutoFit/>
          </a:bodyPr>
          <a:lstStyle/>
          <a:p>
            <a:pPr algn="ctr"/>
            <a:r>
              <a:rPr lang="en-US" sz="2000" b="1">
                <a:solidFill>
                  <a:schemeClr val="tx2"/>
                </a:solidFill>
              </a:rPr>
              <a:t>Adherence continues to drop over time, particularly when treating the asymptomatic patient</a:t>
            </a:r>
          </a:p>
        </p:txBody>
      </p:sp>
      <p:sp>
        <p:nvSpPr>
          <p:cNvPr id="15364" name="Rectangle 53"/>
          <p:cNvSpPr>
            <a:spLocks noGrp="1" noChangeArrowheads="1"/>
          </p:cNvSpPr>
          <p:nvPr>
            <p:ph type="title"/>
          </p:nvPr>
        </p:nvSpPr>
        <p:spPr>
          <a:xfrm>
            <a:off x="382588" y="280988"/>
            <a:ext cx="9313862" cy="1143000"/>
          </a:xfrm>
        </p:spPr>
        <p:txBody>
          <a:bodyPr lIns="90487" tIns="44450" rIns="90487" bIns="44450"/>
          <a:lstStyle/>
          <a:p>
            <a:pPr eaLnBrk="1" hangingPunct="1">
              <a:lnSpc>
                <a:spcPct val="85000"/>
              </a:lnSpc>
            </a:pPr>
            <a:r>
              <a:rPr lang="en-US" sz="2900" smtClean="0">
                <a:solidFill>
                  <a:schemeClr val="bg1"/>
                </a:solidFill>
              </a:rPr>
              <a:t>Nonadherence to Statin </a:t>
            </a:r>
            <a:br>
              <a:rPr lang="en-US" sz="2900" smtClean="0">
                <a:solidFill>
                  <a:schemeClr val="bg1"/>
                </a:solidFill>
              </a:rPr>
            </a:br>
            <a:r>
              <a:rPr lang="en-US" sz="2900" smtClean="0">
                <a:solidFill>
                  <a:schemeClr val="bg1"/>
                </a:solidFill>
              </a:rPr>
              <a:t>Treatment begins early</a:t>
            </a:r>
            <a:br>
              <a:rPr lang="en-US" sz="2900" smtClean="0">
                <a:solidFill>
                  <a:schemeClr val="bg1"/>
                </a:solidFill>
              </a:rPr>
            </a:br>
            <a:endParaRPr lang="en-US" sz="2900" smtClean="0">
              <a:solidFill>
                <a:schemeClr val="bg1"/>
              </a:solidFill>
            </a:endParaRPr>
          </a:p>
        </p:txBody>
      </p:sp>
      <p:pic>
        <p:nvPicPr>
          <p:cNvPr id="53250" name="Picture 2"/>
          <p:cNvPicPr>
            <a:picLocks noChangeAspect="1" noChangeArrowheads="1"/>
          </p:cNvPicPr>
          <p:nvPr/>
        </p:nvPicPr>
        <p:blipFill>
          <a:blip r:embed="rId3"/>
          <a:srcRect/>
          <a:stretch>
            <a:fillRect/>
          </a:stretch>
        </p:blipFill>
        <p:spPr bwMode="auto">
          <a:xfrm>
            <a:off x="1122363" y="2241550"/>
            <a:ext cx="6570662" cy="37973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latin typeface="Trebuchet MS" pitchFamily="34" charset="0"/>
                <a:ea typeface="Trebuchet MS" pitchFamily="34" charset="0"/>
                <a:cs typeface="Trebuchet MS" pitchFamily="34" charset="0"/>
              </a:rPr>
              <a:t>Global Medication Adherence is 50%</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695237803"/>
              </p:ext>
            </p:extLst>
          </p:nvPr>
        </p:nvGraphicFramePr>
        <p:xfrm>
          <a:off x="558800" y="1417638"/>
          <a:ext cx="7696200" cy="5164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520084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latin typeface="Trebuchet MS" pitchFamily="34" charset="0"/>
                <a:ea typeface="Trebuchet MS" pitchFamily="34" charset="0"/>
                <a:cs typeface="Trebuchet MS" pitchFamily="34" charset="0"/>
              </a:rPr>
              <a:t>WHO’s Five Dimensions of Adherence</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265250592"/>
              </p:ext>
            </p:extLst>
          </p:nvPr>
        </p:nvGraphicFramePr>
        <p:xfrm>
          <a:off x="457199" y="1269962"/>
          <a:ext cx="8507425" cy="5269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930381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latin typeface="Trebuchet MS" pitchFamily="34" charset="0"/>
                <a:ea typeface="Trebuchet MS" pitchFamily="34" charset="0"/>
                <a:cs typeface="Trebuchet MS" pitchFamily="34" charset="0"/>
              </a:rPr>
              <a:t>1. Social &amp; Economic</a:t>
            </a:r>
          </a:p>
        </p:txBody>
      </p:sp>
      <p:sp>
        <p:nvSpPr>
          <p:cNvPr id="25603" name="Content Placeholder 2"/>
          <p:cNvSpPr>
            <a:spLocks noGrp="1"/>
          </p:cNvSpPr>
          <p:nvPr>
            <p:ph idx="1"/>
          </p:nvPr>
        </p:nvSpPr>
        <p:spPr>
          <a:xfrm>
            <a:off x="457200" y="1600200"/>
            <a:ext cx="4686300" cy="4495800"/>
          </a:xfrm>
        </p:spPr>
        <p:txBody>
          <a:bodyPr/>
          <a:lstStyle/>
          <a:p>
            <a:pPr>
              <a:buClr>
                <a:schemeClr val="tx2">
                  <a:lumMod val="60000"/>
                  <a:lumOff val="40000"/>
                </a:schemeClr>
              </a:buClr>
            </a:pPr>
            <a:r>
              <a:rPr lang="en-US" altLang="en-US" dirty="0" smtClean="0">
                <a:latin typeface="Trebuchet MS" pitchFamily="34" charset="0"/>
                <a:ea typeface="Trebuchet MS" pitchFamily="34" charset="0"/>
                <a:cs typeface="Trebuchet MS" pitchFamily="34" charset="0"/>
              </a:rPr>
              <a:t>Community Support</a:t>
            </a:r>
          </a:p>
          <a:p>
            <a:pPr>
              <a:buClr>
                <a:schemeClr val="tx2">
                  <a:lumMod val="60000"/>
                  <a:lumOff val="40000"/>
                </a:schemeClr>
              </a:buClr>
            </a:pPr>
            <a:r>
              <a:rPr lang="en-US" altLang="en-US" dirty="0" smtClean="0">
                <a:latin typeface="Trebuchet MS" pitchFamily="34" charset="0"/>
                <a:ea typeface="Trebuchet MS" pitchFamily="34" charset="0"/>
                <a:cs typeface="Trebuchet MS" pitchFamily="34" charset="0"/>
              </a:rPr>
              <a:t>Economic</a:t>
            </a:r>
          </a:p>
          <a:p>
            <a:pPr lvl="0">
              <a:buClr>
                <a:schemeClr val="tx2">
                  <a:lumMod val="60000"/>
                  <a:lumOff val="40000"/>
                </a:schemeClr>
              </a:buClr>
              <a:defRPr/>
            </a:pPr>
            <a:r>
              <a:rPr lang="en-US" altLang="en-US" dirty="0" smtClean="0">
                <a:latin typeface="Trebuchet MS" pitchFamily="34" charset="0"/>
                <a:ea typeface="Trebuchet MS" pitchFamily="34" charset="0"/>
                <a:cs typeface="Trebuchet MS" pitchFamily="34" charset="0"/>
              </a:rPr>
              <a:t>Use Pictures When Teaching</a:t>
            </a:r>
          </a:p>
          <a:p>
            <a:pPr lvl="1">
              <a:buClr>
                <a:schemeClr val="tx2">
                  <a:lumMod val="60000"/>
                  <a:lumOff val="40000"/>
                </a:schemeClr>
              </a:buClr>
              <a:defRPr/>
            </a:pPr>
            <a:r>
              <a:rPr lang="en-US" altLang="en-US" dirty="0" smtClean="0">
                <a:latin typeface="Trebuchet MS" pitchFamily="34" charset="0"/>
                <a:ea typeface="Trebuchet MS" pitchFamily="34" charset="0"/>
                <a:cs typeface="Trebuchet MS" pitchFamily="34" charset="0"/>
              </a:rPr>
              <a:t>Use pictures when giving instructions</a:t>
            </a:r>
          </a:p>
          <a:p>
            <a:pPr lvl="0">
              <a:buClr>
                <a:schemeClr val="tx2">
                  <a:lumMod val="60000"/>
                  <a:lumOff val="40000"/>
                </a:schemeClr>
              </a:buClr>
              <a:defRPr/>
            </a:pPr>
            <a:r>
              <a:rPr lang="en-US" altLang="en-US" dirty="0" smtClean="0">
                <a:latin typeface="Trebuchet MS" pitchFamily="34" charset="0"/>
                <a:ea typeface="Trebuchet MS" pitchFamily="34" charset="0"/>
                <a:cs typeface="Trebuchet MS" pitchFamily="34" charset="0"/>
              </a:rPr>
              <a:t>Read Back</a:t>
            </a:r>
          </a:p>
          <a:p>
            <a:pPr lvl="1">
              <a:buClr>
                <a:schemeClr val="tx2">
                  <a:lumMod val="60000"/>
                  <a:lumOff val="40000"/>
                </a:schemeClr>
              </a:buClr>
              <a:defRPr/>
            </a:pPr>
            <a:r>
              <a:rPr lang="en-US" altLang="en-US" dirty="0" smtClean="0">
                <a:latin typeface="Trebuchet MS" pitchFamily="34" charset="0"/>
                <a:ea typeface="Trebuchet MS" pitchFamily="34" charset="0"/>
                <a:cs typeface="Trebuchet MS" pitchFamily="34" charset="0"/>
              </a:rPr>
              <a:t>Have the patient read back the instructions</a:t>
            </a:r>
          </a:p>
          <a:p>
            <a:pPr>
              <a:buClr>
                <a:schemeClr val="tx2">
                  <a:lumMod val="60000"/>
                  <a:lumOff val="40000"/>
                </a:schemeClr>
              </a:buClr>
            </a:pPr>
            <a:endParaRPr lang="en-US" altLang="en-US" dirty="0" smtClean="0">
              <a:latin typeface="Trebuchet MS" pitchFamily="34" charset="0"/>
              <a:ea typeface="Trebuchet MS" pitchFamily="34" charset="0"/>
              <a:cs typeface="Trebuchet MS" pitchFamily="34" charset="0"/>
            </a:endParaRPr>
          </a:p>
          <a:p>
            <a:pPr>
              <a:buClr>
                <a:schemeClr val="tx2">
                  <a:lumMod val="60000"/>
                  <a:lumOff val="40000"/>
                </a:schemeClr>
              </a:buClr>
            </a:pPr>
            <a:endParaRPr lang="en-US" altLang="en-US" dirty="0" smtClean="0">
              <a:latin typeface="Trebuchet MS" pitchFamily="34" charset="0"/>
              <a:ea typeface="Trebuchet MS" pitchFamily="34" charset="0"/>
              <a:cs typeface="Trebuchet MS" pitchFamily="34" charset="0"/>
            </a:endParaRPr>
          </a:p>
        </p:txBody>
      </p:sp>
      <p:sp>
        <p:nvSpPr>
          <p:cNvPr id="4" name="Content Placeholder 2"/>
          <p:cNvSpPr txBox="1">
            <a:spLocks/>
          </p:cNvSpPr>
          <p:nvPr/>
        </p:nvSpPr>
        <p:spPr>
          <a:xfrm>
            <a:off x="327025" y="1535113"/>
            <a:ext cx="4040188" cy="3951287"/>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tx1"/>
              </a:buClr>
              <a:buSzPct val="90000"/>
              <a:buFont typeface="Wingdings" pitchFamily="2" charset="2"/>
              <a:buChar char="§"/>
              <a:tabLst/>
              <a:defRPr/>
            </a:pPr>
            <a:endParaRPr kumimoji="0" lang="en-US" altLang="en-US" sz="2400" b="0" i="0" u="none" strike="noStrike" kern="0" cap="none" spc="0" normalizeH="0" baseline="0" noProof="0" dirty="0" smtClean="0">
              <a:ln>
                <a:noFill/>
              </a:ln>
              <a:solidFill>
                <a:srgbClr val="FFFF99"/>
              </a:solidFill>
              <a:effectLst/>
              <a:uLnTx/>
              <a:uFillTx/>
              <a:latin typeface="Trebuchet MS" pitchFamily="34" charset="0"/>
              <a:ea typeface="Trebuchet MS" pitchFamily="34" charset="0"/>
              <a:cs typeface="Trebuchet MS" pitchFamily="34" charset="0"/>
            </a:endParaRPr>
          </a:p>
        </p:txBody>
      </p:sp>
      <p:pic>
        <p:nvPicPr>
          <p:cNvPr id="5" name="Picture 8"/>
          <p:cNvPicPr>
            <a:picLocks noChangeAspect="1"/>
          </p:cNvPicPr>
          <p:nvPr/>
        </p:nvPicPr>
        <p:blipFill>
          <a:blip r:embed="rId3" cstate="email"/>
          <a:srcRect/>
          <a:stretch>
            <a:fillRect/>
          </a:stretch>
        </p:blipFill>
        <p:spPr bwMode="auto">
          <a:xfrm>
            <a:off x="5564014" y="2264115"/>
            <a:ext cx="3222798" cy="4009685"/>
          </a:xfrm>
          <a:prstGeom prst="rect">
            <a:avLst/>
          </a:prstGeom>
          <a:noFill/>
          <a:ln w="9525">
            <a:noFill/>
            <a:miter lim="800000"/>
            <a:headEnd/>
            <a:tailEnd/>
          </a:ln>
          <a:effectLst>
            <a:softEdge rad="114300"/>
          </a:effectLst>
        </p:spPr>
      </p:pic>
      <p:sp>
        <p:nvSpPr>
          <p:cNvPr id="6" name="Text Placeholder 9"/>
          <p:cNvSpPr txBox="1">
            <a:spLocks/>
          </p:cNvSpPr>
          <p:nvPr/>
        </p:nvSpPr>
        <p:spPr>
          <a:xfrm>
            <a:off x="4445001" y="1535113"/>
            <a:ext cx="4491038" cy="639762"/>
          </a:xfrm>
          <a:prstGeom prst="rect">
            <a:avLst/>
          </a:prstGeom>
        </p:spPr>
        <p:txBody>
          <a:bodyPr anchor="t"/>
          <a:lstStyle/>
          <a:p>
            <a:pPr marL="342900" marR="0" lvl="0" indent="-342900" algn="l" defTabSz="914400" rtl="0" eaLnBrk="0" fontAlgn="base" latinLnBrk="0" hangingPunct="0">
              <a:lnSpc>
                <a:spcPct val="100000"/>
              </a:lnSpc>
              <a:spcBef>
                <a:spcPct val="20000"/>
              </a:spcBef>
              <a:spcAft>
                <a:spcPct val="0"/>
              </a:spcAft>
              <a:buClr>
                <a:schemeClr val="tx1"/>
              </a:buClr>
              <a:buSzPct val="90000"/>
              <a:buFont typeface="Wingdings" pitchFamily="2" charset="2"/>
              <a:buChar char="§"/>
              <a:tabLst/>
              <a:defRPr/>
            </a:pPr>
            <a:r>
              <a:rPr kumimoji="0" lang="en-US" altLang="en-US" b="0" i="0" u="none" strike="noStrike" kern="0" cap="none" spc="0" normalizeH="0" baseline="0" noProof="0" smtClean="0">
                <a:ln>
                  <a:noFill/>
                </a:ln>
                <a:solidFill>
                  <a:schemeClr val="bg1"/>
                </a:solidFill>
                <a:effectLst/>
                <a:uLnTx/>
                <a:uFillTx/>
                <a:latin typeface="Trebuchet MS" pitchFamily="34" charset="0"/>
                <a:ea typeface="Trebuchet MS" pitchFamily="34" charset="0"/>
                <a:cs typeface="Trebuchet MS" pitchFamily="34" charset="0"/>
              </a:rPr>
              <a:t>Prescription for Medication</a:t>
            </a:r>
          </a:p>
          <a:p>
            <a:pPr marL="342900" marR="0" lvl="0" indent="-342900" algn="l" defTabSz="914400" rtl="0" eaLnBrk="0" fontAlgn="base" latinLnBrk="0" hangingPunct="0">
              <a:lnSpc>
                <a:spcPct val="100000"/>
              </a:lnSpc>
              <a:spcBef>
                <a:spcPct val="20000"/>
              </a:spcBef>
              <a:spcAft>
                <a:spcPct val="0"/>
              </a:spcAft>
              <a:buClr>
                <a:schemeClr val="tx1"/>
              </a:buClr>
              <a:buSzPct val="90000"/>
              <a:buFont typeface="Wingdings" pitchFamily="2" charset="2"/>
              <a:buChar char="§"/>
              <a:tabLst/>
              <a:defRPr/>
            </a:pPr>
            <a:endParaRPr kumimoji="0" lang="en-US" altLang="en-US" b="0" i="0" u="none" strike="noStrike" kern="0" cap="none" spc="0" normalizeH="0" baseline="0" noProof="0" dirty="0" smtClean="0">
              <a:ln>
                <a:noFill/>
              </a:ln>
              <a:solidFill>
                <a:schemeClr val="bg1"/>
              </a:solidFill>
              <a:effectLst/>
              <a:uLnTx/>
              <a:uFillTx/>
              <a:latin typeface="Trebuchet MS" pitchFamily="34" charset="0"/>
              <a:ea typeface="Trebuchet MS" pitchFamily="34" charset="0"/>
              <a:cs typeface="Trebuchet MS" pitchFamily="34" charset="0"/>
            </a:endParaRPr>
          </a:p>
        </p:txBody>
      </p:sp>
    </p:spTree>
    <p:extLst>
      <p:ext uri="{BB962C8B-B14F-4D97-AF65-F5344CB8AC3E}">
        <p14:creationId xmlns="" xmlns:p14="http://schemas.microsoft.com/office/powerpoint/2010/main" val="566336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latin typeface="Trebuchet MS" pitchFamily="34" charset="0"/>
                <a:ea typeface="Trebuchet MS" pitchFamily="34" charset="0"/>
                <a:cs typeface="Trebuchet MS" pitchFamily="34" charset="0"/>
              </a:rPr>
              <a:t>2. Health Care System</a:t>
            </a:r>
          </a:p>
        </p:txBody>
      </p:sp>
      <p:sp>
        <p:nvSpPr>
          <p:cNvPr id="30723" name="Content Placeholder 2"/>
          <p:cNvSpPr>
            <a:spLocks noGrp="1"/>
          </p:cNvSpPr>
          <p:nvPr>
            <p:ph idx="1"/>
          </p:nvPr>
        </p:nvSpPr>
        <p:spPr>
          <a:xfrm>
            <a:off x="469900" y="1651000"/>
            <a:ext cx="7454900" cy="4851400"/>
          </a:xfrm>
        </p:spPr>
        <p:txBody>
          <a:bodyPr/>
          <a:lstStyle/>
          <a:p>
            <a:pPr>
              <a:buClr>
                <a:schemeClr val="tx2">
                  <a:lumMod val="40000"/>
                  <a:lumOff val="60000"/>
                </a:schemeClr>
              </a:buClr>
            </a:pPr>
            <a:r>
              <a:rPr lang="en-US" altLang="en-US" sz="2100" dirty="0" smtClean="0">
                <a:latin typeface="Trebuchet MS" pitchFamily="34" charset="0"/>
                <a:ea typeface="Trebuchet MS" pitchFamily="34" charset="0"/>
                <a:cs typeface="Trebuchet MS" pitchFamily="34" charset="0"/>
              </a:rPr>
              <a:t>Provider-Patient Relationship</a:t>
            </a:r>
          </a:p>
          <a:p>
            <a:pPr>
              <a:buClr>
                <a:schemeClr val="tx2">
                  <a:lumMod val="40000"/>
                  <a:lumOff val="60000"/>
                </a:schemeClr>
              </a:buClr>
            </a:pPr>
            <a:r>
              <a:rPr lang="en-US" sz="2100" b="1" dirty="0" smtClean="0">
                <a:solidFill>
                  <a:srgbClr val="FFFDBF"/>
                </a:solidFill>
              </a:rPr>
              <a:t>Provider related factors</a:t>
            </a:r>
          </a:p>
          <a:p>
            <a:pPr marL="914400" lvl="1" indent="-457200" eaLnBrk="1" hangingPunct="1">
              <a:lnSpc>
                <a:spcPct val="80000"/>
              </a:lnSpc>
              <a:spcBef>
                <a:spcPct val="50000"/>
              </a:spcBef>
              <a:buSzTx/>
              <a:buFontTx/>
              <a:buChar char="•"/>
            </a:pPr>
            <a:r>
              <a:rPr lang="en-US" sz="2100" dirty="0" smtClean="0">
                <a:solidFill>
                  <a:schemeClr val="bg1"/>
                </a:solidFill>
              </a:rPr>
              <a:t>Provider readiness - knowledge, skills</a:t>
            </a:r>
          </a:p>
          <a:p>
            <a:pPr marL="914400" lvl="1" indent="-457200" eaLnBrk="1" hangingPunct="1">
              <a:lnSpc>
                <a:spcPct val="80000"/>
              </a:lnSpc>
              <a:spcBef>
                <a:spcPct val="50000"/>
              </a:spcBef>
              <a:buSzTx/>
              <a:buFontTx/>
              <a:buChar char="•"/>
            </a:pPr>
            <a:r>
              <a:rPr lang="en-US" sz="2100" dirty="0" smtClean="0">
                <a:solidFill>
                  <a:schemeClr val="bg1"/>
                </a:solidFill>
              </a:rPr>
              <a:t>Counseling</a:t>
            </a:r>
          </a:p>
          <a:p>
            <a:pPr marL="914400" lvl="1" indent="-457200" eaLnBrk="1" hangingPunct="1">
              <a:lnSpc>
                <a:spcPct val="80000"/>
              </a:lnSpc>
              <a:spcBef>
                <a:spcPct val="50000"/>
              </a:spcBef>
              <a:buSzTx/>
              <a:buFontTx/>
              <a:buChar char="•"/>
            </a:pPr>
            <a:r>
              <a:rPr lang="en-US" sz="2100" dirty="0" smtClean="0">
                <a:solidFill>
                  <a:schemeClr val="bg1"/>
                </a:solidFill>
              </a:rPr>
              <a:t>Patient education</a:t>
            </a:r>
          </a:p>
          <a:p>
            <a:pPr marL="914400" lvl="1" indent="-457200" eaLnBrk="1" hangingPunct="1">
              <a:lnSpc>
                <a:spcPct val="80000"/>
              </a:lnSpc>
              <a:spcBef>
                <a:spcPct val="50000"/>
              </a:spcBef>
              <a:buSzTx/>
              <a:buFontTx/>
              <a:buChar char="•"/>
            </a:pPr>
            <a:r>
              <a:rPr lang="en-US" sz="2100" dirty="0" smtClean="0">
                <a:solidFill>
                  <a:schemeClr val="bg1"/>
                </a:solidFill>
              </a:rPr>
              <a:t>Medication alerts, e.g., charts, diaries, etc.</a:t>
            </a:r>
          </a:p>
          <a:p>
            <a:pPr marL="914400" lvl="1" indent="-457200" eaLnBrk="1" hangingPunct="1">
              <a:lnSpc>
                <a:spcPct val="80000"/>
              </a:lnSpc>
              <a:spcBef>
                <a:spcPct val="50000"/>
              </a:spcBef>
              <a:buSzTx/>
              <a:buFontTx/>
              <a:buChar char="•"/>
            </a:pPr>
            <a:r>
              <a:rPr lang="en-US" sz="2100" dirty="0" smtClean="0">
                <a:solidFill>
                  <a:schemeClr val="bg1"/>
                </a:solidFill>
              </a:rPr>
              <a:t>Adherence team</a:t>
            </a:r>
          </a:p>
          <a:p>
            <a:pPr>
              <a:buClr>
                <a:schemeClr val="tx2">
                  <a:lumMod val="40000"/>
                  <a:lumOff val="60000"/>
                </a:schemeClr>
              </a:buClr>
            </a:pPr>
            <a:r>
              <a:rPr lang="en-US" altLang="en-US" sz="2100" dirty="0" smtClean="0">
                <a:latin typeface="Trebuchet MS" pitchFamily="34" charset="0"/>
                <a:ea typeface="Trebuchet MS" pitchFamily="34" charset="0"/>
                <a:cs typeface="Trebuchet MS" pitchFamily="34" charset="0"/>
              </a:rPr>
              <a:t>Using </a:t>
            </a:r>
            <a:r>
              <a:rPr lang="en-US" altLang="en-US" sz="2100" dirty="0" smtClean="0">
                <a:latin typeface="Trebuchet MS" pitchFamily="34" charset="0"/>
                <a:ea typeface="Trebuchet MS" pitchFamily="34" charset="0"/>
                <a:cs typeface="Trebuchet MS" pitchFamily="34" charset="0"/>
              </a:rPr>
              <a:t>two-way communications and asking open ended questions fosters encouragement. </a:t>
            </a:r>
          </a:p>
          <a:p>
            <a:pPr>
              <a:buClr>
                <a:schemeClr val="tx2">
                  <a:lumMod val="40000"/>
                  <a:lumOff val="60000"/>
                </a:schemeClr>
              </a:buClr>
            </a:pPr>
            <a:r>
              <a:rPr lang="en-US" altLang="en-US" sz="2100" dirty="0" smtClean="0">
                <a:latin typeface="Trebuchet MS" pitchFamily="34" charset="0"/>
                <a:ea typeface="Trebuchet MS" pitchFamily="34" charset="0"/>
                <a:cs typeface="Trebuchet MS" pitchFamily="34" charset="0"/>
              </a:rPr>
              <a:t>Shared Decision </a:t>
            </a:r>
            <a:r>
              <a:rPr lang="en-US" altLang="en-US" sz="2100" dirty="0" smtClean="0">
                <a:latin typeface="Trebuchet MS" pitchFamily="34" charset="0"/>
                <a:ea typeface="Trebuchet MS" pitchFamily="34" charset="0"/>
                <a:cs typeface="Trebuchet MS" pitchFamily="34" charset="0"/>
              </a:rPr>
              <a:t>Making</a:t>
            </a:r>
          </a:p>
          <a:p>
            <a:pPr>
              <a:buClr>
                <a:schemeClr val="tx2">
                  <a:lumMod val="40000"/>
                  <a:lumOff val="60000"/>
                </a:schemeClr>
              </a:buClr>
            </a:pPr>
            <a:endParaRPr lang="en-US" altLang="en-US" sz="2100" dirty="0" smtClean="0">
              <a:latin typeface="Trebuchet MS" pitchFamily="34" charset="0"/>
              <a:ea typeface="Trebuchet MS" pitchFamily="34" charset="0"/>
              <a:cs typeface="Trebuchet MS" pitchFamily="34" charset="0"/>
            </a:endParaRPr>
          </a:p>
          <a:p>
            <a:pPr>
              <a:buClr>
                <a:schemeClr val="tx2">
                  <a:lumMod val="40000"/>
                  <a:lumOff val="60000"/>
                </a:schemeClr>
              </a:buClr>
            </a:pPr>
            <a:endParaRPr lang="en-US" altLang="en-US" sz="2100" dirty="0" smtClean="0">
              <a:latin typeface="Trebuchet MS" pitchFamily="34" charset="0"/>
              <a:ea typeface="Trebuchet MS" pitchFamily="34" charset="0"/>
              <a:cs typeface="Trebuchet MS" pitchFamily="34" charset="0"/>
            </a:endParaRPr>
          </a:p>
          <a:p>
            <a:pPr>
              <a:buClr>
                <a:schemeClr val="tx2">
                  <a:lumMod val="40000"/>
                  <a:lumOff val="60000"/>
                </a:schemeClr>
              </a:buClr>
            </a:pPr>
            <a:endParaRPr lang="en-US" altLang="en-US" sz="2100" dirty="0" smtClean="0">
              <a:latin typeface="Trebuchet MS" pitchFamily="34" charset="0"/>
              <a:ea typeface="Trebuchet MS" pitchFamily="34" charset="0"/>
              <a:cs typeface="Trebuchet MS" pitchFamily="34" charset="0"/>
            </a:endParaRPr>
          </a:p>
          <a:p>
            <a:pPr>
              <a:buClr>
                <a:schemeClr val="tx2">
                  <a:lumMod val="40000"/>
                  <a:lumOff val="60000"/>
                </a:schemeClr>
              </a:buClr>
            </a:pPr>
            <a:endParaRPr lang="en-US" altLang="en-US" sz="2100" dirty="0" smtClean="0">
              <a:latin typeface="Trebuchet MS" pitchFamily="34" charset="0"/>
              <a:ea typeface="Trebuchet MS" pitchFamily="34" charset="0"/>
              <a:cs typeface="Trebuchet MS" pitchFamily="34" charset="0"/>
            </a:endParaRPr>
          </a:p>
        </p:txBody>
      </p:sp>
      <p:pic>
        <p:nvPicPr>
          <p:cNvPr id="5" name="Picture 4"/>
          <p:cNvPicPr>
            <a:picLocks noChangeAspect="1"/>
          </p:cNvPicPr>
          <p:nvPr/>
        </p:nvPicPr>
        <p:blipFill>
          <a:blip r:embed="rId3" cstate="email"/>
          <a:stretch>
            <a:fillRect/>
          </a:stretch>
        </p:blipFill>
        <p:spPr>
          <a:xfrm>
            <a:off x="6111347" y="1447800"/>
            <a:ext cx="2573866" cy="19304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 xmlns:p14="http://schemas.microsoft.com/office/powerpoint/2010/main" val="2503441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latin typeface="Trebuchet MS" pitchFamily="34" charset="0"/>
                <a:ea typeface="Trebuchet MS" pitchFamily="34" charset="0"/>
                <a:cs typeface="Trebuchet MS" pitchFamily="34" charset="0"/>
              </a:rPr>
              <a:t>3. Condition Related</a:t>
            </a:r>
          </a:p>
        </p:txBody>
      </p:sp>
      <p:sp>
        <p:nvSpPr>
          <p:cNvPr id="33795" name="Content Placeholder 2"/>
          <p:cNvSpPr>
            <a:spLocks noGrp="1"/>
          </p:cNvSpPr>
          <p:nvPr>
            <p:ph idx="1"/>
          </p:nvPr>
        </p:nvSpPr>
        <p:spPr>
          <a:xfrm>
            <a:off x="457200" y="1600200"/>
            <a:ext cx="7826375" cy="4525963"/>
          </a:xfrm>
        </p:spPr>
        <p:txBody>
          <a:bodyPr/>
          <a:lstStyle/>
          <a:p>
            <a:pPr>
              <a:lnSpc>
                <a:spcPts val="3863"/>
              </a:lnSpc>
              <a:spcBef>
                <a:spcPct val="0"/>
              </a:spcBef>
              <a:buClr>
                <a:schemeClr val="tx2">
                  <a:lumMod val="40000"/>
                  <a:lumOff val="60000"/>
                </a:schemeClr>
              </a:buClr>
            </a:pPr>
            <a:r>
              <a:rPr lang="en-US" altLang="en-US" dirty="0" smtClean="0">
                <a:latin typeface="Trebuchet MS" pitchFamily="34" charset="0"/>
                <a:ea typeface="Trebuchet MS" pitchFamily="34" charset="0"/>
                <a:cs typeface="Trebuchet MS" pitchFamily="34" charset="0"/>
              </a:rPr>
              <a:t>Chronic conditions, such as hypertension, that lack symptoms highly impact the level of adherence</a:t>
            </a:r>
          </a:p>
          <a:p>
            <a:pPr>
              <a:lnSpc>
                <a:spcPts val="3863"/>
              </a:lnSpc>
              <a:spcBef>
                <a:spcPct val="0"/>
              </a:spcBef>
              <a:buClr>
                <a:schemeClr val="tx2">
                  <a:lumMod val="40000"/>
                  <a:lumOff val="60000"/>
                </a:schemeClr>
              </a:buClr>
            </a:pPr>
            <a:r>
              <a:rPr lang="en-US" altLang="en-US" dirty="0" smtClean="0">
                <a:latin typeface="Trebuchet MS" pitchFamily="34" charset="0"/>
                <a:ea typeface="Trebuchet MS" pitchFamily="34" charset="0"/>
                <a:cs typeface="Trebuchet MS" pitchFamily="34" charset="0"/>
              </a:rPr>
              <a:t>People’s belief about the benefits and risks of medications influence whether they abide by a regimen. </a:t>
            </a:r>
          </a:p>
          <a:p>
            <a:pPr>
              <a:lnSpc>
                <a:spcPts val="3863"/>
              </a:lnSpc>
              <a:spcBef>
                <a:spcPct val="0"/>
              </a:spcBef>
              <a:buClr>
                <a:schemeClr val="tx2">
                  <a:lumMod val="40000"/>
                  <a:lumOff val="60000"/>
                </a:schemeClr>
              </a:buClr>
            </a:pPr>
            <a:endParaRPr lang="en-US" altLang="en-US" dirty="0" smtClean="0">
              <a:latin typeface="Trebuchet MS" pitchFamily="34" charset="0"/>
              <a:ea typeface="Trebuchet MS" pitchFamily="34" charset="0"/>
              <a:cs typeface="Trebuchet MS" pitchFamily="34" charset="0"/>
            </a:endParaRPr>
          </a:p>
        </p:txBody>
      </p:sp>
    </p:spTree>
    <p:extLst>
      <p:ext uri="{BB962C8B-B14F-4D97-AF65-F5344CB8AC3E}">
        <p14:creationId xmlns="" xmlns:p14="http://schemas.microsoft.com/office/powerpoint/2010/main" val="2083596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8"/>
          <p:cNvPicPr>
            <a:picLocks noChangeAspect="1" noChangeArrowheads="1"/>
          </p:cNvPicPr>
          <p:nvPr/>
        </p:nvPicPr>
        <p:blipFill>
          <a:blip r:embed="rId3"/>
          <a:srcRect l="48544"/>
          <a:stretch>
            <a:fillRect/>
          </a:stretch>
        </p:blipFill>
        <p:spPr bwMode="auto">
          <a:xfrm>
            <a:off x="0" y="1863725"/>
            <a:ext cx="3411538" cy="3152775"/>
          </a:xfrm>
          <a:prstGeom prst="rect">
            <a:avLst/>
          </a:prstGeom>
          <a:noFill/>
          <a:ln w="9525">
            <a:noFill/>
            <a:miter lim="800000"/>
            <a:headEnd/>
            <a:tailEnd/>
          </a:ln>
        </p:spPr>
      </p:pic>
      <p:sp>
        <p:nvSpPr>
          <p:cNvPr id="8195" name="Text Box 5"/>
          <p:cNvSpPr txBox="1">
            <a:spLocks noChangeArrowheads="1"/>
          </p:cNvSpPr>
          <p:nvPr/>
        </p:nvSpPr>
        <p:spPr bwMode="auto">
          <a:xfrm>
            <a:off x="1803400" y="571500"/>
            <a:ext cx="4953000" cy="1066800"/>
          </a:xfrm>
          <a:prstGeom prst="rect">
            <a:avLst/>
          </a:prstGeom>
          <a:noFill/>
          <a:ln w="9525">
            <a:noFill/>
            <a:miter lim="800000"/>
            <a:headEnd/>
            <a:tailEnd/>
          </a:ln>
        </p:spPr>
        <p:txBody>
          <a:bodyPr>
            <a:spAutoFit/>
          </a:bodyPr>
          <a:lstStyle/>
          <a:p>
            <a:r>
              <a:rPr lang="en-US" sz="4000">
                <a:solidFill>
                  <a:srgbClr val="FFFA23"/>
                </a:solidFill>
              </a:rPr>
              <a:t>Medication adherence</a:t>
            </a:r>
            <a:endParaRPr lang="en-US" b="1">
              <a:solidFill>
                <a:srgbClr val="FFFA23"/>
              </a:solidFill>
            </a:endParaRPr>
          </a:p>
          <a:p>
            <a:endParaRPr lang="en-US" b="1">
              <a:solidFill>
                <a:srgbClr val="FFFA23"/>
              </a:solidFill>
              <a:latin typeface="Arial" pitchFamily="34" charset="0"/>
            </a:endParaRPr>
          </a:p>
        </p:txBody>
      </p:sp>
      <p:sp>
        <p:nvSpPr>
          <p:cNvPr id="8196" name="Rectangle 9"/>
          <p:cNvSpPr>
            <a:spLocks noChangeArrowheads="1"/>
          </p:cNvSpPr>
          <p:nvPr/>
        </p:nvSpPr>
        <p:spPr bwMode="auto">
          <a:xfrm>
            <a:off x="3835400" y="1752600"/>
            <a:ext cx="4978400" cy="3886200"/>
          </a:xfrm>
          <a:prstGeom prst="rect">
            <a:avLst/>
          </a:prstGeom>
          <a:noFill/>
          <a:ln w="9525">
            <a:noFill/>
            <a:miter lim="800000"/>
            <a:headEnd/>
            <a:tailEnd/>
          </a:ln>
        </p:spPr>
        <p:txBody>
          <a:bodyPr/>
          <a:lstStyle/>
          <a:p>
            <a:pPr>
              <a:lnSpc>
                <a:spcPct val="90000"/>
              </a:lnSpc>
              <a:spcBef>
                <a:spcPct val="20000"/>
              </a:spcBef>
            </a:pPr>
            <a:endParaRPr lang="en-US" sz="3200" b="1">
              <a:solidFill>
                <a:schemeClr val="bg1"/>
              </a:solidFill>
            </a:endParaRPr>
          </a:p>
          <a:p>
            <a:pPr>
              <a:spcBef>
                <a:spcPct val="20000"/>
              </a:spcBef>
            </a:pPr>
            <a:r>
              <a:rPr lang="en-US" sz="2800" i="1">
                <a:solidFill>
                  <a:schemeClr val="bg1"/>
                </a:solidFill>
              </a:rPr>
              <a:t>“The degree to which the person’s behavior corresponds with the agreed recommendations from a health care provider.” </a:t>
            </a:r>
          </a:p>
          <a:p>
            <a:pPr>
              <a:spcBef>
                <a:spcPct val="20000"/>
              </a:spcBef>
            </a:pPr>
            <a:endParaRPr lang="en-US" sz="2800">
              <a:solidFill>
                <a:schemeClr val="bg1"/>
              </a:solidFill>
            </a:endParaRPr>
          </a:p>
        </p:txBody>
      </p:sp>
      <p:sp>
        <p:nvSpPr>
          <p:cNvPr id="8197" name="Rectangle 10"/>
          <p:cNvSpPr>
            <a:spLocks noChangeArrowheads="1"/>
          </p:cNvSpPr>
          <p:nvPr/>
        </p:nvSpPr>
        <p:spPr bwMode="auto">
          <a:xfrm>
            <a:off x="4914900" y="5181600"/>
            <a:ext cx="3819525" cy="420688"/>
          </a:xfrm>
          <a:prstGeom prst="rect">
            <a:avLst/>
          </a:prstGeom>
          <a:noFill/>
          <a:ln w="9525">
            <a:noFill/>
            <a:miter lim="800000"/>
            <a:headEnd/>
            <a:tailEnd/>
          </a:ln>
        </p:spPr>
        <p:txBody>
          <a:bodyPr wrap="none">
            <a:spAutoFit/>
          </a:bodyPr>
          <a:lstStyle/>
          <a:p>
            <a:pPr>
              <a:lnSpc>
                <a:spcPct val="90000"/>
              </a:lnSpc>
              <a:spcBef>
                <a:spcPct val="20000"/>
              </a:spcBef>
            </a:pPr>
            <a:r>
              <a:rPr lang="en-US">
                <a:solidFill>
                  <a:schemeClr val="bg1"/>
                </a:solidFill>
              </a:rPr>
              <a:t> – World Health Organization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latin typeface="Trebuchet MS" pitchFamily="34" charset="0"/>
                <a:ea typeface="Trebuchet MS" pitchFamily="34" charset="0"/>
                <a:cs typeface="Trebuchet MS" pitchFamily="34" charset="0"/>
              </a:rPr>
              <a:t>4. Therapy Related</a:t>
            </a:r>
          </a:p>
        </p:txBody>
      </p:sp>
      <p:sp>
        <p:nvSpPr>
          <p:cNvPr id="35843" name="Content Placeholder 2"/>
          <p:cNvSpPr>
            <a:spLocks noGrp="1"/>
          </p:cNvSpPr>
          <p:nvPr>
            <p:ph idx="1"/>
          </p:nvPr>
        </p:nvSpPr>
        <p:spPr>
          <a:xfrm>
            <a:off x="442913" y="1422401"/>
            <a:ext cx="5208587" cy="4711700"/>
          </a:xfrm>
        </p:spPr>
        <p:txBody>
          <a:bodyPr/>
          <a:lstStyle/>
          <a:p>
            <a:pPr>
              <a:lnSpc>
                <a:spcPts val="3863"/>
              </a:lnSpc>
              <a:buClr>
                <a:schemeClr val="tx2">
                  <a:lumMod val="60000"/>
                  <a:lumOff val="40000"/>
                </a:schemeClr>
              </a:buClr>
            </a:pPr>
            <a:r>
              <a:rPr lang="en-US" altLang="en-US" sz="2400" dirty="0" smtClean="0">
                <a:latin typeface="Trebuchet MS" pitchFamily="34" charset="0"/>
                <a:ea typeface="Trebuchet MS" pitchFamily="34" charset="0"/>
                <a:cs typeface="Trebuchet MS" pitchFamily="34" charset="0"/>
              </a:rPr>
              <a:t>Therapy-related factors include the complexity of medication regimen and unpleasant side effects. </a:t>
            </a:r>
          </a:p>
          <a:p>
            <a:pPr>
              <a:lnSpc>
                <a:spcPts val="3863"/>
              </a:lnSpc>
              <a:buClr>
                <a:schemeClr val="tx2">
                  <a:lumMod val="60000"/>
                  <a:lumOff val="40000"/>
                </a:schemeClr>
              </a:buClr>
            </a:pPr>
            <a:r>
              <a:rPr lang="en-US" altLang="en-US" sz="2400" dirty="0" smtClean="0">
                <a:latin typeface="Trebuchet MS" pitchFamily="34" charset="0"/>
                <a:ea typeface="Trebuchet MS" pitchFamily="34" charset="0"/>
                <a:cs typeface="Trebuchet MS" pitchFamily="34" charset="0"/>
              </a:rPr>
              <a:t>Dosing several times  a day may contribute to non-adherence. </a:t>
            </a:r>
          </a:p>
          <a:p>
            <a:pPr>
              <a:lnSpc>
                <a:spcPts val="3863"/>
              </a:lnSpc>
              <a:buClr>
                <a:schemeClr val="tx2">
                  <a:lumMod val="40000"/>
                  <a:lumOff val="60000"/>
                </a:schemeClr>
              </a:buClr>
            </a:pPr>
            <a:r>
              <a:rPr lang="en-US" altLang="en-US" sz="2400" dirty="0" smtClean="0">
                <a:latin typeface="Trebuchet MS" pitchFamily="34" charset="0"/>
                <a:ea typeface="Trebuchet MS" pitchFamily="34" charset="0"/>
                <a:cs typeface="Trebuchet MS" pitchFamily="34" charset="0"/>
              </a:rPr>
              <a:t>Concern about medication side effects remains a powerful barrier. </a:t>
            </a:r>
          </a:p>
          <a:p>
            <a:pPr>
              <a:lnSpc>
                <a:spcPts val="3863"/>
              </a:lnSpc>
            </a:pPr>
            <a:endParaRPr lang="en-US" altLang="en-US" sz="2400" dirty="0" smtClean="0">
              <a:latin typeface="Trebuchet MS" pitchFamily="34" charset="0"/>
              <a:ea typeface="Trebuchet MS" pitchFamily="34" charset="0"/>
              <a:cs typeface="Trebuchet MS" pitchFamily="34" charset="0"/>
            </a:endParaRPr>
          </a:p>
          <a:p>
            <a:pPr>
              <a:lnSpc>
                <a:spcPts val="3863"/>
              </a:lnSpc>
            </a:pPr>
            <a:endParaRPr lang="en-US" altLang="en-US" sz="2400" dirty="0" smtClean="0">
              <a:latin typeface="Trebuchet MS" pitchFamily="34" charset="0"/>
              <a:ea typeface="Trebuchet MS" pitchFamily="34" charset="0"/>
              <a:cs typeface="Trebuchet MS" pitchFamily="34" charset="0"/>
            </a:endParaRPr>
          </a:p>
        </p:txBody>
      </p:sp>
      <p:pic>
        <p:nvPicPr>
          <p:cNvPr id="4" name="Picture 3"/>
          <p:cNvPicPr>
            <a:picLocks noChangeAspect="1"/>
          </p:cNvPicPr>
          <p:nvPr/>
        </p:nvPicPr>
        <p:blipFill>
          <a:blip r:embed="rId3" cstate="email">
            <a:lum bright="38000" contrast="52000"/>
          </a:blip>
          <a:stretch>
            <a:fillRect/>
          </a:stretch>
        </p:blipFill>
        <p:spPr>
          <a:xfrm>
            <a:off x="5295899" y="1524000"/>
            <a:ext cx="3390900" cy="4521200"/>
          </a:xfrm>
          <a:prstGeom prst="rect">
            <a:avLst/>
          </a:prstGeom>
          <a:effectLst>
            <a:softEdge rad="635000"/>
          </a:effectLst>
        </p:spPr>
      </p:pic>
    </p:spTree>
    <p:extLst>
      <p:ext uri="{BB962C8B-B14F-4D97-AF65-F5344CB8AC3E}">
        <p14:creationId xmlns="" xmlns:p14="http://schemas.microsoft.com/office/powerpoint/2010/main" val="3048372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698500" y="177800"/>
            <a:ext cx="8001000" cy="762000"/>
          </a:xfrm>
        </p:spPr>
        <p:txBody>
          <a:bodyPr/>
          <a:lstStyle/>
          <a:p>
            <a:pPr eaLnBrk="1" hangingPunct="1"/>
            <a:r>
              <a:rPr lang="en-US" dirty="0" smtClean="0">
                <a:solidFill>
                  <a:srgbClr val="FFFFCC"/>
                </a:solidFill>
              </a:rPr>
              <a:t>5. Patient related factors</a:t>
            </a:r>
          </a:p>
        </p:txBody>
      </p:sp>
      <p:sp>
        <p:nvSpPr>
          <p:cNvPr id="16387" name="Rectangle 3"/>
          <p:cNvSpPr>
            <a:spLocks noGrp="1" noChangeArrowheads="1"/>
          </p:cNvSpPr>
          <p:nvPr>
            <p:ph type="body" idx="1"/>
          </p:nvPr>
        </p:nvSpPr>
        <p:spPr>
          <a:xfrm>
            <a:off x="533400" y="1435100"/>
            <a:ext cx="8280400" cy="4889500"/>
          </a:xfrm>
        </p:spPr>
        <p:txBody>
          <a:bodyPr/>
          <a:lstStyle/>
          <a:p>
            <a:pPr marL="342900" lvl="1" indent="-342900" eaLnBrk="1" hangingPunct="1">
              <a:buSzPct val="90000"/>
              <a:buFont typeface="Wingdings" pitchFamily="2" charset="2"/>
              <a:buChar char="§"/>
            </a:pPr>
            <a:r>
              <a:rPr lang="en-US" dirty="0" smtClean="0">
                <a:solidFill>
                  <a:schemeClr val="bg1"/>
                </a:solidFill>
              </a:rPr>
              <a:t>Patient readiness/commitment</a:t>
            </a:r>
          </a:p>
          <a:p>
            <a:pPr marL="342900" lvl="1" indent="-342900" eaLnBrk="1" hangingPunct="1">
              <a:buSzPct val="90000"/>
              <a:buFont typeface="Wingdings" pitchFamily="2" charset="2"/>
              <a:buChar char="§"/>
            </a:pPr>
            <a:r>
              <a:rPr lang="en-US" dirty="0" smtClean="0">
                <a:solidFill>
                  <a:schemeClr val="bg1"/>
                </a:solidFill>
              </a:rPr>
              <a:t>Forgetfulness (e.g., restaurant, too busy )</a:t>
            </a:r>
          </a:p>
          <a:p>
            <a:pPr marL="342900" lvl="1" indent="-342900" eaLnBrk="1" hangingPunct="1">
              <a:buSzPct val="90000"/>
              <a:buFont typeface="Wingdings" pitchFamily="2" charset="2"/>
              <a:buChar char="§"/>
            </a:pPr>
            <a:r>
              <a:rPr lang="en-US" dirty="0" smtClean="0">
                <a:solidFill>
                  <a:schemeClr val="bg1"/>
                </a:solidFill>
              </a:rPr>
              <a:t>Travel away from home</a:t>
            </a:r>
          </a:p>
          <a:p>
            <a:pPr marL="342900" lvl="1" indent="-342900" eaLnBrk="1" hangingPunct="1">
              <a:buSzPct val="90000"/>
              <a:buFont typeface="Wingdings" pitchFamily="2" charset="2"/>
              <a:buChar char="§"/>
            </a:pPr>
            <a:r>
              <a:rPr lang="en-US" dirty="0" smtClean="0">
                <a:solidFill>
                  <a:schemeClr val="bg1"/>
                </a:solidFill>
              </a:rPr>
              <a:t>Lifestyle</a:t>
            </a:r>
          </a:p>
          <a:p>
            <a:pPr marL="342900" lvl="1" indent="-342900" eaLnBrk="1" hangingPunct="1">
              <a:buSzPct val="90000"/>
              <a:buFont typeface="Wingdings" pitchFamily="2" charset="2"/>
              <a:buChar char="§"/>
            </a:pPr>
            <a:r>
              <a:rPr lang="en-US" dirty="0" smtClean="0">
                <a:solidFill>
                  <a:schemeClr val="bg1"/>
                </a:solidFill>
              </a:rPr>
              <a:t>Lazy about going to the drug store</a:t>
            </a:r>
          </a:p>
          <a:p>
            <a:pPr marL="342900" lvl="1" indent="-342900" eaLnBrk="1" hangingPunct="1">
              <a:buSzPct val="90000"/>
              <a:buFont typeface="Wingdings" pitchFamily="2" charset="2"/>
              <a:buChar char="§"/>
            </a:pPr>
            <a:r>
              <a:rPr lang="en-US" dirty="0" smtClean="0">
                <a:solidFill>
                  <a:schemeClr val="bg1"/>
                </a:solidFill>
              </a:rPr>
              <a:t>Confused about dosage</a:t>
            </a:r>
          </a:p>
          <a:p>
            <a:pPr marL="381000" indent="-381000">
              <a:lnSpc>
                <a:spcPct val="90000"/>
              </a:lnSpc>
              <a:buClr>
                <a:schemeClr val="bg1"/>
              </a:buClr>
              <a:buSzTx/>
            </a:pPr>
            <a:r>
              <a:rPr lang="en-US" sz="2400" dirty="0" smtClean="0"/>
              <a:t>Feeling sick</a:t>
            </a:r>
          </a:p>
          <a:p>
            <a:pPr marL="381000" indent="-381000">
              <a:lnSpc>
                <a:spcPct val="90000"/>
              </a:lnSpc>
              <a:buClr>
                <a:schemeClr val="bg1"/>
              </a:buClr>
              <a:buSzTx/>
            </a:pPr>
            <a:r>
              <a:rPr lang="en-US" sz="2400" dirty="0" smtClean="0"/>
              <a:t>Feel well (rare reason)</a:t>
            </a:r>
          </a:p>
          <a:p>
            <a:pPr marL="342900" lvl="1" indent="-342900" eaLnBrk="1" hangingPunct="1">
              <a:buSzPct val="90000"/>
              <a:buFont typeface="Wingdings" pitchFamily="2" charset="2"/>
              <a:buChar char="§"/>
            </a:pPr>
            <a:r>
              <a:rPr lang="en-US" dirty="0" smtClean="0">
                <a:solidFill>
                  <a:schemeClr val="bg1"/>
                </a:solidFill>
              </a:rPr>
              <a:t>Depression - Life events, stress (e.g., death in family)</a:t>
            </a:r>
          </a:p>
          <a:p>
            <a:pPr marL="342900" lvl="1" indent="-342900" eaLnBrk="1" hangingPunct="1">
              <a:buSzPct val="90000"/>
              <a:buFont typeface="Wingdings" pitchFamily="2" charset="2"/>
              <a:buChar char="§"/>
            </a:pPr>
            <a:r>
              <a:rPr lang="en-US" dirty="0" smtClean="0">
                <a:solidFill>
                  <a:schemeClr val="bg1"/>
                </a:solidFill>
              </a:rPr>
              <a:t>Cultural - Don’t believe in the treatment</a:t>
            </a:r>
          </a:p>
          <a:p>
            <a:pPr marL="342900" lvl="1" indent="-342900" eaLnBrk="1" hangingPunct="1">
              <a:buClr>
                <a:schemeClr val="tx2">
                  <a:lumMod val="40000"/>
                  <a:lumOff val="60000"/>
                </a:schemeClr>
              </a:buClr>
              <a:buSzPct val="90000"/>
              <a:buFont typeface="Wingdings" pitchFamily="2" charset="2"/>
              <a:buChar char="§"/>
            </a:pPr>
            <a:r>
              <a:rPr lang="en-US" dirty="0" smtClean="0">
                <a:solidFill>
                  <a:schemeClr val="bg1"/>
                </a:solidFill>
              </a:rPr>
              <a:t>Socioeconomic/ Financial (wait until pay day, take 1/2 dose to delay renewing prescription)</a:t>
            </a:r>
          </a:p>
          <a:p>
            <a:pPr marL="381000" indent="-381000" eaLnBrk="1" hangingPunct="1">
              <a:buClr>
                <a:schemeClr val="bg1"/>
              </a:buClr>
            </a:pPr>
            <a:endParaRPr lang="en-US" sz="2400" dirty="0" smtClean="0">
              <a:solidFill>
                <a:srgbClr val="FFFA23"/>
              </a:solidFill>
            </a:endParaRPr>
          </a:p>
        </p:txBody>
      </p:sp>
      <p:grpSp>
        <p:nvGrpSpPr>
          <p:cNvPr id="16388" name="Group 4"/>
          <p:cNvGrpSpPr>
            <a:grpSpLocks/>
          </p:cNvGrpSpPr>
          <p:nvPr/>
        </p:nvGrpSpPr>
        <p:grpSpPr bwMode="auto">
          <a:xfrm>
            <a:off x="0" y="800100"/>
            <a:ext cx="9009063" cy="441325"/>
            <a:chOff x="0" y="514"/>
            <a:chExt cx="5675" cy="278"/>
          </a:xfrm>
        </p:grpSpPr>
        <p:grpSp>
          <p:nvGrpSpPr>
            <p:cNvPr id="16389" name="Group 5"/>
            <p:cNvGrpSpPr>
              <a:grpSpLocks/>
            </p:cNvGrpSpPr>
            <p:nvPr/>
          </p:nvGrpSpPr>
          <p:grpSpPr bwMode="auto">
            <a:xfrm>
              <a:off x="183" y="514"/>
              <a:ext cx="448" cy="147"/>
              <a:chOff x="720" y="336"/>
              <a:chExt cx="624" cy="432"/>
            </a:xfrm>
          </p:grpSpPr>
          <p:sp>
            <p:nvSpPr>
              <p:cNvPr id="16395"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16396"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16390" name="Group 8"/>
            <p:cNvGrpSpPr>
              <a:grpSpLocks/>
            </p:cNvGrpSpPr>
            <p:nvPr/>
          </p:nvGrpSpPr>
          <p:grpSpPr bwMode="auto">
            <a:xfrm>
              <a:off x="261" y="645"/>
              <a:ext cx="465" cy="147"/>
              <a:chOff x="912" y="2640"/>
              <a:chExt cx="672" cy="432"/>
            </a:xfrm>
          </p:grpSpPr>
          <p:sp>
            <p:nvSpPr>
              <p:cNvPr id="16393"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6394"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16391"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16392"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pic>
        <p:nvPicPr>
          <p:cNvPr id="13" name="Picture 14" descr="ANd9GcT8TjvEwFkrmm79yCBDe2ZioFnWrVP6JptHzEvW5mnfu1IDn4an"/>
          <p:cNvPicPr>
            <a:picLocks noChangeAspect="1" noChangeArrowheads="1"/>
          </p:cNvPicPr>
          <p:nvPr/>
        </p:nvPicPr>
        <p:blipFill>
          <a:blip r:embed="rId2"/>
          <a:srcRect/>
          <a:stretch>
            <a:fillRect/>
          </a:stretch>
        </p:blipFill>
        <p:spPr bwMode="auto">
          <a:xfrm>
            <a:off x="6418263" y="2416175"/>
            <a:ext cx="2124075" cy="21526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p:cTn id="6" dur="500" fill="hold"/>
                                        <p:tgtEl>
                                          <p:spTgt spid="48333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698500" y="177800"/>
            <a:ext cx="8001000" cy="762000"/>
          </a:xfrm>
        </p:spPr>
        <p:txBody>
          <a:bodyPr/>
          <a:lstStyle/>
          <a:p>
            <a:pPr eaLnBrk="1" hangingPunct="1"/>
            <a:r>
              <a:rPr lang="en-US" smtClean="0">
                <a:solidFill>
                  <a:srgbClr val="FFFF00"/>
                </a:solidFill>
              </a:rPr>
              <a:t>Patients at higher risk:</a:t>
            </a:r>
          </a:p>
        </p:txBody>
      </p:sp>
      <p:sp>
        <p:nvSpPr>
          <p:cNvPr id="17411" name="Rectangle 3"/>
          <p:cNvSpPr>
            <a:spLocks noGrp="1" noChangeArrowheads="1"/>
          </p:cNvSpPr>
          <p:nvPr>
            <p:ph type="body" idx="1"/>
          </p:nvPr>
        </p:nvSpPr>
        <p:spPr>
          <a:xfrm>
            <a:off x="546100" y="1682750"/>
            <a:ext cx="5156200" cy="4641850"/>
          </a:xfrm>
        </p:spPr>
        <p:txBody>
          <a:bodyPr/>
          <a:lstStyle/>
          <a:p>
            <a:pPr eaLnBrk="1" hangingPunct="1">
              <a:buClr>
                <a:schemeClr val="bg1"/>
              </a:buClr>
            </a:pPr>
            <a:r>
              <a:rPr lang="en-US" sz="3000" smtClean="0"/>
              <a:t>Multiple daily dosing</a:t>
            </a:r>
          </a:p>
          <a:p>
            <a:pPr marL="742950" lvl="2" indent="-342900" eaLnBrk="1" hangingPunct="1">
              <a:buSzPct val="90000"/>
              <a:buFont typeface="Wingdings" pitchFamily="2" charset="2"/>
              <a:buChar char="§"/>
            </a:pPr>
            <a:r>
              <a:rPr lang="en-US" smtClean="0"/>
              <a:t>qd &lt; bid &lt; tid, &lt; qid</a:t>
            </a:r>
          </a:p>
          <a:p>
            <a:pPr eaLnBrk="1" hangingPunct="1">
              <a:buClr>
                <a:schemeClr val="bg1"/>
              </a:buClr>
            </a:pPr>
            <a:r>
              <a:rPr lang="en-US" sz="3000" smtClean="0"/>
              <a:t>Patient perceptions</a:t>
            </a:r>
          </a:p>
          <a:p>
            <a:pPr marL="742950" lvl="2" indent="-342900" eaLnBrk="1" hangingPunct="1">
              <a:buSzPct val="90000"/>
              <a:buFont typeface="Wingdings" pitchFamily="2" charset="2"/>
              <a:buChar char="§"/>
            </a:pPr>
            <a:r>
              <a:rPr lang="en-US" smtClean="0"/>
              <a:t>effectiveness, side effects, cost</a:t>
            </a:r>
          </a:p>
          <a:p>
            <a:pPr eaLnBrk="1" hangingPunct="1">
              <a:buClr>
                <a:schemeClr val="bg1"/>
              </a:buClr>
            </a:pPr>
            <a:r>
              <a:rPr lang="en-US" sz="3000" smtClean="0"/>
              <a:t>Poor communication</a:t>
            </a:r>
          </a:p>
          <a:p>
            <a:pPr marL="742950" lvl="2" indent="-342900" eaLnBrk="1" hangingPunct="1">
              <a:buSzPct val="90000"/>
              <a:buFont typeface="Wingdings" pitchFamily="2" charset="2"/>
              <a:buChar char="§"/>
            </a:pPr>
            <a:r>
              <a:rPr lang="en-US" smtClean="0"/>
              <a:t>patient practitioner rapport</a:t>
            </a:r>
          </a:p>
          <a:p>
            <a:pPr eaLnBrk="1" hangingPunct="1">
              <a:buClr>
                <a:schemeClr val="bg1"/>
              </a:buClr>
            </a:pPr>
            <a:r>
              <a:rPr lang="en-US" sz="3000" smtClean="0"/>
              <a:t>Psychiatric illness</a:t>
            </a:r>
          </a:p>
          <a:p>
            <a:pPr marL="742950" lvl="2" indent="-342900" eaLnBrk="1" hangingPunct="1">
              <a:buSzPct val="90000"/>
              <a:buFont typeface="Wingdings" pitchFamily="2" charset="2"/>
              <a:buChar char="§"/>
            </a:pPr>
            <a:r>
              <a:rPr lang="en-US" smtClean="0"/>
              <a:t>less likely to comply</a:t>
            </a:r>
          </a:p>
        </p:txBody>
      </p:sp>
      <p:grpSp>
        <p:nvGrpSpPr>
          <p:cNvPr id="17412" name="Group 4"/>
          <p:cNvGrpSpPr>
            <a:grpSpLocks/>
          </p:cNvGrpSpPr>
          <p:nvPr/>
        </p:nvGrpSpPr>
        <p:grpSpPr bwMode="auto">
          <a:xfrm>
            <a:off x="0" y="800100"/>
            <a:ext cx="9009063" cy="441325"/>
            <a:chOff x="0" y="514"/>
            <a:chExt cx="5675" cy="278"/>
          </a:xfrm>
        </p:grpSpPr>
        <p:grpSp>
          <p:nvGrpSpPr>
            <p:cNvPr id="17415" name="Group 5"/>
            <p:cNvGrpSpPr>
              <a:grpSpLocks/>
            </p:cNvGrpSpPr>
            <p:nvPr/>
          </p:nvGrpSpPr>
          <p:grpSpPr bwMode="auto">
            <a:xfrm>
              <a:off x="183" y="514"/>
              <a:ext cx="448" cy="147"/>
              <a:chOff x="720" y="336"/>
              <a:chExt cx="624" cy="432"/>
            </a:xfrm>
          </p:grpSpPr>
          <p:sp>
            <p:nvSpPr>
              <p:cNvPr id="17421"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17422"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17416" name="Group 8"/>
            <p:cNvGrpSpPr>
              <a:grpSpLocks/>
            </p:cNvGrpSpPr>
            <p:nvPr/>
          </p:nvGrpSpPr>
          <p:grpSpPr bwMode="auto">
            <a:xfrm>
              <a:off x="261" y="645"/>
              <a:ext cx="465" cy="147"/>
              <a:chOff x="912" y="2640"/>
              <a:chExt cx="672" cy="432"/>
            </a:xfrm>
          </p:grpSpPr>
          <p:sp>
            <p:nvSpPr>
              <p:cNvPr id="17419"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7420"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17417"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17418"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pic>
        <p:nvPicPr>
          <p:cNvPr id="17413" name="Picture 6" descr="http://3.bp.blogspot.com/_7YR-Rsp2dxo/TOjKdHWkPoI/AAAAAAAAADM/4-gpgyDinjg/s1600/untitled.jpg"/>
          <p:cNvPicPr>
            <a:picLocks noChangeAspect="1" noChangeArrowheads="1"/>
          </p:cNvPicPr>
          <p:nvPr/>
        </p:nvPicPr>
        <p:blipFill>
          <a:blip r:embed="rId2"/>
          <a:srcRect/>
          <a:stretch>
            <a:fillRect/>
          </a:stretch>
        </p:blipFill>
        <p:spPr bwMode="auto">
          <a:xfrm>
            <a:off x="6497638" y="1752600"/>
            <a:ext cx="2087562" cy="2260600"/>
          </a:xfrm>
          <a:prstGeom prst="rect">
            <a:avLst/>
          </a:prstGeom>
          <a:noFill/>
          <a:ln w="9525">
            <a:noFill/>
            <a:miter lim="800000"/>
            <a:headEnd/>
            <a:tailEnd/>
          </a:ln>
        </p:spPr>
      </p:pic>
      <p:pic>
        <p:nvPicPr>
          <p:cNvPr id="17414" name="il_fi" descr="http://www.productivity501.com/wp-content/uploads/tpfiles/locus_of_control.png"/>
          <p:cNvPicPr>
            <a:picLocks noChangeAspect="1" noChangeArrowheads="1"/>
          </p:cNvPicPr>
          <p:nvPr/>
        </p:nvPicPr>
        <p:blipFill>
          <a:blip r:embed="rId3"/>
          <a:srcRect/>
          <a:stretch>
            <a:fillRect/>
          </a:stretch>
        </p:blipFill>
        <p:spPr bwMode="auto">
          <a:xfrm>
            <a:off x="5267325" y="4445000"/>
            <a:ext cx="3876675" cy="1600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p:cTn id="6" dur="500" fill="hold"/>
                                        <p:tgtEl>
                                          <p:spTgt spid="48333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81100" y="609600"/>
            <a:ext cx="7962900" cy="495300"/>
          </a:xfrm>
        </p:spPr>
        <p:txBody>
          <a:bodyPr/>
          <a:lstStyle/>
          <a:p>
            <a:pPr eaLnBrk="1" hangingPunct="1"/>
            <a:r>
              <a:rPr lang="en-US" smtClean="0">
                <a:solidFill>
                  <a:srgbClr val="FFFA23"/>
                </a:solidFill>
              </a:rPr>
              <a:t>Factors affecting adherence</a:t>
            </a:r>
          </a:p>
        </p:txBody>
      </p:sp>
      <p:sp>
        <p:nvSpPr>
          <p:cNvPr id="457731" name="Rectangle 3"/>
          <p:cNvSpPr>
            <a:spLocks noGrp="1" noChangeArrowheads="1"/>
          </p:cNvSpPr>
          <p:nvPr>
            <p:ph type="body" idx="1"/>
          </p:nvPr>
        </p:nvSpPr>
        <p:spPr>
          <a:xfrm>
            <a:off x="1257300" y="1917700"/>
            <a:ext cx="7581900" cy="4533900"/>
          </a:xfrm>
        </p:spPr>
        <p:txBody>
          <a:bodyPr/>
          <a:lstStyle/>
          <a:p>
            <a:pPr marL="1485900" indent="-571500" eaLnBrk="1" hangingPunct="1">
              <a:lnSpc>
                <a:spcPct val="80000"/>
              </a:lnSpc>
              <a:spcBef>
                <a:spcPct val="50000"/>
              </a:spcBef>
              <a:buClr>
                <a:srgbClr val="FFFDBF"/>
              </a:buClr>
              <a:buSzTx/>
            </a:pPr>
            <a:r>
              <a:rPr lang="en-US" sz="2400" b="1" smtClean="0">
                <a:solidFill>
                  <a:srgbClr val="FFFDBF"/>
                </a:solidFill>
              </a:rPr>
              <a:t>Patient-related factors</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Patient readiness/commitment</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Forgetfulness</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Travel away from home</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Lifestyle </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Depression</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Cultural </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Socioeconomic</a:t>
            </a:r>
          </a:p>
          <a:p>
            <a:pPr marL="2463800" lvl="1" indent="-520700" eaLnBrk="1" hangingPunct="1">
              <a:lnSpc>
                <a:spcPct val="80000"/>
              </a:lnSpc>
              <a:spcBef>
                <a:spcPct val="50000"/>
              </a:spcBef>
              <a:buSzTx/>
              <a:buFont typeface="Wingdings" pitchFamily="2" charset="2"/>
              <a:buChar char="§"/>
            </a:pPr>
            <a:r>
              <a:rPr lang="en-US" smtClean="0">
                <a:solidFill>
                  <a:schemeClr val="bg1"/>
                </a:solidFill>
              </a:rPr>
              <a:t>Etc</a:t>
            </a:r>
          </a:p>
        </p:txBody>
      </p:sp>
      <p:grpSp>
        <p:nvGrpSpPr>
          <p:cNvPr id="18436" name="Group 4"/>
          <p:cNvGrpSpPr>
            <a:grpSpLocks/>
          </p:cNvGrpSpPr>
          <p:nvPr/>
        </p:nvGrpSpPr>
        <p:grpSpPr bwMode="auto">
          <a:xfrm>
            <a:off x="0" y="965200"/>
            <a:ext cx="9009063" cy="441325"/>
            <a:chOff x="0" y="514"/>
            <a:chExt cx="5675" cy="278"/>
          </a:xfrm>
        </p:grpSpPr>
        <p:grpSp>
          <p:nvGrpSpPr>
            <p:cNvPr id="18438" name="Group 5"/>
            <p:cNvGrpSpPr>
              <a:grpSpLocks/>
            </p:cNvGrpSpPr>
            <p:nvPr/>
          </p:nvGrpSpPr>
          <p:grpSpPr bwMode="auto">
            <a:xfrm>
              <a:off x="183" y="514"/>
              <a:ext cx="448" cy="147"/>
              <a:chOff x="720" y="336"/>
              <a:chExt cx="624" cy="432"/>
            </a:xfrm>
          </p:grpSpPr>
          <p:sp>
            <p:nvSpPr>
              <p:cNvPr id="18444"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18445"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18439" name="Group 8"/>
            <p:cNvGrpSpPr>
              <a:grpSpLocks/>
            </p:cNvGrpSpPr>
            <p:nvPr/>
          </p:nvGrpSpPr>
          <p:grpSpPr bwMode="auto">
            <a:xfrm>
              <a:off x="261" y="645"/>
              <a:ext cx="465" cy="147"/>
              <a:chOff x="912" y="2640"/>
              <a:chExt cx="672" cy="432"/>
            </a:xfrm>
          </p:grpSpPr>
          <p:sp>
            <p:nvSpPr>
              <p:cNvPr id="18442"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8443"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18440"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18441"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pic>
        <p:nvPicPr>
          <p:cNvPr id="18437" name="Picture 14" descr="ANd9GcT8TjvEwFkrmm79yCBDe2ZioFnWrVP6JptHzEvW5mnfu1IDn4an"/>
          <p:cNvPicPr>
            <a:picLocks noChangeAspect="1" noChangeArrowheads="1"/>
          </p:cNvPicPr>
          <p:nvPr/>
        </p:nvPicPr>
        <p:blipFill>
          <a:blip r:embed="rId2"/>
          <a:srcRect/>
          <a:stretch>
            <a:fillRect/>
          </a:stretch>
        </p:blipFill>
        <p:spPr bwMode="auto">
          <a:xfrm>
            <a:off x="538163" y="4054475"/>
            <a:ext cx="2124075" cy="21526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5773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57731">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57731">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57731">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57731">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57731">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57731">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457731">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457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eaLnBrk="1" hangingPunct="1"/>
            <a:r>
              <a:rPr lang="en-US" dirty="0" smtClean="0">
                <a:solidFill>
                  <a:srgbClr val="FFFFCC"/>
                </a:solidFill>
              </a:rPr>
              <a:t>Patients at higher risk:</a:t>
            </a:r>
          </a:p>
        </p:txBody>
      </p:sp>
      <p:sp>
        <p:nvSpPr>
          <p:cNvPr id="490499" name="Rectangle 3"/>
          <p:cNvSpPr>
            <a:spLocks noGrp="1" noChangeArrowheads="1"/>
          </p:cNvSpPr>
          <p:nvPr>
            <p:ph type="body" idx="1"/>
          </p:nvPr>
        </p:nvSpPr>
        <p:spPr>
          <a:xfrm>
            <a:off x="1930400" y="1524000"/>
            <a:ext cx="5199063" cy="4525963"/>
          </a:xfrm>
        </p:spPr>
        <p:txBody>
          <a:bodyPr/>
          <a:lstStyle/>
          <a:p>
            <a:pPr eaLnBrk="1" hangingPunct="1">
              <a:buClr>
                <a:schemeClr val="bg1"/>
              </a:buClr>
              <a:buSzTx/>
            </a:pPr>
            <a:r>
              <a:rPr lang="en-US" sz="2200" smtClean="0"/>
              <a:t>Multiple daily dosing</a:t>
            </a:r>
          </a:p>
          <a:p>
            <a:pPr lvl="1" eaLnBrk="1" hangingPunct="1">
              <a:buSzTx/>
            </a:pPr>
            <a:r>
              <a:rPr lang="en-US" sz="2200" smtClean="0"/>
              <a:t>od &lt; bid &lt; tid &lt; qid</a:t>
            </a:r>
          </a:p>
          <a:p>
            <a:pPr eaLnBrk="1" hangingPunct="1">
              <a:buClr>
                <a:schemeClr val="bg1"/>
              </a:buClr>
              <a:buSzTx/>
            </a:pPr>
            <a:endParaRPr lang="en-US" sz="2200" smtClean="0"/>
          </a:p>
          <a:p>
            <a:pPr eaLnBrk="1" hangingPunct="1">
              <a:buClr>
                <a:schemeClr val="bg1"/>
              </a:buClr>
              <a:buSzTx/>
            </a:pPr>
            <a:r>
              <a:rPr lang="en-US" sz="2200" smtClean="0"/>
              <a:t>Patient perceptions </a:t>
            </a:r>
          </a:p>
          <a:p>
            <a:pPr lvl="1" eaLnBrk="1" hangingPunct="1">
              <a:buSzTx/>
            </a:pPr>
            <a:r>
              <a:rPr lang="en-US" sz="2200" smtClean="0"/>
              <a:t>effectiveness, side effects, cost</a:t>
            </a:r>
          </a:p>
          <a:p>
            <a:pPr eaLnBrk="1" hangingPunct="1">
              <a:buClr>
                <a:schemeClr val="bg1"/>
              </a:buClr>
              <a:buSzTx/>
            </a:pPr>
            <a:endParaRPr lang="en-US" sz="2200" smtClean="0"/>
          </a:p>
          <a:p>
            <a:pPr eaLnBrk="1" hangingPunct="1">
              <a:buClr>
                <a:schemeClr val="bg1"/>
              </a:buClr>
              <a:buSzTx/>
            </a:pPr>
            <a:r>
              <a:rPr lang="en-US" sz="2200" smtClean="0"/>
              <a:t>Poor communication</a:t>
            </a:r>
          </a:p>
          <a:p>
            <a:pPr lvl="1" eaLnBrk="1" hangingPunct="1">
              <a:buSzTx/>
            </a:pPr>
            <a:r>
              <a:rPr lang="en-US" sz="2200" smtClean="0"/>
              <a:t>patient practitioner rapport</a:t>
            </a:r>
          </a:p>
          <a:p>
            <a:pPr eaLnBrk="1" hangingPunct="1">
              <a:buClr>
                <a:schemeClr val="bg1"/>
              </a:buClr>
              <a:buSzTx/>
            </a:pPr>
            <a:endParaRPr lang="en-US" sz="2200" smtClean="0"/>
          </a:p>
          <a:p>
            <a:pPr eaLnBrk="1" hangingPunct="1">
              <a:buClr>
                <a:schemeClr val="bg1"/>
              </a:buClr>
              <a:buSzTx/>
            </a:pPr>
            <a:r>
              <a:rPr lang="en-US" sz="2200" smtClean="0"/>
              <a:t>Psychiatric illness</a:t>
            </a:r>
          </a:p>
          <a:p>
            <a:pPr lvl="1" eaLnBrk="1" hangingPunct="1">
              <a:buSzTx/>
            </a:pPr>
            <a:r>
              <a:rPr lang="en-US" sz="2200" smtClean="0"/>
              <a:t>less likely to comply</a:t>
            </a:r>
          </a:p>
          <a:p>
            <a:pPr eaLnBrk="1" hangingPunct="1">
              <a:buClr>
                <a:schemeClr val="bg1"/>
              </a:buClr>
              <a:buSzTx/>
            </a:pPr>
            <a:endParaRPr lang="en-US" sz="2200" smtClean="0"/>
          </a:p>
        </p:txBody>
      </p:sp>
      <p:grpSp>
        <p:nvGrpSpPr>
          <p:cNvPr id="19460" name="Group 4"/>
          <p:cNvGrpSpPr>
            <a:grpSpLocks/>
          </p:cNvGrpSpPr>
          <p:nvPr/>
        </p:nvGrpSpPr>
        <p:grpSpPr bwMode="auto">
          <a:xfrm>
            <a:off x="0" y="965200"/>
            <a:ext cx="9009063" cy="441325"/>
            <a:chOff x="0" y="514"/>
            <a:chExt cx="5675" cy="278"/>
          </a:xfrm>
        </p:grpSpPr>
        <p:grpSp>
          <p:nvGrpSpPr>
            <p:cNvPr id="19461" name="Group 5"/>
            <p:cNvGrpSpPr>
              <a:grpSpLocks/>
            </p:cNvGrpSpPr>
            <p:nvPr/>
          </p:nvGrpSpPr>
          <p:grpSpPr bwMode="auto">
            <a:xfrm>
              <a:off x="183" y="514"/>
              <a:ext cx="448" cy="147"/>
              <a:chOff x="720" y="336"/>
              <a:chExt cx="624" cy="432"/>
            </a:xfrm>
          </p:grpSpPr>
          <p:sp>
            <p:nvSpPr>
              <p:cNvPr id="19467"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19468"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19462" name="Group 8"/>
            <p:cNvGrpSpPr>
              <a:grpSpLocks/>
            </p:cNvGrpSpPr>
            <p:nvPr/>
          </p:nvGrpSpPr>
          <p:grpSpPr bwMode="auto">
            <a:xfrm>
              <a:off x="261" y="645"/>
              <a:ext cx="465" cy="147"/>
              <a:chOff x="912" y="2640"/>
              <a:chExt cx="672" cy="432"/>
            </a:xfrm>
          </p:grpSpPr>
          <p:sp>
            <p:nvSpPr>
              <p:cNvPr id="19465"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9466"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19463"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19464"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0498"/>
                                        </p:tgtEl>
                                        <p:attrNameLst>
                                          <p:attrName>style.visibility</p:attrName>
                                        </p:attrNameLst>
                                      </p:cBhvr>
                                      <p:to>
                                        <p:strVal val="visible"/>
                                      </p:to>
                                    </p:set>
                                    <p:animEffect transition="in" filter="randombar(horizontal)">
                                      <p:cBhvr>
                                        <p:cTn id="7" dur="600">
                                          <p:stCondLst>
                                            <p:cond delay="0"/>
                                          </p:stCondLst>
                                        </p:cTn>
                                        <p:tgtEl>
                                          <p:spTgt spid="49049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90499">
                                            <p:txEl>
                                              <p:pRg st="0" end="0"/>
                                            </p:txEl>
                                          </p:spTgt>
                                        </p:tgtEl>
                                        <p:attrNameLst>
                                          <p:attrName>style.visibility</p:attrName>
                                        </p:attrNameLst>
                                      </p:cBhvr>
                                      <p:to>
                                        <p:strVal val="visible"/>
                                      </p:to>
                                    </p:set>
                                    <p:animEffect transition="in" filter="randombar(horizontal)">
                                      <p:cBhvr>
                                        <p:cTn id="12" dur="500"/>
                                        <p:tgtEl>
                                          <p:spTgt spid="490499">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90499">
                                            <p:txEl>
                                              <p:pRg st="1" end="1"/>
                                            </p:txEl>
                                          </p:spTgt>
                                        </p:tgtEl>
                                        <p:attrNameLst>
                                          <p:attrName>style.visibility</p:attrName>
                                        </p:attrNameLst>
                                      </p:cBhvr>
                                      <p:to>
                                        <p:strVal val="visible"/>
                                      </p:to>
                                    </p:set>
                                    <p:animEffect transition="in" filter="randombar(horizontal)">
                                      <p:cBhvr>
                                        <p:cTn id="15" dur="500"/>
                                        <p:tgtEl>
                                          <p:spTgt spid="4904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90499">
                                            <p:txEl>
                                              <p:pRg st="3" end="3"/>
                                            </p:txEl>
                                          </p:spTgt>
                                        </p:tgtEl>
                                        <p:attrNameLst>
                                          <p:attrName>style.visibility</p:attrName>
                                        </p:attrNameLst>
                                      </p:cBhvr>
                                      <p:to>
                                        <p:strVal val="visible"/>
                                      </p:to>
                                    </p:set>
                                    <p:animEffect transition="in" filter="randombar(horizontal)">
                                      <p:cBhvr>
                                        <p:cTn id="20" dur="500"/>
                                        <p:tgtEl>
                                          <p:spTgt spid="490499">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90499">
                                            <p:txEl>
                                              <p:pRg st="4" end="4"/>
                                            </p:txEl>
                                          </p:spTgt>
                                        </p:tgtEl>
                                        <p:attrNameLst>
                                          <p:attrName>style.visibility</p:attrName>
                                        </p:attrNameLst>
                                      </p:cBhvr>
                                      <p:to>
                                        <p:strVal val="visible"/>
                                      </p:to>
                                    </p:set>
                                    <p:animEffect transition="in" filter="randombar(horizontal)">
                                      <p:cBhvr>
                                        <p:cTn id="23" dur="500"/>
                                        <p:tgtEl>
                                          <p:spTgt spid="49049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90499">
                                            <p:txEl>
                                              <p:pRg st="6" end="6"/>
                                            </p:txEl>
                                          </p:spTgt>
                                        </p:tgtEl>
                                        <p:attrNameLst>
                                          <p:attrName>style.visibility</p:attrName>
                                        </p:attrNameLst>
                                      </p:cBhvr>
                                      <p:to>
                                        <p:strVal val="visible"/>
                                      </p:to>
                                    </p:set>
                                    <p:animEffect transition="in" filter="randombar(horizontal)">
                                      <p:cBhvr>
                                        <p:cTn id="28" dur="500"/>
                                        <p:tgtEl>
                                          <p:spTgt spid="490499">
                                            <p:txEl>
                                              <p:pRg st="6" end="6"/>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90499">
                                            <p:txEl>
                                              <p:pRg st="7" end="7"/>
                                            </p:txEl>
                                          </p:spTgt>
                                        </p:tgtEl>
                                        <p:attrNameLst>
                                          <p:attrName>style.visibility</p:attrName>
                                        </p:attrNameLst>
                                      </p:cBhvr>
                                      <p:to>
                                        <p:strVal val="visible"/>
                                      </p:to>
                                    </p:set>
                                    <p:animEffect transition="in" filter="randombar(horizontal)">
                                      <p:cBhvr>
                                        <p:cTn id="31" dur="500"/>
                                        <p:tgtEl>
                                          <p:spTgt spid="49049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90499">
                                            <p:txEl>
                                              <p:pRg st="9" end="9"/>
                                            </p:txEl>
                                          </p:spTgt>
                                        </p:tgtEl>
                                        <p:attrNameLst>
                                          <p:attrName>style.visibility</p:attrName>
                                        </p:attrNameLst>
                                      </p:cBhvr>
                                      <p:to>
                                        <p:strVal val="visible"/>
                                      </p:to>
                                    </p:set>
                                    <p:animEffect transition="in" filter="randombar(horizontal)">
                                      <p:cBhvr>
                                        <p:cTn id="36" dur="500"/>
                                        <p:tgtEl>
                                          <p:spTgt spid="490499">
                                            <p:txEl>
                                              <p:pRg st="9" end="9"/>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90499">
                                            <p:txEl>
                                              <p:pRg st="10" end="10"/>
                                            </p:txEl>
                                          </p:spTgt>
                                        </p:tgtEl>
                                        <p:attrNameLst>
                                          <p:attrName>style.visibility</p:attrName>
                                        </p:attrNameLst>
                                      </p:cBhvr>
                                      <p:to>
                                        <p:strVal val="visible"/>
                                      </p:to>
                                    </p:set>
                                    <p:animEffect transition="in" filter="randombar(horizontal)">
                                      <p:cBhvr>
                                        <p:cTn id="39" dur="500"/>
                                        <p:tgtEl>
                                          <p:spTgt spid="490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8" grpId="0"/>
      <p:bldP spid="49049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3" name="Rectangle 3"/>
          <p:cNvSpPr>
            <a:spLocks noGrp="1" noChangeArrowheads="1"/>
          </p:cNvSpPr>
          <p:nvPr>
            <p:ph type="body" idx="1"/>
          </p:nvPr>
        </p:nvSpPr>
        <p:spPr>
          <a:xfrm>
            <a:off x="1701800" y="1765300"/>
            <a:ext cx="7137400" cy="4318000"/>
          </a:xfrm>
        </p:spPr>
        <p:txBody>
          <a:bodyPr/>
          <a:lstStyle/>
          <a:p>
            <a:pPr marL="533400" indent="-533400" eaLnBrk="1" hangingPunct="1">
              <a:lnSpc>
                <a:spcPct val="80000"/>
              </a:lnSpc>
              <a:spcBef>
                <a:spcPct val="50000"/>
              </a:spcBef>
              <a:buClr>
                <a:srgbClr val="FFFDBF"/>
              </a:buClr>
              <a:buSzTx/>
            </a:pPr>
            <a:r>
              <a:rPr lang="en-US" sz="2400" b="1" smtClean="0">
                <a:solidFill>
                  <a:srgbClr val="FFFDBF"/>
                </a:solidFill>
              </a:rPr>
              <a:t>Other factors</a:t>
            </a:r>
          </a:p>
          <a:p>
            <a:pPr marL="914400" lvl="1" indent="-457200" eaLnBrk="1" hangingPunct="1">
              <a:lnSpc>
                <a:spcPct val="80000"/>
              </a:lnSpc>
              <a:spcBef>
                <a:spcPct val="50000"/>
              </a:spcBef>
              <a:buSzTx/>
              <a:buFontTx/>
              <a:buChar char="•"/>
            </a:pPr>
            <a:r>
              <a:rPr lang="en-US" smtClean="0">
                <a:solidFill>
                  <a:schemeClr val="bg1"/>
                </a:solidFill>
              </a:rPr>
              <a:t>Cost</a:t>
            </a:r>
          </a:p>
        </p:txBody>
      </p:sp>
      <p:grpSp>
        <p:nvGrpSpPr>
          <p:cNvPr id="21507" name="Group 4"/>
          <p:cNvGrpSpPr>
            <a:grpSpLocks/>
          </p:cNvGrpSpPr>
          <p:nvPr/>
        </p:nvGrpSpPr>
        <p:grpSpPr bwMode="auto">
          <a:xfrm>
            <a:off x="0" y="812800"/>
            <a:ext cx="9009063" cy="441325"/>
            <a:chOff x="0" y="514"/>
            <a:chExt cx="5675" cy="278"/>
          </a:xfrm>
        </p:grpSpPr>
        <p:grpSp>
          <p:nvGrpSpPr>
            <p:cNvPr id="21509" name="Group 5"/>
            <p:cNvGrpSpPr>
              <a:grpSpLocks/>
            </p:cNvGrpSpPr>
            <p:nvPr/>
          </p:nvGrpSpPr>
          <p:grpSpPr bwMode="auto">
            <a:xfrm>
              <a:off x="183" y="514"/>
              <a:ext cx="448" cy="147"/>
              <a:chOff x="720" y="336"/>
              <a:chExt cx="624" cy="432"/>
            </a:xfrm>
          </p:grpSpPr>
          <p:sp>
            <p:nvSpPr>
              <p:cNvPr id="21515"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21516"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21510" name="Group 8"/>
            <p:cNvGrpSpPr>
              <a:grpSpLocks/>
            </p:cNvGrpSpPr>
            <p:nvPr/>
          </p:nvGrpSpPr>
          <p:grpSpPr bwMode="auto">
            <a:xfrm>
              <a:off x="261" y="645"/>
              <a:ext cx="465" cy="147"/>
              <a:chOff x="912" y="2640"/>
              <a:chExt cx="672" cy="432"/>
            </a:xfrm>
          </p:grpSpPr>
          <p:sp>
            <p:nvSpPr>
              <p:cNvPr id="21513"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21514"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21511"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21512"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1508" name="Rectangle 15"/>
          <p:cNvSpPr>
            <a:spLocks noGrp="1" noChangeArrowheads="1"/>
          </p:cNvSpPr>
          <p:nvPr>
            <p:ph type="title"/>
          </p:nvPr>
        </p:nvSpPr>
        <p:spPr>
          <a:xfrm>
            <a:off x="2095500" y="508000"/>
            <a:ext cx="5448300" cy="495300"/>
          </a:xfrm>
          <a:noFill/>
        </p:spPr>
        <p:txBody>
          <a:bodyPr/>
          <a:lstStyle/>
          <a:p>
            <a:pPr algn="r" eaLnBrk="1" hangingPunct="1"/>
            <a:r>
              <a:rPr lang="en-US" b="0" smtClean="0">
                <a:solidFill>
                  <a:srgbClr val="FBF877"/>
                </a:solidFill>
              </a:rPr>
              <a:t>Factors affecting adherence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wipe(left)">
                                      <p:cBhvr>
                                        <p:cTn id="7" dur="500"/>
                                        <p:tgtEl>
                                          <p:spTgt spid="47616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6163">
                                            <p:txEl>
                                              <p:pRg st="1" end="1"/>
                                            </p:txEl>
                                          </p:spTgt>
                                        </p:tgtEl>
                                        <p:attrNameLst>
                                          <p:attrName>style.visibility</p:attrName>
                                        </p:attrNameLst>
                                      </p:cBhvr>
                                      <p:to>
                                        <p:strVal val="visible"/>
                                      </p:to>
                                    </p:set>
                                    <p:animEffect transition="in" filter="wipe(left)">
                                      <p:cBhvr>
                                        <p:cTn id="11" dur="500"/>
                                        <p:tgtEl>
                                          <p:spTgt spid="476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bldLvl="2"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139" name="Rectangle 3"/>
          <p:cNvSpPr>
            <a:spLocks noGrp="1" noChangeArrowheads="1"/>
          </p:cNvSpPr>
          <p:nvPr>
            <p:ph type="body" idx="1"/>
          </p:nvPr>
        </p:nvSpPr>
        <p:spPr>
          <a:xfrm>
            <a:off x="2006600" y="2184400"/>
            <a:ext cx="6680200" cy="3873500"/>
          </a:xfrm>
        </p:spPr>
        <p:txBody>
          <a:bodyPr/>
          <a:lstStyle/>
          <a:p>
            <a:pPr marL="520700" indent="-520700" defTabSz="114300" eaLnBrk="1" hangingPunct="1">
              <a:spcBef>
                <a:spcPct val="50000"/>
              </a:spcBef>
              <a:buClr>
                <a:srgbClr val="FFFDBF"/>
              </a:buClr>
              <a:buSzTx/>
            </a:pPr>
            <a:r>
              <a:rPr lang="en-US" sz="2400" b="1" dirty="0" smtClean="0">
                <a:solidFill>
                  <a:srgbClr val="FFFDBF"/>
                </a:solidFill>
              </a:rPr>
              <a:t>Regimen/Drug-related factors</a:t>
            </a:r>
          </a:p>
          <a:p>
            <a:pPr marL="1663700" lvl="1" indent="-635000" defTabSz="114300" eaLnBrk="1" hangingPunct="1">
              <a:lnSpc>
                <a:spcPct val="140000"/>
              </a:lnSpc>
              <a:spcBef>
                <a:spcPct val="50000"/>
              </a:spcBef>
              <a:buSzTx/>
              <a:buFontTx/>
              <a:buChar char="•"/>
            </a:pPr>
            <a:r>
              <a:rPr lang="en-US" dirty="0" smtClean="0">
                <a:solidFill>
                  <a:schemeClr val="bg1"/>
                </a:solidFill>
              </a:rPr>
              <a:t>Pill burden</a:t>
            </a:r>
          </a:p>
          <a:p>
            <a:pPr marL="1663700" lvl="1" indent="-635000" defTabSz="114300" eaLnBrk="1" hangingPunct="1">
              <a:lnSpc>
                <a:spcPct val="80000"/>
              </a:lnSpc>
              <a:spcBef>
                <a:spcPct val="50000"/>
              </a:spcBef>
              <a:buSzTx/>
              <a:buFontTx/>
              <a:buChar char="•"/>
            </a:pPr>
            <a:r>
              <a:rPr lang="en-US" dirty="0" smtClean="0">
                <a:solidFill>
                  <a:schemeClr val="bg1"/>
                </a:solidFill>
              </a:rPr>
              <a:t>Frequency</a:t>
            </a:r>
          </a:p>
          <a:p>
            <a:pPr marL="1663700" lvl="1" indent="-635000" defTabSz="114300" eaLnBrk="1" hangingPunct="1">
              <a:lnSpc>
                <a:spcPct val="80000"/>
              </a:lnSpc>
              <a:spcBef>
                <a:spcPct val="50000"/>
              </a:spcBef>
              <a:buSzTx/>
              <a:buFontTx/>
              <a:buChar char="•"/>
            </a:pPr>
            <a:r>
              <a:rPr lang="en-US" dirty="0" smtClean="0">
                <a:solidFill>
                  <a:schemeClr val="bg1"/>
                </a:solidFill>
              </a:rPr>
              <a:t>Side effects</a:t>
            </a:r>
          </a:p>
          <a:p>
            <a:pPr marL="1663700" lvl="1" indent="-635000" defTabSz="114300" eaLnBrk="1" hangingPunct="1">
              <a:lnSpc>
                <a:spcPct val="80000"/>
              </a:lnSpc>
              <a:spcBef>
                <a:spcPct val="50000"/>
              </a:spcBef>
              <a:buSzTx/>
              <a:buFontTx/>
              <a:buChar char="•"/>
            </a:pPr>
            <a:r>
              <a:rPr lang="en-US" dirty="0" smtClean="0">
                <a:solidFill>
                  <a:schemeClr val="bg1"/>
                </a:solidFill>
              </a:rPr>
              <a:t>Food restrictions</a:t>
            </a:r>
          </a:p>
          <a:p>
            <a:pPr marL="1663700" lvl="1" indent="-635000" defTabSz="114300" eaLnBrk="1" hangingPunct="1">
              <a:lnSpc>
                <a:spcPct val="80000"/>
              </a:lnSpc>
              <a:spcBef>
                <a:spcPct val="50000"/>
              </a:spcBef>
              <a:buSzTx/>
              <a:buFontTx/>
              <a:buChar char="•"/>
            </a:pPr>
            <a:r>
              <a:rPr lang="en-US" dirty="0" smtClean="0">
                <a:solidFill>
                  <a:schemeClr val="bg1"/>
                </a:solidFill>
              </a:rPr>
              <a:t>Drug interactions</a:t>
            </a:r>
          </a:p>
          <a:p>
            <a:pPr marL="1663700" lvl="1" indent="-635000" defTabSz="114300" eaLnBrk="1" hangingPunct="1">
              <a:lnSpc>
                <a:spcPct val="80000"/>
              </a:lnSpc>
              <a:spcBef>
                <a:spcPct val="50000"/>
              </a:spcBef>
              <a:buSzTx/>
              <a:buFontTx/>
              <a:buChar char="•"/>
            </a:pPr>
            <a:r>
              <a:rPr lang="en-US" dirty="0" smtClean="0">
                <a:solidFill>
                  <a:schemeClr val="bg1"/>
                </a:solidFill>
              </a:rPr>
              <a:t>Storage</a:t>
            </a:r>
          </a:p>
        </p:txBody>
      </p:sp>
      <p:grpSp>
        <p:nvGrpSpPr>
          <p:cNvPr id="22531" name="Group 4"/>
          <p:cNvGrpSpPr>
            <a:grpSpLocks/>
          </p:cNvGrpSpPr>
          <p:nvPr/>
        </p:nvGrpSpPr>
        <p:grpSpPr bwMode="auto">
          <a:xfrm>
            <a:off x="134938" y="838200"/>
            <a:ext cx="9009062" cy="441325"/>
            <a:chOff x="0" y="514"/>
            <a:chExt cx="5675" cy="278"/>
          </a:xfrm>
        </p:grpSpPr>
        <p:grpSp>
          <p:nvGrpSpPr>
            <p:cNvPr id="22534" name="Group 5"/>
            <p:cNvGrpSpPr>
              <a:grpSpLocks/>
            </p:cNvGrpSpPr>
            <p:nvPr/>
          </p:nvGrpSpPr>
          <p:grpSpPr bwMode="auto">
            <a:xfrm>
              <a:off x="183" y="514"/>
              <a:ext cx="448" cy="147"/>
              <a:chOff x="720" y="336"/>
              <a:chExt cx="624" cy="432"/>
            </a:xfrm>
          </p:grpSpPr>
          <p:sp>
            <p:nvSpPr>
              <p:cNvPr id="22540"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22541"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22535" name="Group 8"/>
            <p:cNvGrpSpPr>
              <a:grpSpLocks/>
            </p:cNvGrpSpPr>
            <p:nvPr/>
          </p:nvGrpSpPr>
          <p:grpSpPr bwMode="auto">
            <a:xfrm>
              <a:off x="261" y="645"/>
              <a:ext cx="465" cy="147"/>
              <a:chOff x="912" y="2640"/>
              <a:chExt cx="672" cy="432"/>
            </a:xfrm>
          </p:grpSpPr>
          <p:sp>
            <p:nvSpPr>
              <p:cNvPr id="22538"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22539"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22536"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22537"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2532" name="Rectangle 14"/>
          <p:cNvSpPr>
            <a:spLocks noGrp="1" noChangeArrowheads="1"/>
          </p:cNvSpPr>
          <p:nvPr>
            <p:ph type="title"/>
          </p:nvPr>
        </p:nvSpPr>
        <p:spPr>
          <a:xfrm>
            <a:off x="2184400" y="457200"/>
            <a:ext cx="5791200" cy="495300"/>
          </a:xfrm>
          <a:noFill/>
        </p:spPr>
        <p:txBody>
          <a:bodyPr/>
          <a:lstStyle/>
          <a:p>
            <a:pPr algn="r" eaLnBrk="1" hangingPunct="1"/>
            <a:r>
              <a:rPr lang="en-US" b="0" smtClean="0">
                <a:solidFill>
                  <a:srgbClr val="FBF877"/>
                </a:solidFill>
              </a:rPr>
              <a:t>Factors affecting adherence</a:t>
            </a:r>
          </a:p>
        </p:txBody>
      </p:sp>
      <p:pic>
        <p:nvPicPr>
          <p:cNvPr id="22533" name="Picture 4"/>
          <p:cNvPicPr>
            <a:picLocks noChangeAspect="1" noChangeArrowheads="1"/>
          </p:cNvPicPr>
          <p:nvPr/>
        </p:nvPicPr>
        <p:blipFill>
          <a:blip r:embed="rId2"/>
          <a:srcRect/>
          <a:stretch>
            <a:fillRect/>
          </a:stretch>
        </p:blipFill>
        <p:spPr bwMode="auto">
          <a:xfrm>
            <a:off x="6591300" y="4343400"/>
            <a:ext cx="2333625" cy="22145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513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5139">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5139">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75139">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75139">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75139">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75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bldLvl="2"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08100" y="38100"/>
            <a:ext cx="6604000" cy="495300"/>
          </a:xfrm>
        </p:spPr>
        <p:txBody>
          <a:bodyPr/>
          <a:lstStyle/>
          <a:p>
            <a:pPr eaLnBrk="1" hangingPunct="1"/>
            <a:r>
              <a:rPr lang="en-US" smtClean="0">
                <a:solidFill>
                  <a:srgbClr val="FBF877"/>
                </a:solidFill>
              </a:rPr>
              <a:t>Measuring Adherence</a:t>
            </a:r>
          </a:p>
        </p:txBody>
      </p:sp>
      <p:sp>
        <p:nvSpPr>
          <p:cNvPr id="455683" name="Rectangle 3"/>
          <p:cNvSpPr>
            <a:spLocks noGrp="1" noChangeArrowheads="1"/>
          </p:cNvSpPr>
          <p:nvPr>
            <p:ph type="body" idx="1"/>
          </p:nvPr>
        </p:nvSpPr>
        <p:spPr>
          <a:xfrm>
            <a:off x="228600" y="1016000"/>
            <a:ext cx="8610600" cy="5181600"/>
          </a:xfrm>
        </p:spPr>
        <p:txBody>
          <a:bodyPr/>
          <a:lstStyle/>
          <a:p>
            <a:pPr marL="1485900" indent="-508000" eaLnBrk="1" hangingPunct="1">
              <a:spcBef>
                <a:spcPct val="75000"/>
              </a:spcBef>
              <a:buClr>
                <a:srgbClr val="FFFDBF"/>
              </a:buClr>
              <a:buSzTx/>
            </a:pPr>
            <a:r>
              <a:rPr lang="en-US" sz="2400" smtClean="0"/>
              <a:t>Directly Observed Therapy (DOT): Theoretically associated with 100% adherence. Labor intensive and impractical outside institutional setting</a:t>
            </a:r>
          </a:p>
          <a:p>
            <a:pPr marL="1485900" indent="-508000" eaLnBrk="1" hangingPunct="1">
              <a:spcBef>
                <a:spcPct val="75000"/>
              </a:spcBef>
              <a:buClr>
                <a:srgbClr val="FFFDBF"/>
              </a:buClr>
              <a:buSzTx/>
            </a:pPr>
            <a:r>
              <a:rPr lang="en-US" sz="2400" smtClean="0"/>
              <a:t>Electronic pill bottle monitoring, e.g., Medication Event Monitoring Systems (MEMS): Expensive. A patient can remove doses but then not take them. Cannot be used on blister packs.</a:t>
            </a:r>
          </a:p>
          <a:p>
            <a:pPr marL="1485900" indent="-508000" eaLnBrk="1" hangingPunct="1">
              <a:spcBef>
                <a:spcPct val="75000"/>
              </a:spcBef>
              <a:buClr>
                <a:srgbClr val="FFFDBF"/>
              </a:buClr>
              <a:buSzTx/>
            </a:pPr>
            <a:r>
              <a:rPr lang="en-US" sz="2400" smtClean="0"/>
              <a:t>Patient self-report: Convenient and inexpensive. </a:t>
            </a:r>
          </a:p>
          <a:p>
            <a:pPr marL="1485900" indent="-508000" eaLnBrk="1" hangingPunct="1">
              <a:spcBef>
                <a:spcPct val="75000"/>
              </a:spcBef>
              <a:buClr>
                <a:srgbClr val="FFFDBF"/>
              </a:buClr>
              <a:buSzTx/>
            </a:pPr>
            <a:r>
              <a:rPr lang="en-US" sz="2400" smtClean="0"/>
              <a:t>Pill count: Labor intensive</a:t>
            </a:r>
          </a:p>
        </p:txBody>
      </p:sp>
      <p:grpSp>
        <p:nvGrpSpPr>
          <p:cNvPr id="24580" name="Group 4"/>
          <p:cNvGrpSpPr>
            <a:grpSpLocks/>
          </p:cNvGrpSpPr>
          <p:nvPr/>
        </p:nvGrpSpPr>
        <p:grpSpPr bwMode="auto">
          <a:xfrm>
            <a:off x="76200" y="241300"/>
            <a:ext cx="9009063" cy="441325"/>
            <a:chOff x="0" y="514"/>
            <a:chExt cx="5675" cy="278"/>
          </a:xfrm>
        </p:grpSpPr>
        <p:grpSp>
          <p:nvGrpSpPr>
            <p:cNvPr id="24582" name="Group 5"/>
            <p:cNvGrpSpPr>
              <a:grpSpLocks/>
            </p:cNvGrpSpPr>
            <p:nvPr/>
          </p:nvGrpSpPr>
          <p:grpSpPr bwMode="auto">
            <a:xfrm>
              <a:off x="183" y="514"/>
              <a:ext cx="448" cy="147"/>
              <a:chOff x="720" y="336"/>
              <a:chExt cx="624" cy="432"/>
            </a:xfrm>
          </p:grpSpPr>
          <p:sp>
            <p:nvSpPr>
              <p:cNvPr id="24588"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24589"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24583" name="Group 8"/>
            <p:cNvGrpSpPr>
              <a:grpSpLocks/>
            </p:cNvGrpSpPr>
            <p:nvPr/>
          </p:nvGrpSpPr>
          <p:grpSpPr bwMode="auto">
            <a:xfrm>
              <a:off x="261" y="645"/>
              <a:ext cx="465" cy="147"/>
              <a:chOff x="912" y="2640"/>
              <a:chExt cx="672" cy="432"/>
            </a:xfrm>
          </p:grpSpPr>
          <p:sp>
            <p:nvSpPr>
              <p:cNvPr id="24586"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24587"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24584"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24585"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pic>
        <p:nvPicPr>
          <p:cNvPr id="24581" name="Picture 23" descr="ANd9GcQsoJASTcMYcQMD0WvMJgEUVt7MV2rZSYBaiSseuY-QbDqAdlfa"/>
          <p:cNvPicPr>
            <a:picLocks noChangeAspect="1" noChangeArrowheads="1"/>
          </p:cNvPicPr>
          <p:nvPr/>
        </p:nvPicPr>
        <p:blipFill>
          <a:blip r:embed="rId2"/>
          <a:srcRect/>
          <a:stretch>
            <a:fillRect/>
          </a:stretch>
        </p:blipFill>
        <p:spPr bwMode="auto">
          <a:xfrm>
            <a:off x="6762750" y="4694238"/>
            <a:ext cx="2146300" cy="20034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 calcmode="lin" valueType="num">
                                      <p:cBhvr additive="base">
                                        <p:cTn id="7" dur="500" fill="hold"/>
                                        <p:tgtEl>
                                          <p:spTgt spid="455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568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5683">
                                            <p:txEl>
                                              <p:pRg st="1" end="1"/>
                                            </p:txEl>
                                          </p:spTgt>
                                        </p:tgtEl>
                                        <p:attrNameLst>
                                          <p:attrName>style.visibility</p:attrName>
                                        </p:attrNameLst>
                                      </p:cBhvr>
                                      <p:to>
                                        <p:strVal val="visible"/>
                                      </p:to>
                                    </p:set>
                                    <p:anim calcmode="lin" valueType="num">
                                      <p:cBhvr additive="base">
                                        <p:cTn id="12" dur="500" fill="hold"/>
                                        <p:tgtEl>
                                          <p:spTgt spid="45568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568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 calcmode="lin" valueType="num">
                                      <p:cBhvr additive="base">
                                        <p:cTn id="17" dur="500" fill="hold"/>
                                        <p:tgtEl>
                                          <p:spTgt spid="455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568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55683">
                                            <p:txEl>
                                              <p:pRg st="3" end="3"/>
                                            </p:txEl>
                                          </p:spTgt>
                                        </p:tgtEl>
                                        <p:attrNameLst>
                                          <p:attrName>style.visibility</p:attrName>
                                        </p:attrNameLst>
                                      </p:cBhvr>
                                      <p:to>
                                        <p:strVal val="visible"/>
                                      </p:to>
                                    </p:set>
                                    <p:anim calcmode="lin" valueType="num">
                                      <p:cBhvr additive="base">
                                        <p:cTn id="22" dur="500" fill="hold"/>
                                        <p:tgtEl>
                                          <p:spTgt spid="45568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556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bldLvl="2"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08100" y="38100"/>
            <a:ext cx="6604000" cy="495300"/>
          </a:xfrm>
        </p:spPr>
        <p:txBody>
          <a:bodyPr/>
          <a:lstStyle/>
          <a:p>
            <a:pPr eaLnBrk="1" hangingPunct="1"/>
            <a:r>
              <a:rPr lang="en-US" smtClean="0">
                <a:solidFill>
                  <a:srgbClr val="FBF877"/>
                </a:solidFill>
              </a:rPr>
              <a:t>Measuring adherence</a:t>
            </a:r>
          </a:p>
        </p:txBody>
      </p:sp>
      <p:sp>
        <p:nvSpPr>
          <p:cNvPr id="473091" name="Rectangle 3"/>
          <p:cNvSpPr>
            <a:spLocks noGrp="1" noChangeArrowheads="1"/>
          </p:cNvSpPr>
          <p:nvPr>
            <p:ph type="body" idx="1"/>
          </p:nvPr>
        </p:nvSpPr>
        <p:spPr>
          <a:xfrm>
            <a:off x="228600" y="1435100"/>
            <a:ext cx="8610600" cy="4762500"/>
          </a:xfrm>
        </p:spPr>
        <p:txBody>
          <a:bodyPr/>
          <a:lstStyle/>
          <a:p>
            <a:pPr marL="1320800" indent="-406400" eaLnBrk="1" hangingPunct="1">
              <a:lnSpc>
                <a:spcPct val="75000"/>
              </a:lnSpc>
              <a:spcBef>
                <a:spcPct val="100000"/>
              </a:spcBef>
              <a:buClr>
                <a:srgbClr val="FFFDBF"/>
              </a:buClr>
              <a:buSzTx/>
            </a:pPr>
            <a:r>
              <a:rPr lang="en-US" sz="2400" smtClean="0"/>
              <a:t>Plasma drug levels: Objective measure</a:t>
            </a:r>
          </a:p>
          <a:p>
            <a:pPr marL="1320800" indent="-406400" eaLnBrk="1" hangingPunct="1">
              <a:lnSpc>
                <a:spcPct val="75000"/>
              </a:lnSpc>
              <a:spcBef>
                <a:spcPct val="100000"/>
              </a:spcBef>
              <a:buClr>
                <a:srgbClr val="FFFDBF"/>
              </a:buClr>
              <a:buSzTx/>
            </a:pPr>
            <a:r>
              <a:rPr lang="en-US" sz="2400" smtClean="0"/>
              <a:t>Pharmacy Records/ prescription refill monitoring</a:t>
            </a:r>
          </a:p>
          <a:p>
            <a:pPr marL="1320800" indent="-406400" eaLnBrk="1" hangingPunct="1">
              <a:spcBef>
                <a:spcPct val="100000"/>
              </a:spcBef>
              <a:buClr>
                <a:srgbClr val="FFFDBF"/>
              </a:buClr>
              <a:buSzTx/>
            </a:pPr>
            <a:r>
              <a:rPr lang="en-US" sz="2400" smtClean="0"/>
              <a:t>Viral load assay: Not a primary measure of adherence. Surrogate marker: can be helpful when used with patient self-reports</a:t>
            </a:r>
          </a:p>
        </p:txBody>
      </p:sp>
      <p:grpSp>
        <p:nvGrpSpPr>
          <p:cNvPr id="25604" name="Group 4"/>
          <p:cNvGrpSpPr>
            <a:grpSpLocks/>
          </p:cNvGrpSpPr>
          <p:nvPr/>
        </p:nvGrpSpPr>
        <p:grpSpPr bwMode="auto">
          <a:xfrm>
            <a:off x="76200" y="241300"/>
            <a:ext cx="9009063" cy="441325"/>
            <a:chOff x="0" y="514"/>
            <a:chExt cx="5675" cy="278"/>
          </a:xfrm>
        </p:grpSpPr>
        <p:grpSp>
          <p:nvGrpSpPr>
            <p:cNvPr id="25605" name="Group 5"/>
            <p:cNvGrpSpPr>
              <a:grpSpLocks/>
            </p:cNvGrpSpPr>
            <p:nvPr/>
          </p:nvGrpSpPr>
          <p:grpSpPr bwMode="auto">
            <a:xfrm>
              <a:off x="183" y="514"/>
              <a:ext cx="448" cy="147"/>
              <a:chOff x="720" y="336"/>
              <a:chExt cx="624" cy="432"/>
            </a:xfrm>
          </p:grpSpPr>
          <p:sp>
            <p:nvSpPr>
              <p:cNvPr id="25611"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25612"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25606" name="Group 8"/>
            <p:cNvGrpSpPr>
              <a:grpSpLocks/>
            </p:cNvGrpSpPr>
            <p:nvPr/>
          </p:nvGrpSpPr>
          <p:grpSpPr bwMode="auto">
            <a:xfrm>
              <a:off x="261" y="645"/>
              <a:ext cx="465" cy="147"/>
              <a:chOff x="912" y="2640"/>
              <a:chExt cx="672" cy="432"/>
            </a:xfrm>
          </p:grpSpPr>
          <p:sp>
            <p:nvSpPr>
              <p:cNvPr id="25609"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25610"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25607"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25608"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309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3091">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3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bldLvl="2"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3200" y="381000"/>
            <a:ext cx="7137400" cy="477838"/>
          </a:xfrm>
        </p:spPr>
        <p:txBody>
          <a:bodyPr/>
          <a:lstStyle/>
          <a:p>
            <a:pPr eaLnBrk="1" hangingPunct="1"/>
            <a:r>
              <a:rPr lang="en-US" smtClean="0">
                <a:solidFill>
                  <a:srgbClr val="FFFA23"/>
                </a:solidFill>
              </a:rPr>
              <a:t>Methods to detect compliance</a:t>
            </a:r>
          </a:p>
        </p:txBody>
      </p:sp>
      <p:pic>
        <p:nvPicPr>
          <p:cNvPr id="26627" name="Picture 3"/>
          <p:cNvPicPr>
            <a:picLocks noGrp="1" noChangeAspect="1" noChangeArrowheads="1"/>
          </p:cNvPicPr>
          <p:nvPr>
            <p:ph type="body" idx="1"/>
          </p:nvPr>
        </p:nvPicPr>
        <p:blipFill>
          <a:blip r:embed="rId2"/>
          <a:srcRect/>
          <a:stretch>
            <a:fillRect/>
          </a:stretch>
        </p:blipFill>
        <p:spPr>
          <a:xfrm>
            <a:off x="457200" y="1130300"/>
            <a:ext cx="8520113" cy="5499100"/>
          </a:xfrm>
          <a:noFill/>
        </p:spPr>
      </p:pic>
      <p:sp>
        <p:nvSpPr>
          <p:cNvPr id="26628" name="Text Box 4"/>
          <p:cNvSpPr txBox="1">
            <a:spLocks noChangeArrowheads="1"/>
          </p:cNvSpPr>
          <p:nvPr/>
        </p:nvSpPr>
        <p:spPr bwMode="auto">
          <a:xfrm>
            <a:off x="2070100" y="2755900"/>
            <a:ext cx="3352800" cy="274638"/>
          </a:xfrm>
          <a:prstGeom prst="rect">
            <a:avLst/>
          </a:prstGeom>
          <a:noFill/>
          <a:ln w="9525">
            <a:noFill/>
            <a:miter lim="800000"/>
            <a:headEnd/>
            <a:tailEnd/>
          </a:ln>
        </p:spPr>
        <p:txBody>
          <a:bodyPr>
            <a:spAutoFit/>
          </a:bodyPr>
          <a:lstStyle/>
          <a:p>
            <a:pPr>
              <a:spcBef>
                <a:spcPct val="50000"/>
              </a:spcBef>
            </a:pPr>
            <a:r>
              <a:rPr lang="en-US" sz="1200" b="1" dirty="0">
                <a:solidFill>
                  <a:schemeClr val="tx1">
                    <a:lumMod val="50000"/>
                  </a:schemeClr>
                </a:solidFill>
                <a:latin typeface="Arial" pitchFamily="34" charset="0"/>
              </a:rPr>
              <a:t>/ Residual tablet counting</a:t>
            </a:r>
          </a:p>
        </p:txBody>
      </p:sp>
      <p:grpSp>
        <p:nvGrpSpPr>
          <p:cNvPr id="26629" name="Group 5"/>
          <p:cNvGrpSpPr>
            <a:grpSpLocks/>
          </p:cNvGrpSpPr>
          <p:nvPr/>
        </p:nvGrpSpPr>
        <p:grpSpPr bwMode="auto">
          <a:xfrm>
            <a:off x="134938" y="635000"/>
            <a:ext cx="9009062" cy="441325"/>
            <a:chOff x="0" y="514"/>
            <a:chExt cx="5675" cy="278"/>
          </a:xfrm>
        </p:grpSpPr>
        <p:grpSp>
          <p:nvGrpSpPr>
            <p:cNvPr id="26631" name="Group 6"/>
            <p:cNvGrpSpPr>
              <a:grpSpLocks/>
            </p:cNvGrpSpPr>
            <p:nvPr/>
          </p:nvGrpSpPr>
          <p:grpSpPr bwMode="auto">
            <a:xfrm>
              <a:off x="183" y="514"/>
              <a:ext cx="448" cy="147"/>
              <a:chOff x="720" y="336"/>
              <a:chExt cx="624" cy="432"/>
            </a:xfrm>
          </p:grpSpPr>
          <p:sp>
            <p:nvSpPr>
              <p:cNvPr id="26637" name="Rectangle 7"/>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26638" name="Rectangle 8"/>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26632" name="Group 9"/>
            <p:cNvGrpSpPr>
              <a:grpSpLocks/>
            </p:cNvGrpSpPr>
            <p:nvPr/>
          </p:nvGrpSpPr>
          <p:grpSpPr bwMode="auto">
            <a:xfrm>
              <a:off x="261" y="645"/>
              <a:ext cx="465" cy="147"/>
              <a:chOff x="912" y="2640"/>
              <a:chExt cx="672" cy="432"/>
            </a:xfrm>
          </p:grpSpPr>
          <p:sp>
            <p:nvSpPr>
              <p:cNvPr id="26635" name="Rectangle 10"/>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26636" name="Rectangle 11"/>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26633" name="Rectangle 12"/>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26634" name="Rectangle 13"/>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pic>
        <p:nvPicPr>
          <p:cNvPr id="14" name="Picture 23" descr="ANd9GcQsoJASTcMYcQMD0WvMJgEUVt7MV2rZSYBaiSseuY-QbDqAdlfa"/>
          <p:cNvPicPr>
            <a:picLocks noChangeAspect="1" noChangeArrowheads="1"/>
          </p:cNvPicPr>
          <p:nvPr/>
        </p:nvPicPr>
        <p:blipFill>
          <a:blip r:embed="rId3"/>
          <a:srcRect/>
          <a:stretch>
            <a:fillRect/>
          </a:stretch>
        </p:blipFill>
        <p:spPr bwMode="auto">
          <a:xfrm>
            <a:off x="7788275" y="5359400"/>
            <a:ext cx="1103313" cy="1028700"/>
          </a:xfrm>
          <a:prstGeom prst="rect">
            <a:avLst/>
          </a:prstGeom>
          <a:noFill/>
          <a:ln w="9525">
            <a:solidFill>
              <a:schemeClr val="bg2">
                <a:lumMod val="60000"/>
                <a:lumOff val="40000"/>
              </a:schemeClr>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44600" y="177800"/>
            <a:ext cx="8039100" cy="660400"/>
          </a:xfrm>
        </p:spPr>
        <p:txBody>
          <a:bodyPr/>
          <a:lstStyle/>
          <a:p>
            <a:pPr eaLnBrk="1" hangingPunct="1">
              <a:lnSpc>
                <a:spcPct val="70000"/>
              </a:lnSpc>
            </a:pPr>
            <a:r>
              <a:rPr lang="en-US" smtClean="0">
                <a:solidFill>
                  <a:srgbClr val="FBF877"/>
                </a:solidFill>
              </a:rPr>
              <a:t>Definitions of Adherence and Compliance</a:t>
            </a:r>
          </a:p>
        </p:txBody>
      </p:sp>
      <p:sp>
        <p:nvSpPr>
          <p:cNvPr id="332803" name="Rectangle 3"/>
          <p:cNvSpPr>
            <a:spLocks noGrp="1" noChangeArrowheads="1"/>
          </p:cNvSpPr>
          <p:nvPr>
            <p:ph type="body" idx="1"/>
          </p:nvPr>
        </p:nvSpPr>
        <p:spPr>
          <a:xfrm>
            <a:off x="228600" y="1333500"/>
            <a:ext cx="8610600" cy="4737100"/>
          </a:xfrm>
        </p:spPr>
        <p:txBody>
          <a:bodyPr/>
          <a:lstStyle/>
          <a:p>
            <a:pPr marL="1320800" indent="-571500" eaLnBrk="1" hangingPunct="1">
              <a:spcBef>
                <a:spcPct val="0"/>
              </a:spcBef>
              <a:buClr>
                <a:srgbClr val="FFFDBF"/>
              </a:buClr>
              <a:buSzTx/>
              <a:tabLst>
                <a:tab pos="1320800" algn="l"/>
              </a:tabLst>
            </a:pPr>
            <a:r>
              <a:rPr lang="en-US" sz="2400" smtClean="0"/>
              <a:t>Adherence is the term used to describe the patient’s behavior of taking drugs correctly – in  the right dose, with the right frequency, and at the correct time</a:t>
            </a:r>
          </a:p>
          <a:p>
            <a:pPr marL="1320800" indent="-571500" eaLnBrk="1" hangingPunct="1">
              <a:spcBef>
                <a:spcPct val="0"/>
              </a:spcBef>
              <a:buClr>
                <a:srgbClr val="FFFDBF"/>
              </a:buClr>
              <a:buSzTx/>
              <a:buFont typeface="Wingdings" pitchFamily="2" charset="2"/>
              <a:buNone/>
              <a:tabLst>
                <a:tab pos="1320800" algn="l"/>
              </a:tabLst>
            </a:pPr>
            <a:endParaRPr lang="en-US" sz="2400" smtClean="0"/>
          </a:p>
          <a:p>
            <a:pPr marL="1320800" indent="-571500" eaLnBrk="1" hangingPunct="1">
              <a:spcBef>
                <a:spcPct val="0"/>
              </a:spcBef>
              <a:buClr>
                <a:srgbClr val="FFFDBF"/>
              </a:buClr>
              <a:buSzTx/>
              <a:tabLst>
                <a:tab pos="1320800" algn="l"/>
              </a:tabLst>
            </a:pPr>
            <a:r>
              <a:rPr lang="en-US" sz="2400" smtClean="0"/>
              <a:t>A critical aspect of adherence is the patient’s involvement in deciding whether or not to take the drugs</a:t>
            </a:r>
          </a:p>
          <a:p>
            <a:pPr marL="1320800" indent="-571500" eaLnBrk="1" hangingPunct="1">
              <a:spcBef>
                <a:spcPct val="0"/>
              </a:spcBef>
              <a:buClr>
                <a:srgbClr val="FFFDBF"/>
              </a:buClr>
              <a:buSzTx/>
              <a:buFont typeface="Wingdings" pitchFamily="2" charset="2"/>
              <a:buNone/>
              <a:tabLst>
                <a:tab pos="1320800" algn="l"/>
              </a:tabLst>
            </a:pPr>
            <a:endParaRPr lang="en-US" sz="2400" smtClean="0"/>
          </a:p>
          <a:p>
            <a:pPr marL="1320800" indent="-571500" eaLnBrk="1" hangingPunct="1">
              <a:spcBef>
                <a:spcPct val="0"/>
              </a:spcBef>
              <a:buClr>
                <a:srgbClr val="FFFDBF"/>
              </a:buClr>
              <a:buSzTx/>
              <a:tabLst>
                <a:tab pos="1320800" algn="l"/>
              </a:tabLst>
            </a:pPr>
            <a:r>
              <a:rPr lang="en-US" sz="2400" smtClean="0"/>
              <a:t>Compliance means the patient does what he or she has been told to do by the doctor/pharmacist</a:t>
            </a:r>
          </a:p>
        </p:txBody>
      </p:sp>
      <p:grpSp>
        <p:nvGrpSpPr>
          <p:cNvPr id="9220" name="Group 5"/>
          <p:cNvGrpSpPr>
            <a:grpSpLocks/>
          </p:cNvGrpSpPr>
          <p:nvPr/>
        </p:nvGrpSpPr>
        <p:grpSpPr bwMode="auto">
          <a:xfrm>
            <a:off x="76200" y="520700"/>
            <a:ext cx="9009063" cy="441325"/>
            <a:chOff x="0" y="514"/>
            <a:chExt cx="5675" cy="278"/>
          </a:xfrm>
        </p:grpSpPr>
        <p:grpSp>
          <p:nvGrpSpPr>
            <p:cNvPr id="9221" name="Group 6"/>
            <p:cNvGrpSpPr>
              <a:grpSpLocks/>
            </p:cNvGrpSpPr>
            <p:nvPr/>
          </p:nvGrpSpPr>
          <p:grpSpPr bwMode="auto">
            <a:xfrm>
              <a:off x="183" y="514"/>
              <a:ext cx="448" cy="147"/>
              <a:chOff x="720" y="336"/>
              <a:chExt cx="624" cy="432"/>
            </a:xfrm>
          </p:grpSpPr>
          <p:sp>
            <p:nvSpPr>
              <p:cNvPr id="9227" name="Rectangle 7"/>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9228" name="Rectangle 8"/>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9222" name="Group 9"/>
            <p:cNvGrpSpPr>
              <a:grpSpLocks/>
            </p:cNvGrpSpPr>
            <p:nvPr/>
          </p:nvGrpSpPr>
          <p:grpSpPr bwMode="auto">
            <a:xfrm>
              <a:off x="261" y="645"/>
              <a:ext cx="465" cy="147"/>
              <a:chOff x="912" y="2640"/>
              <a:chExt cx="672" cy="432"/>
            </a:xfrm>
          </p:grpSpPr>
          <p:sp>
            <p:nvSpPr>
              <p:cNvPr id="9225" name="Rectangle 10"/>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9226" name="Rectangle 11"/>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9223" name="Rectangle 12"/>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9224" name="Rectangle 13"/>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280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280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32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bldLvl="3"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190500"/>
            <a:ext cx="7353300" cy="762000"/>
          </a:xfrm>
        </p:spPr>
        <p:txBody>
          <a:bodyPr/>
          <a:lstStyle/>
          <a:p>
            <a:pPr eaLnBrk="1" hangingPunct="1"/>
            <a:r>
              <a:rPr lang="en-US" smtClean="0">
                <a:solidFill>
                  <a:srgbClr val="FFFA23"/>
                </a:solidFill>
              </a:rPr>
              <a:t>Methods to detect non compliance</a:t>
            </a:r>
          </a:p>
        </p:txBody>
      </p:sp>
      <p:sp>
        <p:nvSpPr>
          <p:cNvPr id="27651" name="Rectangle 3"/>
          <p:cNvSpPr>
            <a:spLocks noGrp="1" noChangeArrowheads="1"/>
          </p:cNvSpPr>
          <p:nvPr>
            <p:ph type="body" idx="1"/>
          </p:nvPr>
        </p:nvSpPr>
        <p:spPr>
          <a:xfrm>
            <a:off x="736600" y="1549400"/>
            <a:ext cx="7950200" cy="4495800"/>
          </a:xfrm>
        </p:spPr>
        <p:txBody>
          <a:bodyPr/>
          <a:lstStyle/>
          <a:p>
            <a:pPr eaLnBrk="1" hangingPunct="1">
              <a:buClr>
                <a:schemeClr val="bg1"/>
              </a:buClr>
              <a:buSzTx/>
            </a:pPr>
            <a:r>
              <a:rPr lang="en-US" sz="2400" dirty="0" smtClean="0"/>
              <a:t>Drug Analysis</a:t>
            </a:r>
          </a:p>
          <a:p>
            <a:pPr lvl="4" eaLnBrk="1" hangingPunct="1">
              <a:buClr>
                <a:schemeClr val="bg1"/>
              </a:buClr>
              <a:buSzTx/>
              <a:buFont typeface="Wingdings" pitchFamily="2" charset="2"/>
              <a:buNone/>
            </a:pPr>
            <a:r>
              <a:rPr lang="en-US" sz="2400" dirty="0" smtClean="0">
                <a:solidFill>
                  <a:schemeClr val="bg1"/>
                </a:solidFill>
              </a:rPr>
              <a:t>F x D</a:t>
            </a:r>
          </a:p>
          <a:p>
            <a:pPr eaLnBrk="1" hangingPunct="1">
              <a:buClr>
                <a:schemeClr val="bg1"/>
              </a:buClr>
              <a:buSzTx/>
              <a:buFont typeface="Wingdings" pitchFamily="2" charset="2"/>
              <a:buNone/>
            </a:pPr>
            <a:r>
              <a:rPr lang="en-US" sz="2400" dirty="0" smtClean="0"/>
              <a:t>	</a:t>
            </a:r>
            <a:r>
              <a:rPr lang="en-US" sz="2400" dirty="0" err="1" smtClean="0"/>
              <a:t>C</a:t>
            </a:r>
            <a:r>
              <a:rPr lang="en-US" sz="2400" baseline="-25000" dirty="0" err="1" smtClean="0"/>
              <a:t>pss</a:t>
            </a:r>
            <a:r>
              <a:rPr lang="en-US" sz="2400" dirty="0" smtClean="0"/>
              <a:t> =</a:t>
            </a:r>
          </a:p>
          <a:p>
            <a:pPr eaLnBrk="1" hangingPunct="1">
              <a:buClr>
                <a:schemeClr val="bg1"/>
              </a:buClr>
              <a:buSzTx/>
              <a:buFont typeface="Wingdings" pitchFamily="2" charset="2"/>
              <a:buNone/>
            </a:pPr>
            <a:r>
              <a:rPr lang="en-US" sz="2400" dirty="0" smtClean="0"/>
              <a:t>			</a:t>
            </a:r>
            <a:r>
              <a:rPr lang="en-US" sz="2400" dirty="0" err="1" smtClean="0"/>
              <a:t>Cl</a:t>
            </a:r>
            <a:r>
              <a:rPr lang="en-US" sz="2400" dirty="0" smtClean="0"/>
              <a:t> x T</a:t>
            </a:r>
          </a:p>
          <a:p>
            <a:pPr eaLnBrk="1" hangingPunct="1">
              <a:buClr>
                <a:schemeClr val="bg1"/>
              </a:buClr>
              <a:buSzTx/>
            </a:pPr>
            <a:endParaRPr lang="en-US" sz="2400" dirty="0" smtClean="0"/>
          </a:p>
          <a:p>
            <a:pPr eaLnBrk="1" hangingPunct="1">
              <a:buClr>
                <a:schemeClr val="bg1"/>
              </a:buClr>
              <a:buSzTx/>
            </a:pPr>
            <a:r>
              <a:rPr lang="en-US" sz="2400" dirty="0" smtClean="0"/>
              <a:t>Dose input rate</a:t>
            </a:r>
          </a:p>
          <a:p>
            <a:pPr lvl="1" eaLnBrk="1" hangingPunct="1">
              <a:buSzTx/>
              <a:buFont typeface="Wingdings" pitchFamily="2" charset="2"/>
              <a:buNone/>
            </a:pPr>
            <a:r>
              <a:rPr lang="en-US" dirty="0" smtClean="0">
                <a:solidFill>
                  <a:schemeClr val="bg1"/>
                </a:solidFill>
              </a:rPr>
              <a:t>FD/T = </a:t>
            </a:r>
            <a:r>
              <a:rPr lang="en-US" dirty="0" err="1" smtClean="0">
                <a:solidFill>
                  <a:schemeClr val="bg1"/>
                </a:solidFill>
              </a:rPr>
              <a:t>C</a:t>
            </a:r>
            <a:r>
              <a:rPr lang="en-US" baseline="-25000" dirty="0" err="1" smtClean="0">
                <a:solidFill>
                  <a:schemeClr val="bg1"/>
                </a:solidFill>
              </a:rPr>
              <a:t>pss</a:t>
            </a:r>
            <a:r>
              <a:rPr lang="en-US" baseline="-25000" dirty="0" smtClean="0">
                <a:solidFill>
                  <a:schemeClr val="bg1"/>
                </a:solidFill>
              </a:rPr>
              <a:t> x </a:t>
            </a:r>
            <a:r>
              <a:rPr lang="en-US" dirty="0" err="1" smtClean="0">
                <a:solidFill>
                  <a:schemeClr val="bg1"/>
                </a:solidFill>
              </a:rPr>
              <a:t>Cl</a:t>
            </a:r>
            <a:endParaRPr lang="en-US" dirty="0" smtClean="0">
              <a:solidFill>
                <a:schemeClr val="bg1"/>
              </a:solidFill>
            </a:endParaRPr>
          </a:p>
          <a:p>
            <a:pPr eaLnBrk="1" hangingPunct="1">
              <a:buClr>
                <a:schemeClr val="bg1"/>
              </a:buClr>
              <a:buSzTx/>
            </a:pPr>
            <a:endParaRPr lang="en-US" sz="2400" dirty="0" smtClean="0"/>
          </a:p>
          <a:p>
            <a:pPr eaLnBrk="1" hangingPunct="1">
              <a:buClr>
                <a:schemeClr val="bg1"/>
              </a:buClr>
              <a:buSzTx/>
            </a:pPr>
            <a:r>
              <a:rPr lang="en-US" sz="2400" dirty="0" smtClean="0"/>
              <a:t>Determination of plasma conc. of the drug will give the most accurate and direct indication of the dose taken </a:t>
            </a:r>
            <a:endParaRPr lang="en-US" sz="2400" dirty="0" smtClean="0"/>
          </a:p>
          <a:p>
            <a:pPr eaLnBrk="1" hangingPunct="1">
              <a:buClr>
                <a:schemeClr val="bg1"/>
              </a:buClr>
              <a:buSzTx/>
            </a:pPr>
            <a:endParaRPr lang="en-US" sz="2400" dirty="0" smtClean="0"/>
          </a:p>
        </p:txBody>
      </p:sp>
      <p:sp>
        <p:nvSpPr>
          <p:cNvPr id="27652" name="Line 4"/>
          <p:cNvSpPr>
            <a:spLocks noChangeShapeType="1"/>
          </p:cNvSpPr>
          <p:nvPr/>
        </p:nvSpPr>
        <p:spPr bwMode="auto">
          <a:xfrm>
            <a:off x="2717800" y="2844800"/>
            <a:ext cx="1447800" cy="0"/>
          </a:xfrm>
          <a:prstGeom prst="line">
            <a:avLst/>
          </a:prstGeom>
          <a:noFill/>
          <a:ln w="9525">
            <a:solidFill>
              <a:schemeClr val="bg1"/>
            </a:solidFill>
            <a:round/>
            <a:headEnd/>
            <a:tailEnd/>
          </a:ln>
        </p:spPr>
        <p:txBody>
          <a:bodyPr/>
          <a:lstStyle/>
          <a:p>
            <a:endParaRPr lang="en-US"/>
          </a:p>
        </p:txBody>
      </p:sp>
      <p:grpSp>
        <p:nvGrpSpPr>
          <p:cNvPr id="27653" name="Group 5"/>
          <p:cNvGrpSpPr>
            <a:grpSpLocks/>
          </p:cNvGrpSpPr>
          <p:nvPr/>
        </p:nvGrpSpPr>
        <p:grpSpPr bwMode="auto">
          <a:xfrm>
            <a:off x="134938" y="977900"/>
            <a:ext cx="9009062" cy="441325"/>
            <a:chOff x="0" y="514"/>
            <a:chExt cx="5675" cy="278"/>
          </a:xfrm>
        </p:grpSpPr>
        <p:grpSp>
          <p:nvGrpSpPr>
            <p:cNvPr id="27655" name="Group 6"/>
            <p:cNvGrpSpPr>
              <a:grpSpLocks/>
            </p:cNvGrpSpPr>
            <p:nvPr/>
          </p:nvGrpSpPr>
          <p:grpSpPr bwMode="auto">
            <a:xfrm>
              <a:off x="183" y="514"/>
              <a:ext cx="448" cy="147"/>
              <a:chOff x="720" y="336"/>
              <a:chExt cx="624" cy="432"/>
            </a:xfrm>
          </p:grpSpPr>
          <p:sp>
            <p:nvSpPr>
              <p:cNvPr id="27661" name="Rectangle 7"/>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27662" name="Rectangle 8"/>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27656" name="Group 9"/>
            <p:cNvGrpSpPr>
              <a:grpSpLocks/>
            </p:cNvGrpSpPr>
            <p:nvPr/>
          </p:nvGrpSpPr>
          <p:grpSpPr bwMode="auto">
            <a:xfrm>
              <a:off x="261" y="645"/>
              <a:ext cx="465" cy="147"/>
              <a:chOff x="912" y="2640"/>
              <a:chExt cx="672" cy="432"/>
            </a:xfrm>
          </p:grpSpPr>
          <p:sp>
            <p:nvSpPr>
              <p:cNvPr id="27659" name="Rectangle 10"/>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27660" name="Rectangle 11"/>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27657" name="Rectangle 12"/>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27658" name="Rectangle 13"/>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pic>
        <p:nvPicPr>
          <p:cNvPr id="27654" name="Picture 15" descr="ANd9GcQxejBT90WogfzYsW0AethI1b4WyYZWHCUV83mE-EaKpke16rnOgA"/>
          <p:cNvPicPr>
            <a:picLocks noChangeAspect="1" noChangeArrowheads="1"/>
          </p:cNvPicPr>
          <p:nvPr/>
        </p:nvPicPr>
        <p:blipFill>
          <a:blip r:embed="rId2"/>
          <a:srcRect/>
          <a:stretch>
            <a:fillRect/>
          </a:stretch>
        </p:blipFill>
        <p:spPr bwMode="auto">
          <a:xfrm>
            <a:off x="6350000" y="1803400"/>
            <a:ext cx="2590800" cy="2590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Levels of evidence for adherence studies</a:t>
            </a:r>
          </a:p>
        </p:txBody>
      </p:sp>
      <p:pic>
        <p:nvPicPr>
          <p:cNvPr id="28675" name="Picture 4"/>
          <p:cNvPicPr>
            <a:picLocks noGrp="1" noChangeAspect="1" noChangeArrowheads="1"/>
          </p:cNvPicPr>
          <p:nvPr>
            <p:ph type="body" idx="1"/>
          </p:nvPr>
        </p:nvPicPr>
        <p:blipFill>
          <a:blip r:embed="rId2"/>
          <a:srcRect/>
          <a:stretch>
            <a:fillRect/>
          </a:stretch>
        </p:blipFill>
        <p:spPr>
          <a:xfrm>
            <a:off x="762000" y="1905000"/>
            <a:ext cx="6858000" cy="3962400"/>
          </a:xfrm>
          <a:noFill/>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08100" y="38100"/>
            <a:ext cx="8039100" cy="495300"/>
          </a:xfrm>
        </p:spPr>
        <p:txBody>
          <a:bodyPr/>
          <a:lstStyle/>
          <a:p>
            <a:pPr eaLnBrk="1" hangingPunct="1"/>
            <a:r>
              <a:rPr lang="en-US" smtClean="0">
                <a:solidFill>
                  <a:srgbClr val="FBF877"/>
                </a:solidFill>
              </a:rPr>
              <a:t>Adherence: General comments</a:t>
            </a:r>
          </a:p>
        </p:txBody>
      </p:sp>
      <p:sp>
        <p:nvSpPr>
          <p:cNvPr id="498691" name="Rectangle 3"/>
          <p:cNvSpPr>
            <a:spLocks noGrp="1" noChangeArrowheads="1"/>
          </p:cNvSpPr>
          <p:nvPr>
            <p:ph type="body" idx="1"/>
          </p:nvPr>
        </p:nvSpPr>
        <p:spPr>
          <a:xfrm>
            <a:off x="203200" y="914400"/>
            <a:ext cx="8610600" cy="5537200"/>
          </a:xfrm>
        </p:spPr>
        <p:txBody>
          <a:bodyPr/>
          <a:lstStyle/>
          <a:p>
            <a:pPr marL="1257300" eaLnBrk="1" hangingPunct="1">
              <a:lnSpc>
                <a:spcPct val="115000"/>
              </a:lnSpc>
              <a:spcBef>
                <a:spcPct val="0"/>
              </a:spcBef>
              <a:buClr>
                <a:schemeClr val="bg1"/>
              </a:buClr>
              <a:buSzTx/>
              <a:tabLst>
                <a:tab pos="1600200" algn="l"/>
              </a:tabLst>
            </a:pPr>
            <a:r>
              <a:rPr lang="en-US" sz="2400" smtClean="0"/>
              <a:t>One of the key determinants of treatment success</a:t>
            </a:r>
          </a:p>
          <a:p>
            <a:pPr marL="1257300" eaLnBrk="1" hangingPunct="1">
              <a:lnSpc>
                <a:spcPct val="115000"/>
              </a:lnSpc>
              <a:spcBef>
                <a:spcPct val="0"/>
              </a:spcBef>
              <a:buClr>
                <a:schemeClr val="bg1"/>
              </a:buClr>
              <a:buSzTx/>
              <a:tabLst>
                <a:tab pos="1600200" algn="l"/>
              </a:tabLst>
            </a:pPr>
            <a:r>
              <a:rPr lang="en-US" sz="2400" smtClean="0"/>
              <a:t>Poor adherence leads to virologic failure, evolution of drug resistance, and subsequent immunologic and clinical failure</a:t>
            </a:r>
          </a:p>
          <a:p>
            <a:pPr marL="1257300" eaLnBrk="1" hangingPunct="1">
              <a:lnSpc>
                <a:spcPct val="115000"/>
              </a:lnSpc>
              <a:spcBef>
                <a:spcPct val="0"/>
              </a:spcBef>
              <a:buClr>
                <a:schemeClr val="bg1"/>
              </a:buClr>
              <a:buSzTx/>
              <a:tabLst>
                <a:tab pos="1600200" algn="l"/>
              </a:tabLst>
            </a:pPr>
            <a:r>
              <a:rPr lang="en-US" sz="2400" smtClean="0"/>
              <a:t>Important to counsel patients carefully before initiating therapy. Involves clinicians, nurses, pharmacist, family etc</a:t>
            </a:r>
          </a:p>
          <a:p>
            <a:pPr marL="1257300" eaLnBrk="1" hangingPunct="1">
              <a:lnSpc>
                <a:spcPct val="115000"/>
              </a:lnSpc>
              <a:spcBef>
                <a:spcPct val="0"/>
              </a:spcBef>
              <a:buClr>
                <a:schemeClr val="bg1"/>
              </a:buClr>
              <a:buSzTx/>
              <a:tabLst>
                <a:tab pos="1600200" algn="l"/>
              </a:tabLst>
            </a:pPr>
            <a:r>
              <a:rPr lang="en-US" sz="2400" smtClean="0"/>
              <a:t>Therapy should not be started on first clinic visit: treatment adherence counseling is necessary to prepare the patient in order to maximize adherence</a:t>
            </a:r>
          </a:p>
          <a:p>
            <a:pPr marL="1257300" eaLnBrk="1" hangingPunct="1">
              <a:lnSpc>
                <a:spcPct val="115000"/>
              </a:lnSpc>
              <a:spcBef>
                <a:spcPct val="0"/>
              </a:spcBef>
              <a:buClr>
                <a:schemeClr val="bg1"/>
              </a:buClr>
              <a:buSzTx/>
              <a:tabLst>
                <a:tab pos="1600200" algn="l"/>
              </a:tabLst>
            </a:pPr>
            <a:r>
              <a:rPr lang="en-US" sz="2400" smtClean="0"/>
              <a:t>Once treatment has started, continued monitoring and support for adherence is necessary</a:t>
            </a:r>
          </a:p>
        </p:txBody>
      </p:sp>
      <p:grpSp>
        <p:nvGrpSpPr>
          <p:cNvPr id="29700" name="Group 4"/>
          <p:cNvGrpSpPr>
            <a:grpSpLocks/>
          </p:cNvGrpSpPr>
          <p:nvPr/>
        </p:nvGrpSpPr>
        <p:grpSpPr bwMode="auto">
          <a:xfrm>
            <a:off x="76200" y="228600"/>
            <a:ext cx="9009063" cy="441325"/>
            <a:chOff x="0" y="514"/>
            <a:chExt cx="5675" cy="278"/>
          </a:xfrm>
        </p:grpSpPr>
        <p:grpSp>
          <p:nvGrpSpPr>
            <p:cNvPr id="29701" name="Group 5"/>
            <p:cNvGrpSpPr>
              <a:grpSpLocks/>
            </p:cNvGrpSpPr>
            <p:nvPr/>
          </p:nvGrpSpPr>
          <p:grpSpPr bwMode="auto">
            <a:xfrm>
              <a:off x="183" y="514"/>
              <a:ext cx="448" cy="147"/>
              <a:chOff x="720" y="336"/>
              <a:chExt cx="624" cy="432"/>
            </a:xfrm>
          </p:grpSpPr>
          <p:sp>
            <p:nvSpPr>
              <p:cNvPr id="29707"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29708"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29702" name="Group 8"/>
            <p:cNvGrpSpPr>
              <a:grpSpLocks/>
            </p:cNvGrpSpPr>
            <p:nvPr/>
          </p:nvGrpSpPr>
          <p:grpSpPr bwMode="auto">
            <a:xfrm>
              <a:off x="261" y="645"/>
              <a:ext cx="465" cy="147"/>
              <a:chOff x="912" y="2640"/>
              <a:chExt cx="672" cy="432"/>
            </a:xfrm>
          </p:grpSpPr>
          <p:sp>
            <p:nvSpPr>
              <p:cNvPr id="29705"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29706"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29703"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29704"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1000"/>
                                  </p:stCondLst>
                                  <p:childTnLst>
                                    <p:set>
                                      <p:cBhvr>
                                        <p:cTn id="6" dur="1" fill="hold">
                                          <p:stCondLst>
                                            <p:cond delay="0"/>
                                          </p:stCondLst>
                                        </p:cTn>
                                        <p:tgtEl>
                                          <p:spTgt spid="498691">
                                            <p:txEl>
                                              <p:pRg st="0" end="0"/>
                                            </p:txEl>
                                          </p:spTgt>
                                        </p:tgtEl>
                                        <p:attrNameLst>
                                          <p:attrName>style.visibility</p:attrName>
                                        </p:attrNameLst>
                                      </p:cBhvr>
                                      <p:to>
                                        <p:strVal val="visible"/>
                                      </p:to>
                                    </p:set>
                                    <p:anim calcmode="lin" valueType="num">
                                      <p:cBhvr additive="base">
                                        <p:cTn id="7" dur="500" fill="hold"/>
                                        <p:tgtEl>
                                          <p:spTgt spid="498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869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1" fill="hold" grpId="0" nodeType="afterEffect">
                                  <p:stCondLst>
                                    <p:cond delay="1000"/>
                                  </p:stCondLst>
                                  <p:childTnLst>
                                    <p:set>
                                      <p:cBhvr>
                                        <p:cTn id="11" dur="1" fill="hold">
                                          <p:stCondLst>
                                            <p:cond delay="0"/>
                                          </p:stCondLst>
                                        </p:cTn>
                                        <p:tgtEl>
                                          <p:spTgt spid="498691">
                                            <p:txEl>
                                              <p:pRg st="1" end="1"/>
                                            </p:txEl>
                                          </p:spTgt>
                                        </p:tgtEl>
                                        <p:attrNameLst>
                                          <p:attrName>style.visibility</p:attrName>
                                        </p:attrNameLst>
                                      </p:cBhvr>
                                      <p:to>
                                        <p:strVal val="visible"/>
                                      </p:to>
                                    </p:set>
                                    <p:anim calcmode="lin" valueType="num">
                                      <p:cBhvr additive="base">
                                        <p:cTn id="12" dur="500" fill="hold"/>
                                        <p:tgtEl>
                                          <p:spTgt spid="4986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98691">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3000"/>
                            </p:stCondLst>
                            <p:childTnLst>
                              <p:par>
                                <p:cTn id="15" presetID="2" presetClass="entr" presetSubtype="1" fill="hold" grpId="0" nodeType="afterEffect">
                                  <p:stCondLst>
                                    <p:cond delay="1000"/>
                                  </p:stCondLst>
                                  <p:childTnLst>
                                    <p:set>
                                      <p:cBhvr>
                                        <p:cTn id="16" dur="1" fill="hold">
                                          <p:stCondLst>
                                            <p:cond delay="0"/>
                                          </p:stCondLst>
                                        </p:cTn>
                                        <p:tgtEl>
                                          <p:spTgt spid="498691">
                                            <p:txEl>
                                              <p:pRg st="2" end="2"/>
                                            </p:txEl>
                                          </p:spTgt>
                                        </p:tgtEl>
                                        <p:attrNameLst>
                                          <p:attrName>style.visibility</p:attrName>
                                        </p:attrNameLst>
                                      </p:cBhvr>
                                      <p:to>
                                        <p:strVal val="visible"/>
                                      </p:to>
                                    </p:set>
                                    <p:anim calcmode="lin" valueType="num">
                                      <p:cBhvr additive="base">
                                        <p:cTn id="17" dur="500" fill="hold"/>
                                        <p:tgtEl>
                                          <p:spTgt spid="4986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8691">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4500"/>
                            </p:stCondLst>
                            <p:childTnLst>
                              <p:par>
                                <p:cTn id="20" presetID="2" presetClass="entr" presetSubtype="1" fill="hold" grpId="0" nodeType="afterEffect">
                                  <p:stCondLst>
                                    <p:cond delay="1000"/>
                                  </p:stCondLst>
                                  <p:childTnLst>
                                    <p:set>
                                      <p:cBhvr>
                                        <p:cTn id="21" dur="1" fill="hold">
                                          <p:stCondLst>
                                            <p:cond delay="0"/>
                                          </p:stCondLst>
                                        </p:cTn>
                                        <p:tgtEl>
                                          <p:spTgt spid="498691">
                                            <p:txEl>
                                              <p:pRg st="3" end="3"/>
                                            </p:txEl>
                                          </p:spTgt>
                                        </p:tgtEl>
                                        <p:attrNameLst>
                                          <p:attrName>style.visibility</p:attrName>
                                        </p:attrNameLst>
                                      </p:cBhvr>
                                      <p:to>
                                        <p:strVal val="visible"/>
                                      </p:to>
                                    </p:set>
                                    <p:anim calcmode="lin" valueType="num">
                                      <p:cBhvr additive="base">
                                        <p:cTn id="22" dur="500" fill="hold"/>
                                        <p:tgtEl>
                                          <p:spTgt spid="4986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98691">
                                            <p:txEl>
                                              <p:pRg st="3" end="3"/>
                                            </p:txEl>
                                          </p:spTgt>
                                        </p:tgtEl>
                                        <p:attrNameLst>
                                          <p:attrName>ppt_y</p:attrName>
                                        </p:attrNameLst>
                                      </p:cBhvr>
                                      <p:tavLst>
                                        <p:tav tm="0">
                                          <p:val>
                                            <p:strVal val="0-#ppt_h/2"/>
                                          </p:val>
                                        </p:tav>
                                        <p:tav tm="100000">
                                          <p:val>
                                            <p:strVal val="#ppt_y"/>
                                          </p:val>
                                        </p:tav>
                                      </p:tavLst>
                                    </p:anim>
                                  </p:childTnLst>
                                </p:cTn>
                              </p:par>
                            </p:childTnLst>
                          </p:cTn>
                        </p:par>
                        <p:par>
                          <p:cTn id="24" fill="hold">
                            <p:stCondLst>
                              <p:cond delay="6000"/>
                            </p:stCondLst>
                            <p:childTnLst>
                              <p:par>
                                <p:cTn id="25" presetID="2" presetClass="entr" presetSubtype="1" fill="hold" grpId="0" nodeType="afterEffect">
                                  <p:stCondLst>
                                    <p:cond delay="1000"/>
                                  </p:stCondLst>
                                  <p:childTnLst>
                                    <p:set>
                                      <p:cBhvr>
                                        <p:cTn id="26" dur="1" fill="hold">
                                          <p:stCondLst>
                                            <p:cond delay="0"/>
                                          </p:stCondLst>
                                        </p:cTn>
                                        <p:tgtEl>
                                          <p:spTgt spid="498691">
                                            <p:txEl>
                                              <p:pRg st="4" end="4"/>
                                            </p:txEl>
                                          </p:spTgt>
                                        </p:tgtEl>
                                        <p:attrNameLst>
                                          <p:attrName>style.visibility</p:attrName>
                                        </p:attrNameLst>
                                      </p:cBhvr>
                                      <p:to>
                                        <p:strVal val="visible"/>
                                      </p:to>
                                    </p:set>
                                    <p:anim calcmode="lin" valueType="num">
                                      <p:cBhvr additive="base">
                                        <p:cTn id="27" dur="500" fill="hold"/>
                                        <p:tgtEl>
                                          <p:spTgt spid="4986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8691">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bldLvl="3" autoUpdateAnimBg="0" advAuto="100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57200" y="152400"/>
            <a:ext cx="8229600" cy="622300"/>
          </a:xfrm>
        </p:spPr>
        <p:txBody>
          <a:bodyPr/>
          <a:lstStyle/>
          <a:p>
            <a:pPr eaLnBrk="1" hangingPunct="1"/>
            <a:r>
              <a:rPr lang="en-US" sz="2800" smtClean="0">
                <a:solidFill>
                  <a:srgbClr val="FFFA23"/>
                </a:solidFill>
              </a:rPr>
              <a:t>Strategies for improving compliance</a:t>
            </a:r>
          </a:p>
        </p:txBody>
      </p:sp>
      <p:sp>
        <p:nvSpPr>
          <p:cNvPr id="486403" name="Rectangle 3"/>
          <p:cNvSpPr>
            <a:spLocks noGrp="1" noChangeArrowheads="1"/>
          </p:cNvSpPr>
          <p:nvPr>
            <p:ph type="body" idx="1"/>
          </p:nvPr>
        </p:nvSpPr>
        <p:spPr>
          <a:xfrm>
            <a:off x="1384300" y="1181100"/>
            <a:ext cx="7505700" cy="5435600"/>
          </a:xfrm>
        </p:spPr>
        <p:txBody>
          <a:bodyPr/>
          <a:lstStyle/>
          <a:p>
            <a:pPr eaLnBrk="1" hangingPunct="1">
              <a:lnSpc>
                <a:spcPct val="80000"/>
              </a:lnSpc>
              <a:buClr>
                <a:schemeClr val="bg1"/>
              </a:buClr>
              <a:buSzTx/>
            </a:pPr>
            <a:r>
              <a:rPr lang="en-US" sz="2200" dirty="0" smtClean="0"/>
              <a:t>Simplification of therapeutic regimen</a:t>
            </a:r>
          </a:p>
          <a:p>
            <a:pPr lvl="1" eaLnBrk="1" hangingPunct="1">
              <a:lnSpc>
                <a:spcPct val="80000"/>
              </a:lnSpc>
              <a:buSzTx/>
            </a:pPr>
            <a:r>
              <a:rPr lang="en-US" sz="2200" dirty="0" smtClean="0"/>
              <a:t>Number of medicines</a:t>
            </a:r>
          </a:p>
          <a:p>
            <a:pPr lvl="1" eaLnBrk="1" hangingPunct="1">
              <a:lnSpc>
                <a:spcPct val="80000"/>
              </a:lnSpc>
              <a:buSzTx/>
            </a:pPr>
            <a:r>
              <a:rPr lang="en-US" sz="2200" dirty="0" smtClean="0"/>
              <a:t>Dosing frequency</a:t>
            </a:r>
          </a:p>
          <a:p>
            <a:pPr eaLnBrk="1" hangingPunct="1">
              <a:lnSpc>
                <a:spcPct val="80000"/>
              </a:lnSpc>
              <a:buClr>
                <a:schemeClr val="bg1"/>
              </a:buClr>
              <a:buSzTx/>
            </a:pPr>
            <a:r>
              <a:rPr lang="en-US" sz="2200" dirty="0" smtClean="0"/>
              <a:t>Improving standards of dispensing practice</a:t>
            </a:r>
          </a:p>
          <a:p>
            <a:pPr eaLnBrk="1" hangingPunct="1">
              <a:lnSpc>
                <a:spcPct val="80000"/>
              </a:lnSpc>
              <a:buClr>
                <a:schemeClr val="bg1"/>
              </a:buClr>
              <a:buSzTx/>
            </a:pPr>
            <a:r>
              <a:rPr lang="en-US" sz="2200" dirty="0" smtClean="0"/>
              <a:t>Development of suitable medication packaging</a:t>
            </a:r>
          </a:p>
          <a:p>
            <a:pPr eaLnBrk="1" hangingPunct="1">
              <a:lnSpc>
                <a:spcPct val="80000"/>
              </a:lnSpc>
              <a:buClr>
                <a:schemeClr val="bg1"/>
              </a:buClr>
              <a:buSzTx/>
            </a:pPr>
            <a:r>
              <a:rPr lang="en-US" sz="2200" dirty="0" smtClean="0"/>
              <a:t>Supplementary labeling</a:t>
            </a:r>
          </a:p>
          <a:p>
            <a:pPr eaLnBrk="1" hangingPunct="1">
              <a:lnSpc>
                <a:spcPct val="80000"/>
              </a:lnSpc>
              <a:buClr>
                <a:schemeClr val="bg1"/>
              </a:buClr>
              <a:buSzTx/>
            </a:pPr>
            <a:r>
              <a:rPr lang="en-US" sz="2200" dirty="0" smtClean="0"/>
              <a:t>Patient counseling </a:t>
            </a:r>
            <a:r>
              <a:rPr lang="en-US" sz="2200" dirty="0" smtClean="0"/>
              <a:t>and education</a:t>
            </a:r>
          </a:p>
          <a:p>
            <a:pPr lvl="1" eaLnBrk="1" hangingPunct="1">
              <a:lnSpc>
                <a:spcPct val="80000"/>
              </a:lnSpc>
              <a:buSzTx/>
            </a:pPr>
            <a:r>
              <a:rPr lang="en-US" sz="2200" dirty="0" smtClean="0"/>
              <a:t>Name and purpose of the drug</a:t>
            </a:r>
          </a:p>
          <a:p>
            <a:pPr lvl="1" eaLnBrk="1" hangingPunct="1">
              <a:lnSpc>
                <a:spcPct val="80000"/>
              </a:lnSpc>
              <a:buSzTx/>
            </a:pPr>
            <a:r>
              <a:rPr lang="en-US" sz="2200" dirty="0" smtClean="0"/>
              <a:t>When and how to take medication</a:t>
            </a:r>
          </a:p>
          <a:p>
            <a:pPr lvl="1" eaLnBrk="1" hangingPunct="1">
              <a:lnSpc>
                <a:spcPct val="80000"/>
              </a:lnSpc>
              <a:buSzTx/>
            </a:pPr>
            <a:r>
              <a:rPr lang="en-US" sz="2200" dirty="0" smtClean="0"/>
              <a:t>Precautions</a:t>
            </a:r>
          </a:p>
          <a:p>
            <a:pPr lvl="1" eaLnBrk="1" hangingPunct="1">
              <a:lnSpc>
                <a:spcPct val="80000"/>
              </a:lnSpc>
              <a:buSzTx/>
            </a:pPr>
            <a:r>
              <a:rPr lang="en-US" sz="2200" dirty="0" smtClean="0"/>
              <a:t>Possible side effects</a:t>
            </a:r>
          </a:p>
          <a:p>
            <a:pPr lvl="1" eaLnBrk="1" hangingPunct="1">
              <a:lnSpc>
                <a:spcPct val="80000"/>
              </a:lnSpc>
              <a:buSzTx/>
            </a:pPr>
            <a:r>
              <a:rPr lang="en-US" sz="2200" dirty="0" smtClean="0"/>
              <a:t>DDI, FDI</a:t>
            </a:r>
          </a:p>
          <a:p>
            <a:pPr lvl="1" eaLnBrk="1" hangingPunct="1">
              <a:lnSpc>
                <a:spcPct val="80000"/>
              </a:lnSpc>
              <a:buSzTx/>
            </a:pPr>
            <a:r>
              <a:rPr lang="en-US" sz="2200" dirty="0" smtClean="0"/>
              <a:t>Duration of therapy</a:t>
            </a:r>
          </a:p>
          <a:p>
            <a:pPr lvl="1" eaLnBrk="1" hangingPunct="1">
              <a:lnSpc>
                <a:spcPct val="80000"/>
              </a:lnSpc>
              <a:buSzTx/>
            </a:pPr>
            <a:r>
              <a:rPr lang="en-US" sz="2200" dirty="0" smtClean="0"/>
              <a:t>Action in case of missed dose</a:t>
            </a:r>
          </a:p>
          <a:p>
            <a:pPr lvl="1" eaLnBrk="1" hangingPunct="1">
              <a:lnSpc>
                <a:spcPct val="80000"/>
              </a:lnSpc>
              <a:buSzTx/>
            </a:pPr>
            <a:r>
              <a:rPr lang="en-US" sz="2200" dirty="0" smtClean="0"/>
              <a:t>Lookout for evidence of therapeutic </a:t>
            </a:r>
            <a:r>
              <a:rPr lang="en-US" sz="2200" dirty="0" smtClean="0"/>
              <a:t>efficacy</a:t>
            </a:r>
            <a:endParaRPr lang="en-US" sz="2200" dirty="0" smtClean="0"/>
          </a:p>
          <a:p>
            <a:pPr lvl="1" eaLnBrk="1" hangingPunct="1">
              <a:lnSpc>
                <a:spcPct val="80000"/>
              </a:lnSpc>
              <a:buSzTx/>
            </a:pPr>
            <a:endParaRPr lang="en-US" sz="2200" dirty="0" smtClean="0"/>
          </a:p>
        </p:txBody>
      </p:sp>
      <p:grpSp>
        <p:nvGrpSpPr>
          <p:cNvPr id="30724" name="Group 4"/>
          <p:cNvGrpSpPr>
            <a:grpSpLocks/>
          </p:cNvGrpSpPr>
          <p:nvPr/>
        </p:nvGrpSpPr>
        <p:grpSpPr bwMode="auto">
          <a:xfrm>
            <a:off x="0" y="685800"/>
            <a:ext cx="9009063" cy="441325"/>
            <a:chOff x="0" y="514"/>
            <a:chExt cx="5675" cy="278"/>
          </a:xfrm>
        </p:grpSpPr>
        <p:grpSp>
          <p:nvGrpSpPr>
            <p:cNvPr id="30725" name="Group 5"/>
            <p:cNvGrpSpPr>
              <a:grpSpLocks/>
            </p:cNvGrpSpPr>
            <p:nvPr/>
          </p:nvGrpSpPr>
          <p:grpSpPr bwMode="auto">
            <a:xfrm>
              <a:off x="183" y="514"/>
              <a:ext cx="448" cy="147"/>
              <a:chOff x="720" y="336"/>
              <a:chExt cx="624" cy="432"/>
            </a:xfrm>
          </p:grpSpPr>
          <p:sp>
            <p:nvSpPr>
              <p:cNvPr id="30731"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0732"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0726" name="Group 8"/>
            <p:cNvGrpSpPr>
              <a:grpSpLocks/>
            </p:cNvGrpSpPr>
            <p:nvPr/>
          </p:nvGrpSpPr>
          <p:grpSpPr bwMode="auto">
            <a:xfrm>
              <a:off x="261" y="645"/>
              <a:ext cx="465" cy="147"/>
              <a:chOff x="912" y="2640"/>
              <a:chExt cx="672" cy="432"/>
            </a:xfrm>
          </p:grpSpPr>
          <p:sp>
            <p:nvSpPr>
              <p:cNvPr id="30729"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0730"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0727"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0728"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86402"/>
                                        </p:tgtEl>
                                        <p:attrNameLst>
                                          <p:attrName>style.visibility</p:attrName>
                                        </p:attrNameLst>
                                      </p:cBhvr>
                                      <p:to>
                                        <p:strVal val="visible"/>
                                      </p:to>
                                    </p:set>
                                    <p:animEffect transition="in" filter="randombar(horizontal)">
                                      <p:cBhvr>
                                        <p:cTn id="7" dur="600">
                                          <p:stCondLst>
                                            <p:cond delay="0"/>
                                          </p:stCondLst>
                                        </p:cTn>
                                        <p:tgtEl>
                                          <p:spTgt spid="48640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86403">
                                            <p:txEl>
                                              <p:pRg st="0" end="0"/>
                                            </p:txEl>
                                          </p:spTgt>
                                        </p:tgtEl>
                                        <p:attrNameLst>
                                          <p:attrName>style.visibility</p:attrName>
                                        </p:attrNameLst>
                                      </p:cBhvr>
                                      <p:to>
                                        <p:strVal val="visible"/>
                                      </p:to>
                                    </p:set>
                                    <p:animEffect transition="in" filter="randombar(horizontal)">
                                      <p:cBhvr>
                                        <p:cTn id="12" dur="500"/>
                                        <p:tgtEl>
                                          <p:spTgt spid="48640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86403">
                                            <p:txEl>
                                              <p:pRg st="1" end="1"/>
                                            </p:txEl>
                                          </p:spTgt>
                                        </p:tgtEl>
                                        <p:attrNameLst>
                                          <p:attrName>style.visibility</p:attrName>
                                        </p:attrNameLst>
                                      </p:cBhvr>
                                      <p:to>
                                        <p:strVal val="visible"/>
                                      </p:to>
                                    </p:set>
                                    <p:animEffect transition="in" filter="randombar(horizontal)">
                                      <p:cBhvr>
                                        <p:cTn id="15" dur="500"/>
                                        <p:tgtEl>
                                          <p:spTgt spid="48640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86403">
                                            <p:txEl>
                                              <p:pRg st="2" end="2"/>
                                            </p:txEl>
                                          </p:spTgt>
                                        </p:tgtEl>
                                        <p:attrNameLst>
                                          <p:attrName>style.visibility</p:attrName>
                                        </p:attrNameLst>
                                      </p:cBhvr>
                                      <p:to>
                                        <p:strVal val="visible"/>
                                      </p:to>
                                    </p:set>
                                    <p:animEffect transition="in" filter="randombar(horizontal)">
                                      <p:cBhvr>
                                        <p:cTn id="18" dur="500"/>
                                        <p:tgtEl>
                                          <p:spTgt spid="48640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86403">
                                            <p:txEl>
                                              <p:pRg st="3" end="3"/>
                                            </p:txEl>
                                          </p:spTgt>
                                        </p:tgtEl>
                                        <p:attrNameLst>
                                          <p:attrName>style.visibility</p:attrName>
                                        </p:attrNameLst>
                                      </p:cBhvr>
                                      <p:to>
                                        <p:strVal val="visible"/>
                                      </p:to>
                                    </p:set>
                                    <p:animEffect transition="in" filter="randombar(horizontal)">
                                      <p:cBhvr>
                                        <p:cTn id="23" dur="500"/>
                                        <p:tgtEl>
                                          <p:spTgt spid="48640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86403">
                                            <p:txEl>
                                              <p:pRg st="4" end="4"/>
                                            </p:txEl>
                                          </p:spTgt>
                                        </p:tgtEl>
                                        <p:attrNameLst>
                                          <p:attrName>style.visibility</p:attrName>
                                        </p:attrNameLst>
                                      </p:cBhvr>
                                      <p:to>
                                        <p:strVal val="visible"/>
                                      </p:to>
                                    </p:set>
                                    <p:animEffect transition="in" filter="randombar(horizontal)">
                                      <p:cBhvr>
                                        <p:cTn id="28" dur="500"/>
                                        <p:tgtEl>
                                          <p:spTgt spid="48640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86403">
                                            <p:txEl>
                                              <p:pRg st="5" end="5"/>
                                            </p:txEl>
                                          </p:spTgt>
                                        </p:tgtEl>
                                        <p:attrNameLst>
                                          <p:attrName>style.visibility</p:attrName>
                                        </p:attrNameLst>
                                      </p:cBhvr>
                                      <p:to>
                                        <p:strVal val="visible"/>
                                      </p:to>
                                    </p:set>
                                    <p:animEffect transition="in" filter="randombar(horizontal)">
                                      <p:cBhvr>
                                        <p:cTn id="33" dur="500"/>
                                        <p:tgtEl>
                                          <p:spTgt spid="48640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86403">
                                            <p:txEl>
                                              <p:pRg st="6" end="6"/>
                                            </p:txEl>
                                          </p:spTgt>
                                        </p:tgtEl>
                                        <p:attrNameLst>
                                          <p:attrName>style.visibility</p:attrName>
                                        </p:attrNameLst>
                                      </p:cBhvr>
                                      <p:to>
                                        <p:strVal val="visible"/>
                                      </p:to>
                                    </p:set>
                                    <p:animEffect transition="in" filter="randombar(horizontal)">
                                      <p:cBhvr>
                                        <p:cTn id="38" dur="500"/>
                                        <p:tgtEl>
                                          <p:spTgt spid="486403">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86403">
                                            <p:txEl>
                                              <p:pRg st="7" end="7"/>
                                            </p:txEl>
                                          </p:spTgt>
                                        </p:tgtEl>
                                        <p:attrNameLst>
                                          <p:attrName>style.visibility</p:attrName>
                                        </p:attrNameLst>
                                      </p:cBhvr>
                                      <p:to>
                                        <p:strVal val="visible"/>
                                      </p:to>
                                    </p:set>
                                    <p:animEffect transition="in" filter="randombar(horizontal)">
                                      <p:cBhvr>
                                        <p:cTn id="41" dur="500"/>
                                        <p:tgtEl>
                                          <p:spTgt spid="486403">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86403">
                                            <p:txEl>
                                              <p:pRg st="8" end="8"/>
                                            </p:txEl>
                                          </p:spTgt>
                                        </p:tgtEl>
                                        <p:attrNameLst>
                                          <p:attrName>style.visibility</p:attrName>
                                        </p:attrNameLst>
                                      </p:cBhvr>
                                      <p:to>
                                        <p:strVal val="visible"/>
                                      </p:to>
                                    </p:set>
                                    <p:animEffect transition="in" filter="randombar(horizontal)">
                                      <p:cBhvr>
                                        <p:cTn id="44" dur="500"/>
                                        <p:tgtEl>
                                          <p:spTgt spid="486403">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86403">
                                            <p:txEl>
                                              <p:pRg st="9" end="9"/>
                                            </p:txEl>
                                          </p:spTgt>
                                        </p:tgtEl>
                                        <p:attrNameLst>
                                          <p:attrName>style.visibility</p:attrName>
                                        </p:attrNameLst>
                                      </p:cBhvr>
                                      <p:to>
                                        <p:strVal val="visible"/>
                                      </p:to>
                                    </p:set>
                                    <p:animEffect transition="in" filter="randombar(horizontal)">
                                      <p:cBhvr>
                                        <p:cTn id="47" dur="500"/>
                                        <p:tgtEl>
                                          <p:spTgt spid="48640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486403">
                                            <p:txEl>
                                              <p:pRg st="10" end="10"/>
                                            </p:txEl>
                                          </p:spTgt>
                                        </p:tgtEl>
                                        <p:attrNameLst>
                                          <p:attrName>style.visibility</p:attrName>
                                        </p:attrNameLst>
                                      </p:cBhvr>
                                      <p:to>
                                        <p:strVal val="visible"/>
                                      </p:to>
                                    </p:set>
                                    <p:animEffect transition="in" filter="randombar(horizontal)">
                                      <p:cBhvr>
                                        <p:cTn id="50" dur="500"/>
                                        <p:tgtEl>
                                          <p:spTgt spid="48640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486403">
                                            <p:txEl>
                                              <p:pRg st="11" end="11"/>
                                            </p:txEl>
                                          </p:spTgt>
                                        </p:tgtEl>
                                        <p:attrNameLst>
                                          <p:attrName>style.visibility</p:attrName>
                                        </p:attrNameLst>
                                      </p:cBhvr>
                                      <p:to>
                                        <p:strVal val="visible"/>
                                      </p:to>
                                    </p:set>
                                    <p:animEffect transition="in" filter="randombar(horizontal)">
                                      <p:cBhvr>
                                        <p:cTn id="53" dur="500"/>
                                        <p:tgtEl>
                                          <p:spTgt spid="486403">
                                            <p:txEl>
                                              <p:pRg st="11" end="11"/>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486403">
                                            <p:txEl>
                                              <p:pRg st="12" end="12"/>
                                            </p:txEl>
                                          </p:spTgt>
                                        </p:tgtEl>
                                        <p:attrNameLst>
                                          <p:attrName>style.visibility</p:attrName>
                                        </p:attrNameLst>
                                      </p:cBhvr>
                                      <p:to>
                                        <p:strVal val="visible"/>
                                      </p:to>
                                    </p:set>
                                    <p:animEffect transition="in" filter="randombar(horizontal)">
                                      <p:cBhvr>
                                        <p:cTn id="56" dur="500"/>
                                        <p:tgtEl>
                                          <p:spTgt spid="486403">
                                            <p:txEl>
                                              <p:pRg st="12" end="12"/>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486403">
                                            <p:txEl>
                                              <p:pRg st="13" end="13"/>
                                            </p:txEl>
                                          </p:spTgt>
                                        </p:tgtEl>
                                        <p:attrNameLst>
                                          <p:attrName>style.visibility</p:attrName>
                                        </p:attrNameLst>
                                      </p:cBhvr>
                                      <p:to>
                                        <p:strVal val="visible"/>
                                      </p:to>
                                    </p:set>
                                    <p:animEffect transition="in" filter="randombar(horizontal)">
                                      <p:cBhvr>
                                        <p:cTn id="59" dur="500"/>
                                        <p:tgtEl>
                                          <p:spTgt spid="486403">
                                            <p:txEl>
                                              <p:pRg st="13" end="13"/>
                                            </p:txEl>
                                          </p:spTgt>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86403">
                                            <p:txEl>
                                              <p:pRg st="14" end="14"/>
                                            </p:txEl>
                                          </p:spTgt>
                                        </p:tgtEl>
                                        <p:attrNameLst>
                                          <p:attrName>style.visibility</p:attrName>
                                        </p:attrNameLst>
                                      </p:cBhvr>
                                      <p:to>
                                        <p:strVal val="visible"/>
                                      </p:to>
                                    </p:set>
                                    <p:animEffect transition="in" filter="randombar(horizontal)">
                                      <p:cBhvr>
                                        <p:cTn id="62" dur="500"/>
                                        <p:tgtEl>
                                          <p:spTgt spid="48640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4864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177800"/>
            <a:ext cx="8001000" cy="762000"/>
          </a:xfrm>
        </p:spPr>
        <p:txBody>
          <a:bodyPr/>
          <a:lstStyle/>
          <a:p>
            <a:pPr eaLnBrk="1" hangingPunct="1"/>
            <a:r>
              <a:rPr lang="en-US" sz="2800" smtClean="0">
                <a:solidFill>
                  <a:srgbClr val="FFFA23"/>
                </a:solidFill>
              </a:rPr>
              <a:t>Strategies for improving compliance</a:t>
            </a:r>
          </a:p>
        </p:txBody>
      </p:sp>
      <p:pic>
        <p:nvPicPr>
          <p:cNvPr id="31747" name="Picture 3"/>
          <p:cNvPicPr>
            <a:picLocks noGrp="1" noChangeAspect="1" noChangeArrowheads="1"/>
          </p:cNvPicPr>
          <p:nvPr>
            <p:ph type="body" idx="1"/>
          </p:nvPr>
        </p:nvPicPr>
        <p:blipFill>
          <a:blip r:embed="rId2"/>
          <a:srcRect/>
          <a:stretch>
            <a:fillRect/>
          </a:stretch>
        </p:blipFill>
        <p:spPr>
          <a:xfrm>
            <a:off x="1117600" y="1600200"/>
            <a:ext cx="7372350" cy="4872038"/>
          </a:xfrm>
          <a:noFill/>
        </p:spPr>
      </p:pic>
      <p:grpSp>
        <p:nvGrpSpPr>
          <p:cNvPr id="31748" name="Group 4"/>
          <p:cNvGrpSpPr>
            <a:grpSpLocks/>
          </p:cNvGrpSpPr>
          <p:nvPr/>
        </p:nvGrpSpPr>
        <p:grpSpPr bwMode="auto">
          <a:xfrm>
            <a:off x="0" y="939800"/>
            <a:ext cx="9009063" cy="441325"/>
            <a:chOff x="0" y="514"/>
            <a:chExt cx="5675" cy="278"/>
          </a:xfrm>
        </p:grpSpPr>
        <p:grpSp>
          <p:nvGrpSpPr>
            <p:cNvPr id="31749" name="Group 5"/>
            <p:cNvGrpSpPr>
              <a:grpSpLocks/>
            </p:cNvGrpSpPr>
            <p:nvPr/>
          </p:nvGrpSpPr>
          <p:grpSpPr bwMode="auto">
            <a:xfrm>
              <a:off x="183" y="514"/>
              <a:ext cx="448" cy="147"/>
              <a:chOff x="720" y="336"/>
              <a:chExt cx="624" cy="432"/>
            </a:xfrm>
          </p:grpSpPr>
          <p:sp>
            <p:nvSpPr>
              <p:cNvPr id="31755"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1756"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1750" name="Group 8"/>
            <p:cNvGrpSpPr>
              <a:grpSpLocks/>
            </p:cNvGrpSpPr>
            <p:nvPr/>
          </p:nvGrpSpPr>
          <p:grpSpPr bwMode="auto">
            <a:xfrm>
              <a:off x="261" y="645"/>
              <a:ext cx="465" cy="147"/>
              <a:chOff x="912" y="2640"/>
              <a:chExt cx="672" cy="432"/>
            </a:xfrm>
          </p:grpSpPr>
          <p:sp>
            <p:nvSpPr>
              <p:cNvPr id="31753"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1754"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1751"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1752"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406400"/>
            <a:ext cx="8255000" cy="469900"/>
          </a:xfrm>
        </p:spPr>
        <p:txBody>
          <a:bodyPr/>
          <a:lstStyle/>
          <a:p>
            <a:pPr eaLnBrk="1" hangingPunct="1"/>
            <a:r>
              <a:rPr lang="en-US" sz="2400" smtClean="0">
                <a:solidFill>
                  <a:srgbClr val="FFFA23"/>
                </a:solidFill>
              </a:rPr>
              <a:t>Strategies for improving pharmacist- patient relationship</a:t>
            </a:r>
          </a:p>
        </p:txBody>
      </p:sp>
      <p:pic>
        <p:nvPicPr>
          <p:cNvPr id="32771" name="Picture 3"/>
          <p:cNvPicPr>
            <a:picLocks noGrp="1" noChangeAspect="1" noChangeArrowheads="1"/>
          </p:cNvPicPr>
          <p:nvPr>
            <p:ph type="body" idx="1"/>
          </p:nvPr>
        </p:nvPicPr>
        <p:blipFill>
          <a:blip r:embed="rId2"/>
          <a:srcRect/>
          <a:stretch>
            <a:fillRect/>
          </a:stretch>
        </p:blipFill>
        <p:spPr>
          <a:xfrm>
            <a:off x="1181100" y="1524000"/>
            <a:ext cx="7734300" cy="5105400"/>
          </a:xfrm>
          <a:noFill/>
        </p:spPr>
      </p:pic>
      <p:grpSp>
        <p:nvGrpSpPr>
          <p:cNvPr id="32772" name="Group 4"/>
          <p:cNvGrpSpPr>
            <a:grpSpLocks/>
          </p:cNvGrpSpPr>
          <p:nvPr/>
        </p:nvGrpSpPr>
        <p:grpSpPr bwMode="auto">
          <a:xfrm>
            <a:off x="0" y="723900"/>
            <a:ext cx="9009063" cy="441325"/>
            <a:chOff x="0" y="514"/>
            <a:chExt cx="5675" cy="278"/>
          </a:xfrm>
        </p:grpSpPr>
        <p:grpSp>
          <p:nvGrpSpPr>
            <p:cNvPr id="32773" name="Group 5"/>
            <p:cNvGrpSpPr>
              <a:grpSpLocks/>
            </p:cNvGrpSpPr>
            <p:nvPr/>
          </p:nvGrpSpPr>
          <p:grpSpPr bwMode="auto">
            <a:xfrm>
              <a:off x="183" y="514"/>
              <a:ext cx="448" cy="147"/>
              <a:chOff x="720" y="336"/>
              <a:chExt cx="624" cy="432"/>
            </a:xfrm>
          </p:grpSpPr>
          <p:sp>
            <p:nvSpPr>
              <p:cNvPr id="32779"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2780"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2774" name="Group 8"/>
            <p:cNvGrpSpPr>
              <a:grpSpLocks/>
            </p:cNvGrpSpPr>
            <p:nvPr/>
          </p:nvGrpSpPr>
          <p:grpSpPr bwMode="auto">
            <a:xfrm>
              <a:off x="261" y="645"/>
              <a:ext cx="465" cy="147"/>
              <a:chOff x="912" y="2640"/>
              <a:chExt cx="672" cy="432"/>
            </a:xfrm>
          </p:grpSpPr>
          <p:sp>
            <p:nvSpPr>
              <p:cNvPr id="32777"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2778"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2775"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2776"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Benefits of improved compliance:</a:t>
            </a:r>
          </a:p>
        </p:txBody>
      </p:sp>
      <p:sp>
        <p:nvSpPr>
          <p:cNvPr id="33795" name="Rectangle 3"/>
          <p:cNvSpPr>
            <a:spLocks noGrp="1" noChangeArrowheads="1"/>
          </p:cNvSpPr>
          <p:nvPr>
            <p:ph type="body" idx="1"/>
          </p:nvPr>
        </p:nvSpPr>
        <p:spPr/>
        <p:txBody>
          <a:bodyPr/>
          <a:lstStyle/>
          <a:p>
            <a:pPr eaLnBrk="1" hangingPunct="1"/>
            <a:r>
              <a:rPr lang="en-US" smtClean="0"/>
              <a:t>For:</a:t>
            </a:r>
          </a:p>
          <a:p>
            <a:pPr lvl="1" eaLnBrk="1" hangingPunct="1"/>
            <a:r>
              <a:rPr lang="en-US" smtClean="0"/>
              <a:t>Patients - better outcomes and quality of life</a:t>
            </a:r>
          </a:p>
          <a:p>
            <a:pPr lvl="1" eaLnBrk="1" hangingPunct="1"/>
            <a:r>
              <a:rPr lang="en-US" smtClean="0"/>
              <a:t>Practitioners – healthier, more loyal patients</a:t>
            </a:r>
          </a:p>
          <a:p>
            <a:pPr lvl="1" eaLnBrk="1" hangingPunct="1"/>
            <a:r>
              <a:rPr lang="en-US" smtClean="0"/>
              <a:t>Managed care - lower total HC expenditures</a:t>
            </a:r>
          </a:p>
          <a:p>
            <a:pPr lvl="1" eaLnBrk="1" hangingPunct="1"/>
            <a:r>
              <a:rPr lang="en-US" smtClean="0"/>
              <a:t>Pharmaceutical Industry - increased sales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hangingPunct="1"/>
            <a:r>
              <a:rPr lang="en-US" sz="3600" b="0" smtClean="0">
                <a:solidFill>
                  <a:srgbClr val="FFFA23"/>
                </a:solidFill>
              </a:rPr>
              <a:t>Overview</a:t>
            </a:r>
            <a:br>
              <a:rPr lang="en-US" sz="3600" b="0" smtClean="0">
                <a:solidFill>
                  <a:srgbClr val="FFFA23"/>
                </a:solidFill>
              </a:rPr>
            </a:br>
            <a:endParaRPr lang="en-US" sz="3600" b="0" smtClean="0">
              <a:solidFill>
                <a:srgbClr val="FFFA23"/>
              </a:solidFill>
            </a:endParaRPr>
          </a:p>
        </p:txBody>
      </p:sp>
      <p:sp>
        <p:nvSpPr>
          <p:cNvPr id="492547" name="Rectangle 3"/>
          <p:cNvSpPr>
            <a:spLocks noGrp="1" noChangeArrowheads="1"/>
          </p:cNvSpPr>
          <p:nvPr>
            <p:ph type="body" idx="1"/>
          </p:nvPr>
        </p:nvSpPr>
        <p:spPr/>
        <p:txBody>
          <a:bodyPr/>
          <a:lstStyle/>
          <a:p>
            <a:pPr eaLnBrk="1" hangingPunct="1">
              <a:buClr>
                <a:schemeClr val="bg1"/>
              </a:buClr>
            </a:pPr>
            <a:r>
              <a:rPr lang="en-US" b="1" smtClean="0"/>
              <a:t>Over 40 years of research on treatment adherence—not much has changed—old models of care don’t work</a:t>
            </a:r>
          </a:p>
          <a:p>
            <a:pPr eaLnBrk="1" hangingPunct="1">
              <a:buClr>
                <a:schemeClr val="bg1"/>
              </a:buClr>
            </a:pPr>
            <a:r>
              <a:rPr lang="en-US" b="1" smtClean="0"/>
              <a:t>Patients want more information, help concerning their drug therapy</a:t>
            </a:r>
          </a:p>
          <a:p>
            <a:pPr eaLnBrk="1" hangingPunct="1">
              <a:buClr>
                <a:schemeClr val="bg1"/>
              </a:buClr>
            </a:pPr>
            <a:r>
              <a:rPr lang="en-US" b="1" smtClean="0"/>
              <a:t>Patients manage their illness, not us</a:t>
            </a:r>
          </a:p>
          <a:p>
            <a:pPr eaLnBrk="1" hangingPunct="1">
              <a:buClr>
                <a:schemeClr val="bg1"/>
              </a:buClr>
            </a:pPr>
            <a:r>
              <a:rPr lang="en-US" b="1" smtClean="0"/>
              <a:t>In year two of a chronic illness, rate of adherence drops below 50%</a:t>
            </a:r>
          </a:p>
        </p:txBody>
      </p:sp>
      <p:grpSp>
        <p:nvGrpSpPr>
          <p:cNvPr id="34820" name="Group 4"/>
          <p:cNvGrpSpPr>
            <a:grpSpLocks/>
          </p:cNvGrpSpPr>
          <p:nvPr/>
        </p:nvGrpSpPr>
        <p:grpSpPr bwMode="auto">
          <a:xfrm>
            <a:off x="0" y="571500"/>
            <a:ext cx="9009063" cy="441325"/>
            <a:chOff x="0" y="514"/>
            <a:chExt cx="5675" cy="278"/>
          </a:xfrm>
        </p:grpSpPr>
        <p:grpSp>
          <p:nvGrpSpPr>
            <p:cNvPr id="34821" name="Group 5"/>
            <p:cNvGrpSpPr>
              <a:grpSpLocks/>
            </p:cNvGrpSpPr>
            <p:nvPr/>
          </p:nvGrpSpPr>
          <p:grpSpPr bwMode="auto">
            <a:xfrm>
              <a:off x="183" y="514"/>
              <a:ext cx="448" cy="147"/>
              <a:chOff x="720" y="336"/>
              <a:chExt cx="624" cy="432"/>
            </a:xfrm>
          </p:grpSpPr>
          <p:sp>
            <p:nvSpPr>
              <p:cNvPr id="34827"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4828"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4822" name="Group 8"/>
            <p:cNvGrpSpPr>
              <a:grpSpLocks/>
            </p:cNvGrpSpPr>
            <p:nvPr/>
          </p:nvGrpSpPr>
          <p:grpSpPr bwMode="auto">
            <a:xfrm>
              <a:off x="261" y="645"/>
              <a:ext cx="465" cy="147"/>
              <a:chOff x="912" y="2640"/>
              <a:chExt cx="672" cy="432"/>
            </a:xfrm>
          </p:grpSpPr>
          <p:sp>
            <p:nvSpPr>
              <p:cNvPr id="34825"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4826"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4823"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4824"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randombar(horizontal)">
                                      <p:cBhvr>
                                        <p:cTn id="7" dur="600">
                                          <p:stCondLst>
                                            <p:cond delay="0"/>
                                          </p:stCondLst>
                                        </p:cTn>
                                        <p:tgtEl>
                                          <p:spTgt spid="49254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92547">
                                            <p:txEl>
                                              <p:pRg st="0" end="0"/>
                                            </p:txEl>
                                          </p:spTgt>
                                        </p:tgtEl>
                                        <p:attrNameLst>
                                          <p:attrName>style.visibility</p:attrName>
                                        </p:attrNameLst>
                                      </p:cBhvr>
                                      <p:to>
                                        <p:strVal val="visible"/>
                                      </p:to>
                                    </p:set>
                                    <p:animEffect transition="in" filter="randombar(horizontal)">
                                      <p:cBhvr>
                                        <p:cTn id="12" dur="500"/>
                                        <p:tgtEl>
                                          <p:spTgt spid="4925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92547">
                                            <p:txEl>
                                              <p:pRg st="1" end="1"/>
                                            </p:txEl>
                                          </p:spTgt>
                                        </p:tgtEl>
                                        <p:attrNameLst>
                                          <p:attrName>style.visibility</p:attrName>
                                        </p:attrNameLst>
                                      </p:cBhvr>
                                      <p:to>
                                        <p:strVal val="visible"/>
                                      </p:to>
                                    </p:set>
                                    <p:animEffect transition="in" filter="randombar(horizontal)">
                                      <p:cBhvr>
                                        <p:cTn id="17" dur="500"/>
                                        <p:tgtEl>
                                          <p:spTgt spid="4925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92547">
                                            <p:txEl>
                                              <p:pRg st="2" end="2"/>
                                            </p:txEl>
                                          </p:spTgt>
                                        </p:tgtEl>
                                        <p:attrNameLst>
                                          <p:attrName>style.visibility</p:attrName>
                                        </p:attrNameLst>
                                      </p:cBhvr>
                                      <p:to>
                                        <p:strVal val="visible"/>
                                      </p:to>
                                    </p:set>
                                    <p:animEffect transition="in" filter="randombar(horizontal)">
                                      <p:cBhvr>
                                        <p:cTn id="22" dur="500"/>
                                        <p:tgtEl>
                                          <p:spTgt spid="4925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92547">
                                            <p:txEl>
                                              <p:pRg st="3" end="3"/>
                                            </p:txEl>
                                          </p:spTgt>
                                        </p:tgtEl>
                                        <p:attrNameLst>
                                          <p:attrName>style.visibility</p:attrName>
                                        </p:attrNameLst>
                                      </p:cBhvr>
                                      <p:to>
                                        <p:strVal val="visible"/>
                                      </p:to>
                                    </p:set>
                                    <p:animEffect transition="in" filter="randombar(horizontal)">
                                      <p:cBhvr>
                                        <p:cTn id="27" dur="500"/>
                                        <p:tgtEl>
                                          <p:spTgt spid="492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p:bldP spid="49254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81100" y="304800"/>
            <a:ext cx="7962900" cy="495300"/>
          </a:xfrm>
        </p:spPr>
        <p:txBody>
          <a:bodyPr/>
          <a:lstStyle/>
          <a:p>
            <a:pPr eaLnBrk="1" hangingPunct="1"/>
            <a:r>
              <a:rPr lang="en-US" sz="3600" b="0" smtClean="0">
                <a:solidFill>
                  <a:srgbClr val="FFFA23"/>
                </a:solidFill>
              </a:rPr>
              <a:t>What To Remember</a:t>
            </a:r>
            <a:endParaRPr lang="en-US" smtClean="0">
              <a:solidFill>
                <a:srgbClr val="FBF877"/>
              </a:solidFill>
            </a:endParaRPr>
          </a:p>
        </p:txBody>
      </p:sp>
      <p:sp>
        <p:nvSpPr>
          <p:cNvPr id="493571" name="Rectangle 3"/>
          <p:cNvSpPr>
            <a:spLocks noGrp="1" noChangeArrowheads="1"/>
          </p:cNvSpPr>
          <p:nvPr>
            <p:ph type="body" idx="1"/>
          </p:nvPr>
        </p:nvSpPr>
        <p:spPr>
          <a:xfrm>
            <a:off x="1308100" y="1295400"/>
            <a:ext cx="7556500" cy="4445000"/>
          </a:xfrm>
        </p:spPr>
        <p:txBody>
          <a:bodyPr/>
          <a:lstStyle/>
          <a:p>
            <a:pPr marL="533400" indent="-533400" eaLnBrk="1" hangingPunct="1">
              <a:lnSpc>
                <a:spcPct val="90000"/>
              </a:lnSpc>
            </a:pPr>
            <a:endParaRPr lang="en-US" sz="2400" smtClean="0"/>
          </a:p>
          <a:p>
            <a:pPr marL="533400" indent="-533400" eaLnBrk="1" hangingPunct="1">
              <a:lnSpc>
                <a:spcPct val="80000"/>
              </a:lnSpc>
              <a:spcBef>
                <a:spcPct val="50000"/>
              </a:spcBef>
              <a:buClr>
                <a:schemeClr val="bg1"/>
              </a:buClr>
              <a:buSzTx/>
            </a:pPr>
            <a:r>
              <a:rPr lang="en-US" b="1" smtClean="0"/>
              <a:t>When faced with ambivalence or resistance,  EXPLORE, don’t EXPLAIN</a:t>
            </a:r>
            <a:endParaRPr lang="en-US" sz="2400" smtClean="0"/>
          </a:p>
        </p:txBody>
      </p:sp>
      <p:grpSp>
        <p:nvGrpSpPr>
          <p:cNvPr id="35844" name="Group 4"/>
          <p:cNvGrpSpPr>
            <a:grpSpLocks/>
          </p:cNvGrpSpPr>
          <p:nvPr/>
        </p:nvGrpSpPr>
        <p:grpSpPr bwMode="auto">
          <a:xfrm>
            <a:off x="0" y="609600"/>
            <a:ext cx="9009063" cy="441325"/>
            <a:chOff x="0" y="514"/>
            <a:chExt cx="5675" cy="278"/>
          </a:xfrm>
        </p:grpSpPr>
        <p:grpSp>
          <p:nvGrpSpPr>
            <p:cNvPr id="35846" name="Group 5"/>
            <p:cNvGrpSpPr>
              <a:grpSpLocks/>
            </p:cNvGrpSpPr>
            <p:nvPr/>
          </p:nvGrpSpPr>
          <p:grpSpPr bwMode="auto">
            <a:xfrm>
              <a:off x="183" y="514"/>
              <a:ext cx="448" cy="147"/>
              <a:chOff x="720" y="336"/>
              <a:chExt cx="624" cy="432"/>
            </a:xfrm>
          </p:grpSpPr>
          <p:sp>
            <p:nvSpPr>
              <p:cNvPr id="35852"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5853"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5847" name="Group 8"/>
            <p:cNvGrpSpPr>
              <a:grpSpLocks/>
            </p:cNvGrpSpPr>
            <p:nvPr/>
          </p:nvGrpSpPr>
          <p:grpSpPr bwMode="auto">
            <a:xfrm>
              <a:off x="261" y="645"/>
              <a:ext cx="465" cy="147"/>
              <a:chOff x="912" y="2640"/>
              <a:chExt cx="672" cy="432"/>
            </a:xfrm>
          </p:grpSpPr>
          <p:sp>
            <p:nvSpPr>
              <p:cNvPr id="35850"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5851"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5848"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5849"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pic>
        <p:nvPicPr>
          <p:cNvPr id="35845" name="Picture 13"/>
          <p:cNvPicPr>
            <a:picLocks noChangeAspect="1" noChangeArrowheads="1"/>
          </p:cNvPicPr>
          <p:nvPr/>
        </p:nvPicPr>
        <p:blipFill>
          <a:blip r:embed="rId2"/>
          <a:srcRect/>
          <a:stretch>
            <a:fillRect/>
          </a:stretch>
        </p:blipFill>
        <p:spPr bwMode="auto">
          <a:xfrm>
            <a:off x="2414588" y="2852738"/>
            <a:ext cx="4681537" cy="38084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3571">
                                            <p:txEl>
                                              <p:pRg st="1" end="1"/>
                                            </p:txEl>
                                          </p:spTgt>
                                        </p:tgtEl>
                                        <p:attrNameLst>
                                          <p:attrName>style.visibility</p:attrName>
                                        </p:attrNameLst>
                                      </p:cBhvr>
                                      <p:to>
                                        <p:strVal val="visible"/>
                                      </p:to>
                                    </p:set>
                                    <p:anim calcmode="lin" valueType="num">
                                      <p:cBhvr additive="base">
                                        <p:cTn id="7" dur="500" fill="hold"/>
                                        <p:tgtEl>
                                          <p:spTgt spid="4935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35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bldLvl="2"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81100" y="279400"/>
            <a:ext cx="7962900" cy="495300"/>
          </a:xfrm>
        </p:spPr>
        <p:txBody>
          <a:bodyPr/>
          <a:lstStyle/>
          <a:p>
            <a:pPr eaLnBrk="1" hangingPunct="1"/>
            <a:r>
              <a:rPr lang="en-US" sz="3600" b="0" smtClean="0">
                <a:solidFill>
                  <a:srgbClr val="FFFA23"/>
                </a:solidFill>
              </a:rPr>
              <a:t>Motivational Interviewing</a:t>
            </a:r>
          </a:p>
        </p:txBody>
      </p:sp>
      <p:sp>
        <p:nvSpPr>
          <p:cNvPr id="494595" name="Rectangle 3"/>
          <p:cNvSpPr>
            <a:spLocks noGrp="1" noChangeArrowheads="1"/>
          </p:cNvSpPr>
          <p:nvPr>
            <p:ph type="body" idx="1"/>
          </p:nvPr>
        </p:nvSpPr>
        <p:spPr>
          <a:xfrm>
            <a:off x="1282700" y="1638300"/>
            <a:ext cx="7556500" cy="4445000"/>
          </a:xfrm>
        </p:spPr>
        <p:txBody>
          <a:bodyPr/>
          <a:lstStyle/>
          <a:p>
            <a:pPr marL="533400" indent="-533400" eaLnBrk="1" hangingPunct="1">
              <a:spcBef>
                <a:spcPct val="50000"/>
              </a:spcBef>
              <a:buClr>
                <a:schemeClr val="bg1"/>
              </a:buClr>
              <a:buSzTx/>
            </a:pPr>
            <a:r>
              <a:rPr lang="en-US" sz="2400" smtClean="0"/>
              <a:t> </a:t>
            </a:r>
            <a:r>
              <a:rPr lang="en-US" sz="2400" b="1" smtClean="0"/>
              <a:t>A Definition</a:t>
            </a:r>
            <a:r>
              <a:rPr lang="en-US" sz="2400" smtClean="0"/>
              <a:t> </a:t>
            </a:r>
          </a:p>
          <a:p>
            <a:pPr marL="533400" indent="-533400" eaLnBrk="1" hangingPunct="1">
              <a:lnSpc>
                <a:spcPct val="80000"/>
              </a:lnSpc>
              <a:spcBef>
                <a:spcPct val="50000"/>
              </a:spcBef>
              <a:buClr>
                <a:schemeClr val="bg1"/>
              </a:buClr>
              <a:buSzTx/>
            </a:pPr>
            <a:r>
              <a:rPr lang="en-US" sz="2400" smtClean="0"/>
              <a:t>Motivational interviewing is: </a:t>
            </a:r>
          </a:p>
          <a:p>
            <a:pPr marL="914400" lvl="1" indent="-457200" eaLnBrk="1" hangingPunct="1">
              <a:lnSpc>
                <a:spcPct val="80000"/>
              </a:lnSpc>
              <a:spcBef>
                <a:spcPct val="50000"/>
              </a:spcBef>
              <a:buSzTx/>
            </a:pPr>
            <a:r>
              <a:rPr lang="en-US" smtClean="0"/>
              <a:t>person-centered </a:t>
            </a:r>
          </a:p>
          <a:p>
            <a:pPr marL="914400" lvl="1" indent="-457200" eaLnBrk="1" hangingPunct="1">
              <a:lnSpc>
                <a:spcPct val="80000"/>
              </a:lnSpc>
              <a:spcBef>
                <a:spcPct val="50000"/>
              </a:spcBef>
              <a:buSzTx/>
            </a:pPr>
            <a:r>
              <a:rPr lang="en-US" smtClean="0"/>
              <a:t>directive </a:t>
            </a:r>
          </a:p>
          <a:p>
            <a:pPr marL="914400" lvl="1" indent="-457200" eaLnBrk="1" hangingPunct="1">
              <a:lnSpc>
                <a:spcPct val="80000"/>
              </a:lnSpc>
              <a:spcBef>
                <a:spcPct val="50000"/>
              </a:spcBef>
              <a:buSzTx/>
            </a:pPr>
            <a:r>
              <a:rPr lang="en-US" smtClean="0"/>
              <a:t>method of communication for enhancing intrinsic motivation to change by exploring and resolving ambivalence</a:t>
            </a:r>
          </a:p>
        </p:txBody>
      </p:sp>
      <p:grpSp>
        <p:nvGrpSpPr>
          <p:cNvPr id="36868" name="Group 4"/>
          <p:cNvGrpSpPr>
            <a:grpSpLocks/>
          </p:cNvGrpSpPr>
          <p:nvPr/>
        </p:nvGrpSpPr>
        <p:grpSpPr bwMode="auto">
          <a:xfrm>
            <a:off x="134938" y="673100"/>
            <a:ext cx="9009062" cy="441325"/>
            <a:chOff x="0" y="514"/>
            <a:chExt cx="5675" cy="278"/>
          </a:xfrm>
        </p:grpSpPr>
        <p:grpSp>
          <p:nvGrpSpPr>
            <p:cNvPr id="36869" name="Group 5"/>
            <p:cNvGrpSpPr>
              <a:grpSpLocks/>
            </p:cNvGrpSpPr>
            <p:nvPr/>
          </p:nvGrpSpPr>
          <p:grpSpPr bwMode="auto">
            <a:xfrm>
              <a:off x="183" y="514"/>
              <a:ext cx="448" cy="147"/>
              <a:chOff x="720" y="336"/>
              <a:chExt cx="624" cy="432"/>
            </a:xfrm>
          </p:grpSpPr>
          <p:sp>
            <p:nvSpPr>
              <p:cNvPr id="36875"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6876"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6870" name="Group 8"/>
            <p:cNvGrpSpPr>
              <a:grpSpLocks/>
            </p:cNvGrpSpPr>
            <p:nvPr/>
          </p:nvGrpSpPr>
          <p:grpSpPr bwMode="auto">
            <a:xfrm>
              <a:off x="261" y="645"/>
              <a:ext cx="465" cy="147"/>
              <a:chOff x="912" y="2640"/>
              <a:chExt cx="672" cy="432"/>
            </a:xfrm>
          </p:grpSpPr>
          <p:sp>
            <p:nvSpPr>
              <p:cNvPr id="36873"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6874"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6871"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6872"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 calcmode="lin" valueType="num">
                                      <p:cBhvr additive="base">
                                        <p:cTn id="7" dur="500" fill="hold"/>
                                        <p:tgtEl>
                                          <p:spTgt spid="494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459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4595">
                                            <p:txEl>
                                              <p:pRg st="1" end="1"/>
                                            </p:txEl>
                                          </p:spTgt>
                                        </p:tgtEl>
                                        <p:attrNameLst>
                                          <p:attrName>style.visibility</p:attrName>
                                        </p:attrNameLst>
                                      </p:cBhvr>
                                      <p:to>
                                        <p:strVal val="visible"/>
                                      </p:to>
                                    </p:set>
                                    <p:anim calcmode="lin" valueType="num">
                                      <p:cBhvr additive="base">
                                        <p:cTn id="12" dur="500" fill="hold"/>
                                        <p:tgtEl>
                                          <p:spTgt spid="49459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459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94595">
                                            <p:txEl>
                                              <p:pRg st="2" end="2"/>
                                            </p:txEl>
                                          </p:spTgt>
                                        </p:tgtEl>
                                        <p:attrNameLst>
                                          <p:attrName>style.visibility</p:attrName>
                                        </p:attrNameLst>
                                      </p:cBhvr>
                                      <p:to>
                                        <p:strVal val="visible"/>
                                      </p:to>
                                    </p:set>
                                    <p:anim calcmode="lin" valueType="num">
                                      <p:cBhvr additive="base">
                                        <p:cTn id="17" dur="500" fill="hold"/>
                                        <p:tgtEl>
                                          <p:spTgt spid="4945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459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94595">
                                            <p:txEl>
                                              <p:pRg st="3" end="3"/>
                                            </p:txEl>
                                          </p:spTgt>
                                        </p:tgtEl>
                                        <p:attrNameLst>
                                          <p:attrName>style.visibility</p:attrName>
                                        </p:attrNameLst>
                                      </p:cBhvr>
                                      <p:to>
                                        <p:strVal val="visible"/>
                                      </p:to>
                                    </p:set>
                                    <p:anim calcmode="lin" valueType="num">
                                      <p:cBhvr additive="base">
                                        <p:cTn id="22" dur="500" fill="hold"/>
                                        <p:tgtEl>
                                          <p:spTgt spid="49459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9459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94595">
                                            <p:txEl>
                                              <p:pRg st="4" end="4"/>
                                            </p:txEl>
                                          </p:spTgt>
                                        </p:tgtEl>
                                        <p:attrNameLst>
                                          <p:attrName>style.visibility</p:attrName>
                                        </p:attrNameLst>
                                      </p:cBhvr>
                                      <p:to>
                                        <p:strVal val="visible"/>
                                      </p:to>
                                    </p:set>
                                    <p:anim calcmode="lin" valueType="num">
                                      <p:cBhvr additive="base">
                                        <p:cTn id="27" dur="500" fill="hold"/>
                                        <p:tgtEl>
                                          <p:spTgt spid="49459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945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bldLvl="2"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03200"/>
            <a:ext cx="8001000" cy="762000"/>
          </a:xfrm>
        </p:spPr>
        <p:txBody>
          <a:bodyPr/>
          <a:lstStyle/>
          <a:p>
            <a:pPr eaLnBrk="1" hangingPunct="1"/>
            <a:r>
              <a:rPr lang="en-US" smtClean="0">
                <a:solidFill>
                  <a:srgbClr val="FFFA23"/>
                </a:solidFill>
              </a:rPr>
              <a:t>Need for Adherence</a:t>
            </a:r>
          </a:p>
        </p:txBody>
      </p:sp>
      <p:sp>
        <p:nvSpPr>
          <p:cNvPr id="479235" name="Rectangle 3"/>
          <p:cNvSpPr>
            <a:spLocks noGrp="1" noChangeArrowheads="1"/>
          </p:cNvSpPr>
          <p:nvPr>
            <p:ph type="body" idx="1"/>
          </p:nvPr>
        </p:nvSpPr>
        <p:spPr>
          <a:xfrm>
            <a:off x="457200" y="1457325"/>
            <a:ext cx="8382000" cy="5019675"/>
          </a:xfrm>
        </p:spPr>
        <p:txBody>
          <a:bodyPr/>
          <a:lstStyle/>
          <a:p>
            <a:pPr eaLnBrk="1" hangingPunct="1">
              <a:buClr>
                <a:schemeClr val="bg1"/>
              </a:buClr>
            </a:pPr>
            <a:r>
              <a:rPr lang="en-US" smtClean="0"/>
              <a:t>Replacement Therapy</a:t>
            </a:r>
          </a:p>
          <a:p>
            <a:pPr eaLnBrk="1" hangingPunct="1">
              <a:buClr>
                <a:schemeClr val="bg1"/>
              </a:buClr>
            </a:pPr>
            <a:endParaRPr lang="en-US" smtClean="0"/>
          </a:p>
          <a:p>
            <a:pPr eaLnBrk="1" hangingPunct="1">
              <a:buClr>
                <a:schemeClr val="bg1"/>
              </a:buClr>
            </a:pPr>
            <a:r>
              <a:rPr lang="en-US" smtClean="0"/>
              <a:t>Maintenance of pharmacological effect</a:t>
            </a:r>
          </a:p>
          <a:p>
            <a:pPr eaLnBrk="1" hangingPunct="1">
              <a:buClr>
                <a:schemeClr val="bg1"/>
              </a:buClr>
            </a:pPr>
            <a:endParaRPr lang="en-US" smtClean="0"/>
          </a:p>
          <a:p>
            <a:pPr eaLnBrk="1" hangingPunct="1">
              <a:buClr>
                <a:schemeClr val="bg1"/>
              </a:buClr>
            </a:pPr>
            <a:r>
              <a:rPr lang="en-US" smtClean="0"/>
              <a:t>Maintenance of serum levels of drugs</a:t>
            </a:r>
          </a:p>
          <a:p>
            <a:pPr eaLnBrk="1" hangingPunct="1">
              <a:buClr>
                <a:schemeClr val="bg1"/>
              </a:buClr>
            </a:pPr>
            <a:endParaRPr lang="en-US" smtClean="0"/>
          </a:p>
          <a:p>
            <a:pPr eaLnBrk="1" hangingPunct="1">
              <a:buClr>
                <a:schemeClr val="bg1"/>
              </a:buClr>
            </a:pPr>
            <a:r>
              <a:rPr lang="en-US" smtClean="0"/>
              <a:t>Public health importance</a:t>
            </a:r>
          </a:p>
          <a:p>
            <a:pPr eaLnBrk="1" hangingPunct="1">
              <a:buClr>
                <a:schemeClr val="bg1"/>
              </a:buClr>
            </a:pPr>
            <a:endParaRPr lang="en-US" smtClean="0"/>
          </a:p>
          <a:p>
            <a:pPr eaLnBrk="1" hangingPunct="1">
              <a:buClr>
                <a:schemeClr val="bg1"/>
              </a:buClr>
            </a:pPr>
            <a:r>
              <a:rPr lang="en-US" smtClean="0"/>
              <a:t>Chronic conditions</a:t>
            </a:r>
          </a:p>
          <a:p>
            <a:pPr eaLnBrk="1" hangingPunct="1"/>
            <a:endParaRPr lang="en-US" smtClean="0"/>
          </a:p>
        </p:txBody>
      </p:sp>
      <p:grpSp>
        <p:nvGrpSpPr>
          <p:cNvPr id="10244" name="Group 4"/>
          <p:cNvGrpSpPr>
            <a:grpSpLocks/>
          </p:cNvGrpSpPr>
          <p:nvPr/>
        </p:nvGrpSpPr>
        <p:grpSpPr bwMode="auto">
          <a:xfrm>
            <a:off x="0" y="800100"/>
            <a:ext cx="9009063" cy="441325"/>
            <a:chOff x="0" y="514"/>
            <a:chExt cx="5675" cy="278"/>
          </a:xfrm>
        </p:grpSpPr>
        <p:grpSp>
          <p:nvGrpSpPr>
            <p:cNvPr id="10245" name="Group 5"/>
            <p:cNvGrpSpPr>
              <a:grpSpLocks/>
            </p:cNvGrpSpPr>
            <p:nvPr/>
          </p:nvGrpSpPr>
          <p:grpSpPr bwMode="auto">
            <a:xfrm>
              <a:off x="183" y="514"/>
              <a:ext cx="448" cy="147"/>
              <a:chOff x="720" y="336"/>
              <a:chExt cx="624" cy="432"/>
            </a:xfrm>
          </p:grpSpPr>
          <p:sp>
            <p:nvSpPr>
              <p:cNvPr id="10251"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10252"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10246" name="Group 8"/>
            <p:cNvGrpSpPr>
              <a:grpSpLocks/>
            </p:cNvGrpSpPr>
            <p:nvPr/>
          </p:nvGrpSpPr>
          <p:grpSpPr bwMode="auto">
            <a:xfrm>
              <a:off x="261" y="645"/>
              <a:ext cx="465" cy="147"/>
              <a:chOff x="912" y="2640"/>
              <a:chExt cx="672" cy="432"/>
            </a:xfrm>
          </p:grpSpPr>
          <p:sp>
            <p:nvSpPr>
              <p:cNvPr id="10249"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0250"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10247"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10248"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9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92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923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9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20700" y="1016000"/>
            <a:ext cx="7962900" cy="495300"/>
          </a:xfrm>
        </p:spPr>
        <p:txBody>
          <a:bodyPr/>
          <a:lstStyle/>
          <a:p>
            <a:pPr eaLnBrk="1" hangingPunct="1"/>
            <a:r>
              <a:rPr lang="en-US" sz="2800" smtClean="0">
                <a:solidFill>
                  <a:srgbClr val="FFFA23"/>
                </a:solidFill>
              </a:rPr>
              <a:t>The Five General</a:t>
            </a:r>
            <a:br>
              <a:rPr lang="en-US" sz="2800" smtClean="0">
                <a:solidFill>
                  <a:srgbClr val="FFFA23"/>
                </a:solidFill>
              </a:rPr>
            </a:br>
            <a:r>
              <a:rPr lang="en-US" sz="2800" smtClean="0">
                <a:solidFill>
                  <a:srgbClr val="FFFA23"/>
                </a:solidFill>
              </a:rPr>
              <a:t>Principles of Motivational</a:t>
            </a:r>
            <a:br>
              <a:rPr lang="en-US" sz="2800" smtClean="0">
                <a:solidFill>
                  <a:srgbClr val="FFFA23"/>
                </a:solidFill>
              </a:rPr>
            </a:br>
            <a:r>
              <a:rPr lang="en-US" sz="2800" smtClean="0">
                <a:solidFill>
                  <a:srgbClr val="FFFA23"/>
                </a:solidFill>
              </a:rPr>
              <a:t>Interviewing</a:t>
            </a:r>
          </a:p>
        </p:txBody>
      </p:sp>
      <p:sp>
        <p:nvSpPr>
          <p:cNvPr id="477187" name="Rectangle 3"/>
          <p:cNvSpPr>
            <a:spLocks noGrp="1" noChangeArrowheads="1"/>
          </p:cNvSpPr>
          <p:nvPr>
            <p:ph type="body" idx="1"/>
          </p:nvPr>
        </p:nvSpPr>
        <p:spPr>
          <a:xfrm>
            <a:off x="1295400" y="2146300"/>
            <a:ext cx="7556500" cy="4089400"/>
          </a:xfrm>
        </p:spPr>
        <p:txBody>
          <a:bodyPr/>
          <a:lstStyle/>
          <a:p>
            <a:pPr marL="533400" indent="-533400" eaLnBrk="1" hangingPunct="1">
              <a:spcBef>
                <a:spcPct val="50000"/>
              </a:spcBef>
              <a:buClr>
                <a:schemeClr val="bg1"/>
              </a:buClr>
              <a:buSzTx/>
            </a:pPr>
            <a:r>
              <a:rPr lang="en-US" b="1" smtClean="0">
                <a:solidFill>
                  <a:srgbClr val="FFFA23"/>
                </a:solidFill>
              </a:rPr>
              <a:t>R</a:t>
            </a:r>
            <a:r>
              <a:rPr lang="en-US" b="1" smtClean="0"/>
              <a:t>oll with resistance</a:t>
            </a:r>
          </a:p>
          <a:p>
            <a:pPr marL="533400" indent="-533400" eaLnBrk="1" hangingPunct="1">
              <a:spcBef>
                <a:spcPct val="50000"/>
              </a:spcBef>
              <a:buClr>
                <a:schemeClr val="bg1"/>
              </a:buClr>
              <a:buSzTx/>
            </a:pPr>
            <a:r>
              <a:rPr lang="en-US" b="1" smtClean="0">
                <a:solidFill>
                  <a:srgbClr val="FFFA23"/>
                </a:solidFill>
              </a:rPr>
              <a:t>E</a:t>
            </a:r>
            <a:r>
              <a:rPr lang="en-US" b="1" smtClean="0"/>
              <a:t>xpress empathy</a:t>
            </a:r>
          </a:p>
          <a:p>
            <a:pPr marL="533400" indent="-533400" eaLnBrk="1" hangingPunct="1">
              <a:spcBef>
                <a:spcPct val="50000"/>
              </a:spcBef>
              <a:buClr>
                <a:schemeClr val="bg1"/>
              </a:buClr>
              <a:buSzTx/>
            </a:pPr>
            <a:r>
              <a:rPr lang="en-US" b="1" smtClean="0">
                <a:solidFill>
                  <a:srgbClr val="FFFA23"/>
                </a:solidFill>
              </a:rPr>
              <a:t>A</a:t>
            </a:r>
            <a:r>
              <a:rPr lang="en-US" b="1" smtClean="0"/>
              <a:t>void argumentation</a:t>
            </a:r>
          </a:p>
          <a:p>
            <a:pPr marL="533400" indent="-533400" eaLnBrk="1" hangingPunct="1">
              <a:spcBef>
                <a:spcPct val="50000"/>
              </a:spcBef>
              <a:buClr>
                <a:schemeClr val="bg1"/>
              </a:buClr>
              <a:buSzTx/>
            </a:pPr>
            <a:r>
              <a:rPr lang="en-US" b="1" smtClean="0">
                <a:solidFill>
                  <a:srgbClr val="FFFA23"/>
                </a:solidFill>
              </a:rPr>
              <a:t>D</a:t>
            </a:r>
            <a:r>
              <a:rPr lang="en-US" b="1" smtClean="0"/>
              <a:t>evelop discrepancy</a:t>
            </a:r>
          </a:p>
          <a:p>
            <a:pPr marL="533400" indent="-533400" eaLnBrk="1" hangingPunct="1">
              <a:spcBef>
                <a:spcPct val="50000"/>
              </a:spcBef>
              <a:buClr>
                <a:schemeClr val="bg1"/>
              </a:buClr>
              <a:buSzTx/>
            </a:pPr>
            <a:r>
              <a:rPr lang="en-US" b="1" smtClean="0">
                <a:solidFill>
                  <a:srgbClr val="FFFA23"/>
                </a:solidFill>
              </a:rPr>
              <a:t>S</a:t>
            </a:r>
            <a:r>
              <a:rPr lang="en-US" b="1" smtClean="0"/>
              <a:t>upport self-efficacy</a:t>
            </a:r>
          </a:p>
          <a:p>
            <a:pPr marL="533400" indent="-533400" eaLnBrk="1" hangingPunct="1">
              <a:spcBef>
                <a:spcPct val="50000"/>
              </a:spcBef>
              <a:buClr>
                <a:schemeClr val="bg1"/>
              </a:buClr>
              <a:buSzTx/>
            </a:pPr>
            <a:r>
              <a:rPr lang="en-US" b="1" smtClean="0">
                <a:solidFill>
                  <a:srgbClr val="FFFA23"/>
                </a:solidFill>
              </a:rPr>
              <a:t>R E A D S</a:t>
            </a:r>
          </a:p>
        </p:txBody>
      </p:sp>
      <p:grpSp>
        <p:nvGrpSpPr>
          <p:cNvPr id="37892" name="Group 4"/>
          <p:cNvGrpSpPr>
            <a:grpSpLocks/>
          </p:cNvGrpSpPr>
          <p:nvPr/>
        </p:nvGrpSpPr>
        <p:grpSpPr bwMode="auto">
          <a:xfrm>
            <a:off x="0" y="1358900"/>
            <a:ext cx="9009063" cy="441325"/>
            <a:chOff x="0" y="514"/>
            <a:chExt cx="5675" cy="278"/>
          </a:xfrm>
        </p:grpSpPr>
        <p:grpSp>
          <p:nvGrpSpPr>
            <p:cNvPr id="37893" name="Group 5"/>
            <p:cNvGrpSpPr>
              <a:grpSpLocks/>
            </p:cNvGrpSpPr>
            <p:nvPr/>
          </p:nvGrpSpPr>
          <p:grpSpPr bwMode="auto">
            <a:xfrm>
              <a:off x="183" y="514"/>
              <a:ext cx="448" cy="147"/>
              <a:chOff x="720" y="336"/>
              <a:chExt cx="624" cy="432"/>
            </a:xfrm>
          </p:grpSpPr>
          <p:sp>
            <p:nvSpPr>
              <p:cNvPr id="37899"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7900"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7894" name="Group 8"/>
            <p:cNvGrpSpPr>
              <a:grpSpLocks/>
            </p:cNvGrpSpPr>
            <p:nvPr/>
          </p:nvGrpSpPr>
          <p:grpSpPr bwMode="auto">
            <a:xfrm>
              <a:off x="261" y="645"/>
              <a:ext cx="465" cy="147"/>
              <a:chOff x="912" y="2640"/>
              <a:chExt cx="672" cy="432"/>
            </a:xfrm>
          </p:grpSpPr>
          <p:sp>
            <p:nvSpPr>
              <p:cNvPr id="37897"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7898"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7895"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7896"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 calcmode="lin" valueType="num">
                                      <p:cBhvr additive="base">
                                        <p:cTn id="7" dur="500" fill="hold"/>
                                        <p:tgtEl>
                                          <p:spTgt spid="477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718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77187">
                                            <p:txEl>
                                              <p:pRg st="1" end="1"/>
                                            </p:txEl>
                                          </p:spTgt>
                                        </p:tgtEl>
                                        <p:attrNameLst>
                                          <p:attrName>style.visibility</p:attrName>
                                        </p:attrNameLst>
                                      </p:cBhvr>
                                      <p:to>
                                        <p:strVal val="visible"/>
                                      </p:to>
                                    </p:set>
                                    <p:anim calcmode="lin" valueType="num">
                                      <p:cBhvr additive="base">
                                        <p:cTn id="12" dur="500" fill="hold"/>
                                        <p:tgtEl>
                                          <p:spTgt spid="47718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7718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77187">
                                            <p:txEl>
                                              <p:pRg st="2" end="2"/>
                                            </p:txEl>
                                          </p:spTgt>
                                        </p:tgtEl>
                                        <p:attrNameLst>
                                          <p:attrName>style.visibility</p:attrName>
                                        </p:attrNameLst>
                                      </p:cBhvr>
                                      <p:to>
                                        <p:strVal val="visible"/>
                                      </p:to>
                                    </p:set>
                                    <p:anim calcmode="lin" valueType="num">
                                      <p:cBhvr additive="base">
                                        <p:cTn id="17" dur="500" fill="hold"/>
                                        <p:tgtEl>
                                          <p:spTgt spid="4771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77187">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77187">
                                            <p:txEl>
                                              <p:pRg st="3" end="3"/>
                                            </p:txEl>
                                          </p:spTgt>
                                        </p:tgtEl>
                                        <p:attrNameLst>
                                          <p:attrName>style.visibility</p:attrName>
                                        </p:attrNameLst>
                                      </p:cBhvr>
                                      <p:to>
                                        <p:strVal val="visible"/>
                                      </p:to>
                                    </p:set>
                                    <p:anim calcmode="lin" valueType="num">
                                      <p:cBhvr additive="base">
                                        <p:cTn id="22" dur="500" fill="hold"/>
                                        <p:tgtEl>
                                          <p:spTgt spid="47718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77187">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77187">
                                            <p:txEl>
                                              <p:pRg st="4" end="4"/>
                                            </p:txEl>
                                          </p:spTgt>
                                        </p:tgtEl>
                                        <p:attrNameLst>
                                          <p:attrName>style.visibility</p:attrName>
                                        </p:attrNameLst>
                                      </p:cBhvr>
                                      <p:to>
                                        <p:strVal val="visible"/>
                                      </p:to>
                                    </p:set>
                                    <p:anim calcmode="lin" valueType="num">
                                      <p:cBhvr additive="base">
                                        <p:cTn id="27" dur="500" fill="hold"/>
                                        <p:tgtEl>
                                          <p:spTgt spid="47718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77187">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77187">
                                            <p:txEl>
                                              <p:pRg st="5" end="5"/>
                                            </p:txEl>
                                          </p:spTgt>
                                        </p:tgtEl>
                                        <p:attrNameLst>
                                          <p:attrName>style.visibility</p:attrName>
                                        </p:attrNameLst>
                                      </p:cBhvr>
                                      <p:to>
                                        <p:strVal val="visible"/>
                                      </p:to>
                                    </p:set>
                                    <p:anim calcmode="lin" valueType="num">
                                      <p:cBhvr additive="base">
                                        <p:cTn id="32" dur="500" fill="hold"/>
                                        <p:tgtEl>
                                          <p:spTgt spid="47718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771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bldLvl="2"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489200" y="927100"/>
            <a:ext cx="4978400" cy="495300"/>
          </a:xfrm>
        </p:spPr>
        <p:txBody>
          <a:bodyPr/>
          <a:lstStyle/>
          <a:p>
            <a:pPr algn="l" eaLnBrk="1" hangingPunct="1"/>
            <a:r>
              <a:rPr lang="en-US" smtClean="0">
                <a:solidFill>
                  <a:srgbClr val="FFFA23"/>
                </a:solidFill>
              </a:rPr>
              <a:t>Roll resistance</a:t>
            </a:r>
          </a:p>
        </p:txBody>
      </p:sp>
      <p:sp>
        <p:nvSpPr>
          <p:cNvPr id="478211" name="Rectangle 3"/>
          <p:cNvSpPr>
            <a:spLocks noGrp="1" noChangeArrowheads="1"/>
          </p:cNvSpPr>
          <p:nvPr>
            <p:ph type="body" idx="1"/>
          </p:nvPr>
        </p:nvSpPr>
        <p:spPr>
          <a:xfrm>
            <a:off x="812800" y="2552700"/>
            <a:ext cx="7988300" cy="3733800"/>
          </a:xfrm>
        </p:spPr>
        <p:txBody>
          <a:bodyPr/>
          <a:lstStyle/>
          <a:p>
            <a:pPr marL="863600" indent="-520700" eaLnBrk="1" hangingPunct="1"/>
            <a:r>
              <a:rPr lang="en-US" b="1" dirty="0" smtClean="0"/>
              <a:t>Patient: “I don’t like the idea of taking blood pressure medicine. I hear it can have bad side effects?”</a:t>
            </a:r>
          </a:p>
          <a:p>
            <a:pPr marL="863600" indent="-520700" eaLnBrk="1" hangingPunct="1"/>
            <a:endParaRPr lang="en-US" b="1" dirty="0" smtClean="0"/>
          </a:p>
          <a:p>
            <a:pPr marL="863600" indent="-520700" eaLnBrk="1" hangingPunct="1"/>
            <a:r>
              <a:rPr lang="en-US" b="1" dirty="0" smtClean="0"/>
              <a:t>Pharmacist: “It really is your decision. I would like to address your concern about side effects if I might…”</a:t>
            </a:r>
            <a:endParaRPr lang="en-US" sz="2400" dirty="0" smtClean="0"/>
          </a:p>
        </p:txBody>
      </p:sp>
      <p:grpSp>
        <p:nvGrpSpPr>
          <p:cNvPr id="38916" name="Group 4"/>
          <p:cNvGrpSpPr>
            <a:grpSpLocks/>
          </p:cNvGrpSpPr>
          <p:nvPr/>
        </p:nvGrpSpPr>
        <p:grpSpPr bwMode="auto">
          <a:xfrm>
            <a:off x="0" y="1422400"/>
            <a:ext cx="9009063" cy="441325"/>
            <a:chOff x="0" y="514"/>
            <a:chExt cx="5675" cy="278"/>
          </a:xfrm>
        </p:grpSpPr>
        <p:grpSp>
          <p:nvGrpSpPr>
            <p:cNvPr id="38917" name="Group 5"/>
            <p:cNvGrpSpPr>
              <a:grpSpLocks/>
            </p:cNvGrpSpPr>
            <p:nvPr/>
          </p:nvGrpSpPr>
          <p:grpSpPr bwMode="auto">
            <a:xfrm>
              <a:off x="183" y="514"/>
              <a:ext cx="448" cy="147"/>
              <a:chOff x="720" y="336"/>
              <a:chExt cx="624" cy="432"/>
            </a:xfrm>
          </p:grpSpPr>
          <p:sp>
            <p:nvSpPr>
              <p:cNvPr id="38923"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8924"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8918" name="Group 8"/>
            <p:cNvGrpSpPr>
              <a:grpSpLocks/>
            </p:cNvGrpSpPr>
            <p:nvPr/>
          </p:nvGrpSpPr>
          <p:grpSpPr bwMode="auto">
            <a:xfrm>
              <a:off x="261" y="645"/>
              <a:ext cx="465" cy="147"/>
              <a:chOff x="912" y="2640"/>
              <a:chExt cx="672" cy="432"/>
            </a:xfrm>
          </p:grpSpPr>
          <p:sp>
            <p:nvSpPr>
              <p:cNvPr id="38921"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8922"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8919"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8920"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78211">
                                            <p:txEl>
                                              <p:pRg st="2" end="2"/>
                                            </p:txEl>
                                          </p:spTgt>
                                        </p:tgtEl>
                                        <p:attrNameLst>
                                          <p:attrName>style.visibility</p:attrName>
                                        </p:attrNameLst>
                                      </p:cBhvr>
                                      <p:to>
                                        <p:strVal val="visible"/>
                                      </p:to>
                                    </p:set>
                                    <p:anim calcmode="lin" valueType="num">
                                      <p:cBhvr additive="base">
                                        <p:cTn id="12" dur="500" fill="hold"/>
                                        <p:tgtEl>
                                          <p:spTgt spid="47821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821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bldLvl="2" autoUpdateAnimBg="0" advAuto="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22500" y="965200"/>
            <a:ext cx="5448300" cy="495300"/>
          </a:xfrm>
        </p:spPr>
        <p:txBody>
          <a:bodyPr/>
          <a:lstStyle/>
          <a:p>
            <a:pPr algn="l" eaLnBrk="1" hangingPunct="1"/>
            <a:r>
              <a:rPr lang="en-US" smtClean="0">
                <a:solidFill>
                  <a:srgbClr val="FFFA23"/>
                </a:solidFill>
              </a:rPr>
              <a:t>Avoid arguing</a:t>
            </a:r>
            <a:endParaRPr lang="en-US" smtClean="0">
              <a:solidFill>
                <a:srgbClr val="FBF877"/>
              </a:solidFill>
            </a:endParaRPr>
          </a:p>
        </p:txBody>
      </p:sp>
      <p:sp>
        <p:nvSpPr>
          <p:cNvPr id="496643" name="Rectangle 3"/>
          <p:cNvSpPr>
            <a:spLocks noGrp="1" noChangeArrowheads="1"/>
          </p:cNvSpPr>
          <p:nvPr>
            <p:ph type="body" idx="1"/>
          </p:nvPr>
        </p:nvSpPr>
        <p:spPr>
          <a:xfrm>
            <a:off x="812800" y="2552700"/>
            <a:ext cx="7988300" cy="3733800"/>
          </a:xfrm>
        </p:spPr>
        <p:txBody>
          <a:bodyPr/>
          <a:lstStyle/>
          <a:p>
            <a:pPr marL="863600" indent="-520700" eaLnBrk="1" hangingPunct="1"/>
            <a:r>
              <a:rPr lang="en-US" b="1" smtClean="0"/>
              <a:t>Patient: “You’re not my doctor! I don’t have time to wait for some pharmacist to tell me about this medicine.”</a:t>
            </a:r>
          </a:p>
          <a:p>
            <a:pPr marL="863600" indent="-520700" eaLnBrk="1" hangingPunct="1"/>
            <a:endParaRPr lang="en-US" b="1" smtClean="0"/>
          </a:p>
          <a:p>
            <a:pPr marL="863600" indent="-520700" eaLnBrk="1" hangingPunct="1"/>
            <a:r>
              <a:rPr lang="en-US" b="1" smtClean="0"/>
              <a:t>Pharmacist: “Mrs. Rogers, I see you’re in a hurry, so I will only cover three critical things you need to know about taking the medicine. Would that be ok?”</a:t>
            </a:r>
          </a:p>
        </p:txBody>
      </p:sp>
      <p:grpSp>
        <p:nvGrpSpPr>
          <p:cNvPr id="39940" name="Group 4"/>
          <p:cNvGrpSpPr>
            <a:grpSpLocks/>
          </p:cNvGrpSpPr>
          <p:nvPr/>
        </p:nvGrpSpPr>
        <p:grpSpPr bwMode="auto">
          <a:xfrm>
            <a:off x="0" y="1422400"/>
            <a:ext cx="9009063" cy="441325"/>
            <a:chOff x="0" y="514"/>
            <a:chExt cx="5675" cy="278"/>
          </a:xfrm>
        </p:grpSpPr>
        <p:grpSp>
          <p:nvGrpSpPr>
            <p:cNvPr id="39941" name="Group 5"/>
            <p:cNvGrpSpPr>
              <a:grpSpLocks/>
            </p:cNvGrpSpPr>
            <p:nvPr/>
          </p:nvGrpSpPr>
          <p:grpSpPr bwMode="auto">
            <a:xfrm>
              <a:off x="183" y="514"/>
              <a:ext cx="448" cy="147"/>
              <a:chOff x="720" y="336"/>
              <a:chExt cx="624" cy="432"/>
            </a:xfrm>
          </p:grpSpPr>
          <p:sp>
            <p:nvSpPr>
              <p:cNvPr id="39947"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39948"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39942" name="Group 8"/>
            <p:cNvGrpSpPr>
              <a:grpSpLocks/>
            </p:cNvGrpSpPr>
            <p:nvPr/>
          </p:nvGrpSpPr>
          <p:grpSpPr bwMode="auto">
            <a:xfrm>
              <a:off x="261" y="645"/>
              <a:ext cx="465" cy="147"/>
              <a:chOff x="912" y="2640"/>
              <a:chExt cx="672" cy="432"/>
            </a:xfrm>
          </p:grpSpPr>
          <p:sp>
            <p:nvSpPr>
              <p:cNvPr id="39945"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39946"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39943"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39944"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 calcmode="lin" valueType="num">
                                      <p:cBhvr additive="base">
                                        <p:cTn id="7" dur="500" fill="hold"/>
                                        <p:tgtEl>
                                          <p:spTgt spid="496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6643">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96643">
                                            <p:txEl>
                                              <p:pRg st="2" end="2"/>
                                            </p:txEl>
                                          </p:spTgt>
                                        </p:tgtEl>
                                        <p:attrNameLst>
                                          <p:attrName>style.visibility</p:attrName>
                                        </p:attrNameLst>
                                      </p:cBhvr>
                                      <p:to>
                                        <p:strVal val="visible"/>
                                      </p:to>
                                    </p:set>
                                    <p:anim calcmode="lin" valueType="num">
                                      <p:cBhvr additive="base">
                                        <p:cTn id="12" dur="500" fill="hold"/>
                                        <p:tgtEl>
                                          <p:spTgt spid="49664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9664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bldLvl="2"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81100" y="215900"/>
            <a:ext cx="7962900" cy="495300"/>
          </a:xfrm>
        </p:spPr>
        <p:txBody>
          <a:bodyPr/>
          <a:lstStyle/>
          <a:p>
            <a:pPr eaLnBrk="1" hangingPunct="1"/>
            <a:r>
              <a:rPr lang="en-US" smtClean="0">
                <a:solidFill>
                  <a:srgbClr val="FFFA23"/>
                </a:solidFill>
              </a:rPr>
              <a:t>Support self- efficacy</a:t>
            </a:r>
          </a:p>
        </p:txBody>
      </p:sp>
      <p:sp>
        <p:nvSpPr>
          <p:cNvPr id="495619" name="Rectangle 3"/>
          <p:cNvSpPr>
            <a:spLocks noGrp="1" noChangeArrowheads="1"/>
          </p:cNvSpPr>
          <p:nvPr>
            <p:ph type="body" idx="1"/>
          </p:nvPr>
        </p:nvSpPr>
        <p:spPr>
          <a:xfrm>
            <a:off x="850900" y="1346200"/>
            <a:ext cx="7988300" cy="4737100"/>
          </a:xfrm>
        </p:spPr>
        <p:txBody>
          <a:bodyPr/>
          <a:lstStyle/>
          <a:p>
            <a:pPr marL="863600" indent="-520700" eaLnBrk="1" hangingPunct="1"/>
            <a:r>
              <a:rPr lang="en-US" b="1" dirty="0" smtClean="0"/>
              <a:t>“Mr. Simmons, it’s great that you take your diabetes medicine every day as you planned. Keep it up! What things do you do to stay on track?”</a:t>
            </a:r>
          </a:p>
          <a:p>
            <a:pPr marL="863600" indent="-520700" eaLnBrk="1" hangingPunct="1"/>
            <a:endParaRPr lang="en-US" b="1" dirty="0" smtClean="0"/>
          </a:p>
          <a:p>
            <a:pPr marL="863600" indent="-520700" eaLnBrk="1" hangingPunct="1"/>
            <a:r>
              <a:rPr lang="en-US" b="1" dirty="0" smtClean="0"/>
              <a:t>“I really believe you‘re on your way to better health since you are thinking about lowering your cholesterol.”</a:t>
            </a:r>
            <a:endParaRPr lang="en-US" sz="2400" dirty="0" smtClean="0"/>
          </a:p>
        </p:txBody>
      </p:sp>
      <p:grpSp>
        <p:nvGrpSpPr>
          <p:cNvPr id="40964" name="Group 4"/>
          <p:cNvGrpSpPr>
            <a:grpSpLocks/>
          </p:cNvGrpSpPr>
          <p:nvPr/>
        </p:nvGrpSpPr>
        <p:grpSpPr bwMode="auto">
          <a:xfrm>
            <a:off x="134938" y="647700"/>
            <a:ext cx="9009062" cy="441325"/>
            <a:chOff x="0" y="514"/>
            <a:chExt cx="5675" cy="278"/>
          </a:xfrm>
        </p:grpSpPr>
        <p:grpSp>
          <p:nvGrpSpPr>
            <p:cNvPr id="40965" name="Group 5"/>
            <p:cNvGrpSpPr>
              <a:grpSpLocks/>
            </p:cNvGrpSpPr>
            <p:nvPr/>
          </p:nvGrpSpPr>
          <p:grpSpPr bwMode="auto">
            <a:xfrm>
              <a:off x="183" y="514"/>
              <a:ext cx="448" cy="147"/>
              <a:chOff x="720" y="336"/>
              <a:chExt cx="624" cy="432"/>
            </a:xfrm>
          </p:grpSpPr>
          <p:sp>
            <p:nvSpPr>
              <p:cNvPr id="40971"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40972"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40966" name="Group 8"/>
            <p:cNvGrpSpPr>
              <a:grpSpLocks/>
            </p:cNvGrpSpPr>
            <p:nvPr/>
          </p:nvGrpSpPr>
          <p:grpSpPr bwMode="auto">
            <a:xfrm>
              <a:off x="261" y="645"/>
              <a:ext cx="465" cy="147"/>
              <a:chOff x="912" y="2640"/>
              <a:chExt cx="672" cy="432"/>
            </a:xfrm>
          </p:grpSpPr>
          <p:sp>
            <p:nvSpPr>
              <p:cNvPr id="40969"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40970"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40967"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40968"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 calcmode="lin" valueType="num">
                                      <p:cBhvr additive="base">
                                        <p:cTn id="7" dur="500" fill="hold"/>
                                        <p:tgtEl>
                                          <p:spTgt spid="495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561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95619">
                                            <p:txEl>
                                              <p:pRg st="2" end="2"/>
                                            </p:txEl>
                                          </p:spTgt>
                                        </p:tgtEl>
                                        <p:attrNameLst>
                                          <p:attrName>style.visibility</p:attrName>
                                        </p:attrNameLst>
                                      </p:cBhvr>
                                      <p:to>
                                        <p:strVal val="visible"/>
                                      </p:to>
                                    </p:set>
                                    <p:anim calcmode="lin" valueType="num">
                                      <p:cBhvr additive="base">
                                        <p:cTn id="12" dur="500" fill="hold"/>
                                        <p:tgtEl>
                                          <p:spTgt spid="49561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9561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bldLvl="2"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endParaRPr lang="en-US" smtClean="0"/>
          </a:p>
        </p:txBody>
      </p:sp>
      <p:pic>
        <p:nvPicPr>
          <p:cNvPr id="41987" name="Picture 5" descr="ANd9GcQg_b66J51_TqJ6_KegBwLT53qQVqp_wUrBE8xK6Xi9OY_rUszB"/>
          <p:cNvPicPr>
            <a:picLocks noChangeAspect="1" noChangeArrowheads="1"/>
          </p:cNvPicPr>
          <p:nvPr/>
        </p:nvPicPr>
        <p:blipFill>
          <a:blip r:embed="rId2"/>
          <a:srcRect/>
          <a:stretch>
            <a:fillRect/>
          </a:stretch>
        </p:blipFill>
        <p:spPr bwMode="auto">
          <a:xfrm>
            <a:off x="2857500" y="2184400"/>
            <a:ext cx="2676525" cy="2249488"/>
          </a:xfrm>
          <a:prstGeom prst="rect">
            <a:avLst/>
          </a:prstGeom>
          <a:noFill/>
          <a:ln w="9525">
            <a:noFill/>
            <a:miter lim="800000"/>
            <a:headEnd/>
            <a:tailEnd/>
          </a:ln>
        </p:spPr>
      </p:pic>
      <p:pic>
        <p:nvPicPr>
          <p:cNvPr id="41988" name="Picture 7" descr="zume-health1"/>
          <p:cNvPicPr>
            <a:picLocks noChangeAspect="1" noChangeArrowheads="1"/>
          </p:cNvPicPr>
          <p:nvPr/>
        </p:nvPicPr>
        <p:blipFill>
          <a:blip r:embed="rId3"/>
          <a:srcRect/>
          <a:stretch>
            <a:fillRect/>
          </a:stretch>
        </p:blipFill>
        <p:spPr bwMode="auto">
          <a:xfrm>
            <a:off x="5667375" y="403225"/>
            <a:ext cx="3476625" cy="2419350"/>
          </a:xfrm>
          <a:prstGeom prst="rect">
            <a:avLst/>
          </a:prstGeom>
          <a:noFill/>
          <a:ln w="9525">
            <a:noFill/>
            <a:miter lim="800000"/>
            <a:headEnd/>
            <a:tailEnd/>
          </a:ln>
        </p:spPr>
      </p:pic>
      <p:pic>
        <p:nvPicPr>
          <p:cNvPr id="41989" name="Picture 9" descr="ANd9GcTw4wrqDKXsiFhSG2JfaibnZ9ZJ746QDCECXrXXMBeG8KroeiCy"/>
          <p:cNvPicPr>
            <a:picLocks noChangeAspect="1" noChangeArrowheads="1"/>
          </p:cNvPicPr>
          <p:nvPr/>
        </p:nvPicPr>
        <p:blipFill>
          <a:blip r:embed="rId4"/>
          <a:srcRect/>
          <a:stretch>
            <a:fillRect/>
          </a:stretch>
        </p:blipFill>
        <p:spPr bwMode="auto">
          <a:xfrm>
            <a:off x="190500" y="215900"/>
            <a:ext cx="2514600" cy="1549400"/>
          </a:xfrm>
          <a:prstGeom prst="rect">
            <a:avLst/>
          </a:prstGeom>
          <a:noFill/>
          <a:ln w="9525">
            <a:noFill/>
            <a:miter lim="800000"/>
            <a:headEnd/>
            <a:tailEnd/>
          </a:ln>
        </p:spPr>
      </p:pic>
      <p:pic>
        <p:nvPicPr>
          <p:cNvPr id="41990" name="Picture 11" descr="ANd9GcSXUP2dgmJkT_t6e9M-II_QEGd0J61BWAq1HE1VN_yd1w_JeGorUg"/>
          <p:cNvPicPr>
            <a:picLocks noChangeAspect="1" noChangeArrowheads="1"/>
          </p:cNvPicPr>
          <p:nvPr/>
        </p:nvPicPr>
        <p:blipFill>
          <a:blip r:embed="rId5"/>
          <a:srcRect/>
          <a:stretch>
            <a:fillRect/>
          </a:stretch>
        </p:blipFill>
        <p:spPr bwMode="auto">
          <a:xfrm>
            <a:off x="4257675" y="4689475"/>
            <a:ext cx="1978025" cy="1978025"/>
          </a:xfrm>
          <a:prstGeom prst="rect">
            <a:avLst/>
          </a:prstGeom>
          <a:noFill/>
          <a:ln w="9525">
            <a:noFill/>
            <a:miter lim="800000"/>
            <a:headEnd/>
            <a:tailEnd/>
          </a:ln>
        </p:spPr>
      </p:pic>
      <p:pic>
        <p:nvPicPr>
          <p:cNvPr id="41991" name="Picture 13" descr="ANd9GcRz7mT4kMzJQ6nDvFtMBLNb4gjQH3arMiHlRYjye-zcWOcJtaM4"/>
          <p:cNvPicPr>
            <a:picLocks noChangeAspect="1" noChangeArrowheads="1"/>
          </p:cNvPicPr>
          <p:nvPr/>
        </p:nvPicPr>
        <p:blipFill>
          <a:blip r:embed="rId6"/>
          <a:srcRect/>
          <a:stretch>
            <a:fillRect/>
          </a:stretch>
        </p:blipFill>
        <p:spPr bwMode="auto">
          <a:xfrm>
            <a:off x="320675" y="4832350"/>
            <a:ext cx="2762250" cy="1657350"/>
          </a:xfrm>
          <a:prstGeom prst="rect">
            <a:avLst/>
          </a:prstGeom>
          <a:noFill/>
          <a:ln w="9525">
            <a:noFill/>
            <a:miter lim="800000"/>
            <a:headEnd/>
            <a:tailEnd/>
          </a:ln>
        </p:spPr>
      </p:pic>
      <p:pic>
        <p:nvPicPr>
          <p:cNvPr id="41992" name="Picture 15" descr="ANd9GcSgeSj2cZ12kZeRwvpMEtD55gpoqqmCliWOa0krdkT0vvliXgrw"/>
          <p:cNvPicPr>
            <a:picLocks noChangeAspect="1" noChangeArrowheads="1"/>
          </p:cNvPicPr>
          <p:nvPr/>
        </p:nvPicPr>
        <p:blipFill>
          <a:blip r:embed="rId7"/>
          <a:srcRect/>
          <a:stretch>
            <a:fillRect/>
          </a:stretch>
        </p:blipFill>
        <p:spPr bwMode="auto">
          <a:xfrm>
            <a:off x="376238" y="2124075"/>
            <a:ext cx="2143125" cy="2143125"/>
          </a:xfrm>
          <a:prstGeom prst="rect">
            <a:avLst/>
          </a:prstGeom>
          <a:noFill/>
          <a:ln w="9525">
            <a:noFill/>
            <a:miter lim="800000"/>
            <a:headEnd/>
            <a:tailEnd/>
          </a:ln>
        </p:spPr>
      </p:pic>
      <p:pic>
        <p:nvPicPr>
          <p:cNvPr id="41993" name="Picture 17" descr="ANd9GcTFDoZe9JdXxw0geNpxFuuVWyLP0S8--V4YuY-n29MJwIWYqSF1cw"/>
          <p:cNvPicPr>
            <a:picLocks noChangeAspect="1" noChangeArrowheads="1"/>
          </p:cNvPicPr>
          <p:nvPr/>
        </p:nvPicPr>
        <p:blipFill>
          <a:blip r:embed="rId8"/>
          <a:srcRect/>
          <a:stretch>
            <a:fillRect/>
          </a:stretch>
        </p:blipFill>
        <p:spPr bwMode="auto">
          <a:xfrm>
            <a:off x="6561138" y="3119438"/>
            <a:ext cx="2143125" cy="21431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406400" y="4483100"/>
            <a:ext cx="3606800" cy="1935163"/>
          </a:xfrm>
        </p:spPr>
        <p:txBody>
          <a:bodyPr/>
          <a:lstStyle/>
          <a:p>
            <a:pPr eaLnBrk="1" hangingPunct="1">
              <a:buClr>
                <a:schemeClr val="bg1"/>
              </a:buClr>
            </a:pPr>
            <a:r>
              <a:rPr lang="en-US" sz="2200" smtClean="0"/>
              <a:t>Adherent : &gt; 80%</a:t>
            </a:r>
          </a:p>
          <a:p>
            <a:pPr eaLnBrk="1" hangingPunct="1">
              <a:buClr>
                <a:schemeClr val="bg1"/>
              </a:buClr>
            </a:pPr>
            <a:r>
              <a:rPr lang="en-US" sz="2200" smtClean="0"/>
              <a:t>Partially   : 70-80 % adherent</a:t>
            </a:r>
          </a:p>
          <a:p>
            <a:pPr eaLnBrk="1" hangingPunct="1">
              <a:buClr>
                <a:schemeClr val="bg1"/>
              </a:buClr>
            </a:pPr>
            <a:r>
              <a:rPr lang="en-US" sz="2200" smtClean="0"/>
              <a:t>Non- adherent: &lt; 70%</a:t>
            </a:r>
          </a:p>
        </p:txBody>
      </p:sp>
      <p:grpSp>
        <p:nvGrpSpPr>
          <p:cNvPr id="1028" name="Organization Chart 3"/>
          <p:cNvGrpSpPr>
            <a:grpSpLocks noChangeAspect="1"/>
          </p:cNvGrpSpPr>
          <p:nvPr/>
        </p:nvGrpSpPr>
        <p:grpSpPr bwMode="auto">
          <a:xfrm>
            <a:off x="863600" y="381000"/>
            <a:ext cx="7289800" cy="3451225"/>
            <a:chOff x="1152" y="1298"/>
            <a:chExt cx="2376" cy="1152"/>
          </a:xfrm>
        </p:grpSpPr>
        <p:cxnSp>
          <p:nvCxnSpPr>
            <p:cNvPr id="482309" name="_s482309"/>
            <p:cNvCxnSpPr>
              <a:cxnSpLocks noChangeShapeType="1"/>
              <a:stCxn id="1038" idx="0"/>
              <a:endCxn id="1036" idx="2"/>
            </p:cNvCxnSpPr>
            <p:nvPr/>
          </p:nvCxnSpPr>
          <p:spPr bwMode="auto">
            <a:xfrm rot="5400000" flipH="1">
              <a:off x="2772" y="1838"/>
              <a:ext cx="144" cy="504"/>
            </a:xfrm>
            <a:prstGeom prst="bentConnector3">
              <a:avLst>
                <a:gd name="adj1" fmla="val 20227"/>
              </a:avLst>
            </a:prstGeom>
            <a:ln>
              <a:headEnd/>
              <a:tailEnd/>
            </a:ln>
          </p:spPr>
          <p:style>
            <a:lnRef idx="1">
              <a:schemeClr val="accent2"/>
            </a:lnRef>
            <a:fillRef idx="0">
              <a:schemeClr val="accent2"/>
            </a:fillRef>
            <a:effectRef idx="0">
              <a:schemeClr val="accent2"/>
            </a:effectRef>
            <a:fontRef idx="minor">
              <a:schemeClr val="tx1"/>
            </a:fontRef>
          </p:style>
        </p:cxnSp>
        <p:cxnSp>
          <p:nvCxnSpPr>
            <p:cNvPr id="482310" name="_s482310"/>
            <p:cNvCxnSpPr>
              <a:cxnSpLocks noChangeShapeType="1"/>
              <a:stCxn id="1037" idx="0"/>
              <a:endCxn id="1036" idx="2"/>
            </p:cNvCxnSpPr>
            <p:nvPr/>
          </p:nvCxnSpPr>
          <p:spPr bwMode="auto">
            <a:xfrm rot="16200000">
              <a:off x="2268" y="1838"/>
              <a:ext cx="144" cy="504"/>
            </a:xfrm>
            <a:prstGeom prst="bentConnector3">
              <a:avLst>
                <a:gd name="adj1" fmla="val 20227"/>
              </a:avLst>
            </a:prstGeom>
            <a:ln>
              <a:headEnd/>
              <a:tailEnd/>
            </a:ln>
          </p:spPr>
          <p:style>
            <a:lnRef idx="1">
              <a:schemeClr val="accent2"/>
            </a:lnRef>
            <a:fillRef idx="0">
              <a:schemeClr val="accent2"/>
            </a:fillRef>
            <a:effectRef idx="0">
              <a:schemeClr val="accent2"/>
            </a:effectRef>
            <a:fontRef idx="minor">
              <a:schemeClr val="tx1"/>
            </a:fontRef>
          </p:style>
        </p:cxnSp>
        <p:cxnSp>
          <p:nvCxnSpPr>
            <p:cNvPr id="482311" name="_s482311"/>
            <p:cNvCxnSpPr>
              <a:cxnSpLocks noChangeShapeType="1"/>
              <a:stCxn id="1036" idx="0"/>
              <a:endCxn id="1034" idx="2"/>
            </p:cNvCxnSpPr>
            <p:nvPr/>
          </p:nvCxnSpPr>
          <p:spPr bwMode="auto">
            <a:xfrm rot="5400000" flipH="1">
              <a:off x="2268" y="1406"/>
              <a:ext cx="144" cy="504"/>
            </a:xfrm>
            <a:prstGeom prst="bentConnector3">
              <a:avLst>
                <a:gd name="adj1" fmla="val 20227"/>
              </a:avLst>
            </a:prstGeom>
            <a:ln>
              <a:headEnd/>
              <a:tailEnd/>
            </a:ln>
          </p:spPr>
          <p:style>
            <a:lnRef idx="1">
              <a:schemeClr val="accent2"/>
            </a:lnRef>
            <a:fillRef idx="0">
              <a:schemeClr val="accent2"/>
            </a:fillRef>
            <a:effectRef idx="0">
              <a:schemeClr val="accent2"/>
            </a:effectRef>
            <a:fontRef idx="minor">
              <a:schemeClr val="tx1"/>
            </a:fontRef>
          </p:style>
        </p:cxnSp>
        <p:cxnSp>
          <p:nvCxnSpPr>
            <p:cNvPr id="482312" name="_s482312"/>
            <p:cNvCxnSpPr>
              <a:cxnSpLocks noChangeShapeType="1"/>
              <a:stCxn id="1035" idx="0"/>
              <a:endCxn id="1034" idx="2"/>
            </p:cNvCxnSpPr>
            <p:nvPr/>
          </p:nvCxnSpPr>
          <p:spPr bwMode="auto">
            <a:xfrm rot="16200000">
              <a:off x="1764" y="1406"/>
              <a:ext cx="144" cy="504"/>
            </a:xfrm>
            <a:prstGeom prst="bentConnector3">
              <a:avLst>
                <a:gd name="adj1" fmla="val 20227"/>
              </a:avLst>
            </a:prstGeom>
            <a:ln>
              <a:headEnd/>
              <a:tailEnd/>
            </a:ln>
          </p:spPr>
          <p:style>
            <a:lnRef idx="1">
              <a:schemeClr val="accent2"/>
            </a:lnRef>
            <a:fillRef idx="0">
              <a:schemeClr val="accent2"/>
            </a:fillRef>
            <a:effectRef idx="0">
              <a:schemeClr val="accent2"/>
            </a:effectRef>
            <a:fontRef idx="minor">
              <a:schemeClr val="tx1"/>
            </a:fontRef>
          </p:style>
        </p:cxnSp>
        <p:sp>
          <p:nvSpPr>
            <p:cNvPr id="1034" name="_s482313"/>
            <p:cNvSpPr>
              <a:spLocks noChangeArrowheads="1"/>
            </p:cNvSpPr>
            <p:nvPr/>
          </p:nvSpPr>
          <p:spPr bwMode="auto">
            <a:xfrm>
              <a:off x="1656" y="129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p>
              <a:pPr algn="ctr"/>
              <a:r>
                <a:rPr lang="en-US" sz="2200">
                  <a:solidFill>
                    <a:schemeClr val="tx2"/>
                  </a:solidFill>
                  <a:latin typeface="Arial" pitchFamily="34" charset="0"/>
                </a:rPr>
                <a:t>Non compliance</a:t>
              </a:r>
            </a:p>
          </p:txBody>
        </p:sp>
        <p:sp>
          <p:nvSpPr>
            <p:cNvPr id="1035" name="_s482314"/>
            <p:cNvSpPr>
              <a:spLocks noChangeArrowheads="1"/>
            </p:cNvSpPr>
            <p:nvPr/>
          </p:nvSpPr>
          <p:spPr bwMode="auto">
            <a:xfrm>
              <a:off x="1152" y="173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p>
              <a:pPr algn="ctr"/>
              <a:r>
                <a:rPr lang="en-US" sz="2000">
                  <a:latin typeface="Arial" pitchFamily="34" charset="0"/>
                </a:rPr>
                <a:t>Primary</a:t>
              </a:r>
            </a:p>
          </p:txBody>
        </p:sp>
        <p:sp>
          <p:nvSpPr>
            <p:cNvPr id="1036" name="_s482315"/>
            <p:cNvSpPr>
              <a:spLocks noChangeArrowheads="1"/>
            </p:cNvSpPr>
            <p:nvPr/>
          </p:nvSpPr>
          <p:spPr bwMode="auto">
            <a:xfrm>
              <a:off x="2160" y="173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p>
              <a:pPr algn="ctr"/>
              <a:r>
                <a:rPr lang="en-US" sz="2000">
                  <a:latin typeface="Arial" pitchFamily="34" charset="0"/>
                </a:rPr>
                <a:t>Secondary</a:t>
              </a:r>
            </a:p>
          </p:txBody>
        </p:sp>
        <p:sp>
          <p:nvSpPr>
            <p:cNvPr id="1037" name="_s482316"/>
            <p:cNvSpPr>
              <a:spLocks noChangeArrowheads="1"/>
            </p:cNvSpPr>
            <p:nvPr/>
          </p:nvSpPr>
          <p:spPr bwMode="auto">
            <a:xfrm>
              <a:off x="1656" y="2162"/>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p>
              <a:pPr algn="ctr"/>
              <a:r>
                <a:rPr lang="en-US" sz="1800">
                  <a:latin typeface="Arial" pitchFamily="34" charset="0"/>
                </a:rPr>
                <a:t>Intentional</a:t>
              </a:r>
            </a:p>
            <a:p>
              <a:pPr algn="ctr"/>
              <a:r>
                <a:rPr lang="en-US" sz="1800">
                  <a:latin typeface="Arial" pitchFamily="34" charset="0"/>
                </a:rPr>
                <a:t>Intelligent nonadherence</a:t>
              </a:r>
            </a:p>
          </p:txBody>
        </p:sp>
        <p:sp>
          <p:nvSpPr>
            <p:cNvPr id="1038" name="_s482317"/>
            <p:cNvSpPr>
              <a:spLocks noChangeArrowheads="1"/>
            </p:cNvSpPr>
            <p:nvPr/>
          </p:nvSpPr>
          <p:spPr bwMode="auto">
            <a:xfrm>
              <a:off x="2664" y="2162"/>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p>
              <a:pPr algn="ctr"/>
              <a:r>
                <a:rPr lang="en-US" sz="1800">
                  <a:latin typeface="Arial" pitchFamily="34" charset="0"/>
                </a:rPr>
                <a:t>Unintentional</a:t>
              </a:r>
            </a:p>
            <a:p>
              <a:pPr algn="ctr"/>
              <a:endParaRPr lang="en-US" sz="1800">
                <a:latin typeface="Arial" pitchFamily="34" charset="0"/>
              </a:endParaRPr>
            </a:p>
          </p:txBody>
        </p:sp>
      </p:grpSp>
      <p:sp>
        <p:nvSpPr>
          <p:cNvPr id="1029" name="Rectangle 15"/>
          <p:cNvSpPr>
            <a:spLocks noGrp="1" noChangeArrowheads="1"/>
          </p:cNvSpPr>
          <p:nvPr>
            <p:ph type="body" sz="half" idx="2"/>
          </p:nvPr>
        </p:nvSpPr>
        <p:spPr>
          <a:xfrm>
            <a:off x="4152900" y="4559300"/>
            <a:ext cx="4838700" cy="2019300"/>
          </a:xfrm>
        </p:spPr>
        <p:txBody>
          <a:bodyPr/>
          <a:lstStyle/>
          <a:p>
            <a:pPr eaLnBrk="1" hangingPunct="1">
              <a:buClr>
                <a:schemeClr val="bg1"/>
              </a:buClr>
            </a:pPr>
            <a:r>
              <a:rPr lang="en-US" sz="2200" smtClean="0"/>
              <a:t>% Compliance = </a:t>
            </a:r>
            <a:r>
              <a:rPr lang="en-US" sz="2200" u="sng" smtClean="0"/>
              <a:t>NDP-NME</a:t>
            </a:r>
            <a:r>
              <a:rPr lang="en-US" sz="2200" smtClean="0"/>
              <a:t> x 100</a:t>
            </a:r>
          </a:p>
          <a:p>
            <a:pPr eaLnBrk="1" hangingPunct="1">
              <a:buClr>
                <a:schemeClr val="bg1"/>
              </a:buClr>
              <a:buFont typeface="Wingdings" pitchFamily="2" charset="2"/>
              <a:buNone/>
            </a:pPr>
            <a:r>
              <a:rPr lang="en-US" sz="2200" smtClean="0"/>
              <a:t>				NDP</a:t>
            </a:r>
          </a:p>
          <a:p>
            <a:pPr lvl="1" eaLnBrk="1" hangingPunct="1"/>
            <a:r>
              <a:rPr lang="en-US" sz="2000" smtClean="0"/>
              <a:t>NDP = No. of doses prescribed</a:t>
            </a:r>
          </a:p>
          <a:p>
            <a:pPr lvl="1" eaLnBrk="1" hangingPunct="1"/>
            <a:r>
              <a:rPr lang="en-US" sz="2000" smtClean="0"/>
              <a:t>NME = No. of medication errors</a:t>
            </a:r>
          </a:p>
          <a:p>
            <a:pPr lvl="4" eaLnBrk="1" hangingPunct="1">
              <a:buClr>
                <a:schemeClr val="bg1"/>
              </a:buClr>
              <a:buFont typeface="Wingdings" pitchFamily="2" charset="2"/>
              <a:buNone/>
            </a:pPr>
            <a:endParaRPr lang="en-US" sz="2200" smtClean="0"/>
          </a:p>
        </p:txBody>
      </p:sp>
      <p:graphicFrame>
        <p:nvGraphicFramePr>
          <p:cNvPr id="1026" name="Object 1027">
            <a:hlinkClick r:id="" action="ppaction://ole?verb=0"/>
          </p:cNvPr>
          <p:cNvGraphicFramePr>
            <a:graphicFrameLocks/>
          </p:cNvGraphicFramePr>
          <p:nvPr/>
        </p:nvGraphicFramePr>
        <p:xfrm>
          <a:off x="6489700" y="304800"/>
          <a:ext cx="2260600" cy="1193800"/>
        </p:xfrm>
        <a:graphic>
          <a:graphicData uri="http://schemas.openxmlformats.org/presentationml/2006/ole">
            <p:oleObj spid="_x0000_s1028" name="Chart" r:id="rId3" imgW="7724851" imgH="4114993" progId="MSGraph.Chart.8">
              <p:embed followColorScheme="full"/>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Determinants of Adherence</a:t>
            </a:r>
          </a:p>
        </p:txBody>
      </p:sp>
      <p:sp>
        <p:nvSpPr>
          <p:cNvPr id="23555" name="Content Placeholder 2"/>
          <p:cNvSpPr>
            <a:spLocks noGrp="1"/>
          </p:cNvSpPr>
          <p:nvPr>
            <p:ph idx="1"/>
          </p:nvPr>
        </p:nvSpPr>
        <p:spPr>
          <a:xfrm>
            <a:off x="1028700" y="2501900"/>
            <a:ext cx="6807200" cy="3594100"/>
          </a:xfrm>
        </p:spPr>
        <p:txBody>
          <a:bodyPr/>
          <a:lstStyle/>
          <a:p>
            <a:r>
              <a:rPr lang="en-US" dirty="0" smtClean="0"/>
              <a:t>Predisposing factors</a:t>
            </a:r>
          </a:p>
          <a:p>
            <a:endParaRPr lang="en-US" dirty="0" smtClean="0"/>
          </a:p>
          <a:p>
            <a:r>
              <a:rPr lang="en-US" dirty="0" smtClean="0"/>
              <a:t>Enabling factors</a:t>
            </a:r>
          </a:p>
          <a:p>
            <a:endParaRPr lang="en-US" dirty="0" smtClean="0"/>
          </a:p>
          <a:p>
            <a:r>
              <a:rPr lang="en-US" dirty="0" smtClean="0"/>
              <a:t>Reinforcing factors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698500" y="177800"/>
            <a:ext cx="8001000" cy="762000"/>
          </a:xfrm>
        </p:spPr>
        <p:txBody>
          <a:bodyPr/>
          <a:lstStyle/>
          <a:p>
            <a:pPr eaLnBrk="1" hangingPunct="1"/>
            <a:r>
              <a:rPr lang="en-US" smtClean="0">
                <a:solidFill>
                  <a:srgbClr val="FFFA23"/>
                </a:solidFill>
              </a:rPr>
              <a:t>Reasons for non-compliance</a:t>
            </a:r>
          </a:p>
        </p:txBody>
      </p:sp>
      <p:sp>
        <p:nvSpPr>
          <p:cNvPr id="11267" name="Rectangle 3"/>
          <p:cNvSpPr>
            <a:spLocks noGrp="1" noChangeArrowheads="1"/>
          </p:cNvSpPr>
          <p:nvPr>
            <p:ph type="body" idx="1"/>
          </p:nvPr>
        </p:nvSpPr>
        <p:spPr>
          <a:xfrm>
            <a:off x="1549400" y="1682750"/>
            <a:ext cx="7327900" cy="4641850"/>
          </a:xfrm>
        </p:spPr>
        <p:txBody>
          <a:bodyPr/>
          <a:lstStyle/>
          <a:p>
            <a:pPr eaLnBrk="1" hangingPunct="1">
              <a:buClr>
                <a:schemeClr val="bg1"/>
              </a:buClr>
            </a:pPr>
            <a:r>
              <a:rPr lang="en-US" smtClean="0"/>
              <a:t>Poor standards of labelling</a:t>
            </a:r>
          </a:p>
          <a:p>
            <a:pPr eaLnBrk="1" hangingPunct="1">
              <a:buClr>
                <a:schemeClr val="bg1"/>
              </a:buClr>
            </a:pPr>
            <a:endParaRPr lang="en-US" smtClean="0"/>
          </a:p>
          <a:p>
            <a:pPr eaLnBrk="1" hangingPunct="1">
              <a:buClr>
                <a:schemeClr val="bg1"/>
              </a:buClr>
            </a:pPr>
            <a:r>
              <a:rPr lang="en-US" smtClean="0"/>
              <a:t>Inappropriate packing</a:t>
            </a:r>
          </a:p>
          <a:p>
            <a:pPr eaLnBrk="1" hangingPunct="1">
              <a:buClr>
                <a:schemeClr val="bg1"/>
              </a:buClr>
            </a:pPr>
            <a:endParaRPr lang="en-US" smtClean="0"/>
          </a:p>
          <a:p>
            <a:pPr eaLnBrk="1" hangingPunct="1">
              <a:buClr>
                <a:schemeClr val="bg1"/>
              </a:buClr>
            </a:pPr>
            <a:r>
              <a:rPr lang="en-US" smtClean="0"/>
              <a:t>Complex therapeutic regimens</a:t>
            </a:r>
          </a:p>
          <a:p>
            <a:pPr eaLnBrk="1" hangingPunct="1">
              <a:buClr>
                <a:schemeClr val="bg1"/>
              </a:buClr>
            </a:pPr>
            <a:endParaRPr lang="en-US" smtClean="0"/>
          </a:p>
          <a:p>
            <a:pPr eaLnBrk="1" hangingPunct="1">
              <a:buClr>
                <a:schemeClr val="bg1"/>
              </a:buClr>
            </a:pPr>
            <a:r>
              <a:rPr lang="en-US" smtClean="0"/>
              <a:t>Nature of medication</a:t>
            </a:r>
          </a:p>
          <a:p>
            <a:pPr eaLnBrk="1" hangingPunct="1">
              <a:buClr>
                <a:schemeClr val="bg1"/>
              </a:buClr>
            </a:pPr>
            <a:endParaRPr lang="en-US" smtClean="0"/>
          </a:p>
          <a:p>
            <a:pPr eaLnBrk="1" hangingPunct="1">
              <a:buClr>
                <a:schemeClr val="bg1"/>
              </a:buClr>
            </a:pPr>
            <a:r>
              <a:rPr lang="en-US" smtClean="0"/>
              <a:t>Deliberate deviation</a:t>
            </a:r>
          </a:p>
        </p:txBody>
      </p:sp>
      <p:grpSp>
        <p:nvGrpSpPr>
          <p:cNvPr id="11268" name="Group 4"/>
          <p:cNvGrpSpPr>
            <a:grpSpLocks/>
          </p:cNvGrpSpPr>
          <p:nvPr/>
        </p:nvGrpSpPr>
        <p:grpSpPr bwMode="auto">
          <a:xfrm>
            <a:off x="0" y="800100"/>
            <a:ext cx="9009063" cy="441325"/>
            <a:chOff x="0" y="514"/>
            <a:chExt cx="5675" cy="278"/>
          </a:xfrm>
        </p:grpSpPr>
        <p:grpSp>
          <p:nvGrpSpPr>
            <p:cNvPr id="11269" name="Group 5"/>
            <p:cNvGrpSpPr>
              <a:grpSpLocks/>
            </p:cNvGrpSpPr>
            <p:nvPr/>
          </p:nvGrpSpPr>
          <p:grpSpPr bwMode="auto">
            <a:xfrm>
              <a:off x="183" y="514"/>
              <a:ext cx="448" cy="147"/>
              <a:chOff x="720" y="336"/>
              <a:chExt cx="624" cy="432"/>
            </a:xfrm>
          </p:grpSpPr>
          <p:sp>
            <p:nvSpPr>
              <p:cNvPr id="11275" name="Rectangle 6"/>
              <p:cNvSpPr>
                <a:spLocks noChangeArrowheads="1"/>
              </p:cNvSpPr>
              <p:nvPr/>
            </p:nvSpPr>
            <p:spPr bwMode="auto">
              <a:xfrm>
                <a:off x="720" y="336"/>
                <a:ext cx="384"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sp>
            <p:nvSpPr>
              <p:cNvPr id="11276" name="Rectangle 7"/>
              <p:cNvSpPr>
                <a:spLocks noChangeArrowheads="1"/>
              </p:cNvSpPr>
              <p:nvPr/>
            </p:nvSpPr>
            <p:spPr bwMode="auto">
              <a:xfrm>
                <a:off x="1056" y="336"/>
                <a:ext cx="288" cy="432"/>
              </a:xfrm>
              <a:prstGeom prst="rect">
                <a:avLst/>
              </a:prstGeom>
              <a:gradFill rotWithShape="0">
                <a:gsLst>
                  <a:gs pos="0">
                    <a:srgbClr val="FFFF99"/>
                  </a:gs>
                  <a:gs pos="100000">
                    <a:srgbClr val="767647"/>
                  </a:gs>
                </a:gsLst>
                <a:lin ang="5400000" scaled="1"/>
              </a:gradFill>
              <a:ln w="9525">
                <a:noFill/>
                <a:miter lim="800000"/>
                <a:headEnd/>
                <a:tailEnd/>
              </a:ln>
            </p:spPr>
            <p:txBody>
              <a:bodyPr wrap="none" anchor="ctr"/>
              <a:lstStyle/>
              <a:p>
                <a:endParaRPr lang="en-US"/>
              </a:p>
            </p:txBody>
          </p:sp>
        </p:grpSp>
        <p:grpSp>
          <p:nvGrpSpPr>
            <p:cNvPr id="11270" name="Group 8"/>
            <p:cNvGrpSpPr>
              <a:grpSpLocks/>
            </p:cNvGrpSpPr>
            <p:nvPr/>
          </p:nvGrpSpPr>
          <p:grpSpPr bwMode="auto">
            <a:xfrm>
              <a:off x="261" y="645"/>
              <a:ext cx="465" cy="147"/>
              <a:chOff x="912" y="2640"/>
              <a:chExt cx="672" cy="432"/>
            </a:xfrm>
          </p:grpSpPr>
          <p:sp>
            <p:nvSpPr>
              <p:cNvPr id="11273" name="Rectangle 9"/>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274" name="Rectangle 1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11271" name="Rectangle 11"/>
            <p:cNvSpPr>
              <a:spLocks noChangeArrowheads="1"/>
            </p:cNvSpPr>
            <p:nvPr/>
          </p:nvSpPr>
          <p:spPr bwMode="auto">
            <a:xfrm>
              <a:off x="0" y="622"/>
              <a:ext cx="353" cy="131"/>
            </a:xfrm>
            <a:prstGeom prst="rect">
              <a:avLst/>
            </a:prstGeom>
            <a:gradFill rotWithShape="0">
              <a:gsLst>
                <a:gs pos="0">
                  <a:schemeClr val="bg1"/>
                </a:gs>
                <a:gs pos="100000">
                  <a:srgbClr val="800000"/>
                </a:gs>
              </a:gsLst>
              <a:lin ang="18900000" scaled="1"/>
            </a:gradFill>
            <a:ln w="9525">
              <a:noFill/>
              <a:miter lim="800000"/>
              <a:headEnd/>
              <a:tailEnd/>
            </a:ln>
          </p:spPr>
          <p:txBody>
            <a:bodyPr wrap="none" anchor="ctr"/>
            <a:lstStyle/>
            <a:p>
              <a:endParaRPr lang="en-US"/>
            </a:p>
          </p:txBody>
        </p:sp>
        <p:sp>
          <p:nvSpPr>
            <p:cNvPr id="11272" name="Rectangle 12"/>
            <p:cNvSpPr>
              <a:spLocks noChangeArrowheads="1"/>
            </p:cNvSpPr>
            <p:nvPr/>
          </p:nvSpPr>
          <p:spPr bwMode="auto">
            <a:xfrm flipV="1">
              <a:off x="336" y="706"/>
              <a:ext cx="5339" cy="29"/>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p:cTn id="6" dur="500" fill="hold"/>
                                        <p:tgtEl>
                                          <p:spTgt spid="48333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749300" y="2479675"/>
            <a:ext cx="7264400" cy="3311525"/>
          </a:xfrm>
          <a:prstGeom prst="rect">
            <a:avLst/>
          </a:prstGeom>
          <a:noFill/>
          <a:ln w="9525">
            <a:noFill/>
            <a:miter lim="800000"/>
            <a:headEnd/>
            <a:tailEnd/>
          </a:ln>
        </p:spPr>
      </p:pic>
      <p:sp>
        <p:nvSpPr>
          <p:cNvPr id="12291" name="Text Box 4"/>
          <p:cNvSpPr txBox="1">
            <a:spLocks noChangeArrowheads="1"/>
          </p:cNvSpPr>
          <p:nvPr/>
        </p:nvSpPr>
        <p:spPr bwMode="auto">
          <a:xfrm>
            <a:off x="393700" y="1639888"/>
            <a:ext cx="8534400" cy="396875"/>
          </a:xfrm>
          <a:prstGeom prst="rect">
            <a:avLst/>
          </a:prstGeom>
          <a:noFill/>
          <a:ln w="9525">
            <a:noFill/>
            <a:miter lim="800000"/>
            <a:headEnd/>
            <a:tailEnd/>
          </a:ln>
        </p:spPr>
        <p:txBody>
          <a:bodyPr>
            <a:spAutoFit/>
          </a:bodyPr>
          <a:lstStyle/>
          <a:p>
            <a:r>
              <a:rPr lang="en-US" sz="2000" b="1">
                <a:solidFill>
                  <a:schemeClr val="bg1"/>
                </a:solidFill>
                <a:latin typeface="Arial" pitchFamily="34" charset="0"/>
                <a:cs typeface="Arial" pitchFamily="34" charset="0"/>
              </a:rPr>
              <a:t>22% of U.S. patients take less of the medication than is prescribed</a:t>
            </a:r>
            <a:endParaRPr lang="en-US" sz="2000" b="1">
              <a:solidFill>
                <a:schemeClr val="bg1"/>
              </a:solidFill>
              <a:latin typeface="Arial" pitchFamily="34" charset="0"/>
            </a:endParaRPr>
          </a:p>
        </p:txBody>
      </p:sp>
      <p:sp>
        <p:nvSpPr>
          <p:cNvPr id="12292" name="Text Box 5"/>
          <p:cNvSpPr txBox="1">
            <a:spLocks noChangeArrowheads="1"/>
          </p:cNvSpPr>
          <p:nvPr/>
        </p:nvSpPr>
        <p:spPr bwMode="auto">
          <a:xfrm>
            <a:off x="5562600" y="6019800"/>
            <a:ext cx="3225800" cy="630238"/>
          </a:xfrm>
          <a:prstGeom prst="rect">
            <a:avLst/>
          </a:prstGeom>
          <a:noFill/>
          <a:ln w="9525">
            <a:noFill/>
            <a:miter lim="800000"/>
            <a:headEnd/>
            <a:tailEnd/>
          </a:ln>
        </p:spPr>
        <p:txBody>
          <a:bodyPr>
            <a:spAutoFit/>
          </a:bodyPr>
          <a:lstStyle/>
          <a:p>
            <a:endParaRPr kumimoji="1" lang="en-US" sz="800" dirty="0">
              <a:solidFill>
                <a:schemeClr val="tx2">
                  <a:lumMod val="60000"/>
                  <a:lumOff val="40000"/>
                </a:schemeClr>
              </a:solidFill>
              <a:latin typeface="Arial" pitchFamily="34" charset="0"/>
            </a:endParaRPr>
          </a:p>
          <a:p>
            <a:r>
              <a:rPr lang="en-US" sz="900" dirty="0">
                <a:solidFill>
                  <a:schemeClr val="tx2">
                    <a:lumMod val="60000"/>
                    <a:lumOff val="40000"/>
                  </a:schemeClr>
                </a:solidFill>
                <a:latin typeface="Arial" pitchFamily="34" charset="0"/>
              </a:rPr>
              <a:t>American Heart Association: Statistics you need to know. http://www.americanheart.org/presenter.jhtml?identifier=107</a:t>
            </a:r>
          </a:p>
          <a:p>
            <a:r>
              <a:rPr lang="en-US" sz="900" dirty="0">
                <a:solidFill>
                  <a:schemeClr val="tx2">
                    <a:lumMod val="60000"/>
                    <a:lumOff val="40000"/>
                  </a:schemeClr>
                </a:solidFill>
                <a:latin typeface="Arial" pitchFamily="34" charset="0"/>
              </a:rPr>
              <a:t>Accessed November 21, 2007.</a:t>
            </a:r>
            <a:r>
              <a:rPr kumimoji="1" lang="en-US" sz="900" dirty="0">
                <a:solidFill>
                  <a:schemeClr val="tx2">
                    <a:lumMod val="60000"/>
                    <a:lumOff val="40000"/>
                  </a:schemeClr>
                </a:solidFill>
                <a:latin typeface="Arial" pitchFamily="34" charset="0"/>
              </a:rPr>
              <a:t> </a:t>
            </a:r>
          </a:p>
        </p:txBody>
      </p:sp>
      <p:sp>
        <p:nvSpPr>
          <p:cNvPr id="12293" name="Rectangle 7"/>
          <p:cNvSpPr>
            <a:spLocks noGrp="1" noChangeArrowheads="1"/>
          </p:cNvSpPr>
          <p:nvPr>
            <p:ph type="title"/>
          </p:nvPr>
        </p:nvSpPr>
        <p:spPr>
          <a:xfrm>
            <a:off x="381000" y="228600"/>
            <a:ext cx="8229600" cy="1143000"/>
          </a:xfrm>
          <a:noFill/>
        </p:spPr>
        <p:txBody>
          <a:bodyPr/>
          <a:lstStyle/>
          <a:p>
            <a:pPr eaLnBrk="1" hangingPunct="1"/>
            <a:r>
              <a:rPr lang="en-US" sz="4000" smtClean="0">
                <a:solidFill>
                  <a:srgbClr val="FFFF00"/>
                </a:solidFill>
              </a:rPr>
              <a:t>Medication adherence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1349375" y="1727200"/>
            <a:ext cx="184150" cy="457200"/>
          </a:xfrm>
          <a:prstGeom prst="rect">
            <a:avLst/>
          </a:prstGeom>
          <a:noFill/>
          <a:ln w="9525">
            <a:noFill/>
            <a:miter lim="800000"/>
            <a:headEnd/>
            <a:tailEnd/>
          </a:ln>
        </p:spPr>
        <p:txBody>
          <a:bodyPr wrap="none">
            <a:spAutoFit/>
          </a:bodyPr>
          <a:lstStyle/>
          <a:p>
            <a:endParaRPr lang="en-US"/>
          </a:p>
        </p:txBody>
      </p:sp>
      <p:sp>
        <p:nvSpPr>
          <p:cNvPr id="13315" name="Rectangle 9"/>
          <p:cNvSpPr>
            <a:spLocks noGrp="1" noChangeArrowheads="1"/>
          </p:cNvSpPr>
          <p:nvPr>
            <p:ph type="title"/>
          </p:nvPr>
        </p:nvSpPr>
        <p:spPr>
          <a:xfrm>
            <a:off x="762000" y="584200"/>
            <a:ext cx="7620000" cy="1143000"/>
          </a:xfrm>
        </p:spPr>
        <p:txBody>
          <a:bodyPr/>
          <a:lstStyle/>
          <a:p>
            <a:pPr algn="l" eaLnBrk="1" hangingPunct="1"/>
            <a:r>
              <a:rPr lang="en-US" sz="3600" smtClean="0">
                <a:solidFill>
                  <a:srgbClr val="FFFA23"/>
                </a:solidFill>
              </a:rPr>
              <a:t>Statin adherence as measured by proportion of days covered (PDC)</a:t>
            </a:r>
          </a:p>
        </p:txBody>
      </p:sp>
      <p:sp>
        <p:nvSpPr>
          <p:cNvPr id="13316" name="Rectangle 10"/>
          <p:cNvSpPr>
            <a:spLocks noGrp="1" noChangeArrowheads="1"/>
          </p:cNvSpPr>
          <p:nvPr>
            <p:ph type="body" idx="1"/>
          </p:nvPr>
        </p:nvSpPr>
        <p:spPr>
          <a:xfrm>
            <a:off x="939800" y="1905000"/>
            <a:ext cx="7289800" cy="4114800"/>
          </a:xfrm>
        </p:spPr>
        <p:txBody>
          <a:bodyPr/>
          <a:lstStyle/>
          <a:p>
            <a:pPr eaLnBrk="1" hangingPunct="1">
              <a:buFontTx/>
              <a:buNone/>
            </a:pPr>
            <a:endParaRPr lang="en-US" sz="2200" smtClean="0"/>
          </a:p>
          <a:p>
            <a:pPr eaLnBrk="1" hangingPunct="1">
              <a:buClr>
                <a:schemeClr val="bg1"/>
              </a:buClr>
            </a:pPr>
            <a:r>
              <a:rPr lang="en-US" sz="2200" smtClean="0"/>
              <a:t>Below 80% PDC was considered suboptimal adherence.</a:t>
            </a:r>
          </a:p>
          <a:p>
            <a:pPr eaLnBrk="1" hangingPunct="1">
              <a:buClr>
                <a:schemeClr val="bg1"/>
              </a:buClr>
            </a:pPr>
            <a:endParaRPr lang="en-US" sz="900" smtClean="0"/>
          </a:p>
          <a:p>
            <a:pPr eaLnBrk="1" hangingPunct="1">
              <a:buClr>
                <a:schemeClr val="bg1"/>
              </a:buClr>
            </a:pPr>
            <a:r>
              <a:rPr lang="en-US" sz="2200" smtClean="0"/>
              <a:t>Within 3 months, mean PDC had fallen to 79%.</a:t>
            </a:r>
          </a:p>
          <a:p>
            <a:pPr eaLnBrk="1" hangingPunct="1">
              <a:buClr>
                <a:schemeClr val="bg1"/>
              </a:buClr>
            </a:pPr>
            <a:endParaRPr lang="en-US" sz="900" smtClean="0"/>
          </a:p>
          <a:p>
            <a:pPr eaLnBrk="1" hangingPunct="1">
              <a:buClr>
                <a:schemeClr val="bg1"/>
              </a:buClr>
            </a:pPr>
            <a:r>
              <a:rPr lang="en-US" sz="2200" smtClean="0"/>
              <a:t>After 3 months, 40% of patients had suboptimal adherence.</a:t>
            </a:r>
          </a:p>
          <a:p>
            <a:pPr eaLnBrk="1" hangingPunct="1">
              <a:buClr>
                <a:schemeClr val="bg1"/>
              </a:buClr>
            </a:pPr>
            <a:endParaRPr lang="en-US" sz="900" smtClean="0"/>
          </a:p>
          <a:p>
            <a:pPr eaLnBrk="1" hangingPunct="1">
              <a:buClr>
                <a:schemeClr val="bg1"/>
              </a:buClr>
            </a:pPr>
            <a:r>
              <a:rPr lang="en-US" sz="2200" smtClean="0"/>
              <a:t>After 12 months, 61% had suboptimal adherence.</a:t>
            </a:r>
            <a:endParaRPr lang="en-US" sz="2200" b="1" smtClean="0"/>
          </a:p>
        </p:txBody>
      </p:sp>
      <p:sp>
        <p:nvSpPr>
          <p:cNvPr id="13317" name="Text Box 11"/>
          <p:cNvSpPr txBox="1">
            <a:spLocks noChangeArrowheads="1"/>
          </p:cNvSpPr>
          <p:nvPr/>
        </p:nvSpPr>
        <p:spPr bwMode="auto">
          <a:xfrm>
            <a:off x="3810000" y="6019800"/>
            <a:ext cx="3178175" cy="507831"/>
          </a:xfrm>
          <a:prstGeom prst="rect">
            <a:avLst/>
          </a:prstGeom>
          <a:noFill/>
          <a:ln w="9525">
            <a:noFill/>
            <a:miter lim="800000"/>
            <a:headEnd/>
            <a:tailEnd/>
          </a:ln>
        </p:spPr>
        <p:txBody>
          <a:bodyPr>
            <a:spAutoFit/>
          </a:bodyPr>
          <a:lstStyle/>
          <a:p>
            <a:r>
              <a:rPr lang="en-US" sz="900" dirty="0">
                <a:solidFill>
                  <a:schemeClr val="tx2">
                    <a:lumMod val="60000"/>
                    <a:lumOff val="40000"/>
                  </a:schemeClr>
                </a:solidFill>
                <a:latin typeface="Arial" pitchFamily="34" charset="0"/>
              </a:rPr>
              <a:t>Benner JS, Glynn RJ, </a:t>
            </a:r>
            <a:r>
              <a:rPr lang="en-US" sz="900" dirty="0" err="1">
                <a:solidFill>
                  <a:schemeClr val="tx2">
                    <a:lumMod val="60000"/>
                    <a:lumOff val="40000"/>
                  </a:schemeClr>
                </a:solidFill>
                <a:latin typeface="Arial" pitchFamily="34" charset="0"/>
              </a:rPr>
              <a:t>Mogun</a:t>
            </a:r>
            <a:r>
              <a:rPr lang="en-US" sz="900" dirty="0">
                <a:solidFill>
                  <a:schemeClr val="tx2">
                    <a:lumMod val="60000"/>
                    <a:lumOff val="40000"/>
                  </a:schemeClr>
                </a:solidFill>
                <a:latin typeface="Arial" pitchFamily="34" charset="0"/>
              </a:rPr>
              <a:t> H, Neumann PJ, Weinstein MC, </a:t>
            </a:r>
            <a:r>
              <a:rPr lang="en-US" sz="900" dirty="0" err="1">
                <a:solidFill>
                  <a:schemeClr val="tx2">
                    <a:lumMod val="60000"/>
                    <a:lumOff val="40000"/>
                  </a:schemeClr>
                </a:solidFill>
                <a:latin typeface="Arial" pitchFamily="34" charset="0"/>
              </a:rPr>
              <a:t>Avorn</a:t>
            </a:r>
            <a:r>
              <a:rPr lang="en-US" sz="900" dirty="0">
                <a:solidFill>
                  <a:schemeClr val="tx2">
                    <a:lumMod val="60000"/>
                    <a:lumOff val="40000"/>
                  </a:schemeClr>
                </a:solidFill>
                <a:latin typeface="Arial" pitchFamily="34" charset="0"/>
              </a:rPr>
              <a:t> J. Long-term persistence in use of statin therapy in elderly patients. JAMA 2002;288:455-461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4827</TotalTime>
  <Words>2214</Words>
  <Application>Microsoft Office PowerPoint</Application>
  <PresentationFormat>On-screen Show (4:3)</PresentationFormat>
  <Paragraphs>327</Paragraphs>
  <Slides>44</Slides>
  <Notes>17</Notes>
  <HiddenSlides>8</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47" baseType="lpstr">
      <vt:lpstr>Capsules</vt:lpstr>
      <vt:lpstr>Chart</vt:lpstr>
      <vt:lpstr>Microsoft Office Excel 97-2003 Worksheet</vt:lpstr>
      <vt:lpstr>Slide 1</vt:lpstr>
      <vt:lpstr>Slide 2</vt:lpstr>
      <vt:lpstr>Definitions of Adherence and Compliance</vt:lpstr>
      <vt:lpstr>Need for Adherence</vt:lpstr>
      <vt:lpstr>Slide 5</vt:lpstr>
      <vt:lpstr>Determinants of Adherence</vt:lpstr>
      <vt:lpstr>Reasons for non-compliance</vt:lpstr>
      <vt:lpstr>Medication adherence</vt:lpstr>
      <vt:lpstr>Statin adherence as measured by proportion of days covered (PDC)</vt:lpstr>
      <vt:lpstr>Adherence to statins after two years</vt:lpstr>
      <vt:lpstr>Why adherence matters</vt:lpstr>
      <vt:lpstr>Statin therapy adherence demonstrated to improve three specific  outcomes</vt:lpstr>
      <vt:lpstr>Poor adherence increases total health care costs</vt:lpstr>
      <vt:lpstr>Nonadherence to Statin  Treatment begins early </vt:lpstr>
      <vt:lpstr>Global Medication Adherence is 50%</vt:lpstr>
      <vt:lpstr>WHO’s Five Dimensions of Adherence</vt:lpstr>
      <vt:lpstr>1. Social &amp; Economic</vt:lpstr>
      <vt:lpstr>2. Health Care System</vt:lpstr>
      <vt:lpstr>3. Condition Related</vt:lpstr>
      <vt:lpstr>4. Therapy Related</vt:lpstr>
      <vt:lpstr>5. Patient related factors</vt:lpstr>
      <vt:lpstr>Patients at higher risk:</vt:lpstr>
      <vt:lpstr>Factors affecting adherence</vt:lpstr>
      <vt:lpstr>Patients at higher risk:</vt:lpstr>
      <vt:lpstr>Factors affecting adherence</vt:lpstr>
      <vt:lpstr>Factors affecting adherence</vt:lpstr>
      <vt:lpstr>Measuring Adherence</vt:lpstr>
      <vt:lpstr>Measuring adherence</vt:lpstr>
      <vt:lpstr>Methods to detect compliance</vt:lpstr>
      <vt:lpstr>Methods to detect non compliance</vt:lpstr>
      <vt:lpstr>Levels of evidence for adherence studies</vt:lpstr>
      <vt:lpstr>Adherence: General comments</vt:lpstr>
      <vt:lpstr>Strategies for improving compliance</vt:lpstr>
      <vt:lpstr>Strategies for improving compliance</vt:lpstr>
      <vt:lpstr>Strategies for improving pharmacist- patient relationship</vt:lpstr>
      <vt:lpstr>Benefits of improved compliance:</vt:lpstr>
      <vt:lpstr>Overview </vt:lpstr>
      <vt:lpstr>What To Remember</vt:lpstr>
      <vt:lpstr>Motivational Interviewing</vt:lpstr>
      <vt:lpstr>The Five General Principles of Motivational Interviewing</vt:lpstr>
      <vt:lpstr>Roll resistance</vt:lpstr>
      <vt:lpstr>Avoid arguing</vt:lpstr>
      <vt:lpstr>Support self- efficacy</vt:lpstr>
      <vt:lpstr>Slide 44</vt:lpstr>
    </vt:vector>
  </TitlesOfParts>
  <Company>FHI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Parsa Sanjana</dc:creator>
  <cp:lastModifiedBy>vaishalid</cp:lastModifiedBy>
  <cp:revision>348</cp:revision>
  <dcterms:created xsi:type="dcterms:W3CDTF">2003-05-20T21:32:44Z</dcterms:created>
  <dcterms:modified xsi:type="dcterms:W3CDTF">2016-02-23T09:50:57Z</dcterms:modified>
</cp:coreProperties>
</file>