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2" r:id="rId3"/>
    <p:sldId id="257" r:id="rId4"/>
    <p:sldId id="258" r:id="rId5"/>
    <p:sldId id="303" r:id="rId6"/>
    <p:sldId id="305" r:id="rId7"/>
    <p:sldId id="306" r:id="rId8"/>
    <p:sldId id="307" r:id="rId9"/>
    <p:sldId id="308" r:id="rId10"/>
    <p:sldId id="309" r:id="rId11"/>
    <p:sldId id="310" r:id="rId12"/>
    <p:sldId id="312" r:id="rId13"/>
    <p:sldId id="313" r:id="rId14"/>
    <p:sldId id="314" r:id="rId15"/>
    <p:sldId id="330" r:id="rId16"/>
    <p:sldId id="320" r:id="rId17"/>
    <p:sldId id="331" r:id="rId18"/>
    <p:sldId id="319" r:id="rId19"/>
    <p:sldId id="318" r:id="rId20"/>
    <p:sldId id="266" r:id="rId21"/>
    <p:sldId id="269" r:id="rId22"/>
    <p:sldId id="329" r:id="rId23"/>
    <p:sldId id="321" r:id="rId24"/>
    <p:sldId id="322" r:id="rId25"/>
    <p:sldId id="323" r:id="rId26"/>
    <p:sldId id="342" r:id="rId27"/>
    <p:sldId id="324" r:id="rId28"/>
    <p:sldId id="325" r:id="rId29"/>
    <p:sldId id="326" r:id="rId30"/>
    <p:sldId id="275" r:id="rId31"/>
    <p:sldId id="343" r:id="rId32"/>
    <p:sldId id="332" r:id="rId33"/>
    <p:sldId id="333" r:id="rId34"/>
    <p:sldId id="335" r:id="rId35"/>
    <p:sldId id="334" r:id="rId36"/>
    <p:sldId id="336" r:id="rId37"/>
    <p:sldId id="337" r:id="rId38"/>
    <p:sldId id="338" r:id="rId39"/>
    <p:sldId id="339" r:id="rId40"/>
    <p:sldId id="341" r:id="rId41"/>
    <p:sldId id="340" r:id="rId42"/>
    <p:sldId id="295" r:id="rId43"/>
    <p:sldId id="344" r:id="rId44"/>
    <p:sldId id="345" r:id="rId45"/>
    <p:sldId id="346" r:id="rId46"/>
    <p:sldId id="347" r:id="rId47"/>
    <p:sldId id="348" r:id="rId48"/>
    <p:sldId id="296" r:id="rId49"/>
    <p:sldId id="297" r:id="rId50"/>
    <p:sldId id="298" r:id="rId51"/>
    <p:sldId id="299" r:id="rId52"/>
    <p:sldId id="300" r:id="rId53"/>
    <p:sldId id="301"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82" autoAdjust="0"/>
    <p:restoredTop sz="94660"/>
  </p:normalViewPr>
  <p:slideViewPr>
    <p:cSldViewPr snapToGrid="0">
      <p:cViewPr>
        <p:scale>
          <a:sx n="48" d="100"/>
          <a:sy n="48" d="100"/>
        </p:scale>
        <p:origin x="1108"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658F0B9-BEF5-4FAA-A279-DD330896A906}" type="datetimeFigureOut">
              <a:rPr lang="en-IN" smtClean="0"/>
              <a:t>24-02-2016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B534A6-F281-43BD-9A88-7CC279FC4721}" type="slidenum">
              <a:rPr lang="en-IN" smtClean="0"/>
              <a:t>‹#›</a:t>
            </a:fld>
            <a:endParaRPr lang="en-IN"/>
          </a:p>
        </p:txBody>
      </p:sp>
    </p:spTree>
    <p:extLst>
      <p:ext uri="{BB962C8B-B14F-4D97-AF65-F5344CB8AC3E}">
        <p14:creationId xmlns:p14="http://schemas.microsoft.com/office/powerpoint/2010/main" val="855045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658F0B9-BEF5-4FAA-A279-DD330896A906}" type="datetimeFigureOut">
              <a:rPr lang="en-IN" smtClean="0"/>
              <a:t>24-02-2016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B534A6-F281-43BD-9A88-7CC279FC4721}" type="slidenum">
              <a:rPr lang="en-IN" smtClean="0"/>
              <a:t>‹#›</a:t>
            </a:fld>
            <a:endParaRPr lang="en-IN"/>
          </a:p>
        </p:txBody>
      </p:sp>
    </p:spTree>
    <p:extLst>
      <p:ext uri="{BB962C8B-B14F-4D97-AF65-F5344CB8AC3E}">
        <p14:creationId xmlns:p14="http://schemas.microsoft.com/office/powerpoint/2010/main" val="3916673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658F0B9-BEF5-4FAA-A279-DD330896A906}" type="datetimeFigureOut">
              <a:rPr lang="en-IN" smtClean="0"/>
              <a:t>24-02-2016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B534A6-F281-43BD-9A88-7CC279FC4721}" type="slidenum">
              <a:rPr lang="en-IN" smtClean="0"/>
              <a:t>‹#›</a:t>
            </a:fld>
            <a:endParaRPr lang="en-IN"/>
          </a:p>
        </p:txBody>
      </p:sp>
    </p:spTree>
    <p:extLst>
      <p:ext uri="{BB962C8B-B14F-4D97-AF65-F5344CB8AC3E}">
        <p14:creationId xmlns:p14="http://schemas.microsoft.com/office/powerpoint/2010/main" val="1587731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428626"/>
            <a:ext cx="10261600" cy="5635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531938"/>
            <a:ext cx="5384800" cy="47164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531938"/>
            <a:ext cx="5384800" cy="47164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7620000" y="6429376"/>
            <a:ext cx="2844800" cy="244475"/>
          </a:xfrm>
        </p:spPr>
        <p:txBody>
          <a:bodyPr/>
          <a:lstStyle>
            <a:lvl1pPr>
              <a:defRPr/>
            </a:lvl1pPr>
          </a:lstStyle>
          <a:p>
            <a:pPr>
              <a:defRPr/>
            </a:pPr>
            <a:r>
              <a:rPr lang="en-US" altLang="zh-CN"/>
              <a:t>www.1ppt.com</a:t>
            </a:r>
          </a:p>
        </p:txBody>
      </p:sp>
      <p:sp>
        <p:nvSpPr>
          <p:cNvPr id="6" name="Footer Placeholder 5"/>
          <p:cNvSpPr>
            <a:spLocks noGrp="1"/>
          </p:cNvSpPr>
          <p:nvPr>
            <p:ph type="ftr" sz="quarter" idx="11"/>
          </p:nvPr>
        </p:nvSpPr>
        <p:spPr>
          <a:xfrm>
            <a:off x="8026400" y="6294439"/>
            <a:ext cx="3860800" cy="244475"/>
          </a:xfrm>
        </p:spPr>
        <p:txBody>
          <a:bodyPr/>
          <a:lstStyle>
            <a:lvl1pPr>
              <a:defRPr/>
            </a:lvl1pPr>
          </a:lstStyle>
          <a:p>
            <a:pPr>
              <a:defRPr/>
            </a:pPr>
            <a:r>
              <a:rPr lang="en-US" altLang="zh-CN"/>
              <a:t>LOGO</a:t>
            </a:r>
          </a:p>
        </p:txBody>
      </p:sp>
      <p:sp>
        <p:nvSpPr>
          <p:cNvPr id="7" name="Slide Number Placeholder 6"/>
          <p:cNvSpPr>
            <a:spLocks noGrp="1"/>
          </p:cNvSpPr>
          <p:nvPr>
            <p:ph type="sldNum" sz="quarter" idx="12"/>
          </p:nvPr>
        </p:nvSpPr>
        <p:spPr>
          <a:xfrm>
            <a:off x="508000" y="6461126"/>
            <a:ext cx="2844800" cy="244475"/>
          </a:xfrm>
        </p:spPr>
        <p:txBody>
          <a:bodyPr/>
          <a:lstStyle>
            <a:lvl1pPr>
              <a:defRPr/>
            </a:lvl1pPr>
          </a:lstStyle>
          <a:p>
            <a:fld id="{EFBDE91C-C14F-4A8A-ADD9-479DB8A080F0}" type="slidenum">
              <a:rPr lang="zh-CN" altLang="en-US"/>
              <a:pPr/>
              <a:t>‹#›</a:t>
            </a:fld>
            <a:endParaRPr lang="en-US" altLang="zh-CN"/>
          </a:p>
        </p:txBody>
      </p:sp>
    </p:spTree>
    <p:extLst>
      <p:ext uri="{BB962C8B-B14F-4D97-AF65-F5344CB8AC3E}">
        <p14:creationId xmlns:p14="http://schemas.microsoft.com/office/powerpoint/2010/main" val="32866945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428626"/>
            <a:ext cx="10261600" cy="5635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531938"/>
            <a:ext cx="5384800" cy="47164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531939"/>
            <a:ext cx="5384800" cy="22812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3965576"/>
            <a:ext cx="5384800" cy="2282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7620000" y="6429376"/>
            <a:ext cx="2844800" cy="244475"/>
          </a:xfrm>
        </p:spPr>
        <p:txBody>
          <a:bodyPr/>
          <a:lstStyle>
            <a:lvl1pPr>
              <a:defRPr/>
            </a:lvl1pPr>
          </a:lstStyle>
          <a:p>
            <a:pPr>
              <a:defRPr/>
            </a:pPr>
            <a:r>
              <a:rPr lang="en-US" altLang="zh-CN"/>
              <a:t>www.1ppt.com</a:t>
            </a:r>
          </a:p>
        </p:txBody>
      </p:sp>
      <p:sp>
        <p:nvSpPr>
          <p:cNvPr id="7" name="Footer Placeholder 6"/>
          <p:cNvSpPr>
            <a:spLocks noGrp="1"/>
          </p:cNvSpPr>
          <p:nvPr>
            <p:ph type="ftr" sz="quarter" idx="11"/>
          </p:nvPr>
        </p:nvSpPr>
        <p:spPr>
          <a:xfrm>
            <a:off x="8026400" y="6294439"/>
            <a:ext cx="3860800" cy="244475"/>
          </a:xfrm>
        </p:spPr>
        <p:txBody>
          <a:bodyPr/>
          <a:lstStyle>
            <a:lvl1pPr>
              <a:defRPr/>
            </a:lvl1pPr>
          </a:lstStyle>
          <a:p>
            <a:pPr>
              <a:defRPr/>
            </a:pPr>
            <a:r>
              <a:rPr lang="en-US" altLang="zh-CN"/>
              <a:t>LOGO</a:t>
            </a:r>
          </a:p>
        </p:txBody>
      </p:sp>
      <p:sp>
        <p:nvSpPr>
          <p:cNvPr id="8" name="Slide Number Placeholder 7"/>
          <p:cNvSpPr>
            <a:spLocks noGrp="1"/>
          </p:cNvSpPr>
          <p:nvPr>
            <p:ph type="sldNum" sz="quarter" idx="12"/>
          </p:nvPr>
        </p:nvSpPr>
        <p:spPr>
          <a:xfrm>
            <a:off x="508000" y="6461126"/>
            <a:ext cx="2844800" cy="244475"/>
          </a:xfrm>
        </p:spPr>
        <p:txBody>
          <a:bodyPr/>
          <a:lstStyle>
            <a:lvl1pPr>
              <a:defRPr/>
            </a:lvl1pPr>
          </a:lstStyle>
          <a:p>
            <a:fld id="{AE72502D-078F-4A4E-871E-C0A38D29F9ED}" type="slidenum">
              <a:rPr lang="zh-CN" altLang="en-US"/>
              <a:pPr/>
              <a:t>‹#›</a:t>
            </a:fld>
            <a:endParaRPr lang="en-US" altLang="zh-CN"/>
          </a:p>
        </p:txBody>
      </p:sp>
    </p:spTree>
    <p:extLst>
      <p:ext uri="{BB962C8B-B14F-4D97-AF65-F5344CB8AC3E}">
        <p14:creationId xmlns:p14="http://schemas.microsoft.com/office/powerpoint/2010/main" val="2418748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103632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849438"/>
            <a:ext cx="103632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0" y="3983038"/>
            <a:ext cx="103632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914400" y="6289675"/>
            <a:ext cx="2540000" cy="45720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4165600" y="6289675"/>
            <a:ext cx="3860800" cy="45720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8737600" y="6289675"/>
            <a:ext cx="2540000" cy="457200"/>
          </a:xfrm>
        </p:spPr>
        <p:txBody>
          <a:bodyPr/>
          <a:lstStyle>
            <a:lvl1pPr>
              <a:defRPr/>
            </a:lvl1pPr>
          </a:lstStyle>
          <a:p>
            <a:fld id="{EB4D5A2D-095C-45F7-BF77-BC6C2B1DDD67}" type="slidenum">
              <a:rPr lang="en-US" altLang="en-US"/>
              <a:pPr/>
              <a:t>‹#›</a:t>
            </a:fld>
            <a:endParaRPr lang="en-US" altLang="en-US"/>
          </a:p>
        </p:txBody>
      </p:sp>
    </p:spTree>
    <p:extLst>
      <p:ext uri="{BB962C8B-B14F-4D97-AF65-F5344CB8AC3E}">
        <p14:creationId xmlns:p14="http://schemas.microsoft.com/office/powerpoint/2010/main" val="790889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914400" y="609600"/>
            <a:ext cx="10363200" cy="1143000"/>
          </a:xfrm>
        </p:spPr>
        <p:txBody>
          <a:bodyPr/>
          <a:lstStyle/>
          <a:p>
            <a:r>
              <a:rPr lang="en-US"/>
              <a:t>Click to edit Master title style</a:t>
            </a:r>
            <a:endParaRPr lang="en-IN"/>
          </a:p>
        </p:txBody>
      </p:sp>
      <p:sp>
        <p:nvSpPr>
          <p:cNvPr id="3" name="Content Placeholder 2"/>
          <p:cNvSpPr>
            <a:spLocks noGrp="1"/>
          </p:cNvSpPr>
          <p:nvPr>
            <p:ph sz="quarter" idx="1"/>
          </p:nvPr>
        </p:nvSpPr>
        <p:spPr>
          <a:xfrm>
            <a:off x="914400" y="1981200"/>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6197600" y="1981200"/>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3"/>
          </p:nvPr>
        </p:nvSpPr>
        <p:spPr>
          <a:xfrm>
            <a:off x="914400" y="4114800"/>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Content Placeholder 5"/>
          <p:cNvSpPr>
            <a:spLocks noGrp="1"/>
          </p:cNvSpPr>
          <p:nvPr>
            <p:ph sz="quarter" idx="4"/>
          </p:nvPr>
        </p:nvSpPr>
        <p:spPr>
          <a:xfrm>
            <a:off x="6197600" y="4114800"/>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914400" y="6248400"/>
            <a:ext cx="2540000" cy="457200"/>
          </a:xfrm>
        </p:spPr>
        <p:txBody>
          <a:bodyPr/>
          <a:lstStyle>
            <a:lvl1pPr>
              <a:defRPr/>
            </a:lvl1pPr>
          </a:lstStyle>
          <a:p>
            <a:endParaRPr lang="en-US" altLang="en-US"/>
          </a:p>
        </p:txBody>
      </p:sp>
      <p:sp>
        <p:nvSpPr>
          <p:cNvPr id="8" name="Footer Placeholder 7"/>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9" name="Slide Number Placeholder 8"/>
          <p:cNvSpPr>
            <a:spLocks noGrp="1"/>
          </p:cNvSpPr>
          <p:nvPr>
            <p:ph type="sldNum" sz="quarter" idx="12"/>
          </p:nvPr>
        </p:nvSpPr>
        <p:spPr>
          <a:xfrm>
            <a:off x="8737600" y="6248400"/>
            <a:ext cx="2540000" cy="457200"/>
          </a:xfrm>
        </p:spPr>
        <p:txBody>
          <a:bodyPr/>
          <a:lstStyle>
            <a:lvl1pPr>
              <a:defRPr/>
            </a:lvl1pPr>
          </a:lstStyle>
          <a:p>
            <a:fld id="{FA74867E-FB68-4ECA-A062-C7479C5AA47A}" type="slidenum">
              <a:rPr lang="en-US" altLang="en-US"/>
              <a:pPr/>
              <a:t>‹#›</a:t>
            </a:fld>
            <a:endParaRPr lang="en-US" altLang="en-US"/>
          </a:p>
        </p:txBody>
      </p:sp>
    </p:spTree>
    <p:extLst>
      <p:ext uri="{BB962C8B-B14F-4D97-AF65-F5344CB8AC3E}">
        <p14:creationId xmlns:p14="http://schemas.microsoft.com/office/powerpoint/2010/main" val="182497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658F0B9-BEF5-4FAA-A279-DD330896A906}" type="datetimeFigureOut">
              <a:rPr lang="en-IN" smtClean="0"/>
              <a:t>24-02-2016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B534A6-F281-43BD-9A88-7CC279FC4721}" type="slidenum">
              <a:rPr lang="en-IN" smtClean="0"/>
              <a:t>‹#›</a:t>
            </a:fld>
            <a:endParaRPr lang="en-IN"/>
          </a:p>
        </p:txBody>
      </p:sp>
    </p:spTree>
    <p:extLst>
      <p:ext uri="{BB962C8B-B14F-4D97-AF65-F5344CB8AC3E}">
        <p14:creationId xmlns:p14="http://schemas.microsoft.com/office/powerpoint/2010/main" val="987023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58F0B9-BEF5-4FAA-A279-DD330896A906}" type="datetimeFigureOut">
              <a:rPr lang="en-IN" smtClean="0"/>
              <a:t>24-02-2016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B534A6-F281-43BD-9A88-7CC279FC4721}" type="slidenum">
              <a:rPr lang="en-IN" smtClean="0"/>
              <a:t>‹#›</a:t>
            </a:fld>
            <a:endParaRPr lang="en-IN"/>
          </a:p>
        </p:txBody>
      </p:sp>
    </p:spTree>
    <p:extLst>
      <p:ext uri="{BB962C8B-B14F-4D97-AF65-F5344CB8AC3E}">
        <p14:creationId xmlns:p14="http://schemas.microsoft.com/office/powerpoint/2010/main" val="1178654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658F0B9-BEF5-4FAA-A279-DD330896A906}" type="datetimeFigureOut">
              <a:rPr lang="en-IN" smtClean="0"/>
              <a:t>24-02-2016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B534A6-F281-43BD-9A88-7CC279FC4721}" type="slidenum">
              <a:rPr lang="en-IN" smtClean="0"/>
              <a:t>‹#›</a:t>
            </a:fld>
            <a:endParaRPr lang="en-IN"/>
          </a:p>
        </p:txBody>
      </p:sp>
    </p:spTree>
    <p:extLst>
      <p:ext uri="{BB962C8B-B14F-4D97-AF65-F5344CB8AC3E}">
        <p14:creationId xmlns:p14="http://schemas.microsoft.com/office/powerpoint/2010/main" val="2027392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658F0B9-BEF5-4FAA-A279-DD330896A906}" type="datetimeFigureOut">
              <a:rPr lang="en-IN" smtClean="0"/>
              <a:t>24-02-2016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B534A6-F281-43BD-9A88-7CC279FC4721}" type="slidenum">
              <a:rPr lang="en-IN" smtClean="0"/>
              <a:t>‹#›</a:t>
            </a:fld>
            <a:endParaRPr lang="en-IN"/>
          </a:p>
        </p:txBody>
      </p:sp>
    </p:spTree>
    <p:extLst>
      <p:ext uri="{BB962C8B-B14F-4D97-AF65-F5344CB8AC3E}">
        <p14:creationId xmlns:p14="http://schemas.microsoft.com/office/powerpoint/2010/main" val="4108153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658F0B9-BEF5-4FAA-A279-DD330896A906}" type="datetimeFigureOut">
              <a:rPr lang="en-IN" smtClean="0"/>
              <a:t>24-02-2016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B534A6-F281-43BD-9A88-7CC279FC4721}" type="slidenum">
              <a:rPr lang="en-IN" smtClean="0"/>
              <a:t>‹#›</a:t>
            </a:fld>
            <a:endParaRPr lang="en-IN"/>
          </a:p>
        </p:txBody>
      </p:sp>
    </p:spTree>
    <p:extLst>
      <p:ext uri="{BB962C8B-B14F-4D97-AF65-F5344CB8AC3E}">
        <p14:creationId xmlns:p14="http://schemas.microsoft.com/office/powerpoint/2010/main" val="3364867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58F0B9-BEF5-4FAA-A279-DD330896A906}" type="datetimeFigureOut">
              <a:rPr lang="en-IN" smtClean="0"/>
              <a:t>24-02-2016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AB534A6-F281-43BD-9A88-7CC279FC4721}" type="slidenum">
              <a:rPr lang="en-IN" smtClean="0"/>
              <a:t>‹#›</a:t>
            </a:fld>
            <a:endParaRPr lang="en-IN"/>
          </a:p>
        </p:txBody>
      </p:sp>
    </p:spTree>
    <p:extLst>
      <p:ext uri="{BB962C8B-B14F-4D97-AF65-F5344CB8AC3E}">
        <p14:creationId xmlns:p14="http://schemas.microsoft.com/office/powerpoint/2010/main" val="3428589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58F0B9-BEF5-4FAA-A279-DD330896A906}" type="datetimeFigureOut">
              <a:rPr lang="en-IN" smtClean="0"/>
              <a:t>24-02-2016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B534A6-F281-43BD-9A88-7CC279FC4721}" type="slidenum">
              <a:rPr lang="en-IN" smtClean="0"/>
              <a:t>‹#›</a:t>
            </a:fld>
            <a:endParaRPr lang="en-IN"/>
          </a:p>
        </p:txBody>
      </p:sp>
    </p:spTree>
    <p:extLst>
      <p:ext uri="{BB962C8B-B14F-4D97-AF65-F5344CB8AC3E}">
        <p14:creationId xmlns:p14="http://schemas.microsoft.com/office/powerpoint/2010/main" val="4049047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58F0B9-BEF5-4FAA-A279-DD330896A906}" type="datetimeFigureOut">
              <a:rPr lang="en-IN" smtClean="0"/>
              <a:t>24-02-2016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B534A6-F281-43BD-9A88-7CC279FC4721}" type="slidenum">
              <a:rPr lang="en-IN" smtClean="0"/>
              <a:t>‹#›</a:t>
            </a:fld>
            <a:endParaRPr lang="en-IN"/>
          </a:p>
        </p:txBody>
      </p:sp>
    </p:spTree>
    <p:extLst>
      <p:ext uri="{BB962C8B-B14F-4D97-AF65-F5344CB8AC3E}">
        <p14:creationId xmlns:p14="http://schemas.microsoft.com/office/powerpoint/2010/main" val="409094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58F0B9-BEF5-4FAA-A279-DD330896A906}" type="datetimeFigureOut">
              <a:rPr lang="en-IN" smtClean="0"/>
              <a:t>24-02-2016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B534A6-F281-43BD-9A88-7CC279FC4721}" type="slidenum">
              <a:rPr lang="en-IN" smtClean="0"/>
              <a:t>‹#›</a:t>
            </a:fld>
            <a:endParaRPr lang="en-IN"/>
          </a:p>
        </p:txBody>
      </p:sp>
    </p:spTree>
    <p:extLst>
      <p:ext uri="{BB962C8B-B14F-4D97-AF65-F5344CB8AC3E}">
        <p14:creationId xmlns:p14="http://schemas.microsoft.com/office/powerpoint/2010/main" val="1361045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vmlDrawing" Target="../drawings/vmlDrawing9.vml"/><Relationship Id="rId5" Type="http://schemas.openxmlformats.org/officeDocument/2006/relationships/image" Target="../media/image13.png"/><Relationship Id="rId4" Type="http://schemas.openxmlformats.org/officeDocument/2006/relationships/image" Target="../media/image1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slideLayout" Target="../slideLayouts/slideLayout15.xml"/><Relationship Id="rId1" Type="http://schemas.openxmlformats.org/officeDocument/2006/relationships/vmlDrawing" Target="../drawings/vmlDrawing10.vml"/><Relationship Id="rId5" Type="http://schemas.openxmlformats.org/officeDocument/2006/relationships/image" Target="../media/image14.wmf"/><Relationship Id="rId4" Type="http://schemas.openxmlformats.org/officeDocument/2006/relationships/oleObject" Target="../embeddings/oleObject11.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image" Target="../media/image16.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www.tuscany-diet.net/2014/01/12/polyphenols-definition-structure-and-classification/"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tuscany-diet.net/2014/01/12/polyphenols-definition-structure-classification/" TargetMode="External"/><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tuscany-diet.net/2014/03/04/flavonols-definition-structure-foods/" TargetMode="External"/><Relationship Id="rId2" Type="http://schemas.openxmlformats.org/officeDocument/2006/relationships/hyperlink" Target="http://www.tuscany-diet.net/2014/04/16/isoflavones-definition-structure-soy/" TargetMode="External"/><Relationship Id="rId1" Type="http://schemas.openxmlformats.org/officeDocument/2006/relationships/slideLayout" Target="../slideLayouts/slideLayout2.xml"/><Relationship Id="rId5" Type="http://schemas.openxmlformats.org/officeDocument/2006/relationships/hyperlink" Target="http://www.tuscany-diet.net/2014/02/22/anthocyanins-definition-structure-ph/" TargetMode="External"/><Relationship Id="rId4" Type="http://schemas.openxmlformats.org/officeDocument/2006/relationships/hyperlink" Target="http://www.tuscany-diet.net/2014/02/02/catechins-green-tea-black-tea-foods/"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www.tuscany-diet.net/2014/03/04/flavonols-definition-structure-food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www.tuscany-diet.net/2014/04/16/isoflavones-definition-structure-so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tuscany-diet.net/2014/02/12/proanthocyanidins-definition-structure-absorption/" TargetMode="External"/><Relationship Id="rId2" Type="http://schemas.openxmlformats.org/officeDocument/2006/relationships/hyperlink" Target="http://www.tuscany-diet.net/2014/02/02/catechins-green-tea-black-tea-foods/" TargetMode="External"/><Relationship Id="rId1" Type="http://schemas.openxmlformats.org/officeDocument/2006/relationships/slideLayout" Target="../slideLayouts/slideLayout2.xml"/><Relationship Id="rId4" Type="http://schemas.openxmlformats.org/officeDocument/2006/relationships/hyperlink" Target="http://www.tuscany-diet.net/2014/02/22/anthocyanins-definition-structure-ph/" TargetMode="External"/></Relationships>
</file>

<file path=ppt/slides/_rels/slide41.xml.rels><?xml version="1.0" encoding="UTF-8" standalone="yes"?>
<Relationships xmlns="http://schemas.openxmlformats.org/package/2006/relationships"><Relationship Id="rId2" Type="http://schemas.openxmlformats.org/officeDocument/2006/relationships/hyperlink" Target="http://www.tuscany-diet.net/2014/02/22/anthocyanins-definition-structure-ph/"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s://en.wikipedia.org/wiki/Hypocotyl" TargetMode="External"/><Relationship Id="rId3" Type="http://schemas.openxmlformats.org/officeDocument/2006/relationships/hyperlink" Target="https://en.wikipedia.org/wiki/Soybean_oil" TargetMode="External"/><Relationship Id="rId7" Type="http://schemas.openxmlformats.org/officeDocument/2006/relationships/hyperlink" Target="https://en.wikipedia.org/wiki/Cotyledons" TargetMode="External"/><Relationship Id="rId2" Type="http://schemas.openxmlformats.org/officeDocument/2006/relationships/hyperlink" Target="https://en.wikipedia.org/wiki/Protein" TargetMode="External"/><Relationship Id="rId1" Type="http://schemas.openxmlformats.org/officeDocument/2006/relationships/slideLayout" Target="../slideLayouts/slideLayout2.xml"/><Relationship Id="rId6" Type="http://schemas.openxmlformats.org/officeDocument/2006/relationships/hyperlink" Target="https://en.wikipedia.org/wiki/Ash_(analytical_chemistry)" TargetMode="External"/><Relationship Id="rId5" Type="http://schemas.openxmlformats.org/officeDocument/2006/relationships/hyperlink" Target="https://en.wikipedia.org/wiki/Carbohydrates" TargetMode="External"/><Relationship Id="rId4" Type="http://schemas.openxmlformats.org/officeDocument/2006/relationships/hyperlink" Target="https://en.wikipedia.org/wiki/Fat" TargetMode="External"/></Relationships>
</file>

<file path=ppt/slides/_rels/slide46.xml.rels><?xml version="1.0" encoding="UTF-8" standalone="yes"?>
<Relationships xmlns="http://schemas.openxmlformats.org/package/2006/relationships"><Relationship Id="rId8" Type="http://schemas.openxmlformats.org/officeDocument/2006/relationships/hyperlink" Target="https://en.wikipedia.org/wiki/Buckwheat#cite_note-22" TargetMode="External"/><Relationship Id="rId3" Type="http://schemas.openxmlformats.org/officeDocument/2006/relationships/hyperlink" Target="https://en.wikipedia.org/wiki/Amylose" TargetMode="External"/><Relationship Id="rId7" Type="http://schemas.openxmlformats.org/officeDocument/2006/relationships/hyperlink" Target="https://en.wikipedia.org/wiki/Selenium" TargetMode="External"/><Relationship Id="rId2" Type="http://schemas.openxmlformats.org/officeDocument/2006/relationships/hyperlink" Target="https://en.wikipedia.org/wiki/Starch" TargetMode="External"/><Relationship Id="rId1" Type="http://schemas.openxmlformats.org/officeDocument/2006/relationships/slideLayout" Target="../slideLayouts/slideLayout2.xml"/><Relationship Id="rId6" Type="http://schemas.openxmlformats.org/officeDocument/2006/relationships/hyperlink" Target="https://en.wikipedia.org/wiki/Zinc" TargetMode="External"/><Relationship Id="rId5" Type="http://schemas.openxmlformats.org/officeDocument/2006/relationships/hyperlink" Target="https://en.wikipedia.org/wiki/Iron" TargetMode="External"/><Relationship Id="rId4" Type="http://schemas.openxmlformats.org/officeDocument/2006/relationships/hyperlink" Target="https://en.wikipedia.org/wiki/Amylopectin"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latin typeface="Bookman Old Style" panose="02050604050505020204" pitchFamily="18" charset="0"/>
              </a:rPr>
              <a:t>PHENYLPROPANOIDS</a:t>
            </a:r>
            <a:endParaRPr lang="en-IN" dirty="0">
              <a:latin typeface="Bookman Old Style" panose="02050604050505020204" pitchFamily="18" charset="0"/>
            </a:endParaRP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8331696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2"/>
          <p:cNvGraphicFramePr>
            <a:graphicFrameLocks noChangeAspect="1"/>
          </p:cNvGraphicFramePr>
          <p:nvPr/>
        </p:nvGraphicFramePr>
        <p:xfrm>
          <a:off x="2033589" y="990601"/>
          <a:ext cx="8124825" cy="3800475"/>
        </p:xfrm>
        <a:graphic>
          <a:graphicData uri="http://schemas.openxmlformats.org/presentationml/2006/ole">
            <mc:AlternateContent xmlns:mc="http://schemas.openxmlformats.org/markup-compatibility/2006">
              <mc:Choice xmlns:v="urn:schemas-microsoft-com:vml" Requires="v">
                <p:oleObj spid="_x0000_s8269" name="ISIS/Draw Sketch" r:id="rId3" imgW="8124480" imgH="3800160" progId="">
                  <p:embed/>
                </p:oleObj>
              </mc:Choice>
              <mc:Fallback>
                <p:oleObj name="ISIS/Draw Sketch" r:id="rId3" imgW="8124480" imgH="380016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3589" y="990601"/>
                        <a:ext cx="8124825"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1" name="Rectangle 7"/>
          <p:cNvSpPr>
            <a:spLocks noGrp="1" noChangeArrowheads="1"/>
          </p:cNvSpPr>
          <p:nvPr>
            <p:ph type="title"/>
          </p:nvPr>
        </p:nvSpPr>
        <p:spPr>
          <a:xfrm>
            <a:off x="1905000" y="228601"/>
            <a:ext cx="7086600" cy="1139825"/>
          </a:xfrm>
        </p:spPr>
        <p:txBody>
          <a:bodyPr/>
          <a:lstStyle/>
          <a:p>
            <a:r>
              <a:rPr lang="en-US" altLang="en-US" dirty="0" err="1" smtClean="0">
                <a:latin typeface="Bookman Old Style" panose="02050604050505020204" pitchFamily="18" charset="0"/>
              </a:rPr>
              <a:t>Shikimic</a:t>
            </a:r>
            <a:r>
              <a:rPr lang="en-US" altLang="en-US" dirty="0" smtClean="0">
                <a:latin typeface="Bookman Old Style" panose="02050604050505020204" pitchFamily="18" charset="0"/>
              </a:rPr>
              <a:t> Acid Pathway</a:t>
            </a:r>
          </a:p>
        </p:txBody>
      </p:sp>
    </p:spTree>
    <p:extLst>
      <p:ext uri="{BB962C8B-B14F-4D97-AF65-F5344CB8AC3E}">
        <p14:creationId xmlns:p14="http://schemas.microsoft.com/office/powerpoint/2010/main" val="11655028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3" descr="Z:\images\medical botany\shikimic-path-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8576"/>
            <a:ext cx="8305800" cy="672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69922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981200" y="274638"/>
            <a:ext cx="8229600" cy="792162"/>
          </a:xfrm>
        </p:spPr>
        <p:txBody>
          <a:bodyPr/>
          <a:lstStyle/>
          <a:p>
            <a:pPr algn="l"/>
            <a:r>
              <a:rPr lang="en-US" altLang="en-US" dirty="0" smtClean="0"/>
              <a:t>Phenylpropanoids:</a:t>
            </a:r>
          </a:p>
        </p:txBody>
      </p:sp>
      <p:sp>
        <p:nvSpPr>
          <p:cNvPr id="230403" name="Rectangle 3"/>
          <p:cNvSpPr>
            <a:spLocks noGrp="1" noChangeArrowheads="1"/>
          </p:cNvSpPr>
          <p:nvPr>
            <p:ph type="body" idx="1"/>
          </p:nvPr>
        </p:nvSpPr>
        <p:spPr>
          <a:xfrm>
            <a:off x="1905000" y="1219200"/>
            <a:ext cx="8686800" cy="5105400"/>
          </a:xfrm>
        </p:spPr>
        <p:txBody>
          <a:bodyPr rtlCol="0">
            <a:normAutofit fontScale="47500" lnSpcReduction="20000"/>
          </a:bodyPr>
          <a:lstStyle/>
          <a:p>
            <a:pPr>
              <a:buNone/>
              <a:defRPr/>
            </a:pPr>
            <a:endParaRPr lang="en-US" dirty="0"/>
          </a:p>
          <a:p>
            <a:pPr lvl="1">
              <a:lnSpc>
                <a:spcPct val="170000"/>
              </a:lnSpc>
              <a:defRPr/>
            </a:pPr>
            <a:r>
              <a:rPr lang="en-US" sz="5900" dirty="0" err="1"/>
              <a:t>Flavonoids</a:t>
            </a:r>
            <a:r>
              <a:rPr lang="en-US" sz="5900" dirty="0"/>
              <a:t> – water soluble plant pigments</a:t>
            </a:r>
          </a:p>
          <a:p>
            <a:pPr lvl="1">
              <a:lnSpc>
                <a:spcPct val="170000"/>
              </a:lnSpc>
              <a:defRPr/>
            </a:pPr>
            <a:r>
              <a:rPr lang="en-US" sz="5900" dirty="0" err="1"/>
              <a:t>Anthocyanidins</a:t>
            </a:r>
            <a:r>
              <a:rPr lang="en-US" sz="5900" dirty="0"/>
              <a:t> – </a:t>
            </a:r>
            <a:r>
              <a:rPr lang="en-US" sz="5900" i="1" dirty="0"/>
              <a:t>improve microcirculation &amp; </a:t>
            </a:r>
            <a:r>
              <a:rPr lang="en-US" sz="5900" i="1" dirty="0" err="1"/>
              <a:t>nightvision</a:t>
            </a:r>
            <a:endParaRPr lang="en-US" sz="5900" dirty="0"/>
          </a:p>
          <a:p>
            <a:pPr lvl="1">
              <a:lnSpc>
                <a:spcPct val="170000"/>
              </a:lnSpc>
              <a:defRPr/>
            </a:pPr>
            <a:r>
              <a:rPr lang="en-US" sz="5900" dirty="0" err="1"/>
              <a:t>Coumarins</a:t>
            </a:r>
            <a:r>
              <a:rPr lang="en-US" sz="5900" dirty="0"/>
              <a:t> - Anticoagulants</a:t>
            </a:r>
          </a:p>
          <a:p>
            <a:pPr lvl="1">
              <a:lnSpc>
                <a:spcPct val="170000"/>
              </a:lnSpc>
              <a:defRPr/>
            </a:pPr>
            <a:r>
              <a:rPr lang="en-US" sz="5900" dirty="0"/>
              <a:t>Lignans – Anti-cancer drugs</a:t>
            </a:r>
          </a:p>
          <a:p>
            <a:pPr lvl="1">
              <a:lnSpc>
                <a:spcPct val="170000"/>
              </a:lnSpc>
              <a:defRPr/>
            </a:pPr>
            <a:r>
              <a:rPr lang="en-US" sz="5900" dirty="0"/>
              <a:t>Tannins – in green tea, red raspberry &amp; witch hazel</a:t>
            </a:r>
          </a:p>
        </p:txBody>
      </p:sp>
    </p:spTree>
    <p:extLst>
      <p:ext uri="{BB962C8B-B14F-4D97-AF65-F5344CB8AC3E}">
        <p14:creationId xmlns:p14="http://schemas.microsoft.com/office/powerpoint/2010/main" val="23242664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04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04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040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040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04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build="p" bldLvl="3"/>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1828800" y="381001"/>
            <a:ext cx="9144000" cy="563563"/>
          </a:xfrm>
        </p:spPr>
        <p:txBody>
          <a:bodyPr rtlCol="0">
            <a:noAutofit/>
          </a:bodyPr>
          <a:lstStyle/>
          <a:p>
            <a:pPr>
              <a:defRPr/>
            </a:pPr>
            <a:r>
              <a:rPr lang="en-US" altLang="zh-CN" sz="3600" dirty="0" err="1" smtClean="0">
                <a:solidFill>
                  <a:srgbClr val="6B32AA"/>
                </a:solidFill>
                <a:latin typeface="Bookman Old Style" panose="02050604050505020204" pitchFamily="18" charset="0"/>
              </a:rPr>
              <a:t>Coumarins</a:t>
            </a:r>
            <a:r>
              <a:rPr lang="en-US" altLang="zh-CN" sz="3600" dirty="0" smtClean="0">
                <a:solidFill>
                  <a:srgbClr val="6B32AA"/>
                </a:solidFill>
                <a:latin typeface="Bookman Old Style" panose="02050604050505020204" pitchFamily="18" charset="0"/>
              </a:rPr>
              <a:t>-Structure </a:t>
            </a:r>
            <a:r>
              <a:rPr lang="en-US" altLang="zh-CN" sz="3600" dirty="0">
                <a:solidFill>
                  <a:srgbClr val="6B32AA"/>
                </a:solidFill>
                <a:latin typeface="Bookman Old Style" panose="02050604050505020204" pitchFamily="18" charset="0"/>
              </a:rPr>
              <a:t>and Classification:</a:t>
            </a:r>
            <a:endParaRPr lang="zh-CN" altLang="en-US" sz="3600" dirty="0">
              <a:solidFill>
                <a:srgbClr val="6B32AA"/>
              </a:solidFill>
              <a:latin typeface="Bookman Old Style" panose="02050604050505020204" pitchFamily="18" charset="0"/>
            </a:endParaRPr>
          </a:p>
        </p:txBody>
      </p:sp>
      <p:sp>
        <p:nvSpPr>
          <p:cNvPr id="107523" name="Rectangle 3"/>
          <p:cNvSpPr>
            <a:spLocks noGrp="1" noChangeArrowheads="1"/>
          </p:cNvSpPr>
          <p:nvPr>
            <p:ph type="body" sz="half" idx="1"/>
          </p:nvPr>
        </p:nvSpPr>
        <p:spPr>
          <a:xfrm>
            <a:off x="858981" y="1295400"/>
            <a:ext cx="10594109" cy="5105400"/>
          </a:xfrm>
        </p:spPr>
        <p:txBody>
          <a:bodyPr>
            <a:normAutofit/>
          </a:bodyPr>
          <a:lstStyle/>
          <a:p>
            <a:pPr>
              <a:lnSpc>
                <a:spcPct val="90000"/>
              </a:lnSpc>
            </a:pPr>
            <a:r>
              <a:rPr lang="zh-CN" altLang="en-US" sz="2400" dirty="0"/>
              <a:t> </a:t>
            </a:r>
            <a:r>
              <a:rPr lang="en-US" altLang="zh-CN" sz="2400" dirty="0" err="1">
                <a:latin typeface="Bookman Old Style" panose="02050604050505020204" pitchFamily="18" charset="0"/>
              </a:rPr>
              <a:t>Coumarins</a:t>
            </a:r>
            <a:r>
              <a:rPr lang="en-US" altLang="zh-CN" sz="2400" dirty="0">
                <a:latin typeface="Bookman Old Style" panose="02050604050505020204" pitchFamily="18" charset="0"/>
              </a:rPr>
              <a:t> are lactones</a:t>
            </a:r>
            <a:r>
              <a:rPr lang="zh-CN" altLang="en-US" sz="2400" dirty="0">
                <a:latin typeface="Bookman Old Style" panose="02050604050505020204" pitchFamily="18" charset="0"/>
              </a:rPr>
              <a:t> </a:t>
            </a:r>
            <a:r>
              <a:rPr lang="en-US" altLang="zh-CN" sz="2400" dirty="0">
                <a:latin typeface="Bookman Old Style" panose="02050604050505020204" pitchFamily="18" charset="0"/>
              </a:rPr>
              <a:t>which are derived from </a:t>
            </a:r>
            <a:r>
              <a:rPr lang="en-US" altLang="zh-CN" sz="2400" i="1" dirty="0">
                <a:latin typeface="Bookman Old Style" panose="02050604050505020204" pitchFamily="18" charset="0"/>
              </a:rPr>
              <a:t>p</a:t>
            </a:r>
            <a:r>
              <a:rPr lang="en-US" altLang="zh-CN" sz="2400" dirty="0">
                <a:latin typeface="Bookman Old Style" panose="02050604050505020204" pitchFamily="18" charset="0"/>
              </a:rPr>
              <a:t>-</a:t>
            </a:r>
            <a:r>
              <a:rPr lang="en-US" altLang="zh-CN" sz="2400" dirty="0" err="1">
                <a:latin typeface="Bookman Old Style" panose="02050604050505020204" pitchFamily="18" charset="0"/>
              </a:rPr>
              <a:t>hydroxycinnamic</a:t>
            </a:r>
            <a:r>
              <a:rPr lang="en-US" altLang="zh-CN" sz="2400" dirty="0">
                <a:latin typeface="Bookman Old Style" panose="02050604050505020204" pitchFamily="18" charset="0"/>
              </a:rPr>
              <a:t> acids which undergo </a:t>
            </a:r>
            <a:r>
              <a:rPr lang="en-US" altLang="zh-CN" sz="2400" dirty="0" err="1">
                <a:solidFill>
                  <a:srgbClr val="00B050"/>
                </a:solidFill>
                <a:latin typeface="Bookman Old Style" panose="02050604050505020204" pitchFamily="18" charset="0"/>
              </a:rPr>
              <a:t>ortho</a:t>
            </a:r>
            <a:r>
              <a:rPr lang="en-US" altLang="zh-CN" sz="2400" dirty="0">
                <a:solidFill>
                  <a:srgbClr val="00B050"/>
                </a:solidFill>
                <a:latin typeface="Bookman Old Style" panose="02050604050505020204" pitchFamily="18" charset="0"/>
              </a:rPr>
              <a:t> hydroxylation </a:t>
            </a:r>
            <a:r>
              <a:rPr lang="en-US" altLang="zh-CN" sz="2400" dirty="0">
                <a:latin typeface="Bookman Old Style" panose="02050604050505020204" pitchFamily="18" charset="0"/>
              </a:rPr>
              <a:t>then </a:t>
            </a:r>
            <a:r>
              <a:rPr lang="en-US" altLang="zh-CN" sz="2400" dirty="0">
                <a:solidFill>
                  <a:srgbClr val="00B050"/>
                </a:solidFill>
                <a:latin typeface="Bookman Old Style" panose="02050604050505020204" pitchFamily="18" charset="0"/>
              </a:rPr>
              <a:t>ring closure</a:t>
            </a:r>
            <a:r>
              <a:rPr lang="en-US" altLang="zh-CN" sz="2400" dirty="0">
                <a:latin typeface="Bookman Old Style" panose="02050604050505020204" pitchFamily="18" charset="0"/>
              </a:rPr>
              <a:t> between the </a:t>
            </a:r>
            <a:r>
              <a:rPr lang="en-US" altLang="zh-CN" sz="2400" dirty="0" err="1">
                <a:latin typeface="Bookman Old Style" panose="02050604050505020204" pitchFamily="18" charset="0"/>
              </a:rPr>
              <a:t>ortho</a:t>
            </a:r>
            <a:r>
              <a:rPr lang="en-US" altLang="zh-CN" sz="2400" dirty="0">
                <a:latin typeface="Bookman Old Style" panose="02050604050505020204" pitchFamily="18" charset="0"/>
              </a:rPr>
              <a:t> hydroxyl group and the carboxylic group of the side chain, after a</a:t>
            </a:r>
            <a:r>
              <a:rPr lang="en-US" altLang="zh-CN" sz="2400" dirty="0">
                <a:solidFill>
                  <a:srgbClr val="00B050"/>
                </a:solidFill>
                <a:latin typeface="Bookman Old Style" panose="02050604050505020204" pitchFamily="18" charset="0"/>
              </a:rPr>
              <a:t> </a:t>
            </a:r>
            <a:r>
              <a:rPr lang="en-US" altLang="zh-CN" sz="2400" i="1" dirty="0">
                <a:solidFill>
                  <a:srgbClr val="00B050"/>
                </a:solidFill>
                <a:latin typeface="Bookman Old Style" panose="02050604050505020204" pitchFamily="18" charset="0"/>
              </a:rPr>
              <a:t>trans</a:t>
            </a:r>
            <a:r>
              <a:rPr lang="en-US" altLang="zh-CN" sz="2400" dirty="0">
                <a:solidFill>
                  <a:srgbClr val="00B050"/>
                </a:solidFill>
                <a:latin typeface="Bookman Old Style" panose="02050604050505020204" pitchFamily="18" charset="0"/>
              </a:rPr>
              <a:t> </a:t>
            </a:r>
            <a:r>
              <a:rPr lang="en-US" altLang="zh-CN" sz="2400" dirty="0">
                <a:latin typeface="Bookman Old Style" panose="02050604050505020204" pitchFamily="18" charset="0"/>
              </a:rPr>
              <a:t>to</a:t>
            </a:r>
            <a:r>
              <a:rPr lang="en-US" altLang="zh-CN" sz="2400" dirty="0">
                <a:solidFill>
                  <a:srgbClr val="00B050"/>
                </a:solidFill>
                <a:latin typeface="Bookman Old Style" panose="02050604050505020204" pitchFamily="18" charset="0"/>
              </a:rPr>
              <a:t> </a:t>
            </a:r>
            <a:r>
              <a:rPr lang="en-US" altLang="zh-CN" sz="2400" i="1" dirty="0">
                <a:solidFill>
                  <a:srgbClr val="00B050"/>
                </a:solidFill>
                <a:latin typeface="Bookman Old Style" panose="02050604050505020204" pitchFamily="18" charset="0"/>
              </a:rPr>
              <a:t>cis</a:t>
            </a:r>
            <a:r>
              <a:rPr lang="en-US" altLang="zh-CN" sz="2400" dirty="0">
                <a:solidFill>
                  <a:srgbClr val="00B050"/>
                </a:solidFill>
                <a:latin typeface="Bookman Old Style" panose="02050604050505020204" pitchFamily="18" charset="0"/>
              </a:rPr>
              <a:t> isomerization</a:t>
            </a:r>
            <a:r>
              <a:rPr lang="en-US" altLang="zh-CN" sz="2400" dirty="0">
                <a:latin typeface="Bookman Old Style" panose="02050604050505020204" pitchFamily="18" charset="0"/>
              </a:rPr>
              <a:t> of the side chain double bond. </a:t>
            </a:r>
          </a:p>
          <a:p>
            <a:pPr>
              <a:lnSpc>
                <a:spcPct val="90000"/>
              </a:lnSpc>
              <a:buFont typeface="Wingdings" panose="05000000000000000000" pitchFamily="2" charset="2"/>
              <a:buNone/>
            </a:pPr>
            <a:endParaRPr lang="en-US" altLang="zh-CN" sz="2400" dirty="0">
              <a:latin typeface="Bookman Old Style" panose="02050604050505020204" pitchFamily="18" charset="0"/>
            </a:endParaRPr>
          </a:p>
          <a:p>
            <a:pPr>
              <a:lnSpc>
                <a:spcPct val="90000"/>
              </a:lnSpc>
              <a:buFont typeface="Wingdings" panose="05000000000000000000" pitchFamily="2" charset="2"/>
              <a:buNone/>
            </a:pPr>
            <a:endParaRPr lang="en-US" altLang="zh-CN" sz="2400" dirty="0">
              <a:latin typeface="Bookman Old Style" panose="02050604050505020204" pitchFamily="18" charset="0"/>
            </a:endParaRPr>
          </a:p>
          <a:p>
            <a:pPr>
              <a:lnSpc>
                <a:spcPct val="90000"/>
              </a:lnSpc>
              <a:buFont typeface="Wingdings" panose="05000000000000000000" pitchFamily="2" charset="2"/>
              <a:buNone/>
            </a:pPr>
            <a:endParaRPr lang="en-US" altLang="zh-CN" sz="2400" dirty="0">
              <a:latin typeface="Bookman Old Style" panose="02050604050505020204" pitchFamily="18" charset="0"/>
            </a:endParaRPr>
          </a:p>
          <a:p>
            <a:pPr>
              <a:lnSpc>
                <a:spcPct val="90000"/>
              </a:lnSpc>
              <a:buFont typeface="Wingdings" panose="05000000000000000000" pitchFamily="2" charset="2"/>
              <a:buNone/>
            </a:pPr>
            <a:endParaRPr lang="en-US" altLang="zh-CN" sz="2400" dirty="0">
              <a:latin typeface="Bookman Old Style" panose="02050604050505020204" pitchFamily="18" charset="0"/>
            </a:endParaRPr>
          </a:p>
          <a:p>
            <a:pPr>
              <a:lnSpc>
                <a:spcPct val="90000"/>
              </a:lnSpc>
            </a:pPr>
            <a:r>
              <a:rPr lang="en-US" altLang="zh-CN" sz="2400" dirty="0" err="1">
                <a:latin typeface="Bookman Old Style" panose="02050604050505020204" pitchFamily="18" charset="0"/>
              </a:rPr>
              <a:t>Coumarins</a:t>
            </a:r>
            <a:r>
              <a:rPr lang="en-US" altLang="zh-CN" sz="2400" dirty="0">
                <a:latin typeface="Bookman Old Style" panose="02050604050505020204" pitchFamily="18" charset="0"/>
              </a:rPr>
              <a:t> are widely distributed in higher plants, and commonly found in families such as the </a:t>
            </a:r>
            <a:r>
              <a:rPr lang="en-US" altLang="zh-CN" sz="2400" dirty="0" err="1">
                <a:latin typeface="Bookman Old Style" panose="02050604050505020204" pitchFamily="18" charset="0"/>
              </a:rPr>
              <a:t>Umbelliferae</a:t>
            </a:r>
            <a:r>
              <a:rPr lang="en-US" altLang="zh-CN" sz="2400" dirty="0">
                <a:latin typeface="Bookman Old Style" panose="02050604050505020204" pitchFamily="18" charset="0"/>
              </a:rPr>
              <a:t> (</a:t>
            </a:r>
            <a:r>
              <a:rPr lang="en-US" altLang="zh-CN" sz="2400" dirty="0" err="1">
                <a:latin typeface="Bookman Old Style" panose="02050604050505020204" pitchFamily="18" charset="0"/>
              </a:rPr>
              <a:t>Apiaceae</a:t>
            </a:r>
            <a:r>
              <a:rPr lang="en-US" altLang="zh-CN" sz="2400" dirty="0">
                <a:latin typeface="Bookman Old Style" panose="02050604050505020204" pitchFamily="18" charset="0"/>
              </a:rPr>
              <a:t>) and </a:t>
            </a:r>
            <a:r>
              <a:rPr lang="en-US" altLang="zh-CN" sz="2400" dirty="0" err="1">
                <a:latin typeface="Bookman Old Style" panose="02050604050505020204" pitchFamily="18" charset="0"/>
              </a:rPr>
              <a:t>Rutaceae</a:t>
            </a:r>
            <a:r>
              <a:rPr lang="en-US" altLang="zh-CN" sz="2400" dirty="0">
                <a:latin typeface="Bookman Old Style" panose="02050604050505020204" pitchFamily="18" charset="0"/>
              </a:rPr>
              <a:t>, both in the free form and as glycosides.</a:t>
            </a:r>
          </a:p>
        </p:txBody>
      </p:sp>
      <p:graphicFrame>
        <p:nvGraphicFramePr>
          <p:cNvPr id="107527" name="Object 2"/>
          <p:cNvGraphicFramePr>
            <a:graphicFrameLocks noGrp="1" noChangeAspect="1"/>
          </p:cNvGraphicFramePr>
          <p:nvPr>
            <p:ph sz="quarter" idx="2"/>
          </p:nvPr>
        </p:nvGraphicFramePr>
        <p:xfrm>
          <a:off x="5334000" y="3154364"/>
          <a:ext cx="3962400" cy="1341437"/>
        </p:xfrm>
        <a:graphic>
          <a:graphicData uri="http://schemas.openxmlformats.org/presentationml/2006/ole">
            <mc:AlternateContent xmlns:mc="http://schemas.openxmlformats.org/markup-compatibility/2006">
              <mc:Choice xmlns:v="urn:schemas-microsoft-com:vml" Requires="v">
                <p:oleObj spid="_x0000_s10392" name="CS ChemDraw Drawing" r:id="rId3" imgW="2686680" imgH="908640" progId="">
                  <p:embed/>
                </p:oleObj>
              </mc:Choice>
              <mc:Fallback>
                <p:oleObj name="CS ChemDraw Drawing" r:id="rId3" imgW="2686680" imgH="90864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3154364"/>
                        <a:ext cx="3962400" cy="134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7529" name="Object 3"/>
          <p:cNvGraphicFramePr>
            <a:graphicFrameLocks noGrp="1" noChangeAspect="1"/>
          </p:cNvGraphicFramePr>
          <p:nvPr>
            <p:ph sz="quarter" idx="3"/>
          </p:nvPr>
        </p:nvGraphicFramePr>
        <p:xfrm>
          <a:off x="2286000" y="3352801"/>
          <a:ext cx="2514600" cy="1108075"/>
        </p:xfrm>
        <a:graphic>
          <a:graphicData uri="http://schemas.openxmlformats.org/presentationml/2006/ole">
            <mc:AlternateContent xmlns:mc="http://schemas.openxmlformats.org/markup-compatibility/2006">
              <mc:Choice xmlns:v="urn:schemas-microsoft-com:vml" Requires="v">
                <p:oleObj spid="_x0000_s10393" name="CS ChemDraw Drawing" r:id="rId5" imgW="1507320" imgH="663120" progId="">
                  <p:embed/>
                </p:oleObj>
              </mc:Choice>
              <mc:Fallback>
                <p:oleObj name="CS ChemDraw Drawing" r:id="rId5" imgW="1507320" imgH="66312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3352801"/>
                        <a:ext cx="2514600"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100713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animEffect transition="in" filter="blinds(horizontal)">
                                      <p:cBhvr>
                                        <p:cTn id="7" dur="500"/>
                                        <p:tgtEl>
                                          <p:spTgt spid="1075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07529"/>
                                        </p:tgtEl>
                                        <p:attrNameLst>
                                          <p:attrName>style.visibility</p:attrName>
                                        </p:attrNameLst>
                                      </p:cBhvr>
                                      <p:to>
                                        <p:strVal val="visible"/>
                                      </p:to>
                                    </p:set>
                                    <p:anim calcmode="lin" valueType="num">
                                      <p:cBhvr additive="base">
                                        <p:cTn id="12" dur="500" fill="hold"/>
                                        <p:tgtEl>
                                          <p:spTgt spid="107529"/>
                                        </p:tgtEl>
                                        <p:attrNameLst>
                                          <p:attrName>ppt_x</p:attrName>
                                        </p:attrNameLst>
                                      </p:cBhvr>
                                      <p:tavLst>
                                        <p:tav tm="0">
                                          <p:val>
                                            <p:strVal val="#ppt_x"/>
                                          </p:val>
                                        </p:tav>
                                        <p:tav tm="100000">
                                          <p:val>
                                            <p:strVal val="#ppt_x"/>
                                          </p:val>
                                        </p:tav>
                                      </p:tavLst>
                                    </p:anim>
                                    <p:anim calcmode="lin" valueType="num">
                                      <p:cBhvr additive="base">
                                        <p:cTn id="13" dur="500" fill="hold"/>
                                        <p:tgtEl>
                                          <p:spTgt spid="107529"/>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07527"/>
                                        </p:tgtEl>
                                        <p:attrNameLst>
                                          <p:attrName>style.visibility</p:attrName>
                                        </p:attrNameLst>
                                      </p:cBhvr>
                                      <p:to>
                                        <p:strVal val="visible"/>
                                      </p:to>
                                    </p:set>
                                    <p:anim calcmode="lin" valueType="num">
                                      <p:cBhvr additive="base">
                                        <p:cTn id="16" dur="500" fill="hold"/>
                                        <p:tgtEl>
                                          <p:spTgt spid="107527"/>
                                        </p:tgtEl>
                                        <p:attrNameLst>
                                          <p:attrName>ppt_x</p:attrName>
                                        </p:attrNameLst>
                                      </p:cBhvr>
                                      <p:tavLst>
                                        <p:tav tm="0">
                                          <p:val>
                                            <p:strVal val="#ppt_x"/>
                                          </p:val>
                                        </p:tav>
                                        <p:tav tm="100000">
                                          <p:val>
                                            <p:strVal val="#ppt_x"/>
                                          </p:val>
                                        </p:tav>
                                      </p:tavLst>
                                    </p:anim>
                                    <p:anim calcmode="lin" valueType="num">
                                      <p:cBhvr additive="base">
                                        <p:cTn id="17" dur="500" fill="hold"/>
                                        <p:tgtEl>
                                          <p:spTgt spid="107527"/>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7523">
                                            <p:txEl>
                                              <p:pRg st="5" end="5"/>
                                            </p:txEl>
                                          </p:spTgt>
                                        </p:tgtEl>
                                        <p:attrNameLst>
                                          <p:attrName>style.visibility</p:attrName>
                                        </p:attrNameLst>
                                      </p:cBhvr>
                                      <p:to>
                                        <p:strVal val="visible"/>
                                      </p:to>
                                    </p:set>
                                    <p:animEffect transition="in" filter="blinds(horizontal)">
                                      <p:cBhvr>
                                        <p:cTn id="22" dur="500"/>
                                        <p:tgtEl>
                                          <p:spTgt spid="1075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p:cNvGraphicFramePr>
            <a:graphicFrameLocks noChangeAspect="1"/>
          </p:cNvGraphicFramePr>
          <p:nvPr/>
        </p:nvGraphicFramePr>
        <p:xfrm>
          <a:off x="2286000" y="1828800"/>
          <a:ext cx="7696200" cy="4000500"/>
        </p:xfrm>
        <a:graphic>
          <a:graphicData uri="http://schemas.openxmlformats.org/presentationml/2006/ole">
            <mc:AlternateContent xmlns:mc="http://schemas.openxmlformats.org/markup-compatibility/2006">
              <mc:Choice xmlns:v="urn:schemas-microsoft-com:vml" Requires="v">
                <p:oleObj spid="_x0000_s11341" name="ISIS/Draw Sketch" r:id="rId3" imgW="7696080" imgH="4000320" progId="">
                  <p:embed/>
                </p:oleObj>
              </mc:Choice>
              <mc:Fallback>
                <p:oleObj name="ISIS/Draw Sketch" r:id="rId3" imgW="7696080" imgH="400032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828800"/>
                        <a:ext cx="76962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3" name="Rectangle 5"/>
          <p:cNvSpPr>
            <a:spLocks noGrp="1" noChangeArrowheads="1"/>
          </p:cNvSpPr>
          <p:nvPr>
            <p:ph type="title"/>
          </p:nvPr>
        </p:nvSpPr>
        <p:spPr>
          <a:xfrm>
            <a:off x="1828800" y="228601"/>
            <a:ext cx="8001000" cy="1139825"/>
          </a:xfrm>
        </p:spPr>
        <p:txBody>
          <a:bodyPr/>
          <a:lstStyle/>
          <a:p>
            <a:pPr algn="l"/>
            <a:r>
              <a:rPr lang="en-US" altLang="en-US" sz="3800"/>
              <a:t>Coumarins:</a:t>
            </a:r>
          </a:p>
        </p:txBody>
      </p:sp>
      <p:sp>
        <p:nvSpPr>
          <p:cNvPr id="129030" name="Rectangle 6"/>
          <p:cNvSpPr>
            <a:spLocks noChangeArrowheads="1"/>
          </p:cNvSpPr>
          <p:nvPr/>
        </p:nvSpPr>
        <p:spPr bwMode="auto">
          <a:xfrm>
            <a:off x="2133600" y="1828800"/>
            <a:ext cx="2133600" cy="1752600"/>
          </a:xfrm>
          <a:prstGeom prst="rect">
            <a:avLst/>
          </a:prstGeom>
          <a:solidFill>
            <a:srgbClr val="FFFF00">
              <a:alpha val="25098"/>
            </a:srgbClr>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129031" name="Rectangle 7"/>
          <p:cNvSpPr>
            <a:spLocks noChangeArrowheads="1"/>
          </p:cNvSpPr>
          <p:nvPr/>
        </p:nvSpPr>
        <p:spPr bwMode="auto">
          <a:xfrm>
            <a:off x="7848600" y="1652588"/>
            <a:ext cx="1981200" cy="1447800"/>
          </a:xfrm>
          <a:prstGeom prst="rect">
            <a:avLst/>
          </a:prstGeom>
          <a:solidFill>
            <a:srgbClr val="FFFF00">
              <a:alpha val="25098"/>
            </a:srgbClr>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129032" name="Rectangle 8"/>
          <p:cNvSpPr>
            <a:spLocks noChangeArrowheads="1"/>
          </p:cNvSpPr>
          <p:nvPr/>
        </p:nvSpPr>
        <p:spPr bwMode="auto">
          <a:xfrm>
            <a:off x="4038600" y="3733800"/>
            <a:ext cx="2133600" cy="1600200"/>
          </a:xfrm>
          <a:prstGeom prst="rect">
            <a:avLst/>
          </a:prstGeom>
          <a:solidFill>
            <a:srgbClr val="FFFF00">
              <a:alpha val="25098"/>
            </a:srgbClr>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Tree>
    <p:extLst>
      <p:ext uri="{BB962C8B-B14F-4D97-AF65-F5344CB8AC3E}">
        <p14:creationId xmlns:p14="http://schemas.microsoft.com/office/powerpoint/2010/main" val="6970415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9030"/>
                                        </p:tgtEl>
                                        <p:attrNameLst>
                                          <p:attrName>style.visibility</p:attrName>
                                        </p:attrNameLst>
                                      </p:cBhvr>
                                      <p:to>
                                        <p:strVal val="visible"/>
                                      </p:to>
                                    </p:set>
                                    <p:animEffect transition="in" filter="dissolve">
                                      <p:cBhvr>
                                        <p:cTn id="7" dur="500"/>
                                        <p:tgtEl>
                                          <p:spTgt spid="1290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9031"/>
                                        </p:tgtEl>
                                        <p:attrNameLst>
                                          <p:attrName>style.visibility</p:attrName>
                                        </p:attrNameLst>
                                      </p:cBhvr>
                                      <p:to>
                                        <p:strVal val="visible"/>
                                      </p:to>
                                    </p:set>
                                    <p:animEffect transition="in" filter="dissolve">
                                      <p:cBhvr>
                                        <p:cTn id="12" dur="500"/>
                                        <p:tgtEl>
                                          <p:spTgt spid="1290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9032"/>
                                        </p:tgtEl>
                                        <p:attrNameLst>
                                          <p:attrName>style.visibility</p:attrName>
                                        </p:attrNameLst>
                                      </p:cBhvr>
                                      <p:to>
                                        <p:strVal val="visible"/>
                                      </p:to>
                                    </p:set>
                                    <p:animEffect transition="in" filter="dissolve">
                                      <p:cBhvr>
                                        <p:cTn id="17" dur="500"/>
                                        <p:tgtEl>
                                          <p:spTgt spid="129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0" grpId="0" animBg="1"/>
      <p:bldP spid="129031" grpId="0" animBg="1"/>
      <p:bldP spid="12903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latin typeface="Bookman Old Style" panose="02050604050505020204" pitchFamily="18" charset="0"/>
              </a:rPr>
              <a:t>Lignins</a:t>
            </a:r>
            <a:endParaRPr lang="en-IN" dirty="0">
              <a:latin typeface="Bookman Old Style" panose="02050604050505020204" pitchFamily="18" charset="0"/>
            </a:endParaRPr>
          </a:p>
        </p:txBody>
      </p:sp>
      <p:sp>
        <p:nvSpPr>
          <p:cNvPr id="3" name="Content Placeholder 2"/>
          <p:cNvSpPr>
            <a:spLocks noGrp="1"/>
          </p:cNvSpPr>
          <p:nvPr>
            <p:ph idx="1"/>
          </p:nvPr>
        </p:nvSpPr>
        <p:spPr>
          <a:xfrm>
            <a:off x="334297" y="1415844"/>
            <a:ext cx="11543071" cy="5201265"/>
          </a:xfrm>
        </p:spPr>
        <p:txBody>
          <a:bodyPr>
            <a:normAutofit lnSpcReduction="10000"/>
          </a:bodyPr>
          <a:lstStyle/>
          <a:p>
            <a:r>
              <a:rPr lang="en-IN" dirty="0" smtClean="0">
                <a:latin typeface="Bookman Old Style" panose="02050604050505020204" pitchFamily="18" charset="0"/>
              </a:rPr>
              <a:t>Most abundant natural aromatic organic polymers found in virtually all vascular plants.</a:t>
            </a:r>
          </a:p>
          <a:p>
            <a:r>
              <a:rPr lang="en-IN" dirty="0" err="1" smtClean="0">
                <a:latin typeface="Bookman Old Style" panose="02050604050505020204" pitchFamily="18" charset="0"/>
              </a:rPr>
              <a:t>Lignins</a:t>
            </a:r>
            <a:r>
              <a:rPr lang="en-IN" dirty="0" smtClean="0">
                <a:latin typeface="Bookman Old Style" panose="02050604050505020204" pitchFamily="18" charset="0"/>
              </a:rPr>
              <a:t> together with cellulose and hemicellulose are the major cell wall components of the fibres of all wood and grass species in the plant kingdom.</a:t>
            </a:r>
          </a:p>
          <a:p>
            <a:r>
              <a:rPr lang="en-IN" dirty="0" err="1" smtClean="0">
                <a:latin typeface="Bookman Old Style" panose="02050604050505020204" pitchFamily="18" charset="0"/>
              </a:rPr>
              <a:t>Lignins</a:t>
            </a:r>
            <a:r>
              <a:rPr lang="en-IN" dirty="0" smtClean="0">
                <a:latin typeface="Bookman Old Style" panose="02050604050505020204" pitchFamily="18" charset="0"/>
              </a:rPr>
              <a:t> are the sequestered in the secondary layer of the cell wall in close association with the cellulose matrix where in the phenolic hydroxyl moieties present in the </a:t>
            </a:r>
            <a:r>
              <a:rPr lang="en-IN" dirty="0" err="1" smtClean="0">
                <a:latin typeface="Bookman Old Style" panose="02050604050505020204" pitchFamily="18" charset="0"/>
              </a:rPr>
              <a:t>lignins</a:t>
            </a:r>
            <a:r>
              <a:rPr lang="en-IN" dirty="0" smtClean="0">
                <a:latin typeface="Bookman Old Style" panose="02050604050505020204" pitchFamily="18" charset="0"/>
              </a:rPr>
              <a:t> may be either hydrogen bonded or covalently bonded to hemicellulose.</a:t>
            </a:r>
          </a:p>
          <a:p>
            <a:r>
              <a:rPr lang="en-IN" dirty="0" smtClean="0">
                <a:latin typeface="Bookman Old Style" panose="02050604050505020204" pitchFamily="18" charset="0"/>
              </a:rPr>
              <a:t>It considered to be a sole factor for strengthening of the cell wall and consequently for its synthesis.</a:t>
            </a:r>
          </a:p>
          <a:p>
            <a:r>
              <a:rPr lang="en-IN" dirty="0" smtClean="0">
                <a:latin typeface="Bookman Old Style" panose="02050604050505020204" pitchFamily="18" charset="0"/>
              </a:rPr>
              <a:t>Also regarded as a decisive factor in the process of evolution</a:t>
            </a:r>
            <a:endParaRPr lang="en-IN" dirty="0">
              <a:latin typeface="Bookman Old Style" panose="02050604050505020204" pitchFamily="18" charset="0"/>
            </a:endParaRPr>
          </a:p>
        </p:txBody>
      </p:sp>
    </p:spTree>
    <p:extLst>
      <p:ext uri="{BB962C8B-B14F-4D97-AF65-F5344CB8AC3E}">
        <p14:creationId xmlns:p14="http://schemas.microsoft.com/office/powerpoint/2010/main" val="41064732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title"/>
          </p:nvPr>
        </p:nvSpPr>
        <p:spPr/>
        <p:txBody>
          <a:bodyPr/>
          <a:lstStyle/>
          <a:p>
            <a:r>
              <a:rPr lang="en-US" altLang="en-US" dirty="0" smtClean="0">
                <a:latin typeface="Bookman Old Style" panose="02050604050505020204" pitchFamily="18" charset="0"/>
              </a:rPr>
              <a:t>Lignin monomers</a:t>
            </a:r>
          </a:p>
        </p:txBody>
      </p:sp>
      <p:sp>
        <p:nvSpPr>
          <p:cNvPr id="28680" name="Rectangle 8"/>
          <p:cNvSpPr>
            <a:spLocks noGrp="1" noChangeArrowheads="1"/>
          </p:cNvSpPr>
          <p:nvPr>
            <p:ph type="body" sz="half" idx="2"/>
          </p:nvPr>
        </p:nvSpPr>
        <p:spPr/>
        <p:txBody>
          <a:bodyPr rtlCol="0">
            <a:normAutofit/>
          </a:bodyPr>
          <a:lstStyle/>
          <a:p>
            <a:pPr>
              <a:defRPr/>
            </a:pPr>
            <a:r>
              <a:rPr lang="en-US" dirty="0">
                <a:latin typeface="Bookman Old Style" panose="02050604050505020204" pitchFamily="18" charset="0"/>
              </a:rPr>
              <a:t>Polymer of three phenolic </a:t>
            </a:r>
            <a:r>
              <a:rPr lang="en-US" dirty="0" err="1">
                <a:latin typeface="Bookman Old Style" panose="02050604050505020204" pitchFamily="18" charset="0"/>
              </a:rPr>
              <a:t>alochols</a:t>
            </a:r>
            <a:endParaRPr lang="en-US" dirty="0">
              <a:latin typeface="Bookman Old Style" panose="02050604050505020204" pitchFamily="18" charset="0"/>
            </a:endParaRPr>
          </a:p>
          <a:p>
            <a:pPr>
              <a:defRPr/>
            </a:pPr>
            <a:r>
              <a:rPr lang="en-US" dirty="0">
                <a:latin typeface="Bookman Old Style" panose="02050604050505020204" pitchFamily="18" charset="0"/>
              </a:rPr>
              <a:t>Different species have different ratios of these monomers</a:t>
            </a:r>
          </a:p>
          <a:p>
            <a:pPr>
              <a:defRPr/>
            </a:pPr>
            <a:r>
              <a:rPr lang="en-US" dirty="0">
                <a:latin typeface="Bookman Old Style" panose="02050604050505020204" pitchFamily="18" charset="0"/>
              </a:rPr>
              <a:t>Lignin in beech has 100:70:7 of </a:t>
            </a:r>
            <a:r>
              <a:rPr lang="en-US" dirty="0" err="1">
                <a:latin typeface="Bookman Old Style" panose="02050604050505020204" pitchFamily="18" charset="0"/>
              </a:rPr>
              <a:t>coniferyl</a:t>
            </a:r>
            <a:r>
              <a:rPr lang="en-US" dirty="0">
                <a:latin typeface="Bookman Old Style" panose="02050604050505020204" pitchFamily="18" charset="0"/>
              </a:rPr>
              <a:t>: </a:t>
            </a:r>
            <a:r>
              <a:rPr lang="en-US" dirty="0" err="1">
                <a:latin typeface="Bookman Old Style" panose="02050604050505020204" pitchFamily="18" charset="0"/>
              </a:rPr>
              <a:t>sinapyl</a:t>
            </a:r>
            <a:r>
              <a:rPr lang="en-US" dirty="0">
                <a:latin typeface="Bookman Old Style" panose="02050604050505020204" pitchFamily="18" charset="0"/>
              </a:rPr>
              <a:t>: para-</a:t>
            </a:r>
            <a:r>
              <a:rPr lang="en-US" dirty="0" err="1">
                <a:latin typeface="Bookman Old Style" panose="02050604050505020204" pitchFamily="18" charset="0"/>
              </a:rPr>
              <a:t>coumaryl</a:t>
            </a:r>
            <a:endParaRPr lang="en-US" dirty="0">
              <a:latin typeface="Bookman Old Style" panose="02050604050505020204" pitchFamily="18" charset="0"/>
            </a:endParaRPr>
          </a:p>
        </p:txBody>
      </p:sp>
      <p:pic>
        <p:nvPicPr>
          <p:cNvPr id="25604" name="Picture 9" descr="Z:\images\medical botany\lignin-1.jpg"/>
          <p:cNvPicPr>
            <a:picLocks noGrp="1" noChangeAspect="1" noChangeArrowheads="1"/>
          </p:cNvPicPr>
          <p:nvPr>
            <p:ph sz="half" idx="1"/>
          </p:nvPr>
        </p:nvPicPr>
        <p:blipFill>
          <a:blip r:embed="rId2">
            <a:lum bright="30000"/>
            <a:extLst>
              <a:ext uri="{28A0092B-C50C-407E-A947-70E740481C1C}">
                <a14:useLocalDpi xmlns:a14="http://schemas.microsoft.com/office/drawing/2010/main" val="0"/>
              </a:ext>
            </a:extLst>
          </a:blip>
          <a:srcRect/>
          <a:stretch>
            <a:fillRect/>
          </a:stretch>
        </p:blipFill>
        <p:spPr>
          <a:xfrm>
            <a:off x="2346326" y="1828800"/>
            <a:ext cx="7497763" cy="1981200"/>
          </a:xfrm>
        </p:spPr>
      </p:pic>
    </p:spTree>
    <p:extLst>
      <p:ext uri="{BB962C8B-B14F-4D97-AF65-F5344CB8AC3E}">
        <p14:creationId xmlns:p14="http://schemas.microsoft.com/office/powerpoint/2010/main" val="1290722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9097"/>
            <a:ext cx="10515600" cy="5537866"/>
          </a:xfrm>
        </p:spPr>
        <p:txBody>
          <a:bodyPr>
            <a:normAutofit/>
          </a:bodyPr>
          <a:lstStyle/>
          <a:p>
            <a:r>
              <a:rPr lang="en-IN" dirty="0" smtClean="0">
                <a:latin typeface="Bookman Old Style" panose="02050604050505020204" pitchFamily="18" charset="0"/>
              </a:rPr>
              <a:t>Composition-it usually composed of </a:t>
            </a:r>
            <a:r>
              <a:rPr lang="en-IN" dirty="0" err="1" smtClean="0">
                <a:latin typeface="Bookman Old Style" panose="02050604050505020204" pitchFamily="18" charset="0"/>
              </a:rPr>
              <a:t>coniferyl</a:t>
            </a:r>
            <a:r>
              <a:rPr lang="en-IN" dirty="0" smtClean="0">
                <a:latin typeface="Bookman Old Style" panose="02050604050505020204" pitchFamily="18" charset="0"/>
              </a:rPr>
              <a:t>, p-</a:t>
            </a:r>
            <a:r>
              <a:rPr lang="en-IN" dirty="0" err="1" smtClean="0">
                <a:latin typeface="Bookman Old Style" panose="02050604050505020204" pitchFamily="18" charset="0"/>
              </a:rPr>
              <a:t>comaryl</a:t>
            </a:r>
            <a:r>
              <a:rPr lang="en-IN" dirty="0" smtClean="0">
                <a:latin typeface="Bookman Old Style" panose="02050604050505020204" pitchFamily="18" charset="0"/>
              </a:rPr>
              <a:t> and </a:t>
            </a:r>
            <a:r>
              <a:rPr lang="en-IN" dirty="0" err="1" smtClean="0">
                <a:latin typeface="Bookman Old Style" panose="02050604050505020204" pitchFamily="18" charset="0"/>
              </a:rPr>
              <a:t>sinapyl</a:t>
            </a:r>
            <a:r>
              <a:rPr lang="en-IN" dirty="0" smtClean="0">
                <a:latin typeface="Bookman Old Style" panose="02050604050505020204" pitchFamily="18" charset="0"/>
              </a:rPr>
              <a:t> alcohols  in varying proportion in a variety of plant species.</a:t>
            </a:r>
          </a:p>
          <a:p>
            <a:r>
              <a:rPr lang="en-IN" dirty="0" smtClean="0">
                <a:latin typeface="Bookman Old Style" panose="02050604050505020204" pitchFamily="18" charset="0"/>
              </a:rPr>
              <a:t>Uses</a:t>
            </a:r>
          </a:p>
          <a:p>
            <a:pPr marL="514350" indent="-514350">
              <a:buFont typeface="+mj-lt"/>
              <a:buAutoNum type="arabicPeriod"/>
            </a:pPr>
            <a:r>
              <a:rPr lang="en-IN" dirty="0" smtClean="0">
                <a:latin typeface="Bookman Old Style" panose="02050604050505020204" pitchFamily="18" charset="0"/>
              </a:rPr>
              <a:t>Use as a source of vanillin, </a:t>
            </a:r>
            <a:r>
              <a:rPr lang="en-IN" dirty="0" err="1" smtClean="0">
                <a:latin typeface="Bookman Old Style" panose="02050604050505020204" pitchFamily="18" charset="0"/>
              </a:rPr>
              <a:t>syringic</a:t>
            </a:r>
            <a:r>
              <a:rPr lang="en-IN" dirty="0" smtClean="0">
                <a:latin typeface="Bookman Old Style" panose="02050604050505020204" pitchFamily="18" charset="0"/>
              </a:rPr>
              <a:t> aldehyde and dimethyl </a:t>
            </a:r>
            <a:r>
              <a:rPr lang="en-IN" dirty="0" err="1" smtClean="0">
                <a:latin typeface="Bookman Old Style" panose="02050604050505020204" pitchFamily="18" charset="0"/>
              </a:rPr>
              <a:t>sulphoxide</a:t>
            </a:r>
            <a:r>
              <a:rPr lang="en-IN" dirty="0" smtClean="0">
                <a:latin typeface="Bookman Old Style" panose="02050604050505020204" pitchFamily="18" charset="0"/>
              </a:rPr>
              <a:t>.</a:t>
            </a:r>
          </a:p>
          <a:p>
            <a:pPr marL="514350" indent="-514350">
              <a:buFont typeface="+mj-lt"/>
              <a:buAutoNum type="arabicPeriod"/>
            </a:pPr>
            <a:r>
              <a:rPr lang="en-IN" dirty="0" smtClean="0">
                <a:latin typeface="Bookman Old Style" panose="02050604050505020204" pitchFamily="18" charset="0"/>
              </a:rPr>
              <a:t>Also employed as an extender for phenolic plastics.</a:t>
            </a:r>
          </a:p>
          <a:p>
            <a:pPr marL="514350" indent="-514350">
              <a:buFont typeface="+mj-lt"/>
              <a:buAutoNum type="arabicPeriod"/>
            </a:pPr>
            <a:r>
              <a:rPr lang="en-IN" dirty="0" smtClean="0">
                <a:latin typeface="Bookman Old Style" panose="02050604050505020204" pitchFamily="18" charset="0"/>
              </a:rPr>
              <a:t>Used to strengthen rubber for shoe soles.</a:t>
            </a:r>
          </a:p>
          <a:p>
            <a:pPr marL="514350" indent="-514350">
              <a:buFont typeface="+mj-lt"/>
              <a:buAutoNum type="arabicPeriod"/>
            </a:pPr>
            <a:r>
              <a:rPr lang="en-IN" dirty="0" smtClean="0">
                <a:latin typeface="Bookman Old Style" panose="02050604050505020204" pitchFamily="18" charset="0"/>
              </a:rPr>
              <a:t>Use an oil mud additive.</a:t>
            </a:r>
          </a:p>
          <a:p>
            <a:pPr marL="514350" indent="-514350">
              <a:buFont typeface="+mj-lt"/>
              <a:buAutoNum type="arabicPeriod"/>
            </a:pPr>
            <a:r>
              <a:rPr lang="en-IN" dirty="0" smtClean="0">
                <a:latin typeface="Bookman Old Style" panose="02050604050505020204" pitchFamily="18" charset="0"/>
              </a:rPr>
              <a:t>Use as a stabilizer for asphalt emulsions.</a:t>
            </a:r>
          </a:p>
          <a:p>
            <a:pPr marL="514350" indent="-514350">
              <a:buFont typeface="+mj-lt"/>
              <a:buAutoNum type="arabicPeriod"/>
            </a:pPr>
            <a:r>
              <a:rPr lang="en-IN" dirty="0" smtClean="0">
                <a:latin typeface="Bookman Old Style" panose="02050604050505020204" pitchFamily="18" charset="0"/>
              </a:rPr>
              <a:t>Employed to precipitate protein.</a:t>
            </a:r>
            <a:endParaRPr lang="en-IN" dirty="0">
              <a:latin typeface="Bookman Old Style" panose="02050604050505020204" pitchFamily="18" charset="0"/>
            </a:endParaRPr>
          </a:p>
        </p:txBody>
      </p:sp>
    </p:spTree>
    <p:extLst>
      <p:ext uri="{BB962C8B-B14F-4D97-AF65-F5344CB8AC3E}">
        <p14:creationId xmlns:p14="http://schemas.microsoft.com/office/powerpoint/2010/main" val="22123307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dirty="0" smtClean="0">
                <a:latin typeface="Bookman Old Style" panose="02050604050505020204" pitchFamily="18" charset="0"/>
              </a:rPr>
              <a:t>Lignin a complex phenolic</a:t>
            </a:r>
          </a:p>
        </p:txBody>
      </p:sp>
      <p:sp>
        <p:nvSpPr>
          <p:cNvPr id="24579" name="Rectangle 3"/>
          <p:cNvSpPr>
            <a:spLocks noGrp="1" noChangeArrowheads="1"/>
          </p:cNvSpPr>
          <p:nvPr>
            <p:ph type="body" idx="1"/>
          </p:nvPr>
        </p:nvSpPr>
        <p:spPr/>
        <p:txBody>
          <a:bodyPr/>
          <a:lstStyle/>
          <a:p>
            <a:r>
              <a:rPr lang="en-US" altLang="en-US" dirty="0" smtClean="0">
                <a:latin typeface="Bookman Old Style" panose="02050604050505020204" pitchFamily="18" charset="0"/>
              </a:rPr>
              <a:t>Primary metabolite - secondary cell wall component occurs in all vascular plants</a:t>
            </a:r>
          </a:p>
          <a:p>
            <a:r>
              <a:rPr lang="en-US" altLang="en-US" dirty="0" smtClean="0">
                <a:latin typeface="Bookman Old Style" panose="02050604050505020204" pitchFamily="18" charset="0"/>
              </a:rPr>
              <a:t>Structural function</a:t>
            </a:r>
          </a:p>
          <a:p>
            <a:r>
              <a:rPr lang="en-US" altLang="en-US" dirty="0" smtClean="0">
                <a:latin typeface="Bookman Old Style" panose="02050604050505020204" pitchFamily="18" charset="0"/>
              </a:rPr>
              <a:t>Also protective because deters herbivores due to its toughness</a:t>
            </a:r>
          </a:p>
          <a:p>
            <a:r>
              <a:rPr lang="en-US" altLang="en-US" dirty="0" smtClean="0">
                <a:latin typeface="Bookman Old Style" panose="02050604050505020204" pitchFamily="18" charset="0"/>
              </a:rPr>
              <a:t>Blocks growth of many pathogens because only small group of fungi can degrade</a:t>
            </a:r>
          </a:p>
        </p:txBody>
      </p:sp>
    </p:spTree>
    <p:extLst>
      <p:ext uri="{BB962C8B-B14F-4D97-AF65-F5344CB8AC3E}">
        <p14:creationId xmlns:p14="http://schemas.microsoft.com/office/powerpoint/2010/main" val="4162152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905000" y="76200"/>
            <a:ext cx="7086600" cy="914400"/>
          </a:xfrm>
        </p:spPr>
        <p:txBody>
          <a:bodyPr/>
          <a:lstStyle/>
          <a:p>
            <a:pPr algn="l"/>
            <a:r>
              <a:rPr lang="en-US" altLang="en-US" smtClean="0"/>
              <a:t>Shikimic Acid Lignins</a:t>
            </a:r>
          </a:p>
        </p:txBody>
      </p:sp>
      <p:graphicFrame>
        <p:nvGraphicFramePr>
          <p:cNvPr id="11266" name="Object 2"/>
          <p:cNvGraphicFramePr>
            <a:graphicFrameLocks noGrp="1" noChangeAspect="1"/>
          </p:cNvGraphicFramePr>
          <p:nvPr>
            <p:ph sz="half" idx="1"/>
          </p:nvPr>
        </p:nvGraphicFramePr>
        <p:xfrm>
          <a:off x="2209800" y="1123951"/>
          <a:ext cx="7315200" cy="5146675"/>
        </p:xfrm>
        <a:graphic>
          <a:graphicData uri="http://schemas.openxmlformats.org/presentationml/2006/ole">
            <mc:AlternateContent xmlns:mc="http://schemas.openxmlformats.org/markup-compatibility/2006">
              <mc:Choice xmlns:v="urn:schemas-microsoft-com:vml" Requires="v">
                <p:oleObj spid="_x0000_s12365" name="ISIS/Draw Sketch" r:id="rId3" imgW="7743600" imgH="5448240" progId="">
                  <p:embed/>
                </p:oleObj>
              </mc:Choice>
              <mc:Fallback>
                <p:oleObj name="ISIS/Draw Sketch" r:id="rId3" imgW="7743600" imgH="544824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123951"/>
                        <a:ext cx="7315200" cy="514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8" name="Rectangle 5"/>
          <p:cNvSpPr>
            <a:spLocks noChangeArrowheads="1"/>
          </p:cNvSpPr>
          <p:nvPr/>
        </p:nvSpPr>
        <p:spPr bwMode="auto">
          <a:xfrm>
            <a:off x="5562600" y="2209800"/>
            <a:ext cx="4724400" cy="403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endParaRPr lang="en-US" altLang="en-US"/>
          </a:p>
        </p:txBody>
      </p:sp>
      <p:pic>
        <p:nvPicPr>
          <p:cNvPr id="11269" name="Picture 6" descr="lignin"/>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b="8533"/>
          <a:stretch>
            <a:fillRect/>
          </a:stretch>
        </p:blipFill>
        <p:spPr>
          <a:xfrm>
            <a:off x="6350000" y="2352675"/>
            <a:ext cx="3022600" cy="3702050"/>
          </a:xfrm>
        </p:spPr>
      </p:pic>
      <p:sp>
        <p:nvSpPr>
          <p:cNvPr id="11270" name="Text Box 11"/>
          <p:cNvSpPr txBox="1">
            <a:spLocks noChangeArrowheads="1"/>
          </p:cNvSpPr>
          <p:nvPr/>
        </p:nvSpPr>
        <p:spPr bwMode="auto">
          <a:xfrm>
            <a:off x="6477001" y="5715001"/>
            <a:ext cx="25057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400" b="1"/>
              <a:t>A synthetic Lignan</a:t>
            </a:r>
          </a:p>
        </p:txBody>
      </p:sp>
      <p:sp>
        <p:nvSpPr>
          <p:cNvPr id="234508" name="Rectangle 12"/>
          <p:cNvSpPr>
            <a:spLocks noChangeArrowheads="1"/>
          </p:cNvSpPr>
          <p:nvPr/>
        </p:nvSpPr>
        <p:spPr bwMode="auto">
          <a:xfrm>
            <a:off x="2286000" y="1066800"/>
            <a:ext cx="3276600" cy="1524000"/>
          </a:xfrm>
          <a:prstGeom prst="rect">
            <a:avLst/>
          </a:prstGeom>
          <a:solidFill>
            <a:srgbClr val="FFFF00">
              <a:alpha val="25098"/>
            </a:srgbClr>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234510" name="Rectangle 14"/>
          <p:cNvSpPr>
            <a:spLocks noChangeArrowheads="1"/>
          </p:cNvSpPr>
          <p:nvPr/>
        </p:nvSpPr>
        <p:spPr bwMode="auto">
          <a:xfrm>
            <a:off x="2638425" y="4038600"/>
            <a:ext cx="2133600" cy="1371600"/>
          </a:xfrm>
          <a:prstGeom prst="rect">
            <a:avLst/>
          </a:prstGeom>
          <a:solidFill>
            <a:srgbClr val="FFFF00">
              <a:alpha val="25098"/>
            </a:srgbClr>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234511" name="Rectangle 15"/>
          <p:cNvSpPr>
            <a:spLocks noChangeArrowheads="1"/>
          </p:cNvSpPr>
          <p:nvPr/>
        </p:nvSpPr>
        <p:spPr bwMode="auto">
          <a:xfrm>
            <a:off x="6553200" y="1066800"/>
            <a:ext cx="2895600" cy="1143000"/>
          </a:xfrm>
          <a:prstGeom prst="rect">
            <a:avLst/>
          </a:prstGeom>
          <a:solidFill>
            <a:srgbClr val="00FF00">
              <a:alpha val="25098"/>
            </a:srgbClr>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234512" name="Rectangle 16"/>
          <p:cNvSpPr>
            <a:spLocks noChangeArrowheads="1"/>
          </p:cNvSpPr>
          <p:nvPr/>
        </p:nvSpPr>
        <p:spPr bwMode="auto">
          <a:xfrm>
            <a:off x="6748463" y="4414838"/>
            <a:ext cx="1600200" cy="1295400"/>
          </a:xfrm>
          <a:prstGeom prst="rect">
            <a:avLst/>
          </a:prstGeom>
          <a:solidFill>
            <a:srgbClr val="00FF00">
              <a:alpha val="25098"/>
            </a:srgbClr>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Tree>
    <p:extLst>
      <p:ext uri="{BB962C8B-B14F-4D97-AF65-F5344CB8AC3E}">
        <p14:creationId xmlns:p14="http://schemas.microsoft.com/office/powerpoint/2010/main" val="6402504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4508"/>
                                        </p:tgtEl>
                                        <p:attrNameLst>
                                          <p:attrName>style.visibility</p:attrName>
                                        </p:attrNameLst>
                                      </p:cBhvr>
                                      <p:to>
                                        <p:strVal val="visible"/>
                                      </p:to>
                                    </p:set>
                                    <p:animEffect transition="in" filter="dissolve">
                                      <p:cBhvr>
                                        <p:cTn id="7" dur="500"/>
                                        <p:tgtEl>
                                          <p:spTgt spid="2345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4510"/>
                                        </p:tgtEl>
                                        <p:attrNameLst>
                                          <p:attrName>style.visibility</p:attrName>
                                        </p:attrNameLst>
                                      </p:cBhvr>
                                      <p:to>
                                        <p:strVal val="visible"/>
                                      </p:to>
                                    </p:set>
                                    <p:animEffect transition="in" filter="dissolve">
                                      <p:cBhvr>
                                        <p:cTn id="12" dur="500"/>
                                        <p:tgtEl>
                                          <p:spTgt spid="2345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34511"/>
                                        </p:tgtEl>
                                        <p:attrNameLst>
                                          <p:attrName>style.visibility</p:attrName>
                                        </p:attrNameLst>
                                      </p:cBhvr>
                                      <p:to>
                                        <p:strVal val="visible"/>
                                      </p:to>
                                    </p:set>
                                    <p:animEffect transition="in" filter="dissolve">
                                      <p:cBhvr>
                                        <p:cTn id="17" dur="500"/>
                                        <p:tgtEl>
                                          <p:spTgt spid="2345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34512"/>
                                        </p:tgtEl>
                                        <p:attrNameLst>
                                          <p:attrName>style.visibility</p:attrName>
                                        </p:attrNameLst>
                                      </p:cBhvr>
                                      <p:to>
                                        <p:strVal val="visible"/>
                                      </p:to>
                                    </p:set>
                                    <p:animEffect transition="in" filter="dissolve">
                                      <p:cBhvr>
                                        <p:cTn id="22" dur="500"/>
                                        <p:tgtEl>
                                          <p:spTgt spid="234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8" grpId="0" animBg="1"/>
      <p:bldP spid="234510" grpId="0" animBg="1"/>
      <p:bldP spid="234511" grpId="0" animBg="1"/>
      <p:bldP spid="2345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799" y="221674"/>
            <a:ext cx="11545455" cy="6530108"/>
          </a:xfrm>
        </p:spPr>
        <p:txBody>
          <a:bodyPr rtlCol="0">
            <a:noAutofit/>
          </a:bodyPr>
          <a:lstStyle/>
          <a:p>
            <a:pPr>
              <a:lnSpc>
                <a:spcPct val="110000"/>
              </a:lnSpc>
              <a:defRPr/>
            </a:pPr>
            <a:r>
              <a:rPr lang="en-US" altLang="zh-CN" sz="2400" dirty="0">
                <a:solidFill>
                  <a:srgbClr val="D60093"/>
                </a:solidFill>
                <a:latin typeface="Bookman Old Style" panose="02050604050505020204" pitchFamily="18" charset="0"/>
              </a:rPr>
              <a:t>Definition:</a:t>
            </a:r>
            <a:r>
              <a:rPr lang="en-US" altLang="zh-CN" sz="2400" dirty="0">
                <a:latin typeface="Bookman Old Style" panose="02050604050505020204" pitchFamily="18" charset="0"/>
              </a:rPr>
              <a:t>  Phenylpropanoids represent a large group of natural products containing a </a:t>
            </a:r>
            <a:r>
              <a:rPr lang="en-US" altLang="zh-CN" sz="2400" dirty="0">
                <a:solidFill>
                  <a:srgbClr val="00B050"/>
                </a:solidFill>
                <a:latin typeface="Bookman Old Style" panose="02050604050505020204" pitchFamily="18" charset="0"/>
              </a:rPr>
              <a:t>phenyl ring</a:t>
            </a:r>
            <a:r>
              <a:rPr lang="en-US" altLang="zh-CN" sz="2400" dirty="0">
                <a:latin typeface="Bookman Old Style" panose="02050604050505020204" pitchFamily="18" charset="0"/>
              </a:rPr>
              <a:t> attached to a </a:t>
            </a:r>
            <a:r>
              <a:rPr lang="en-US" altLang="zh-CN" sz="2400" dirty="0">
                <a:solidFill>
                  <a:srgbClr val="00B050"/>
                </a:solidFill>
                <a:latin typeface="Bookman Old Style" panose="02050604050505020204" pitchFamily="18" charset="0"/>
              </a:rPr>
              <a:t>three-carbon propane side chain</a:t>
            </a:r>
            <a:r>
              <a:rPr lang="en-US" altLang="zh-CN" sz="2400" dirty="0">
                <a:latin typeface="Bookman Old Style" panose="02050604050505020204" pitchFamily="18" charset="0"/>
              </a:rPr>
              <a:t>(C</a:t>
            </a:r>
            <a:r>
              <a:rPr lang="en-US" altLang="zh-CN" sz="2400" baseline="-25000" dirty="0">
                <a:latin typeface="Bookman Old Style" panose="02050604050505020204" pitchFamily="18" charset="0"/>
              </a:rPr>
              <a:t>6</a:t>
            </a:r>
            <a:r>
              <a:rPr lang="en-US" altLang="zh-CN" sz="2400" dirty="0">
                <a:latin typeface="Bookman Old Style" panose="02050604050505020204" pitchFamily="18" charset="0"/>
              </a:rPr>
              <a:t>-C</a:t>
            </a:r>
            <a:r>
              <a:rPr lang="en-US" altLang="zh-CN" sz="2400" baseline="-25000" dirty="0">
                <a:latin typeface="Bookman Old Style" panose="02050604050505020204" pitchFamily="18" charset="0"/>
              </a:rPr>
              <a:t>3</a:t>
            </a:r>
            <a:r>
              <a:rPr lang="en-US" altLang="zh-CN" sz="2400" dirty="0">
                <a:latin typeface="Bookman Old Style" panose="02050604050505020204" pitchFamily="18" charset="0"/>
              </a:rPr>
              <a:t>) in their structure</a:t>
            </a:r>
            <a:r>
              <a:rPr lang="en-US" altLang="zh-CN" sz="2400" dirty="0" smtClean="0">
                <a:latin typeface="Bookman Old Style" panose="02050604050505020204" pitchFamily="18" charset="0"/>
              </a:rPr>
              <a:t>.</a:t>
            </a:r>
          </a:p>
          <a:p>
            <a:pPr>
              <a:lnSpc>
                <a:spcPct val="110000"/>
              </a:lnSpc>
              <a:defRPr/>
            </a:pPr>
            <a:endParaRPr lang="en-US" altLang="zh-CN" sz="2400" dirty="0" smtClean="0">
              <a:latin typeface="Bookman Old Style" panose="02050604050505020204" pitchFamily="18" charset="0"/>
            </a:endParaRPr>
          </a:p>
          <a:p>
            <a:pPr>
              <a:lnSpc>
                <a:spcPct val="110000"/>
              </a:lnSpc>
            </a:pPr>
            <a:r>
              <a:rPr lang="en-IN" sz="2400" dirty="0">
                <a:latin typeface="Bookman Old Style" panose="02050604050505020204" pitchFamily="18" charset="0"/>
              </a:rPr>
              <a:t>It represent a naturally occurring  phenolic compounds essentially derived  from the aromatic amino acids phenylalanine  and tyrosine or in a certain specific instances the intermediate obtained from </a:t>
            </a:r>
            <a:r>
              <a:rPr lang="en-IN" sz="2400" dirty="0" err="1">
                <a:latin typeface="Bookman Old Style" panose="02050604050505020204" pitchFamily="18" charset="0"/>
              </a:rPr>
              <a:t>Shikimic</a:t>
            </a:r>
            <a:r>
              <a:rPr lang="en-IN" sz="2400" dirty="0">
                <a:latin typeface="Bookman Old Style" panose="02050604050505020204" pitchFamily="18" charset="0"/>
              </a:rPr>
              <a:t> acid biosynthesis pathway</a:t>
            </a:r>
            <a:r>
              <a:rPr lang="en-IN" sz="2400" dirty="0" smtClean="0">
                <a:latin typeface="Bookman Old Style" panose="02050604050505020204" pitchFamily="18" charset="0"/>
              </a:rPr>
              <a:t>.</a:t>
            </a:r>
            <a:endParaRPr lang="en-IN" sz="2400" dirty="0">
              <a:latin typeface="Bookman Old Style" panose="02050604050505020204" pitchFamily="18" charset="0"/>
            </a:endParaRPr>
          </a:p>
          <a:p>
            <a:pPr>
              <a:lnSpc>
                <a:spcPct val="110000"/>
              </a:lnSpc>
            </a:pPr>
            <a:r>
              <a:rPr lang="en-IN" sz="2400" dirty="0">
                <a:latin typeface="Bookman Old Style" panose="02050604050505020204" pitchFamily="18" charset="0"/>
              </a:rPr>
              <a:t>These compounds comprise  of a phenyl ring to which is attached a 3C-side chain; and may also contain one or more C6-C3 residues.</a:t>
            </a:r>
          </a:p>
          <a:p>
            <a:pPr>
              <a:lnSpc>
                <a:spcPct val="110000"/>
              </a:lnSpc>
            </a:pPr>
            <a:r>
              <a:rPr lang="en-IN" sz="2400" dirty="0">
                <a:latin typeface="Bookman Old Style" panose="02050604050505020204" pitchFamily="18" charset="0"/>
              </a:rPr>
              <a:t>The unique combination of the </a:t>
            </a:r>
            <a:r>
              <a:rPr lang="en-IN" sz="2400" dirty="0" err="1">
                <a:latin typeface="Bookman Old Style" panose="02050604050505020204" pitchFamily="18" charset="0"/>
              </a:rPr>
              <a:t>phenylpropane</a:t>
            </a:r>
            <a:r>
              <a:rPr lang="en-IN" sz="2400" dirty="0">
                <a:latin typeface="Bookman Old Style" panose="02050604050505020204" pitchFamily="18" charset="0"/>
              </a:rPr>
              <a:t> side chain(</a:t>
            </a:r>
            <a:r>
              <a:rPr lang="en-IN" sz="2400" dirty="0" err="1">
                <a:latin typeface="Bookman Old Style" panose="02050604050505020204" pitchFamily="18" charset="0"/>
              </a:rPr>
              <a:t>ie</a:t>
            </a:r>
            <a:r>
              <a:rPr lang="en-IN" sz="2400" dirty="0">
                <a:latin typeface="Bookman Old Style" panose="02050604050505020204" pitchFamily="18" charset="0"/>
              </a:rPr>
              <a:t> 3C-atom)evidently present in ‘</a:t>
            </a:r>
            <a:r>
              <a:rPr lang="en-IN" sz="2400" dirty="0" err="1">
                <a:latin typeface="Bookman Old Style" panose="02050604050505020204" pitchFamily="18" charset="0"/>
              </a:rPr>
              <a:t>Phenylpropanoids</a:t>
            </a:r>
            <a:r>
              <a:rPr lang="en-IN" sz="2400" dirty="0">
                <a:latin typeface="Bookman Old Style" panose="02050604050505020204" pitchFamily="18" charset="0"/>
              </a:rPr>
              <a:t>’ are absolutely devoid of nitrogen atom.</a:t>
            </a:r>
          </a:p>
          <a:p>
            <a:pPr marL="0" indent="0">
              <a:lnSpc>
                <a:spcPct val="110000"/>
              </a:lnSpc>
              <a:buNone/>
            </a:pPr>
            <a:r>
              <a:rPr lang="en-IN" sz="2400" dirty="0">
                <a:latin typeface="Bookman Old Style" panose="02050604050505020204" pitchFamily="18" charset="0"/>
              </a:rPr>
              <a:t>    </a:t>
            </a:r>
            <a:r>
              <a:rPr lang="en-IN" sz="2400" dirty="0" err="1">
                <a:latin typeface="Bookman Old Style" panose="02050604050505020204" pitchFamily="18" charset="0"/>
              </a:rPr>
              <a:t>eg</a:t>
            </a:r>
            <a:r>
              <a:rPr lang="en-IN" sz="2400" dirty="0">
                <a:latin typeface="Bookman Old Style" panose="02050604050505020204" pitchFamily="18" charset="0"/>
              </a:rPr>
              <a:t>. Alkaloids, </a:t>
            </a:r>
            <a:r>
              <a:rPr lang="en-IN" sz="2400" dirty="0" err="1">
                <a:latin typeface="Bookman Old Style" panose="02050604050505020204" pitchFamily="18" charset="0"/>
              </a:rPr>
              <a:t>cyanogenetic</a:t>
            </a:r>
            <a:r>
              <a:rPr lang="en-IN" sz="2400" dirty="0">
                <a:latin typeface="Bookman Old Style" panose="02050604050505020204" pitchFamily="18" charset="0"/>
              </a:rPr>
              <a:t> glycosides, </a:t>
            </a:r>
            <a:r>
              <a:rPr lang="en-IN" sz="2400" dirty="0" err="1">
                <a:latin typeface="Bookman Old Style" panose="02050604050505020204" pitchFamily="18" charset="0"/>
              </a:rPr>
              <a:t>glucosinolates</a:t>
            </a:r>
            <a:r>
              <a:rPr lang="en-IN" sz="2400" dirty="0">
                <a:latin typeface="Bookman Old Style" panose="02050604050505020204" pitchFamily="18" charset="0"/>
              </a:rPr>
              <a:t>.</a:t>
            </a:r>
          </a:p>
          <a:p>
            <a:pPr>
              <a:defRPr/>
            </a:pPr>
            <a:endParaRPr lang="en-US" altLang="zh-CN" sz="2400" dirty="0" smtClean="0">
              <a:latin typeface="Bookman Old Style" panose="02050604050505020204" pitchFamily="18" charset="0"/>
            </a:endParaRPr>
          </a:p>
          <a:p>
            <a:pPr marL="0" indent="0">
              <a:buNone/>
              <a:defRPr/>
            </a:pPr>
            <a:r>
              <a:rPr lang="en-US" altLang="zh-CN" sz="2400" dirty="0" smtClean="0">
                <a:latin typeface="Bookman Old Style" panose="02050604050505020204" pitchFamily="18" charset="0"/>
              </a:rPr>
              <a:t> </a:t>
            </a:r>
            <a:endParaRPr lang="en-US" altLang="zh-CN" sz="2400" dirty="0">
              <a:latin typeface="Bookman Old Style" panose="02050604050505020204" pitchFamily="18" charset="0"/>
            </a:endParaRPr>
          </a:p>
        </p:txBody>
      </p:sp>
    </p:spTree>
    <p:extLst>
      <p:ext uri="{BB962C8B-B14F-4D97-AF65-F5344CB8AC3E}">
        <p14:creationId xmlns:p14="http://schemas.microsoft.com/office/powerpoint/2010/main" val="10289540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126"/>
            <a:ext cx="10515600" cy="501978"/>
          </a:xfrm>
        </p:spPr>
        <p:txBody>
          <a:bodyPr>
            <a:normAutofit fontScale="90000"/>
          </a:bodyPr>
          <a:lstStyle/>
          <a:p>
            <a:r>
              <a:rPr lang="en-IN" dirty="0" smtClean="0">
                <a:latin typeface="Bookman Old Style" panose="02050604050505020204" pitchFamily="18" charset="0"/>
              </a:rPr>
              <a:t>LIGNANS</a:t>
            </a:r>
            <a:endParaRPr lang="en-IN" dirty="0">
              <a:latin typeface="Bookman Old Style" panose="02050604050505020204" pitchFamily="18" charset="0"/>
            </a:endParaRPr>
          </a:p>
        </p:txBody>
      </p:sp>
      <p:sp>
        <p:nvSpPr>
          <p:cNvPr id="3" name="Content Placeholder 2"/>
          <p:cNvSpPr>
            <a:spLocks noGrp="1"/>
          </p:cNvSpPr>
          <p:nvPr>
            <p:ph idx="1"/>
          </p:nvPr>
        </p:nvSpPr>
        <p:spPr>
          <a:xfrm>
            <a:off x="314632" y="930166"/>
            <a:ext cx="11729884" cy="5844260"/>
          </a:xfrm>
        </p:spPr>
        <p:txBody>
          <a:bodyPr>
            <a:normAutofit lnSpcReduction="10000"/>
          </a:bodyPr>
          <a:lstStyle/>
          <a:p>
            <a:r>
              <a:rPr lang="en-IN" dirty="0" smtClean="0">
                <a:latin typeface="Bookman Old Style" panose="02050604050505020204" pitchFamily="18" charset="0"/>
              </a:rPr>
              <a:t>The product with lower molecular weight that are accomplished by the oxidative coupling of para-</a:t>
            </a:r>
            <a:r>
              <a:rPr lang="en-IN" dirty="0" err="1" smtClean="0">
                <a:latin typeface="Bookman Old Style" panose="02050604050505020204" pitchFamily="18" charset="0"/>
              </a:rPr>
              <a:t>hydroxyphenylpropene</a:t>
            </a:r>
            <a:r>
              <a:rPr lang="en-IN" dirty="0" smtClean="0">
                <a:latin typeface="Bookman Old Style" panose="02050604050505020204" pitchFamily="18" charset="0"/>
              </a:rPr>
              <a:t> units where in two  units may be linked by an oxygen bridge</a:t>
            </a:r>
          </a:p>
          <a:p>
            <a:r>
              <a:rPr lang="en-US" altLang="zh-CN" dirty="0" smtClean="0">
                <a:solidFill>
                  <a:srgbClr val="D60093"/>
                </a:solidFill>
                <a:latin typeface="Bookman Old Style" panose="02050604050505020204" pitchFamily="18" charset="0"/>
              </a:rPr>
              <a:t>Lignans</a:t>
            </a:r>
            <a:r>
              <a:rPr lang="en-US" altLang="zh-CN" dirty="0" smtClean="0">
                <a:latin typeface="Bookman Old Style" panose="02050604050505020204" pitchFamily="18" charset="0"/>
              </a:rPr>
              <a:t> are typically found as </a:t>
            </a:r>
            <a:r>
              <a:rPr lang="en-US" altLang="zh-CN" dirty="0" smtClean="0">
                <a:solidFill>
                  <a:srgbClr val="00B050"/>
                </a:solidFill>
                <a:latin typeface="Bookman Old Style" panose="02050604050505020204" pitchFamily="18" charset="0"/>
              </a:rPr>
              <a:t>dimeric phenylpropanoids</a:t>
            </a:r>
            <a:r>
              <a:rPr lang="en-US" altLang="zh-CN" dirty="0" smtClean="0">
                <a:latin typeface="Bookman Old Style" panose="02050604050505020204" pitchFamily="18" charset="0"/>
              </a:rPr>
              <a:t> derivatives and are found in woody tissues and resin of plants.</a:t>
            </a:r>
          </a:p>
          <a:p>
            <a:r>
              <a:rPr lang="en-US" altLang="zh-CN" dirty="0" smtClean="0">
                <a:latin typeface="Bookman Old Style" panose="02050604050505020204" pitchFamily="18" charset="0"/>
              </a:rPr>
              <a:t> Most of lignans are free form, seldom as glycoside.</a:t>
            </a:r>
          </a:p>
          <a:p>
            <a:r>
              <a:rPr lang="en-US" altLang="zh-CN" dirty="0" smtClean="0">
                <a:latin typeface="Bookman Old Style" panose="02050604050505020204" pitchFamily="18" charset="0"/>
              </a:rPr>
              <a:t> They have antitumor, antiviral, liver protective, etc. activities.</a:t>
            </a:r>
          </a:p>
          <a:p>
            <a:r>
              <a:rPr lang="en-US" altLang="zh-CN" dirty="0" smtClean="0">
                <a:latin typeface="Bookman Old Style" panose="02050604050505020204" pitchFamily="18" charset="0"/>
              </a:rPr>
              <a:t> The two phenylpropanoid units mostly linked through the </a:t>
            </a:r>
            <a:r>
              <a:rPr lang="el-GR" altLang="zh-CN" dirty="0" smtClean="0">
                <a:latin typeface="Bookman Old Style" panose="02050604050505020204" pitchFamily="18" charset="0"/>
                <a:cs typeface="Times New Roman" panose="02020603050405020304" pitchFamily="18" charset="0"/>
              </a:rPr>
              <a:t>β</a:t>
            </a:r>
            <a:r>
              <a:rPr lang="en-US" altLang="zh-CN" dirty="0" smtClean="0">
                <a:latin typeface="Bookman Old Style" panose="02050604050505020204" pitchFamily="18" charset="0"/>
              </a:rPr>
              <a:t>-C atom of the C</a:t>
            </a:r>
            <a:r>
              <a:rPr lang="en-US" altLang="zh-CN" baseline="-25000" dirty="0" smtClean="0">
                <a:latin typeface="Bookman Old Style" panose="02050604050505020204" pitchFamily="18" charset="0"/>
              </a:rPr>
              <a:t>3</a:t>
            </a:r>
            <a:r>
              <a:rPr lang="en-US" altLang="zh-CN" dirty="0" smtClean="0">
                <a:latin typeface="Bookman Old Style" panose="02050604050505020204" pitchFamily="18" charset="0"/>
              </a:rPr>
              <a:t> side chains.</a:t>
            </a:r>
          </a:p>
          <a:p>
            <a:r>
              <a:rPr lang="en-IN" dirty="0" smtClean="0">
                <a:latin typeface="Bookman Old Style" panose="02050604050505020204" pitchFamily="18" charset="0"/>
              </a:rPr>
              <a:t>The terminology lignin or precisely Haworth lignin is generally applied  to such compounds that are derived by coupling acid and / or alcohol exclusively; where as the compounds which are derived by coupling </a:t>
            </a:r>
            <a:r>
              <a:rPr lang="en-IN" dirty="0" err="1" smtClean="0">
                <a:latin typeface="Bookman Old Style" panose="02050604050505020204" pitchFamily="18" charset="0"/>
              </a:rPr>
              <a:t>propenyl</a:t>
            </a:r>
            <a:r>
              <a:rPr lang="en-IN" dirty="0" smtClean="0">
                <a:latin typeface="Bookman Old Style" panose="02050604050505020204" pitchFamily="18" charset="0"/>
              </a:rPr>
              <a:t> and/or allyl derivatives are known as </a:t>
            </a:r>
            <a:r>
              <a:rPr lang="en-IN" dirty="0" err="1" smtClean="0">
                <a:latin typeface="Bookman Old Style" panose="02050604050505020204" pitchFamily="18" charset="0"/>
              </a:rPr>
              <a:t>Neolignans</a:t>
            </a:r>
            <a:r>
              <a:rPr lang="en-IN" dirty="0" smtClean="0">
                <a:latin typeface="Bookman Old Style" panose="02050604050505020204" pitchFamily="18" charset="0"/>
              </a:rPr>
              <a:t>.</a:t>
            </a:r>
            <a:endParaRPr lang="en-IN" dirty="0">
              <a:latin typeface="Bookman Old Style" panose="02050604050505020204" pitchFamily="18" charset="0"/>
            </a:endParaRPr>
          </a:p>
        </p:txBody>
      </p:sp>
    </p:spTree>
    <p:extLst>
      <p:ext uri="{BB962C8B-B14F-4D97-AF65-F5344CB8AC3E}">
        <p14:creationId xmlns:p14="http://schemas.microsoft.com/office/powerpoint/2010/main" val="23626403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813" y="442452"/>
            <a:ext cx="11690555" cy="6066503"/>
          </a:xfrm>
        </p:spPr>
        <p:txBody>
          <a:bodyPr>
            <a:normAutofit/>
          </a:bodyPr>
          <a:lstStyle/>
          <a:p>
            <a:r>
              <a:rPr lang="en-IN" dirty="0" smtClean="0">
                <a:latin typeface="Bookman Old Style" panose="02050604050505020204" pitchFamily="18" charset="0"/>
              </a:rPr>
              <a:t>Biological source- it occurs widely and have been obtained from roots, heart wood, foliage, fruit and resinous exudates of plants.</a:t>
            </a:r>
          </a:p>
          <a:p>
            <a:r>
              <a:rPr lang="en-IN" dirty="0" smtClean="0">
                <a:latin typeface="Bookman Old Style" panose="02050604050505020204" pitchFamily="18" charset="0"/>
              </a:rPr>
              <a:t>They represent the dimer stage intermediate between the monomeric propyl phenol units and lignin.</a:t>
            </a:r>
          </a:p>
          <a:p>
            <a:r>
              <a:rPr lang="en-IN" dirty="0" smtClean="0">
                <a:latin typeface="Bookman Old Style" panose="02050604050505020204" pitchFamily="18" charset="0"/>
              </a:rPr>
              <a:t>α- lignin has been found in the roots and rhizomes of </a:t>
            </a:r>
            <a:r>
              <a:rPr lang="en-IN" i="1" dirty="0" err="1" smtClean="0">
                <a:latin typeface="Bookman Old Style" panose="02050604050505020204" pitchFamily="18" charset="0"/>
              </a:rPr>
              <a:t>Podophyllum</a:t>
            </a:r>
            <a:r>
              <a:rPr lang="en-IN" i="1" dirty="0" smtClean="0">
                <a:latin typeface="Bookman Old Style" panose="02050604050505020204" pitchFamily="18" charset="0"/>
              </a:rPr>
              <a:t> </a:t>
            </a:r>
            <a:r>
              <a:rPr lang="en-IN" i="1" dirty="0" err="1" smtClean="0">
                <a:latin typeface="Bookman Old Style" panose="02050604050505020204" pitchFamily="18" charset="0"/>
              </a:rPr>
              <a:t>hexandrum</a:t>
            </a:r>
            <a:r>
              <a:rPr lang="en-IN" i="1" dirty="0" smtClean="0">
                <a:latin typeface="Bookman Old Style" panose="02050604050505020204" pitchFamily="18" charset="0"/>
              </a:rPr>
              <a:t> </a:t>
            </a:r>
            <a:r>
              <a:rPr lang="en-IN" dirty="0" err="1" smtClean="0">
                <a:latin typeface="Bookman Old Style" panose="02050604050505020204" pitchFamily="18" charset="0"/>
              </a:rPr>
              <a:t>Royle</a:t>
            </a:r>
            <a:r>
              <a:rPr lang="en-IN" i="1" dirty="0" smtClean="0">
                <a:latin typeface="Bookman Old Style" panose="02050604050505020204" pitchFamily="18" charset="0"/>
              </a:rPr>
              <a:t>.</a:t>
            </a:r>
          </a:p>
          <a:p>
            <a:r>
              <a:rPr lang="en-IN" dirty="0" err="1" smtClean="0">
                <a:latin typeface="Bookman Old Style" panose="02050604050505020204" pitchFamily="18" charset="0"/>
              </a:rPr>
              <a:t>Lignans</a:t>
            </a:r>
            <a:r>
              <a:rPr lang="en-IN" dirty="0" smtClean="0">
                <a:latin typeface="Bookman Old Style" panose="02050604050505020204" pitchFamily="18" charset="0"/>
              </a:rPr>
              <a:t> are formed by the reduction of </a:t>
            </a:r>
            <a:r>
              <a:rPr lang="en-IN" dirty="0" err="1" smtClean="0">
                <a:latin typeface="Bookman Old Style" panose="02050604050505020204" pitchFamily="18" charset="0"/>
              </a:rPr>
              <a:t>ferulic</a:t>
            </a:r>
            <a:r>
              <a:rPr lang="en-IN" dirty="0" smtClean="0">
                <a:latin typeface="Bookman Old Style" panose="02050604050505020204" pitchFamily="18" charset="0"/>
              </a:rPr>
              <a:t> acid to </a:t>
            </a:r>
            <a:r>
              <a:rPr lang="en-IN" dirty="0" err="1" smtClean="0">
                <a:latin typeface="Bookman Old Style" panose="02050604050505020204" pitchFamily="18" charset="0"/>
              </a:rPr>
              <a:t>coniferyl</a:t>
            </a:r>
            <a:r>
              <a:rPr lang="en-IN" dirty="0" smtClean="0">
                <a:latin typeface="Bookman Old Style" panose="02050604050505020204" pitchFamily="18" charset="0"/>
              </a:rPr>
              <a:t> alcohol as its first step and foremost step the oxidative dimerization of the </a:t>
            </a:r>
            <a:r>
              <a:rPr lang="en-IN" dirty="0" err="1" smtClean="0">
                <a:latin typeface="Bookman Old Style" panose="02050604050505020204" pitchFamily="18" charset="0"/>
              </a:rPr>
              <a:t>coniferyl</a:t>
            </a:r>
            <a:r>
              <a:rPr lang="en-IN" dirty="0" smtClean="0">
                <a:latin typeface="Bookman Old Style" panose="02050604050505020204" pitchFamily="18" charset="0"/>
              </a:rPr>
              <a:t> alcohol units and the establishment of linkage through the </a:t>
            </a:r>
            <a:r>
              <a:rPr lang="el-GR" dirty="0" smtClean="0">
                <a:latin typeface="Bookman Old Style" panose="02050604050505020204" pitchFamily="18" charset="0"/>
              </a:rPr>
              <a:t>β</a:t>
            </a:r>
            <a:r>
              <a:rPr lang="en-IN" dirty="0" smtClean="0">
                <a:latin typeface="Bookman Old Style" panose="02050604050505020204" pitchFamily="18" charset="0"/>
              </a:rPr>
              <a:t>-carbon atom of the C</a:t>
            </a:r>
            <a:r>
              <a:rPr lang="en-IN" sz="2000" dirty="0" smtClean="0">
                <a:latin typeface="Bookman Old Style" panose="02050604050505020204" pitchFamily="18" charset="0"/>
              </a:rPr>
              <a:t>3  </a:t>
            </a:r>
            <a:r>
              <a:rPr lang="en-IN" dirty="0" smtClean="0">
                <a:latin typeface="Bookman Old Style" panose="02050604050505020204" pitchFamily="18" charset="0"/>
              </a:rPr>
              <a:t>side chain.</a:t>
            </a:r>
          </a:p>
          <a:p>
            <a:pPr marL="0" indent="0">
              <a:buNone/>
            </a:pPr>
            <a:r>
              <a:rPr lang="en-IN" dirty="0">
                <a:latin typeface="Bookman Old Style" panose="02050604050505020204" pitchFamily="18" charset="0"/>
              </a:rPr>
              <a:t> </a:t>
            </a:r>
            <a:r>
              <a:rPr lang="en-IN" dirty="0" smtClean="0">
                <a:latin typeface="Bookman Old Style" panose="02050604050505020204" pitchFamily="18" charset="0"/>
              </a:rPr>
              <a:t>      </a:t>
            </a:r>
            <a:r>
              <a:rPr lang="en-IN" dirty="0" err="1" smtClean="0">
                <a:latin typeface="Bookman Old Style" panose="02050604050505020204" pitchFamily="18" charset="0"/>
              </a:rPr>
              <a:t>eg</a:t>
            </a:r>
            <a:r>
              <a:rPr lang="en-IN" dirty="0" smtClean="0">
                <a:latin typeface="Bookman Old Style" panose="02050604050505020204" pitchFamily="18" charset="0"/>
              </a:rPr>
              <a:t>. Etoposide, </a:t>
            </a:r>
            <a:r>
              <a:rPr lang="en-IN" dirty="0" err="1" smtClean="0">
                <a:latin typeface="Bookman Old Style" panose="02050604050505020204" pitchFamily="18" charset="0"/>
              </a:rPr>
              <a:t>Teriposide</a:t>
            </a:r>
            <a:r>
              <a:rPr lang="en-IN" dirty="0" smtClean="0">
                <a:latin typeface="Bookman Old Style" panose="02050604050505020204" pitchFamily="18" charset="0"/>
              </a:rPr>
              <a:t>.</a:t>
            </a:r>
            <a:endParaRPr lang="en-IN" dirty="0">
              <a:latin typeface="Bookman Old Style" panose="02050604050505020204" pitchFamily="18" charset="0"/>
            </a:endParaRPr>
          </a:p>
        </p:txBody>
      </p:sp>
    </p:spTree>
    <p:extLst>
      <p:ext uri="{BB962C8B-B14F-4D97-AF65-F5344CB8AC3E}">
        <p14:creationId xmlns:p14="http://schemas.microsoft.com/office/powerpoint/2010/main" val="14588866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sz="2800">
                <a:solidFill>
                  <a:srgbClr val="000000"/>
                </a:solidFill>
                <a:latin typeface="Times New Roman" panose="02020603050405020304" pitchFamily="18" charset="0"/>
              </a:rPr>
              <a:t>Structure and Classification</a:t>
            </a:r>
            <a:endParaRPr lang="zh-CN" altLang="en-US" sz="2800">
              <a:solidFill>
                <a:srgbClr val="000000"/>
              </a:solidFill>
              <a:latin typeface="Times New Roman" panose="02020603050405020304" pitchFamily="18" charset="0"/>
            </a:endParaRPr>
          </a:p>
        </p:txBody>
      </p:sp>
      <p:sp>
        <p:nvSpPr>
          <p:cNvPr id="23555" name="Rectangle 3"/>
          <p:cNvSpPr>
            <a:spLocks noGrp="1" noChangeArrowheads="1"/>
          </p:cNvSpPr>
          <p:nvPr>
            <p:ph type="body" idx="1"/>
          </p:nvPr>
        </p:nvSpPr>
        <p:spPr>
          <a:xfrm>
            <a:off x="1981200" y="1295400"/>
            <a:ext cx="8229600" cy="4953000"/>
          </a:xfrm>
        </p:spPr>
        <p:txBody>
          <a:bodyPr/>
          <a:lstStyle/>
          <a:p>
            <a:r>
              <a:rPr lang="en-US" altLang="zh-CN" smtClean="0">
                <a:solidFill>
                  <a:srgbClr val="000000"/>
                </a:solidFill>
                <a:latin typeface="Times New Roman" panose="02020603050405020304" pitchFamily="18" charset="0"/>
              </a:rPr>
              <a:t> </a:t>
            </a:r>
            <a:r>
              <a:rPr lang="en-US" altLang="zh-CN" smtClean="0">
                <a:solidFill>
                  <a:srgbClr val="D60093"/>
                </a:solidFill>
                <a:latin typeface="Times New Roman" panose="02020603050405020304" pitchFamily="18" charset="0"/>
              </a:rPr>
              <a:t>Classification:</a:t>
            </a:r>
          </a:p>
          <a:p>
            <a:pPr>
              <a:buFont typeface="Wingdings" panose="05000000000000000000" pitchFamily="2" charset="2"/>
              <a:buNone/>
            </a:pPr>
            <a:endParaRPr lang="zh-CN" altLang="en-US" smtClean="0">
              <a:solidFill>
                <a:srgbClr val="000000"/>
              </a:solidFill>
              <a:latin typeface="Times New Roman" panose="02020603050405020304" pitchFamily="18" charset="0"/>
            </a:endParaRPr>
          </a:p>
        </p:txBody>
      </p:sp>
      <p:sp>
        <p:nvSpPr>
          <p:cNvPr id="23556" name="AutoShape 4"/>
          <p:cNvSpPr>
            <a:spLocks noChangeArrowheads="1"/>
          </p:cNvSpPr>
          <p:nvPr/>
        </p:nvSpPr>
        <p:spPr bwMode="auto">
          <a:xfrm>
            <a:off x="3276600" y="3429000"/>
            <a:ext cx="1371600" cy="533400"/>
          </a:xfrm>
          <a:prstGeom prst="roundRect">
            <a:avLst>
              <a:gd name="adj" fmla="val 16667"/>
            </a:avLst>
          </a:prstGeom>
          <a:solidFill>
            <a:srgbClr val="FFFF99"/>
          </a:solidFill>
          <a:ln w="9525">
            <a:solidFill>
              <a:schemeClr val="tx1"/>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zh-CN" sz="2400" b="1" dirty="0">
                <a:latin typeface="Times New Roman" panose="02020603050405020304" pitchFamily="18" charset="0"/>
              </a:rPr>
              <a:t>Lignans</a:t>
            </a:r>
          </a:p>
        </p:txBody>
      </p:sp>
      <p:sp>
        <p:nvSpPr>
          <p:cNvPr id="23557" name="AutoShape 5"/>
          <p:cNvSpPr>
            <a:spLocks/>
          </p:cNvSpPr>
          <p:nvPr/>
        </p:nvSpPr>
        <p:spPr bwMode="auto">
          <a:xfrm>
            <a:off x="4648200" y="1600200"/>
            <a:ext cx="457200" cy="4267200"/>
          </a:xfrm>
          <a:prstGeom prst="leftBrace">
            <a:avLst>
              <a:gd name="adj1" fmla="val 77778"/>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23558" name="AutoShape 6"/>
          <p:cNvSpPr>
            <a:spLocks noChangeArrowheads="1"/>
          </p:cNvSpPr>
          <p:nvPr/>
        </p:nvSpPr>
        <p:spPr bwMode="auto">
          <a:xfrm>
            <a:off x="5181600" y="1371600"/>
            <a:ext cx="3276600" cy="381000"/>
          </a:xfrm>
          <a:prstGeom prst="roundRect">
            <a:avLst>
              <a:gd name="adj" fmla="val 16667"/>
            </a:avLst>
          </a:prstGeom>
          <a:solidFill>
            <a:srgbClr val="FFFF99"/>
          </a:solidFill>
          <a:ln w="9525">
            <a:solidFill>
              <a:schemeClr val="tx1"/>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zh-CN" sz="2000" b="1" dirty="0">
                <a:latin typeface="Times New Roman" panose="02020603050405020304" pitchFamily="18" charset="0"/>
              </a:rPr>
              <a:t>Simple Lignans</a:t>
            </a:r>
          </a:p>
        </p:txBody>
      </p:sp>
      <p:sp>
        <p:nvSpPr>
          <p:cNvPr id="23559" name="AutoShape 7"/>
          <p:cNvSpPr>
            <a:spLocks noChangeArrowheads="1"/>
          </p:cNvSpPr>
          <p:nvPr/>
        </p:nvSpPr>
        <p:spPr bwMode="auto">
          <a:xfrm>
            <a:off x="5181600" y="1905000"/>
            <a:ext cx="3276600" cy="381000"/>
          </a:xfrm>
          <a:prstGeom prst="roundRect">
            <a:avLst>
              <a:gd name="adj" fmla="val 16667"/>
            </a:avLst>
          </a:prstGeom>
          <a:solidFill>
            <a:srgbClr val="FFFF99"/>
          </a:solidFill>
          <a:ln w="9525">
            <a:solidFill>
              <a:schemeClr val="tx1"/>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zh-CN" sz="2000" b="1">
                <a:latin typeface="Times New Roman" panose="02020603050405020304" pitchFamily="18" charset="0"/>
              </a:rPr>
              <a:t>Monoepoxylignans</a:t>
            </a:r>
          </a:p>
        </p:txBody>
      </p:sp>
      <p:sp>
        <p:nvSpPr>
          <p:cNvPr id="23560" name="AutoShape 8"/>
          <p:cNvSpPr>
            <a:spLocks noChangeArrowheads="1"/>
          </p:cNvSpPr>
          <p:nvPr/>
        </p:nvSpPr>
        <p:spPr bwMode="auto">
          <a:xfrm>
            <a:off x="5181600" y="2438400"/>
            <a:ext cx="3276600" cy="381000"/>
          </a:xfrm>
          <a:prstGeom prst="roundRect">
            <a:avLst>
              <a:gd name="adj" fmla="val 16667"/>
            </a:avLst>
          </a:prstGeom>
          <a:solidFill>
            <a:srgbClr val="FFFF99"/>
          </a:solidFill>
          <a:ln w="9525">
            <a:solidFill>
              <a:schemeClr val="tx1"/>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zh-CN" sz="2000" b="1">
                <a:latin typeface="Times New Roman" panose="02020603050405020304" pitchFamily="18" charset="0"/>
              </a:rPr>
              <a:t>Lignanolides</a:t>
            </a:r>
          </a:p>
        </p:txBody>
      </p:sp>
      <p:sp>
        <p:nvSpPr>
          <p:cNvPr id="23561" name="AutoShape 9"/>
          <p:cNvSpPr>
            <a:spLocks noChangeArrowheads="1"/>
          </p:cNvSpPr>
          <p:nvPr/>
        </p:nvSpPr>
        <p:spPr bwMode="auto">
          <a:xfrm>
            <a:off x="5181600" y="2971800"/>
            <a:ext cx="3276600" cy="381000"/>
          </a:xfrm>
          <a:prstGeom prst="roundRect">
            <a:avLst>
              <a:gd name="adj" fmla="val 16667"/>
            </a:avLst>
          </a:prstGeom>
          <a:solidFill>
            <a:srgbClr val="FFFF99"/>
          </a:solidFill>
          <a:ln w="9525">
            <a:solidFill>
              <a:schemeClr val="tx1"/>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zh-CN" sz="2000" b="1">
                <a:latin typeface="Times New Roman" panose="02020603050405020304" pitchFamily="18" charset="0"/>
              </a:rPr>
              <a:t>Cyclolignans</a:t>
            </a:r>
          </a:p>
        </p:txBody>
      </p:sp>
      <p:sp>
        <p:nvSpPr>
          <p:cNvPr id="23562" name="AutoShape 10"/>
          <p:cNvSpPr>
            <a:spLocks noChangeArrowheads="1"/>
          </p:cNvSpPr>
          <p:nvPr/>
        </p:nvSpPr>
        <p:spPr bwMode="auto">
          <a:xfrm>
            <a:off x="5181600" y="3505200"/>
            <a:ext cx="3276600" cy="381000"/>
          </a:xfrm>
          <a:prstGeom prst="roundRect">
            <a:avLst>
              <a:gd name="adj" fmla="val 16667"/>
            </a:avLst>
          </a:prstGeom>
          <a:solidFill>
            <a:srgbClr val="FFFF99"/>
          </a:solidFill>
          <a:ln w="9525">
            <a:solidFill>
              <a:schemeClr val="tx1"/>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zh-CN" sz="2000" b="1">
                <a:latin typeface="Times New Roman" panose="02020603050405020304" pitchFamily="18" charset="0"/>
              </a:rPr>
              <a:t>Cyclolignolides</a:t>
            </a:r>
          </a:p>
        </p:txBody>
      </p:sp>
      <p:sp>
        <p:nvSpPr>
          <p:cNvPr id="23563" name="AutoShape 11"/>
          <p:cNvSpPr>
            <a:spLocks noChangeArrowheads="1"/>
          </p:cNvSpPr>
          <p:nvPr/>
        </p:nvSpPr>
        <p:spPr bwMode="auto">
          <a:xfrm>
            <a:off x="5181600" y="4038600"/>
            <a:ext cx="3276600" cy="381000"/>
          </a:xfrm>
          <a:prstGeom prst="roundRect">
            <a:avLst>
              <a:gd name="adj" fmla="val 16667"/>
            </a:avLst>
          </a:prstGeom>
          <a:solidFill>
            <a:srgbClr val="FFFF99"/>
          </a:solidFill>
          <a:ln w="9525">
            <a:solidFill>
              <a:schemeClr val="tx1"/>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zh-CN" sz="2000" b="1">
                <a:latin typeface="Times New Roman" panose="02020603050405020304" pitchFamily="18" charset="0"/>
              </a:rPr>
              <a:t>Bisepoxylignans</a:t>
            </a:r>
          </a:p>
        </p:txBody>
      </p:sp>
      <p:sp>
        <p:nvSpPr>
          <p:cNvPr id="23564" name="AutoShape 12"/>
          <p:cNvSpPr>
            <a:spLocks noChangeArrowheads="1"/>
          </p:cNvSpPr>
          <p:nvPr/>
        </p:nvSpPr>
        <p:spPr bwMode="auto">
          <a:xfrm>
            <a:off x="5181600" y="4572000"/>
            <a:ext cx="3276600" cy="381000"/>
          </a:xfrm>
          <a:prstGeom prst="roundRect">
            <a:avLst>
              <a:gd name="adj" fmla="val 16667"/>
            </a:avLst>
          </a:prstGeom>
          <a:solidFill>
            <a:srgbClr val="FFFF99"/>
          </a:solidFill>
          <a:ln w="9525">
            <a:solidFill>
              <a:schemeClr val="tx1"/>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zh-CN" sz="2000" b="1" dirty="0" err="1">
                <a:latin typeface="Times New Roman" panose="02020603050405020304" pitchFamily="18" charset="0"/>
              </a:rPr>
              <a:t>Dibenzocyclooctene</a:t>
            </a:r>
            <a:r>
              <a:rPr lang="en-US" altLang="zh-CN" sz="2000" b="1" dirty="0">
                <a:latin typeface="Times New Roman" panose="02020603050405020304" pitchFamily="18" charset="0"/>
              </a:rPr>
              <a:t> lignans</a:t>
            </a:r>
          </a:p>
        </p:txBody>
      </p:sp>
      <p:sp>
        <p:nvSpPr>
          <p:cNvPr id="23565" name="AutoShape 13"/>
          <p:cNvSpPr>
            <a:spLocks noChangeArrowheads="1"/>
          </p:cNvSpPr>
          <p:nvPr/>
        </p:nvSpPr>
        <p:spPr bwMode="auto">
          <a:xfrm>
            <a:off x="5181600" y="5105400"/>
            <a:ext cx="3276600" cy="381000"/>
          </a:xfrm>
          <a:prstGeom prst="roundRect">
            <a:avLst>
              <a:gd name="adj" fmla="val 16667"/>
            </a:avLst>
          </a:prstGeom>
          <a:solidFill>
            <a:srgbClr val="FFFF99"/>
          </a:solidFill>
          <a:ln w="9525">
            <a:solidFill>
              <a:schemeClr val="tx1"/>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zh-CN" sz="2000" b="1" dirty="0" err="1">
                <a:latin typeface="Times New Roman" panose="02020603050405020304" pitchFamily="18" charset="0"/>
              </a:rPr>
              <a:t>Biphenylene</a:t>
            </a:r>
            <a:r>
              <a:rPr lang="en-US" altLang="zh-CN" sz="2000" b="1" dirty="0">
                <a:latin typeface="Times New Roman" panose="02020603050405020304" pitchFamily="18" charset="0"/>
              </a:rPr>
              <a:t> lignans</a:t>
            </a:r>
          </a:p>
        </p:txBody>
      </p:sp>
      <p:sp>
        <p:nvSpPr>
          <p:cNvPr id="23566" name="AutoShape 14"/>
          <p:cNvSpPr>
            <a:spLocks noChangeArrowheads="1"/>
          </p:cNvSpPr>
          <p:nvPr/>
        </p:nvSpPr>
        <p:spPr bwMode="auto">
          <a:xfrm>
            <a:off x="5181600" y="5638800"/>
            <a:ext cx="3276600" cy="381000"/>
          </a:xfrm>
          <a:prstGeom prst="roundRect">
            <a:avLst>
              <a:gd name="adj" fmla="val 16667"/>
            </a:avLst>
          </a:prstGeom>
          <a:solidFill>
            <a:srgbClr val="FFFF99"/>
          </a:solidFill>
          <a:ln w="9525">
            <a:solidFill>
              <a:schemeClr val="tx1"/>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zh-CN" sz="2000" b="1" dirty="0">
                <a:latin typeface="Times New Roman" panose="02020603050405020304" pitchFamily="18" charset="0"/>
              </a:rPr>
              <a:t>Other lignans</a:t>
            </a:r>
          </a:p>
        </p:txBody>
      </p:sp>
    </p:spTree>
    <p:extLst>
      <p:ext uri="{BB962C8B-B14F-4D97-AF65-F5344CB8AC3E}">
        <p14:creationId xmlns:p14="http://schemas.microsoft.com/office/powerpoint/2010/main" val="25853471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dirty="0" smtClean="0">
                <a:latin typeface="Bookman Old Style" panose="02050604050505020204" pitchFamily="18" charset="0"/>
              </a:rPr>
              <a:t>Flavonoids</a:t>
            </a:r>
          </a:p>
        </p:txBody>
      </p:sp>
      <p:sp>
        <p:nvSpPr>
          <p:cNvPr id="27651" name="Rectangle 3"/>
          <p:cNvSpPr>
            <a:spLocks noGrp="1" noChangeArrowheads="1"/>
          </p:cNvSpPr>
          <p:nvPr>
            <p:ph type="body" idx="1"/>
          </p:nvPr>
        </p:nvSpPr>
        <p:spPr/>
        <p:txBody>
          <a:bodyPr/>
          <a:lstStyle/>
          <a:p>
            <a:r>
              <a:rPr lang="en-US" altLang="en-US" dirty="0" smtClean="0">
                <a:latin typeface="Bookman Old Style" panose="02050604050505020204" pitchFamily="18" charset="0"/>
              </a:rPr>
              <a:t>One of the largest classes of </a:t>
            </a:r>
            <a:r>
              <a:rPr lang="en-US" altLang="en-US" dirty="0" smtClean="0">
                <a:latin typeface="Bookman Old Style" panose="02050604050505020204" pitchFamily="18" charset="0"/>
              </a:rPr>
              <a:t>phenolic</a:t>
            </a:r>
            <a:endParaRPr lang="en-US" altLang="en-US" dirty="0" smtClean="0">
              <a:latin typeface="Bookman Old Style" panose="02050604050505020204" pitchFamily="18" charset="0"/>
            </a:endParaRPr>
          </a:p>
          <a:p>
            <a:r>
              <a:rPr lang="en-US" altLang="en-US" dirty="0" smtClean="0">
                <a:latin typeface="Bookman Old Style" panose="02050604050505020204" pitchFamily="18" charset="0"/>
              </a:rPr>
              <a:t>Carbon skeleton has 15 carbons with two benzene rings connected by a 3-C bridge</a:t>
            </a:r>
          </a:p>
        </p:txBody>
      </p:sp>
      <p:sp>
        <p:nvSpPr>
          <p:cNvPr id="27652" name="AutoShape 5"/>
          <p:cNvSpPr>
            <a:spLocks noChangeArrowheads="1"/>
          </p:cNvSpPr>
          <p:nvPr/>
        </p:nvSpPr>
        <p:spPr bwMode="auto">
          <a:xfrm>
            <a:off x="3962400" y="4191000"/>
            <a:ext cx="1600200" cy="1143000"/>
          </a:xfrm>
          <a:prstGeom prst="hexagon">
            <a:avLst>
              <a:gd name="adj" fmla="val 35000"/>
              <a:gd name="vf" fmla="val 11547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27653" name="AutoShape 6"/>
          <p:cNvSpPr>
            <a:spLocks noChangeArrowheads="1"/>
          </p:cNvSpPr>
          <p:nvPr/>
        </p:nvSpPr>
        <p:spPr bwMode="auto">
          <a:xfrm>
            <a:off x="6172200" y="4191000"/>
            <a:ext cx="1600200" cy="1143000"/>
          </a:xfrm>
          <a:prstGeom prst="hexagon">
            <a:avLst>
              <a:gd name="adj" fmla="val 35000"/>
              <a:gd name="vf" fmla="val 11547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27654" name="Text Box 7"/>
          <p:cNvSpPr txBox="1">
            <a:spLocks noChangeArrowheads="1"/>
          </p:cNvSpPr>
          <p:nvPr/>
        </p:nvSpPr>
        <p:spPr bwMode="auto">
          <a:xfrm>
            <a:off x="5486400" y="4495801"/>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50000"/>
              </a:spcBef>
            </a:pPr>
            <a:r>
              <a:rPr lang="en-US" altLang="en-US" sz="2800"/>
              <a:t>-C</a:t>
            </a:r>
            <a:r>
              <a:rPr lang="en-US" altLang="en-US" sz="2800" baseline="-25000"/>
              <a:t>3</a:t>
            </a:r>
            <a:r>
              <a:rPr lang="en-US" altLang="en-US" sz="2800"/>
              <a:t>-</a:t>
            </a:r>
            <a:endParaRPr lang="en-US" altLang="en-US"/>
          </a:p>
        </p:txBody>
      </p:sp>
      <p:sp>
        <p:nvSpPr>
          <p:cNvPr id="27655" name="Line 8"/>
          <p:cNvSpPr>
            <a:spLocks noChangeShapeType="1"/>
          </p:cNvSpPr>
          <p:nvPr/>
        </p:nvSpPr>
        <p:spPr bwMode="auto">
          <a:xfrm>
            <a:off x="5029200" y="4191000"/>
            <a:ext cx="4572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7656" name="Line 9"/>
          <p:cNvSpPr>
            <a:spLocks noChangeShapeType="1"/>
          </p:cNvSpPr>
          <p:nvPr/>
        </p:nvSpPr>
        <p:spPr bwMode="auto">
          <a:xfrm>
            <a:off x="7239000" y="4191000"/>
            <a:ext cx="4572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7657" name="Line 10"/>
          <p:cNvSpPr>
            <a:spLocks noChangeShapeType="1"/>
          </p:cNvSpPr>
          <p:nvPr/>
        </p:nvSpPr>
        <p:spPr bwMode="auto">
          <a:xfrm>
            <a:off x="4343400" y="5257800"/>
            <a:ext cx="914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7658" name="Line 11"/>
          <p:cNvSpPr>
            <a:spLocks noChangeShapeType="1"/>
          </p:cNvSpPr>
          <p:nvPr/>
        </p:nvSpPr>
        <p:spPr bwMode="auto">
          <a:xfrm>
            <a:off x="6553200" y="5257800"/>
            <a:ext cx="914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7659" name="Line 12"/>
          <p:cNvSpPr>
            <a:spLocks noChangeShapeType="1"/>
          </p:cNvSpPr>
          <p:nvPr/>
        </p:nvSpPr>
        <p:spPr bwMode="auto">
          <a:xfrm flipH="1">
            <a:off x="4038600" y="4191000"/>
            <a:ext cx="4572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7660" name="Line 13"/>
          <p:cNvSpPr>
            <a:spLocks noChangeShapeType="1"/>
          </p:cNvSpPr>
          <p:nvPr/>
        </p:nvSpPr>
        <p:spPr bwMode="auto">
          <a:xfrm flipH="1">
            <a:off x="6248400" y="4191000"/>
            <a:ext cx="4572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Tree>
    <p:extLst>
      <p:ext uri="{BB962C8B-B14F-4D97-AF65-F5344CB8AC3E}">
        <p14:creationId xmlns:p14="http://schemas.microsoft.com/office/powerpoint/2010/main" val="1323573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dirty="0" smtClean="0">
                <a:latin typeface="Bookman Old Style" panose="02050604050505020204" pitchFamily="18" charset="0"/>
              </a:rPr>
              <a:t>Flavonoids</a:t>
            </a:r>
          </a:p>
        </p:txBody>
      </p:sp>
      <p:sp>
        <p:nvSpPr>
          <p:cNvPr id="28675" name="Rectangle 3"/>
          <p:cNvSpPr>
            <a:spLocks noGrp="1" noChangeArrowheads="1"/>
          </p:cNvSpPr>
          <p:nvPr>
            <p:ph type="body" idx="1"/>
          </p:nvPr>
        </p:nvSpPr>
        <p:spPr/>
        <p:txBody>
          <a:bodyPr/>
          <a:lstStyle/>
          <a:p>
            <a:r>
              <a:rPr lang="en-US" altLang="en-US" dirty="0" smtClean="0">
                <a:latin typeface="Bookman Old Style" panose="02050604050505020204" pitchFamily="18" charset="0"/>
              </a:rPr>
              <a:t>Many have antimicrobial activity</a:t>
            </a:r>
          </a:p>
          <a:p>
            <a:pPr lvl="1"/>
            <a:r>
              <a:rPr lang="en-US" altLang="en-US" dirty="0" smtClean="0">
                <a:latin typeface="Bookman Old Style" panose="02050604050505020204" pitchFamily="18" charset="0"/>
              </a:rPr>
              <a:t>anti-bacterial, anti-fungal, and anti-viral</a:t>
            </a:r>
          </a:p>
          <a:p>
            <a:r>
              <a:rPr lang="en-US" altLang="en-US" dirty="0" smtClean="0">
                <a:latin typeface="Bookman Old Style" panose="02050604050505020204" pitchFamily="18" charset="0"/>
              </a:rPr>
              <a:t>Flavonoids in red wine responsible for the “French Paradox” - lower risk of heart attacks by inhibiting platelet aggregation and blood clots</a:t>
            </a:r>
          </a:p>
        </p:txBody>
      </p:sp>
    </p:spTree>
    <p:extLst>
      <p:ext uri="{BB962C8B-B14F-4D97-AF65-F5344CB8AC3E}">
        <p14:creationId xmlns:p14="http://schemas.microsoft.com/office/powerpoint/2010/main" val="1061382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dirty="0" smtClean="0">
                <a:latin typeface="Bookman Old Style" panose="02050604050505020204" pitchFamily="18" charset="0"/>
              </a:rPr>
              <a:t>Flavonoids</a:t>
            </a:r>
          </a:p>
        </p:txBody>
      </p:sp>
      <p:sp>
        <p:nvSpPr>
          <p:cNvPr id="29699" name="Rectangle 3"/>
          <p:cNvSpPr>
            <a:spLocks noGrp="1" noChangeArrowheads="1"/>
          </p:cNvSpPr>
          <p:nvPr>
            <p:ph type="body" idx="1"/>
          </p:nvPr>
        </p:nvSpPr>
        <p:spPr/>
        <p:txBody>
          <a:bodyPr/>
          <a:lstStyle/>
          <a:p>
            <a:r>
              <a:rPr lang="en-US" altLang="en-US" dirty="0" smtClean="0">
                <a:latin typeface="Bookman Old Style" panose="02050604050505020204" pitchFamily="18" charset="0"/>
              </a:rPr>
              <a:t>Flavonoids classified into different groups based on the degree of oxidation of the 3-C bridge</a:t>
            </a:r>
          </a:p>
          <a:p>
            <a:pPr lvl="1"/>
            <a:r>
              <a:rPr lang="en-US" altLang="en-US" dirty="0" smtClean="0">
                <a:latin typeface="Bookman Old Style" panose="02050604050505020204" pitchFamily="18" charset="0"/>
              </a:rPr>
              <a:t>Anthocyanins</a:t>
            </a:r>
          </a:p>
          <a:p>
            <a:pPr lvl="1"/>
            <a:r>
              <a:rPr lang="en-US" altLang="en-US" dirty="0" smtClean="0">
                <a:latin typeface="Bookman Old Style" panose="02050604050505020204" pitchFamily="18" charset="0"/>
              </a:rPr>
              <a:t>Flavones</a:t>
            </a:r>
          </a:p>
          <a:p>
            <a:pPr lvl="1"/>
            <a:r>
              <a:rPr lang="en-US" altLang="en-US" dirty="0" err="1" smtClean="0">
                <a:latin typeface="Bookman Old Style" panose="02050604050505020204" pitchFamily="18" charset="0"/>
              </a:rPr>
              <a:t>Flavonols</a:t>
            </a:r>
            <a:endParaRPr lang="en-US" altLang="en-US" dirty="0" smtClean="0">
              <a:latin typeface="Bookman Old Style" panose="02050604050505020204" pitchFamily="18" charset="0"/>
            </a:endParaRPr>
          </a:p>
          <a:p>
            <a:pPr lvl="1"/>
            <a:r>
              <a:rPr lang="en-US" altLang="en-US" dirty="0" err="1" smtClean="0">
                <a:latin typeface="Bookman Old Style" panose="02050604050505020204" pitchFamily="18" charset="0"/>
              </a:rPr>
              <a:t>Isoflavones</a:t>
            </a:r>
            <a:endParaRPr lang="en-US" altLang="en-US" dirty="0" smtClean="0">
              <a:latin typeface="Bookman Old Style" panose="02050604050505020204" pitchFamily="18" charset="0"/>
            </a:endParaRPr>
          </a:p>
          <a:p>
            <a:r>
              <a:rPr lang="en-US" altLang="en-US" dirty="0" smtClean="0">
                <a:latin typeface="Bookman Old Style" panose="02050604050505020204" pitchFamily="18" charset="0"/>
              </a:rPr>
              <a:t>Majority of flavonoids exist as glycosides</a:t>
            </a:r>
          </a:p>
          <a:p>
            <a:pPr lvl="1"/>
            <a:endParaRPr lang="en-US" altLang="en-US" dirty="0" smtClean="0">
              <a:latin typeface="Bookman Old Style" panose="02050604050505020204" pitchFamily="18" charset="0"/>
            </a:endParaRPr>
          </a:p>
        </p:txBody>
      </p:sp>
    </p:spTree>
    <p:extLst>
      <p:ext uri="{BB962C8B-B14F-4D97-AF65-F5344CB8AC3E}">
        <p14:creationId xmlns:p14="http://schemas.microsoft.com/office/powerpoint/2010/main" val="3646181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81733B21-B08A-4B5A-A176-66FC6940DB71}" type="slidenum">
              <a:rPr lang="en-US" altLang="en-US"/>
              <a:pPr/>
              <a:t>26</a:t>
            </a:fld>
            <a:endParaRPr lang="en-US" altLang="en-US"/>
          </a:p>
        </p:txBody>
      </p:sp>
      <p:sp>
        <p:nvSpPr>
          <p:cNvPr id="2050" name="Rectangle 2"/>
          <p:cNvSpPr>
            <a:spLocks noGrp="1" noChangeArrowheads="1"/>
          </p:cNvSpPr>
          <p:nvPr>
            <p:ph type="title" sz="quarter"/>
          </p:nvPr>
        </p:nvSpPr>
        <p:spPr>
          <a:xfrm>
            <a:off x="838200" y="0"/>
            <a:ext cx="7772400" cy="1143000"/>
          </a:xfrm>
        </p:spPr>
        <p:txBody>
          <a:bodyPr/>
          <a:lstStyle/>
          <a:p>
            <a:r>
              <a:rPr lang="en-US" altLang="en-US"/>
              <a:t>Flavonoid Structure</a:t>
            </a:r>
          </a:p>
        </p:txBody>
      </p:sp>
      <p:pic>
        <p:nvPicPr>
          <p:cNvPr id="2063" name="Picture 15" descr="C:\My Documents\mark's\research\data\figures\FLAVCLAS.WMF"/>
          <p:cNvPicPr>
            <a:picLocks noGrp="1" noChangeAspect="1" noChangeArrowheads="1"/>
          </p:cNvPicPr>
          <p:nvPr>
            <p:ph sz="quarter" idx="2"/>
          </p:nvPr>
        </p:nvPicPr>
        <p:blipFill>
          <a:blip r:embed="rId3" cstate="print">
            <a:extLst>
              <a:ext uri="{28A0092B-C50C-407E-A947-70E740481C1C}">
                <a14:useLocalDpi xmlns:a14="http://schemas.microsoft.com/office/drawing/2010/main" val="0"/>
              </a:ext>
            </a:extLst>
          </a:blip>
          <a:srcRect/>
          <a:stretch>
            <a:fillRect/>
          </a:stretch>
        </p:blipFill>
        <p:spPr>
          <a:xfrm>
            <a:off x="1808164" y="1295400"/>
            <a:ext cx="4187825" cy="4800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2066" name="Object 18"/>
          <p:cNvGraphicFramePr>
            <a:graphicFrameLocks noGrp="1" noChangeAspect="1"/>
          </p:cNvGraphicFramePr>
          <p:nvPr>
            <p:ph sz="quarter" idx="1"/>
          </p:nvPr>
        </p:nvGraphicFramePr>
        <p:xfrm>
          <a:off x="6096000" y="723900"/>
          <a:ext cx="3951288" cy="5562600"/>
        </p:xfrm>
        <a:graphic>
          <a:graphicData uri="http://schemas.openxmlformats.org/presentationml/2006/ole">
            <mc:AlternateContent xmlns:mc="http://schemas.openxmlformats.org/markup-compatibility/2006">
              <mc:Choice xmlns:v="urn:schemas-microsoft-com:vml" Requires="v">
                <p:oleObj spid="_x0000_s14381" name="ACD ChemSketch 2.0" r:id="rId4" imgW="5934600" imgH="8357760" progId="ACD.ChemSketch.20">
                  <p:embed/>
                </p:oleObj>
              </mc:Choice>
              <mc:Fallback>
                <p:oleObj name="ACD ChemSketch 2.0" r:id="rId4" imgW="5934600" imgH="8357760" progId="ACD.ChemSketch.20">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723900"/>
                        <a:ext cx="3951288" cy="5562600"/>
                      </a:xfrm>
                      <a:prstGeom prst="rect">
                        <a:avLst/>
                      </a:prstGeom>
                    </p:spPr>
                  </p:pic>
                </p:oleObj>
              </mc:Fallback>
            </mc:AlternateContent>
          </a:graphicData>
        </a:graphic>
      </p:graphicFrame>
    </p:spTree>
    <p:extLst>
      <p:ext uri="{BB962C8B-B14F-4D97-AF65-F5344CB8AC3E}">
        <p14:creationId xmlns:p14="http://schemas.microsoft.com/office/powerpoint/2010/main" val="3714782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2"/>
          <p:cNvGraphicFramePr>
            <a:graphicFrameLocks noChangeAspect="1"/>
          </p:cNvGraphicFramePr>
          <p:nvPr/>
        </p:nvGraphicFramePr>
        <p:xfrm>
          <a:off x="2133600" y="1447800"/>
          <a:ext cx="7981950" cy="4781550"/>
        </p:xfrm>
        <a:graphic>
          <a:graphicData uri="http://schemas.openxmlformats.org/presentationml/2006/ole">
            <mc:AlternateContent xmlns:mc="http://schemas.openxmlformats.org/markup-compatibility/2006">
              <mc:Choice xmlns:v="urn:schemas-microsoft-com:vml" Requires="v">
                <p:oleObj spid="_x0000_s13387" name="ISIS/Draw Sketch" r:id="rId3" imgW="7981920" imgH="4781520" progId="">
                  <p:embed/>
                </p:oleObj>
              </mc:Choice>
              <mc:Fallback>
                <p:oleObj name="ISIS/Draw Sketch" r:id="rId3" imgW="7981920" imgH="478152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447800"/>
                        <a:ext cx="7981950" cy="478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1" name="Rectangle 5"/>
          <p:cNvSpPr>
            <a:spLocks noGrp="1" noChangeArrowheads="1"/>
          </p:cNvSpPr>
          <p:nvPr>
            <p:ph type="title"/>
          </p:nvPr>
        </p:nvSpPr>
        <p:spPr>
          <a:xfrm>
            <a:off x="1828800" y="228601"/>
            <a:ext cx="7086600" cy="1139825"/>
          </a:xfrm>
        </p:spPr>
        <p:txBody>
          <a:bodyPr/>
          <a:lstStyle/>
          <a:p>
            <a:r>
              <a:rPr lang="en-US" altLang="en-US" smtClean="0"/>
              <a:t>Shikimic Acid Flavones</a:t>
            </a:r>
          </a:p>
        </p:txBody>
      </p:sp>
      <p:sp>
        <p:nvSpPr>
          <p:cNvPr id="128006" name="Rectangle 6"/>
          <p:cNvSpPr>
            <a:spLocks noChangeArrowheads="1"/>
          </p:cNvSpPr>
          <p:nvPr/>
        </p:nvSpPr>
        <p:spPr bwMode="auto">
          <a:xfrm>
            <a:off x="2133600" y="1752600"/>
            <a:ext cx="2133600" cy="1752600"/>
          </a:xfrm>
          <a:prstGeom prst="rect">
            <a:avLst/>
          </a:prstGeom>
          <a:solidFill>
            <a:srgbClr val="FFFF00">
              <a:alpha val="25098"/>
            </a:srgbClr>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128007" name="Rectangle 7"/>
          <p:cNvSpPr>
            <a:spLocks noChangeArrowheads="1"/>
          </p:cNvSpPr>
          <p:nvPr/>
        </p:nvSpPr>
        <p:spPr bwMode="auto">
          <a:xfrm>
            <a:off x="6553200" y="1676400"/>
            <a:ext cx="2133600" cy="1752600"/>
          </a:xfrm>
          <a:prstGeom prst="rect">
            <a:avLst/>
          </a:prstGeom>
          <a:solidFill>
            <a:srgbClr val="FFFF00">
              <a:alpha val="25098"/>
            </a:srgbClr>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128008" name="Rectangle 8"/>
          <p:cNvSpPr>
            <a:spLocks noChangeArrowheads="1"/>
          </p:cNvSpPr>
          <p:nvPr/>
        </p:nvSpPr>
        <p:spPr bwMode="auto">
          <a:xfrm>
            <a:off x="3505200" y="4495800"/>
            <a:ext cx="2133600" cy="1752600"/>
          </a:xfrm>
          <a:prstGeom prst="rect">
            <a:avLst/>
          </a:prstGeom>
          <a:solidFill>
            <a:srgbClr val="FFFF00">
              <a:alpha val="25098"/>
            </a:srgbClr>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Tree>
    <p:extLst>
      <p:ext uri="{BB962C8B-B14F-4D97-AF65-F5344CB8AC3E}">
        <p14:creationId xmlns:p14="http://schemas.microsoft.com/office/powerpoint/2010/main" val="40728142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8006"/>
                                        </p:tgtEl>
                                        <p:attrNameLst>
                                          <p:attrName>style.visibility</p:attrName>
                                        </p:attrNameLst>
                                      </p:cBhvr>
                                      <p:to>
                                        <p:strVal val="visible"/>
                                      </p:to>
                                    </p:set>
                                    <p:animEffect transition="in" filter="dissolve">
                                      <p:cBhvr>
                                        <p:cTn id="7" dur="500"/>
                                        <p:tgtEl>
                                          <p:spTgt spid="1280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8007"/>
                                        </p:tgtEl>
                                        <p:attrNameLst>
                                          <p:attrName>style.visibility</p:attrName>
                                        </p:attrNameLst>
                                      </p:cBhvr>
                                      <p:to>
                                        <p:strVal val="visible"/>
                                      </p:to>
                                    </p:set>
                                    <p:animEffect transition="in" filter="dissolve">
                                      <p:cBhvr>
                                        <p:cTn id="12" dur="500"/>
                                        <p:tgtEl>
                                          <p:spTgt spid="1280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8008"/>
                                        </p:tgtEl>
                                        <p:attrNameLst>
                                          <p:attrName>style.visibility</p:attrName>
                                        </p:attrNameLst>
                                      </p:cBhvr>
                                      <p:to>
                                        <p:strVal val="visible"/>
                                      </p:to>
                                    </p:set>
                                    <p:animEffect transition="in" filter="dissolve">
                                      <p:cBhvr>
                                        <p:cTn id="17" dur="500"/>
                                        <p:tgtEl>
                                          <p:spTgt spid="1280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6" grpId="0" animBg="1"/>
      <p:bldP spid="128007" grpId="0" animBg="1"/>
      <p:bldP spid="12800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dirty="0" smtClean="0">
                <a:latin typeface="Bookman Old Style" panose="02050604050505020204" pitchFamily="18" charset="0"/>
              </a:rPr>
              <a:t>Flavones and </a:t>
            </a:r>
            <a:r>
              <a:rPr lang="en-US" altLang="en-US" dirty="0" err="1" smtClean="0">
                <a:latin typeface="Bookman Old Style" panose="02050604050505020204" pitchFamily="18" charset="0"/>
              </a:rPr>
              <a:t>Flavonols</a:t>
            </a:r>
            <a:endParaRPr lang="en-US" altLang="en-US" dirty="0" smtClean="0">
              <a:latin typeface="Bookman Old Style" panose="02050604050505020204" pitchFamily="18" charset="0"/>
            </a:endParaRPr>
          </a:p>
        </p:txBody>
      </p:sp>
      <p:sp>
        <p:nvSpPr>
          <p:cNvPr id="31747" name="Rectangle 3"/>
          <p:cNvSpPr>
            <a:spLocks noGrp="1" noChangeArrowheads="1"/>
          </p:cNvSpPr>
          <p:nvPr>
            <p:ph type="body" idx="1"/>
          </p:nvPr>
        </p:nvSpPr>
        <p:spPr/>
        <p:txBody>
          <a:bodyPr/>
          <a:lstStyle/>
          <a:p>
            <a:r>
              <a:rPr lang="en-US" altLang="en-US" dirty="0" smtClean="0">
                <a:latin typeface="Bookman Old Style" panose="02050604050505020204" pitchFamily="18" charset="0"/>
              </a:rPr>
              <a:t>Also flower pigments</a:t>
            </a:r>
          </a:p>
          <a:p>
            <a:r>
              <a:rPr lang="en-US" altLang="en-US" dirty="0" smtClean="0">
                <a:latin typeface="Bookman Old Style" panose="02050604050505020204" pitchFamily="18" charset="0"/>
              </a:rPr>
              <a:t>Absorb UV not visible light - not visible to human eye but visible to many insects - maybe be attractants, nectar guides</a:t>
            </a:r>
          </a:p>
          <a:p>
            <a:r>
              <a:rPr lang="en-US" altLang="en-US" dirty="0" smtClean="0">
                <a:latin typeface="Bookman Old Style" panose="02050604050505020204" pitchFamily="18" charset="0"/>
              </a:rPr>
              <a:t>Also present in leaves where they protect against UV-B damage</a:t>
            </a:r>
          </a:p>
          <a:p>
            <a:r>
              <a:rPr lang="en-US" altLang="en-US" dirty="0" smtClean="0">
                <a:latin typeface="Bookman Old Style" panose="02050604050505020204" pitchFamily="18" charset="0"/>
              </a:rPr>
              <a:t>Appeared to be involved in legume roots in attracting N-fixing bacteria</a:t>
            </a:r>
          </a:p>
        </p:txBody>
      </p:sp>
    </p:spTree>
    <p:extLst>
      <p:ext uri="{BB962C8B-B14F-4D97-AF65-F5344CB8AC3E}">
        <p14:creationId xmlns:p14="http://schemas.microsoft.com/office/powerpoint/2010/main" val="959295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dirty="0" err="1" smtClean="0">
                <a:latin typeface="Bookman Old Style" panose="02050604050505020204" pitchFamily="18" charset="0"/>
              </a:rPr>
              <a:t>Isoflavonoids</a:t>
            </a:r>
            <a:endParaRPr lang="en-US" altLang="en-US" dirty="0" smtClean="0">
              <a:latin typeface="Bookman Old Style" panose="02050604050505020204" pitchFamily="18" charset="0"/>
            </a:endParaRPr>
          </a:p>
        </p:txBody>
      </p:sp>
      <p:sp>
        <p:nvSpPr>
          <p:cNvPr id="32771" name="Rectangle 3"/>
          <p:cNvSpPr>
            <a:spLocks noGrp="1" noChangeArrowheads="1"/>
          </p:cNvSpPr>
          <p:nvPr>
            <p:ph type="body" idx="1"/>
          </p:nvPr>
        </p:nvSpPr>
        <p:spPr/>
        <p:txBody>
          <a:bodyPr/>
          <a:lstStyle/>
          <a:p>
            <a:r>
              <a:rPr lang="en-US" altLang="en-US" dirty="0" smtClean="0">
                <a:latin typeface="Bookman Old Style" panose="02050604050505020204" pitchFamily="18" charset="0"/>
              </a:rPr>
              <a:t>Some have strong insecticidal activity - </a:t>
            </a:r>
            <a:r>
              <a:rPr lang="en-US" altLang="en-US" dirty="0" err="1" smtClean="0">
                <a:latin typeface="Bookman Old Style" panose="02050604050505020204" pitchFamily="18" charset="0"/>
              </a:rPr>
              <a:t>rotenoids</a:t>
            </a:r>
            <a:endParaRPr lang="en-US" altLang="en-US" dirty="0" smtClean="0">
              <a:latin typeface="Bookman Old Style" panose="02050604050505020204" pitchFamily="18" charset="0"/>
            </a:endParaRPr>
          </a:p>
          <a:p>
            <a:r>
              <a:rPr lang="en-US" altLang="en-US" dirty="0" smtClean="0">
                <a:latin typeface="Bookman Old Style" panose="02050604050505020204" pitchFamily="18" charset="0"/>
              </a:rPr>
              <a:t>Some have estrogenic/anti-estrogenic activity and cause infertility in mammals</a:t>
            </a:r>
          </a:p>
          <a:p>
            <a:r>
              <a:rPr lang="en-US" altLang="en-US" dirty="0" smtClean="0">
                <a:latin typeface="Bookman Old Style" panose="02050604050505020204" pitchFamily="18" charset="0"/>
              </a:rPr>
              <a:t>Many are </a:t>
            </a:r>
            <a:r>
              <a:rPr lang="en-US" altLang="en-US" dirty="0" err="1" smtClean="0">
                <a:latin typeface="Bookman Old Style" panose="02050604050505020204" pitchFamily="18" charset="0"/>
              </a:rPr>
              <a:t>phytoalexins</a:t>
            </a:r>
            <a:r>
              <a:rPr lang="en-US" altLang="en-US" dirty="0" smtClean="0">
                <a:latin typeface="Bookman Old Style" panose="02050604050505020204" pitchFamily="18" charset="0"/>
              </a:rPr>
              <a:t> - antimicrobial compounds produced in response to bacteria and fungi</a:t>
            </a:r>
          </a:p>
        </p:txBody>
      </p:sp>
    </p:spTree>
    <p:extLst>
      <p:ext uri="{BB962C8B-B14F-4D97-AF65-F5344CB8AC3E}">
        <p14:creationId xmlns:p14="http://schemas.microsoft.com/office/powerpoint/2010/main" val="2662009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3419"/>
            <a:ext cx="10515600" cy="5613544"/>
          </a:xfrm>
        </p:spPr>
        <p:txBody>
          <a:bodyPr>
            <a:normAutofit/>
          </a:bodyPr>
          <a:lstStyle/>
          <a:p>
            <a:r>
              <a:rPr lang="en-IN" dirty="0" smtClean="0">
                <a:latin typeface="Bookman Old Style" panose="02050604050505020204" pitchFamily="18" charset="0"/>
              </a:rPr>
              <a:t>The phenylpropanoids are distinctly phenolic in character by virtue of the presence of one  or several hydroxyl groups attached to the aromatic ring (C</a:t>
            </a:r>
            <a:r>
              <a:rPr lang="en-IN" sz="1800" dirty="0" smtClean="0">
                <a:latin typeface="Bookman Old Style" panose="02050604050505020204" pitchFamily="18" charset="0"/>
              </a:rPr>
              <a:t>6</a:t>
            </a:r>
            <a:r>
              <a:rPr lang="en-IN" dirty="0" smtClean="0">
                <a:latin typeface="Bookman Old Style" panose="02050604050505020204" pitchFamily="18" charset="0"/>
              </a:rPr>
              <a:t>-C</a:t>
            </a:r>
            <a:r>
              <a:rPr lang="en-IN" sz="1800" dirty="0">
                <a:latin typeface="Bookman Old Style" panose="02050604050505020204" pitchFamily="18" charset="0"/>
              </a:rPr>
              <a:t>6</a:t>
            </a:r>
            <a:r>
              <a:rPr lang="en-IN" dirty="0" smtClean="0">
                <a:latin typeface="Bookman Old Style" panose="02050604050505020204" pitchFamily="18" charset="0"/>
              </a:rPr>
              <a:t>),they are more often known among the </a:t>
            </a:r>
            <a:r>
              <a:rPr lang="en-IN" dirty="0" err="1" smtClean="0">
                <a:latin typeface="Bookman Old Style" panose="02050604050505020204" pitchFamily="18" charset="0"/>
              </a:rPr>
              <a:t>phytochemists</a:t>
            </a:r>
            <a:r>
              <a:rPr lang="en-IN" dirty="0" smtClean="0">
                <a:latin typeface="Bookman Old Style" panose="02050604050505020204" pitchFamily="18" charset="0"/>
              </a:rPr>
              <a:t> as ‘plant phenolic’.</a:t>
            </a:r>
          </a:p>
          <a:p>
            <a:pPr marL="0" indent="0">
              <a:buNone/>
            </a:pPr>
            <a:endParaRPr lang="en-IN" dirty="0" smtClean="0">
              <a:latin typeface="Bookman Old Style" panose="02050604050505020204" pitchFamily="18" charset="0"/>
            </a:endParaRPr>
          </a:p>
          <a:p>
            <a:pPr>
              <a:defRPr/>
            </a:pPr>
            <a:r>
              <a:rPr lang="en-US" altLang="zh-CN" dirty="0">
                <a:solidFill>
                  <a:srgbClr val="D60093"/>
                </a:solidFill>
                <a:latin typeface="Bookman Old Style" panose="02050604050505020204" pitchFamily="18" charset="0"/>
              </a:rPr>
              <a:t>Biosynthesis:</a:t>
            </a:r>
            <a:r>
              <a:rPr lang="en-US" altLang="zh-CN" dirty="0">
                <a:latin typeface="Bookman Old Style" panose="02050604050505020204" pitchFamily="18" charset="0"/>
              </a:rPr>
              <a:t> Derived from the aromatic amino acids phenylalanine</a:t>
            </a:r>
            <a:r>
              <a:rPr lang="zh-CN" altLang="en-US" dirty="0">
                <a:latin typeface="Bookman Old Style" panose="02050604050505020204" pitchFamily="18" charset="0"/>
              </a:rPr>
              <a:t> </a:t>
            </a:r>
            <a:r>
              <a:rPr lang="en-US" altLang="zh-CN" dirty="0">
                <a:latin typeface="Bookman Old Style" panose="02050604050505020204" pitchFamily="18" charset="0"/>
              </a:rPr>
              <a:t>and tyrosine</a:t>
            </a:r>
            <a:r>
              <a:rPr lang="zh-CN" altLang="en-US" dirty="0">
                <a:latin typeface="Bookman Old Style" panose="02050604050505020204" pitchFamily="18" charset="0"/>
              </a:rPr>
              <a:t> </a:t>
            </a:r>
            <a:r>
              <a:rPr lang="en-US" altLang="zh-CN" dirty="0">
                <a:latin typeface="Bookman Old Style" panose="02050604050505020204" pitchFamily="18" charset="0"/>
              </a:rPr>
              <a:t>or the intermediates of the </a:t>
            </a:r>
            <a:r>
              <a:rPr lang="en-US" altLang="zh-CN" dirty="0" err="1">
                <a:latin typeface="Bookman Old Style" panose="02050604050505020204" pitchFamily="18" charset="0"/>
              </a:rPr>
              <a:t>shikimic</a:t>
            </a:r>
            <a:r>
              <a:rPr lang="en-US" altLang="zh-CN" dirty="0">
                <a:latin typeface="Bookman Old Style" panose="02050604050505020204" pitchFamily="18" charset="0"/>
              </a:rPr>
              <a:t> acid</a:t>
            </a:r>
            <a:r>
              <a:rPr lang="zh-CN" altLang="en-US" dirty="0">
                <a:latin typeface="Bookman Old Style" panose="02050604050505020204" pitchFamily="18" charset="0"/>
              </a:rPr>
              <a:t> </a:t>
            </a:r>
            <a:r>
              <a:rPr lang="en-US" altLang="zh-CN" dirty="0">
                <a:latin typeface="Bookman Old Style" panose="02050604050505020204" pitchFamily="18" charset="0"/>
              </a:rPr>
              <a:t>biosynthetic pathway.</a:t>
            </a:r>
          </a:p>
          <a:p>
            <a:pPr>
              <a:defRPr/>
            </a:pPr>
            <a:endParaRPr lang="en-US" altLang="zh-CN" dirty="0">
              <a:latin typeface="Bookman Old Style" panose="02050604050505020204" pitchFamily="18" charset="0"/>
            </a:endParaRPr>
          </a:p>
          <a:p>
            <a:pPr>
              <a:defRPr/>
            </a:pPr>
            <a:r>
              <a:rPr lang="en-US" altLang="zh-CN" dirty="0">
                <a:solidFill>
                  <a:srgbClr val="D60093"/>
                </a:solidFill>
                <a:latin typeface="Bookman Old Style" panose="02050604050505020204" pitchFamily="18" charset="0"/>
              </a:rPr>
              <a:t>Categories:</a:t>
            </a:r>
            <a:r>
              <a:rPr lang="en-US" altLang="zh-CN" dirty="0">
                <a:latin typeface="Bookman Old Style" panose="02050604050505020204" pitchFamily="18" charset="0"/>
              </a:rPr>
              <a:t> </a:t>
            </a:r>
            <a:r>
              <a:rPr lang="en-US" altLang="zh-CN" dirty="0">
                <a:solidFill>
                  <a:srgbClr val="6B32AA"/>
                </a:solidFill>
                <a:latin typeface="Bookman Old Style" panose="02050604050505020204" pitchFamily="18" charset="0"/>
              </a:rPr>
              <a:t>Simple Phenylpropanoids</a:t>
            </a:r>
            <a:r>
              <a:rPr lang="zh-CN" altLang="en-US" dirty="0">
                <a:solidFill>
                  <a:srgbClr val="6B32AA"/>
                </a:solidFill>
                <a:latin typeface="Bookman Old Style" panose="02050604050505020204" pitchFamily="18" charset="0"/>
              </a:rPr>
              <a:t> </a:t>
            </a:r>
            <a:r>
              <a:rPr lang="en-US" altLang="zh-CN" dirty="0">
                <a:latin typeface="Bookman Old Style" panose="02050604050505020204" pitchFamily="18" charset="0"/>
              </a:rPr>
              <a:t>(</a:t>
            </a:r>
            <a:r>
              <a:rPr lang="en-US" altLang="zh-CN" dirty="0" err="1">
                <a:latin typeface="Bookman Old Style" panose="02050604050505020204" pitchFamily="18" charset="0"/>
              </a:rPr>
              <a:t>phenylpropenes</a:t>
            </a:r>
            <a:r>
              <a:rPr lang="en-US" altLang="zh-CN" dirty="0">
                <a:latin typeface="Bookman Old Style" panose="02050604050505020204" pitchFamily="18" charset="0"/>
              </a:rPr>
              <a:t>, </a:t>
            </a:r>
            <a:r>
              <a:rPr lang="en-US" altLang="zh-CN" dirty="0" err="1">
                <a:latin typeface="Bookman Old Style" panose="02050604050505020204" pitchFamily="18" charset="0"/>
              </a:rPr>
              <a:t>phenylpropyl</a:t>
            </a:r>
            <a:r>
              <a:rPr lang="en-US" altLang="zh-CN" dirty="0">
                <a:latin typeface="Bookman Old Style" panose="02050604050505020204" pitchFamily="18" charset="0"/>
              </a:rPr>
              <a:t> alcohols, phenylpropionaldehydes, </a:t>
            </a:r>
            <a:r>
              <a:rPr lang="en-US" altLang="zh-CN" dirty="0" err="1">
                <a:latin typeface="Bookman Old Style" panose="02050604050505020204" pitchFamily="18" charset="0"/>
              </a:rPr>
              <a:t>phenylpropionic</a:t>
            </a:r>
            <a:r>
              <a:rPr lang="en-US" altLang="zh-CN" dirty="0">
                <a:latin typeface="Bookman Old Style" panose="02050604050505020204" pitchFamily="18" charset="0"/>
              </a:rPr>
              <a:t> acids)</a:t>
            </a:r>
            <a:endParaRPr lang="en-US" dirty="0">
              <a:latin typeface="Bookman Old Style" panose="02050604050505020204" pitchFamily="18" charset="0"/>
            </a:endParaRPr>
          </a:p>
          <a:p>
            <a:endParaRPr lang="en-IN" dirty="0">
              <a:latin typeface="Bookman Old Style" panose="02050604050505020204" pitchFamily="18" charset="0"/>
            </a:endParaRPr>
          </a:p>
        </p:txBody>
      </p:sp>
    </p:spTree>
    <p:extLst>
      <p:ext uri="{BB962C8B-B14F-4D97-AF65-F5344CB8AC3E}">
        <p14:creationId xmlns:p14="http://schemas.microsoft.com/office/powerpoint/2010/main" val="24021410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98379" y="212834"/>
            <a:ext cx="7835461" cy="5964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09331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3E909B99-2DD4-4C32-936A-EAE8BC680F9D}" type="slidenum">
              <a:rPr lang="en-US" altLang="en-US"/>
              <a:pPr/>
              <a:t>31</a:t>
            </a:fld>
            <a:endParaRPr lang="en-US" altLang="en-US"/>
          </a:p>
        </p:txBody>
      </p:sp>
      <p:sp>
        <p:nvSpPr>
          <p:cNvPr id="96258" name="Rectangle 2"/>
          <p:cNvSpPr>
            <a:spLocks noGrp="1" noChangeArrowheads="1"/>
          </p:cNvSpPr>
          <p:nvPr>
            <p:ph type="title"/>
          </p:nvPr>
        </p:nvSpPr>
        <p:spPr>
          <a:xfrm>
            <a:off x="2209800" y="304800"/>
            <a:ext cx="7772400" cy="1143000"/>
          </a:xfrm>
        </p:spPr>
        <p:txBody>
          <a:bodyPr/>
          <a:lstStyle/>
          <a:p>
            <a:r>
              <a:rPr lang="en-US" altLang="en-US" dirty="0"/>
              <a:t>Flavonoid Facts</a:t>
            </a:r>
          </a:p>
        </p:txBody>
      </p:sp>
      <p:sp>
        <p:nvSpPr>
          <p:cNvPr id="96259" name="Rectangle 3"/>
          <p:cNvSpPr>
            <a:spLocks noGrp="1" noChangeArrowheads="1"/>
          </p:cNvSpPr>
          <p:nvPr>
            <p:ph type="body" idx="1"/>
          </p:nvPr>
        </p:nvSpPr>
        <p:spPr>
          <a:xfrm>
            <a:off x="965771" y="1447799"/>
            <a:ext cx="10388029" cy="5004371"/>
          </a:xfrm>
        </p:spPr>
        <p:txBody>
          <a:bodyPr>
            <a:normAutofit/>
          </a:bodyPr>
          <a:lstStyle/>
          <a:p>
            <a:r>
              <a:rPr lang="en-US" altLang="en-US" sz="2400" dirty="0">
                <a:latin typeface="Bookman Old Style" panose="02050604050505020204" pitchFamily="18" charset="0"/>
              </a:rPr>
              <a:t>Flavonoids are found in higher vascular plants, particularly in the flower, leaves and bark.  They are especially abundant in fruits, grains and nuts, particularly in the skins.</a:t>
            </a:r>
          </a:p>
          <a:p>
            <a:r>
              <a:rPr lang="en-US" altLang="en-US" sz="2400" dirty="0">
                <a:latin typeface="Bookman Old Style" panose="02050604050505020204" pitchFamily="18" charset="0"/>
              </a:rPr>
              <a:t>Beverages consisting of plant extracts (beer, tea, wine, fruit juice) are the principle source of dietary flavonoid intake.  A glass of red wine has ~200 mg of flavonoids.</a:t>
            </a:r>
          </a:p>
          <a:p>
            <a:r>
              <a:rPr lang="en-US" altLang="en-US" sz="2400" dirty="0">
                <a:latin typeface="Bookman Old Style" panose="02050604050505020204" pitchFamily="18" charset="0"/>
              </a:rPr>
              <a:t>Typical flavonoid intake ranges from 50 to 800 mg/day, which is roughly 5, 50 and 100 times that of Vitamins C, and E, and carotenoids respectively.</a:t>
            </a:r>
          </a:p>
          <a:p>
            <a:endParaRPr lang="en-US" altLang="en-US" sz="2400" dirty="0"/>
          </a:p>
          <a:p>
            <a:endParaRPr lang="en-US" altLang="en-US" dirty="0"/>
          </a:p>
          <a:p>
            <a:endParaRPr lang="en-US" altLang="en-US" dirty="0"/>
          </a:p>
        </p:txBody>
      </p:sp>
    </p:spTree>
    <p:extLst>
      <p:ext uri="{BB962C8B-B14F-4D97-AF65-F5344CB8AC3E}">
        <p14:creationId xmlns:p14="http://schemas.microsoft.com/office/powerpoint/2010/main" val="36755430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Bookman Old Style" panose="02050604050505020204" pitchFamily="18" charset="0"/>
              </a:rPr>
              <a:t>What are flavonoids?</a:t>
            </a:r>
            <a:endParaRPr lang="en-IN" dirty="0">
              <a:latin typeface="Bookman Old Style" panose="02050604050505020204" pitchFamily="18" charset="0"/>
            </a:endParaRPr>
          </a:p>
        </p:txBody>
      </p:sp>
      <p:sp>
        <p:nvSpPr>
          <p:cNvPr id="3" name="Content Placeholder 2"/>
          <p:cNvSpPr>
            <a:spLocks noGrp="1"/>
          </p:cNvSpPr>
          <p:nvPr>
            <p:ph idx="1"/>
          </p:nvPr>
        </p:nvSpPr>
        <p:spPr>
          <a:xfrm>
            <a:off x="503433" y="1825625"/>
            <a:ext cx="11178283" cy="4914222"/>
          </a:xfrm>
        </p:spPr>
        <p:txBody>
          <a:bodyPr/>
          <a:lstStyle/>
          <a:p>
            <a:r>
              <a:rPr lang="en-IN" b="1" dirty="0">
                <a:latin typeface="Bookman Old Style" panose="02050604050505020204" pitchFamily="18" charset="0"/>
              </a:rPr>
              <a:t>Flavonoids</a:t>
            </a:r>
            <a:r>
              <a:rPr lang="en-IN" dirty="0">
                <a:latin typeface="Bookman Old Style" panose="02050604050505020204" pitchFamily="18" charset="0"/>
              </a:rPr>
              <a:t> are the most abundant </a:t>
            </a:r>
            <a:r>
              <a:rPr lang="en-IN" dirty="0">
                <a:latin typeface="Bookman Old Style" panose="02050604050505020204" pitchFamily="18" charset="0"/>
                <a:hlinkClick r:id="rId2"/>
              </a:rPr>
              <a:t>polyphenols</a:t>
            </a:r>
            <a:r>
              <a:rPr lang="en-IN" dirty="0">
                <a:latin typeface="Bookman Old Style" panose="02050604050505020204" pitchFamily="18" charset="0"/>
              </a:rPr>
              <a:t> in human diet, representing about 2/3 of all those ones ingested. Like other phytochemicals, they are the products of secondary metabolism of plants and, currently, it is not possible to determine precisely their number, even if over 4000 have been identified.</a:t>
            </a:r>
            <a:br>
              <a:rPr lang="en-IN" dirty="0">
                <a:latin typeface="Bookman Old Style" panose="02050604050505020204" pitchFamily="18" charset="0"/>
              </a:rPr>
            </a:br>
            <a:r>
              <a:rPr lang="en-IN" dirty="0">
                <a:latin typeface="Bookman Old Style" panose="02050604050505020204" pitchFamily="18" charset="0"/>
              </a:rPr>
              <a:t>In fruits and vegetables, they are usually found in the form of glycosides and sometimes as </a:t>
            </a:r>
            <a:r>
              <a:rPr lang="en-IN" dirty="0" err="1">
                <a:latin typeface="Bookman Old Style" panose="02050604050505020204" pitchFamily="18" charset="0"/>
              </a:rPr>
              <a:t>acylglycosides</a:t>
            </a:r>
            <a:r>
              <a:rPr lang="en-IN" dirty="0">
                <a:latin typeface="Bookman Old Style" panose="02050604050505020204" pitchFamily="18" charset="0"/>
              </a:rPr>
              <a:t>, while </a:t>
            </a:r>
            <a:r>
              <a:rPr lang="en-IN" dirty="0" err="1">
                <a:latin typeface="Bookman Old Style" panose="02050604050505020204" pitchFamily="18" charset="0"/>
              </a:rPr>
              <a:t>acylated</a:t>
            </a:r>
            <a:r>
              <a:rPr lang="en-IN" dirty="0">
                <a:latin typeface="Bookman Old Style" panose="02050604050505020204" pitchFamily="18" charset="0"/>
              </a:rPr>
              <a:t>, methylated and </a:t>
            </a:r>
            <a:r>
              <a:rPr lang="en-IN" dirty="0" err="1">
                <a:latin typeface="Bookman Old Style" panose="02050604050505020204" pitchFamily="18" charset="0"/>
              </a:rPr>
              <a:t>sulfate</a:t>
            </a:r>
            <a:r>
              <a:rPr lang="en-IN" dirty="0">
                <a:latin typeface="Bookman Old Style" panose="02050604050505020204" pitchFamily="18" charset="0"/>
              </a:rPr>
              <a:t> molecules are less frequent and in lower concentrations.</a:t>
            </a:r>
            <a:br>
              <a:rPr lang="en-IN" dirty="0">
                <a:latin typeface="Bookman Old Style" panose="02050604050505020204" pitchFamily="18" charset="0"/>
              </a:rPr>
            </a:br>
            <a:r>
              <a:rPr lang="en-IN" dirty="0">
                <a:latin typeface="Bookman Old Style" panose="02050604050505020204" pitchFamily="18" charset="0"/>
              </a:rPr>
              <a:t>They are water-soluble and accumulate in cell vacuoles.</a:t>
            </a:r>
          </a:p>
        </p:txBody>
      </p:sp>
    </p:spTree>
    <p:extLst>
      <p:ext uri="{BB962C8B-B14F-4D97-AF65-F5344CB8AC3E}">
        <p14:creationId xmlns:p14="http://schemas.microsoft.com/office/powerpoint/2010/main" val="35357596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9875"/>
            <a:ext cx="10515600" cy="1325563"/>
          </a:xfrm>
        </p:spPr>
        <p:txBody>
          <a:bodyPr>
            <a:normAutofit/>
          </a:bodyPr>
          <a:lstStyle/>
          <a:p>
            <a:r>
              <a:rPr lang="en-IN" sz="3200" b="1" dirty="0">
                <a:latin typeface="Bookman Old Style" panose="02050604050505020204" pitchFamily="18" charset="0"/>
              </a:rPr>
              <a:t>Chemical structure of flavonoids</a:t>
            </a:r>
            <a:endParaRPr lang="en-IN" sz="3200" dirty="0">
              <a:latin typeface="Bookman Old Style" panose="020506040505050202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7080" y="544418"/>
            <a:ext cx="5046714" cy="2046774"/>
          </a:xfrm>
        </p:spPr>
      </p:pic>
      <p:sp>
        <p:nvSpPr>
          <p:cNvPr id="5" name="Rectangle 4"/>
          <p:cNvSpPr/>
          <p:nvPr/>
        </p:nvSpPr>
        <p:spPr>
          <a:xfrm>
            <a:off x="403123" y="2332841"/>
            <a:ext cx="11415251" cy="4524315"/>
          </a:xfrm>
          <a:prstGeom prst="rect">
            <a:avLst/>
          </a:prstGeom>
        </p:spPr>
        <p:txBody>
          <a:bodyPr wrap="square">
            <a:spAutoFit/>
          </a:bodyPr>
          <a:lstStyle/>
          <a:p>
            <a:r>
              <a:rPr lang="en-IN" sz="2400" dirty="0">
                <a:latin typeface="Bookman Old Style" panose="02050604050505020204" pitchFamily="18" charset="0"/>
              </a:rPr>
              <a:t>Their basic structure is a skeleton of </a:t>
            </a:r>
            <a:r>
              <a:rPr lang="en-IN" sz="2400" b="1" dirty="0" err="1">
                <a:latin typeface="Bookman Old Style" panose="02050604050505020204" pitchFamily="18" charset="0"/>
              </a:rPr>
              <a:t>diphenylpropane</a:t>
            </a:r>
            <a:r>
              <a:rPr lang="en-IN" sz="2400" dirty="0">
                <a:latin typeface="Bookman Old Style" panose="02050604050505020204" pitchFamily="18" charset="0"/>
              </a:rPr>
              <a:t>, namely, two benzene rings (ring A and B, see figure) linked by a three carbon chain that forms a closed </a:t>
            </a:r>
            <a:r>
              <a:rPr lang="en-IN" sz="2400" dirty="0" err="1">
                <a:latin typeface="Bookman Old Style" panose="02050604050505020204" pitchFamily="18" charset="0"/>
              </a:rPr>
              <a:t>pyran</a:t>
            </a:r>
            <a:r>
              <a:rPr lang="en-IN" sz="2400" dirty="0">
                <a:latin typeface="Bookman Old Style" panose="02050604050505020204" pitchFamily="18" charset="0"/>
              </a:rPr>
              <a:t> ring (heterocyclic ring containing oxygen, the C ring) with </a:t>
            </a:r>
            <a:r>
              <a:rPr lang="en-IN" sz="2400" dirty="0" err="1">
                <a:latin typeface="Bookman Old Style" panose="02050604050505020204" pitchFamily="18" charset="0"/>
              </a:rPr>
              <a:t>benzenic</a:t>
            </a:r>
            <a:r>
              <a:rPr lang="en-IN" sz="2400" dirty="0">
                <a:latin typeface="Bookman Old Style" panose="02050604050505020204" pitchFamily="18" charset="0"/>
              </a:rPr>
              <a:t> A ring. Therefore, their structure is also referred to as C6-C3-C6.</a:t>
            </a:r>
            <a:br>
              <a:rPr lang="en-IN" sz="2400" dirty="0">
                <a:latin typeface="Bookman Old Style" panose="02050604050505020204" pitchFamily="18" charset="0"/>
              </a:rPr>
            </a:br>
            <a:r>
              <a:rPr lang="en-IN" sz="2400" dirty="0">
                <a:latin typeface="Bookman Old Style" panose="02050604050505020204" pitchFamily="18" charset="0"/>
              </a:rPr>
              <a:t>In most cases, B ring is attached to position 2 of C ring, but it can also bind in position 3 or 4; this, together with the structural features of the ring B and the patterns of glycosylation and hydroxylation of the three rings, makes the flavonoids one of the larger and more diversified groups of phytochemicals, so not only of </a:t>
            </a:r>
            <a:r>
              <a:rPr lang="en-IN" sz="2400" dirty="0">
                <a:latin typeface="Bookman Old Style" panose="02050604050505020204" pitchFamily="18" charset="0"/>
                <a:hlinkClick r:id="rId3"/>
              </a:rPr>
              <a:t>polyphenols</a:t>
            </a:r>
            <a:r>
              <a:rPr lang="en-IN" sz="2400" dirty="0">
                <a:latin typeface="Bookman Old Style" panose="02050604050505020204" pitchFamily="18" charset="0"/>
              </a:rPr>
              <a:t>, in nature.</a:t>
            </a:r>
            <a:br>
              <a:rPr lang="en-IN" sz="2400" dirty="0">
                <a:latin typeface="Bookman Old Style" panose="02050604050505020204" pitchFamily="18" charset="0"/>
              </a:rPr>
            </a:br>
            <a:r>
              <a:rPr lang="en-IN" sz="2400" dirty="0">
                <a:latin typeface="Bookman Old Style" panose="02050604050505020204" pitchFamily="18" charset="0"/>
              </a:rPr>
              <a:t>Their biological activities, for example they are potent antioxidants, depend both on the structural characteristics and the pattern of glycosylation</a:t>
            </a:r>
          </a:p>
        </p:txBody>
      </p:sp>
    </p:spTree>
    <p:extLst>
      <p:ext uri="{BB962C8B-B14F-4D97-AF65-F5344CB8AC3E}">
        <p14:creationId xmlns:p14="http://schemas.microsoft.com/office/powerpoint/2010/main" val="6908219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799" y="278296"/>
            <a:ext cx="11635409" cy="5898667"/>
          </a:xfrm>
        </p:spPr>
        <p:txBody>
          <a:bodyPr>
            <a:noAutofit/>
          </a:bodyPr>
          <a:lstStyle/>
          <a:p>
            <a:r>
              <a:rPr lang="en-IN" sz="3200" dirty="0">
                <a:latin typeface="Bookman Old Style" panose="02050604050505020204" pitchFamily="18" charset="0"/>
              </a:rPr>
              <a:t>They can be subdivided into different subgroups depending on the carbon of the C ring on which B ring is attached, and the degree of unsaturation and oxidation of the C ring.</a:t>
            </a:r>
            <a:br>
              <a:rPr lang="en-IN" sz="3200" dirty="0">
                <a:latin typeface="Bookman Old Style" panose="02050604050505020204" pitchFamily="18" charset="0"/>
              </a:rPr>
            </a:br>
            <a:r>
              <a:rPr lang="en-IN" sz="3200" dirty="0">
                <a:latin typeface="Bookman Old Style" panose="02050604050505020204" pitchFamily="18" charset="0"/>
              </a:rPr>
              <a:t>Flavonoids in which B ring is linked in position 3 of the ring C are called </a:t>
            </a:r>
            <a:r>
              <a:rPr lang="en-IN" sz="3200" b="1" dirty="0" err="1">
                <a:latin typeface="Bookman Old Style" panose="02050604050505020204" pitchFamily="18" charset="0"/>
                <a:hlinkClick r:id="rId2"/>
              </a:rPr>
              <a:t>isoflavones</a:t>
            </a:r>
            <a:r>
              <a:rPr lang="en-IN" sz="3200" dirty="0">
                <a:latin typeface="Bookman Old Style" panose="02050604050505020204" pitchFamily="18" charset="0"/>
              </a:rPr>
              <a:t>; those in which B ring is linked in position 4, </a:t>
            </a:r>
            <a:r>
              <a:rPr lang="en-IN" sz="3200" b="1" dirty="0" err="1">
                <a:latin typeface="Bookman Old Style" panose="02050604050505020204" pitchFamily="18" charset="0"/>
              </a:rPr>
              <a:t>neoflavonoids</a:t>
            </a:r>
            <a:r>
              <a:rPr lang="en-IN" sz="3200" dirty="0">
                <a:latin typeface="Bookman Old Style" panose="02050604050505020204" pitchFamily="18" charset="0"/>
              </a:rPr>
              <a:t>, while those in which the B ring is linked in position 2 can be further subdivided into several subgroups on the basis of the structural features of the C ring. These subgroup are: </a:t>
            </a:r>
            <a:r>
              <a:rPr lang="en-IN" sz="3200" b="1" dirty="0">
                <a:latin typeface="Bookman Old Style" panose="02050604050505020204" pitchFamily="18" charset="0"/>
              </a:rPr>
              <a:t>flavones, </a:t>
            </a:r>
            <a:r>
              <a:rPr lang="en-IN" sz="3200" b="1" dirty="0" err="1">
                <a:latin typeface="Bookman Old Style" panose="02050604050505020204" pitchFamily="18" charset="0"/>
                <a:hlinkClick r:id="rId3"/>
              </a:rPr>
              <a:t>flavonols</a:t>
            </a:r>
            <a:r>
              <a:rPr lang="en-IN" sz="3200" b="1" dirty="0">
                <a:latin typeface="Bookman Old Style" panose="02050604050505020204" pitchFamily="18" charset="0"/>
              </a:rPr>
              <a:t>, flavanones, </a:t>
            </a:r>
            <a:r>
              <a:rPr lang="en-IN" sz="3200" b="1" dirty="0" err="1">
                <a:latin typeface="Bookman Old Style" panose="02050604050505020204" pitchFamily="18" charset="0"/>
              </a:rPr>
              <a:t>flavanonols</a:t>
            </a:r>
            <a:r>
              <a:rPr lang="en-IN" sz="3200" b="1" dirty="0">
                <a:latin typeface="Bookman Old Style" panose="02050604050505020204" pitchFamily="18" charset="0"/>
              </a:rPr>
              <a:t>, </a:t>
            </a:r>
            <a:r>
              <a:rPr lang="en-IN" sz="3200" b="1" dirty="0" err="1">
                <a:latin typeface="Bookman Old Style" panose="02050604050505020204" pitchFamily="18" charset="0"/>
                <a:hlinkClick r:id="rId4"/>
              </a:rPr>
              <a:t>flavanols</a:t>
            </a:r>
            <a:r>
              <a:rPr lang="en-IN" sz="3200" b="1" dirty="0">
                <a:latin typeface="Bookman Old Style" panose="02050604050505020204" pitchFamily="18" charset="0"/>
                <a:hlinkClick r:id="rId4"/>
              </a:rPr>
              <a:t> or </a:t>
            </a:r>
            <a:r>
              <a:rPr lang="en-IN" sz="3200" b="1" dirty="0" err="1">
                <a:latin typeface="Bookman Old Style" panose="02050604050505020204" pitchFamily="18" charset="0"/>
                <a:hlinkClick r:id="rId4"/>
              </a:rPr>
              <a:t>catechins</a:t>
            </a:r>
            <a:r>
              <a:rPr lang="en-IN" sz="3200" b="1" dirty="0">
                <a:latin typeface="Bookman Old Style" panose="02050604050505020204" pitchFamily="18" charset="0"/>
              </a:rPr>
              <a:t> and </a:t>
            </a:r>
            <a:r>
              <a:rPr lang="en-IN" sz="3200" b="1" dirty="0">
                <a:latin typeface="Bookman Old Style" panose="02050604050505020204" pitchFamily="18" charset="0"/>
                <a:hlinkClick r:id="rId5"/>
              </a:rPr>
              <a:t>anthocyanins</a:t>
            </a:r>
            <a:r>
              <a:rPr lang="en-IN" sz="3200" dirty="0">
                <a:latin typeface="Bookman Old Style" panose="02050604050505020204" pitchFamily="18" charset="0"/>
              </a:rPr>
              <a:t>.</a:t>
            </a:r>
            <a:br>
              <a:rPr lang="en-IN" sz="3200" dirty="0">
                <a:latin typeface="Bookman Old Style" panose="02050604050505020204" pitchFamily="18" charset="0"/>
              </a:rPr>
            </a:br>
            <a:r>
              <a:rPr lang="en-IN" sz="3200" dirty="0">
                <a:latin typeface="Bookman Old Style" panose="02050604050505020204" pitchFamily="18" charset="0"/>
              </a:rPr>
              <a:t>Finally, flavonoids with open C ring are called </a:t>
            </a:r>
            <a:r>
              <a:rPr lang="en-IN" sz="3200" dirty="0" err="1">
                <a:latin typeface="Bookman Old Style" panose="02050604050505020204" pitchFamily="18" charset="0"/>
              </a:rPr>
              <a:t>chalcones</a:t>
            </a:r>
            <a:r>
              <a:rPr lang="en-IN" sz="3200" dirty="0">
                <a:latin typeface="Bookman Old Style" panose="02050604050505020204" pitchFamily="18" charset="0"/>
              </a:rPr>
              <a:t>.</a:t>
            </a:r>
          </a:p>
        </p:txBody>
      </p:sp>
    </p:spTree>
    <p:extLst>
      <p:ext uri="{BB962C8B-B14F-4D97-AF65-F5344CB8AC3E}">
        <p14:creationId xmlns:p14="http://schemas.microsoft.com/office/powerpoint/2010/main" val="9622940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Classification of flavonoids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1548" y="1690688"/>
            <a:ext cx="9527458" cy="4867428"/>
          </a:xfrm>
        </p:spPr>
      </p:pic>
    </p:spTree>
    <p:extLst>
      <p:ext uri="{BB962C8B-B14F-4D97-AF65-F5344CB8AC3E}">
        <p14:creationId xmlns:p14="http://schemas.microsoft.com/office/powerpoint/2010/main" val="24017967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875"/>
            <a:ext cx="10515600" cy="1325563"/>
          </a:xfrm>
        </p:spPr>
        <p:txBody>
          <a:bodyPr/>
          <a:lstStyle/>
          <a:p>
            <a:r>
              <a:rPr lang="en-IN" b="1" dirty="0">
                <a:latin typeface="Bookman Old Style" panose="02050604050505020204" pitchFamily="18" charset="0"/>
              </a:rPr>
              <a:t>Flavones</a:t>
            </a:r>
            <a:endParaRPr lang="en-IN" dirty="0">
              <a:latin typeface="Bookman Old Style" panose="02050604050505020204" pitchFamily="18" charset="0"/>
            </a:endParaRPr>
          </a:p>
        </p:txBody>
      </p:sp>
      <p:sp>
        <p:nvSpPr>
          <p:cNvPr id="3" name="Content Placeholder 2"/>
          <p:cNvSpPr>
            <a:spLocks noGrp="1"/>
          </p:cNvSpPr>
          <p:nvPr>
            <p:ph idx="1"/>
          </p:nvPr>
        </p:nvSpPr>
        <p:spPr>
          <a:xfrm>
            <a:off x="132522" y="1444625"/>
            <a:ext cx="11767930" cy="4641436"/>
          </a:xfrm>
        </p:spPr>
        <p:txBody>
          <a:bodyPr>
            <a:noAutofit/>
          </a:bodyPr>
          <a:lstStyle/>
          <a:p>
            <a:r>
              <a:rPr lang="en-IN" sz="3200" dirty="0">
                <a:latin typeface="Bookman Old Style" panose="02050604050505020204" pitchFamily="18" charset="0"/>
              </a:rPr>
              <a:t>They have a double bond between positions 2 and 3 and a ketone in position 4 of the C ring. Most flavones of vegetables and fruits has a hydroxyl group in position 5 of the A ring, while the hydroxylation in other positions, for the most part in position 7 of the A ring or 3′ and 4′ of the B ring may vary according to the taxonomic classification of the particular vegetable or fruit.</a:t>
            </a:r>
            <a:br>
              <a:rPr lang="en-IN" sz="3200" dirty="0">
                <a:latin typeface="Bookman Old Style" panose="02050604050505020204" pitchFamily="18" charset="0"/>
              </a:rPr>
            </a:br>
            <a:r>
              <a:rPr lang="en-IN" sz="3200" dirty="0">
                <a:latin typeface="Bookman Old Style" panose="02050604050505020204" pitchFamily="18" charset="0"/>
              </a:rPr>
              <a:t>Glycosylation occurs primarily on position 5 and 7, methylation and acylation on the hydroxyl groups of the B ring.</a:t>
            </a:r>
            <a:br>
              <a:rPr lang="en-IN" sz="3200" dirty="0">
                <a:latin typeface="Bookman Old Style" panose="02050604050505020204" pitchFamily="18" charset="0"/>
              </a:rPr>
            </a:br>
            <a:r>
              <a:rPr lang="en-IN" sz="3200" dirty="0">
                <a:latin typeface="Bookman Old Style" panose="02050604050505020204" pitchFamily="18" charset="0"/>
              </a:rPr>
              <a:t>Some flavones, such as </a:t>
            </a:r>
            <a:r>
              <a:rPr lang="en-IN" sz="3200" dirty="0" err="1">
                <a:latin typeface="Bookman Old Style" panose="02050604050505020204" pitchFamily="18" charset="0"/>
              </a:rPr>
              <a:t>nobiletin</a:t>
            </a:r>
            <a:r>
              <a:rPr lang="en-IN" sz="3200" dirty="0">
                <a:latin typeface="Bookman Old Style" panose="02050604050505020204" pitchFamily="18" charset="0"/>
              </a:rPr>
              <a:t> and </a:t>
            </a:r>
            <a:r>
              <a:rPr lang="en-IN" sz="3200" dirty="0" err="1">
                <a:latin typeface="Bookman Old Style" panose="02050604050505020204" pitchFamily="18" charset="0"/>
              </a:rPr>
              <a:t>tangeretin</a:t>
            </a:r>
            <a:r>
              <a:rPr lang="en-IN" sz="3200" dirty="0">
                <a:latin typeface="Bookman Old Style" panose="02050604050505020204" pitchFamily="18" charset="0"/>
              </a:rPr>
              <a:t>, are </a:t>
            </a:r>
            <a:r>
              <a:rPr lang="en-IN" sz="3200" dirty="0" err="1">
                <a:latin typeface="Bookman Old Style" panose="02050604050505020204" pitchFamily="18" charset="0"/>
              </a:rPr>
              <a:t>polymethoxylated</a:t>
            </a:r>
            <a:r>
              <a:rPr lang="en-IN" sz="3200" dirty="0">
                <a:latin typeface="Bookman Old Style" panose="02050604050505020204" pitchFamily="18" charset="0"/>
              </a:rPr>
              <a:t>.</a:t>
            </a:r>
            <a:br>
              <a:rPr lang="en-IN" sz="3200" dirty="0">
                <a:latin typeface="Bookman Old Style" panose="02050604050505020204" pitchFamily="18" charset="0"/>
              </a:rPr>
            </a:br>
            <a:endParaRPr lang="en-IN" sz="3200" dirty="0">
              <a:latin typeface="Bookman Old Style" panose="02050604050505020204" pitchFamily="18" charset="0"/>
            </a:endParaRPr>
          </a:p>
        </p:txBody>
      </p:sp>
    </p:spTree>
    <p:extLst>
      <p:ext uri="{BB962C8B-B14F-4D97-AF65-F5344CB8AC3E}">
        <p14:creationId xmlns:p14="http://schemas.microsoft.com/office/powerpoint/2010/main" val="32294634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latin typeface="Bookman Old Style" panose="02050604050505020204" pitchFamily="18" charset="0"/>
                <a:hlinkClick r:id="rId2"/>
              </a:rPr>
              <a:t>F</a:t>
            </a:r>
            <a:r>
              <a:rPr lang="en-IN" dirty="0" err="1" smtClean="0">
                <a:latin typeface="Bookman Old Style" panose="02050604050505020204" pitchFamily="18" charset="0"/>
                <a:hlinkClick r:id="rId2"/>
              </a:rPr>
              <a:t>lavonols</a:t>
            </a:r>
            <a:endParaRPr lang="en-IN" dirty="0">
              <a:latin typeface="Bookman Old Style" panose="02050604050505020204" pitchFamily="18" charset="0"/>
            </a:endParaRPr>
          </a:p>
        </p:txBody>
      </p:sp>
      <p:sp>
        <p:nvSpPr>
          <p:cNvPr id="3" name="Content Placeholder 2"/>
          <p:cNvSpPr>
            <a:spLocks noGrp="1"/>
          </p:cNvSpPr>
          <p:nvPr>
            <p:ph idx="1"/>
          </p:nvPr>
        </p:nvSpPr>
        <p:spPr/>
        <p:txBody>
          <a:bodyPr>
            <a:normAutofit/>
          </a:bodyPr>
          <a:lstStyle/>
          <a:p>
            <a:r>
              <a:rPr lang="en-IN" sz="3200" dirty="0">
                <a:latin typeface="Bookman Old Style" panose="02050604050505020204" pitchFamily="18" charset="0"/>
              </a:rPr>
              <a:t>Compared to flavones, they have a hydroxyl group in position 3 of the C ring, which may also be glycosylated. Again, like flavones, </a:t>
            </a:r>
            <a:r>
              <a:rPr lang="en-IN" sz="3200" dirty="0" err="1">
                <a:latin typeface="Bookman Old Style" panose="02050604050505020204" pitchFamily="18" charset="0"/>
                <a:hlinkClick r:id="rId2"/>
              </a:rPr>
              <a:t>flavonols</a:t>
            </a:r>
            <a:r>
              <a:rPr lang="en-IN" sz="3200" dirty="0">
                <a:latin typeface="Bookman Old Style" panose="02050604050505020204" pitchFamily="18" charset="0"/>
              </a:rPr>
              <a:t> are very diverse in methylation and hydroxylation patterns as well, and, considering the different glycosylation patterns, they are perhaps the most common and largest subgroup of flavonoids in fruits and vegetables. For example, quercetin is present in many plant foods.</a:t>
            </a:r>
          </a:p>
        </p:txBody>
      </p:sp>
    </p:spTree>
    <p:extLst>
      <p:ext uri="{BB962C8B-B14F-4D97-AF65-F5344CB8AC3E}">
        <p14:creationId xmlns:p14="http://schemas.microsoft.com/office/powerpoint/2010/main" val="7471992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2875"/>
            <a:ext cx="10515600" cy="1325563"/>
          </a:xfrm>
        </p:spPr>
        <p:txBody>
          <a:bodyPr/>
          <a:lstStyle/>
          <a:p>
            <a:r>
              <a:rPr lang="en-IN" b="1" dirty="0">
                <a:latin typeface="Bookman Old Style" panose="02050604050505020204" pitchFamily="18" charset="0"/>
              </a:rPr>
              <a:t>Flavanones</a:t>
            </a:r>
            <a:endParaRPr lang="en-IN" dirty="0">
              <a:latin typeface="Bookman Old Style" panose="02050604050505020204" pitchFamily="18" charset="0"/>
            </a:endParaRPr>
          </a:p>
        </p:txBody>
      </p:sp>
      <p:sp>
        <p:nvSpPr>
          <p:cNvPr id="3" name="Content Placeholder 2"/>
          <p:cNvSpPr>
            <a:spLocks noGrp="1"/>
          </p:cNvSpPr>
          <p:nvPr>
            <p:ph idx="1"/>
          </p:nvPr>
        </p:nvSpPr>
        <p:spPr>
          <a:xfrm>
            <a:off x="265043" y="1073426"/>
            <a:ext cx="11675166" cy="5103537"/>
          </a:xfrm>
        </p:spPr>
        <p:txBody>
          <a:bodyPr>
            <a:normAutofit/>
          </a:bodyPr>
          <a:lstStyle/>
          <a:p>
            <a:r>
              <a:rPr lang="en-IN" dirty="0">
                <a:latin typeface="Bookman Old Style" panose="02050604050505020204" pitchFamily="18" charset="0"/>
              </a:rPr>
              <a:t>Flavanones, also called </a:t>
            </a:r>
            <a:r>
              <a:rPr lang="en-IN" dirty="0" err="1">
                <a:latin typeface="Bookman Old Style" panose="02050604050505020204" pitchFamily="18" charset="0"/>
              </a:rPr>
              <a:t>dihydroflavones</a:t>
            </a:r>
            <a:r>
              <a:rPr lang="en-IN" dirty="0">
                <a:latin typeface="Bookman Old Style" panose="02050604050505020204" pitchFamily="18" charset="0"/>
              </a:rPr>
              <a:t>, have the C ring saturated; therefore, unlike flavones, the double bond between positions 2 and 3 is saturated and this is the only structural difference between the two subgroups of flavonoids.</a:t>
            </a:r>
            <a:br>
              <a:rPr lang="en-IN" dirty="0">
                <a:latin typeface="Bookman Old Style" panose="02050604050505020204" pitchFamily="18" charset="0"/>
              </a:rPr>
            </a:br>
            <a:r>
              <a:rPr lang="en-IN" dirty="0">
                <a:latin typeface="Bookman Old Style" panose="02050604050505020204" pitchFamily="18" charset="0"/>
              </a:rPr>
              <a:t>The flavanones can be multi-hydroxylated, and several hydroxyl groups can be glycosylated and/or methylated.</a:t>
            </a:r>
            <a:br>
              <a:rPr lang="en-IN" dirty="0">
                <a:latin typeface="Bookman Old Style" panose="02050604050505020204" pitchFamily="18" charset="0"/>
              </a:rPr>
            </a:br>
            <a:r>
              <a:rPr lang="en-IN" dirty="0">
                <a:latin typeface="Bookman Old Style" panose="02050604050505020204" pitchFamily="18" charset="0"/>
              </a:rPr>
              <a:t>Some have unique patterns of substitution, for example, </a:t>
            </a:r>
            <a:r>
              <a:rPr lang="en-IN" dirty="0" err="1">
                <a:latin typeface="Bookman Old Style" panose="02050604050505020204" pitchFamily="18" charset="0"/>
              </a:rPr>
              <a:t>furanoflavanones</a:t>
            </a:r>
            <a:r>
              <a:rPr lang="en-IN" dirty="0">
                <a:latin typeface="Bookman Old Style" panose="02050604050505020204" pitchFamily="18" charset="0"/>
              </a:rPr>
              <a:t>, </a:t>
            </a:r>
            <a:r>
              <a:rPr lang="en-IN" dirty="0" err="1">
                <a:latin typeface="Bookman Old Style" panose="02050604050505020204" pitchFamily="18" charset="0"/>
              </a:rPr>
              <a:t>prenylated</a:t>
            </a:r>
            <a:r>
              <a:rPr lang="en-IN" dirty="0">
                <a:latin typeface="Bookman Old Style" panose="02050604050505020204" pitchFamily="18" charset="0"/>
              </a:rPr>
              <a:t> flavanones, </a:t>
            </a:r>
            <a:r>
              <a:rPr lang="en-IN" dirty="0" err="1">
                <a:latin typeface="Bookman Old Style" panose="02050604050505020204" pitchFamily="18" charset="0"/>
              </a:rPr>
              <a:t>pyranoflavanones</a:t>
            </a:r>
            <a:r>
              <a:rPr lang="en-IN" dirty="0">
                <a:latin typeface="Bookman Old Style" panose="02050604050505020204" pitchFamily="18" charset="0"/>
              </a:rPr>
              <a:t> or </a:t>
            </a:r>
            <a:r>
              <a:rPr lang="en-IN" dirty="0" err="1">
                <a:latin typeface="Bookman Old Style" panose="02050604050505020204" pitchFamily="18" charset="0"/>
              </a:rPr>
              <a:t>benzylated</a:t>
            </a:r>
            <a:r>
              <a:rPr lang="en-IN" dirty="0">
                <a:latin typeface="Bookman Old Style" panose="02050604050505020204" pitchFamily="18" charset="0"/>
              </a:rPr>
              <a:t> flavanones, giving a great number of substituted derivatives.</a:t>
            </a:r>
            <a:br>
              <a:rPr lang="en-IN" dirty="0">
                <a:latin typeface="Bookman Old Style" panose="02050604050505020204" pitchFamily="18" charset="0"/>
              </a:rPr>
            </a:br>
            <a:r>
              <a:rPr lang="en-IN" dirty="0">
                <a:latin typeface="Bookman Old Style" panose="02050604050505020204" pitchFamily="18" charset="0"/>
              </a:rPr>
              <a:t>Over the past 15 years, the number of flavanones discovered is significantly increased.</a:t>
            </a:r>
            <a:br>
              <a:rPr lang="en-IN" dirty="0">
                <a:latin typeface="Bookman Old Style" panose="02050604050505020204" pitchFamily="18" charset="0"/>
              </a:rPr>
            </a:br>
            <a:endParaRPr lang="en-IN" dirty="0">
              <a:latin typeface="Bookman Old Style" panose="02050604050505020204" pitchFamily="18" charset="0"/>
            </a:endParaRPr>
          </a:p>
        </p:txBody>
      </p:sp>
    </p:spTree>
    <p:extLst>
      <p:ext uri="{BB962C8B-B14F-4D97-AF65-F5344CB8AC3E}">
        <p14:creationId xmlns:p14="http://schemas.microsoft.com/office/powerpoint/2010/main" val="36573406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9875"/>
            <a:ext cx="10515600" cy="1325563"/>
          </a:xfrm>
        </p:spPr>
        <p:txBody>
          <a:bodyPr/>
          <a:lstStyle/>
          <a:p>
            <a:r>
              <a:rPr lang="en-IN" b="1" dirty="0" err="1">
                <a:latin typeface="Bookman Old Style" panose="02050604050505020204" pitchFamily="18" charset="0"/>
              </a:rPr>
              <a:t>Flavanonols</a:t>
            </a:r>
            <a:endParaRPr lang="en-IN" dirty="0">
              <a:latin typeface="Bookman Old Style" panose="02050604050505020204" pitchFamily="18" charset="0"/>
            </a:endParaRPr>
          </a:p>
        </p:txBody>
      </p:sp>
      <p:sp>
        <p:nvSpPr>
          <p:cNvPr id="3" name="Content Placeholder 2"/>
          <p:cNvSpPr>
            <a:spLocks noGrp="1"/>
          </p:cNvSpPr>
          <p:nvPr>
            <p:ph idx="1"/>
          </p:nvPr>
        </p:nvSpPr>
        <p:spPr>
          <a:xfrm>
            <a:off x="238539" y="1055687"/>
            <a:ext cx="11701670" cy="5702921"/>
          </a:xfrm>
        </p:spPr>
        <p:txBody>
          <a:bodyPr>
            <a:normAutofit/>
          </a:bodyPr>
          <a:lstStyle/>
          <a:p>
            <a:r>
              <a:rPr lang="en-IN" dirty="0" err="1">
                <a:latin typeface="Bookman Old Style" panose="02050604050505020204" pitchFamily="18" charset="0"/>
              </a:rPr>
              <a:t>Flavanonols</a:t>
            </a:r>
            <a:r>
              <a:rPr lang="en-IN" dirty="0">
                <a:latin typeface="Bookman Old Style" panose="02050604050505020204" pitchFamily="18" charset="0"/>
              </a:rPr>
              <a:t>, also called </a:t>
            </a:r>
            <a:r>
              <a:rPr lang="en-IN" dirty="0" err="1">
                <a:latin typeface="Bookman Old Style" panose="02050604050505020204" pitchFamily="18" charset="0"/>
              </a:rPr>
              <a:t>dihydroflavonols</a:t>
            </a:r>
            <a:r>
              <a:rPr lang="en-IN" dirty="0">
                <a:latin typeface="Bookman Old Style" panose="02050604050505020204" pitchFamily="18" charset="0"/>
              </a:rPr>
              <a:t>, are the 3-hydroxy derivatives of flavanones; they are an highly diversified and </a:t>
            </a:r>
            <a:r>
              <a:rPr lang="en-IN" dirty="0" err="1">
                <a:latin typeface="Bookman Old Style" panose="02050604050505020204" pitchFamily="18" charset="0"/>
              </a:rPr>
              <a:t>multisubstituted</a:t>
            </a:r>
            <a:r>
              <a:rPr lang="en-IN" dirty="0">
                <a:latin typeface="Bookman Old Style" panose="02050604050505020204" pitchFamily="18" charset="0"/>
              </a:rPr>
              <a:t> subgroup.</a:t>
            </a:r>
          </a:p>
          <a:p>
            <a:r>
              <a:rPr lang="en-IN" b="1" dirty="0" err="1">
                <a:latin typeface="Bookman Old Style" panose="02050604050505020204" pitchFamily="18" charset="0"/>
                <a:hlinkClick r:id="rId2"/>
              </a:rPr>
              <a:t>Isoflavones</a:t>
            </a:r>
            <a:r>
              <a:rPr lang="en-IN" dirty="0">
                <a:latin typeface="Bookman Old Style" panose="02050604050505020204" pitchFamily="18" charset="0"/>
              </a:rPr>
              <a:t/>
            </a:r>
            <a:br>
              <a:rPr lang="en-IN" dirty="0">
                <a:latin typeface="Bookman Old Style" panose="02050604050505020204" pitchFamily="18" charset="0"/>
              </a:rPr>
            </a:br>
            <a:r>
              <a:rPr lang="en-IN" dirty="0">
                <a:latin typeface="Bookman Old Style" panose="02050604050505020204" pitchFamily="18" charset="0"/>
              </a:rPr>
              <a:t>As anticipated, </a:t>
            </a:r>
            <a:r>
              <a:rPr lang="en-IN" dirty="0" err="1">
                <a:latin typeface="Bookman Old Style" panose="02050604050505020204" pitchFamily="18" charset="0"/>
                <a:hlinkClick r:id="rId2"/>
              </a:rPr>
              <a:t>isoflavones</a:t>
            </a:r>
            <a:r>
              <a:rPr lang="en-IN" dirty="0">
                <a:latin typeface="Bookman Old Style" panose="02050604050505020204" pitchFamily="18" charset="0"/>
              </a:rPr>
              <a:t> are a subgroup of flavonoids in which the B ring is attached to position 3 of the C ring. They have structural similarities to </a:t>
            </a:r>
            <a:r>
              <a:rPr lang="en-IN" dirty="0" err="1">
                <a:latin typeface="Bookman Old Style" panose="02050604050505020204" pitchFamily="18" charset="0"/>
              </a:rPr>
              <a:t>estrogens</a:t>
            </a:r>
            <a:r>
              <a:rPr lang="en-IN" dirty="0">
                <a:latin typeface="Bookman Old Style" panose="02050604050505020204" pitchFamily="18" charset="0"/>
              </a:rPr>
              <a:t>, such as </a:t>
            </a:r>
            <a:r>
              <a:rPr lang="en-IN" dirty="0" err="1">
                <a:latin typeface="Bookman Old Style" panose="02050604050505020204" pitchFamily="18" charset="0"/>
              </a:rPr>
              <a:t>estradiol</a:t>
            </a:r>
            <a:r>
              <a:rPr lang="en-IN" dirty="0">
                <a:latin typeface="Bookman Old Style" panose="02050604050505020204" pitchFamily="18" charset="0"/>
              </a:rPr>
              <a:t>, and for this reason they are also called phytoestrogens.</a:t>
            </a:r>
          </a:p>
          <a:p>
            <a:r>
              <a:rPr lang="en-IN" b="1" dirty="0" err="1">
                <a:latin typeface="Bookman Old Style" panose="02050604050505020204" pitchFamily="18" charset="0"/>
              </a:rPr>
              <a:t>Neoflavonoids</a:t>
            </a:r>
            <a:r>
              <a:rPr lang="en-IN" dirty="0">
                <a:latin typeface="Bookman Old Style" panose="02050604050505020204" pitchFamily="18" charset="0"/>
              </a:rPr>
              <a:t/>
            </a:r>
            <a:br>
              <a:rPr lang="en-IN" dirty="0">
                <a:latin typeface="Bookman Old Style" panose="02050604050505020204" pitchFamily="18" charset="0"/>
              </a:rPr>
            </a:br>
            <a:r>
              <a:rPr lang="en-IN" dirty="0">
                <a:latin typeface="Bookman Old Style" panose="02050604050505020204" pitchFamily="18" charset="0"/>
              </a:rPr>
              <a:t>They have the B ring attached to position 4 of the C ring.</a:t>
            </a:r>
          </a:p>
          <a:p>
            <a:endParaRPr lang="en-IN" dirty="0"/>
          </a:p>
        </p:txBody>
      </p:sp>
    </p:spTree>
    <p:extLst>
      <p:ext uri="{BB962C8B-B14F-4D97-AF65-F5344CB8AC3E}">
        <p14:creationId xmlns:p14="http://schemas.microsoft.com/office/powerpoint/2010/main" val="1080708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545" y="374361"/>
            <a:ext cx="10515600" cy="1325563"/>
          </a:xfrm>
        </p:spPr>
        <p:txBody>
          <a:bodyPr/>
          <a:lstStyle/>
          <a:p>
            <a:r>
              <a:rPr lang="en-IN" dirty="0" smtClean="0">
                <a:latin typeface="Bookman Old Style" panose="02050604050505020204" pitchFamily="18" charset="0"/>
              </a:rPr>
              <a:t>Classification</a:t>
            </a:r>
            <a:endParaRPr lang="en-IN" dirty="0">
              <a:latin typeface="Bookman Old Style" panose="02050604050505020204" pitchFamily="18" charset="0"/>
            </a:endParaRPr>
          </a:p>
        </p:txBody>
      </p:sp>
      <p:sp>
        <p:nvSpPr>
          <p:cNvPr id="3" name="Content Placeholder 2"/>
          <p:cNvSpPr>
            <a:spLocks noGrp="1"/>
          </p:cNvSpPr>
          <p:nvPr>
            <p:ph idx="1"/>
          </p:nvPr>
        </p:nvSpPr>
        <p:spPr/>
        <p:txBody>
          <a:bodyPr/>
          <a:lstStyle/>
          <a:p>
            <a:pPr marL="0" indent="0">
              <a:buNone/>
            </a:pPr>
            <a:r>
              <a:rPr lang="en-IN" dirty="0" smtClean="0">
                <a:latin typeface="Bookman Old Style" panose="02050604050505020204" pitchFamily="18" charset="0"/>
              </a:rPr>
              <a:t>It may be classified on the basis of their basic chemical moieties</a:t>
            </a:r>
          </a:p>
          <a:p>
            <a:r>
              <a:rPr lang="en-IN" dirty="0" err="1" smtClean="0">
                <a:latin typeface="Bookman Old Style" panose="02050604050505020204" pitchFamily="18" charset="0"/>
              </a:rPr>
              <a:t>Hydroxycinnamic</a:t>
            </a:r>
            <a:r>
              <a:rPr lang="en-IN" dirty="0" smtClean="0">
                <a:latin typeface="Bookman Old Style" panose="02050604050505020204" pitchFamily="18" charset="0"/>
              </a:rPr>
              <a:t> acid</a:t>
            </a:r>
          </a:p>
          <a:p>
            <a:r>
              <a:rPr lang="en-IN" dirty="0" err="1" smtClean="0">
                <a:latin typeface="Bookman Old Style" panose="02050604050505020204" pitchFamily="18" charset="0"/>
              </a:rPr>
              <a:t>Phenylpropenes</a:t>
            </a:r>
            <a:endParaRPr lang="en-IN" dirty="0" smtClean="0">
              <a:latin typeface="Bookman Old Style" panose="02050604050505020204" pitchFamily="18" charset="0"/>
            </a:endParaRPr>
          </a:p>
          <a:p>
            <a:r>
              <a:rPr lang="en-IN" dirty="0" err="1" smtClean="0">
                <a:latin typeface="Bookman Old Style" panose="02050604050505020204" pitchFamily="18" charset="0"/>
              </a:rPr>
              <a:t>Coumarins</a:t>
            </a:r>
            <a:endParaRPr lang="en-IN" dirty="0" smtClean="0">
              <a:latin typeface="Bookman Old Style" panose="02050604050505020204" pitchFamily="18" charset="0"/>
            </a:endParaRPr>
          </a:p>
          <a:p>
            <a:r>
              <a:rPr lang="en-IN" dirty="0" smtClean="0">
                <a:latin typeface="Bookman Old Style" panose="02050604050505020204" pitchFamily="18" charset="0"/>
              </a:rPr>
              <a:t>Abridged phenylpropanoids</a:t>
            </a:r>
          </a:p>
          <a:p>
            <a:r>
              <a:rPr lang="en-IN" dirty="0" err="1" smtClean="0">
                <a:latin typeface="Bookman Old Style" panose="02050604050505020204" pitchFamily="18" charset="0"/>
              </a:rPr>
              <a:t>Biphenylpropenoid</a:t>
            </a:r>
            <a:r>
              <a:rPr lang="en-IN" dirty="0" smtClean="0">
                <a:latin typeface="Bookman Old Style" panose="02050604050505020204" pitchFamily="18" charset="0"/>
              </a:rPr>
              <a:t> derivatives</a:t>
            </a:r>
          </a:p>
          <a:p>
            <a:r>
              <a:rPr lang="en-IN" dirty="0" smtClean="0">
                <a:latin typeface="Bookman Old Style" panose="02050604050505020204" pitchFamily="18" charset="0"/>
              </a:rPr>
              <a:t>High molecular weight phenylpropanoids</a:t>
            </a:r>
          </a:p>
          <a:p>
            <a:endParaRPr lang="en-IN" dirty="0"/>
          </a:p>
        </p:txBody>
      </p:sp>
    </p:spTree>
    <p:extLst>
      <p:ext uri="{BB962C8B-B14F-4D97-AF65-F5344CB8AC3E}">
        <p14:creationId xmlns:p14="http://schemas.microsoft.com/office/powerpoint/2010/main" val="21138345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2277" y="198782"/>
            <a:ext cx="11781183" cy="6533321"/>
          </a:xfrm>
        </p:spPr>
        <p:txBody>
          <a:bodyPr>
            <a:normAutofit fontScale="92500" lnSpcReduction="20000"/>
          </a:bodyPr>
          <a:lstStyle/>
          <a:p>
            <a:r>
              <a:rPr lang="en-IN" b="1" dirty="0" err="1">
                <a:latin typeface="Bookman Old Style" panose="02050604050505020204" pitchFamily="18" charset="0"/>
                <a:hlinkClick r:id="rId2"/>
              </a:rPr>
              <a:t>Flavanols</a:t>
            </a:r>
            <a:r>
              <a:rPr lang="en-IN" b="1" dirty="0">
                <a:latin typeface="Bookman Old Style" panose="02050604050505020204" pitchFamily="18" charset="0"/>
                <a:hlinkClick r:id="rId2"/>
              </a:rPr>
              <a:t> or flavan-3-ols or </a:t>
            </a:r>
            <a:r>
              <a:rPr lang="en-IN" b="1" dirty="0" err="1">
                <a:latin typeface="Bookman Old Style" panose="02050604050505020204" pitchFamily="18" charset="0"/>
                <a:hlinkClick r:id="rId2"/>
              </a:rPr>
              <a:t>catechins</a:t>
            </a:r>
            <a:r>
              <a:rPr lang="en-IN" b="1" dirty="0">
                <a:latin typeface="Bookman Old Style" panose="02050604050505020204" pitchFamily="18" charset="0"/>
              </a:rPr>
              <a:t/>
            </a:r>
            <a:br>
              <a:rPr lang="en-IN" b="1" dirty="0">
                <a:latin typeface="Bookman Old Style" panose="02050604050505020204" pitchFamily="18" charset="0"/>
              </a:rPr>
            </a:br>
            <a:r>
              <a:rPr lang="en-IN" dirty="0" err="1">
                <a:latin typeface="Bookman Old Style" panose="02050604050505020204" pitchFamily="18" charset="0"/>
                <a:hlinkClick r:id="rId2"/>
              </a:rPr>
              <a:t>Flavanols</a:t>
            </a:r>
            <a:r>
              <a:rPr lang="en-IN" dirty="0">
                <a:latin typeface="Bookman Old Style" panose="02050604050505020204" pitchFamily="18" charset="0"/>
              </a:rPr>
              <a:t> are also referred to flavan-3-ols as the hydroxyl group is almost always bound to position 3 of C ring; they are called </a:t>
            </a:r>
            <a:r>
              <a:rPr lang="en-IN" b="1" dirty="0" err="1">
                <a:latin typeface="Bookman Old Style" panose="02050604050505020204" pitchFamily="18" charset="0"/>
              </a:rPr>
              <a:t>catechins</a:t>
            </a:r>
            <a:r>
              <a:rPr lang="en-IN" dirty="0">
                <a:latin typeface="Bookman Old Style" panose="02050604050505020204" pitchFamily="18" charset="0"/>
              </a:rPr>
              <a:t> as well.</a:t>
            </a:r>
            <a:br>
              <a:rPr lang="en-IN" dirty="0">
                <a:latin typeface="Bookman Old Style" panose="02050604050505020204" pitchFamily="18" charset="0"/>
              </a:rPr>
            </a:br>
            <a:r>
              <a:rPr lang="en-IN" dirty="0">
                <a:latin typeface="Bookman Old Style" panose="02050604050505020204" pitchFamily="18" charset="0"/>
              </a:rPr>
              <a:t>Unlike many flavonoids, there is no double bond between positions 2 and 3. Another distinctive features, e.g. compared to </a:t>
            </a:r>
            <a:r>
              <a:rPr lang="en-IN" dirty="0" err="1">
                <a:latin typeface="Bookman Old Style" panose="02050604050505020204" pitchFamily="18" charset="0"/>
              </a:rPr>
              <a:t>flavanonols</a:t>
            </a:r>
            <a:r>
              <a:rPr lang="en-IN" dirty="0">
                <a:latin typeface="Bookman Old Style" panose="02050604050505020204" pitchFamily="18" charset="0"/>
              </a:rPr>
              <a:t>, with which they share a hydroxyl group in position 3, is the lack of a carbonyl group, that is, a keto group, in position 4. This particular chemical structure allows </a:t>
            </a:r>
            <a:r>
              <a:rPr lang="en-IN" dirty="0" err="1">
                <a:latin typeface="Bookman Old Style" panose="02050604050505020204" pitchFamily="18" charset="0"/>
                <a:hlinkClick r:id="rId2"/>
              </a:rPr>
              <a:t>flavanols</a:t>
            </a:r>
            <a:r>
              <a:rPr lang="en-IN" dirty="0">
                <a:latin typeface="Bookman Old Style" panose="02050604050505020204" pitchFamily="18" charset="0"/>
              </a:rPr>
              <a:t> to have two chiral </a:t>
            </a:r>
            <a:r>
              <a:rPr lang="en-IN" dirty="0" err="1">
                <a:latin typeface="Bookman Old Style" panose="02050604050505020204" pitchFamily="18" charset="0"/>
              </a:rPr>
              <a:t>centers</a:t>
            </a:r>
            <a:r>
              <a:rPr lang="en-IN" dirty="0">
                <a:latin typeface="Bookman Old Style" panose="02050604050505020204" pitchFamily="18" charset="0"/>
              </a:rPr>
              <a:t> in the molecule, on positions 2 and 3, then four possible </a:t>
            </a:r>
            <a:r>
              <a:rPr lang="en-IN" dirty="0" err="1">
                <a:latin typeface="Bookman Old Style" panose="02050604050505020204" pitchFamily="18" charset="0"/>
              </a:rPr>
              <a:t>diastereoisomers</a:t>
            </a:r>
            <a:r>
              <a:rPr lang="en-IN" dirty="0">
                <a:latin typeface="Bookman Old Style" panose="02050604050505020204" pitchFamily="18" charset="0"/>
              </a:rPr>
              <a:t>. </a:t>
            </a:r>
            <a:r>
              <a:rPr lang="en-IN" dirty="0" err="1">
                <a:latin typeface="Bookman Old Style" panose="02050604050505020204" pitchFamily="18" charset="0"/>
              </a:rPr>
              <a:t>Epicatechin</a:t>
            </a:r>
            <a:r>
              <a:rPr lang="en-IN" dirty="0">
                <a:latin typeface="Bookman Old Style" panose="02050604050505020204" pitchFamily="18" charset="0"/>
              </a:rPr>
              <a:t> is the isomer with the </a:t>
            </a:r>
            <a:r>
              <a:rPr lang="en-IN" i="1" dirty="0">
                <a:latin typeface="Bookman Old Style" panose="02050604050505020204" pitchFamily="18" charset="0"/>
              </a:rPr>
              <a:t>cis</a:t>
            </a:r>
            <a:r>
              <a:rPr lang="en-IN" dirty="0">
                <a:latin typeface="Bookman Old Style" panose="02050604050505020204" pitchFamily="18" charset="0"/>
              </a:rPr>
              <a:t> configuration and </a:t>
            </a:r>
            <a:r>
              <a:rPr lang="en-IN" dirty="0" err="1">
                <a:latin typeface="Bookman Old Style" panose="02050604050505020204" pitchFamily="18" charset="0"/>
              </a:rPr>
              <a:t>catechin</a:t>
            </a:r>
            <a:r>
              <a:rPr lang="en-IN" dirty="0">
                <a:latin typeface="Bookman Old Style" panose="02050604050505020204" pitchFamily="18" charset="0"/>
              </a:rPr>
              <a:t> is the one with the </a:t>
            </a:r>
            <a:r>
              <a:rPr lang="en-IN" i="1" dirty="0">
                <a:latin typeface="Bookman Old Style" panose="02050604050505020204" pitchFamily="18" charset="0"/>
              </a:rPr>
              <a:t>trans</a:t>
            </a:r>
            <a:r>
              <a:rPr lang="en-IN" dirty="0">
                <a:latin typeface="Bookman Old Style" panose="02050604050505020204" pitchFamily="18" charset="0"/>
              </a:rPr>
              <a:t> configuration. Each of these configurations has two stereoisomers, namely, (+)-</a:t>
            </a:r>
            <a:r>
              <a:rPr lang="en-IN" dirty="0" err="1">
                <a:latin typeface="Bookman Old Style" panose="02050604050505020204" pitchFamily="18" charset="0"/>
              </a:rPr>
              <a:t>epicatechin</a:t>
            </a:r>
            <a:r>
              <a:rPr lang="en-IN" dirty="0">
                <a:latin typeface="Bookman Old Style" panose="02050604050505020204" pitchFamily="18" charset="0"/>
              </a:rPr>
              <a:t> and (-)-</a:t>
            </a:r>
            <a:r>
              <a:rPr lang="en-IN" dirty="0" err="1">
                <a:latin typeface="Bookman Old Style" panose="02050604050505020204" pitchFamily="18" charset="0"/>
              </a:rPr>
              <a:t>epicatechin</a:t>
            </a:r>
            <a:r>
              <a:rPr lang="en-IN" dirty="0">
                <a:latin typeface="Bookman Old Style" panose="02050604050505020204" pitchFamily="18" charset="0"/>
              </a:rPr>
              <a:t>, (+)-</a:t>
            </a:r>
            <a:r>
              <a:rPr lang="en-IN" dirty="0" err="1">
                <a:latin typeface="Bookman Old Style" panose="02050604050505020204" pitchFamily="18" charset="0"/>
              </a:rPr>
              <a:t>catechin</a:t>
            </a:r>
            <a:r>
              <a:rPr lang="en-IN" dirty="0">
                <a:latin typeface="Bookman Old Style" panose="02050604050505020204" pitchFamily="18" charset="0"/>
              </a:rPr>
              <a:t> and (-)-</a:t>
            </a:r>
            <a:r>
              <a:rPr lang="en-IN" dirty="0" err="1">
                <a:latin typeface="Bookman Old Style" panose="02050604050505020204" pitchFamily="18" charset="0"/>
              </a:rPr>
              <a:t>catechin</a:t>
            </a:r>
            <a:r>
              <a:rPr lang="en-IN" dirty="0">
                <a:latin typeface="Bookman Old Style" panose="02050604050505020204" pitchFamily="18" charset="0"/>
              </a:rPr>
              <a:t>.</a:t>
            </a:r>
            <a:br>
              <a:rPr lang="en-IN" dirty="0">
                <a:latin typeface="Bookman Old Style" panose="02050604050505020204" pitchFamily="18" charset="0"/>
              </a:rPr>
            </a:br>
            <a:r>
              <a:rPr lang="en-IN" dirty="0">
                <a:latin typeface="Bookman Old Style" panose="02050604050505020204" pitchFamily="18" charset="0"/>
              </a:rPr>
              <a:t>(+)-</a:t>
            </a:r>
            <a:r>
              <a:rPr lang="en-IN" dirty="0" err="1">
                <a:latin typeface="Bookman Old Style" panose="02050604050505020204" pitchFamily="18" charset="0"/>
              </a:rPr>
              <a:t>Catechin</a:t>
            </a:r>
            <a:r>
              <a:rPr lang="en-IN" dirty="0">
                <a:latin typeface="Bookman Old Style" panose="02050604050505020204" pitchFamily="18" charset="0"/>
              </a:rPr>
              <a:t> and (-)-</a:t>
            </a:r>
            <a:r>
              <a:rPr lang="en-IN" dirty="0" err="1">
                <a:latin typeface="Bookman Old Style" panose="02050604050505020204" pitchFamily="18" charset="0"/>
              </a:rPr>
              <a:t>epicatechin</a:t>
            </a:r>
            <a:r>
              <a:rPr lang="en-IN" dirty="0">
                <a:latin typeface="Bookman Old Style" panose="02050604050505020204" pitchFamily="18" charset="0"/>
              </a:rPr>
              <a:t> are the two isomers most often present in edible plants.</a:t>
            </a:r>
            <a:br>
              <a:rPr lang="en-IN" dirty="0">
                <a:latin typeface="Bookman Old Style" panose="02050604050505020204" pitchFamily="18" charset="0"/>
              </a:rPr>
            </a:br>
            <a:r>
              <a:rPr lang="en-IN" dirty="0">
                <a:latin typeface="Bookman Old Style" panose="02050604050505020204" pitchFamily="18" charset="0"/>
              </a:rPr>
              <a:t>Another important feature of </a:t>
            </a:r>
            <a:r>
              <a:rPr lang="en-IN" dirty="0" err="1">
                <a:latin typeface="Bookman Old Style" panose="02050604050505020204" pitchFamily="18" charset="0"/>
                <a:hlinkClick r:id="rId2"/>
              </a:rPr>
              <a:t>flavanols</a:t>
            </a:r>
            <a:r>
              <a:rPr lang="en-IN" dirty="0">
                <a:latin typeface="Bookman Old Style" panose="02050604050505020204" pitchFamily="18" charset="0"/>
              </a:rPr>
              <a:t>, particularly of </a:t>
            </a:r>
            <a:r>
              <a:rPr lang="en-IN" dirty="0" err="1">
                <a:latin typeface="Bookman Old Style" panose="02050604050505020204" pitchFamily="18" charset="0"/>
              </a:rPr>
              <a:t>catechin</a:t>
            </a:r>
            <a:r>
              <a:rPr lang="en-IN" dirty="0">
                <a:latin typeface="Bookman Old Style" panose="02050604050505020204" pitchFamily="18" charset="0"/>
              </a:rPr>
              <a:t> and </a:t>
            </a:r>
            <a:r>
              <a:rPr lang="en-IN" dirty="0" err="1">
                <a:latin typeface="Bookman Old Style" panose="02050604050505020204" pitchFamily="18" charset="0"/>
              </a:rPr>
              <a:t>epicatechin</a:t>
            </a:r>
            <a:r>
              <a:rPr lang="en-IN" dirty="0">
                <a:latin typeface="Bookman Old Style" panose="02050604050505020204" pitchFamily="18" charset="0"/>
              </a:rPr>
              <a:t>, is the ability to form polymers, called </a:t>
            </a:r>
            <a:r>
              <a:rPr lang="en-IN" dirty="0" err="1">
                <a:latin typeface="Bookman Old Style" panose="02050604050505020204" pitchFamily="18" charset="0"/>
                <a:hlinkClick r:id="rId3"/>
              </a:rPr>
              <a:t>proanthocyanidins</a:t>
            </a:r>
            <a:r>
              <a:rPr lang="en-IN" dirty="0">
                <a:latin typeface="Bookman Old Style" panose="02050604050505020204" pitchFamily="18" charset="0"/>
                <a:hlinkClick r:id="rId3"/>
              </a:rPr>
              <a:t> or condensed tannins</a:t>
            </a:r>
            <a:r>
              <a:rPr lang="en-IN" dirty="0">
                <a:latin typeface="Bookman Old Style" panose="02050604050505020204" pitchFamily="18" charset="0"/>
              </a:rPr>
              <a:t>. The name “</a:t>
            </a:r>
            <a:r>
              <a:rPr lang="en-IN" dirty="0" err="1">
                <a:latin typeface="Bookman Old Style" panose="02050604050505020204" pitchFamily="18" charset="0"/>
              </a:rPr>
              <a:t>proanthocyanidins</a:t>
            </a:r>
            <a:r>
              <a:rPr lang="en-IN" dirty="0">
                <a:latin typeface="Bookman Old Style" panose="02050604050505020204" pitchFamily="18" charset="0"/>
              </a:rPr>
              <a:t>” is due to the fact that an acid-</a:t>
            </a:r>
            <a:r>
              <a:rPr lang="en-IN" dirty="0" err="1">
                <a:latin typeface="Bookman Old Style" panose="02050604050505020204" pitchFamily="18" charset="0"/>
              </a:rPr>
              <a:t>catalyzed</a:t>
            </a:r>
            <a:r>
              <a:rPr lang="en-IN" dirty="0">
                <a:latin typeface="Bookman Old Style" panose="02050604050505020204" pitchFamily="18" charset="0"/>
              </a:rPr>
              <a:t> cleavage produces </a:t>
            </a:r>
            <a:r>
              <a:rPr lang="en-IN" dirty="0" err="1">
                <a:latin typeface="Bookman Old Style" panose="02050604050505020204" pitchFamily="18" charset="0"/>
                <a:hlinkClick r:id="rId4"/>
              </a:rPr>
              <a:t>anthocyanidins</a:t>
            </a:r>
            <a:r>
              <a:rPr lang="en-IN" dirty="0">
                <a:latin typeface="Bookman Old Style" panose="02050604050505020204" pitchFamily="18" charset="0"/>
              </a:rPr>
              <a:t>.</a:t>
            </a:r>
            <a:br>
              <a:rPr lang="en-IN" dirty="0">
                <a:latin typeface="Bookman Old Style" panose="02050604050505020204" pitchFamily="18" charset="0"/>
              </a:rPr>
            </a:br>
            <a:r>
              <a:rPr lang="en-IN" dirty="0" err="1">
                <a:latin typeface="Bookman Old Style" panose="02050604050505020204" pitchFamily="18" charset="0"/>
                <a:hlinkClick r:id="rId3"/>
              </a:rPr>
              <a:t>Proanthocyanidins</a:t>
            </a:r>
            <a:r>
              <a:rPr lang="en-IN" dirty="0">
                <a:latin typeface="Bookman Old Style" panose="02050604050505020204" pitchFamily="18" charset="0"/>
              </a:rPr>
              <a:t> typically contain 2 to 60 monomers of </a:t>
            </a:r>
            <a:r>
              <a:rPr lang="en-IN" dirty="0" err="1">
                <a:latin typeface="Bookman Old Style" panose="02050604050505020204" pitchFamily="18" charset="0"/>
              </a:rPr>
              <a:t>flavanols</a:t>
            </a:r>
            <a:r>
              <a:rPr lang="en-IN" dirty="0">
                <a:latin typeface="Bookman Old Style" panose="02050604050505020204" pitchFamily="18" charset="0"/>
              </a:rPr>
              <a:t>.</a:t>
            </a:r>
            <a:br>
              <a:rPr lang="en-IN" dirty="0">
                <a:latin typeface="Bookman Old Style" panose="02050604050505020204" pitchFamily="18" charset="0"/>
              </a:rPr>
            </a:br>
            <a:r>
              <a:rPr lang="en-IN" dirty="0">
                <a:latin typeface="Bookman Old Style" panose="02050604050505020204" pitchFamily="18" charset="0"/>
              </a:rPr>
              <a:t>Monomeric and oligomeric </a:t>
            </a:r>
            <a:r>
              <a:rPr lang="en-IN" dirty="0" err="1">
                <a:latin typeface="Bookman Old Style" panose="02050604050505020204" pitchFamily="18" charset="0"/>
                <a:hlinkClick r:id="rId2"/>
              </a:rPr>
              <a:t>flavanols</a:t>
            </a:r>
            <a:r>
              <a:rPr lang="en-IN" dirty="0">
                <a:latin typeface="Bookman Old Style" panose="02050604050505020204" pitchFamily="18" charset="0"/>
              </a:rPr>
              <a:t> (containing 2 to 7 monomers) are strong antioxidants.</a:t>
            </a:r>
          </a:p>
          <a:p>
            <a:endParaRPr lang="en-IN" dirty="0"/>
          </a:p>
        </p:txBody>
      </p:sp>
    </p:spTree>
    <p:extLst>
      <p:ext uri="{BB962C8B-B14F-4D97-AF65-F5344CB8AC3E}">
        <p14:creationId xmlns:p14="http://schemas.microsoft.com/office/powerpoint/2010/main" val="14750733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8052" y="344557"/>
            <a:ext cx="11569148" cy="6255026"/>
          </a:xfrm>
        </p:spPr>
        <p:txBody>
          <a:bodyPr>
            <a:normAutofit lnSpcReduction="10000"/>
          </a:bodyPr>
          <a:lstStyle/>
          <a:p>
            <a:r>
              <a:rPr lang="en-IN" b="1" dirty="0" err="1" smtClean="0">
                <a:latin typeface="Bookman Old Style" panose="02050604050505020204" pitchFamily="18" charset="0"/>
                <a:hlinkClick r:id="rId2"/>
              </a:rPr>
              <a:t>Anthocyanidins</a:t>
            </a:r>
            <a:r>
              <a:rPr lang="en-IN" dirty="0">
                <a:latin typeface="Bookman Old Style" panose="02050604050505020204" pitchFamily="18" charset="0"/>
              </a:rPr>
              <a:t/>
            </a:r>
            <a:br>
              <a:rPr lang="en-IN" dirty="0">
                <a:latin typeface="Bookman Old Style" panose="02050604050505020204" pitchFamily="18" charset="0"/>
              </a:rPr>
            </a:br>
            <a:r>
              <a:rPr lang="en-IN" dirty="0">
                <a:latin typeface="Bookman Old Style" panose="02050604050505020204" pitchFamily="18" charset="0"/>
              </a:rPr>
              <a:t>Chemically, </a:t>
            </a:r>
            <a:r>
              <a:rPr lang="en-IN" dirty="0" err="1">
                <a:latin typeface="Bookman Old Style" panose="02050604050505020204" pitchFamily="18" charset="0"/>
                <a:hlinkClick r:id="rId2"/>
              </a:rPr>
              <a:t>anthocyanidins</a:t>
            </a:r>
            <a:r>
              <a:rPr lang="en-IN" dirty="0">
                <a:latin typeface="Bookman Old Style" panose="02050604050505020204" pitchFamily="18" charset="0"/>
              </a:rPr>
              <a:t> are </a:t>
            </a:r>
            <a:r>
              <a:rPr lang="en-IN" dirty="0" smtClean="0">
                <a:latin typeface="Bookman Old Style" panose="02050604050505020204" pitchFamily="18" charset="0"/>
              </a:rPr>
              <a:t>generally </a:t>
            </a:r>
            <a:r>
              <a:rPr lang="en-IN" dirty="0">
                <a:latin typeface="Bookman Old Style" panose="02050604050505020204" pitchFamily="18" charset="0"/>
              </a:rPr>
              <a:t>present as chloride salts.</a:t>
            </a:r>
            <a:br>
              <a:rPr lang="en-IN" dirty="0">
                <a:latin typeface="Bookman Old Style" panose="02050604050505020204" pitchFamily="18" charset="0"/>
              </a:rPr>
            </a:br>
            <a:r>
              <a:rPr lang="en-IN" dirty="0">
                <a:latin typeface="Bookman Old Style" panose="02050604050505020204" pitchFamily="18" charset="0"/>
              </a:rPr>
              <a:t>They are the only group of flavonoids that gives plants </a:t>
            </a:r>
            <a:r>
              <a:rPr lang="en-IN" dirty="0" smtClean="0">
                <a:latin typeface="Bookman Old Style" panose="02050604050505020204" pitchFamily="18" charset="0"/>
              </a:rPr>
              <a:t>colours </a:t>
            </a:r>
            <a:r>
              <a:rPr lang="en-IN" dirty="0">
                <a:latin typeface="Bookman Old Style" panose="02050604050505020204" pitchFamily="18" charset="0"/>
              </a:rPr>
              <a:t>(all other flavonoids are </a:t>
            </a:r>
            <a:r>
              <a:rPr lang="en-IN" dirty="0" smtClean="0">
                <a:latin typeface="Bookman Old Style" panose="02050604050505020204" pitchFamily="18" charset="0"/>
              </a:rPr>
              <a:t>colourless).</a:t>
            </a:r>
            <a:r>
              <a:rPr lang="en-IN" dirty="0">
                <a:latin typeface="Bookman Old Style" panose="02050604050505020204" pitchFamily="18" charset="0"/>
              </a:rPr>
              <a:t/>
            </a:r>
            <a:br>
              <a:rPr lang="en-IN" dirty="0">
                <a:latin typeface="Bookman Old Style" panose="02050604050505020204" pitchFamily="18" charset="0"/>
              </a:rPr>
            </a:br>
            <a:r>
              <a:rPr lang="en-IN" dirty="0">
                <a:latin typeface="Bookman Old Style" panose="02050604050505020204" pitchFamily="18" charset="0"/>
                <a:hlinkClick r:id="rId2"/>
              </a:rPr>
              <a:t>Anthocyanins</a:t>
            </a:r>
            <a:r>
              <a:rPr lang="en-IN" dirty="0">
                <a:latin typeface="Bookman Old Style" panose="02050604050505020204" pitchFamily="18" charset="0"/>
              </a:rPr>
              <a:t> are glycosides of </a:t>
            </a:r>
            <a:r>
              <a:rPr lang="en-IN" dirty="0" err="1">
                <a:latin typeface="Bookman Old Style" panose="02050604050505020204" pitchFamily="18" charset="0"/>
                <a:hlinkClick r:id="rId2"/>
              </a:rPr>
              <a:t>anthocyanidins</a:t>
            </a:r>
            <a:r>
              <a:rPr lang="en-IN" dirty="0">
                <a:latin typeface="Bookman Old Style" panose="02050604050505020204" pitchFamily="18" charset="0"/>
              </a:rPr>
              <a:t>. Sugar units are bound mostly to position 3 of the C ring and they are often conjugated with phenolic acids, such as </a:t>
            </a:r>
            <a:r>
              <a:rPr lang="en-IN" dirty="0" err="1">
                <a:latin typeface="Bookman Old Style" panose="02050604050505020204" pitchFamily="18" charset="0"/>
              </a:rPr>
              <a:t>ferulic</a:t>
            </a:r>
            <a:r>
              <a:rPr lang="en-IN" dirty="0">
                <a:latin typeface="Bookman Old Style" panose="02050604050505020204" pitchFamily="18" charset="0"/>
              </a:rPr>
              <a:t> acid.</a:t>
            </a:r>
            <a:br>
              <a:rPr lang="en-IN" dirty="0">
                <a:latin typeface="Bookman Old Style" panose="02050604050505020204" pitchFamily="18" charset="0"/>
              </a:rPr>
            </a:br>
            <a:r>
              <a:rPr lang="en-IN" dirty="0">
                <a:latin typeface="Bookman Old Style" panose="02050604050505020204" pitchFamily="18" charset="0"/>
              </a:rPr>
              <a:t>The </a:t>
            </a:r>
            <a:r>
              <a:rPr lang="en-IN" dirty="0" err="1">
                <a:latin typeface="Bookman Old Style" panose="02050604050505020204" pitchFamily="18" charset="0"/>
              </a:rPr>
              <a:t>color</a:t>
            </a:r>
            <a:r>
              <a:rPr lang="en-IN" dirty="0">
                <a:latin typeface="Bookman Old Style" panose="02050604050505020204" pitchFamily="18" charset="0"/>
              </a:rPr>
              <a:t> of the </a:t>
            </a:r>
            <a:r>
              <a:rPr lang="en-IN" dirty="0">
                <a:latin typeface="Bookman Old Style" panose="02050604050505020204" pitchFamily="18" charset="0"/>
                <a:hlinkClick r:id="rId2"/>
              </a:rPr>
              <a:t>anthocyanins</a:t>
            </a:r>
            <a:r>
              <a:rPr lang="en-IN" dirty="0">
                <a:latin typeface="Bookman Old Style" panose="02050604050505020204" pitchFamily="18" charset="0"/>
              </a:rPr>
              <a:t> depends on the pH and also by methylation or acylation at the hydroxyl groups on the A and B rings.</a:t>
            </a:r>
            <a:br>
              <a:rPr lang="en-IN" dirty="0">
                <a:latin typeface="Bookman Old Style" panose="02050604050505020204" pitchFamily="18" charset="0"/>
              </a:rPr>
            </a:br>
            <a:endParaRPr lang="en-IN" dirty="0">
              <a:latin typeface="Bookman Old Style" panose="02050604050505020204" pitchFamily="18" charset="0"/>
            </a:endParaRPr>
          </a:p>
          <a:p>
            <a:r>
              <a:rPr lang="en-IN" b="1" dirty="0" err="1">
                <a:latin typeface="Bookman Old Style" panose="02050604050505020204" pitchFamily="18" charset="0"/>
              </a:rPr>
              <a:t>Chalcones</a:t>
            </a:r>
            <a:r>
              <a:rPr lang="en-IN" dirty="0">
                <a:latin typeface="Bookman Old Style" panose="02050604050505020204" pitchFamily="18" charset="0"/>
              </a:rPr>
              <a:t/>
            </a:r>
            <a:br>
              <a:rPr lang="en-IN" dirty="0">
                <a:latin typeface="Bookman Old Style" panose="02050604050505020204" pitchFamily="18" charset="0"/>
              </a:rPr>
            </a:br>
            <a:r>
              <a:rPr lang="en-IN" dirty="0" err="1">
                <a:latin typeface="Bookman Old Style" panose="02050604050505020204" pitchFamily="18" charset="0"/>
              </a:rPr>
              <a:t>Chalcones</a:t>
            </a:r>
            <a:r>
              <a:rPr lang="en-IN" dirty="0">
                <a:latin typeface="Bookman Old Style" panose="02050604050505020204" pitchFamily="18" charset="0"/>
              </a:rPr>
              <a:t> and </a:t>
            </a:r>
            <a:r>
              <a:rPr lang="en-IN" dirty="0" err="1">
                <a:latin typeface="Bookman Old Style" panose="02050604050505020204" pitchFamily="18" charset="0"/>
              </a:rPr>
              <a:t>dihydrochalcones</a:t>
            </a:r>
            <a:r>
              <a:rPr lang="en-IN" dirty="0">
                <a:latin typeface="Bookman Old Style" panose="02050604050505020204" pitchFamily="18" charset="0"/>
              </a:rPr>
              <a:t> are flavonoids with open structure; they are classified as flavonoids because they have similar synthetic pathways.</a:t>
            </a:r>
          </a:p>
          <a:p>
            <a:endParaRPr lang="en-IN" dirty="0">
              <a:latin typeface="Bookman Old Style" panose="02050604050505020204" pitchFamily="18" charset="0"/>
            </a:endParaRPr>
          </a:p>
        </p:txBody>
      </p:sp>
    </p:spTree>
    <p:extLst>
      <p:ext uri="{BB962C8B-B14F-4D97-AF65-F5344CB8AC3E}">
        <p14:creationId xmlns:p14="http://schemas.microsoft.com/office/powerpoint/2010/main" val="8540889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01791"/>
          </a:xfrm>
        </p:spPr>
        <p:txBody>
          <a:bodyPr>
            <a:normAutofit fontScale="90000"/>
          </a:bodyPr>
          <a:lstStyle/>
          <a:p>
            <a:r>
              <a:rPr lang="en-IN" b="1" dirty="0" smtClean="0">
                <a:latin typeface="Bookman Old Style" panose="02050604050505020204" pitchFamily="18" charset="0"/>
              </a:rPr>
              <a:t>Orange peel</a:t>
            </a:r>
            <a:endParaRPr lang="en-IN" b="1" dirty="0">
              <a:latin typeface="Bookman Old Style" panose="02050604050505020204" pitchFamily="18" charset="0"/>
            </a:endParaRPr>
          </a:p>
        </p:txBody>
      </p:sp>
      <p:sp>
        <p:nvSpPr>
          <p:cNvPr id="3" name="Content Placeholder 2"/>
          <p:cNvSpPr>
            <a:spLocks noGrp="1"/>
          </p:cNvSpPr>
          <p:nvPr>
            <p:ph idx="1"/>
          </p:nvPr>
        </p:nvSpPr>
        <p:spPr>
          <a:xfrm>
            <a:off x="198783" y="1020416"/>
            <a:ext cx="11754677" cy="5837583"/>
          </a:xfrm>
        </p:spPr>
        <p:txBody>
          <a:bodyPr/>
          <a:lstStyle/>
          <a:p>
            <a:r>
              <a:rPr lang="en-IN" b="1" dirty="0" smtClean="0">
                <a:latin typeface="Bookman Old Style" panose="02050604050505020204" pitchFamily="18" charset="0"/>
              </a:rPr>
              <a:t>Synonym</a:t>
            </a:r>
            <a:r>
              <a:rPr lang="en-IN" dirty="0" smtClean="0">
                <a:latin typeface="Bookman Old Style" panose="02050604050505020204" pitchFamily="18" charset="0"/>
              </a:rPr>
              <a:t>-Citrus vulgaris,Citrus bigaradia,citrus aurantium</a:t>
            </a:r>
            <a:endParaRPr lang="en-IN" dirty="0">
              <a:latin typeface="Bookman Old Style" panose="02050604050505020204" pitchFamily="18" charset="0"/>
            </a:endParaRPr>
          </a:p>
          <a:p>
            <a:r>
              <a:rPr lang="en-IN" b="1" dirty="0">
                <a:latin typeface="Bookman Old Style" panose="02050604050505020204" pitchFamily="18" charset="0"/>
              </a:rPr>
              <a:t>Biological source</a:t>
            </a:r>
            <a:r>
              <a:rPr lang="en-IN" dirty="0">
                <a:latin typeface="Bookman Old Style" panose="02050604050505020204" pitchFamily="18" charset="0"/>
              </a:rPr>
              <a:t>-The orange peel is the fresh or dried outer part  of </a:t>
            </a:r>
            <a:r>
              <a:rPr lang="en-IN" i="1" dirty="0">
                <a:latin typeface="Bookman Old Style" panose="02050604050505020204" pitchFamily="18" charset="0"/>
              </a:rPr>
              <a:t>Citrus aurantium </a:t>
            </a:r>
            <a:r>
              <a:rPr lang="en-IN" dirty="0">
                <a:latin typeface="Bookman Old Style" panose="02050604050505020204" pitchFamily="18" charset="0"/>
              </a:rPr>
              <a:t>Linn.</a:t>
            </a:r>
          </a:p>
          <a:p>
            <a:r>
              <a:rPr lang="en-IN" b="1" dirty="0">
                <a:latin typeface="Bookman Old Style" panose="02050604050505020204" pitchFamily="18" charset="0"/>
              </a:rPr>
              <a:t>Family</a:t>
            </a:r>
            <a:r>
              <a:rPr lang="en-IN" dirty="0">
                <a:latin typeface="Bookman Old Style" panose="02050604050505020204" pitchFamily="18" charset="0"/>
              </a:rPr>
              <a:t>-</a:t>
            </a:r>
            <a:r>
              <a:rPr lang="en-IN" dirty="0" err="1">
                <a:latin typeface="Bookman Old Style" panose="02050604050505020204" pitchFamily="18" charset="0"/>
              </a:rPr>
              <a:t>Rutaceae</a:t>
            </a:r>
            <a:r>
              <a:rPr lang="en-IN" dirty="0">
                <a:latin typeface="Bookman Old Style" panose="02050604050505020204" pitchFamily="18" charset="0"/>
              </a:rPr>
              <a:t>.</a:t>
            </a:r>
          </a:p>
          <a:p>
            <a:r>
              <a:rPr lang="en-IN" b="1" dirty="0" smtClean="0">
                <a:latin typeface="Bookman Old Style" panose="02050604050505020204" pitchFamily="18" charset="0"/>
              </a:rPr>
              <a:t>Phytoconstituents</a:t>
            </a:r>
            <a:r>
              <a:rPr lang="en-IN" dirty="0" smtClean="0">
                <a:latin typeface="Bookman Old Style" panose="02050604050505020204" pitchFamily="18" charset="0"/>
              </a:rPr>
              <a:t>-Contains1-2.5% of volatile </a:t>
            </a:r>
            <a:r>
              <a:rPr lang="en-IN" dirty="0" err="1" smtClean="0">
                <a:latin typeface="Bookman Old Style" panose="02050604050505020204" pitchFamily="18" charset="0"/>
              </a:rPr>
              <a:t>oil,principal</a:t>
            </a:r>
            <a:r>
              <a:rPr lang="en-IN" dirty="0" smtClean="0">
                <a:latin typeface="Bookman Old Style" panose="02050604050505020204" pitchFamily="18" charset="0"/>
              </a:rPr>
              <a:t> component of volatile oil is 90% </a:t>
            </a:r>
            <a:r>
              <a:rPr lang="en-IN" dirty="0" err="1" smtClean="0">
                <a:latin typeface="Bookman Old Style" panose="02050604050505020204" pitchFamily="18" charset="0"/>
              </a:rPr>
              <a:t>limonene,small</a:t>
            </a:r>
            <a:r>
              <a:rPr lang="en-IN" dirty="0" smtClean="0">
                <a:latin typeface="Bookman Old Style" panose="02050604050505020204" pitchFamily="18" charset="0"/>
              </a:rPr>
              <a:t> amount of aldehydes </a:t>
            </a:r>
            <a:r>
              <a:rPr lang="en-IN" dirty="0" err="1" smtClean="0">
                <a:latin typeface="Bookman Old Style" panose="02050604050505020204" pitchFamily="18" charset="0"/>
              </a:rPr>
              <a:t>citral,citronellal,hespiridine,isohespiridine,Vit</a:t>
            </a:r>
            <a:r>
              <a:rPr lang="en-IN" dirty="0" smtClean="0">
                <a:latin typeface="Bookman Old Style" panose="02050604050505020204" pitchFamily="18" charset="0"/>
              </a:rPr>
              <a:t> C and pectin.</a:t>
            </a:r>
            <a:endParaRPr lang="en-IN" dirty="0">
              <a:latin typeface="Bookman Old Style" panose="02050604050505020204" pitchFamily="18" charset="0"/>
            </a:endParaRPr>
          </a:p>
          <a:p>
            <a:r>
              <a:rPr lang="en-IN" b="1" dirty="0" smtClean="0">
                <a:latin typeface="Bookman Old Style" panose="02050604050505020204" pitchFamily="18" charset="0"/>
              </a:rPr>
              <a:t>uses</a:t>
            </a:r>
            <a:r>
              <a:rPr lang="en-IN" dirty="0" smtClean="0">
                <a:latin typeface="Bookman Old Style" panose="02050604050505020204" pitchFamily="18" charset="0"/>
              </a:rPr>
              <a:t>-</a:t>
            </a:r>
            <a:endParaRPr lang="en-IN" dirty="0">
              <a:latin typeface="Bookman Old Style" panose="02050604050505020204" pitchFamily="18" charset="0"/>
            </a:endParaRPr>
          </a:p>
          <a:p>
            <a:pPr marL="0" indent="0">
              <a:buNone/>
            </a:pPr>
            <a:r>
              <a:rPr lang="en-IN" dirty="0">
                <a:latin typeface="Bookman Old Style" panose="02050604050505020204" pitchFamily="18" charset="0"/>
              </a:rPr>
              <a:t>     </a:t>
            </a:r>
            <a:r>
              <a:rPr lang="en-IN" dirty="0" smtClean="0">
                <a:latin typeface="Bookman Old Style" panose="02050604050505020204" pitchFamily="18" charset="0"/>
              </a:rPr>
              <a:t>-Aromatic ,stomachic, carminative and flavouring agent.</a:t>
            </a:r>
          </a:p>
          <a:p>
            <a:pPr marL="0" indent="0">
              <a:buNone/>
            </a:pPr>
            <a:r>
              <a:rPr lang="en-IN" dirty="0">
                <a:latin typeface="Bookman Old Style" panose="02050604050505020204" pitchFamily="18" charset="0"/>
              </a:rPr>
              <a:t> </a:t>
            </a:r>
            <a:r>
              <a:rPr lang="en-IN" dirty="0" smtClean="0">
                <a:latin typeface="Bookman Old Style" panose="02050604050505020204" pitchFamily="18" charset="0"/>
              </a:rPr>
              <a:t>    -used in fish liver oil preparations and liver extract</a:t>
            </a:r>
            <a:endParaRPr lang="en-IN" dirty="0">
              <a:latin typeface="Bookman Old Style" panose="02050604050505020204" pitchFamily="18" charset="0"/>
            </a:endParaRPr>
          </a:p>
          <a:p>
            <a:endParaRPr lang="en-IN" dirty="0">
              <a:latin typeface="Bookman Old Style" panose="02050604050505020204" pitchFamily="18" charset="0"/>
            </a:endParaRPr>
          </a:p>
        </p:txBody>
      </p:sp>
    </p:spTree>
    <p:extLst>
      <p:ext uri="{BB962C8B-B14F-4D97-AF65-F5344CB8AC3E}">
        <p14:creationId xmlns:p14="http://schemas.microsoft.com/office/powerpoint/2010/main" val="656249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01791"/>
          </a:xfrm>
        </p:spPr>
        <p:txBody>
          <a:bodyPr>
            <a:normAutofit fontScale="90000"/>
          </a:bodyPr>
          <a:lstStyle/>
          <a:p>
            <a:r>
              <a:rPr lang="en-IN" b="1" dirty="0" smtClean="0">
                <a:latin typeface="Bookman Old Style" panose="02050604050505020204" pitchFamily="18" charset="0"/>
              </a:rPr>
              <a:t>Garcinia</a:t>
            </a:r>
            <a:endParaRPr lang="en-IN" b="1" dirty="0">
              <a:latin typeface="Bookman Old Style" panose="02050604050505020204" pitchFamily="18" charset="0"/>
            </a:endParaRPr>
          </a:p>
        </p:txBody>
      </p:sp>
      <p:sp>
        <p:nvSpPr>
          <p:cNvPr id="3" name="Content Placeholder 2"/>
          <p:cNvSpPr>
            <a:spLocks noGrp="1"/>
          </p:cNvSpPr>
          <p:nvPr>
            <p:ph idx="1"/>
          </p:nvPr>
        </p:nvSpPr>
        <p:spPr>
          <a:xfrm>
            <a:off x="198783" y="1020416"/>
            <a:ext cx="11754677" cy="5837583"/>
          </a:xfrm>
        </p:spPr>
        <p:txBody>
          <a:bodyPr/>
          <a:lstStyle/>
          <a:p>
            <a:r>
              <a:rPr lang="en-IN" b="1" dirty="0" smtClean="0">
                <a:latin typeface="Bookman Old Style" panose="02050604050505020204" pitchFamily="18" charset="0"/>
              </a:rPr>
              <a:t>Synonym</a:t>
            </a:r>
            <a:r>
              <a:rPr lang="en-IN" dirty="0" smtClean="0">
                <a:latin typeface="Bookman Old Style" panose="02050604050505020204" pitchFamily="18" charset="0"/>
              </a:rPr>
              <a:t>-Kokum, Goa butter, </a:t>
            </a:r>
            <a:r>
              <a:rPr lang="en-IN" dirty="0" err="1" smtClean="0">
                <a:latin typeface="Bookman Old Style" panose="02050604050505020204" pitchFamily="18" charset="0"/>
              </a:rPr>
              <a:t>mangosteen</a:t>
            </a:r>
            <a:r>
              <a:rPr lang="en-IN" dirty="0" smtClean="0">
                <a:latin typeface="Bookman Old Style" panose="02050604050505020204" pitchFamily="18" charset="0"/>
              </a:rPr>
              <a:t> oil</a:t>
            </a:r>
            <a:endParaRPr lang="en-IN" dirty="0">
              <a:latin typeface="Bookman Old Style" panose="02050604050505020204" pitchFamily="18" charset="0"/>
            </a:endParaRPr>
          </a:p>
          <a:p>
            <a:r>
              <a:rPr lang="en-IN" b="1" dirty="0">
                <a:latin typeface="Bookman Old Style" panose="02050604050505020204" pitchFamily="18" charset="0"/>
              </a:rPr>
              <a:t>Biological </a:t>
            </a:r>
            <a:r>
              <a:rPr lang="en-IN" b="1" dirty="0" smtClean="0">
                <a:latin typeface="Bookman Old Style" panose="02050604050505020204" pitchFamily="18" charset="0"/>
              </a:rPr>
              <a:t>source</a:t>
            </a:r>
            <a:r>
              <a:rPr lang="en-IN" dirty="0" smtClean="0">
                <a:latin typeface="Bookman Old Style" panose="02050604050505020204" pitchFamily="18" charset="0"/>
              </a:rPr>
              <a:t>- kokum is the fat obtained by expression from the seeds </a:t>
            </a:r>
            <a:r>
              <a:rPr lang="en-IN" dirty="0">
                <a:latin typeface="Bookman Old Style" panose="02050604050505020204" pitchFamily="18" charset="0"/>
              </a:rPr>
              <a:t>of </a:t>
            </a:r>
            <a:r>
              <a:rPr lang="en-IN" i="1" dirty="0" smtClean="0">
                <a:latin typeface="Bookman Old Style" panose="02050604050505020204" pitchFamily="18" charset="0"/>
              </a:rPr>
              <a:t>Garcinia </a:t>
            </a:r>
            <a:r>
              <a:rPr lang="en-IN" i="1" dirty="0" err="1" smtClean="0">
                <a:latin typeface="Bookman Old Style" panose="02050604050505020204" pitchFamily="18" charset="0"/>
              </a:rPr>
              <a:t>indica</a:t>
            </a:r>
            <a:r>
              <a:rPr lang="en-IN" dirty="0" smtClean="0">
                <a:latin typeface="Bookman Old Style" panose="02050604050505020204" pitchFamily="18" charset="0"/>
              </a:rPr>
              <a:t>.</a:t>
            </a:r>
            <a:endParaRPr lang="en-IN" dirty="0">
              <a:latin typeface="Bookman Old Style" panose="02050604050505020204" pitchFamily="18" charset="0"/>
            </a:endParaRPr>
          </a:p>
          <a:p>
            <a:r>
              <a:rPr lang="en-IN" b="1" dirty="0" smtClean="0">
                <a:latin typeface="Bookman Old Style" panose="02050604050505020204" pitchFamily="18" charset="0"/>
              </a:rPr>
              <a:t>Family</a:t>
            </a:r>
            <a:r>
              <a:rPr lang="en-IN" dirty="0" smtClean="0">
                <a:latin typeface="Bookman Old Style" panose="02050604050505020204" pitchFamily="18" charset="0"/>
              </a:rPr>
              <a:t>-</a:t>
            </a:r>
            <a:r>
              <a:rPr lang="en-IN" dirty="0" err="1" smtClean="0">
                <a:latin typeface="Bookman Old Style" panose="02050604050505020204" pitchFamily="18" charset="0"/>
              </a:rPr>
              <a:t>Guttiferae</a:t>
            </a:r>
            <a:r>
              <a:rPr lang="en-IN" dirty="0">
                <a:latin typeface="Bookman Old Style" panose="02050604050505020204" pitchFamily="18" charset="0"/>
              </a:rPr>
              <a:t>.</a:t>
            </a:r>
          </a:p>
          <a:p>
            <a:r>
              <a:rPr lang="en-IN" b="1" dirty="0" err="1" smtClean="0">
                <a:latin typeface="Bookman Old Style" panose="02050604050505020204" pitchFamily="18" charset="0"/>
              </a:rPr>
              <a:t>Phytoconstituents</a:t>
            </a:r>
            <a:r>
              <a:rPr lang="en-IN" dirty="0" smtClean="0">
                <a:latin typeface="Bookman Old Style" panose="02050604050505020204" pitchFamily="18" charset="0"/>
              </a:rPr>
              <a:t>-Contains 30% of fat.  It consist of glyceride of stearic acid ( 55% ),oleic acids (40%),palmitic acid (2.5%),hydroxyl </a:t>
            </a:r>
            <a:r>
              <a:rPr lang="en-IN" dirty="0" err="1" smtClean="0">
                <a:latin typeface="Bookman Old Style" panose="02050604050505020204" pitchFamily="18" charset="0"/>
              </a:rPr>
              <a:t>capric</a:t>
            </a:r>
            <a:r>
              <a:rPr lang="en-IN" dirty="0" smtClean="0">
                <a:latin typeface="Bookman Old Style" panose="02050604050505020204" pitchFamily="18" charset="0"/>
              </a:rPr>
              <a:t> acid (10%)and linoleic acid (1.5%)</a:t>
            </a:r>
            <a:endParaRPr lang="en-IN" dirty="0">
              <a:latin typeface="Bookman Old Style" panose="02050604050505020204" pitchFamily="18" charset="0"/>
            </a:endParaRPr>
          </a:p>
          <a:p>
            <a:r>
              <a:rPr lang="en-IN" b="1" dirty="0" smtClean="0">
                <a:latin typeface="Bookman Old Style" panose="02050604050505020204" pitchFamily="18" charset="0"/>
              </a:rPr>
              <a:t>uses</a:t>
            </a:r>
            <a:r>
              <a:rPr lang="en-IN" dirty="0" smtClean="0">
                <a:latin typeface="Bookman Old Style" panose="02050604050505020204" pitchFamily="18" charset="0"/>
              </a:rPr>
              <a:t>-</a:t>
            </a:r>
            <a:endParaRPr lang="en-IN" dirty="0">
              <a:latin typeface="Bookman Old Style" panose="02050604050505020204" pitchFamily="18" charset="0"/>
            </a:endParaRPr>
          </a:p>
          <a:p>
            <a:pPr marL="0" indent="0">
              <a:buNone/>
            </a:pPr>
            <a:r>
              <a:rPr lang="en-IN" dirty="0">
                <a:latin typeface="Bookman Old Style" panose="02050604050505020204" pitchFamily="18" charset="0"/>
              </a:rPr>
              <a:t>     </a:t>
            </a:r>
            <a:r>
              <a:rPr lang="en-IN" dirty="0" smtClean="0">
                <a:latin typeface="Bookman Old Style" panose="02050604050505020204" pitchFamily="18" charset="0"/>
              </a:rPr>
              <a:t>-Nutritive, demulcent, astringent, emollient.</a:t>
            </a:r>
          </a:p>
          <a:p>
            <a:pPr marL="0" indent="0">
              <a:buNone/>
            </a:pPr>
            <a:r>
              <a:rPr lang="en-IN" dirty="0">
                <a:latin typeface="Bookman Old Style" panose="02050604050505020204" pitchFamily="18" charset="0"/>
              </a:rPr>
              <a:t> </a:t>
            </a:r>
            <a:r>
              <a:rPr lang="en-IN" dirty="0" smtClean="0">
                <a:latin typeface="Bookman Old Style" panose="02050604050505020204" pitchFamily="18" charset="0"/>
              </a:rPr>
              <a:t>    -used as base in ointment,suppository,creams,lotions and make up foundation.</a:t>
            </a:r>
            <a:endParaRPr lang="en-IN" dirty="0">
              <a:latin typeface="Bookman Old Style" panose="02050604050505020204" pitchFamily="18" charset="0"/>
            </a:endParaRPr>
          </a:p>
          <a:p>
            <a:endParaRPr lang="en-IN" dirty="0">
              <a:latin typeface="Bookman Old Style" panose="02050604050505020204" pitchFamily="18" charset="0"/>
            </a:endParaRPr>
          </a:p>
        </p:txBody>
      </p:sp>
    </p:spTree>
    <p:extLst>
      <p:ext uri="{BB962C8B-B14F-4D97-AF65-F5344CB8AC3E}">
        <p14:creationId xmlns:p14="http://schemas.microsoft.com/office/powerpoint/2010/main" val="32080525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4033"/>
            <a:ext cx="10515600" cy="1325563"/>
          </a:xfrm>
        </p:spPr>
        <p:txBody>
          <a:bodyPr/>
          <a:lstStyle/>
          <a:p>
            <a:r>
              <a:rPr lang="en-IN" b="1" dirty="0" smtClean="0">
                <a:latin typeface="Bookman Old Style" panose="02050604050505020204" pitchFamily="18" charset="0"/>
              </a:rPr>
              <a:t>Liquorice</a:t>
            </a:r>
            <a:endParaRPr lang="en-IN" dirty="0"/>
          </a:p>
        </p:txBody>
      </p:sp>
      <p:sp>
        <p:nvSpPr>
          <p:cNvPr id="3" name="Content Placeholder 2"/>
          <p:cNvSpPr>
            <a:spLocks noGrp="1"/>
          </p:cNvSpPr>
          <p:nvPr>
            <p:ph idx="1"/>
          </p:nvPr>
        </p:nvSpPr>
        <p:spPr>
          <a:xfrm>
            <a:off x="477079" y="834887"/>
            <a:ext cx="11449878" cy="6023113"/>
          </a:xfrm>
        </p:spPr>
        <p:txBody>
          <a:bodyPr>
            <a:normAutofit/>
          </a:bodyPr>
          <a:lstStyle/>
          <a:p>
            <a:r>
              <a:rPr lang="en-IN" b="1" dirty="0" smtClean="0">
                <a:latin typeface="Bookman Old Style" panose="02050604050505020204" pitchFamily="18" charset="0"/>
              </a:rPr>
              <a:t>Synonym</a:t>
            </a:r>
            <a:r>
              <a:rPr lang="en-IN" dirty="0" smtClean="0">
                <a:latin typeface="Bookman Old Style" panose="02050604050505020204" pitchFamily="18" charset="0"/>
              </a:rPr>
              <a:t>-Radix glycyrrhizae,sweet liquorice.</a:t>
            </a:r>
            <a:endParaRPr lang="en-IN" dirty="0">
              <a:latin typeface="Bookman Old Style" panose="02050604050505020204" pitchFamily="18" charset="0"/>
            </a:endParaRPr>
          </a:p>
          <a:p>
            <a:r>
              <a:rPr lang="en-IN" b="1" dirty="0">
                <a:latin typeface="Bookman Old Style" panose="02050604050505020204" pitchFamily="18" charset="0"/>
              </a:rPr>
              <a:t>Biological source</a:t>
            </a:r>
            <a:r>
              <a:rPr lang="en-IN" dirty="0">
                <a:latin typeface="Bookman Old Style" panose="02050604050505020204" pitchFamily="18" charset="0"/>
              </a:rPr>
              <a:t>- </a:t>
            </a:r>
            <a:r>
              <a:rPr lang="en-IN" dirty="0" smtClean="0">
                <a:latin typeface="Bookman Old Style" panose="02050604050505020204" pitchFamily="18" charset="0"/>
              </a:rPr>
              <a:t>It consist of peeled and unpeeled root and </a:t>
            </a:r>
            <a:r>
              <a:rPr lang="en-IN" dirty="0" err="1" smtClean="0">
                <a:latin typeface="Bookman Old Style" panose="02050604050505020204" pitchFamily="18" charset="0"/>
              </a:rPr>
              <a:t>stolons</a:t>
            </a:r>
            <a:r>
              <a:rPr lang="en-IN" dirty="0" smtClean="0">
                <a:latin typeface="Bookman Old Style" panose="02050604050505020204" pitchFamily="18" charset="0"/>
              </a:rPr>
              <a:t> of </a:t>
            </a:r>
            <a:r>
              <a:rPr lang="en-IN" i="1" dirty="0" err="1" smtClean="0">
                <a:latin typeface="Bookman Old Style" panose="02050604050505020204" pitchFamily="18" charset="0"/>
              </a:rPr>
              <a:t>Glycyrrhiza</a:t>
            </a:r>
            <a:r>
              <a:rPr lang="en-IN" i="1" dirty="0" smtClean="0">
                <a:latin typeface="Bookman Old Style" panose="02050604050505020204" pitchFamily="18" charset="0"/>
              </a:rPr>
              <a:t> </a:t>
            </a:r>
            <a:r>
              <a:rPr lang="en-IN" i="1" dirty="0" err="1" smtClean="0">
                <a:latin typeface="Bookman Old Style" panose="02050604050505020204" pitchFamily="18" charset="0"/>
              </a:rPr>
              <a:t>glabra</a:t>
            </a:r>
            <a:r>
              <a:rPr lang="en-IN" dirty="0">
                <a:latin typeface="Bookman Old Style" panose="02050604050505020204" pitchFamily="18" charset="0"/>
              </a:rPr>
              <a:t>.</a:t>
            </a:r>
          </a:p>
          <a:p>
            <a:r>
              <a:rPr lang="en-IN" b="1" dirty="0" smtClean="0">
                <a:latin typeface="Bookman Old Style" panose="02050604050505020204" pitchFamily="18" charset="0"/>
              </a:rPr>
              <a:t>Family</a:t>
            </a:r>
            <a:r>
              <a:rPr lang="en-IN" dirty="0" smtClean="0">
                <a:latin typeface="Bookman Old Style" panose="02050604050505020204" pitchFamily="18" charset="0"/>
              </a:rPr>
              <a:t>-</a:t>
            </a:r>
            <a:r>
              <a:rPr lang="en-IN" dirty="0" err="1" smtClean="0">
                <a:latin typeface="Bookman Old Style" panose="02050604050505020204" pitchFamily="18" charset="0"/>
              </a:rPr>
              <a:t>Leguminosae</a:t>
            </a:r>
            <a:r>
              <a:rPr lang="en-IN" dirty="0">
                <a:latin typeface="Bookman Old Style" panose="02050604050505020204" pitchFamily="18" charset="0"/>
              </a:rPr>
              <a:t>.</a:t>
            </a:r>
          </a:p>
          <a:p>
            <a:r>
              <a:rPr lang="en-IN" b="1" dirty="0" err="1" smtClean="0">
                <a:latin typeface="Bookman Old Style" panose="02050604050505020204" pitchFamily="18" charset="0"/>
              </a:rPr>
              <a:t>Phytoconstituents</a:t>
            </a:r>
            <a:r>
              <a:rPr lang="en-IN" dirty="0" smtClean="0">
                <a:latin typeface="Bookman Old Style" panose="02050604050505020204" pitchFamily="18" charset="0"/>
              </a:rPr>
              <a:t>-</a:t>
            </a:r>
            <a:r>
              <a:rPr lang="en-US" altLang="en-US" dirty="0">
                <a:latin typeface="Bookman Old Style" panose="02050604050505020204" pitchFamily="18" charset="0"/>
                <a:cs typeface="Times New Roman" panose="02020603050405020304" pitchFamily="18" charset="0"/>
              </a:rPr>
              <a:t>10% </a:t>
            </a:r>
            <a:r>
              <a:rPr lang="en-US" altLang="en-US" dirty="0" err="1">
                <a:latin typeface="Bookman Old Style" panose="02050604050505020204" pitchFamily="18" charset="0"/>
                <a:cs typeface="Times New Roman" panose="02020603050405020304" pitchFamily="18" charset="0"/>
              </a:rPr>
              <a:t>triterpenoidal</a:t>
            </a:r>
            <a:r>
              <a:rPr lang="en-US" altLang="en-US" dirty="0">
                <a:latin typeface="Bookman Old Style" panose="02050604050505020204" pitchFamily="18" charset="0"/>
                <a:cs typeface="Times New Roman" panose="02020603050405020304" pitchFamily="18" charset="0"/>
              </a:rPr>
              <a:t> </a:t>
            </a:r>
            <a:r>
              <a:rPr lang="en-US" altLang="en-US" dirty="0" err="1">
                <a:latin typeface="Bookman Old Style" panose="02050604050505020204" pitchFamily="18" charset="0"/>
                <a:cs typeface="Times New Roman" panose="02020603050405020304" pitchFamily="18" charset="0"/>
              </a:rPr>
              <a:t>saponins</a:t>
            </a:r>
            <a:r>
              <a:rPr lang="en-US" altLang="en-US" dirty="0">
                <a:latin typeface="Bookman Old Style" panose="02050604050505020204" pitchFamily="18" charset="0"/>
                <a:cs typeface="Times New Roman" panose="02020603050405020304" pitchFamily="18" charset="0"/>
              </a:rPr>
              <a:t> (sweet) “</a:t>
            </a:r>
            <a:r>
              <a:rPr lang="en-US" altLang="en-US" dirty="0" err="1">
                <a:latin typeface="Bookman Old Style" panose="02050604050505020204" pitchFamily="18" charset="0"/>
                <a:cs typeface="Times New Roman" panose="02020603050405020304" pitchFamily="18" charset="0"/>
              </a:rPr>
              <a:t>Glycyrrhizin”.K</a:t>
            </a:r>
            <a:r>
              <a:rPr lang="en-US" altLang="en-US" dirty="0">
                <a:latin typeface="Bookman Old Style" panose="02050604050505020204" pitchFamily="18" charset="0"/>
                <a:cs typeface="Times New Roman" panose="02020603050405020304" pitchFamily="18" charset="0"/>
              </a:rPr>
              <a:t> &amp;Ca salts of </a:t>
            </a:r>
            <a:r>
              <a:rPr lang="en-US" altLang="en-US" dirty="0" err="1">
                <a:latin typeface="Bookman Old Style" panose="02050604050505020204" pitchFamily="18" charset="0"/>
                <a:cs typeface="Times New Roman" panose="02020603050405020304" pitchFamily="18" charset="0"/>
              </a:rPr>
              <a:t>glycyrrhizic</a:t>
            </a:r>
            <a:r>
              <a:rPr lang="en-US" altLang="en-US" dirty="0">
                <a:latin typeface="Bookman Old Style" panose="02050604050505020204" pitchFamily="18" charset="0"/>
                <a:cs typeface="Times New Roman" panose="02020603050405020304" pitchFamily="18" charset="0"/>
              </a:rPr>
              <a:t> acid with 2 molecules of D-glucuronic acid, flavonoids, bitter sub.</a:t>
            </a:r>
          </a:p>
          <a:p>
            <a:r>
              <a:rPr lang="en-IN" b="1" dirty="0" smtClean="0">
                <a:latin typeface="Bookman Old Style" panose="02050604050505020204" pitchFamily="18" charset="0"/>
              </a:rPr>
              <a:t>uses</a:t>
            </a:r>
            <a:r>
              <a:rPr lang="en-IN" dirty="0" smtClean="0">
                <a:latin typeface="Bookman Old Style" panose="02050604050505020204" pitchFamily="18" charset="0"/>
              </a:rPr>
              <a:t>-</a:t>
            </a:r>
            <a:endParaRPr lang="en-IN" dirty="0">
              <a:latin typeface="Bookman Old Style" panose="02050604050505020204" pitchFamily="18" charset="0"/>
            </a:endParaRPr>
          </a:p>
          <a:p>
            <a:pPr lvl="1">
              <a:buNone/>
            </a:pPr>
            <a:r>
              <a:rPr lang="en-US" altLang="en-US" dirty="0" smtClean="0">
                <a:latin typeface="Bookman Old Style" panose="02050604050505020204" pitchFamily="18" charset="0"/>
                <a:cs typeface="Times New Roman" panose="02020603050405020304" pitchFamily="18" charset="0"/>
              </a:rPr>
              <a:t>1</a:t>
            </a:r>
            <a:r>
              <a:rPr lang="en-US" altLang="en-US" dirty="0">
                <a:latin typeface="Bookman Old Style" panose="02050604050505020204" pitchFamily="18" charset="0"/>
                <a:cs typeface="Times New Roman" panose="02020603050405020304" pitchFamily="18" charset="0"/>
              </a:rPr>
              <a:t>) Flavoring agent, sweetener in Pharmaceutical preparation.</a:t>
            </a:r>
          </a:p>
          <a:p>
            <a:pPr lvl="1">
              <a:buNone/>
            </a:pPr>
            <a:r>
              <a:rPr lang="en-US" altLang="en-US" dirty="0">
                <a:latin typeface="Bookman Old Style" panose="02050604050505020204" pitchFamily="18" charset="0"/>
                <a:cs typeface="Times New Roman" panose="02020603050405020304" pitchFamily="18" charset="0"/>
              </a:rPr>
              <a:t>2) Demulcent and expectorant.</a:t>
            </a:r>
          </a:p>
          <a:p>
            <a:pPr lvl="1">
              <a:buNone/>
            </a:pPr>
            <a:r>
              <a:rPr lang="en-US" altLang="en-US" dirty="0">
                <a:latin typeface="Bookman Old Style" panose="02050604050505020204" pitchFamily="18" charset="0"/>
                <a:cs typeface="Times New Roman" panose="02020603050405020304" pitchFamily="18" charset="0"/>
              </a:rPr>
              <a:t>3) Treatment of peptic ulcer, and gastritis</a:t>
            </a:r>
          </a:p>
          <a:p>
            <a:pPr lvl="1">
              <a:buNone/>
            </a:pPr>
            <a:r>
              <a:rPr lang="en-US" altLang="en-US" dirty="0">
                <a:latin typeface="Bookman Old Style" panose="02050604050505020204" pitchFamily="18" charset="0"/>
                <a:cs typeface="Times New Roman" panose="02020603050405020304" pitchFamily="18" charset="0"/>
              </a:rPr>
              <a:t>4) Treatment of Rheumatoid arthritis and Inflammatory conditions as it has cortisone like action, even hemorrhoids.</a:t>
            </a:r>
          </a:p>
          <a:p>
            <a:pPr lvl="1">
              <a:buNone/>
            </a:pPr>
            <a:r>
              <a:rPr lang="en-US" altLang="en-US" dirty="0">
                <a:latin typeface="Bookman Old Style" panose="02050604050505020204" pitchFamily="18" charset="0"/>
                <a:cs typeface="Times New Roman" panose="02020603050405020304" pitchFamily="18" charset="0"/>
              </a:rPr>
              <a:t>5) Treatment of liver diseases and </a:t>
            </a:r>
            <a:r>
              <a:rPr lang="en-US" altLang="en-US" dirty="0" err="1">
                <a:latin typeface="Bookman Old Style" panose="02050604050505020204" pitchFamily="18" charset="0"/>
                <a:cs typeface="Times New Roman" panose="02020603050405020304" pitchFamily="18" charset="0"/>
              </a:rPr>
              <a:t>hepatoprotective</a:t>
            </a:r>
            <a:r>
              <a:rPr lang="en-US" altLang="en-US" dirty="0">
                <a:latin typeface="Bookman Old Style" panose="02050604050505020204" pitchFamily="18" charset="0"/>
                <a:cs typeface="Times New Roman" panose="02020603050405020304" pitchFamily="18" charset="0"/>
              </a:rPr>
              <a:t>, antiviral.</a:t>
            </a:r>
          </a:p>
          <a:p>
            <a:endParaRPr lang="en-IN" dirty="0"/>
          </a:p>
        </p:txBody>
      </p:sp>
    </p:spTree>
    <p:extLst>
      <p:ext uri="{BB962C8B-B14F-4D97-AF65-F5344CB8AC3E}">
        <p14:creationId xmlns:p14="http://schemas.microsoft.com/office/powerpoint/2010/main" val="12086505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4033"/>
            <a:ext cx="10515600" cy="1325563"/>
          </a:xfrm>
        </p:spPr>
        <p:txBody>
          <a:bodyPr/>
          <a:lstStyle/>
          <a:p>
            <a:r>
              <a:rPr lang="en-IN" b="1" dirty="0" smtClean="0">
                <a:latin typeface="Bookman Old Style" panose="02050604050505020204" pitchFamily="18" charset="0"/>
              </a:rPr>
              <a:t>Soya bean</a:t>
            </a:r>
            <a:endParaRPr lang="en-IN" dirty="0"/>
          </a:p>
        </p:txBody>
      </p:sp>
      <p:sp>
        <p:nvSpPr>
          <p:cNvPr id="3" name="Content Placeholder 2"/>
          <p:cNvSpPr>
            <a:spLocks noGrp="1"/>
          </p:cNvSpPr>
          <p:nvPr>
            <p:ph idx="1"/>
          </p:nvPr>
        </p:nvSpPr>
        <p:spPr>
          <a:xfrm>
            <a:off x="477079" y="580887"/>
            <a:ext cx="11449878" cy="6023113"/>
          </a:xfrm>
        </p:spPr>
        <p:txBody>
          <a:bodyPr>
            <a:normAutofit/>
          </a:bodyPr>
          <a:lstStyle/>
          <a:p>
            <a:r>
              <a:rPr lang="en-IN" b="1" dirty="0" smtClean="0">
                <a:latin typeface="Bookman Old Style" panose="02050604050505020204" pitchFamily="18" charset="0"/>
              </a:rPr>
              <a:t>Synonym</a:t>
            </a:r>
            <a:r>
              <a:rPr lang="en-IN" dirty="0" smtClean="0">
                <a:latin typeface="Bookman Old Style" panose="02050604050505020204" pitchFamily="18" charset="0"/>
              </a:rPr>
              <a:t>-large </a:t>
            </a:r>
            <a:r>
              <a:rPr lang="en-IN" dirty="0" err="1" smtClean="0">
                <a:latin typeface="Bookman Old Style" panose="02050604050505020204" pitchFamily="18" charset="0"/>
              </a:rPr>
              <a:t>bean,yellow</a:t>
            </a:r>
            <a:r>
              <a:rPr lang="en-IN" dirty="0" smtClean="0">
                <a:latin typeface="Bookman Old Style" panose="02050604050505020204" pitchFamily="18" charset="0"/>
              </a:rPr>
              <a:t> </a:t>
            </a:r>
            <a:r>
              <a:rPr lang="en-IN" dirty="0" err="1" smtClean="0">
                <a:latin typeface="Bookman Old Style" panose="02050604050505020204" pitchFamily="18" charset="0"/>
              </a:rPr>
              <a:t>bean.miracle</a:t>
            </a:r>
            <a:r>
              <a:rPr lang="en-IN" dirty="0" smtClean="0">
                <a:latin typeface="Bookman Old Style" panose="02050604050505020204" pitchFamily="18" charset="0"/>
              </a:rPr>
              <a:t> </a:t>
            </a:r>
            <a:r>
              <a:rPr lang="en-IN" dirty="0" err="1" smtClean="0">
                <a:latin typeface="Bookman Old Style" panose="02050604050505020204" pitchFamily="18" charset="0"/>
              </a:rPr>
              <a:t>bean,golden</a:t>
            </a:r>
            <a:r>
              <a:rPr lang="en-IN" dirty="0" smtClean="0">
                <a:latin typeface="Bookman Old Style" panose="02050604050505020204" pitchFamily="18" charset="0"/>
              </a:rPr>
              <a:t> </a:t>
            </a:r>
            <a:r>
              <a:rPr lang="en-IN" dirty="0" err="1" smtClean="0">
                <a:latin typeface="Bookman Old Style" panose="02050604050505020204" pitchFamily="18" charset="0"/>
              </a:rPr>
              <a:t>bean,soja,soy</a:t>
            </a:r>
            <a:r>
              <a:rPr lang="en-IN" dirty="0" smtClean="0">
                <a:latin typeface="Bookman Old Style" panose="02050604050505020204" pitchFamily="18" charset="0"/>
              </a:rPr>
              <a:t>.</a:t>
            </a:r>
            <a:endParaRPr lang="en-IN" dirty="0">
              <a:latin typeface="Bookman Old Style" panose="02050604050505020204" pitchFamily="18" charset="0"/>
            </a:endParaRPr>
          </a:p>
          <a:p>
            <a:r>
              <a:rPr lang="en-IN" b="1" dirty="0">
                <a:latin typeface="Bookman Old Style" panose="02050604050505020204" pitchFamily="18" charset="0"/>
              </a:rPr>
              <a:t>Biological source</a:t>
            </a:r>
            <a:r>
              <a:rPr lang="en-IN" dirty="0">
                <a:latin typeface="Bookman Old Style" panose="02050604050505020204" pitchFamily="18" charset="0"/>
              </a:rPr>
              <a:t>- </a:t>
            </a:r>
            <a:r>
              <a:rPr lang="en-IN" dirty="0" smtClean="0">
                <a:latin typeface="Bookman Old Style" panose="02050604050505020204" pitchFamily="18" charset="0"/>
              </a:rPr>
              <a:t>It consist of dried seeds of  </a:t>
            </a:r>
            <a:r>
              <a:rPr lang="en-IN" i="1" dirty="0" smtClean="0">
                <a:latin typeface="Bookman Old Style" panose="02050604050505020204" pitchFamily="18" charset="0"/>
              </a:rPr>
              <a:t>Glycine max </a:t>
            </a:r>
            <a:r>
              <a:rPr lang="en-IN" dirty="0" smtClean="0">
                <a:latin typeface="Bookman Old Style" panose="02050604050505020204" pitchFamily="18" charset="0"/>
              </a:rPr>
              <a:t>L. (</a:t>
            </a:r>
            <a:r>
              <a:rPr lang="en-IN" dirty="0" err="1" smtClean="0">
                <a:latin typeface="Bookman Old Style" panose="02050604050505020204" pitchFamily="18" charset="0"/>
              </a:rPr>
              <a:t>Merill</a:t>
            </a:r>
            <a:r>
              <a:rPr lang="en-IN" dirty="0" smtClean="0">
                <a:latin typeface="Bookman Old Style" panose="02050604050505020204" pitchFamily="18" charset="0"/>
              </a:rPr>
              <a:t>).</a:t>
            </a:r>
            <a:endParaRPr lang="en-IN" dirty="0">
              <a:latin typeface="Bookman Old Style" panose="02050604050505020204" pitchFamily="18" charset="0"/>
            </a:endParaRPr>
          </a:p>
          <a:p>
            <a:r>
              <a:rPr lang="en-IN" b="1" dirty="0" smtClean="0">
                <a:latin typeface="Bookman Old Style" panose="02050604050505020204" pitchFamily="18" charset="0"/>
              </a:rPr>
              <a:t>Family</a:t>
            </a:r>
            <a:r>
              <a:rPr lang="en-IN" dirty="0" smtClean="0">
                <a:latin typeface="Bookman Old Style" panose="02050604050505020204" pitchFamily="18" charset="0"/>
              </a:rPr>
              <a:t>-</a:t>
            </a:r>
            <a:r>
              <a:rPr lang="en-IN" dirty="0" err="1" smtClean="0">
                <a:latin typeface="Bookman Old Style" panose="02050604050505020204" pitchFamily="18" charset="0"/>
              </a:rPr>
              <a:t>Fabaceae</a:t>
            </a:r>
            <a:r>
              <a:rPr lang="en-IN" dirty="0">
                <a:latin typeface="Bookman Old Style" panose="02050604050505020204" pitchFamily="18" charset="0"/>
              </a:rPr>
              <a:t>.</a:t>
            </a:r>
          </a:p>
          <a:p>
            <a:r>
              <a:rPr lang="en-IN" b="1" dirty="0" err="1" smtClean="0">
                <a:latin typeface="Bookman Old Style" panose="02050604050505020204" pitchFamily="18" charset="0"/>
              </a:rPr>
              <a:t>Phytoconstituents</a:t>
            </a:r>
            <a:r>
              <a:rPr lang="en-IN" dirty="0" smtClean="0">
                <a:latin typeface="Bookman Old Style" panose="02050604050505020204" pitchFamily="18" charset="0"/>
              </a:rPr>
              <a:t>-</a:t>
            </a:r>
            <a:r>
              <a:rPr lang="en-IN" dirty="0">
                <a:latin typeface="Bookman Old Style" panose="02050604050505020204" pitchFamily="18" charset="0"/>
                <a:hlinkClick r:id="rId2" tooltip="Protein"/>
              </a:rPr>
              <a:t>protein</a:t>
            </a:r>
            <a:r>
              <a:rPr lang="en-IN" dirty="0">
                <a:latin typeface="Bookman Old Style" panose="02050604050505020204" pitchFamily="18" charset="0"/>
              </a:rPr>
              <a:t> and </a:t>
            </a:r>
            <a:r>
              <a:rPr lang="en-IN" dirty="0">
                <a:latin typeface="Bookman Old Style" panose="02050604050505020204" pitchFamily="18" charset="0"/>
                <a:hlinkClick r:id="rId3" tooltip="Soybean oil"/>
              </a:rPr>
              <a:t>soybean oil</a:t>
            </a:r>
            <a:r>
              <a:rPr lang="en-IN" dirty="0">
                <a:latin typeface="Bookman Old Style" panose="02050604050505020204" pitchFamily="18" charset="0"/>
              </a:rPr>
              <a:t> content account for 56% of dry soybeans by weight (36% protein and 20% </a:t>
            </a:r>
            <a:r>
              <a:rPr lang="en-IN" dirty="0" smtClean="0">
                <a:latin typeface="Bookman Old Style" panose="02050604050505020204" pitchFamily="18" charset="0"/>
                <a:hlinkClick r:id="rId4" tooltip="Fat"/>
              </a:rPr>
              <a:t>fat</a:t>
            </a:r>
            <a:r>
              <a:rPr lang="en-IN" dirty="0" smtClean="0">
                <a:latin typeface="Bookman Old Style" panose="02050604050505020204" pitchFamily="18" charset="0"/>
              </a:rPr>
              <a:t>). </a:t>
            </a:r>
            <a:r>
              <a:rPr lang="en-IN" dirty="0">
                <a:latin typeface="Bookman Old Style" panose="02050604050505020204" pitchFamily="18" charset="0"/>
              </a:rPr>
              <a:t>The remainder consists of 30% </a:t>
            </a:r>
            <a:r>
              <a:rPr lang="en-IN" dirty="0">
                <a:latin typeface="Bookman Old Style" panose="02050604050505020204" pitchFamily="18" charset="0"/>
                <a:hlinkClick r:id="rId5" tooltip="Carbohydrates"/>
              </a:rPr>
              <a:t>carbohydrates</a:t>
            </a:r>
            <a:r>
              <a:rPr lang="en-IN" dirty="0">
                <a:latin typeface="Bookman Old Style" panose="02050604050505020204" pitchFamily="18" charset="0"/>
              </a:rPr>
              <a:t>, 9% water and 5% </a:t>
            </a:r>
            <a:r>
              <a:rPr lang="en-IN" dirty="0" smtClean="0">
                <a:latin typeface="Bookman Old Style" panose="02050604050505020204" pitchFamily="18" charset="0"/>
                <a:hlinkClick r:id="rId6" tooltip="Ash (analytical chemistry)"/>
              </a:rPr>
              <a:t>ash</a:t>
            </a:r>
            <a:r>
              <a:rPr lang="en-IN" dirty="0" smtClean="0">
                <a:latin typeface="Bookman Old Style" panose="02050604050505020204" pitchFamily="18" charset="0"/>
              </a:rPr>
              <a:t>. </a:t>
            </a:r>
            <a:r>
              <a:rPr lang="en-IN" dirty="0">
                <a:latin typeface="Bookman Old Style" panose="02050604050505020204" pitchFamily="18" charset="0"/>
              </a:rPr>
              <a:t>Soybeans comprise approximately 8% seed coat or hull, 90% </a:t>
            </a:r>
            <a:r>
              <a:rPr lang="en-IN" dirty="0">
                <a:latin typeface="Bookman Old Style" panose="02050604050505020204" pitchFamily="18" charset="0"/>
                <a:hlinkClick r:id="rId7" tooltip="Cotyledons"/>
              </a:rPr>
              <a:t>cotyledons</a:t>
            </a:r>
            <a:r>
              <a:rPr lang="en-IN" dirty="0">
                <a:latin typeface="Bookman Old Style" panose="02050604050505020204" pitchFamily="18" charset="0"/>
              </a:rPr>
              <a:t> and 2% </a:t>
            </a:r>
            <a:r>
              <a:rPr lang="en-IN" dirty="0">
                <a:latin typeface="Bookman Old Style" panose="02050604050505020204" pitchFamily="18" charset="0"/>
                <a:hlinkClick r:id="rId8" tooltip="Hypocotyl"/>
              </a:rPr>
              <a:t>hypocotyl</a:t>
            </a:r>
            <a:r>
              <a:rPr lang="en-IN" dirty="0">
                <a:latin typeface="Bookman Old Style" panose="02050604050505020204" pitchFamily="18" charset="0"/>
              </a:rPr>
              <a:t> axis or </a:t>
            </a:r>
            <a:r>
              <a:rPr lang="en-IN" dirty="0" smtClean="0">
                <a:latin typeface="Bookman Old Style" panose="02050604050505020204" pitchFamily="18" charset="0"/>
              </a:rPr>
              <a:t>germ</a:t>
            </a:r>
          </a:p>
          <a:p>
            <a:r>
              <a:rPr lang="en-IN" b="1" dirty="0" smtClean="0">
                <a:latin typeface="Bookman Old Style" panose="02050604050505020204" pitchFamily="18" charset="0"/>
              </a:rPr>
              <a:t>uses</a:t>
            </a:r>
            <a:r>
              <a:rPr lang="en-IN" dirty="0" smtClean="0">
                <a:latin typeface="Bookman Old Style" panose="02050604050505020204" pitchFamily="18" charset="0"/>
              </a:rPr>
              <a:t>-</a:t>
            </a:r>
            <a:endParaRPr lang="en-IN" dirty="0">
              <a:latin typeface="Bookman Old Style" panose="02050604050505020204" pitchFamily="18" charset="0"/>
            </a:endParaRPr>
          </a:p>
          <a:p>
            <a:pPr lvl="1">
              <a:buNone/>
            </a:pPr>
            <a:r>
              <a:rPr lang="en-US" altLang="en-US" dirty="0" smtClean="0">
                <a:latin typeface="Bookman Old Style" panose="02050604050505020204" pitchFamily="18" charset="0"/>
                <a:cs typeface="Times New Roman" panose="02020603050405020304" pitchFamily="18" charset="0"/>
              </a:rPr>
              <a:t>1)</a:t>
            </a:r>
            <a:endParaRPr lang="en-IN" dirty="0"/>
          </a:p>
        </p:txBody>
      </p:sp>
    </p:spTree>
    <p:extLst>
      <p:ext uri="{BB962C8B-B14F-4D97-AF65-F5344CB8AC3E}">
        <p14:creationId xmlns:p14="http://schemas.microsoft.com/office/powerpoint/2010/main" val="244837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4033"/>
            <a:ext cx="10515600" cy="1325563"/>
          </a:xfrm>
        </p:spPr>
        <p:txBody>
          <a:bodyPr/>
          <a:lstStyle/>
          <a:p>
            <a:r>
              <a:rPr lang="en-IN" b="1" dirty="0" smtClean="0">
                <a:latin typeface="Bookman Old Style" panose="02050604050505020204" pitchFamily="18" charset="0"/>
              </a:rPr>
              <a:t>Buckwheat</a:t>
            </a:r>
            <a:endParaRPr lang="en-IN" dirty="0"/>
          </a:p>
        </p:txBody>
      </p:sp>
      <p:sp>
        <p:nvSpPr>
          <p:cNvPr id="3" name="Content Placeholder 2"/>
          <p:cNvSpPr>
            <a:spLocks noGrp="1"/>
          </p:cNvSpPr>
          <p:nvPr>
            <p:ph idx="1"/>
          </p:nvPr>
        </p:nvSpPr>
        <p:spPr>
          <a:xfrm>
            <a:off x="477079" y="834887"/>
            <a:ext cx="11449878" cy="6023113"/>
          </a:xfrm>
        </p:spPr>
        <p:txBody>
          <a:bodyPr>
            <a:normAutofit fontScale="92500" lnSpcReduction="10000"/>
          </a:bodyPr>
          <a:lstStyle/>
          <a:p>
            <a:r>
              <a:rPr lang="en-IN" b="1" dirty="0" smtClean="0">
                <a:latin typeface="Bookman Old Style" panose="02050604050505020204" pitchFamily="18" charset="0"/>
              </a:rPr>
              <a:t>Synonym</a:t>
            </a:r>
            <a:r>
              <a:rPr lang="en-IN" dirty="0" smtClean="0">
                <a:latin typeface="Bookman Old Style" panose="02050604050505020204" pitchFamily="18" charset="0"/>
              </a:rPr>
              <a:t>-Beech tree, beech wheat.</a:t>
            </a:r>
            <a:endParaRPr lang="en-IN" dirty="0">
              <a:latin typeface="Bookman Old Style" panose="02050604050505020204" pitchFamily="18" charset="0"/>
            </a:endParaRPr>
          </a:p>
          <a:p>
            <a:r>
              <a:rPr lang="en-IN" b="1" dirty="0">
                <a:latin typeface="Bookman Old Style" panose="02050604050505020204" pitchFamily="18" charset="0"/>
              </a:rPr>
              <a:t>Biological source</a:t>
            </a:r>
            <a:r>
              <a:rPr lang="en-IN" dirty="0">
                <a:latin typeface="Bookman Old Style" panose="02050604050505020204" pitchFamily="18" charset="0"/>
              </a:rPr>
              <a:t>- </a:t>
            </a:r>
            <a:r>
              <a:rPr lang="en-IN" dirty="0" smtClean="0">
                <a:latin typeface="Bookman Old Style" panose="02050604050505020204" pitchFamily="18" charset="0"/>
              </a:rPr>
              <a:t>It consist of dried seeds of </a:t>
            </a:r>
            <a:r>
              <a:rPr lang="en-IN" i="1" dirty="0" err="1">
                <a:latin typeface="Bookman Old Style" panose="02050604050505020204" pitchFamily="18" charset="0"/>
              </a:rPr>
              <a:t>Fagopyrum</a:t>
            </a:r>
            <a:r>
              <a:rPr lang="en-IN" i="1" dirty="0">
                <a:latin typeface="Bookman Old Style" panose="02050604050505020204" pitchFamily="18" charset="0"/>
              </a:rPr>
              <a:t> </a:t>
            </a:r>
            <a:r>
              <a:rPr lang="en-IN" i="1" dirty="0" err="1">
                <a:latin typeface="Bookman Old Style" panose="02050604050505020204" pitchFamily="18" charset="0"/>
              </a:rPr>
              <a:t>esculentum</a:t>
            </a:r>
            <a:endParaRPr lang="en-IN" dirty="0">
              <a:latin typeface="Bookman Old Style" panose="02050604050505020204" pitchFamily="18" charset="0"/>
            </a:endParaRPr>
          </a:p>
          <a:p>
            <a:r>
              <a:rPr lang="en-IN" b="1" dirty="0" smtClean="0">
                <a:latin typeface="Bookman Old Style" panose="02050604050505020204" pitchFamily="18" charset="0"/>
              </a:rPr>
              <a:t>Family</a:t>
            </a:r>
            <a:r>
              <a:rPr lang="en-IN" dirty="0" smtClean="0">
                <a:latin typeface="Bookman Old Style" panose="02050604050505020204" pitchFamily="18" charset="0"/>
              </a:rPr>
              <a:t>-</a:t>
            </a:r>
            <a:r>
              <a:rPr lang="en-IN" dirty="0" err="1" smtClean="0">
                <a:latin typeface="Bookman Old Style" panose="02050604050505020204" pitchFamily="18" charset="0"/>
              </a:rPr>
              <a:t>Polygonaceae</a:t>
            </a:r>
            <a:r>
              <a:rPr lang="en-IN" dirty="0" smtClean="0">
                <a:latin typeface="Bookman Old Style" panose="02050604050505020204" pitchFamily="18" charset="0"/>
              </a:rPr>
              <a:t>.</a:t>
            </a:r>
            <a:endParaRPr lang="en-IN" dirty="0">
              <a:latin typeface="Bookman Old Style" panose="02050604050505020204" pitchFamily="18" charset="0"/>
            </a:endParaRPr>
          </a:p>
          <a:p>
            <a:r>
              <a:rPr lang="en-IN" b="1" dirty="0" err="1" smtClean="0">
                <a:latin typeface="Bookman Old Style" panose="02050604050505020204" pitchFamily="18" charset="0"/>
              </a:rPr>
              <a:t>Phytoconstituents</a:t>
            </a:r>
            <a:r>
              <a:rPr lang="en-IN" dirty="0" smtClean="0">
                <a:latin typeface="Bookman Old Style" panose="02050604050505020204" pitchFamily="18" charset="0"/>
              </a:rPr>
              <a:t>-</a:t>
            </a:r>
            <a:r>
              <a:rPr lang="en-IN" dirty="0">
                <a:hlinkClick r:id="rId2" tooltip="Starch"/>
              </a:rPr>
              <a:t>Starch</a:t>
            </a:r>
            <a:r>
              <a:rPr lang="en-IN" dirty="0"/>
              <a:t> is 25% </a:t>
            </a:r>
            <a:r>
              <a:rPr lang="en-IN" dirty="0">
                <a:hlinkClick r:id="rId3" tooltip="Amylose"/>
              </a:rPr>
              <a:t>amylose</a:t>
            </a:r>
            <a:r>
              <a:rPr lang="en-IN" dirty="0"/>
              <a:t> and 75% </a:t>
            </a:r>
            <a:r>
              <a:rPr lang="en-IN" dirty="0" smtClean="0">
                <a:hlinkClick r:id="rId4" tooltip="Amylopectin"/>
              </a:rPr>
              <a:t>amylopectin</a:t>
            </a:r>
            <a:r>
              <a:rPr lang="en-IN" dirty="0" smtClean="0"/>
              <a:t>,</a:t>
            </a:r>
            <a:r>
              <a:rPr lang="en-IN" dirty="0"/>
              <a:t> Crude protein is 18</a:t>
            </a:r>
            <a:r>
              <a:rPr lang="en-IN" dirty="0" smtClean="0"/>
              <a:t>%,</a:t>
            </a:r>
            <a:r>
              <a:rPr lang="en-IN" dirty="0"/>
              <a:t> Rich in </a:t>
            </a:r>
            <a:r>
              <a:rPr lang="en-IN" dirty="0">
                <a:hlinkClick r:id="rId5" tooltip="Iron"/>
              </a:rPr>
              <a:t>iron</a:t>
            </a:r>
            <a:r>
              <a:rPr lang="en-IN" dirty="0"/>
              <a:t> (60–100 ppm), </a:t>
            </a:r>
            <a:r>
              <a:rPr lang="en-IN" dirty="0">
                <a:hlinkClick r:id="rId6" tooltip="Zinc"/>
              </a:rPr>
              <a:t>zinc</a:t>
            </a:r>
            <a:r>
              <a:rPr lang="en-IN" dirty="0"/>
              <a:t> (20–30 ppm) and </a:t>
            </a:r>
            <a:r>
              <a:rPr lang="en-IN" dirty="0">
                <a:hlinkClick r:id="rId7" tooltip="Selenium"/>
              </a:rPr>
              <a:t>selenium</a:t>
            </a:r>
            <a:r>
              <a:rPr lang="en-IN" dirty="0"/>
              <a:t> (20–50 ppb</a:t>
            </a:r>
            <a:r>
              <a:rPr lang="en-IN" dirty="0" smtClean="0"/>
              <a:t>),</a:t>
            </a:r>
            <a:r>
              <a:rPr lang="en-IN" baseline="30000" dirty="0" smtClean="0">
                <a:hlinkClick r:id="rId8"/>
              </a:rPr>
              <a:t>[</a:t>
            </a:r>
            <a:r>
              <a:rPr lang="en-US" altLang="en-US" dirty="0" smtClean="0">
                <a:latin typeface="Bookman Old Style" panose="02050604050505020204" pitchFamily="18" charset="0"/>
                <a:cs typeface="Times New Roman" panose="02020603050405020304" pitchFamily="18" charset="0"/>
              </a:rPr>
              <a:t>.</a:t>
            </a:r>
            <a:endParaRPr lang="en-US" altLang="en-US" dirty="0">
              <a:latin typeface="Bookman Old Style" panose="02050604050505020204" pitchFamily="18" charset="0"/>
              <a:cs typeface="Times New Roman" panose="02020603050405020304" pitchFamily="18" charset="0"/>
            </a:endParaRPr>
          </a:p>
          <a:p>
            <a:r>
              <a:rPr lang="en-IN" b="1" dirty="0" smtClean="0">
                <a:latin typeface="Bookman Old Style" panose="02050604050505020204" pitchFamily="18" charset="0"/>
              </a:rPr>
              <a:t>uses</a:t>
            </a:r>
            <a:r>
              <a:rPr lang="en-IN" dirty="0" smtClean="0">
                <a:latin typeface="Bookman Old Style" panose="02050604050505020204" pitchFamily="18" charset="0"/>
              </a:rPr>
              <a:t>-</a:t>
            </a:r>
            <a:endParaRPr lang="en-IN" dirty="0">
              <a:latin typeface="Bookman Old Style" panose="02050604050505020204" pitchFamily="18" charset="0"/>
            </a:endParaRPr>
          </a:p>
          <a:p>
            <a:pPr lvl="1">
              <a:buNone/>
            </a:pPr>
            <a:r>
              <a:rPr lang="en-US" altLang="en-US" dirty="0" smtClean="0">
                <a:latin typeface="Bookman Old Style" panose="02050604050505020204" pitchFamily="18" charset="0"/>
                <a:cs typeface="Times New Roman" panose="02020603050405020304" pitchFamily="18" charset="0"/>
              </a:rPr>
              <a:t>1</a:t>
            </a:r>
            <a:r>
              <a:rPr lang="en-IN" dirty="0"/>
              <a:t>use in foods to reduce plasma cholesterol, body fat, and cholesterol gallstones</a:t>
            </a:r>
            <a:r>
              <a:rPr lang="en-IN" dirty="0" smtClean="0"/>
              <a:t>.</a:t>
            </a:r>
          </a:p>
          <a:p>
            <a:pPr lvl="1">
              <a:buNone/>
            </a:pPr>
            <a:r>
              <a:rPr lang="en-IN" dirty="0" smtClean="0"/>
              <a:t>2 </a:t>
            </a:r>
            <a:r>
              <a:rPr lang="en-IN" dirty="0"/>
              <a:t>to treat high blood </a:t>
            </a:r>
            <a:r>
              <a:rPr lang="en-IN" dirty="0" smtClean="0"/>
              <a:t>pressure</a:t>
            </a:r>
          </a:p>
          <a:p>
            <a:pPr lvl="1">
              <a:buNone/>
            </a:pPr>
            <a:r>
              <a:rPr lang="en-IN" dirty="0" smtClean="0"/>
              <a:t>3 </a:t>
            </a:r>
            <a:r>
              <a:rPr lang="en-IN" dirty="0"/>
              <a:t>helpful in the management of diabetes </a:t>
            </a:r>
            <a:endParaRPr lang="en-IN" dirty="0" smtClean="0"/>
          </a:p>
          <a:p>
            <a:pPr lvl="1">
              <a:buNone/>
            </a:pPr>
            <a:r>
              <a:rPr lang="en-IN" dirty="0" smtClean="0"/>
              <a:t>4 </a:t>
            </a:r>
            <a:r>
              <a:rPr lang="en-IN" dirty="0"/>
              <a:t>Is effective for treating dysentery and chronic </a:t>
            </a:r>
            <a:r>
              <a:rPr lang="en-IN" dirty="0" err="1"/>
              <a:t>diarrhea</a:t>
            </a:r>
            <a:r>
              <a:rPr lang="en-IN" dirty="0"/>
              <a:t/>
            </a:r>
            <a:br>
              <a:rPr lang="en-IN" dirty="0"/>
            </a:br>
            <a:r>
              <a:rPr lang="en-IN" dirty="0"/>
              <a:t/>
            </a:r>
            <a:br>
              <a:rPr lang="en-IN" dirty="0"/>
            </a:br>
            <a:r>
              <a:rPr lang="en-IN" dirty="0"/>
              <a:t/>
            </a:r>
            <a:br>
              <a:rPr lang="en-IN" dirty="0"/>
            </a:br>
            <a:r>
              <a:rPr lang="en-IN" dirty="0"/>
              <a:t/>
            </a:r>
            <a:br>
              <a:rPr lang="en-IN" dirty="0"/>
            </a:br>
            <a:endParaRPr lang="en-IN" dirty="0"/>
          </a:p>
        </p:txBody>
      </p:sp>
    </p:spTree>
    <p:extLst>
      <p:ext uri="{BB962C8B-B14F-4D97-AF65-F5344CB8AC3E}">
        <p14:creationId xmlns:p14="http://schemas.microsoft.com/office/powerpoint/2010/main" val="16396652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4033"/>
            <a:ext cx="10515600" cy="1325563"/>
          </a:xfrm>
        </p:spPr>
        <p:txBody>
          <a:bodyPr/>
          <a:lstStyle/>
          <a:p>
            <a:r>
              <a:rPr lang="en-IN" b="1" dirty="0" smtClean="0">
                <a:latin typeface="Bookman Old Style" panose="02050604050505020204" pitchFamily="18" charset="0"/>
              </a:rPr>
              <a:t>Cranberry</a:t>
            </a:r>
            <a:endParaRPr lang="en-IN" dirty="0"/>
          </a:p>
        </p:txBody>
      </p:sp>
      <p:sp>
        <p:nvSpPr>
          <p:cNvPr id="3" name="Content Placeholder 2"/>
          <p:cNvSpPr>
            <a:spLocks noGrp="1"/>
          </p:cNvSpPr>
          <p:nvPr>
            <p:ph idx="1"/>
          </p:nvPr>
        </p:nvSpPr>
        <p:spPr>
          <a:xfrm>
            <a:off x="477079" y="834887"/>
            <a:ext cx="11449878" cy="6023113"/>
          </a:xfrm>
        </p:spPr>
        <p:txBody>
          <a:bodyPr>
            <a:normAutofit/>
          </a:bodyPr>
          <a:lstStyle/>
          <a:p>
            <a:r>
              <a:rPr lang="en-IN" b="1" dirty="0" smtClean="0">
                <a:latin typeface="Bookman Old Style" panose="02050604050505020204" pitchFamily="18" charset="0"/>
              </a:rPr>
              <a:t>Synonym</a:t>
            </a:r>
            <a:r>
              <a:rPr lang="en-IN" dirty="0" smtClean="0">
                <a:latin typeface="Bookman Old Style" panose="02050604050505020204" pitchFamily="18" charset="0"/>
              </a:rPr>
              <a:t>-</a:t>
            </a:r>
            <a:r>
              <a:rPr lang="en-IN" dirty="0"/>
              <a:t>Cranberry, American cranberry, </a:t>
            </a:r>
            <a:r>
              <a:rPr lang="en-IN" dirty="0" err="1"/>
              <a:t>arandano</a:t>
            </a:r>
            <a:r>
              <a:rPr lang="en-IN" dirty="0"/>
              <a:t> Americano, </a:t>
            </a:r>
            <a:r>
              <a:rPr lang="en-IN" dirty="0" err="1"/>
              <a:t>arandano</a:t>
            </a:r>
            <a:r>
              <a:rPr lang="en-IN" dirty="0"/>
              <a:t> </a:t>
            </a:r>
            <a:r>
              <a:rPr lang="en-IN" dirty="0" err="1"/>
              <a:t>rtepador</a:t>
            </a:r>
            <a:r>
              <a:rPr lang="en-IN" dirty="0"/>
              <a:t>, </a:t>
            </a:r>
            <a:r>
              <a:rPr lang="en-IN" dirty="0" err="1"/>
              <a:t>grosse</a:t>
            </a:r>
            <a:r>
              <a:rPr lang="en-IN" dirty="0"/>
              <a:t> </a:t>
            </a:r>
            <a:r>
              <a:rPr lang="en-IN" dirty="0" err="1"/>
              <a:t>moosbeere</a:t>
            </a:r>
            <a:r>
              <a:rPr lang="en-IN" dirty="0"/>
              <a:t>, </a:t>
            </a:r>
            <a:r>
              <a:rPr lang="en-IN" dirty="0" err="1"/>
              <a:t>kranbeere</a:t>
            </a:r>
            <a:r>
              <a:rPr lang="en-IN" dirty="0"/>
              <a:t>, </a:t>
            </a:r>
            <a:r>
              <a:rPr lang="en-IN" dirty="0" err="1"/>
              <a:t>tsuru-kokemomo</a:t>
            </a:r>
            <a:r>
              <a:rPr lang="en-IN" dirty="0"/>
              <a:t>, </a:t>
            </a:r>
            <a:r>
              <a:rPr lang="en-IN" dirty="0" err="1" smtClean="0"/>
              <a:t>vaccinium</a:t>
            </a:r>
            <a:endParaRPr lang="en-IN" dirty="0" smtClean="0"/>
          </a:p>
          <a:p>
            <a:r>
              <a:rPr lang="en-IN" b="1" dirty="0" smtClean="0">
                <a:latin typeface="Bookman Old Style" panose="02050604050505020204" pitchFamily="18" charset="0"/>
              </a:rPr>
              <a:t>Biological </a:t>
            </a:r>
            <a:r>
              <a:rPr lang="en-IN" b="1" dirty="0">
                <a:latin typeface="Bookman Old Style" panose="02050604050505020204" pitchFamily="18" charset="0"/>
              </a:rPr>
              <a:t>source</a:t>
            </a:r>
            <a:r>
              <a:rPr lang="en-IN" dirty="0">
                <a:latin typeface="Bookman Old Style" panose="02050604050505020204" pitchFamily="18" charset="0"/>
              </a:rPr>
              <a:t>- </a:t>
            </a:r>
            <a:r>
              <a:rPr lang="en-IN" dirty="0" smtClean="0">
                <a:latin typeface="Bookman Old Style" panose="02050604050505020204" pitchFamily="18" charset="0"/>
              </a:rPr>
              <a:t>It consist of dried </a:t>
            </a:r>
            <a:r>
              <a:rPr lang="en-IN" dirty="0" err="1" smtClean="0">
                <a:latin typeface="Bookman Old Style" panose="02050604050505020204" pitchFamily="18" charset="0"/>
              </a:rPr>
              <a:t>berris</a:t>
            </a:r>
            <a:r>
              <a:rPr lang="en-IN" dirty="0" smtClean="0">
                <a:latin typeface="Bookman Old Style" panose="02050604050505020204" pitchFamily="18" charset="0"/>
              </a:rPr>
              <a:t> of </a:t>
            </a:r>
            <a:r>
              <a:rPr lang="en-IN" i="1" dirty="0" err="1"/>
              <a:t>Vaccinium</a:t>
            </a:r>
            <a:r>
              <a:rPr lang="en-IN" i="1" dirty="0"/>
              <a:t> </a:t>
            </a:r>
            <a:r>
              <a:rPr lang="en-IN" i="1" dirty="0" err="1"/>
              <a:t>macrocarpon</a:t>
            </a:r>
            <a:r>
              <a:rPr lang="en-IN" dirty="0"/>
              <a:t> </a:t>
            </a:r>
            <a:r>
              <a:rPr lang="en-IN" dirty="0" err="1"/>
              <a:t>Aiton</a:t>
            </a:r>
            <a:r>
              <a:rPr lang="en-IN" dirty="0" smtClean="0">
                <a:latin typeface="Bookman Old Style" panose="02050604050505020204" pitchFamily="18" charset="0"/>
              </a:rPr>
              <a:t>.</a:t>
            </a:r>
            <a:endParaRPr lang="en-IN" dirty="0">
              <a:latin typeface="Bookman Old Style" panose="02050604050505020204" pitchFamily="18" charset="0"/>
            </a:endParaRPr>
          </a:p>
          <a:p>
            <a:r>
              <a:rPr lang="en-IN" b="1" dirty="0" smtClean="0">
                <a:latin typeface="Bookman Old Style" panose="02050604050505020204" pitchFamily="18" charset="0"/>
              </a:rPr>
              <a:t>Family</a:t>
            </a:r>
            <a:r>
              <a:rPr lang="en-IN" dirty="0" smtClean="0">
                <a:latin typeface="Bookman Old Style" panose="02050604050505020204" pitchFamily="18" charset="0"/>
              </a:rPr>
              <a:t>-</a:t>
            </a:r>
            <a:r>
              <a:rPr lang="en-IN" dirty="0" err="1"/>
              <a:t>Ericaceae</a:t>
            </a:r>
            <a:r>
              <a:rPr lang="en-IN" dirty="0" smtClean="0">
                <a:latin typeface="Bookman Old Style" panose="02050604050505020204" pitchFamily="18" charset="0"/>
              </a:rPr>
              <a:t>.</a:t>
            </a:r>
            <a:endParaRPr lang="en-IN" dirty="0">
              <a:latin typeface="Bookman Old Style" panose="02050604050505020204" pitchFamily="18" charset="0"/>
            </a:endParaRPr>
          </a:p>
          <a:p>
            <a:r>
              <a:rPr lang="en-IN" b="1" dirty="0" err="1" smtClean="0">
                <a:latin typeface="Bookman Old Style" panose="02050604050505020204" pitchFamily="18" charset="0"/>
              </a:rPr>
              <a:t>Phytoconstituents</a:t>
            </a:r>
            <a:r>
              <a:rPr lang="en-IN" dirty="0" smtClean="0">
                <a:latin typeface="Bookman Old Style" panose="02050604050505020204" pitchFamily="18" charset="0"/>
              </a:rPr>
              <a:t>-</a:t>
            </a:r>
            <a:endParaRPr lang="en-US" altLang="en-US" dirty="0">
              <a:latin typeface="Bookman Old Style" panose="02050604050505020204" pitchFamily="18" charset="0"/>
              <a:cs typeface="Times New Roman" panose="02020603050405020304" pitchFamily="18" charset="0"/>
            </a:endParaRPr>
          </a:p>
          <a:p>
            <a:r>
              <a:rPr lang="en-IN" b="1" dirty="0" smtClean="0">
                <a:latin typeface="Bookman Old Style" panose="02050604050505020204" pitchFamily="18" charset="0"/>
              </a:rPr>
              <a:t>uses</a:t>
            </a:r>
            <a:r>
              <a:rPr lang="en-IN" dirty="0" smtClean="0">
                <a:latin typeface="Bookman Old Style" panose="02050604050505020204" pitchFamily="18" charset="0"/>
              </a:rPr>
              <a:t>-</a:t>
            </a:r>
            <a:endParaRPr lang="en-IN" dirty="0">
              <a:latin typeface="Bookman Old Style" panose="02050604050505020204" pitchFamily="18" charset="0"/>
            </a:endParaRPr>
          </a:p>
          <a:p>
            <a:pPr lvl="1">
              <a:buNone/>
            </a:pPr>
            <a:r>
              <a:rPr lang="en-US" altLang="en-US" dirty="0" smtClean="0">
                <a:latin typeface="Bookman Old Style" panose="02050604050505020204" pitchFamily="18" charset="0"/>
                <a:cs typeface="Times New Roman" panose="02020603050405020304" pitchFamily="18" charset="0"/>
              </a:rPr>
              <a:t>1</a:t>
            </a:r>
            <a:r>
              <a:rPr lang="en-US" altLang="en-US" dirty="0">
                <a:latin typeface="Bookman Old Style" panose="02050604050505020204" pitchFamily="18" charset="0"/>
                <a:cs typeface="Times New Roman" panose="02020603050405020304" pitchFamily="18" charset="0"/>
              </a:rPr>
              <a:t>) </a:t>
            </a:r>
            <a:r>
              <a:rPr lang="en-IN" dirty="0"/>
              <a:t>used as a traditional medicine for the treatment of bladder and kidney ailments </a:t>
            </a:r>
            <a:endParaRPr lang="en-US" altLang="en-US" dirty="0">
              <a:latin typeface="Bookman Old Style" panose="02050604050505020204" pitchFamily="18" charset="0"/>
              <a:cs typeface="Times New Roman" panose="02020603050405020304" pitchFamily="18" charset="0"/>
            </a:endParaRPr>
          </a:p>
          <a:p>
            <a:pPr lvl="1">
              <a:buNone/>
            </a:pPr>
            <a:r>
              <a:rPr lang="en-US" altLang="en-US" dirty="0">
                <a:latin typeface="Bookman Old Style" panose="02050604050505020204" pitchFamily="18" charset="0"/>
                <a:cs typeface="Times New Roman" panose="02020603050405020304" pitchFamily="18" charset="0"/>
              </a:rPr>
              <a:t>2) </a:t>
            </a:r>
            <a:r>
              <a:rPr lang="en-IN" dirty="0"/>
              <a:t>used as a fabric and food dye, and as a poultice to treat wounds and blood poisoning.</a:t>
            </a:r>
            <a:r>
              <a:rPr lang="en-US" altLang="en-US" dirty="0" smtClean="0">
                <a:latin typeface="Bookman Old Style" panose="02050604050505020204" pitchFamily="18" charset="0"/>
                <a:cs typeface="Times New Roman" panose="02020603050405020304" pitchFamily="18" charset="0"/>
              </a:rPr>
              <a:t>.</a:t>
            </a:r>
            <a:endParaRPr lang="en-US" altLang="en-US" dirty="0">
              <a:latin typeface="Bookman Old Style" panose="02050604050505020204" pitchFamily="18" charset="0"/>
              <a:cs typeface="Times New Roman" panose="02020603050405020304" pitchFamily="18" charset="0"/>
            </a:endParaRPr>
          </a:p>
          <a:p>
            <a:pPr lvl="1">
              <a:buNone/>
            </a:pPr>
            <a:r>
              <a:rPr lang="en-US" altLang="en-US" dirty="0">
                <a:latin typeface="Bookman Old Style" panose="02050604050505020204" pitchFamily="18" charset="0"/>
                <a:cs typeface="Times New Roman" panose="02020603050405020304" pitchFamily="18" charset="0"/>
              </a:rPr>
              <a:t>3) </a:t>
            </a:r>
            <a:r>
              <a:rPr lang="en-IN" dirty="0"/>
              <a:t>to reduce fever </a:t>
            </a:r>
            <a:endParaRPr lang="en-IN" dirty="0" smtClean="0"/>
          </a:p>
          <a:p>
            <a:pPr lvl="1">
              <a:buNone/>
            </a:pPr>
            <a:r>
              <a:rPr lang="en-US" altLang="en-US" dirty="0" smtClean="0">
                <a:latin typeface="Bookman Old Style" panose="02050604050505020204" pitchFamily="18" charset="0"/>
                <a:cs typeface="Times New Roman" panose="02020603050405020304" pitchFamily="18" charset="0"/>
              </a:rPr>
              <a:t>4</a:t>
            </a:r>
            <a:r>
              <a:rPr lang="en-US" altLang="en-US" dirty="0">
                <a:latin typeface="Bookman Old Style" panose="02050604050505020204" pitchFamily="18" charset="0"/>
                <a:cs typeface="Times New Roman" panose="02020603050405020304" pitchFamily="18" charset="0"/>
              </a:rPr>
              <a:t>) Treatment of Rheumatoid arthritis and Inflammatory conditions as it has cortisone like action, even hemorrhoids.</a:t>
            </a:r>
          </a:p>
          <a:p>
            <a:pPr lvl="1">
              <a:buNone/>
            </a:pPr>
            <a:r>
              <a:rPr lang="en-US" altLang="en-US" dirty="0">
                <a:latin typeface="Bookman Old Style" panose="02050604050505020204" pitchFamily="18" charset="0"/>
                <a:cs typeface="Times New Roman" panose="02020603050405020304" pitchFamily="18" charset="0"/>
              </a:rPr>
              <a:t>5) Treatment of liver diseases and </a:t>
            </a:r>
            <a:r>
              <a:rPr lang="en-US" altLang="en-US" dirty="0" err="1">
                <a:latin typeface="Bookman Old Style" panose="02050604050505020204" pitchFamily="18" charset="0"/>
                <a:cs typeface="Times New Roman" panose="02020603050405020304" pitchFamily="18" charset="0"/>
              </a:rPr>
              <a:t>hepatoprotective</a:t>
            </a:r>
            <a:r>
              <a:rPr lang="en-US" altLang="en-US" dirty="0">
                <a:latin typeface="Bookman Old Style" panose="02050604050505020204" pitchFamily="18" charset="0"/>
                <a:cs typeface="Times New Roman" panose="02020603050405020304" pitchFamily="18" charset="0"/>
              </a:rPr>
              <a:t>, antiviral.</a:t>
            </a:r>
          </a:p>
          <a:p>
            <a:endParaRPr lang="en-IN" dirty="0"/>
          </a:p>
        </p:txBody>
      </p:sp>
    </p:spTree>
    <p:extLst>
      <p:ext uri="{BB962C8B-B14F-4D97-AF65-F5344CB8AC3E}">
        <p14:creationId xmlns:p14="http://schemas.microsoft.com/office/powerpoint/2010/main" val="40923120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93636"/>
          </a:xfrm>
        </p:spPr>
        <p:txBody>
          <a:bodyPr>
            <a:normAutofit fontScale="90000"/>
          </a:bodyPr>
          <a:lstStyle/>
          <a:p>
            <a:r>
              <a:rPr lang="en-IN" b="1" dirty="0">
                <a:latin typeface="Bookman Old Style" panose="02050604050505020204" pitchFamily="18" charset="0"/>
              </a:rPr>
              <a:t>AMMI</a:t>
            </a:r>
            <a:r>
              <a:rPr lang="en-IN" dirty="0">
                <a:latin typeface="Bookman Old Style" panose="02050604050505020204" pitchFamily="18" charset="0"/>
              </a:rPr>
              <a:t/>
            </a:r>
            <a:br>
              <a:rPr lang="en-IN" dirty="0">
                <a:latin typeface="Bookman Old Style" panose="02050604050505020204" pitchFamily="18" charset="0"/>
              </a:rPr>
            </a:br>
            <a:endParaRPr lang="en-IN" dirty="0">
              <a:latin typeface="Bookman Old Style" panose="02050604050505020204" pitchFamily="18" charset="0"/>
            </a:endParaRPr>
          </a:p>
        </p:txBody>
      </p:sp>
      <p:sp>
        <p:nvSpPr>
          <p:cNvPr id="3" name="Content Placeholder 2"/>
          <p:cNvSpPr>
            <a:spLocks noGrp="1"/>
          </p:cNvSpPr>
          <p:nvPr>
            <p:ph idx="1"/>
          </p:nvPr>
        </p:nvSpPr>
        <p:spPr>
          <a:xfrm>
            <a:off x="176981" y="521110"/>
            <a:ext cx="11916696" cy="5655853"/>
          </a:xfrm>
        </p:spPr>
        <p:txBody>
          <a:bodyPr>
            <a:normAutofit/>
          </a:bodyPr>
          <a:lstStyle/>
          <a:p>
            <a:r>
              <a:rPr lang="en-IN" b="1" dirty="0">
                <a:latin typeface="Bookman Old Style" panose="02050604050505020204" pitchFamily="18" charset="0"/>
              </a:rPr>
              <a:t>Synonym</a:t>
            </a:r>
            <a:r>
              <a:rPr lang="en-IN" dirty="0">
                <a:latin typeface="Bookman Old Style" panose="02050604050505020204" pitchFamily="18" charset="0"/>
              </a:rPr>
              <a:t>-Ammi</a:t>
            </a:r>
          </a:p>
          <a:p>
            <a:r>
              <a:rPr lang="en-IN" b="1" dirty="0">
                <a:latin typeface="Bookman Old Style" panose="02050604050505020204" pitchFamily="18" charset="0"/>
              </a:rPr>
              <a:t>Biological </a:t>
            </a:r>
            <a:r>
              <a:rPr lang="en-IN" b="1" dirty="0" smtClean="0">
                <a:latin typeface="Bookman Old Style" panose="02050604050505020204" pitchFamily="18" charset="0"/>
              </a:rPr>
              <a:t>source</a:t>
            </a:r>
            <a:r>
              <a:rPr lang="en-IN" dirty="0" smtClean="0">
                <a:latin typeface="Bookman Old Style" panose="02050604050505020204" pitchFamily="18" charset="0"/>
              </a:rPr>
              <a:t>-It consist of fruits </a:t>
            </a:r>
            <a:r>
              <a:rPr lang="en-IN" dirty="0">
                <a:latin typeface="Bookman Old Style" panose="02050604050505020204" pitchFamily="18" charset="0"/>
              </a:rPr>
              <a:t>of </a:t>
            </a:r>
            <a:r>
              <a:rPr lang="en-IN" i="1" dirty="0" smtClean="0">
                <a:latin typeface="Bookman Old Style" panose="02050604050505020204" pitchFamily="18" charset="0"/>
              </a:rPr>
              <a:t>Ammi </a:t>
            </a:r>
            <a:r>
              <a:rPr lang="en-IN" i="1" dirty="0" err="1" smtClean="0">
                <a:latin typeface="Bookman Old Style" panose="02050604050505020204" pitchFamily="18" charset="0"/>
              </a:rPr>
              <a:t>majus</a:t>
            </a:r>
            <a:r>
              <a:rPr lang="en-IN" dirty="0" smtClean="0">
                <a:latin typeface="Bookman Old Style" panose="02050604050505020204" pitchFamily="18" charset="0"/>
              </a:rPr>
              <a:t>.</a:t>
            </a:r>
            <a:endParaRPr lang="en-IN" dirty="0">
              <a:latin typeface="Bookman Old Style" panose="02050604050505020204" pitchFamily="18" charset="0"/>
            </a:endParaRPr>
          </a:p>
          <a:p>
            <a:r>
              <a:rPr lang="en-IN" b="1" dirty="0" smtClean="0">
                <a:latin typeface="Bookman Old Style" panose="02050604050505020204" pitchFamily="18" charset="0"/>
              </a:rPr>
              <a:t>Family</a:t>
            </a:r>
            <a:r>
              <a:rPr lang="en-IN" dirty="0" smtClean="0">
                <a:latin typeface="Bookman Old Style" panose="02050604050505020204" pitchFamily="18" charset="0"/>
              </a:rPr>
              <a:t>-</a:t>
            </a:r>
            <a:r>
              <a:rPr lang="en-IN" dirty="0" err="1" smtClean="0">
                <a:latin typeface="Bookman Old Style" panose="02050604050505020204" pitchFamily="18" charset="0"/>
              </a:rPr>
              <a:t>Umbelliferae</a:t>
            </a:r>
            <a:r>
              <a:rPr lang="en-IN" dirty="0" smtClean="0">
                <a:latin typeface="Bookman Old Style" panose="02050604050505020204" pitchFamily="18" charset="0"/>
              </a:rPr>
              <a:t>.</a:t>
            </a:r>
            <a:endParaRPr lang="en-IN" dirty="0">
              <a:latin typeface="Bookman Old Style" panose="02050604050505020204" pitchFamily="18" charset="0"/>
            </a:endParaRPr>
          </a:p>
          <a:p>
            <a:r>
              <a:rPr lang="en-IN" b="1" dirty="0" err="1" smtClean="0">
                <a:latin typeface="Bookman Old Style" panose="02050604050505020204" pitchFamily="18" charset="0"/>
              </a:rPr>
              <a:t>Phytoconstituents</a:t>
            </a:r>
            <a:r>
              <a:rPr lang="en-IN" dirty="0" smtClean="0">
                <a:latin typeface="Bookman Old Style" panose="02050604050505020204" pitchFamily="18" charset="0"/>
              </a:rPr>
              <a:t>-Contains </a:t>
            </a:r>
            <a:r>
              <a:rPr lang="en-IN" dirty="0" err="1">
                <a:latin typeface="Bookman Old Style" panose="02050604050505020204" pitchFamily="18" charset="0"/>
              </a:rPr>
              <a:t>Xanthotoxin</a:t>
            </a:r>
            <a:r>
              <a:rPr lang="en-IN" dirty="0">
                <a:latin typeface="Bookman Old Style" panose="02050604050505020204" pitchFamily="18" charset="0"/>
              </a:rPr>
              <a:t>, </a:t>
            </a:r>
            <a:r>
              <a:rPr lang="en-IN" dirty="0" err="1">
                <a:latin typeface="Bookman Old Style" panose="02050604050505020204" pitchFamily="18" charset="0"/>
              </a:rPr>
              <a:t>Bergapten</a:t>
            </a:r>
            <a:r>
              <a:rPr lang="en-IN" dirty="0">
                <a:latin typeface="Bookman Old Style" panose="02050604050505020204" pitchFamily="18" charset="0"/>
              </a:rPr>
              <a:t>, </a:t>
            </a:r>
            <a:r>
              <a:rPr lang="en-IN" dirty="0" err="1">
                <a:latin typeface="Bookman Old Style" panose="02050604050505020204" pitchFamily="18" charset="0"/>
              </a:rPr>
              <a:t>isopimplin</a:t>
            </a:r>
            <a:endParaRPr lang="en-IN" dirty="0">
              <a:latin typeface="Bookman Old Style" panose="02050604050505020204" pitchFamily="18" charset="0"/>
            </a:endParaRPr>
          </a:p>
          <a:p>
            <a:r>
              <a:rPr lang="en-IN" b="1" dirty="0">
                <a:latin typeface="Bookman Old Style" panose="02050604050505020204" pitchFamily="18" charset="0"/>
              </a:rPr>
              <a:t>Traditional uses</a:t>
            </a:r>
            <a:r>
              <a:rPr lang="en-IN" dirty="0">
                <a:latin typeface="Bookman Old Style" panose="02050604050505020204" pitchFamily="18" charset="0"/>
              </a:rPr>
              <a:t>-</a:t>
            </a:r>
          </a:p>
          <a:p>
            <a:pPr marL="0" indent="0">
              <a:buNone/>
            </a:pPr>
            <a:r>
              <a:rPr lang="en-IN" dirty="0">
                <a:latin typeface="Bookman Old Style" panose="02050604050505020204" pitchFamily="18" charset="0"/>
              </a:rPr>
              <a:t>     -Increase the formation of melanin pigments in the skin.</a:t>
            </a:r>
          </a:p>
          <a:p>
            <a:pPr marL="0" indent="0">
              <a:buNone/>
            </a:pPr>
            <a:r>
              <a:rPr lang="en-IN" dirty="0">
                <a:latin typeface="Bookman Old Style" panose="02050604050505020204" pitchFamily="18" charset="0"/>
              </a:rPr>
              <a:t>     -in the treatment of idiopathic vitiligo.</a:t>
            </a:r>
          </a:p>
          <a:p>
            <a:endParaRPr lang="en-IN" dirty="0">
              <a:latin typeface="Bookman Old Style" panose="02050604050505020204" pitchFamily="18" charset="0"/>
            </a:endParaRPr>
          </a:p>
        </p:txBody>
      </p:sp>
    </p:spTree>
    <p:extLst>
      <p:ext uri="{BB962C8B-B14F-4D97-AF65-F5344CB8AC3E}">
        <p14:creationId xmlns:p14="http://schemas.microsoft.com/office/powerpoint/2010/main" val="17330009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4887"/>
            <a:ext cx="10515600" cy="45719"/>
          </a:xfrm>
        </p:spPr>
        <p:txBody>
          <a:bodyPr>
            <a:normAutofit fontScale="90000"/>
          </a:bodyPr>
          <a:lstStyle/>
          <a:p>
            <a:r>
              <a:rPr lang="en-IN" b="1" dirty="0" err="1"/>
              <a:t>Psoralea</a:t>
            </a:r>
            <a:r>
              <a:rPr lang="en-IN" b="1" dirty="0"/>
              <a:t>(</a:t>
            </a:r>
            <a:r>
              <a:rPr lang="en-IN" b="1" dirty="0" err="1"/>
              <a:t>Bavchi</a:t>
            </a:r>
            <a:r>
              <a:rPr lang="en-IN" b="1" dirty="0"/>
              <a:t>)</a:t>
            </a:r>
            <a:r>
              <a:rPr lang="en-IN" dirty="0"/>
              <a:t/>
            </a:r>
            <a:br>
              <a:rPr lang="en-IN" dirty="0"/>
            </a:br>
            <a:endParaRPr lang="en-IN" b="1" dirty="0"/>
          </a:p>
        </p:txBody>
      </p:sp>
      <p:sp>
        <p:nvSpPr>
          <p:cNvPr id="3" name="Content Placeholder 2"/>
          <p:cNvSpPr>
            <a:spLocks noGrp="1"/>
          </p:cNvSpPr>
          <p:nvPr>
            <p:ph idx="1"/>
          </p:nvPr>
        </p:nvSpPr>
        <p:spPr>
          <a:xfrm>
            <a:off x="245806" y="717750"/>
            <a:ext cx="11720052" cy="5626357"/>
          </a:xfrm>
        </p:spPr>
        <p:txBody>
          <a:bodyPr>
            <a:normAutofit/>
          </a:bodyPr>
          <a:lstStyle/>
          <a:p>
            <a:r>
              <a:rPr lang="en-IN" sz="3200" b="1" dirty="0"/>
              <a:t>Synonym</a:t>
            </a:r>
            <a:r>
              <a:rPr lang="en-IN" sz="3200" dirty="0"/>
              <a:t>-Hogweed, </a:t>
            </a:r>
            <a:r>
              <a:rPr lang="en-IN" sz="3200" dirty="0" err="1"/>
              <a:t>punarnava</a:t>
            </a:r>
            <a:r>
              <a:rPr lang="en-IN" sz="3200" dirty="0"/>
              <a:t>, </a:t>
            </a:r>
            <a:r>
              <a:rPr lang="en-IN" sz="3200" dirty="0" err="1"/>
              <a:t>ghetuli</a:t>
            </a:r>
            <a:r>
              <a:rPr lang="en-IN" sz="3200" dirty="0"/>
              <a:t>.</a:t>
            </a:r>
          </a:p>
          <a:p>
            <a:r>
              <a:rPr lang="en-IN" sz="3200" b="1" dirty="0"/>
              <a:t>Biological source</a:t>
            </a:r>
            <a:r>
              <a:rPr lang="en-IN" sz="3200" dirty="0"/>
              <a:t>-It consist of dried ripe fruits of the plant known as </a:t>
            </a:r>
            <a:r>
              <a:rPr lang="en-IN" sz="3200" i="1" u="sng" dirty="0" err="1"/>
              <a:t>Psoralea</a:t>
            </a:r>
            <a:r>
              <a:rPr lang="en-IN" sz="3200" i="1" u="sng" dirty="0"/>
              <a:t> </a:t>
            </a:r>
            <a:r>
              <a:rPr lang="en-IN" sz="3200" i="1" u="sng" dirty="0" err="1"/>
              <a:t>caryofolia</a:t>
            </a:r>
            <a:r>
              <a:rPr lang="en-IN" sz="3200" i="1" u="sng" dirty="0"/>
              <a:t>.</a:t>
            </a:r>
          </a:p>
          <a:p>
            <a:r>
              <a:rPr lang="en-IN" sz="3200" b="1" dirty="0" smtClean="0"/>
              <a:t>Family</a:t>
            </a:r>
            <a:r>
              <a:rPr lang="en-IN" sz="3200" dirty="0" smtClean="0"/>
              <a:t>-</a:t>
            </a:r>
            <a:r>
              <a:rPr lang="en-IN" sz="3200" dirty="0" err="1" smtClean="0"/>
              <a:t>Leguminosae</a:t>
            </a:r>
            <a:r>
              <a:rPr lang="en-IN" sz="3200" dirty="0"/>
              <a:t>.</a:t>
            </a:r>
          </a:p>
          <a:p>
            <a:r>
              <a:rPr lang="en-IN" sz="3200" b="1" dirty="0" err="1" smtClean="0"/>
              <a:t>Phytoconstituents</a:t>
            </a:r>
            <a:r>
              <a:rPr lang="en-IN" sz="3200" dirty="0" smtClean="0"/>
              <a:t>-Contains </a:t>
            </a:r>
            <a:r>
              <a:rPr lang="en-IN" sz="3200" dirty="0"/>
              <a:t>essential oil, resin, </a:t>
            </a:r>
            <a:r>
              <a:rPr lang="en-IN" sz="3200" dirty="0" err="1"/>
              <a:t>raffinose</a:t>
            </a:r>
            <a:r>
              <a:rPr lang="en-IN" sz="3200" dirty="0"/>
              <a:t>, </a:t>
            </a:r>
            <a:r>
              <a:rPr lang="en-IN" sz="3200" dirty="0" err="1"/>
              <a:t>coumarin</a:t>
            </a:r>
            <a:r>
              <a:rPr lang="en-IN" sz="3200" dirty="0"/>
              <a:t>, psoralen, </a:t>
            </a:r>
            <a:r>
              <a:rPr lang="en-IN" sz="3200" dirty="0" err="1"/>
              <a:t>isopsoralin</a:t>
            </a:r>
            <a:r>
              <a:rPr lang="en-IN" sz="3200" dirty="0"/>
              <a:t>, </a:t>
            </a:r>
            <a:r>
              <a:rPr lang="en-IN" sz="3200" dirty="0" err="1"/>
              <a:t>psoralidin</a:t>
            </a:r>
            <a:r>
              <a:rPr lang="en-IN" sz="3200" dirty="0"/>
              <a:t> and </a:t>
            </a:r>
            <a:r>
              <a:rPr lang="en-IN" sz="3200" dirty="0" err="1"/>
              <a:t>corylifolins</a:t>
            </a:r>
            <a:r>
              <a:rPr lang="en-IN" sz="3200" dirty="0"/>
              <a:t>.</a:t>
            </a:r>
          </a:p>
          <a:p>
            <a:r>
              <a:rPr lang="en-IN" sz="3200" b="1" dirty="0" smtClean="0"/>
              <a:t>Traditional </a:t>
            </a:r>
            <a:r>
              <a:rPr lang="en-IN" sz="3200" b="1" dirty="0"/>
              <a:t>uses</a:t>
            </a:r>
            <a:r>
              <a:rPr lang="en-IN" sz="3200" dirty="0"/>
              <a:t>-</a:t>
            </a:r>
          </a:p>
          <a:p>
            <a:pPr marL="0" indent="0">
              <a:buNone/>
            </a:pPr>
            <a:r>
              <a:rPr lang="en-IN" sz="3200" dirty="0"/>
              <a:t>     -in treatment of leukoderma, leprosy, psoriasis, diuretic, anthelmintic, laxative.</a:t>
            </a:r>
          </a:p>
          <a:p>
            <a:pPr marL="0" indent="0">
              <a:buNone/>
            </a:pPr>
            <a:r>
              <a:rPr lang="en-IN" sz="3200" dirty="0"/>
              <a:t>     </a:t>
            </a:r>
          </a:p>
          <a:p>
            <a:endParaRPr lang="en-IN" dirty="0"/>
          </a:p>
        </p:txBody>
      </p:sp>
    </p:spTree>
    <p:extLst>
      <p:ext uri="{BB962C8B-B14F-4D97-AF65-F5344CB8AC3E}">
        <p14:creationId xmlns:p14="http://schemas.microsoft.com/office/powerpoint/2010/main" val="372724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rtlCol="0">
            <a:normAutofit fontScale="90000"/>
          </a:bodyPr>
          <a:lstStyle/>
          <a:p>
            <a:pPr>
              <a:defRPr/>
            </a:pPr>
            <a:r>
              <a:rPr lang="en-US" altLang="zh-CN" dirty="0">
                <a:solidFill>
                  <a:srgbClr val="000000"/>
                </a:solidFill>
                <a:latin typeface="Bookman Old Style" panose="02050604050505020204" pitchFamily="18" charset="0"/>
              </a:rPr>
              <a:t>Simple phenylpropanoids</a:t>
            </a:r>
            <a:endParaRPr lang="zh-CN" altLang="en-US" dirty="0">
              <a:solidFill>
                <a:srgbClr val="000000"/>
              </a:solidFill>
              <a:latin typeface="Bookman Old Style" panose="02050604050505020204" pitchFamily="18" charset="0"/>
            </a:endParaRPr>
          </a:p>
        </p:txBody>
      </p:sp>
      <p:graphicFrame>
        <p:nvGraphicFramePr>
          <p:cNvPr id="1026" name="Object 2"/>
          <p:cNvGraphicFramePr>
            <a:graphicFrameLocks noGrp="1" noChangeAspect="1"/>
          </p:cNvGraphicFramePr>
          <p:nvPr>
            <p:ph sz="half" idx="2"/>
          </p:nvPr>
        </p:nvGraphicFramePr>
        <p:xfrm>
          <a:off x="2286000" y="2057400"/>
          <a:ext cx="7620000" cy="3067050"/>
        </p:xfrm>
        <a:graphic>
          <a:graphicData uri="http://schemas.openxmlformats.org/presentationml/2006/ole">
            <mc:AlternateContent xmlns:mc="http://schemas.openxmlformats.org/markup-compatibility/2006">
              <mc:Choice xmlns:v="urn:schemas-microsoft-com:vml" Requires="v">
                <p:oleObj spid="_x0000_s2125" name="CS ChemDraw Drawing" r:id="rId3" imgW="4964400" imgH="1999440" progId="">
                  <p:embed/>
                </p:oleObj>
              </mc:Choice>
              <mc:Fallback>
                <p:oleObj name="CS ChemDraw Drawing" r:id="rId3" imgW="4964400" imgH="199944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057400"/>
                        <a:ext cx="7620000"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1383" name="AutoShape 7"/>
          <p:cNvSpPr>
            <a:spLocks noChangeArrowheads="1"/>
          </p:cNvSpPr>
          <p:nvPr/>
        </p:nvSpPr>
        <p:spPr bwMode="auto">
          <a:xfrm>
            <a:off x="2667000" y="1219200"/>
            <a:ext cx="3581400" cy="533400"/>
          </a:xfrm>
          <a:prstGeom prst="wedgeRoundRectCallout">
            <a:avLst>
              <a:gd name="adj1" fmla="val 28282"/>
              <a:gd name="adj2" fmla="val 86310"/>
              <a:gd name="adj3" fmla="val 16667"/>
            </a:avLst>
          </a:prstGeom>
          <a:solidFill>
            <a:srgbClr val="FFCC99"/>
          </a:solidFill>
          <a:ln w="9525">
            <a:solidFill>
              <a:schemeClr val="tx1"/>
            </a:solidFill>
            <a:miter lim="800000"/>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zh-CN" b="1"/>
              <a:t>Phenylpropenes</a:t>
            </a:r>
            <a:endParaRPr lang="zh-CN" altLang="en-US" b="1"/>
          </a:p>
        </p:txBody>
      </p:sp>
      <p:sp>
        <p:nvSpPr>
          <p:cNvPr id="101384" name="AutoShape 8"/>
          <p:cNvSpPr>
            <a:spLocks noChangeArrowheads="1"/>
          </p:cNvSpPr>
          <p:nvPr/>
        </p:nvSpPr>
        <p:spPr bwMode="auto">
          <a:xfrm>
            <a:off x="2133600" y="5410200"/>
            <a:ext cx="2590800" cy="1219200"/>
          </a:xfrm>
          <a:prstGeom prst="wedgeEllipseCallout">
            <a:avLst>
              <a:gd name="adj1" fmla="val 22856"/>
              <a:gd name="adj2" fmla="val -85417"/>
            </a:avLst>
          </a:prstGeom>
          <a:solidFill>
            <a:srgbClr val="FFFF99"/>
          </a:solidFill>
          <a:ln w="9525">
            <a:solidFill>
              <a:schemeClr val="tx1"/>
            </a:solidFill>
            <a:miter lim="800000"/>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zh-CN" b="1"/>
              <a:t>phenylpropyl alcohols</a:t>
            </a:r>
          </a:p>
        </p:txBody>
      </p:sp>
      <p:sp>
        <p:nvSpPr>
          <p:cNvPr id="101385" name="AutoShape 9"/>
          <p:cNvSpPr>
            <a:spLocks noChangeArrowheads="1"/>
          </p:cNvSpPr>
          <p:nvPr/>
        </p:nvSpPr>
        <p:spPr bwMode="auto">
          <a:xfrm>
            <a:off x="5105400" y="5486400"/>
            <a:ext cx="4495800" cy="1066800"/>
          </a:xfrm>
          <a:prstGeom prst="cloudCallout">
            <a:avLst>
              <a:gd name="adj1" fmla="val 21894"/>
              <a:gd name="adj2" fmla="val -80653"/>
            </a:avLst>
          </a:prstGeom>
          <a:solidFill>
            <a:srgbClr val="CCFFFF"/>
          </a:solidFill>
          <a:ln w="9525">
            <a:solidFill>
              <a:schemeClr val="tx1"/>
            </a:solidFill>
            <a:round/>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zh-CN" b="1" dirty="0"/>
              <a:t>Phenylpropionaldehydes</a:t>
            </a:r>
          </a:p>
        </p:txBody>
      </p:sp>
      <p:sp>
        <p:nvSpPr>
          <p:cNvPr id="101386" name="Oval 10"/>
          <p:cNvSpPr>
            <a:spLocks noChangeArrowheads="1"/>
          </p:cNvSpPr>
          <p:nvPr/>
        </p:nvSpPr>
        <p:spPr bwMode="auto">
          <a:xfrm>
            <a:off x="3657600" y="2057400"/>
            <a:ext cx="838200" cy="457200"/>
          </a:xfrm>
          <a:prstGeom prst="ellipse">
            <a:avLst/>
          </a:prstGeom>
          <a:noFill/>
          <a:ln w="254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101387" name="Oval 11"/>
          <p:cNvSpPr>
            <a:spLocks noChangeArrowheads="1"/>
          </p:cNvSpPr>
          <p:nvPr/>
        </p:nvSpPr>
        <p:spPr bwMode="auto">
          <a:xfrm>
            <a:off x="5334000" y="2057400"/>
            <a:ext cx="838200" cy="457200"/>
          </a:xfrm>
          <a:prstGeom prst="ellipse">
            <a:avLst/>
          </a:prstGeom>
          <a:noFill/>
          <a:ln w="254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101388" name="Oval 12"/>
          <p:cNvSpPr>
            <a:spLocks noChangeArrowheads="1"/>
          </p:cNvSpPr>
          <p:nvPr/>
        </p:nvSpPr>
        <p:spPr bwMode="auto">
          <a:xfrm>
            <a:off x="7391400" y="2667000"/>
            <a:ext cx="838200" cy="457200"/>
          </a:xfrm>
          <a:prstGeom prst="ellipse">
            <a:avLst/>
          </a:prstGeom>
          <a:noFill/>
          <a:ln w="254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101389" name="Oval 13"/>
          <p:cNvSpPr>
            <a:spLocks noChangeArrowheads="1"/>
          </p:cNvSpPr>
          <p:nvPr/>
        </p:nvSpPr>
        <p:spPr bwMode="auto">
          <a:xfrm>
            <a:off x="9220200" y="2667000"/>
            <a:ext cx="838200" cy="457200"/>
          </a:xfrm>
          <a:prstGeom prst="ellipse">
            <a:avLst/>
          </a:prstGeom>
          <a:noFill/>
          <a:ln w="254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101390" name="Oval 14"/>
          <p:cNvSpPr>
            <a:spLocks noChangeArrowheads="1"/>
          </p:cNvSpPr>
          <p:nvPr/>
        </p:nvSpPr>
        <p:spPr bwMode="auto">
          <a:xfrm>
            <a:off x="4038600" y="3657600"/>
            <a:ext cx="838200" cy="457200"/>
          </a:xfrm>
          <a:prstGeom prst="ellipse">
            <a:avLst/>
          </a:prstGeom>
          <a:noFill/>
          <a:ln w="254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101391" name="Oval 15"/>
          <p:cNvSpPr>
            <a:spLocks noChangeArrowheads="1"/>
          </p:cNvSpPr>
          <p:nvPr/>
        </p:nvSpPr>
        <p:spPr bwMode="auto">
          <a:xfrm>
            <a:off x="6400800" y="3962400"/>
            <a:ext cx="838200" cy="457200"/>
          </a:xfrm>
          <a:prstGeom prst="ellipse">
            <a:avLst/>
          </a:prstGeom>
          <a:noFill/>
          <a:ln w="254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101392" name="Oval 16"/>
          <p:cNvSpPr>
            <a:spLocks noChangeArrowheads="1"/>
          </p:cNvSpPr>
          <p:nvPr/>
        </p:nvSpPr>
        <p:spPr bwMode="auto">
          <a:xfrm>
            <a:off x="8839200" y="3886200"/>
            <a:ext cx="838200" cy="457200"/>
          </a:xfrm>
          <a:prstGeom prst="ellipse">
            <a:avLst/>
          </a:prstGeom>
          <a:noFill/>
          <a:ln w="25400">
            <a:solidFill>
              <a:srgbClr val="00CC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Tree>
    <p:extLst>
      <p:ext uri="{BB962C8B-B14F-4D97-AF65-F5344CB8AC3E}">
        <p14:creationId xmlns:p14="http://schemas.microsoft.com/office/powerpoint/2010/main" val="850763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1386"/>
                                        </p:tgtEl>
                                        <p:attrNameLst>
                                          <p:attrName>style.visibility</p:attrName>
                                        </p:attrNameLst>
                                      </p:cBhvr>
                                      <p:to>
                                        <p:strVal val="visible"/>
                                      </p:to>
                                    </p:set>
                                    <p:anim calcmode="lin" valueType="num">
                                      <p:cBhvr additive="base">
                                        <p:cTn id="7" dur="500" fill="hold"/>
                                        <p:tgtEl>
                                          <p:spTgt spid="101386"/>
                                        </p:tgtEl>
                                        <p:attrNameLst>
                                          <p:attrName>ppt_x</p:attrName>
                                        </p:attrNameLst>
                                      </p:cBhvr>
                                      <p:tavLst>
                                        <p:tav tm="0">
                                          <p:val>
                                            <p:strVal val="#ppt_x"/>
                                          </p:val>
                                        </p:tav>
                                        <p:tav tm="100000">
                                          <p:val>
                                            <p:strVal val="#ppt_x"/>
                                          </p:val>
                                        </p:tav>
                                      </p:tavLst>
                                    </p:anim>
                                    <p:anim calcmode="lin" valueType="num">
                                      <p:cBhvr additive="base">
                                        <p:cTn id="8" dur="500" fill="hold"/>
                                        <p:tgtEl>
                                          <p:spTgt spid="10138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1387"/>
                                        </p:tgtEl>
                                        <p:attrNameLst>
                                          <p:attrName>style.visibility</p:attrName>
                                        </p:attrNameLst>
                                      </p:cBhvr>
                                      <p:to>
                                        <p:strVal val="visible"/>
                                      </p:to>
                                    </p:set>
                                    <p:anim calcmode="lin" valueType="num">
                                      <p:cBhvr additive="base">
                                        <p:cTn id="11" dur="500" fill="hold"/>
                                        <p:tgtEl>
                                          <p:spTgt spid="101387"/>
                                        </p:tgtEl>
                                        <p:attrNameLst>
                                          <p:attrName>ppt_x</p:attrName>
                                        </p:attrNameLst>
                                      </p:cBhvr>
                                      <p:tavLst>
                                        <p:tav tm="0">
                                          <p:val>
                                            <p:strVal val="#ppt_x"/>
                                          </p:val>
                                        </p:tav>
                                        <p:tav tm="100000">
                                          <p:val>
                                            <p:strVal val="#ppt_x"/>
                                          </p:val>
                                        </p:tav>
                                      </p:tavLst>
                                    </p:anim>
                                    <p:anim calcmode="lin" valueType="num">
                                      <p:cBhvr additive="base">
                                        <p:cTn id="12" dur="500" fill="hold"/>
                                        <p:tgtEl>
                                          <p:spTgt spid="10138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1388"/>
                                        </p:tgtEl>
                                        <p:attrNameLst>
                                          <p:attrName>style.visibility</p:attrName>
                                        </p:attrNameLst>
                                      </p:cBhvr>
                                      <p:to>
                                        <p:strVal val="visible"/>
                                      </p:to>
                                    </p:set>
                                    <p:anim calcmode="lin" valueType="num">
                                      <p:cBhvr additive="base">
                                        <p:cTn id="15" dur="500" fill="hold"/>
                                        <p:tgtEl>
                                          <p:spTgt spid="101388"/>
                                        </p:tgtEl>
                                        <p:attrNameLst>
                                          <p:attrName>ppt_x</p:attrName>
                                        </p:attrNameLst>
                                      </p:cBhvr>
                                      <p:tavLst>
                                        <p:tav tm="0">
                                          <p:val>
                                            <p:strVal val="#ppt_x"/>
                                          </p:val>
                                        </p:tav>
                                        <p:tav tm="100000">
                                          <p:val>
                                            <p:strVal val="#ppt_x"/>
                                          </p:val>
                                        </p:tav>
                                      </p:tavLst>
                                    </p:anim>
                                    <p:anim calcmode="lin" valueType="num">
                                      <p:cBhvr additive="base">
                                        <p:cTn id="16" dur="500" fill="hold"/>
                                        <p:tgtEl>
                                          <p:spTgt spid="10138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1389"/>
                                        </p:tgtEl>
                                        <p:attrNameLst>
                                          <p:attrName>style.visibility</p:attrName>
                                        </p:attrNameLst>
                                      </p:cBhvr>
                                      <p:to>
                                        <p:strVal val="visible"/>
                                      </p:to>
                                    </p:set>
                                    <p:anim calcmode="lin" valueType="num">
                                      <p:cBhvr additive="base">
                                        <p:cTn id="19" dur="500" fill="hold"/>
                                        <p:tgtEl>
                                          <p:spTgt spid="101389"/>
                                        </p:tgtEl>
                                        <p:attrNameLst>
                                          <p:attrName>ppt_x</p:attrName>
                                        </p:attrNameLst>
                                      </p:cBhvr>
                                      <p:tavLst>
                                        <p:tav tm="0">
                                          <p:val>
                                            <p:strVal val="#ppt_x"/>
                                          </p:val>
                                        </p:tav>
                                        <p:tav tm="100000">
                                          <p:val>
                                            <p:strVal val="#ppt_x"/>
                                          </p:val>
                                        </p:tav>
                                      </p:tavLst>
                                    </p:anim>
                                    <p:anim calcmode="lin" valueType="num">
                                      <p:cBhvr additive="base">
                                        <p:cTn id="20" dur="500" fill="hold"/>
                                        <p:tgtEl>
                                          <p:spTgt spid="10138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1383"/>
                                        </p:tgtEl>
                                        <p:attrNameLst>
                                          <p:attrName>style.visibility</p:attrName>
                                        </p:attrNameLst>
                                      </p:cBhvr>
                                      <p:to>
                                        <p:strVal val="visible"/>
                                      </p:to>
                                    </p:set>
                                    <p:anim calcmode="lin" valueType="num">
                                      <p:cBhvr additive="base">
                                        <p:cTn id="23" dur="500" fill="hold"/>
                                        <p:tgtEl>
                                          <p:spTgt spid="101383"/>
                                        </p:tgtEl>
                                        <p:attrNameLst>
                                          <p:attrName>ppt_x</p:attrName>
                                        </p:attrNameLst>
                                      </p:cBhvr>
                                      <p:tavLst>
                                        <p:tav tm="0">
                                          <p:val>
                                            <p:strVal val="#ppt_x"/>
                                          </p:val>
                                        </p:tav>
                                        <p:tav tm="100000">
                                          <p:val>
                                            <p:strVal val="#ppt_x"/>
                                          </p:val>
                                        </p:tav>
                                      </p:tavLst>
                                    </p:anim>
                                    <p:anim calcmode="lin" valueType="num">
                                      <p:cBhvr additive="base">
                                        <p:cTn id="24" dur="500" fill="hold"/>
                                        <p:tgtEl>
                                          <p:spTgt spid="101383"/>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1390"/>
                                        </p:tgtEl>
                                        <p:attrNameLst>
                                          <p:attrName>style.visibility</p:attrName>
                                        </p:attrNameLst>
                                      </p:cBhvr>
                                      <p:to>
                                        <p:strVal val="visible"/>
                                      </p:to>
                                    </p:set>
                                    <p:anim calcmode="lin" valueType="num">
                                      <p:cBhvr additive="base">
                                        <p:cTn id="29" dur="500" fill="hold"/>
                                        <p:tgtEl>
                                          <p:spTgt spid="101390"/>
                                        </p:tgtEl>
                                        <p:attrNameLst>
                                          <p:attrName>ppt_x</p:attrName>
                                        </p:attrNameLst>
                                      </p:cBhvr>
                                      <p:tavLst>
                                        <p:tav tm="0">
                                          <p:val>
                                            <p:strVal val="#ppt_x"/>
                                          </p:val>
                                        </p:tav>
                                        <p:tav tm="100000">
                                          <p:val>
                                            <p:strVal val="#ppt_x"/>
                                          </p:val>
                                        </p:tav>
                                      </p:tavLst>
                                    </p:anim>
                                    <p:anim calcmode="lin" valueType="num">
                                      <p:cBhvr additive="base">
                                        <p:cTn id="30" dur="500" fill="hold"/>
                                        <p:tgtEl>
                                          <p:spTgt spid="10139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01391"/>
                                        </p:tgtEl>
                                        <p:attrNameLst>
                                          <p:attrName>style.visibility</p:attrName>
                                        </p:attrNameLst>
                                      </p:cBhvr>
                                      <p:to>
                                        <p:strVal val="visible"/>
                                      </p:to>
                                    </p:set>
                                    <p:anim calcmode="lin" valueType="num">
                                      <p:cBhvr additive="base">
                                        <p:cTn id="33" dur="500" fill="hold"/>
                                        <p:tgtEl>
                                          <p:spTgt spid="101391"/>
                                        </p:tgtEl>
                                        <p:attrNameLst>
                                          <p:attrName>ppt_x</p:attrName>
                                        </p:attrNameLst>
                                      </p:cBhvr>
                                      <p:tavLst>
                                        <p:tav tm="0">
                                          <p:val>
                                            <p:strVal val="#ppt_x"/>
                                          </p:val>
                                        </p:tav>
                                        <p:tav tm="100000">
                                          <p:val>
                                            <p:strVal val="#ppt_x"/>
                                          </p:val>
                                        </p:tav>
                                      </p:tavLst>
                                    </p:anim>
                                    <p:anim calcmode="lin" valueType="num">
                                      <p:cBhvr additive="base">
                                        <p:cTn id="34" dur="500" fill="hold"/>
                                        <p:tgtEl>
                                          <p:spTgt spid="10139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01384"/>
                                        </p:tgtEl>
                                        <p:attrNameLst>
                                          <p:attrName>style.visibility</p:attrName>
                                        </p:attrNameLst>
                                      </p:cBhvr>
                                      <p:to>
                                        <p:strVal val="visible"/>
                                      </p:to>
                                    </p:set>
                                    <p:anim calcmode="lin" valueType="num">
                                      <p:cBhvr additive="base">
                                        <p:cTn id="37" dur="500" fill="hold"/>
                                        <p:tgtEl>
                                          <p:spTgt spid="101384"/>
                                        </p:tgtEl>
                                        <p:attrNameLst>
                                          <p:attrName>ppt_x</p:attrName>
                                        </p:attrNameLst>
                                      </p:cBhvr>
                                      <p:tavLst>
                                        <p:tav tm="0">
                                          <p:val>
                                            <p:strVal val="#ppt_x"/>
                                          </p:val>
                                        </p:tav>
                                        <p:tav tm="100000">
                                          <p:val>
                                            <p:strVal val="#ppt_x"/>
                                          </p:val>
                                        </p:tav>
                                      </p:tavLst>
                                    </p:anim>
                                    <p:anim calcmode="lin" valueType="num">
                                      <p:cBhvr additive="base">
                                        <p:cTn id="38" dur="500" fill="hold"/>
                                        <p:tgtEl>
                                          <p:spTgt spid="101384"/>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1392"/>
                                        </p:tgtEl>
                                        <p:attrNameLst>
                                          <p:attrName>style.visibility</p:attrName>
                                        </p:attrNameLst>
                                      </p:cBhvr>
                                      <p:to>
                                        <p:strVal val="visible"/>
                                      </p:to>
                                    </p:set>
                                    <p:anim calcmode="lin" valueType="num">
                                      <p:cBhvr additive="base">
                                        <p:cTn id="43" dur="500" fill="hold"/>
                                        <p:tgtEl>
                                          <p:spTgt spid="101392"/>
                                        </p:tgtEl>
                                        <p:attrNameLst>
                                          <p:attrName>ppt_x</p:attrName>
                                        </p:attrNameLst>
                                      </p:cBhvr>
                                      <p:tavLst>
                                        <p:tav tm="0">
                                          <p:val>
                                            <p:strVal val="#ppt_x"/>
                                          </p:val>
                                        </p:tav>
                                        <p:tav tm="100000">
                                          <p:val>
                                            <p:strVal val="#ppt_x"/>
                                          </p:val>
                                        </p:tav>
                                      </p:tavLst>
                                    </p:anim>
                                    <p:anim calcmode="lin" valueType="num">
                                      <p:cBhvr additive="base">
                                        <p:cTn id="44" dur="500" fill="hold"/>
                                        <p:tgtEl>
                                          <p:spTgt spid="10139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01385"/>
                                        </p:tgtEl>
                                        <p:attrNameLst>
                                          <p:attrName>style.visibility</p:attrName>
                                        </p:attrNameLst>
                                      </p:cBhvr>
                                      <p:to>
                                        <p:strVal val="visible"/>
                                      </p:to>
                                    </p:set>
                                    <p:anim calcmode="lin" valueType="num">
                                      <p:cBhvr additive="base">
                                        <p:cTn id="47" dur="500" fill="hold"/>
                                        <p:tgtEl>
                                          <p:spTgt spid="101385"/>
                                        </p:tgtEl>
                                        <p:attrNameLst>
                                          <p:attrName>ppt_x</p:attrName>
                                        </p:attrNameLst>
                                      </p:cBhvr>
                                      <p:tavLst>
                                        <p:tav tm="0">
                                          <p:val>
                                            <p:strVal val="#ppt_x"/>
                                          </p:val>
                                        </p:tav>
                                        <p:tav tm="100000">
                                          <p:val>
                                            <p:strVal val="#ppt_x"/>
                                          </p:val>
                                        </p:tav>
                                      </p:tavLst>
                                    </p:anim>
                                    <p:anim calcmode="lin" valueType="num">
                                      <p:cBhvr additive="base">
                                        <p:cTn id="48" dur="500" fill="hold"/>
                                        <p:tgtEl>
                                          <p:spTgt spid="1013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3" grpId="0" animBg="1"/>
      <p:bldP spid="101384" grpId="0" animBg="1"/>
      <p:bldP spid="101385" grpId="0" animBg="1"/>
      <p:bldP spid="101386" grpId="0" animBg="1"/>
      <p:bldP spid="101387" grpId="0" animBg="1"/>
      <p:bldP spid="101388" grpId="0" animBg="1"/>
      <p:bldP spid="101389" grpId="0" animBg="1"/>
      <p:bldP spid="101390" grpId="0" animBg="1"/>
      <p:bldP spid="101391" grpId="0" animBg="1"/>
      <p:bldP spid="10139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9935"/>
            <a:ext cx="10515600" cy="393292"/>
          </a:xfrm>
        </p:spPr>
        <p:txBody>
          <a:bodyPr>
            <a:normAutofit fontScale="90000"/>
          </a:bodyPr>
          <a:lstStyle/>
          <a:p>
            <a:r>
              <a:rPr lang="en-IN" b="1" dirty="0" err="1"/>
              <a:t>Phyllanthus</a:t>
            </a:r>
            <a:r>
              <a:rPr lang="en-IN" dirty="0"/>
              <a:t/>
            </a:r>
            <a:br>
              <a:rPr lang="en-IN" dirty="0"/>
            </a:br>
            <a:endParaRPr lang="en-IN" dirty="0"/>
          </a:p>
        </p:txBody>
      </p:sp>
      <p:sp>
        <p:nvSpPr>
          <p:cNvPr id="3" name="Content Placeholder 2"/>
          <p:cNvSpPr>
            <a:spLocks noGrp="1"/>
          </p:cNvSpPr>
          <p:nvPr>
            <p:ph idx="1"/>
          </p:nvPr>
        </p:nvSpPr>
        <p:spPr>
          <a:xfrm>
            <a:off x="186813" y="875071"/>
            <a:ext cx="11897032" cy="5301892"/>
          </a:xfrm>
        </p:spPr>
        <p:txBody>
          <a:bodyPr>
            <a:normAutofit/>
          </a:bodyPr>
          <a:lstStyle/>
          <a:p>
            <a:r>
              <a:rPr lang="en-IN" b="1" dirty="0"/>
              <a:t>Synonym</a:t>
            </a:r>
            <a:r>
              <a:rPr lang="en-IN" dirty="0"/>
              <a:t>-</a:t>
            </a:r>
          </a:p>
          <a:p>
            <a:r>
              <a:rPr lang="en-IN" b="1" dirty="0"/>
              <a:t>Biological source</a:t>
            </a:r>
            <a:r>
              <a:rPr lang="en-IN" dirty="0"/>
              <a:t>-It consist of whole herb or aerial tenders </a:t>
            </a:r>
            <a:r>
              <a:rPr lang="en-IN" dirty="0" err="1"/>
              <a:t>Phylanthus</a:t>
            </a:r>
            <a:r>
              <a:rPr lang="en-IN" dirty="0"/>
              <a:t> </a:t>
            </a:r>
            <a:r>
              <a:rPr lang="en-IN" dirty="0" err="1"/>
              <a:t>amarus</a:t>
            </a:r>
            <a:r>
              <a:rPr lang="en-IN" dirty="0"/>
              <a:t>.</a:t>
            </a:r>
          </a:p>
          <a:p>
            <a:r>
              <a:rPr lang="en-IN" b="1" dirty="0"/>
              <a:t>Family</a:t>
            </a:r>
            <a:r>
              <a:rPr lang="en-IN" dirty="0"/>
              <a:t>-</a:t>
            </a:r>
            <a:r>
              <a:rPr lang="en-IN" dirty="0" err="1"/>
              <a:t>Euphorbiaceae</a:t>
            </a:r>
            <a:r>
              <a:rPr lang="en-IN" dirty="0" smtClean="0"/>
              <a:t>.</a:t>
            </a:r>
          </a:p>
          <a:p>
            <a:r>
              <a:rPr lang="en-IN" b="1" dirty="0" err="1"/>
              <a:t>Phytoconstituents</a:t>
            </a:r>
            <a:r>
              <a:rPr lang="en-IN" dirty="0"/>
              <a:t>-</a:t>
            </a:r>
          </a:p>
          <a:p>
            <a:r>
              <a:rPr lang="en-IN" b="1" dirty="0" smtClean="0"/>
              <a:t>Traditional </a:t>
            </a:r>
            <a:r>
              <a:rPr lang="en-IN" b="1" dirty="0"/>
              <a:t>uses</a:t>
            </a:r>
            <a:r>
              <a:rPr lang="en-IN" dirty="0"/>
              <a:t>-</a:t>
            </a:r>
          </a:p>
          <a:p>
            <a:pPr marL="0" indent="0">
              <a:buNone/>
            </a:pPr>
            <a:r>
              <a:rPr lang="en-IN" dirty="0" smtClean="0"/>
              <a:t>    </a:t>
            </a:r>
            <a:r>
              <a:rPr lang="en-IN" dirty="0"/>
              <a:t>-in treatment of </a:t>
            </a:r>
            <a:r>
              <a:rPr lang="en-IN" dirty="0" err="1"/>
              <a:t>Hepatoprotective</a:t>
            </a:r>
            <a:r>
              <a:rPr lang="en-IN" dirty="0"/>
              <a:t>.</a:t>
            </a:r>
          </a:p>
          <a:p>
            <a:pPr marL="0" indent="0">
              <a:buNone/>
            </a:pPr>
            <a:r>
              <a:rPr lang="en-IN" dirty="0"/>
              <a:t>     -In treatment of hepatitis B</a:t>
            </a:r>
            <a:r>
              <a:rPr lang="en-IN" dirty="0" smtClean="0"/>
              <a:t>.</a:t>
            </a:r>
          </a:p>
          <a:p>
            <a:pPr marL="0" indent="0">
              <a:buNone/>
            </a:pPr>
            <a:r>
              <a:rPr lang="en-IN" dirty="0" smtClean="0"/>
              <a:t>     - Also used as liver tonic, </a:t>
            </a:r>
            <a:r>
              <a:rPr lang="en-IN" dirty="0" err="1" smtClean="0"/>
              <a:t>hypoglycemic</a:t>
            </a:r>
            <a:r>
              <a:rPr lang="en-IN" dirty="0" smtClean="0"/>
              <a:t> and antihypertensive.</a:t>
            </a:r>
          </a:p>
          <a:p>
            <a:pPr marL="0" indent="0">
              <a:buNone/>
            </a:pPr>
            <a:r>
              <a:rPr lang="en-IN" dirty="0" smtClean="0"/>
              <a:t>     </a:t>
            </a:r>
            <a:endParaRPr lang="en-IN" dirty="0"/>
          </a:p>
          <a:p>
            <a:endParaRPr lang="en-IN" dirty="0"/>
          </a:p>
        </p:txBody>
      </p:sp>
    </p:spTree>
    <p:extLst>
      <p:ext uri="{BB962C8B-B14F-4D97-AF65-F5344CB8AC3E}">
        <p14:creationId xmlns:p14="http://schemas.microsoft.com/office/powerpoint/2010/main" val="9128983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7933"/>
          </a:xfrm>
        </p:spPr>
        <p:txBody>
          <a:bodyPr>
            <a:normAutofit fontScale="90000"/>
          </a:bodyPr>
          <a:lstStyle/>
          <a:p>
            <a:r>
              <a:rPr lang="en-IN" b="1" dirty="0" err="1"/>
              <a:t>Podophyllum</a:t>
            </a:r>
            <a:r>
              <a:rPr lang="en-IN" dirty="0"/>
              <a:t/>
            </a:r>
            <a:br>
              <a:rPr lang="en-IN" dirty="0"/>
            </a:br>
            <a:endParaRPr lang="en-IN" dirty="0"/>
          </a:p>
        </p:txBody>
      </p:sp>
      <p:sp>
        <p:nvSpPr>
          <p:cNvPr id="3" name="Content Placeholder 2"/>
          <p:cNvSpPr>
            <a:spLocks noGrp="1"/>
          </p:cNvSpPr>
          <p:nvPr>
            <p:ph idx="1"/>
          </p:nvPr>
        </p:nvSpPr>
        <p:spPr>
          <a:xfrm>
            <a:off x="838200" y="639096"/>
            <a:ext cx="10515600" cy="6066503"/>
          </a:xfrm>
        </p:spPr>
        <p:txBody>
          <a:bodyPr>
            <a:normAutofit/>
          </a:bodyPr>
          <a:lstStyle/>
          <a:p>
            <a:r>
              <a:rPr lang="en-IN" b="1"/>
              <a:t>Synonym</a:t>
            </a:r>
            <a:r>
              <a:rPr lang="en-IN"/>
              <a:t>-Indian podophyllum, podophyllum radix, Himalayan May apple</a:t>
            </a:r>
          </a:p>
          <a:p>
            <a:r>
              <a:rPr lang="en-IN" b="1"/>
              <a:t>Biological source</a:t>
            </a:r>
            <a:r>
              <a:rPr lang="en-IN"/>
              <a:t>-It consist of dried rhizomes and roots of Podophyllum hexandrum.</a:t>
            </a:r>
          </a:p>
          <a:p>
            <a:r>
              <a:rPr lang="en-IN" b="1"/>
              <a:t>Family</a:t>
            </a:r>
            <a:r>
              <a:rPr lang="en-IN"/>
              <a:t>-Berberidaceae.</a:t>
            </a:r>
          </a:p>
          <a:p>
            <a:r>
              <a:rPr lang="en-IN" b="1" smtClean="0"/>
              <a:t>Phytoconstituents</a:t>
            </a:r>
            <a:r>
              <a:rPr lang="en-IN" smtClean="0"/>
              <a:t>-Contains </a:t>
            </a:r>
            <a:r>
              <a:rPr lang="en-IN"/>
              <a:t>podophyllin, podophyllotaoxin, quercetin, kaempferol, essential oil, etoposide.</a:t>
            </a:r>
          </a:p>
          <a:p>
            <a:r>
              <a:rPr lang="en-IN" b="1" smtClean="0"/>
              <a:t>Traditional </a:t>
            </a:r>
            <a:r>
              <a:rPr lang="en-IN" b="1"/>
              <a:t>uses</a:t>
            </a:r>
            <a:r>
              <a:rPr lang="en-IN"/>
              <a:t>-</a:t>
            </a:r>
          </a:p>
          <a:p>
            <a:pPr marL="0" indent="0">
              <a:buNone/>
            </a:pPr>
            <a:r>
              <a:rPr lang="en-IN"/>
              <a:t>     -Cytotoxic action.</a:t>
            </a:r>
          </a:p>
          <a:p>
            <a:pPr marL="0" indent="0">
              <a:buNone/>
            </a:pPr>
            <a:r>
              <a:rPr lang="en-IN"/>
              <a:t>     -purgative.</a:t>
            </a:r>
          </a:p>
          <a:p>
            <a:pPr marL="0" indent="0">
              <a:buNone/>
            </a:pPr>
            <a:r>
              <a:rPr lang="en-IN"/>
              <a:t>     - Also used as bile tonic.</a:t>
            </a:r>
          </a:p>
          <a:p>
            <a:pPr marL="0" indent="0">
              <a:buNone/>
            </a:pPr>
            <a:r>
              <a:rPr lang="en-IN"/>
              <a:t> </a:t>
            </a:r>
          </a:p>
          <a:p>
            <a:endParaRPr lang="en-IN"/>
          </a:p>
        </p:txBody>
      </p:sp>
    </p:spTree>
    <p:extLst>
      <p:ext uri="{BB962C8B-B14F-4D97-AF65-F5344CB8AC3E}">
        <p14:creationId xmlns:p14="http://schemas.microsoft.com/office/powerpoint/2010/main" val="16242937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7181419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59028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ChangeAspect="1"/>
          </p:cNvGraphicFramePr>
          <p:nvPr/>
        </p:nvGraphicFramePr>
        <p:xfrm>
          <a:off x="2057401" y="1905000"/>
          <a:ext cx="7743825" cy="4191000"/>
        </p:xfrm>
        <a:graphic>
          <a:graphicData uri="http://schemas.openxmlformats.org/presentationml/2006/ole">
            <mc:AlternateContent xmlns:mc="http://schemas.openxmlformats.org/markup-compatibility/2006">
              <mc:Choice xmlns:v="urn:schemas-microsoft-com:vml" Requires="v">
                <p:oleObj spid="_x0000_s4173" name="ISIS/Draw Sketch" r:id="rId3" imgW="7743600" imgH="4190760" progId="">
                  <p:embed/>
                </p:oleObj>
              </mc:Choice>
              <mc:Fallback>
                <p:oleObj name="ISIS/Draw Sketch" r:id="rId3" imgW="7743600" imgH="419076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1" y="1905000"/>
                        <a:ext cx="774382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5" name="Rectangle 5"/>
          <p:cNvSpPr>
            <a:spLocks noGrp="1" noChangeArrowheads="1"/>
          </p:cNvSpPr>
          <p:nvPr>
            <p:ph type="title"/>
          </p:nvPr>
        </p:nvSpPr>
        <p:spPr>
          <a:xfrm>
            <a:off x="1676400" y="1"/>
            <a:ext cx="7086600" cy="1139825"/>
          </a:xfrm>
        </p:spPr>
        <p:txBody>
          <a:bodyPr>
            <a:normAutofit fontScale="90000"/>
          </a:bodyPr>
          <a:lstStyle/>
          <a:p>
            <a:r>
              <a:rPr lang="en-US" altLang="en-US" dirty="0" smtClean="0">
                <a:latin typeface="Bookman Old Style" panose="02050604050505020204" pitchFamily="18" charset="0"/>
              </a:rPr>
              <a:t>Phenylpropanoid synthesis</a:t>
            </a:r>
          </a:p>
        </p:txBody>
      </p:sp>
      <p:sp>
        <p:nvSpPr>
          <p:cNvPr id="3076" name="Text Box 6"/>
          <p:cNvSpPr txBox="1">
            <a:spLocks noChangeArrowheads="1"/>
          </p:cNvSpPr>
          <p:nvPr/>
        </p:nvSpPr>
        <p:spPr bwMode="auto">
          <a:xfrm>
            <a:off x="1960563" y="1066800"/>
            <a:ext cx="45015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800" b="1" u="sng" dirty="0" err="1">
                <a:latin typeface="Bookman Old Style" panose="02050604050505020204" pitchFamily="18" charset="0"/>
              </a:rPr>
              <a:t>Shikimic</a:t>
            </a:r>
            <a:r>
              <a:rPr lang="en-US" altLang="en-US" sz="2800" b="1" u="sng" dirty="0">
                <a:latin typeface="Bookman Old Style" panose="02050604050505020204" pitchFamily="18" charset="0"/>
              </a:rPr>
              <a:t> Acid Pathway</a:t>
            </a:r>
          </a:p>
        </p:txBody>
      </p:sp>
    </p:spTree>
    <p:extLst>
      <p:ext uri="{BB962C8B-B14F-4D97-AF65-F5344CB8AC3E}">
        <p14:creationId xmlns:p14="http://schemas.microsoft.com/office/powerpoint/2010/main" val="999104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nvGraphicFramePr>
        <p:xfrm>
          <a:off x="2057401" y="2286000"/>
          <a:ext cx="7877175" cy="2743200"/>
        </p:xfrm>
        <a:graphic>
          <a:graphicData uri="http://schemas.openxmlformats.org/presentationml/2006/ole">
            <mc:AlternateContent xmlns:mc="http://schemas.openxmlformats.org/markup-compatibility/2006">
              <mc:Choice xmlns:v="urn:schemas-microsoft-com:vml" Requires="v">
                <p:oleObj spid="_x0000_s5197" name="ISIS/Draw Sketch" r:id="rId3" imgW="7877160" imgH="2743200" progId="">
                  <p:embed/>
                </p:oleObj>
              </mc:Choice>
              <mc:Fallback>
                <p:oleObj name="ISIS/Draw Sketch" r:id="rId3" imgW="7877160" imgH="27432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1" y="2286000"/>
                        <a:ext cx="787717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9" name="Rectangle 7"/>
          <p:cNvSpPr>
            <a:spLocks noGrp="1" noChangeArrowheads="1"/>
          </p:cNvSpPr>
          <p:nvPr>
            <p:ph type="title"/>
          </p:nvPr>
        </p:nvSpPr>
        <p:spPr>
          <a:xfrm>
            <a:off x="1905000" y="228601"/>
            <a:ext cx="7086600" cy="1139825"/>
          </a:xfrm>
        </p:spPr>
        <p:txBody>
          <a:bodyPr/>
          <a:lstStyle/>
          <a:p>
            <a:r>
              <a:rPr lang="en-US" altLang="en-US" dirty="0" err="1" smtClean="0">
                <a:latin typeface="Bookman Old Style" panose="02050604050505020204" pitchFamily="18" charset="0"/>
              </a:rPr>
              <a:t>Shikimic</a:t>
            </a:r>
            <a:r>
              <a:rPr lang="en-US" altLang="en-US" dirty="0" smtClean="0">
                <a:latin typeface="Bookman Old Style" panose="02050604050505020204" pitchFamily="18" charset="0"/>
              </a:rPr>
              <a:t> Acid Pathway</a:t>
            </a:r>
          </a:p>
        </p:txBody>
      </p:sp>
    </p:spTree>
    <p:extLst>
      <p:ext uri="{BB962C8B-B14F-4D97-AF65-F5344CB8AC3E}">
        <p14:creationId xmlns:p14="http://schemas.microsoft.com/office/powerpoint/2010/main" val="1794841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p:cNvGraphicFramePr>
            <a:graphicFrameLocks noChangeAspect="1"/>
          </p:cNvGraphicFramePr>
          <p:nvPr/>
        </p:nvGraphicFramePr>
        <p:xfrm>
          <a:off x="2286000" y="2362201"/>
          <a:ext cx="7562850" cy="2809875"/>
        </p:xfrm>
        <a:graphic>
          <a:graphicData uri="http://schemas.openxmlformats.org/presentationml/2006/ole">
            <mc:AlternateContent xmlns:mc="http://schemas.openxmlformats.org/markup-compatibility/2006">
              <mc:Choice xmlns:v="urn:schemas-microsoft-com:vml" Requires="v">
                <p:oleObj spid="_x0000_s6221" name="ISIS/Draw Sketch" r:id="rId3" imgW="7562520" imgH="2809800" progId="">
                  <p:embed/>
                </p:oleObj>
              </mc:Choice>
              <mc:Fallback>
                <p:oleObj name="ISIS/Draw Sketch" r:id="rId3" imgW="7562520" imgH="28098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362201"/>
                        <a:ext cx="7562850"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3" name="Rectangle 8"/>
          <p:cNvSpPr>
            <a:spLocks noGrp="1" noChangeArrowheads="1"/>
          </p:cNvSpPr>
          <p:nvPr>
            <p:ph type="title"/>
          </p:nvPr>
        </p:nvSpPr>
        <p:spPr>
          <a:xfrm>
            <a:off x="1905000" y="228601"/>
            <a:ext cx="7086600" cy="1139825"/>
          </a:xfrm>
        </p:spPr>
        <p:txBody>
          <a:bodyPr/>
          <a:lstStyle/>
          <a:p>
            <a:r>
              <a:rPr lang="en-US" altLang="en-US" dirty="0" err="1" smtClean="0">
                <a:latin typeface="Bookman Old Style" panose="02050604050505020204" pitchFamily="18" charset="0"/>
              </a:rPr>
              <a:t>Shikimic</a:t>
            </a:r>
            <a:r>
              <a:rPr lang="en-US" altLang="en-US" dirty="0" smtClean="0">
                <a:latin typeface="Bookman Old Style" panose="02050604050505020204" pitchFamily="18" charset="0"/>
              </a:rPr>
              <a:t> Acid Pathway</a:t>
            </a:r>
          </a:p>
        </p:txBody>
      </p:sp>
      <p:sp>
        <p:nvSpPr>
          <p:cNvPr id="5124" name="Rectangle 9"/>
          <p:cNvSpPr>
            <a:spLocks noChangeArrowheads="1"/>
          </p:cNvSpPr>
          <p:nvPr/>
        </p:nvSpPr>
        <p:spPr bwMode="auto">
          <a:xfrm>
            <a:off x="5062539" y="2252663"/>
            <a:ext cx="2009775" cy="2209800"/>
          </a:xfrm>
          <a:prstGeom prst="rect">
            <a:avLst/>
          </a:prstGeom>
          <a:solidFill>
            <a:srgbClr val="00FF00">
              <a:alpha val="25098"/>
            </a:srgbClr>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Tree>
    <p:extLst>
      <p:ext uri="{BB962C8B-B14F-4D97-AF65-F5344CB8AC3E}">
        <p14:creationId xmlns:p14="http://schemas.microsoft.com/office/powerpoint/2010/main" val="15257594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p:cNvGraphicFramePr>
            <a:graphicFrameLocks noChangeAspect="1"/>
          </p:cNvGraphicFramePr>
          <p:nvPr/>
        </p:nvGraphicFramePr>
        <p:xfrm>
          <a:off x="1981200" y="-304800"/>
          <a:ext cx="8305800" cy="5943600"/>
        </p:xfrm>
        <a:graphic>
          <a:graphicData uri="http://schemas.openxmlformats.org/presentationml/2006/ole">
            <mc:AlternateContent xmlns:mc="http://schemas.openxmlformats.org/markup-compatibility/2006">
              <mc:Choice xmlns:v="urn:schemas-microsoft-com:vml" Requires="v">
                <p:oleObj spid="_x0000_s7245" name="ISIS/Draw Sketch" r:id="rId3" imgW="8305560" imgH="5943600" progId="">
                  <p:embed/>
                </p:oleObj>
              </mc:Choice>
              <mc:Fallback>
                <p:oleObj name="ISIS/Draw Sketch" r:id="rId3" imgW="8305560" imgH="59436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04800"/>
                        <a:ext cx="83058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7" name="Rectangle 7"/>
          <p:cNvSpPr>
            <a:spLocks noGrp="1" noChangeArrowheads="1"/>
          </p:cNvSpPr>
          <p:nvPr>
            <p:ph type="title"/>
          </p:nvPr>
        </p:nvSpPr>
        <p:spPr>
          <a:xfrm>
            <a:off x="1905000" y="228601"/>
            <a:ext cx="7086600" cy="1139825"/>
          </a:xfrm>
        </p:spPr>
        <p:txBody>
          <a:bodyPr/>
          <a:lstStyle/>
          <a:p>
            <a:r>
              <a:rPr lang="en-US" altLang="en-US" dirty="0" err="1" smtClean="0">
                <a:latin typeface="Bookman Old Style" panose="02050604050505020204" pitchFamily="18" charset="0"/>
              </a:rPr>
              <a:t>Shikimic</a:t>
            </a:r>
            <a:r>
              <a:rPr lang="en-US" altLang="en-US" dirty="0" smtClean="0">
                <a:latin typeface="Bookman Old Style" panose="02050604050505020204" pitchFamily="18" charset="0"/>
              </a:rPr>
              <a:t> Acid Pathway</a:t>
            </a:r>
          </a:p>
        </p:txBody>
      </p:sp>
    </p:spTree>
    <p:extLst>
      <p:ext uri="{BB962C8B-B14F-4D97-AF65-F5344CB8AC3E}">
        <p14:creationId xmlns:p14="http://schemas.microsoft.com/office/powerpoint/2010/main" val="15906809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2700</TotalTime>
  <Words>2287</Words>
  <Application>Microsoft Office PowerPoint</Application>
  <PresentationFormat>Widescreen</PresentationFormat>
  <Paragraphs>239</Paragraphs>
  <Slides>53</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53</vt:i4>
      </vt:variant>
    </vt:vector>
  </HeadingPairs>
  <TitlesOfParts>
    <vt:vector size="64" baseType="lpstr">
      <vt:lpstr>宋体</vt:lpstr>
      <vt:lpstr>Arial</vt:lpstr>
      <vt:lpstr>Bookman Old Style</vt:lpstr>
      <vt:lpstr>Calibri</vt:lpstr>
      <vt:lpstr>Calibri Light</vt:lpstr>
      <vt:lpstr>Times New Roman</vt:lpstr>
      <vt:lpstr>Wingdings</vt:lpstr>
      <vt:lpstr>Office Theme</vt:lpstr>
      <vt:lpstr>CS ChemDraw Drawing</vt:lpstr>
      <vt:lpstr>ISIS/Draw Sketch</vt:lpstr>
      <vt:lpstr>ACD ChemSketch 2.0</vt:lpstr>
      <vt:lpstr>PHENYLPROPANOIDS</vt:lpstr>
      <vt:lpstr>PowerPoint Presentation</vt:lpstr>
      <vt:lpstr>PowerPoint Presentation</vt:lpstr>
      <vt:lpstr>Classification</vt:lpstr>
      <vt:lpstr>Simple phenylpropanoids</vt:lpstr>
      <vt:lpstr>Phenylpropanoid synthesis</vt:lpstr>
      <vt:lpstr>Shikimic Acid Pathway</vt:lpstr>
      <vt:lpstr>Shikimic Acid Pathway</vt:lpstr>
      <vt:lpstr>Shikimic Acid Pathway</vt:lpstr>
      <vt:lpstr>Shikimic Acid Pathway</vt:lpstr>
      <vt:lpstr>PowerPoint Presentation</vt:lpstr>
      <vt:lpstr>Phenylpropanoids:</vt:lpstr>
      <vt:lpstr>Coumarins-Structure and Classification:</vt:lpstr>
      <vt:lpstr>Coumarins:</vt:lpstr>
      <vt:lpstr>Lignins</vt:lpstr>
      <vt:lpstr>Lignin monomers</vt:lpstr>
      <vt:lpstr>PowerPoint Presentation</vt:lpstr>
      <vt:lpstr>Lignin a complex phenolic</vt:lpstr>
      <vt:lpstr>Shikimic Acid Lignins</vt:lpstr>
      <vt:lpstr>LIGNANS</vt:lpstr>
      <vt:lpstr>PowerPoint Presentation</vt:lpstr>
      <vt:lpstr>Structure and Classification</vt:lpstr>
      <vt:lpstr>Flavonoids</vt:lpstr>
      <vt:lpstr>Flavonoids</vt:lpstr>
      <vt:lpstr>Flavonoids</vt:lpstr>
      <vt:lpstr>Flavonoid Structure</vt:lpstr>
      <vt:lpstr>Shikimic Acid Flavones</vt:lpstr>
      <vt:lpstr>Flavones and Flavonols</vt:lpstr>
      <vt:lpstr>Isoflavonoids</vt:lpstr>
      <vt:lpstr>PowerPoint Presentation</vt:lpstr>
      <vt:lpstr>Flavonoid Facts</vt:lpstr>
      <vt:lpstr>What are flavonoids?</vt:lpstr>
      <vt:lpstr>Chemical structure of flavonoids</vt:lpstr>
      <vt:lpstr>PowerPoint Presentation</vt:lpstr>
      <vt:lpstr>Classification of flavonoids</vt:lpstr>
      <vt:lpstr>Flavones</vt:lpstr>
      <vt:lpstr>Flavonols</vt:lpstr>
      <vt:lpstr>Flavanones</vt:lpstr>
      <vt:lpstr>Flavanonols</vt:lpstr>
      <vt:lpstr>PowerPoint Presentation</vt:lpstr>
      <vt:lpstr>PowerPoint Presentation</vt:lpstr>
      <vt:lpstr>Orange peel</vt:lpstr>
      <vt:lpstr>Garcinia</vt:lpstr>
      <vt:lpstr>Liquorice</vt:lpstr>
      <vt:lpstr>Soya bean</vt:lpstr>
      <vt:lpstr>Buckwheat</vt:lpstr>
      <vt:lpstr>Cranberry</vt:lpstr>
      <vt:lpstr>AMMI </vt:lpstr>
      <vt:lpstr>Psoralea(Bavchi) </vt:lpstr>
      <vt:lpstr>Phyllanthus </vt:lpstr>
      <vt:lpstr>Podophyllum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PHENYLPROPANOIDS</dc:title>
  <dc:creator>shantaram nangude</dc:creator>
  <cp:lastModifiedBy>shantaram nangude</cp:lastModifiedBy>
  <cp:revision>89</cp:revision>
  <dcterms:created xsi:type="dcterms:W3CDTF">2015-12-03T06:01:59Z</dcterms:created>
  <dcterms:modified xsi:type="dcterms:W3CDTF">2016-02-24T16:41:45Z</dcterms:modified>
</cp:coreProperties>
</file>