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71" r:id="rId5"/>
    <p:sldId id="264" r:id="rId6"/>
    <p:sldId id="268" r:id="rId7"/>
    <p:sldId id="265" r:id="rId8"/>
    <p:sldId id="270" r:id="rId9"/>
    <p:sldId id="272" r:id="rId10"/>
    <p:sldId id="267" r:id="rId11"/>
    <p:sldId id="273" r:id="rId12"/>
    <p:sldId id="266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6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2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39D4-8E97-4CCA-BBE2-F2E7CF3A1C72}" type="datetimeFigureOut">
              <a:rPr lang="en-US" smtClean="0"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62BF-E352-4ADB-8CE5-06B283D2B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Anxiolytics (</a:t>
            </a:r>
            <a:r>
              <a:rPr lang="en-US" dirty="0" err="1" smtClean="0">
                <a:latin typeface="+mn-lt"/>
              </a:rPr>
              <a:t>Tranquilisers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T15Ct00"/>
              </a:rPr>
              <a:t>Oxazepam</a:t>
            </a:r>
            <a:r>
              <a:rPr lang="en-US" dirty="0">
                <a:latin typeface="TT15Ct00"/>
              </a:rPr>
              <a:t>, </a:t>
            </a:r>
            <a:r>
              <a:rPr lang="en-US" dirty="0" err="1" smtClean="0">
                <a:latin typeface="TT15Ct00"/>
              </a:rPr>
              <a:t>meprobamate</a:t>
            </a:r>
            <a:r>
              <a:rPr lang="en-US" dirty="0">
                <a:latin typeface="TT15Ct00"/>
              </a:rPr>
              <a:t>, </a:t>
            </a:r>
            <a:r>
              <a:rPr lang="en-US" dirty="0" err="1" smtClean="0">
                <a:latin typeface="TT15Ct00"/>
              </a:rPr>
              <a:t>tybamate</a:t>
            </a:r>
            <a:r>
              <a:rPr lang="en-US" dirty="0">
                <a:latin typeface="TT15Ct00"/>
              </a:rPr>
              <a:t>, </a:t>
            </a:r>
            <a:r>
              <a:rPr lang="en-US" dirty="0" err="1" smtClean="0">
                <a:latin typeface="TT15Ct00"/>
              </a:rPr>
              <a:t>buspirone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3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Meprobamate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Meprobamate's</a:t>
            </a:r>
            <a:r>
              <a:rPr lang="en-US" sz="2000" dirty="0" smtClean="0"/>
              <a:t> mechanism of action is not completely known. </a:t>
            </a:r>
          </a:p>
          <a:p>
            <a:r>
              <a:rPr lang="en-US" sz="2000" dirty="0" smtClean="0"/>
              <a:t>It has been shown in animal studies to have effects at multiple sites in the central nervous system, including the thalamus and limbic system. </a:t>
            </a:r>
          </a:p>
          <a:p>
            <a:r>
              <a:rPr lang="en-US" sz="2000" dirty="0" smtClean="0"/>
              <a:t>GABA </a:t>
            </a:r>
            <a:r>
              <a:rPr lang="en-US" sz="2000" dirty="0" err="1" smtClean="0"/>
              <a:t>agonism</a:t>
            </a:r>
            <a:endParaRPr lang="en-US" sz="2000" dirty="0" smtClean="0"/>
          </a:p>
          <a:p>
            <a:pPr lvl="1"/>
            <a:r>
              <a:rPr lang="en-US" sz="2000" dirty="0" err="1" smtClean="0"/>
              <a:t>Meprobamate</a:t>
            </a:r>
            <a:r>
              <a:rPr lang="en-US" sz="2000" dirty="0" smtClean="0"/>
              <a:t> binds to GABA</a:t>
            </a:r>
            <a:r>
              <a:rPr lang="en-US" sz="2000" baseline="-25000" dirty="0" smtClean="0"/>
              <a:t>A</a:t>
            </a:r>
            <a:r>
              <a:rPr lang="en-US" sz="2000" dirty="0" smtClean="0"/>
              <a:t> receptors which interrupts neuronal communication in the reticular formation and spinal cord, causing sedation and altered perception of pain. </a:t>
            </a:r>
          </a:p>
          <a:p>
            <a:pPr lvl="1"/>
            <a:r>
              <a:rPr lang="en-US" sz="2000" dirty="0" smtClean="0"/>
              <a:t>However, it has been shown that </a:t>
            </a:r>
            <a:r>
              <a:rPr lang="en-US" sz="2000" dirty="0" err="1" smtClean="0"/>
              <a:t>meprobamate</a:t>
            </a:r>
            <a:r>
              <a:rPr lang="en-US" sz="2000" dirty="0" smtClean="0"/>
              <a:t> has the ability to activate currents even in the absence of GABA</a:t>
            </a:r>
          </a:p>
          <a:p>
            <a:pPr lvl="1"/>
            <a:r>
              <a:rPr lang="en-US" sz="2000" dirty="0" smtClean="0"/>
              <a:t>This relatively unique property makes </a:t>
            </a:r>
            <a:r>
              <a:rPr lang="en-US" sz="2000" dirty="0" err="1" smtClean="0"/>
              <a:t>meprobamate</a:t>
            </a:r>
            <a:r>
              <a:rPr lang="en-US" sz="2000" dirty="0" smtClean="0"/>
              <a:t> exceptionally dangerous when used in combination with other GABA-mediated drugs (including alcohol). </a:t>
            </a:r>
          </a:p>
          <a:p>
            <a:r>
              <a:rPr lang="en-US" sz="2000" dirty="0" smtClean="0"/>
              <a:t>Adenosine reuptake inhibitor</a:t>
            </a:r>
          </a:p>
          <a:p>
            <a:pPr lvl="1"/>
            <a:r>
              <a:rPr lang="en-US" sz="2000" dirty="0" smtClean="0"/>
              <a:t>It is also a potent adenosine reuptake </a:t>
            </a:r>
            <a:r>
              <a:rPr lang="en-US" sz="2000" dirty="0" smtClean="0"/>
              <a:t>inhibitor. Adenosine inhibits processes </a:t>
            </a:r>
            <a:r>
              <a:rPr lang="en-US" sz="2000" dirty="0" smtClean="0"/>
              <a:t>associates with wakefulness which involve neurotransmitters like serotonin.</a:t>
            </a:r>
            <a:endParaRPr lang="en-US" sz="2000" dirty="0" smtClean="0"/>
          </a:p>
          <a:p>
            <a:r>
              <a:rPr lang="en-US" sz="2000" dirty="0" smtClean="0"/>
              <a:t>Related drugs include </a:t>
            </a:r>
            <a:r>
              <a:rPr lang="en-US" sz="2000" dirty="0" err="1" smtClean="0"/>
              <a:t>tybamate</a:t>
            </a:r>
            <a:r>
              <a:rPr lang="en-US" sz="2000" dirty="0" smtClean="0"/>
              <a:t> (prodrug of </a:t>
            </a:r>
            <a:r>
              <a:rPr lang="en-US" sz="2000" dirty="0" err="1" smtClean="0"/>
              <a:t>meprobamate</a:t>
            </a:r>
            <a:r>
              <a:rPr lang="en-US" sz="2000" dirty="0" smtClean="0"/>
              <a:t>),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99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Tybamate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It is an anxiolytic of the carbamate  family.</a:t>
            </a:r>
          </a:p>
          <a:p>
            <a:r>
              <a:rPr lang="en-IN" sz="2400" dirty="0" smtClean="0"/>
              <a:t>It </a:t>
            </a:r>
            <a:r>
              <a:rPr lang="en-IN" sz="2400" dirty="0"/>
              <a:t>is a prodrug for </a:t>
            </a:r>
            <a:r>
              <a:rPr lang="en-IN" sz="2400" dirty="0" err="1" smtClean="0"/>
              <a:t>meprobamate</a:t>
            </a:r>
            <a:r>
              <a:rPr lang="en-IN" sz="2400" dirty="0" smtClean="0"/>
              <a:t> and is converted to it by N-</a:t>
            </a:r>
            <a:r>
              <a:rPr lang="en-IN" sz="2400" dirty="0" err="1" smtClean="0"/>
              <a:t>dealkylation</a:t>
            </a:r>
            <a:r>
              <a:rPr lang="en-IN" sz="2400" dirty="0" smtClean="0"/>
              <a:t>.</a:t>
            </a:r>
            <a:endParaRPr lang="en-IN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82228" y="4001294"/>
            <a:ext cx="10092722" cy="1734020"/>
            <a:chOff x="1682228" y="4001294"/>
            <a:chExt cx="10092722" cy="173402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228" y="4001294"/>
              <a:ext cx="3963473" cy="173402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7169851" y="4001294"/>
              <a:ext cx="3341649" cy="1734020"/>
              <a:chOff x="5397322" y="4001294"/>
              <a:chExt cx="3341649" cy="173402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102989" y="4724521"/>
                <a:ext cx="63598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NH</a:t>
                </a:r>
                <a:r>
                  <a:rPr lang="en-US" sz="2000" baseline="-25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en-US" sz="20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531"/>
              <a:stretch/>
            </p:blipFill>
            <p:spPr bwMode="auto">
              <a:xfrm>
                <a:off x="5397322" y="4001294"/>
                <a:ext cx="2804143" cy="1734020"/>
              </a:xfrm>
              <a:prstGeom prst="rect">
                <a:avLst/>
              </a:prstGeom>
              <a:ln w="38100" cap="sq">
                <a:noFill/>
                <a:prstDash val="solid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4529797" y="4529797"/>
              <a:ext cx="1364566" cy="9284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10384" y="4524057"/>
              <a:ext cx="1364566" cy="9284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5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Buspirone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Buspirone</a:t>
            </a:r>
            <a:r>
              <a:rPr lang="en-US" sz="2000" dirty="0"/>
              <a:t> is an extremely specific drug that could possibly represent a new chemical </a:t>
            </a:r>
            <a:r>
              <a:rPr lang="en-US" sz="2000" dirty="0" smtClean="0"/>
              <a:t>class of </a:t>
            </a:r>
            <a:r>
              <a:rPr lang="en-US" sz="2000" dirty="0"/>
              <a:t>anxiolytics—</a:t>
            </a:r>
            <a:r>
              <a:rPr lang="en-US" sz="2000" dirty="0" err="1"/>
              <a:t>azaspirones</a:t>
            </a:r>
            <a:r>
              <a:rPr lang="en-US" sz="2000" dirty="0"/>
              <a:t>. </a:t>
            </a:r>
            <a:r>
              <a:rPr lang="en-US" sz="2000" dirty="0" smtClean="0"/>
              <a:t>(</a:t>
            </a:r>
            <a:r>
              <a:rPr lang="en-US" sz="2000" dirty="0" err="1" smtClean="0"/>
              <a:t>azaspirodecane</a:t>
            </a:r>
            <a:r>
              <a:rPr lang="en-US" sz="2000" dirty="0" smtClean="0"/>
              <a:t> </a:t>
            </a:r>
            <a:r>
              <a:rPr lang="en-US" sz="2000" dirty="0" err="1" smtClean="0"/>
              <a:t>diones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r>
              <a:rPr lang="en-US" sz="2000" dirty="0"/>
              <a:t> Unlike most drugs predominantly used to treat anxiety, </a:t>
            </a:r>
            <a:r>
              <a:rPr lang="en-US" sz="2000" dirty="0" err="1"/>
              <a:t>buspirone's</a:t>
            </a:r>
            <a:r>
              <a:rPr lang="en-US" sz="2000" dirty="0"/>
              <a:t> pharmacology is not related to benzodiazepines or barbiturates, and so does not carry the risk of physical dependence and withdrawal symptoms for which those drug classes are known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 </a:t>
            </a:r>
            <a:r>
              <a:rPr lang="en-US" sz="2000" dirty="0"/>
              <a:t>an anxiolytic, its activity is equal to that of benzodiazepines</a:t>
            </a:r>
            <a:r>
              <a:rPr lang="en-US" sz="2000" dirty="0" smtClean="0"/>
              <a:t>; however</a:t>
            </a:r>
            <a:r>
              <a:rPr lang="en-US" sz="2000" dirty="0"/>
              <a:t>, it is devoid of anticonvulsant and muscle relaxant properties, which </a:t>
            </a:r>
            <a:r>
              <a:rPr lang="en-US" sz="2000" dirty="0" smtClean="0"/>
              <a:t>are characteristic </a:t>
            </a:r>
            <a:r>
              <a:rPr lang="en-US" sz="2000" dirty="0"/>
              <a:t>of benzodiazepines. </a:t>
            </a:r>
            <a:endParaRPr lang="en-US" sz="2000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3575" y="2768958"/>
            <a:ext cx="5323831" cy="186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11413" y="4908878"/>
            <a:ext cx="435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8-[4-(4-pyrimidin-2-ylpiperazin-1-yl)butyl]-8-azaspiro[4.5]decane-7,9-dione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0355" y="34536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7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8816" y="3879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9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5143" y="36668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8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5038" y="389746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10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5038" y="34593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6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6697" y="37026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5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71342" y="33035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43269" y="344208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841" y="3943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3439" y="409787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4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5-HT1A Agonists and Partial </a:t>
            </a:r>
            <a:r>
              <a:rPr lang="en-IN" dirty="0" smtClean="0">
                <a:latin typeface="+mn-lt"/>
              </a:rPr>
              <a:t>Agonists</a:t>
            </a:r>
            <a:br>
              <a:rPr lang="en-IN" dirty="0" smtClean="0">
                <a:latin typeface="+mn-lt"/>
              </a:rPr>
            </a:br>
            <a:r>
              <a:rPr lang="en-IN" dirty="0" err="1" smtClean="0">
                <a:latin typeface="+mn-lt"/>
              </a:rPr>
              <a:t>eg</a:t>
            </a:r>
            <a:r>
              <a:rPr lang="en-IN" dirty="0" smtClean="0">
                <a:latin typeface="+mn-lt"/>
              </a:rPr>
              <a:t>. </a:t>
            </a:r>
            <a:r>
              <a:rPr lang="en-IN" dirty="0" err="1" smtClean="0">
                <a:latin typeface="+mn-lt"/>
              </a:rPr>
              <a:t>Buspirone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mechanism of its action is not conclusively known. It does not act on the GABA receptors, which occurs in benzodiazepine use; </a:t>
            </a:r>
          </a:p>
          <a:p>
            <a:r>
              <a:rPr lang="en-US" sz="2400" dirty="0"/>
              <a:t>However, it has a high affinity for </a:t>
            </a:r>
            <a:r>
              <a:rPr lang="en-US" sz="2400" dirty="0" err="1"/>
              <a:t>seratonin</a:t>
            </a:r>
            <a:r>
              <a:rPr lang="en-US" sz="2400" dirty="0"/>
              <a:t> (5-HT) receptors and a moderate affinity for dopamine (D2) receptors. </a:t>
            </a:r>
          </a:p>
          <a:p>
            <a:endParaRPr lang="en-US" sz="2400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576" y="2524259"/>
            <a:ext cx="5318063" cy="18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+mn-lt"/>
              </a:rPr>
              <a:t>Mechanism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/>
            <a:r>
              <a:rPr lang="en-IN" sz="2400" dirty="0"/>
              <a:t>It has anxiolytic and antidepressant </a:t>
            </a:r>
            <a:r>
              <a:rPr lang="en-IN" sz="2400" dirty="0" smtClean="0"/>
              <a:t>activities</a:t>
            </a:r>
          </a:p>
          <a:p>
            <a:pPr marL="285750" indent="-285750"/>
            <a:r>
              <a:rPr lang="en-US" sz="2400" dirty="0"/>
              <a:t>It does not act on the GABA receptors</a:t>
            </a:r>
            <a:r>
              <a:rPr lang="en-IN" sz="2400" dirty="0" smtClean="0"/>
              <a:t> </a:t>
            </a:r>
            <a:endParaRPr lang="en-IN" sz="2400" dirty="0"/>
          </a:p>
          <a:p>
            <a:pPr marL="285750" indent="-285750"/>
            <a:r>
              <a:rPr lang="en-IN" sz="2400" dirty="0"/>
              <a:t>It is a partial 5-HT1A </a:t>
            </a:r>
            <a:r>
              <a:rPr lang="en-IN" sz="2400" dirty="0" smtClean="0"/>
              <a:t>receptor </a:t>
            </a:r>
            <a:r>
              <a:rPr lang="en-IN" sz="2400" dirty="0"/>
              <a:t>agonist. 5-HT1A</a:t>
            </a:r>
            <a:r>
              <a:rPr lang="en-IN" sz="2400" dirty="0" smtClean="0"/>
              <a:t> </a:t>
            </a:r>
            <a:r>
              <a:rPr lang="en-IN" sz="2400" dirty="0"/>
              <a:t>is a </a:t>
            </a:r>
            <a:r>
              <a:rPr lang="en-IN" sz="2400" dirty="0" err="1"/>
              <a:t>G</a:t>
            </a:r>
            <a:r>
              <a:rPr lang="en-IN" sz="2400" baseline="-25000" dirty="0" err="1"/>
              <a:t>i</a:t>
            </a:r>
            <a:r>
              <a:rPr lang="en-IN" sz="2400" baseline="-25000" dirty="0"/>
              <a:t>/o</a:t>
            </a:r>
            <a:r>
              <a:rPr lang="en-IN" sz="2400" dirty="0"/>
              <a:t> type of GPCR</a:t>
            </a:r>
            <a:endParaRPr lang="en-IN" sz="2400" dirty="0"/>
          </a:p>
          <a:p>
            <a:pPr marL="285750" indent="-285750"/>
            <a:r>
              <a:rPr lang="en-IN" sz="2400" dirty="0"/>
              <a:t> Its anxiolytic activity is reportedly caused</a:t>
            </a:r>
          </a:p>
          <a:p>
            <a:pPr marL="742950" lvl="1" indent="-285750"/>
            <a:r>
              <a:rPr lang="en-IN" dirty="0"/>
              <a:t>by its ability to diminish 5-HT release (via 5-HT1A </a:t>
            </a:r>
            <a:r>
              <a:rPr lang="en-IN" dirty="0" err="1"/>
              <a:t>agonism</a:t>
            </a:r>
            <a:r>
              <a:rPr lang="en-IN" dirty="0"/>
              <a:t>).</a:t>
            </a:r>
          </a:p>
          <a:p>
            <a:pPr marL="742950" lvl="1" indent="-285750"/>
            <a:r>
              <a:rPr lang="en-IN" dirty="0"/>
              <a:t>High short-term synaptic levels of 5-HT are characteristic of anxiety. </a:t>
            </a:r>
            <a:endParaRPr lang="en-IN" dirty="0" smtClean="0"/>
          </a:p>
          <a:p>
            <a:pPr marL="742950" lvl="1" indent="-285750"/>
            <a:r>
              <a:rPr lang="en-IN" dirty="0" err="1" smtClean="0"/>
              <a:t>Buspirone</a:t>
            </a:r>
            <a:r>
              <a:rPr lang="en-IN" dirty="0" smtClean="0"/>
              <a:t> is an agonist at the 5-HT1A receptor. Stimulation of 5-HT1A receptor inhibits further release of 5-HT</a:t>
            </a:r>
            <a:endParaRPr lang="en-IN" dirty="0"/>
          </a:p>
          <a:p>
            <a:pPr marL="285750" indent="-285750"/>
            <a:r>
              <a:rPr lang="en-US" sz="2400" dirty="0" smtClean="0"/>
              <a:t>Its </a:t>
            </a:r>
            <a:r>
              <a:rPr lang="en-US" sz="2400" dirty="0"/>
              <a:t>anxiolytic effects appear only after several days of treatment, </a:t>
            </a:r>
          </a:p>
          <a:p>
            <a:pPr marL="285750" indent="-285750"/>
            <a:r>
              <a:rPr lang="en-US" sz="2400" dirty="0"/>
              <a:t>It is effective in the treatment of generalized anxiety disorders that are mild to moderate in severity, but it is not useful for severe anxiety (e.g., with panic attacks).</a:t>
            </a:r>
            <a:r>
              <a:rPr lang="en-IN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22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indications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49" y="1825624"/>
            <a:ext cx="11109101" cy="43513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Anxiety</a:t>
            </a:r>
            <a:r>
              <a:rPr lang="en-IN" sz="2400" dirty="0"/>
              <a:t> </a:t>
            </a:r>
          </a:p>
          <a:p>
            <a:pPr algn="just"/>
            <a:r>
              <a:rPr lang="en-IN" sz="2400" dirty="0"/>
              <a:t>Is </a:t>
            </a:r>
            <a:r>
              <a:rPr lang="en-IN" sz="2400" b="1" dirty="0"/>
              <a:t>unpleasant state of tension, apprehension or uneasiness-a fear that seems to arise from an unknown source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The symptoms of severe anxiety are similar to those of fear (such as tachycardia, sweating, trembling, palpitation) &amp; involve sympathetic activation. Episodes of mild anxiety are common life experiences </a:t>
            </a:r>
            <a:r>
              <a:rPr lang="en-IN" sz="2400" dirty="0" smtClean="0"/>
              <a:t>and do not </a:t>
            </a:r>
            <a:r>
              <a:rPr lang="en-IN" sz="2400" dirty="0"/>
              <a:t>need any treatment.</a:t>
            </a:r>
          </a:p>
          <a:p>
            <a:pPr algn="just"/>
            <a:r>
              <a:rPr lang="en-IN" sz="2400" dirty="0"/>
              <a:t>While the symptoms of severe chronic anxiety may by treated with </a:t>
            </a:r>
            <a:r>
              <a:rPr lang="en-IN" sz="2400" b="1" dirty="0"/>
              <a:t>anti-anxiety drug</a:t>
            </a:r>
          </a:p>
          <a:p>
            <a:endParaRPr lang="en-IN" sz="2400" dirty="0"/>
          </a:p>
        </p:txBody>
      </p:sp>
      <p:pic>
        <p:nvPicPr>
          <p:cNvPr id="3074" name="Picture 2" descr="https://html2-f.scribdassets.com/3q0a7p6xxc2cz9j8/images/2-56f47780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13446125"/>
            <a:ext cx="861060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94927" y="5107316"/>
            <a:ext cx="820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 algn="ctr"/>
            <a:r>
              <a:rPr lang="en-US" altLang="zh-CN" sz="2800" b="1" dirty="0">
                <a:solidFill>
                  <a:srgbClr val="0070C0"/>
                </a:solidFill>
                <a:ea typeface="SimSun" pitchFamily="2" charset="-122"/>
              </a:rPr>
              <a:t>Anxiolytics are drugs used  for the treatment of symptoms of anxiety</a:t>
            </a:r>
          </a:p>
        </p:txBody>
      </p:sp>
    </p:spTree>
    <p:extLst>
      <p:ext uri="{BB962C8B-B14F-4D97-AF65-F5344CB8AC3E}">
        <p14:creationId xmlns:p14="http://schemas.microsoft.com/office/powerpoint/2010/main" val="235916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variety of neurotransmitters (GABA, Serotonin, norepinephrine) may be involved in the pathophysiology of anxiety.</a:t>
            </a:r>
          </a:p>
          <a:p>
            <a:r>
              <a:rPr lang="en-US" sz="2400" dirty="0" smtClean="0"/>
              <a:t>Anxiolytic agents are – </a:t>
            </a:r>
          </a:p>
          <a:p>
            <a:pPr lvl="1"/>
            <a:r>
              <a:rPr lang="en-US" dirty="0" smtClean="0"/>
              <a:t>GABA agonists</a:t>
            </a:r>
          </a:p>
          <a:p>
            <a:pPr lvl="2"/>
            <a:r>
              <a:rPr lang="en-US" sz="2400" dirty="0" smtClean="0"/>
              <a:t>Barbiturates are not used as anxiolytics due to their side effects</a:t>
            </a:r>
          </a:p>
          <a:p>
            <a:pPr lvl="2"/>
            <a:r>
              <a:rPr lang="en-US" sz="2400" dirty="0" smtClean="0"/>
              <a:t>Benzodiazepines – Diazepam, </a:t>
            </a:r>
            <a:r>
              <a:rPr lang="en-US" sz="2400" dirty="0" err="1" smtClean="0"/>
              <a:t>Chlordiazepoxide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oxazepam</a:t>
            </a:r>
            <a:endParaRPr lang="en-US" sz="2400" b="1" dirty="0" smtClean="0"/>
          </a:p>
          <a:p>
            <a:pPr lvl="1"/>
            <a:r>
              <a:rPr lang="en-US" dirty="0" smtClean="0"/>
              <a:t>Serotonin receptor agonists</a:t>
            </a:r>
          </a:p>
          <a:p>
            <a:pPr lvl="2"/>
            <a:r>
              <a:rPr lang="en-US" sz="2400" dirty="0" err="1" smtClean="0"/>
              <a:t>Pyrimidinyl</a:t>
            </a:r>
            <a:r>
              <a:rPr lang="en-US" sz="2400" dirty="0" smtClean="0"/>
              <a:t> </a:t>
            </a:r>
            <a:r>
              <a:rPr lang="en-US" sz="2400" dirty="0" err="1" smtClean="0"/>
              <a:t>butylpiperazines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 smtClean="0"/>
              <a:t>azaspirones</a:t>
            </a:r>
            <a:r>
              <a:rPr lang="en-US" sz="2400" dirty="0" smtClean="0"/>
              <a:t>) - </a:t>
            </a:r>
            <a:r>
              <a:rPr lang="en-US" sz="2400" b="1" dirty="0" err="1" smtClean="0"/>
              <a:t>Buspirone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1056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Benzodiazepines </a:t>
            </a:r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dirty="0" err="1" smtClean="0"/>
              <a:t>oxazepam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Carbamates </a:t>
            </a:r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dirty="0" err="1" smtClean="0"/>
              <a:t>Meprobamate</a:t>
            </a:r>
            <a:r>
              <a:rPr lang="en-US" sz="2400" dirty="0" smtClean="0"/>
              <a:t> and its prodrug </a:t>
            </a:r>
            <a:r>
              <a:rPr lang="en-US" sz="2400" dirty="0" err="1" smtClean="0"/>
              <a:t>tybamate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Azaspirones</a:t>
            </a:r>
            <a:r>
              <a:rPr lang="en-US" sz="2400" dirty="0" smtClean="0"/>
              <a:t> </a:t>
            </a:r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dirty="0" err="1" smtClean="0"/>
              <a:t>Buspirone</a:t>
            </a:r>
            <a:endParaRPr lang="en-US" sz="2400" dirty="0"/>
          </a:p>
        </p:txBody>
      </p:sp>
      <p:pic>
        <p:nvPicPr>
          <p:cNvPr id="4" name="Picture 2" descr="Oxazepam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07" y="1506167"/>
            <a:ext cx="18097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31"/>
          <a:stretch/>
        </p:blipFill>
        <p:spPr bwMode="auto">
          <a:xfrm>
            <a:off x="3497100" y="3616920"/>
            <a:ext cx="2465818" cy="15248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022" y="3616920"/>
            <a:ext cx="3485272" cy="152480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8036" y="5293216"/>
            <a:ext cx="4461008" cy="156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Benzodiazepines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benzodiazepines are the prototypic antianxiety agents.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target the GABA</a:t>
            </a:r>
            <a:r>
              <a:rPr lang="en-US" sz="2400" baseline="-25000" dirty="0"/>
              <a:t>A</a:t>
            </a:r>
            <a:r>
              <a:rPr lang="en-US" sz="2400" dirty="0"/>
              <a:t> receptor, and </a:t>
            </a:r>
            <a:r>
              <a:rPr lang="en-US" sz="2400" dirty="0" smtClean="0"/>
              <a:t>although other molecular </a:t>
            </a:r>
            <a:r>
              <a:rPr lang="en-US" sz="2400" dirty="0"/>
              <a:t>targets (e.g., serotonin </a:t>
            </a:r>
            <a:r>
              <a:rPr lang="en-US" sz="2400" dirty="0" err="1"/>
              <a:t>neuroreceptors</a:t>
            </a:r>
            <a:r>
              <a:rPr lang="en-US" sz="2400" dirty="0"/>
              <a:t>) now are </a:t>
            </a:r>
            <a:r>
              <a:rPr lang="en-US" sz="2400" dirty="0" smtClean="0"/>
              <a:t>exploited </a:t>
            </a:r>
            <a:r>
              <a:rPr lang="en-US" sz="2400" dirty="0"/>
              <a:t>for </a:t>
            </a:r>
            <a:r>
              <a:rPr lang="en-US" sz="2400" dirty="0" smtClean="0"/>
              <a:t>anxiolytic </a:t>
            </a:r>
            <a:r>
              <a:rPr lang="en-US" sz="2400" dirty="0"/>
              <a:t>pharmacotherapy, none of </a:t>
            </a:r>
            <a:r>
              <a:rPr lang="en-US" sz="2400" dirty="0" smtClean="0"/>
              <a:t>the alternative </a:t>
            </a:r>
            <a:r>
              <a:rPr lang="en-US" sz="2400" dirty="0"/>
              <a:t>approaches has been shown to match </a:t>
            </a:r>
            <a:r>
              <a:rPr lang="en-US" sz="2400" dirty="0" smtClean="0"/>
              <a:t>either </a:t>
            </a:r>
            <a:r>
              <a:rPr lang="en-US" sz="2400" dirty="0"/>
              <a:t>the efficacy or the rapid onset of the benzodiazepines</a:t>
            </a:r>
          </a:p>
        </p:txBody>
      </p:sp>
    </p:spTree>
    <p:extLst>
      <p:ext uri="{BB962C8B-B14F-4D97-AF65-F5344CB8AC3E}">
        <p14:creationId xmlns:p14="http://schemas.microsoft.com/office/powerpoint/2010/main" val="36454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Oxazepam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Oxazepam</a:t>
            </a:r>
            <a:r>
              <a:rPr lang="en-US" sz="2400" dirty="0" smtClean="0"/>
              <a:t> is an active metabolite of both </a:t>
            </a:r>
            <a:r>
              <a:rPr lang="en-US" sz="2400" dirty="0" err="1" smtClean="0"/>
              <a:t>chlordiazepoxide</a:t>
            </a:r>
            <a:r>
              <a:rPr lang="en-US" sz="2400" dirty="0" smtClean="0"/>
              <a:t> and diazepam and is marketed separately, as a </a:t>
            </a:r>
            <a:r>
              <a:rPr lang="en-US" sz="2400" dirty="0" smtClean="0"/>
              <a:t>short-acting </a:t>
            </a:r>
            <a:r>
              <a:rPr lang="en-US" sz="2400" dirty="0" smtClean="0"/>
              <a:t>anxiolytic agent 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often tolerated better by patients than other tranquilizers. </a:t>
            </a:r>
            <a:endParaRPr lang="en-US" sz="2400" dirty="0" smtClean="0"/>
          </a:p>
          <a:p>
            <a:r>
              <a:rPr lang="en-US" sz="2400" dirty="0" smtClean="0"/>
              <a:t>Besides being used in conditions </a:t>
            </a:r>
            <a:r>
              <a:rPr lang="en-US" sz="2400" dirty="0"/>
              <a:t>of anxiety</a:t>
            </a:r>
            <a:r>
              <a:rPr lang="en-US" sz="2400" dirty="0" smtClean="0"/>
              <a:t>, it is also </a:t>
            </a:r>
            <a:r>
              <a:rPr lang="en-US" sz="2400" dirty="0"/>
              <a:t>used in </a:t>
            </a:r>
            <a:r>
              <a:rPr lang="en-US" sz="2400" dirty="0" smtClean="0"/>
              <a:t>neurosis</a:t>
            </a:r>
            <a:r>
              <a:rPr lang="en-US" sz="2400" dirty="0"/>
              <a:t>, fear, stress, trouble falling asleep, and </a:t>
            </a:r>
            <a:r>
              <a:rPr lang="en-US" sz="2400" dirty="0" err="1" smtClean="0"/>
              <a:t>psychovegatative</a:t>
            </a:r>
            <a:r>
              <a:rPr lang="en-US" sz="2400" dirty="0" smtClean="0"/>
              <a:t> disorders</a:t>
            </a:r>
            <a:r>
              <a:rPr lang="en-US" sz="2400" dirty="0"/>
              <a:t>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303" t="17708" r="20132" b="16667"/>
          <a:stretch/>
        </p:blipFill>
        <p:spPr>
          <a:xfrm>
            <a:off x="6019800" y="1825625"/>
            <a:ext cx="6044234" cy="3807877"/>
          </a:xfrm>
          <a:prstGeom prst="rect">
            <a:avLst/>
          </a:prstGeom>
        </p:spPr>
      </p:pic>
      <p:pic>
        <p:nvPicPr>
          <p:cNvPr id="1026" name="Picture 2" descr="Oxazepa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91" y="218280"/>
            <a:ext cx="18097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29837" y="7833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7-Chloro-3-hydroxy-5-phenyl-1,3-dihydro-1,4-benzodiazepin-2-one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Oxazepam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Oxazepam</a:t>
            </a:r>
            <a:r>
              <a:rPr lang="en-US" sz="2400" dirty="0" smtClean="0"/>
              <a:t> </a:t>
            </a:r>
            <a:r>
              <a:rPr lang="en-US" sz="2400" dirty="0"/>
              <a:t>is rapidly inactivated to </a:t>
            </a:r>
            <a:r>
              <a:rPr lang="en-US" sz="2400" dirty="0" err="1"/>
              <a:t>glucuronidated</a:t>
            </a:r>
            <a:r>
              <a:rPr lang="en-US" sz="2400" dirty="0"/>
              <a:t> </a:t>
            </a:r>
            <a:r>
              <a:rPr lang="en-US" sz="2400" dirty="0" smtClean="0"/>
              <a:t>metabolites </a:t>
            </a:r>
            <a:r>
              <a:rPr lang="en-US" sz="2400" dirty="0"/>
              <a:t>that are excreted in the urine</a:t>
            </a:r>
          </a:p>
          <a:p>
            <a:r>
              <a:rPr lang="en-US" sz="2400" dirty="0" smtClean="0"/>
              <a:t>Cumulative </a:t>
            </a:r>
            <a:r>
              <a:rPr lang="en-US" sz="2400" dirty="0" smtClean="0"/>
              <a:t>effects with </a:t>
            </a:r>
            <a:r>
              <a:rPr lang="en-US" sz="2400" dirty="0"/>
              <a:t>chronic </a:t>
            </a:r>
            <a:r>
              <a:rPr lang="en-US" sz="2400" dirty="0" smtClean="0"/>
              <a:t>therapy are </a:t>
            </a:r>
            <a:r>
              <a:rPr lang="en-US" sz="2400" dirty="0"/>
              <a:t>much less than with </a:t>
            </a:r>
            <a:r>
              <a:rPr lang="en-US" sz="2400" dirty="0" smtClean="0"/>
              <a:t>long-acting </a:t>
            </a:r>
            <a:r>
              <a:rPr lang="en-US" sz="2400" dirty="0"/>
              <a:t>benzodiazepines, such as </a:t>
            </a:r>
            <a:r>
              <a:rPr lang="en-US" sz="2400" dirty="0" err="1"/>
              <a:t>chlordiazepoxide</a:t>
            </a:r>
            <a:r>
              <a:rPr lang="en-US" sz="2400" dirty="0"/>
              <a:t> and diazepam. 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11" y="3683358"/>
            <a:ext cx="11170399" cy="292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63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+mn-lt"/>
              </a:rPr>
              <a:t/>
            </a:r>
            <a:br>
              <a:rPr lang="en-IN" sz="3600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>Alcohols </a:t>
            </a:r>
            <a:r>
              <a:rPr lang="en-IN" sz="3600" dirty="0">
                <a:latin typeface="+mn-lt"/>
              </a:rPr>
              <a:t>and Their Carbamate Derivatives</a:t>
            </a:r>
            <a:br>
              <a:rPr lang="en-IN" sz="3600" dirty="0">
                <a:latin typeface="+mn-lt"/>
              </a:rPr>
            </a:br>
            <a:r>
              <a:rPr lang="en-IN" sz="3600" dirty="0" err="1" smtClean="0">
                <a:latin typeface="+mn-lt"/>
              </a:rPr>
              <a:t>eg</a:t>
            </a:r>
            <a:r>
              <a:rPr lang="en-IN" sz="3600" dirty="0" smtClean="0">
                <a:latin typeface="+mn-lt"/>
              </a:rPr>
              <a:t>.-</a:t>
            </a:r>
            <a:r>
              <a:rPr lang="en-IN" sz="3600" dirty="0" err="1">
                <a:latin typeface="+mn-lt"/>
              </a:rPr>
              <a:t>Meprobamate</a:t>
            </a:r>
            <a:r>
              <a:rPr lang="en-IN" sz="3600" dirty="0">
                <a:latin typeface="+mn-lt"/>
              </a:rPr>
              <a:t/>
            </a:r>
            <a:br>
              <a:rPr lang="en-IN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It </a:t>
            </a:r>
            <a:r>
              <a:rPr lang="en-IN" sz="2000" dirty="0"/>
              <a:t>is  an officially indicated as an antianxiety agent. It is also a sedative– hypnotic agent</a:t>
            </a:r>
          </a:p>
          <a:p>
            <a:r>
              <a:rPr lang="en-US" sz="2000" dirty="0" err="1" smtClean="0"/>
              <a:t>Meprobamate</a:t>
            </a:r>
            <a:r>
              <a:rPr lang="en-US" sz="2000" dirty="0" smtClean="0"/>
              <a:t> </a:t>
            </a:r>
            <a:r>
              <a:rPr lang="en-US" sz="2000" dirty="0"/>
              <a:t>is used primarily as a daytime anxiolytic in treating conditions of anxiety associated with everyday, usual, and common stress</a:t>
            </a:r>
            <a:r>
              <a:rPr lang="en-US" sz="2000" dirty="0" smtClean="0"/>
              <a:t>.</a:t>
            </a:r>
          </a:p>
          <a:p>
            <a:r>
              <a:rPr lang="en-IN" sz="2000" dirty="0" err="1"/>
              <a:t>Meprobamate</a:t>
            </a:r>
            <a:r>
              <a:rPr lang="en-IN" sz="2000" dirty="0"/>
              <a:t> is also a centrally acting skeletal muscle relaxant. </a:t>
            </a:r>
          </a:p>
          <a:p>
            <a:r>
              <a:rPr lang="en-IN" sz="2000" dirty="0"/>
              <a:t>The agents in this group find use in several conditions, such as strains and sprains that may produce acute muscle spasm</a:t>
            </a:r>
          </a:p>
          <a:p>
            <a:endParaRPr lang="en-US" sz="2000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03" y="2459865"/>
            <a:ext cx="5829778" cy="2374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12416" y="5102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/>
              <a:t>2-methyl-2-propyltrimethylene </a:t>
            </a:r>
            <a:r>
              <a:rPr lang="en-IN" dirty="0" err="1"/>
              <a:t>dicarbamate</a:t>
            </a:r>
            <a:r>
              <a:rPr lang="en-IN" dirty="0"/>
              <a:t>, </a:t>
            </a:r>
            <a:r>
              <a:rPr lang="en-IN" dirty="0" smtClean="0"/>
              <a:t>                                          2-methyl-2-propyl-1,3-propanediol </a:t>
            </a:r>
            <a:r>
              <a:rPr lang="en-IN" dirty="0" err="1"/>
              <a:t>dicarbamate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4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+mn-lt"/>
              </a:rPr>
              <a:t/>
            </a:r>
            <a:br>
              <a:rPr lang="en-IN" sz="3600" dirty="0" smtClean="0">
                <a:latin typeface="+mn-lt"/>
              </a:rPr>
            </a:br>
            <a:r>
              <a:rPr lang="en-IN" sz="3600" dirty="0" smtClean="0">
                <a:latin typeface="+mn-lt"/>
              </a:rPr>
              <a:t>Alcohols </a:t>
            </a:r>
            <a:r>
              <a:rPr lang="en-IN" sz="3600" dirty="0">
                <a:latin typeface="+mn-lt"/>
              </a:rPr>
              <a:t>and Their Carbamate Derivatives</a:t>
            </a:r>
            <a:br>
              <a:rPr lang="en-IN" sz="3600" dirty="0">
                <a:latin typeface="+mn-lt"/>
              </a:rPr>
            </a:br>
            <a:r>
              <a:rPr lang="en-IN" sz="3600" dirty="0" err="1" smtClean="0">
                <a:latin typeface="+mn-lt"/>
              </a:rPr>
              <a:t>eg</a:t>
            </a:r>
            <a:r>
              <a:rPr lang="en-IN" sz="3600" dirty="0" smtClean="0">
                <a:latin typeface="+mn-lt"/>
              </a:rPr>
              <a:t>.-</a:t>
            </a:r>
            <a:r>
              <a:rPr lang="en-IN" sz="3600" dirty="0" err="1">
                <a:latin typeface="+mn-lt"/>
              </a:rPr>
              <a:t>Meprobamate</a:t>
            </a:r>
            <a:r>
              <a:rPr lang="en-IN" sz="3600" dirty="0">
                <a:latin typeface="+mn-lt"/>
              </a:rPr>
              <a:t/>
            </a:r>
            <a:br>
              <a:rPr lang="en-IN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Meprobamate</a:t>
            </a:r>
            <a:r>
              <a:rPr lang="en-US" sz="2400" dirty="0" smtClean="0"/>
              <a:t> </a:t>
            </a:r>
            <a:r>
              <a:rPr lang="en-US" sz="2400" dirty="0"/>
              <a:t>was proposed before the introduction of benzodiazepines into medical practice.</a:t>
            </a:r>
          </a:p>
          <a:p>
            <a:r>
              <a:rPr lang="en-US" sz="2400" dirty="0"/>
              <a:t>The exact mechanism of action of this drug is not known; however, its effects on the CNS are more similar to the effects </a:t>
            </a:r>
            <a:r>
              <a:rPr lang="en-US" sz="2400" dirty="0" smtClean="0"/>
              <a:t>of barbiturates </a:t>
            </a:r>
            <a:r>
              <a:rPr lang="en-US" sz="2400" dirty="0"/>
              <a:t>than to benzodiazepines, but with shorter lasting action. </a:t>
            </a:r>
          </a:p>
          <a:p>
            <a:r>
              <a:rPr lang="en-US" sz="2400" dirty="0"/>
              <a:t>After the introduction of benzodiazepines into practice, the use of this drug became significantly less.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03" y="2459865"/>
            <a:ext cx="5829778" cy="2374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512416" y="51020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dirty="0"/>
              <a:t>2-methyl-2-propyltrimethylene </a:t>
            </a:r>
            <a:r>
              <a:rPr lang="en-IN" dirty="0" err="1"/>
              <a:t>dicarbamate</a:t>
            </a:r>
            <a:r>
              <a:rPr lang="en-IN" dirty="0"/>
              <a:t>, </a:t>
            </a:r>
            <a:r>
              <a:rPr lang="en-IN" dirty="0" smtClean="0"/>
              <a:t>                                          2-methyl-2-propyl-1,3-propanediol </a:t>
            </a:r>
            <a:r>
              <a:rPr lang="en-IN" dirty="0" err="1"/>
              <a:t>dicarbamate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86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824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SimSun</vt:lpstr>
      <vt:lpstr>Arial</vt:lpstr>
      <vt:lpstr>Calibri</vt:lpstr>
      <vt:lpstr>Calibri Light</vt:lpstr>
      <vt:lpstr>TT15Ct00</vt:lpstr>
      <vt:lpstr>Office Theme</vt:lpstr>
      <vt:lpstr>Anxiolytics (Tranquilisers)</vt:lpstr>
      <vt:lpstr>Clinical indications</vt:lpstr>
      <vt:lpstr>Cause</vt:lpstr>
      <vt:lpstr>Chemical classification</vt:lpstr>
      <vt:lpstr>Benzodiazepines</vt:lpstr>
      <vt:lpstr>Oxazepam</vt:lpstr>
      <vt:lpstr>Oxazepam</vt:lpstr>
      <vt:lpstr> Alcohols and Their Carbamate Derivatives eg.-Meprobamate </vt:lpstr>
      <vt:lpstr> Alcohols and Their Carbamate Derivatives eg.-Meprobamate </vt:lpstr>
      <vt:lpstr>Meprobamate</vt:lpstr>
      <vt:lpstr>Tybamate</vt:lpstr>
      <vt:lpstr>Buspirone</vt:lpstr>
      <vt:lpstr>5-HT1A Agonists and Partial Agonists eg. Buspirone</vt:lpstr>
      <vt:lpstr>Mechanism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AARTI</dc:creator>
  <cp:lastModifiedBy>AARTI</cp:lastModifiedBy>
  <cp:revision>29</cp:revision>
  <dcterms:created xsi:type="dcterms:W3CDTF">2017-02-25T05:56:41Z</dcterms:created>
  <dcterms:modified xsi:type="dcterms:W3CDTF">2017-03-05T04:34:56Z</dcterms:modified>
</cp:coreProperties>
</file>