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7" r:id="rId4"/>
    <p:sldId id="290" r:id="rId5"/>
    <p:sldId id="291" r:id="rId6"/>
    <p:sldId id="292" r:id="rId7"/>
    <p:sldId id="293" r:id="rId8"/>
    <p:sldId id="294" r:id="rId9"/>
    <p:sldId id="301" r:id="rId10"/>
    <p:sldId id="296" r:id="rId11"/>
    <p:sldId id="263" r:id="rId12"/>
    <p:sldId id="265" r:id="rId13"/>
    <p:sldId id="257" r:id="rId14"/>
    <p:sldId id="276" r:id="rId15"/>
    <p:sldId id="278" r:id="rId16"/>
    <p:sldId id="264" r:id="rId17"/>
    <p:sldId id="266" r:id="rId18"/>
    <p:sldId id="267" r:id="rId19"/>
    <p:sldId id="303" r:id="rId20"/>
    <p:sldId id="298" r:id="rId21"/>
    <p:sldId id="268" r:id="rId22"/>
    <p:sldId id="269" r:id="rId23"/>
    <p:sldId id="272" r:id="rId24"/>
    <p:sldId id="273" r:id="rId25"/>
    <p:sldId id="300" r:id="rId26"/>
    <p:sldId id="299" r:id="rId27"/>
    <p:sldId id="302" r:id="rId28"/>
    <p:sldId id="274" r:id="rId29"/>
    <p:sldId id="270" r:id="rId30"/>
    <p:sldId id="271" r:id="rId31"/>
    <p:sldId id="279" r:id="rId32"/>
    <p:sldId id="280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90600" y="2514600"/>
            <a:ext cx="7315200" cy="9906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Adrenocorticosteroids</a:t>
            </a:r>
            <a:endParaRPr kumimoji="0" lang="en-US" sz="5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30000" contras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roids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roids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31" y="685800"/>
            <a:ext cx="6895244" cy="51768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roids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391400" cy="55493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roids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23304"/>
            <a:ext cx="7620000" cy="57209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Continued……..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7. Insertion of 2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11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 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21 F group decreases Glucocorticoid activity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8. Insertion of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-CH3 group at position 2,6,16 increases Glucocorticoid activity.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9. Substitution at positions 4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7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 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11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 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21 decreases activity.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10. The 12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 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 α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-CH3 and 9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substitution contributes equally for Sodium retention.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11. 17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-OH group reduces sodium retention.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12. 16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–CH3, 16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-CH3, 16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–CH3O and 6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α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groups inhibit sodium retention.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roids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104576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roids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  <p:pic>
        <p:nvPicPr>
          <p:cNvPr id="3" name="Picture 2" descr="steroids_0.t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  <p:pic>
        <p:nvPicPr>
          <p:cNvPr id="4" name="Picture 3" descr="steroids_0.t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  <p:pic>
        <p:nvPicPr>
          <p:cNvPr id="5" name="Picture 4" descr="steroids_0.t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  <p:pic>
        <p:nvPicPr>
          <p:cNvPr id="6" name="Picture 5" descr="steroids_0.t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16390"/>
            <a:ext cx="7391400" cy="55493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0756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More potent than Cortisone and Hydrocortisone.</a:t>
            </a:r>
          </a:p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When orally administered, completely absorbed, Bioavailability 80%.</a:t>
            </a:r>
          </a:p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It is metabolized into no. of hydrophilic and less active metabolites.</a:t>
            </a:r>
          </a:p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6 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And 16 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Hydroxy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are the major metabolites.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57200" y="381000"/>
            <a:ext cx="8305800" cy="63246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 algn="just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adrenal glands are flattened, cap–like structures located above the Kidneys. The inner core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ie.medulla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gland secretes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catecholamines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while the shell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Cortex synthesizes steroid hormone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Adrenocorticosteroids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Adrenocorticosteroids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are naturally occurring compounds that are released by the adrenal gland.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Stress, anxiety, and the time of day cause the hypothalamus to release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corticotropin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-releasing hormone which acts on the pituitary gland.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pituitary gland secretes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adrenocorticotropic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hormone which stimulates the adrenal cortex to release hydrocortisone.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Once sufficient levels of hydrocortisone have been reached, hydrocortisone causes the pituitary gland and hypothalamus to inhibit the release of their respective hormones.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20000" contrast="30000"/>
          </a:blip>
          <a:stretch>
            <a:fillRect/>
          </a:stretch>
        </p:blipFill>
        <p:spPr>
          <a:xfrm>
            <a:off x="1905000" y="0"/>
            <a:ext cx="5638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091889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91400" cy="554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96200" cy="57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990600"/>
            <a:ext cx="7091889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8382000" cy="5073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Hydrocortisone (hormonally active) and cortisone (inactive metabolite of Hydrocortisone) are biochemically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interconvertible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Hydrocortisone is metabolized by Liver following administration by any route with a half life of  1to 1.5 hrs.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Hydrocortisone is mainly excreted in urine as inactive O-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glucuronide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conjugates and minor O-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sufate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conjugate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urocortisol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5</a:t>
            </a:r>
            <a:r>
              <a:rPr lang="el-G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dihydro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cortisol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urocortisone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tetrahydro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metabolite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Urocortisol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is the major metabolite formed.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Hydrocortisone is extensively bound to plasma proteins primarily to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Transcortin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with only 5-10% of plasma Hydrocortisone unbound.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30000" contrast="30000"/>
          </a:blip>
          <a:stretch>
            <a:fillRect/>
          </a:stretch>
        </p:blipFill>
        <p:spPr>
          <a:xfrm>
            <a:off x="670024" y="0"/>
            <a:ext cx="733127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Cortisone is administered orally or by IM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Oral Hydrocortisone is completely absorbed with bioavailability  &gt;95% and half life 1-2 hrs.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acetate ester has increased stability and has a longer duration of action when administered by IM.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When administered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intrarectally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hydrocortisone is poorly absorbed.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FLUDROCORTISONE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 is orally administered as its 21-acetate derivative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Effective in Rheumatoid Arthritis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Used in Addison’s Disease</a:t>
            </a:r>
          </a:p>
          <a:p>
            <a:pPr algn="just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30000" contrast="40000"/>
          </a:blip>
          <a:stretch>
            <a:fillRect/>
          </a:stretch>
        </p:blipFill>
        <p:spPr>
          <a:xfrm>
            <a:off x="609600" y="838200"/>
            <a:ext cx="3276600" cy="272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MG_2018_0.tmp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30000" contrast="30000"/>
          </a:blip>
          <a:stretch>
            <a:fillRect/>
          </a:stretch>
        </p:blipFill>
        <p:spPr>
          <a:xfrm>
            <a:off x="4648200" y="762000"/>
            <a:ext cx="3276600" cy="2716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tretch>
            <a:fillRect/>
          </a:stretch>
        </p:blipFill>
        <p:spPr>
          <a:xfrm>
            <a:off x="1066800" y="187918"/>
            <a:ext cx="7162800" cy="6328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685800"/>
            <a:ext cx="7675876" cy="576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20000" contrast="30000"/>
          </a:blip>
          <a:stretch>
            <a:fillRect/>
          </a:stretch>
        </p:blipFill>
        <p:spPr>
          <a:xfrm>
            <a:off x="1524000" y="0"/>
            <a:ext cx="56388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8_0.t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  <a:lum bright="20000" contrast="40000"/>
          </a:blip>
          <a:stretch>
            <a:fillRect/>
          </a:stretch>
        </p:blipFill>
        <p:spPr>
          <a:xfrm>
            <a:off x="228600" y="114300"/>
            <a:ext cx="8686800" cy="651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4582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TRIAMCINOLONE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Glucocorticoid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activity equivalent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Prednisolone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but with decreased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Mineralocorticoid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activity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Used in Rheumatoid Arthritis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Decreased tendency to cause salt and water retention and edema and can induce sodium and water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diuresis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including side effects as anorexia, weight loss, muscle weakness, leg cramps, nausea, dizziness and general toxic feeling.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DEXAMETHASONE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Unlike 16-hydroxylation, methyl group increases anti-inflammatory activity by increasing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lipophilicity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receptor affinity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Methyl group reduces salt retaining properties of corticosteroids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Anti-inflammatory activity 5 fold more than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Prednisolone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Route of metabolism same as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Prednisolone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BETAMETHASONE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Used in treatment of Rheumatoid Arthritis and Dermatological Disorders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Less toxic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 Side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effects: Increased Appetite, weight gain, facial mooning occur with prolonged use</a:t>
            </a:r>
          </a:p>
          <a:p>
            <a:pPr algn="just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838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They contain 5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membered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Cyclopentane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 ring plus 3 rings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Phenanthrene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perhydrophenanthrene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(rings A, B, C) 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 double bond is present between positions 4 &amp; 5 or 5&amp; 6. There is no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trans relationship between rings A &amp; B.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symbol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often used to designate C=C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If the C=C is between positions 4 &amp; 5, the compound referred as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Steroid.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C=C is between positions 5 &amp; 10, the compound referred as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5 (10)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Steroid.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Cholesterol is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Steroid</a:t>
            </a:r>
            <a:endParaRPr lang="en-US" sz="2400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3"/>
              </a:buClr>
              <a:buFont typeface="Arial" pitchFamily="34" charset="0"/>
              <a:buChar char="•"/>
            </a:pPr>
            <a:endParaRPr lang="en-US" sz="2400" b="1" baseline="30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144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Mechanism of Steroid Hormone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They are present in extremely low concentrations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0.1 to 1.0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nmol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/L where they exert potent physiologic effects on sensitive tissues and they bind with high affinity to intracellular receptors.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They act on target cells to regulate gene expression and protein biosynthesis via the formation of steroid-receptor complexes, subsequent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transactivation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gene expression, receptor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dimerization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translocation to the nucleus. </a:t>
            </a:r>
          </a:p>
          <a:p>
            <a:pPr>
              <a:buClr>
                <a:schemeClr val="accent3"/>
              </a:buClr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8610600" cy="617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Mineralocorticoids</a:t>
            </a:r>
            <a:endParaRPr lang="en-US" sz="24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such as Hydrocortisone (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Cortisol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are biosynthesized and released under the influence of Peptide hormones secreted by Hypothalamus and Anterior Pituitary to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activateAdrenal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Cortex (Hypothalamus-pituitary-adrenal [HPA] axis)</a:t>
            </a: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Removal of Pituitary results in Atrophy of the adrenal cortex and marked decrease in rate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formation and secretion.</a:t>
            </a: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secretion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Mineralocorticoids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corticosterone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aldosterone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is under the influence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octapeptide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Angiotensin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II.</a:t>
            </a: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peptide hormone in the Anterior Pituitary that influences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biosynthesis is ACTH while the peptide hormone in the Hypothalamus is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Corticotropin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Releasing Factor (CRF).</a:t>
            </a: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production of both ACTH and CRF is regulated by CNS and Negative feedback mechanism.</a:t>
            </a: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CRF is released by Hypothalamus and is transported to the Anterior Pituitary, where it stimulates the release of ACTH into bloodstream.</a:t>
            </a:r>
          </a:p>
          <a:p>
            <a:pPr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ACTH is transported to adrenal glands where it stimulates the biosynthesis and secretion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circulating levels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act on Hypothalamus and Anterior Pituitary to regulate the release of both CRF and ACTH.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As the levels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rise, smaller amounts of CRF and ACTH are secreted and negative feedback is observed (HPA suppression).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Stimulii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such as pain, noise and emotional reactions, increase the secretion of CRF, ACTH and consequently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Once the stimulus is alleviated or removed, the negative feedback mechanism inhibits further production and helps to return the body to a normal hormonal balance.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ACTH acts at the adrenal gland by binding to a receptor protein on the surface of the adrenal cortex cell to stimulate the biosynthesis and secretion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ACTH stimulates the conversion of cholesterol esters to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glucocorticoids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ACTH receptor protein coupled to G protein and to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adenyl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cyclase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causes activation of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adenyl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cyclase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via G protein. This results in increase in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cAMP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levels which cleaves cholesterol esters and liberates free cholesterol which is getting converted within mitochondria to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pregnenolone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which is converted to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Adrenocorticoids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763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All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adrenocorticoiods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are well absorbed , undergo little first pass metabolism in the Liver and demonstrates oral Bioavailability of 70-80% except for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Triamcinolone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degree of Systemic side effects is dose dependent, related to the half life of the drug, frequency of administration, time of day when administered and route of administration.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Higher the plasma corticosteroid concentration and longer the half life, greater will be the systemic side effects.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00200"/>
            <a:ext cx="7010400" cy="1066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GLUCOCORTICOIDS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387</TotalTime>
  <Words>1180</Words>
  <Application>Microsoft Office PowerPoint</Application>
  <PresentationFormat>On-screen Show (4:3)</PresentationFormat>
  <Paragraphs>77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GLUCOCORTICOIDS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Sai </cp:lastModifiedBy>
  <cp:revision>112</cp:revision>
  <dcterms:created xsi:type="dcterms:W3CDTF">2006-08-16T00:00:00Z</dcterms:created>
  <dcterms:modified xsi:type="dcterms:W3CDTF">2018-02-26T11:23:33Z</dcterms:modified>
</cp:coreProperties>
</file>