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Elements of cost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Burden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lphaLcPeriod"/>
            </a:pPr>
            <a:r>
              <a:rPr lang="en-US" dirty="0" smtClean="0"/>
              <a:t>Direct Burden :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expenditure on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training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supervision and  clerical help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lost time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premium on over time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vacation , holiday , sick pay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employee benefits  as Hospitalization , Insurance, Retirement benefits. </a:t>
            </a:r>
          </a:p>
          <a:p>
            <a:pPr marL="514350" indent="-514350">
              <a:buNone/>
            </a:pPr>
            <a:r>
              <a:rPr lang="en-US" dirty="0" smtClean="0"/>
              <a:t>    Operating expenses of each dept .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[ uniform , maintenance , travel , membership ,  seminars ]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Ex: cost of Et. Oxide and HEPA in sterilization – repairs and </a:t>
            </a:r>
            <a:r>
              <a:rPr lang="en-US" dirty="0" err="1" smtClean="0"/>
              <a:t>maintaenace</a:t>
            </a:r>
            <a:r>
              <a:rPr lang="en-US" dirty="0" smtClean="0"/>
              <a:t> .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b. Fixed Burden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In addition to operating dept all other dept as Q.C , Material Management  prepare operating expense and labor cost to be charged in the manufacturing cost..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in addition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cost of fuel , taxes , land , electricity ,  building and equipment  depreciation  </a:t>
            </a:r>
          </a:p>
          <a:p>
            <a:pPr>
              <a:buNone/>
            </a:pPr>
            <a:r>
              <a:rPr lang="en-US" dirty="0" smtClean="0"/>
              <a:t>Ex:  if some dept have facility of rabbits test for pyrogen testing then the  cost can be allocated to parenterals dept.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it avoided spreading the cost of pyrogen testing to other dept  over other cost centers which do not use this service.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cost</a:t>
            </a:r>
            <a:endParaRPr lang="en-US" dirty="0"/>
          </a:p>
        </p:txBody>
      </p:sp>
      <p:pic>
        <p:nvPicPr>
          <p:cNvPr id="4" name="Content Placeholder 3" descr="variance-analysi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219200"/>
            <a:ext cx="7696200" cy="487679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8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800" dirty="0" smtClean="0">
                <a:solidFill>
                  <a:srgbClr val="FF0000"/>
                </a:solidFill>
              </a:rPr>
              <a:t>Thank You 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Three elements of cost </a:t>
            </a:r>
          </a:p>
          <a:p>
            <a:pPr marL="514350" indent="-514350">
              <a:buNone/>
            </a:pPr>
            <a:r>
              <a:rPr lang="en-US" dirty="0" smtClean="0"/>
              <a:t>1.    Materials </a:t>
            </a:r>
          </a:p>
          <a:p>
            <a:pPr marL="514350" indent="-514350">
              <a:buNone/>
            </a:pPr>
            <a:r>
              <a:rPr lang="en-US" dirty="0" smtClean="0"/>
              <a:t>2.    Labor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a</a:t>
            </a:r>
            <a:r>
              <a:rPr lang="en-US" dirty="0" smtClean="0"/>
              <a:t>. Direct labor  </a:t>
            </a:r>
            <a:r>
              <a:rPr lang="en-US" dirty="0" smtClean="0"/>
              <a:t>   </a:t>
            </a:r>
            <a:r>
              <a:rPr lang="en-US" dirty="0" smtClean="0"/>
              <a:t>b. Indirect labor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    Burden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a. Direct burden   b. Fixed  burden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4937760"/>
          </a:xfrm>
        </p:spPr>
        <p:txBody>
          <a:bodyPr/>
          <a:lstStyle/>
          <a:p>
            <a:r>
              <a:rPr lang="en-US" dirty="0" smtClean="0"/>
              <a:t>Materials : based on  the needs expressed in the production forecast , the purchasing department negotiates  contracts and price arrangement and ascertain the standard cost of each item.</a:t>
            </a:r>
          </a:p>
          <a:p>
            <a:r>
              <a:rPr lang="en-US" dirty="0" smtClean="0"/>
              <a:t>Monthly price variance  report : not only  measures the effectiveness of purchasing but also monitors changes in cost.</a:t>
            </a:r>
          </a:p>
          <a:p>
            <a:r>
              <a:rPr lang="en-US" dirty="0" smtClean="0"/>
              <a:t>The purchase price variance report helps to pick out favorable and unfavorable price variance.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Purchase price variance report </a:t>
            </a:r>
          </a:p>
          <a:p>
            <a:pPr>
              <a:buNone/>
            </a:pPr>
            <a:r>
              <a:rPr lang="en-US" dirty="0" smtClean="0"/>
              <a:t> Purchasing by Division A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438400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dirty="0" smtClean="0"/>
                        <a:t>Raw material Purchase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I</a:t>
                      </a:r>
                      <a:r>
                        <a:rPr lang="en-US" baseline="0" dirty="0" smtClean="0"/>
                        <a:t> Quarter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r>
                        <a:rPr lang="en-US" baseline="0" dirty="0" smtClean="0"/>
                        <a:t> Quarter 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2"/>
                          </a:solidFill>
                        </a:rPr>
                        <a:t>Actual spending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52500 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44000</a:t>
                      </a:r>
                      <a:r>
                        <a:rPr lang="en-US" baseline="0" dirty="0" smtClean="0"/>
                        <a:t> Rs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Budgeted</a:t>
                      </a:r>
                      <a:r>
                        <a:rPr lang="en-US" sz="2000" b="1" baseline="0" dirty="0" smtClean="0"/>
                        <a:t> </a:t>
                      </a:r>
                    </a:p>
                    <a:p>
                      <a:r>
                        <a:rPr lang="en-US" sz="2000" b="1" baseline="0" dirty="0" smtClean="0"/>
                        <a:t>Spending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r>
                        <a:rPr lang="en-US" baseline="0" dirty="0" smtClean="0"/>
                        <a:t> 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 Rs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Variance </a:t>
                      </a:r>
                    </a:p>
                    <a:p>
                      <a:r>
                        <a:rPr lang="en-US" sz="2000" b="1" dirty="0" smtClean="0"/>
                        <a:t> % variance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 Rs</a:t>
                      </a:r>
                    </a:p>
                    <a:p>
                      <a:r>
                        <a:rPr lang="en-US" dirty="0" smtClean="0"/>
                        <a:t>8.3 %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6000"/>
                      </a:pPr>
                      <a:r>
                        <a:rPr lang="en-US" dirty="0" smtClean="0"/>
                        <a:t> Rs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dirty="0" smtClean="0"/>
                        <a:t>-20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report described in this section is helpful to both purchasing and production department. , accounting dept an management of the company.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L</a:t>
            </a:r>
            <a:r>
              <a:rPr lang="en-US" dirty="0" smtClean="0"/>
              <a:t>abor </a:t>
            </a:r>
          </a:p>
          <a:p>
            <a:r>
              <a:rPr lang="en-US" dirty="0" smtClean="0"/>
              <a:t> a. Direct labor :  Labor force are important for cost control and for the stability and happiness of the workforce.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The No. of Hours required for each </a:t>
            </a:r>
            <a:r>
              <a:rPr lang="en-US" dirty="0" smtClean="0"/>
              <a:t> </a:t>
            </a:r>
            <a:r>
              <a:rPr lang="en-US" dirty="0" smtClean="0"/>
              <a:t>dept for production of most item are decided by historical information or by time study of industrial engineer .</a:t>
            </a:r>
          </a:p>
          <a:p>
            <a:pPr>
              <a:buNone/>
            </a:pPr>
            <a:r>
              <a:rPr lang="en-US" dirty="0" smtClean="0"/>
              <a:t>   Training cost </a:t>
            </a:r>
            <a:endParaRPr lang="en-US" dirty="0"/>
          </a:p>
        </p:txBody>
      </p:sp>
      <p:pic>
        <p:nvPicPr>
          <p:cNvPr id="4" name="Picture 3" descr="lab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038600"/>
            <a:ext cx="4876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 The production of any bulk or finished goods items is expressed as No. of direct labor hours needed to produce 1000 bulk tablets </a:t>
            </a:r>
            <a:r>
              <a:rPr lang="en-US" dirty="0" smtClean="0"/>
              <a:t>of 100 mg </a:t>
            </a:r>
            <a:r>
              <a:rPr lang="en-US" dirty="0" smtClean="0"/>
              <a:t> or 1000 bottles of 100 ml for every product made including promotional items .</a:t>
            </a:r>
          </a:p>
          <a:p>
            <a:pPr>
              <a:buNone/>
            </a:pPr>
            <a:r>
              <a:rPr lang="en-US" dirty="0" smtClean="0"/>
              <a:t>Information is important to </a:t>
            </a:r>
          </a:p>
          <a:p>
            <a:r>
              <a:rPr lang="en-US" dirty="0" smtClean="0"/>
              <a:t>1. accounting dept</a:t>
            </a:r>
          </a:p>
          <a:p>
            <a:r>
              <a:rPr lang="en-US" dirty="0" smtClean="0"/>
              <a:t>2. production planning dept.</a:t>
            </a:r>
          </a:p>
          <a:p>
            <a:r>
              <a:rPr lang="en-US" dirty="0" smtClean="0"/>
              <a:t>3.operating managers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2. Indirect Labor :</a:t>
            </a:r>
          </a:p>
          <a:p>
            <a:r>
              <a:rPr lang="en-US" dirty="0" smtClean="0"/>
              <a:t> </a:t>
            </a:r>
            <a:r>
              <a:rPr lang="en-US" dirty="0" smtClean="0"/>
              <a:t>without indirect labor hours it would be difficult to analyze and control available hours of work  and to use labor force efficiently.</a:t>
            </a:r>
          </a:p>
          <a:p>
            <a:r>
              <a:rPr lang="en-US" dirty="0" smtClean="0"/>
              <a:t>EX: If servicemen brings  caps and bottles of 3 packaging line  his function represent some indirect labor to each of the line.   It would be  best to allocate such time to the  products of each line . Rather than putting cost on indirect labor and loose its identity and </a:t>
            </a:r>
            <a:r>
              <a:rPr lang="en-US" dirty="0" err="1" smtClean="0"/>
              <a:t>deviding</a:t>
            </a:r>
            <a:r>
              <a:rPr lang="en-US" dirty="0" smtClean="0"/>
              <a:t> the cost on rest of the products 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Indirect labor cost can not be put into work standard and can be identified and controlled.</a:t>
            </a:r>
          </a:p>
          <a:p>
            <a:r>
              <a:rPr lang="en-US" dirty="0" smtClean="0"/>
              <a:t>Cost of mechanics </a:t>
            </a:r>
          </a:p>
          <a:p>
            <a:r>
              <a:rPr lang="en-US" dirty="0" smtClean="0"/>
              <a:t>Cost of servicemen</a:t>
            </a:r>
          </a:p>
          <a:p>
            <a:r>
              <a:rPr lang="en-US" dirty="0" smtClean="0"/>
              <a:t>Cost of equipment cleaning</a:t>
            </a:r>
          </a:p>
          <a:p>
            <a:r>
              <a:rPr lang="en-US" dirty="0" smtClean="0"/>
              <a:t>Q.C Inspectors </a:t>
            </a:r>
          </a:p>
          <a:p>
            <a:r>
              <a:rPr lang="en-US" dirty="0" smtClean="0"/>
              <a:t>Line change over </a:t>
            </a:r>
          </a:p>
          <a:p>
            <a:r>
              <a:rPr lang="en-US" dirty="0" smtClean="0"/>
              <a:t>Every efforts are made to  lower indirect labor cost to total labor for good cost control 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</TotalTime>
  <Words>601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Elements of cost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3. Burden</vt:lpstr>
      <vt:lpstr>Slide 11</vt:lpstr>
      <vt:lpstr>Elements of cost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cost </dc:title>
  <dc:creator>Admin</dc:creator>
  <cp:lastModifiedBy>Admin</cp:lastModifiedBy>
  <cp:revision>15</cp:revision>
  <dcterms:created xsi:type="dcterms:W3CDTF">2006-08-16T00:00:00Z</dcterms:created>
  <dcterms:modified xsi:type="dcterms:W3CDTF">2017-03-06T07:17:09Z</dcterms:modified>
</cp:coreProperties>
</file>