
<file path=[Content_Types].xml><?xml version="1.0" encoding="utf-8"?>
<Types xmlns="http://schemas.openxmlformats.org/package/2006/content-types">
  <Override PartName="/_rels/.rels" ContentType="application/vnd.openxmlformats-package.relationships+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9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69.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_rels/slide89.xml.rels" ContentType="application/vnd.openxmlformats-package.relationships+xml"/>
  <Override PartName="/ppt/slides/_rels/slide88.xml.rels" ContentType="application/vnd.openxmlformats-package.relationships+xml"/>
  <Override PartName="/ppt/slides/_rels/slide87.xml.rels" ContentType="application/vnd.openxmlformats-package.relationships+xml"/>
  <Override PartName="/ppt/slides/_rels/slide78.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79.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80.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90.xml.rels" ContentType="application/vnd.openxmlformats-package.relationships+xml"/>
  <Override PartName="/ppt/slides/_rels/slide19.xml.rels" ContentType="application/vnd.openxmlformats-package.relationships+xml"/>
  <Override PartName="/ppt/slides/_rels/slide70.xml.rels" ContentType="application/vnd.openxmlformats-package.relationships+xml"/>
  <Override PartName="/ppt/slides/_rels/slide12.xml.rels" ContentType="application/vnd.openxmlformats-package.relationships+xml"/>
  <Override PartName="/ppt/slides/_rels/slide68.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83.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84.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1.xml.rels" ContentType="application/vnd.openxmlformats-package.relationships+xml"/>
  <Override PartName="/ppt/slides/_rels/slide23.xml.rels" ContentType="application/vnd.openxmlformats-package.relationships+xml"/>
  <Override PartName="/ppt/slides/_rels/slide85.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82.xml.rels" ContentType="application/vnd.openxmlformats-package.relationships+xml"/>
  <Override PartName="/ppt/slides/_rels/slide24.xml.rels" ContentType="application/vnd.openxmlformats-package.relationships+xml"/>
  <Override PartName="/ppt/slides/_rels/slide86.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77.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79.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8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50.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39.png" ContentType="image/png"/>
  <Override PartName="/ppt/media/image4.png" ContentType="image/png"/>
  <Override PartName="/ppt/media/image38.png" ContentType="image/png"/>
  <Override PartName="/ppt/media/image3.png" ContentType="image/png"/>
  <Override PartName="/ppt/media/image37.png" ContentType="image/png"/>
  <Override PartName="/ppt/media/image2.png" ContentType="image/png"/>
  <Override PartName="/ppt/media/image7.png" ContentType="image/png"/>
  <Override PartName="/ppt/media/image22.png" ContentType="image/png"/>
  <Override PartName="/ppt/media/image36.png" ContentType="image/png"/>
  <Override PartName="/ppt/media/image1.png" ContentType="image/png"/>
  <Override PartName="/ppt/media/image6.png" ContentType="image/png"/>
  <Override PartName="/ppt/media/image21.png" ContentType="image/png"/>
  <Override PartName="/ppt/media/image11.png" ContentType="image/png"/>
  <Override PartName="/ppt/media/image14.gif" ContentType="image/gif"/>
  <Override PartName="/ppt/media/image12.png" ContentType="image/png"/>
  <Override PartName="/ppt/media/image13.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35" name="PlaceHolder 2"/>
          <p:cNvSpPr>
            <a:spLocks noGrp="1"/>
          </p:cNvSpPr>
          <p:nvPr>
            <p:ph type="body"/>
          </p:nvPr>
        </p:nvSpPr>
        <p:spPr>
          <a:xfrm>
            <a:off x="914400" y="144792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36" name="PlaceHolder 3"/>
          <p:cNvSpPr>
            <a:spLocks noGrp="1"/>
          </p:cNvSpPr>
          <p:nvPr>
            <p:ph type="body"/>
          </p:nvPr>
        </p:nvSpPr>
        <p:spPr>
          <a:xfrm>
            <a:off x="914400" y="383616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38"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39"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40" name="PlaceHolder 4"/>
          <p:cNvSpPr>
            <a:spLocks noGrp="1"/>
          </p:cNvSpPr>
          <p:nvPr>
            <p:ph type="body"/>
          </p:nvPr>
        </p:nvSpPr>
        <p:spPr>
          <a:xfrm>
            <a:off x="489708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41" name="PlaceHolder 5"/>
          <p:cNvSpPr>
            <a:spLocks noGrp="1"/>
          </p:cNvSpPr>
          <p:nvPr>
            <p:ph type="body"/>
          </p:nvPr>
        </p:nvSpPr>
        <p:spPr>
          <a:xfrm>
            <a:off x="91440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43" name="PlaceHolder 2"/>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44" name="PlaceHolder 3"/>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pic>
        <p:nvPicPr>
          <p:cNvPr id="45" name="" descr=""/>
          <p:cNvPicPr/>
          <p:nvPr/>
        </p:nvPicPr>
        <p:blipFill>
          <a:blip r:embed="rId2"/>
          <a:stretch/>
        </p:blipFill>
        <p:spPr>
          <a:xfrm>
            <a:off x="1935360" y="1447560"/>
            <a:ext cx="5729760" cy="4571640"/>
          </a:xfrm>
          <a:prstGeom prst="rect">
            <a:avLst/>
          </a:prstGeom>
          <a:ln>
            <a:noFill/>
          </a:ln>
        </p:spPr>
      </p:pic>
      <p:pic>
        <p:nvPicPr>
          <p:cNvPr id="46" name="" descr=""/>
          <p:cNvPicPr/>
          <p:nvPr/>
        </p:nvPicPr>
        <p:blipFill>
          <a:blip r:embed="rId3"/>
          <a:stretch/>
        </p:blipFill>
        <p:spPr>
          <a:xfrm>
            <a:off x="1935360" y="1447560"/>
            <a:ext cx="5729760" cy="4571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55"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57" name="PlaceHolder 2"/>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59" name="PlaceHolder 2"/>
          <p:cNvSpPr>
            <a:spLocks noGrp="1"/>
          </p:cNvSpPr>
          <p:nvPr>
            <p:ph type="body"/>
          </p:nvPr>
        </p:nvSpPr>
        <p:spPr>
          <a:xfrm>
            <a:off x="91440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60" name="PlaceHolder 3"/>
          <p:cNvSpPr>
            <a:spLocks noGrp="1"/>
          </p:cNvSpPr>
          <p:nvPr>
            <p:ph type="body"/>
          </p:nvPr>
        </p:nvSpPr>
        <p:spPr>
          <a:xfrm>
            <a:off x="489708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64"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65" name="PlaceHolder 3"/>
          <p:cNvSpPr>
            <a:spLocks noGrp="1"/>
          </p:cNvSpPr>
          <p:nvPr>
            <p:ph type="body"/>
          </p:nvPr>
        </p:nvSpPr>
        <p:spPr>
          <a:xfrm>
            <a:off x="91440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66" name="PlaceHolder 4"/>
          <p:cNvSpPr>
            <a:spLocks noGrp="1"/>
          </p:cNvSpPr>
          <p:nvPr>
            <p:ph type="body"/>
          </p:nvPr>
        </p:nvSpPr>
        <p:spPr>
          <a:xfrm>
            <a:off x="489708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4"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68" name="PlaceHolder 2"/>
          <p:cNvSpPr>
            <a:spLocks noGrp="1"/>
          </p:cNvSpPr>
          <p:nvPr>
            <p:ph type="body"/>
          </p:nvPr>
        </p:nvSpPr>
        <p:spPr>
          <a:xfrm>
            <a:off x="91440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69"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70" name="PlaceHolder 4"/>
          <p:cNvSpPr>
            <a:spLocks noGrp="1"/>
          </p:cNvSpPr>
          <p:nvPr>
            <p:ph type="body"/>
          </p:nvPr>
        </p:nvSpPr>
        <p:spPr>
          <a:xfrm>
            <a:off x="489708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72"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73"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74" name="PlaceHolder 4"/>
          <p:cNvSpPr>
            <a:spLocks noGrp="1"/>
          </p:cNvSpPr>
          <p:nvPr>
            <p:ph type="body"/>
          </p:nvPr>
        </p:nvSpPr>
        <p:spPr>
          <a:xfrm>
            <a:off x="914400" y="383616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76" name="PlaceHolder 2"/>
          <p:cNvSpPr>
            <a:spLocks noGrp="1"/>
          </p:cNvSpPr>
          <p:nvPr>
            <p:ph type="body"/>
          </p:nvPr>
        </p:nvSpPr>
        <p:spPr>
          <a:xfrm>
            <a:off x="914400" y="144792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77" name="PlaceHolder 3"/>
          <p:cNvSpPr>
            <a:spLocks noGrp="1"/>
          </p:cNvSpPr>
          <p:nvPr>
            <p:ph type="body"/>
          </p:nvPr>
        </p:nvSpPr>
        <p:spPr>
          <a:xfrm>
            <a:off x="914400" y="383616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79"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80"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81" name="PlaceHolder 4"/>
          <p:cNvSpPr>
            <a:spLocks noGrp="1"/>
          </p:cNvSpPr>
          <p:nvPr>
            <p:ph type="body"/>
          </p:nvPr>
        </p:nvSpPr>
        <p:spPr>
          <a:xfrm>
            <a:off x="489708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82" name="PlaceHolder 5"/>
          <p:cNvSpPr>
            <a:spLocks noGrp="1"/>
          </p:cNvSpPr>
          <p:nvPr>
            <p:ph type="body"/>
          </p:nvPr>
        </p:nvSpPr>
        <p:spPr>
          <a:xfrm>
            <a:off x="91440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84" name="PlaceHolder 2"/>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85" name="PlaceHolder 3"/>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pic>
        <p:nvPicPr>
          <p:cNvPr id="86" name="" descr=""/>
          <p:cNvPicPr/>
          <p:nvPr/>
        </p:nvPicPr>
        <p:blipFill>
          <a:blip r:embed="rId2"/>
          <a:stretch/>
        </p:blipFill>
        <p:spPr>
          <a:xfrm>
            <a:off x="1935360" y="1447560"/>
            <a:ext cx="5729760" cy="4571640"/>
          </a:xfrm>
          <a:prstGeom prst="rect">
            <a:avLst/>
          </a:prstGeom>
          <a:ln>
            <a:noFill/>
          </a:ln>
        </p:spPr>
      </p:pic>
      <p:pic>
        <p:nvPicPr>
          <p:cNvPr id="87" name="" descr=""/>
          <p:cNvPicPr/>
          <p:nvPr/>
        </p:nvPicPr>
        <p:blipFill>
          <a:blip r:embed="rId3"/>
          <a:stretch/>
        </p:blipFill>
        <p:spPr>
          <a:xfrm>
            <a:off x="1935360" y="1447560"/>
            <a:ext cx="5729760" cy="45716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01"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03" name="PlaceHolder 2"/>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05" name="PlaceHolder 2"/>
          <p:cNvSpPr>
            <a:spLocks noGrp="1"/>
          </p:cNvSpPr>
          <p:nvPr>
            <p:ph type="body"/>
          </p:nvPr>
        </p:nvSpPr>
        <p:spPr>
          <a:xfrm>
            <a:off x="91440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06" name="PlaceHolder 3"/>
          <p:cNvSpPr>
            <a:spLocks noGrp="1"/>
          </p:cNvSpPr>
          <p:nvPr>
            <p:ph type="body"/>
          </p:nvPr>
        </p:nvSpPr>
        <p:spPr>
          <a:xfrm>
            <a:off x="489708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6" name="PlaceHolder 2"/>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10"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11" name="PlaceHolder 3"/>
          <p:cNvSpPr>
            <a:spLocks noGrp="1"/>
          </p:cNvSpPr>
          <p:nvPr>
            <p:ph type="body"/>
          </p:nvPr>
        </p:nvSpPr>
        <p:spPr>
          <a:xfrm>
            <a:off x="91440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12" name="PlaceHolder 4"/>
          <p:cNvSpPr>
            <a:spLocks noGrp="1"/>
          </p:cNvSpPr>
          <p:nvPr>
            <p:ph type="body"/>
          </p:nvPr>
        </p:nvSpPr>
        <p:spPr>
          <a:xfrm>
            <a:off x="489708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14" name="PlaceHolder 2"/>
          <p:cNvSpPr>
            <a:spLocks noGrp="1"/>
          </p:cNvSpPr>
          <p:nvPr>
            <p:ph type="body"/>
          </p:nvPr>
        </p:nvSpPr>
        <p:spPr>
          <a:xfrm>
            <a:off x="91440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15"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16" name="PlaceHolder 4"/>
          <p:cNvSpPr>
            <a:spLocks noGrp="1"/>
          </p:cNvSpPr>
          <p:nvPr>
            <p:ph type="body"/>
          </p:nvPr>
        </p:nvSpPr>
        <p:spPr>
          <a:xfrm>
            <a:off x="489708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18"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19"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20" name="PlaceHolder 4"/>
          <p:cNvSpPr>
            <a:spLocks noGrp="1"/>
          </p:cNvSpPr>
          <p:nvPr>
            <p:ph type="body"/>
          </p:nvPr>
        </p:nvSpPr>
        <p:spPr>
          <a:xfrm>
            <a:off x="914400" y="383616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22" name="PlaceHolder 2"/>
          <p:cNvSpPr>
            <a:spLocks noGrp="1"/>
          </p:cNvSpPr>
          <p:nvPr>
            <p:ph type="body"/>
          </p:nvPr>
        </p:nvSpPr>
        <p:spPr>
          <a:xfrm>
            <a:off x="914400" y="144792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23" name="PlaceHolder 3"/>
          <p:cNvSpPr>
            <a:spLocks noGrp="1"/>
          </p:cNvSpPr>
          <p:nvPr>
            <p:ph type="body"/>
          </p:nvPr>
        </p:nvSpPr>
        <p:spPr>
          <a:xfrm>
            <a:off x="914400" y="383616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25"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26"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27" name="PlaceHolder 4"/>
          <p:cNvSpPr>
            <a:spLocks noGrp="1"/>
          </p:cNvSpPr>
          <p:nvPr>
            <p:ph type="body"/>
          </p:nvPr>
        </p:nvSpPr>
        <p:spPr>
          <a:xfrm>
            <a:off x="489708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28" name="PlaceHolder 5"/>
          <p:cNvSpPr>
            <a:spLocks noGrp="1"/>
          </p:cNvSpPr>
          <p:nvPr>
            <p:ph type="body"/>
          </p:nvPr>
        </p:nvSpPr>
        <p:spPr>
          <a:xfrm>
            <a:off x="91440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30" name="PlaceHolder 2"/>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31" name="PlaceHolder 3"/>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pic>
        <p:nvPicPr>
          <p:cNvPr id="132" name="" descr=""/>
          <p:cNvPicPr/>
          <p:nvPr/>
        </p:nvPicPr>
        <p:blipFill>
          <a:blip r:embed="rId2"/>
          <a:stretch/>
        </p:blipFill>
        <p:spPr>
          <a:xfrm>
            <a:off x="1935360" y="1447560"/>
            <a:ext cx="5729760" cy="4571640"/>
          </a:xfrm>
          <a:prstGeom prst="rect">
            <a:avLst/>
          </a:prstGeom>
          <a:ln>
            <a:noFill/>
          </a:ln>
        </p:spPr>
      </p:pic>
      <p:pic>
        <p:nvPicPr>
          <p:cNvPr id="133" name="" descr=""/>
          <p:cNvPicPr/>
          <p:nvPr/>
        </p:nvPicPr>
        <p:blipFill>
          <a:blip r:embed="rId3"/>
          <a:stretch/>
        </p:blipFill>
        <p:spPr>
          <a:xfrm>
            <a:off x="1935360" y="1447560"/>
            <a:ext cx="5729760" cy="457164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42"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44" name="PlaceHolder 2"/>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8" name="PlaceHolder 2"/>
          <p:cNvSpPr>
            <a:spLocks noGrp="1"/>
          </p:cNvSpPr>
          <p:nvPr>
            <p:ph type="body"/>
          </p:nvPr>
        </p:nvSpPr>
        <p:spPr>
          <a:xfrm>
            <a:off x="91440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9" name="PlaceHolder 3"/>
          <p:cNvSpPr>
            <a:spLocks noGrp="1"/>
          </p:cNvSpPr>
          <p:nvPr>
            <p:ph type="body"/>
          </p:nvPr>
        </p:nvSpPr>
        <p:spPr>
          <a:xfrm>
            <a:off x="489708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46" name="PlaceHolder 2"/>
          <p:cNvSpPr>
            <a:spLocks noGrp="1"/>
          </p:cNvSpPr>
          <p:nvPr>
            <p:ph type="body"/>
          </p:nvPr>
        </p:nvSpPr>
        <p:spPr>
          <a:xfrm>
            <a:off x="91440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47" name="PlaceHolder 3"/>
          <p:cNvSpPr>
            <a:spLocks noGrp="1"/>
          </p:cNvSpPr>
          <p:nvPr>
            <p:ph type="body"/>
          </p:nvPr>
        </p:nvSpPr>
        <p:spPr>
          <a:xfrm>
            <a:off x="489708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51"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52" name="PlaceHolder 3"/>
          <p:cNvSpPr>
            <a:spLocks noGrp="1"/>
          </p:cNvSpPr>
          <p:nvPr>
            <p:ph type="body"/>
          </p:nvPr>
        </p:nvSpPr>
        <p:spPr>
          <a:xfrm>
            <a:off x="91440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53" name="PlaceHolder 4"/>
          <p:cNvSpPr>
            <a:spLocks noGrp="1"/>
          </p:cNvSpPr>
          <p:nvPr>
            <p:ph type="body"/>
          </p:nvPr>
        </p:nvSpPr>
        <p:spPr>
          <a:xfrm>
            <a:off x="489708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55" name="PlaceHolder 2"/>
          <p:cNvSpPr>
            <a:spLocks noGrp="1"/>
          </p:cNvSpPr>
          <p:nvPr>
            <p:ph type="body"/>
          </p:nvPr>
        </p:nvSpPr>
        <p:spPr>
          <a:xfrm>
            <a:off x="91440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56"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57" name="PlaceHolder 4"/>
          <p:cNvSpPr>
            <a:spLocks noGrp="1"/>
          </p:cNvSpPr>
          <p:nvPr>
            <p:ph type="body"/>
          </p:nvPr>
        </p:nvSpPr>
        <p:spPr>
          <a:xfrm>
            <a:off x="489708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59"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60"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61" name="PlaceHolder 4"/>
          <p:cNvSpPr>
            <a:spLocks noGrp="1"/>
          </p:cNvSpPr>
          <p:nvPr>
            <p:ph type="body"/>
          </p:nvPr>
        </p:nvSpPr>
        <p:spPr>
          <a:xfrm>
            <a:off x="914400" y="383616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63" name="PlaceHolder 2"/>
          <p:cNvSpPr>
            <a:spLocks noGrp="1"/>
          </p:cNvSpPr>
          <p:nvPr>
            <p:ph type="body"/>
          </p:nvPr>
        </p:nvSpPr>
        <p:spPr>
          <a:xfrm>
            <a:off x="914400" y="144792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64" name="PlaceHolder 3"/>
          <p:cNvSpPr>
            <a:spLocks noGrp="1"/>
          </p:cNvSpPr>
          <p:nvPr>
            <p:ph type="body"/>
          </p:nvPr>
        </p:nvSpPr>
        <p:spPr>
          <a:xfrm>
            <a:off x="914400" y="383616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66"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67"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68" name="PlaceHolder 4"/>
          <p:cNvSpPr>
            <a:spLocks noGrp="1"/>
          </p:cNvSpPr>
          <p:nvPr>
            <p:ph type="body"/>
          </p:nvPr>
        </p:nvSpPr>
        <p:spPr>
          <a:xfrm>
            <a:off x="489708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69" name="PlaceHolder 5"/>
          <p:cNvSpPr>
            <a:spLocks noGrp="1"/>
          </p:cNvSpPr>
          <p:nvPr>
            <p:ph type="body"/>
          </p:nvPr>
        </p:nvSpPr>
        <p:spPr>
          <a:xfrm>
            <a:off x="91440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71" name="PlaceHolder 2"/>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72" name="PlaceHolder 3"/>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pic>
        <p:nvPicPr>
          <p:cNvPr id="173" name="" descr=""/>
          <p:cNvPicPr/>
          <p:nvPr/>
        </p:nvPicPr>
        <p:blipFill>
          <a:blip r:embed="rId2"/>
          <a:stretch/>
        </p:blipFill>
        <p:spPr>
          <a:xfrm>
            <a:off x="1935360" y="1447560"/>
            <a:ext cx="5729760" cy="4571640"/>
          </a:xfrm>
          <a:prstGeom prst="rect">
            <a:avLst/>
          </a:prstGeom>
          <a:ln>
            <a:noFill/>
          </a:ln>
        </p:spPr>
      </p:pic>
      <p:pic>
        <p:nvPicPr>
          <p:cNvPr id="174" name="" descr=""/>
          <p:cNvPicPr/>
          <p:nvPr/>
        </p:nvPicPr>
        <p:blipFill>
          <a:blip r:embed="rId3"/>
          <a:stretch/>
        </p:blipFill>
        <p:spPr>
          <a:xfrm>
            <a:off x="1935360" y="1447560"/>
            <a:ext cx="5729760" cy="457164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83"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85" name="PlaceHolder 2"/>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87" name="PlaceHolder 2"/>
          <p:cNvSpPr>
            <a:spLocks noGrp="1"/>
          </p:cNvSpPr>
          <p:nvPr>
            <p:ph type="body"/>
          </p:nvPr>
        </p:nvSpPr>
        <p:spPr>
          <a:xfrm>
            <a:off x="91440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88" name="PlaceHolder 3"/>
          <p:cNvSpPr>
            <a:spLocks noGrp="1"/>
          </p:cNvSpPr>
          <p:nvPr>
            <p:ph type="body"/>
          </p:nvPr>
        </p:nvSpPr>
        <p:spPr>
          <a:xfrm>
            <a:off x="489708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92"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93" name="PlaceHolder 3"/>
          <p:cNvSpPr>
            <a:spLocks noGrp="1"/>
          </p:cNvSpPr>
          <p:nvPr>
            <p:ph type="body"/>
          </p:nvPr>
        </p:nvSpPr>
        <p:spPr>
          <a:xfrm>
            <a:off x="91440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94" name="PlaceHolder 4"/>
          <p:cNvSpPr>
            <a:spLocks noGrp="1"/>
          </p:cNvSpPr>
          <p:nvPr>
            <p:ph type="body"/>
          </p:nvPr>
        </p:nvSpPr>
        <p:spPr>
          <a:xfrm>
            <a:off x="489708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196" name="PlaceHolder 2"/>
          <p:cNvSpPr>
            <a:spLocks noGrp="1"/>
          </p:cNvSpPr>
          <p:nvPr>
            <p:ph type="body"/>
          </p:nvPr>
        </p:nvSpPr>
        <p:spPr>
          <a:xfrm>
            <a:off x="91440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97"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198" name="PlaceHolder 4"/>
          <p:cNvSpPr>
            <a:spLocks noGrp="1"/>
          </p:cNvSpPr>
          <p:nvPr>
            <p:ph type="body"/>
          </p:nvPr>
        </p:nvSpPr>
        <p:spPr>
          <a:xfrm>
            <a:off x="489708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200"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201"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202" name="PlaceHolder 4"/>
          <p:cNvSpPr>
            <a:spLocks noGrp="1"/>
          </p:cNvSpPr>
          <p:nvPr>
            <p:ph type="body"/>
          </p:nvPr>
        </p:nvSpPr>
        <p:spPr>
          <a:xfrm>
            <a:off x="914400" y="383616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204" name="PlaceHolder 2"/>
          <p:cNvSpPr>
            <a:spLocks noGrp="1"/>
          </p:cNvSpPr>
          <p:nvPr>
            <p:ph type="body"/>
          </p:nvPr>
        </p:nvSpPr>
        <p:spPr>
          <a:xfrm>
            <a:off x="914400" y="144792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205" name="PlaceHolder 3"/>
          <p:cNvSpPr>
            <a:spLocks noGrp="1"/>
          </p:cNvSpPr>
          <p:nvPr>
            <p:ph type="body"/>
          </p:nvPr>
        </p:nvSpPr>
        <p:spPr>
          <a:xfrm>
            <a:off x="914400" y="383616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207"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208"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209" name="PlaceHolder 4"/>
          <p:cNvSpPr>
            <a:spLocks noGrp="1"/>
          </p:cNvSpPr>
          <p:nvPr>
            <p:ph type="body"/>
          </p:nvPr>
        </p:nvSpPr>
        <p:spPr>
          <a:xfrm>
            <a:off x="489708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210" name="PlaceHolder 5"/>
          <p:cNvSpPr>
            <a:spLocks noGrp="1"/>
          </p:cNvSpPr>
          <p:nvPr>
            <p:ph type="body"/>
          </p:nvPr>
        </p:nvSpPr>
        <p:spPr>
          <a:xfrm>
            <a:off x="91440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212" name="PlaceHolder 2"/>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213" name="PlaceHolder 3"/>
          <p:cNvSpPr>
            <a:spLocks noGrp="1"/>
          </p:cNvSpPr>
          <p:nvPr>
            <p:ph type="body"/>
          </p:nvPr>
        </p:nvSpPr>
        <p:spPr>
          <a:xfrm>
            <a:off x="914400" y="1447920"/>
            <a:ext cx="777204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pic>
        <p:nvPicPr>
          <p:cNvPr id="214" name="" descr=""/>
          <p:cNvPicPr/>
          <p:nvPr/>
        </p:nvPicPr>
        <p:blipFill>
          <a:blip r:embed="rId2"/>
          <a:stretch/>
        </p:blipFill>
        <p:spPr>
          <a:xfrm>
            <a:off x="1935360" y="1447560"/>
            <a:ext cx="5729760" cy="4571640"/>
          </a:xfrm>
          <a:prstGeom prst="rect">
            <a:avLst/>
          </a:prstGeom>
          <a:ln>
            <a:noFill/>
          </a:ln>
        </p:spPr>
      </p:pic>
      <p:pic>
        <p:nvPicPr>
          <p:cNvPr id="215" name="" descr=""/>
          <p:cNvPicPr/>
          <p:nvPr/>
        </p:nvPicPr>
        <p:blipFill>
          <a:blip r:embed="rId3"/>
          <a:stretch/>
        </p:blipFill>
        <p:spPr>
          <a:xfrm>
            <a:off x="1935360" y="1447560"/>
            <a:ext cx="5729760" cy="4571640"/>
          </a:xfrm>
          <a:prstGeom prst="rect">
            <a:avLst/>
          </a:prstGeom>
          <a:ln>
            <a:noFill/>
          </a:ln>
        </p:spPr>
      </p:pic>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23"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24" name="PlaceHolder 3"/>
          <p:cNvSpPr>
            <a:spLocks noGrp="1"/>
          </p:cNvSpPr>
          <p:nvPr>
            <p:ph type="body"/>
          </p:nvPr>
        </p:nvSpPr>
        <p:spPr>
          <a:xfrm>
            <a:off x="91440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25" name="PlaceHolder 4"/>
          <p:cNvSpPr>
            <a:spLocks noGrp="1"/>
          </p:cNvSpPr>
          <p:nvPr>
            <p:ph type="body"/>
          </p:nvPr>
        </p:nvSpPr>
        <p:spPr>
          <a:xfrm>
            <a:off x="489708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27" name="PlaceHolder 2"/>
          <p:cNvSpPr>
            <a:spLocks noGrp="1"/>
          </p:cNvSpPr>
          <p:nvPr>
            <p:ph type="body"/>
          </p:nvPr>
        </p:nvSpPr>
        <p:spPr>
          <a:xfrm>
            <a:off x="914400" y="1447920"/>
            <a:ext cx="3792600" cy="457164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28"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29" name="PlaceHolder 4"/>
          <p:cNvSpPr>
            <a:spLocks noGrp="1"/>
          </p:cNvSpPr>
          <p:nvPr>
            <p:ph type="body"/>
          </p:nvPr>
        </p:nvSpPr>
        <p:spPr>
          <a:xfrm>
            <a:off x="4897080" y="383616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14400" y="274680"/>
            <a:ext cx="7772040" cy="1142640"/>
          </a:xfrm>
          <a:prstGeom prst="rect">
            <a:avLst/>
          </a:prstGeom>
        </p:spPr>
        <p:txBody>
          <a:bodyPr lIns="0" rIns="0" tIns="0" bIns="0" anchor="ctr"/>
          <a:p>
            <a:pPr algn="ctr"/>
            <a:endParaRPr b="0" lang="en-US" sz="1400" spc="-1" strike="noStrike">
              <a:solidFill>
                <a:srgbClr val="000000"/>
              </a:solidFill>
              <a:uFill>
                <a:solidFill>
                  <a:srgbClr val="ffffff"/>
                </a:solidFill>
              </a:uFill>
              <a:latin typeface="Verdana"/>
            </a:endParaRPr>
          </a:p>
        </p:txBody>
      </p:sp>
      <p:sp>
        <p:nvSpPr>
          <p:cNvPr id="31" name="PlaceHolder 2"/>
          <p:cNvSpPr>
            <a:spLocks noGrp="1"/>
          </p:cNvSpPr>
          <p:nvPr>
            <p:ph type="body"/>
          </p:nvPr>
        </p:nvSpPr>
        <p:spPr>
          <a:xfrm>
            <a:off x="91440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32" name="PlaceHolder 3"/>
          <p:cNvSpPr>
            <a:spLocks noGrp="1"/>
          </p:cNvSpPr>
          <p:nvPr>
            <p:ph type="body"/>
          </p:nvPr>
        </p:nvSpPr>
        <p:spPr>
          <a:xfrm>
            <a:off x="4897080" y="1447920"/>
            <a:ext cx="379260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
        <p:nvSpPr>
          <p:cNvPr id="33" name="PlaceHolder 4"/>
          <p:cNvSpPr>
            <a:spLocks noGrp="1"/>
          </p:cNvSpPr>
          <p:nvPr>
            <p:ph type="body"/>
          </p:nvPr>
        </p:nvSpPr>
        <p:spPr>
          <a:xfrm>
            <a:off x="914400" y="3836160"/>
            <a:ext cx="7772040" cy="2180520"/>
          </a:xfrm>
          <a:prstGeom prst="rect">
            <a:avLst/>
          </a:prstGeom>
        </p:spPr>
        <p:txBody>
          <a:bodyPr lIns="0" rIns="0" tIns="0" bIns="0"/>
          <a:p>
            <a:endParaRPr b="0" lang="en-US" sz="1400" spc="-1" strike="noStrike">
              <a:solidFill>
                <a:srgbClr val="000000"/>
              </a:solidFill>
              <a:uFill>
                <a:solidFill>
                  <a:srgbClr val="ffffff"/>
                </a:solidFill>
              </a:uFill>
              <a:latin typeface="Perpet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960" cy="669168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PlaceHolder 5"/>
          <p:cNvSpPr>
            <a:spLocks noGrp="1"/>
          </p:cNvSpPr>
          <p:nvPr>
            <p:ph type="subTitle"/>
          </p:nvPr>
        </p:nvSpPr>
        <p:spPr>
          <a:xfrm>
            <a:off x="1295280" y="3200400"/>
            <a:ext cx="6400440" cy="1599840"/>
          </a:xfrm>
          <a:prstGeom prst="rect">
            <a:avLst/>
          </a:prstGeom>
        </p:spPr>
        <p:txBody>
          <a:bodyPr lIns="90000" rIns="90000" tIns="45000" bIns="45000"/>
          <a:p>
            <a:pPr algn="ctr">
              <a:lnSpc>
                <a:spcPct val="100000"/>
              </a:lnSpc>
            </a:pPr>
            <a:r>
              <a:rPr b="0" lang="en-GB" sz="2600" spc="-1" strike="noStrike">
                <a:solidFill>
                  <a:srgbClr val="696464"/>
                </a:solidFill>
                <a:uFill>
                  <a:solidFill>
                    <a:srgbClr val="ffffff"/>
                  </a:solidFill>
                </a:uFill>
                <a:latin typeface="Perpetua"/>
              </a:rPr>
              <a:t>Click to edit Master subtitle style</a:t>
            </a:r>
            <a:endParaRPr b="0" lang="en-GB" sz="3200" spc="-1" strike="noStrike">
              <a:solidFill>
                <a:srgbClr val="000000"/>
              </a:solidFill>
              <a:uFill>
                <a:solidFill>
                  <a:srgbClr val="ffffff"/>
                </a:solidFill>
              </a:uFill>
              <a:latin typeface="Arial"/>
            </a:endParaRPr>
          </a:p>
        </p:txBody>
      </p:sp>
      <p:sp>
        <p:nvSpPr>
          <p:cNvPr id="5" name="PlaceHolder 6"/>
          <p:cNvSpPr>
            <a:spLocks noGrp="1"/>
          </p:cNvSpPr>
          <p:nvPr>
            <p:ph type="dt"/>
          </p:nvPr>
        </p:nvSpPr>
        <p:spPr>
          <a:xfrm>
            <a:off x="6172200" y="6191280"/>
            <a:ext cx="2476080" cy="475920"/>
          </a:xfrm>
          <a:prstGeom prst="rect">
            <a:avLst/>
          </a:prstGeom>
        </p:spPr>
        <p:txBody>
          <a:bodyPr lIns="90000" rIns="90000" tIns="45000" bIns="45000" anchor="ctr"/>
          <a:p>
            <a:endParaRPr b="0" lang="en-GB" sz="2400" spc="-1" strike="noStrike">
              <a:solidFill>
                <a:srgbClr val="000000"/>
              </a:solidFill>
              <a:uFill>
                <a:solidFill>
                  <a:srgbClr val="ffffff"/>
                </a:solidFill>
              </a:uFill>
              <a:latin typeface="Times New Roman"/>
            </a:endParaRPr>
          </a:p>
        </p:txBody>
      </p:sp>
      <p:sp>
        <p:nvSpPr>
          <p:cNvPr id="6" name="PlaceHolder 7"/>
          <p:cNvSpPr>
            <a:spLocks noGrp="1"/>
          </p:cNvSpPr>
          <p:nvPr>
            <p:ph type="ftr"/>
          </p:nvPr>
        </p:nvSpPr>
        <p:spPr>
          <a:xfrm>
            <a:off x="914400" y="6172200"/>
            <a:ext cx="3962160" cy="456840"/>
          </a:xfrm>
          <a:prstGeom prst="rect">
            <a:avLst/>
          </a:prstGeom>
        </p:spPr>
        <p:txBody>
          <a:bodyPr lIns="90000" rIns="90000" tIns="45000" bIns="45000" anchor="ctr"/>
          <a:p>
            <a:endParaRPr b="0" lang="en-GB" sz="2400" spc="-1" strike="noStrike">
              <a:solidFill>
                <a:srgbClr val="000000"/>
              </a:solidFill>
              <a:uFill>
                <a:solidFill>
                  <a:srgbClr val="ffffff"/>
                </a:solidFill>
              </a:uFill>
              <a:latin typeface="Times New Roman"/>
            </a:endParaRPr>
          </a:p>
        </p:txBody>
      </p:sp>
      <p:sp>
        <p:nvSpPr>
          <p:cNvPr id="7" name="PlaceHolder 8"/>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87A9FF6C-9621-4C29-8208-E9F6795C919D}" type="slidenum">
              <a:rPr b="0" lang="en-GB" sz="1400" spc="-1" strike="noStrike">
                <a:solidFill>
                  <a:srgbClr val="ffffff"/>
                </a:solidFill>
                <a:uFill>
                  <a:solidFill>
                    <a:srgbClr val="ffffff"/>
                  </a:solidFill>
                </a:uFill>
                <a:latin typeface="Franklin Gothic Book"/>
              </a:rPr>
              <a:t>&lt;number&gt;</a:t>
            </a:fld>
            <a:r>
              <a:rPr b="0" lang="en-GB" sz="1400" spc="-1" strike="noStrike">
                <a:solidFill>
                  <a:srgbClr val="ffffff"/>
                </a:solidFill>
                <a:uFill>
                  <a:solidFill>
                    <a:srgbClr val="ffffff"/>
                  </a:solidFill>
                </a:uFill>
                <a:latin typeface="Franklin Gothic Book"/>
              </a:rPr>
              <a:t>1</a:t>
            </a:r>
            <a:endParaRPr b="0" lang="en-GB" sz="1400" spc="-1" strike="noStrike">
              <a:solidFill>
                <a:srgbClr val="000000"/>
              </a:solidFill>
              <a:uFill>
                <a:solidFill>
                  <a:srgbClr val="ffffff"/>
                </a:solidFill>
              </a:uFill>
              <a:latin typeface="Times New Roman"/>
            </a:endParaRPr>
          </a:p>
        </p:txBody>
      </p:sp>
      <p:sp>
        <p:nvSpPr>
          <p:cNvPr id="8" name="CustomShape 9"/>
          <p:cNvSpPr/>
          <p:nvPr/>
        </p:nvSpPr>
        <p:spPr>
          <a:xfrm>
            <a:off x="63000" y="1449360"/>
            <a:ext cx="9021240" cy="152712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63000" y="1396800"/>
            <a:ext cx="9021240" cy="12024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10" name="CustomShape 11"/>
          <p:cNvSpPr/>
          <p:nvPr/>
        </p:nvSpPr>
        <p:spPr>
          <a:xfrm>
            <a:off x="63000" y="2976480"/>
            <a:ext cx="9021240" cy="11016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11" name="PlaceHolder 12"/>
          <p:cNvSpPr>
            <a:spLocks noGrp="1"/>
          </p:cNvSpPr>
          <p:nvPr>
            <p:ph type="title"/>
          </p:nvPr>
        </p:nvSpPr>
        <p:spPr>
          <a:xfrm>
            <a:off x="457200" y="1505880"/>
            <a:ext cx="8229240" cy="1469520"/>
          </a:xfrm>
          <a:prstGeom prst="rect">
            <a:avLst/>
          </a:prstGeom>
        </p:spPr>
        <p:txBody>
          <a:bodyPr lIns="90000" rIns="90000" tIns="45000" bIns="91440" anchor="ctr"/>
          <a:p>
            <a:pPr algn="ctr">
              <a:lnSpc>
                <a:spcPct val="100000"/>
              </a:lnSpc>
            </a:pPr>
            <a:r>
              <a:rPr b="0" lang="en-US" sz="4000" spc="-1" strike="noStrike">
                <a:solidFill>
                  <a:srgbClr val="ffffff"/>
                </a:solidFill>
                <a:uFill>
                  <a:solidFill>
                    <a:srgbClr val="ffffff"/>
                  </a:solidFill>
                </a:uFill>
                <a:latin typeface="Franklin Gothic Book"/>
              </a:rPr>
              <a:t>Click to edit Master title style</a:t>
            </a:r>
            <a:endParaRPr b="0" lang="en-US" sz="1400" spc="-1" strike="noStrike">
              <a:solidFill>
                <a:srgbClr val="000000"/>
              </a:solidFill>
              <a:uFill>
                <a:solidFill>
                  <a:srgbClr val="ffffff"/>
                </a:solidFill>
              </a:uFill>
              <a:latin typeface="Verdana"/>
            </a:endParaRPr>
          </a:p>
        </p:txBody>
      </p:sp>
      <p:sp>
        <p:nvSpPr>
          <p:cNvPr id="12" name="PlaceHolder 1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Click to edit the outline text format</a:t>
            </a:r>
            <a:endParaRPr b="0" lang="en-US" sz="2600" spc="-1" strike="noStrike">
              <a:solidFill>
                <a:srgbClr val="000000"/>
              </a:solidFill>
              <a:uFill>
                <a:solidFill>
                  <a:srgbClr val="ffffff"/>
                </a:solidFill>
              </a:uFill>
              <a:latin typeface="Perpetua"/>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Perpetua"/>
              </a:rPr>
              <a:t>Second Outline Level</a:t>
            </a:r>
            <a:endParaRPr b="0" lang="en-US" sz="2000" spc="-1" strike="noStrike">
              <a:solidFill>
                <a:srgbClr val="000000"/>
              </a:solidFill>
              <a:uFill>
                <a:solidFill>
                  <a:srgbClr val="ffffff"/>
                </a:solidFill>
              </a:uFill>
              <a:latin typeface="Perpetua"/>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Third Outline Level</a:t>
            </a:r>
            <a:endParaRPr b="0" lang="en-US" sz="2000" spc="-1" strike="noStrike">
              <a:solidFill>
                <a:srgbClr val="000000"/>
              </a:solidFill>
              <a:uFill>
                <a:solidFill>
                  <a:srgbClr val="ffffff"/>
                </a:solidFill>
              </a:uFill>
              <a:latin typeface="Perpetua"/>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Perpetua"/>
              </a:rPr>
              <a:t>Fourth Outline Level</a:t>
            </a:r>
            <a:endParaRPr b="0" lang="en-US" sz="2000" spc="-1" strike="noStrike">
              <a:solidFill>
                <a:srgbClr val="000000"/>
              </a:solidFill>
              <a:uFill>
                <a:solidFill>
                  <a:srgbClr val="ffffff"/>
                </a:solidFill>
              </a:uFill>
              <a:latin typeface="Perpetu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Fifth Outline Level</a:t>
            </a:r>
            <a:endParaRPr b="0" lang="en-US" sz="2000" spc="-1" strike="noStrike">
              <a:solidFill>
                <a:srgbClr val="000000"/>
              </a:solidFill>
              <a:uFill>
                <a:solidFill>
                  <a:srgbClr val="ffffff"/>
                </a:solidFill>
              </a:uFill>
              <a:latin typeface="Perpetu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Sixth Outline Level</a:t>
            </a:r>
            <a:endParaRPr b="0" lang="en-US" sz="2000" spc="-1" strike="noStrike">
              <a:solidFill>
                <a:srgbClr val="000000"/>
              </a:solidFill>
              <a:uFill>
                <a:solidFill>
                  <a:srgbClr val="ffffff"/>
                </a:solidFill>
              </a:uFill>
              <a:latin typeface="Perpetu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Seventh Outline Level</a:t>
            </a:r>
            <a:endParaRPr b="0" lang="en-US" sz="2000" spc="-1" strike="noStrike">
              <a:solidFill>
                <a:srgbClr val="000000"/>
              </a:solidFill>
              <a:uFill>
                <a:solidFill>
                  <a:srgbClr val="ffffff"/>
                </a:solidFill>
              </a:uFill>
              <a:latin typeface="Perpetu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8" name="CustomShape 2"/>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9" name="PlaceHolder 3"/>
          <p:cNvSpPr>
            <a:spLocks noGrp="1"/>
          </p:cNvSpPr>
          <p:nvPr>
            <p:ph type="title"/>
          </p:nvPr>
        </p:nvSpPr>
        <p:spPr>
          <a:xfrm>
            <a:off x="914400" y="274680"/>
            <a:ext cx="7772040" cy="1142640"/>
          </a:xfrm>
          <a:prstGeom prst="rect">
            <a:avLst/>
          </a:prstGeom>
        </p:spPr>
        <p:txBody>
          <a:bodyPr lIns="90000" rIns="90000" tIns="45000" bIns="91440" anchor="b"/>
          <a:p>
            <a:pPr>
              <a:lnSpc>
                <a:spcPct val="100000"/>
              </a:lnSpc>
            </a:pPr>
            <a:r>
              <a:rPr b="0" lang="en-US" sz="4000" spc="-1" strike="noStrike">
                <a:solidFill>
                  <a:srgbClr val="696464"/>
                </a:solidFill>
                <a:uFill>
                  <a:solidFill>
                    <a:srgbClr val="ffffff"/>
                  </a:solidFill>
                </a:uFill>
                <a:latin typeface="Franklin Gothic Book"/>
              </a:rPr>
              <a:t>Click to edit Master title style</a:t>
            </a:r>
            <a:endParaRPr b="0" lang="en-US" sz="1400" spc="-1" strike="noStrike">
              <a:solidFill>
                <a:srgbClr val="000000"/>
              </a:solidFill>
              <a:uFill>
                <a:solidFill>
                  <a:srgbClr val="ffffff"/>
                </a:solidFill>
              </a:uFill>
              <a:latin typeface="Verdana"/>
            </a:endParaRPr>
          </a:p>
        </p:txBody>
      </p:sp>
      <p:sp>
        <p:nvSpPr>
          <p:cNvPr id="50" name="PlaceHolder 4"/>
          <p:cNvSpPr>
            <a:spLocks noGrp="1"/>
          </p:cNvSpPr>
          <p:nvPr>
            <p:ph type="dt"/>
          </p:nvPr>
        </p:nvSpPr>
        <p:spPr>
          <a:xfrm>
            <a:off x="6172200" y="6191280"/>
            <a:ext cx="2476080" cy="475920"/>
          </a:xfrm>
          <a:prstGeom prst="rect">
            <a:avLst/>
          </a:prstGeom>
        </p:spPr>
        <p:txBody>
          <a:bodyPr lIns="90000" rIns="90000" tIns="45000" bIns="45000" anchor="ctr"/>
          <a:p>
            <a:endParaRPr b="0" lang="en-GB" sz="2400" spc="-1" strike="noStrike">
              <a:solidFill>
                <a:srgbClr val="000000"/>
              </a:solidFill>
              <a:uFill>
                <a:solidFill>
                  <a:srgbClr val="ffffff"/>
                </a:solidFill>
              </a:uFill>
              <a:latin typeface="Times New Roman"/>
            </a:endParaRPr>
          </a:p>
        </p:txBody>
      </p:sp>
      <p:sp>
        <p:nvSpPr>
          <p:cNvPr id="51" name="PlaceHolder 5"/>
          <p:cNvSpPr>
            <a:spLocks noGrp="1"/>
          </p:cNvSpPr>
          <p:nvPr>
            <p:ph type="ftr"/>
          </p:nvPr>
        </p:nvSpPr>
        <p:spPr>
          <a:xfrm>
            <a:off x="914400" y="6172200"/>
            <a:ext cx="3962160" cy="456840"/>
          </a:xfrm>
          <a:prstGeom prst="rect">
            <a:avLst/>
          </a:prstGeom>
        </p:spPr>
        <p:txBody>
          <a:bodyPr lIns="90000" rIns="90000" tIns="45000" bIns="45000" anchor="ctr"/>
          <a:p>
            <a:endParaRPr b="0" lang="en-GB" sz="2400" spc="-1" strike="noStrike">
              <a:solidFill>
                <a:srgbClr val="000000"/>
              </a:solidFill>
              <a:uFill>
                <a:solidFill>
                  <a:srgbClr val="ffffff"/>
                </a:solidFill>
              </a:uFill>
              <a:latin typeface="Times New Roman"/>
            </a:endParaRPr>
          </a:p>
        </p:txBody>
      </p:sp>
      <p:sp>
        <p:nvSpPr>
          <p:cNvPr id="52" name="PlaceHolder 6"/>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09351EA3-FE3A-4499-A671-701F69473CE8}"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
        <p:nvSpPr>
          <p:cNvPr id="53" name="PlaceHolder 7"/>
          <p:cNvSpPr>
            <a:spLocks noGrp="1"/>
          </p:cNvSpPr>
          <p:nvPr>
            <p:ph type="body"/>
          </p:nvPr>
        </p:nvSpPr>
        <p:spPr>
          <a:xfrm>
            <a:off x="914400" y="1447920"/>
            <a:ext cx="7772040" cy="4571640"/>
          </a:xfrm>
          <a:prstGeom prst="rect">
            <a:avLst/>
          </a:prstGeom>
        </p:spPr>
        <p:txBody>
          <a:bodyPr lIns="90000" rIns="90000" tIns="45000" bIns="45000"/>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Click to edit the outline text format</a:t>
            </a:r>
            <a:endParaRPr b="0" lang="en-US" sz="2600" spc="-1" strike="noStrike">
              <a:solidFill>
                <a:srgbClr val="000000"/>
              </a:solidFill>
              <a:uFill>
                <a:solidFill>
                  <a:srgbClr val="ffffff"/>
                </a:solidFill>
              </a:uFill>
              <a:latin typeface="Perpetua"/>
            </a:endParaRPr>
          </a:p>
          <a:p>
            <a:pPr lvl="1" marL="864000" indent="-324000">
              <a:buClr>
                <a:srgbClr val="000000"/>
              </a:buClr>
              <a:buSzPct val="75000"/>
              <a:buFont typeface="Symbol" charset="2"/>
              <a:buChar char=""/>
            </a:pPr>
            <a:r>
              <a:rPr b="0" lang="en-US" sz="2600" spc="-1" strike="noStrike">
                <a:solidFill>
                  <a:srgbClr val="000000"/>
                </a:solidFill>
                <a:uFill>
                  <a:solidFill>
                    <a:srgbClr val="ffffff"/>
                  </a:solidFill>
                </a:uFill>
                <a:latin typeface="Perpetua"/>
              </a:rPr>
              <a:t>Second Outline Level</a:t>
            </a:r>
            <a:endParaRPr b="0" lang="en-US" sz="2600" spc="-1" strike="noStrike">
              <a:solidFill>
                <a:srgbClr val="000000"/>
              </a:solidFill>
              <a:uFill>
                <a:solidFill>
                  <a:srgbClr val="ffffff"/>
                </a:solidFill>
              </a:uFill>
              <a:latin typeface="Perpetua"/>
            </a:endParaRPr>
          </a:p>
          <a:p>
            <a:pPr lvl="2" marL="1296000" indent="-288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Third Outline Level</a:t>
            </a:r>
            <a:endParaRPr b="0" lang="en-US" sz="2600" spc="-1" strike="noStrike">
              <a:solidFill>
                <a:srgbClr val="000000"/>
              </a:solidFill>
              <a:uFill>
                <a:solidFill>
                  <a:srgbClr val="ffffff"/>
                </a:solidFill>
              </a:uFill>
              <a:latin typeface="Perpetua"/>
            </a:endParaRPr>
          </a:p>
          <a:p>
            <a:pPr lvl="3" marL="1728000" indent="-216000">
              <a:buClr>
                <a:srgbClr val="000000"/>
              </a:buClr>
              <a:buSzPct val="75000"/>
              <a:buFont typeface="Symbol" charset="2"/>
              <a:buChar char=""/>
            </a:pPr>
            <a:r>
              <a:rPr b="0" lang="en-US" sz="2600" spc="-1" strike="noStrike">
                <a:solidFill>
                  <a:srgbClr val="000000"/>
                </a:solidFill>
                <a:uFill>
                  <a:solidFill>
                    <a:srgbClr val="ffffff"/>
                  </a:solidFill>
                </a:uFill>
                <a:latin typeface="Perpetua"/>
              </a:rPr>
              <a:t>Fourth Outline Level</a:t>
            </a:r>
            <a:endParaRPr b="0" lang="en-US" sz="2600" spc="-1" strike="noStrike">
              <a:solidFill>
                <a:srgbClr val="000000"/>
              </a:solidFill>
              <a:uFill>
                <a:solidFill>
                  <a:srgbClr val="ffffff"/>
                </a:solidFill>
              </a:uFill>
              <a:latin typeface="Perpetua"/>
            </a:endParaRPr>
          </a:p>
          <a:p>
            <a:pPr lvl="4" marL="2160000" indent="-216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Fifth Outline Level</a:t>
            </a:r>
            <a:endParaRPr b="0" lang="en-US" sz="2600" spc="-1" strike="noStrike">
              <a:solidFill>
                <a:srgbClr val="000000"/>
              </a:solidFill>
              <a:uFill>
                <a:solidFill>
                  <a:srgbClr val="ffffff"/>
                </a:solidFill>
              </a:uFill>
              <a:latin typeface="Perpetua"/>
            </a:endParaRPr>
          </a:p>
          <a:p>
            <a:pPr lvl="5" marL="2592000" indent="-216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Sixth Outline Level</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Seventh Outline LevelClick to edit Master text styles</a:t>
            </a:r>
            <a:endParaRPr b="0" lang="en-US" sz="26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400" spc="-1" strike="noStrike">
                <a:solidFill>
                  <a:srgbClr val="000000"/>
                </a:solidFill>
                <a:uFill>
                  <a:solidFill>
                    <a:srgbClr val="ffffff"/>
                  </a:solidFill>
                </a:uFill>
                <a:latin typeface="Perpetua"/>
              </a:rPr>
              <a:t>Second level</a:t>
            </a:r>
            <a:endParaRPr b="0" lang="en-US" sz="2600" spc="-1" strike="noStrike">
              <a:solidFill>
                <a:srgbClr val="000000"/>
              </a:solidFill>
              <a:uFill>
                <a:solidFill>
                  <a:srgbClr val="ffffff"/>
                </a:solidFill>
              </a:uFill>
              <a:latin typeface="Perpetua"/>
            </a:endParaRPr>
          </a:p>
          <a:p>
            <a:pPr lvl="2" marL="822960" indent="-228240">
              <a:lnSpc>
                <a:spcPct val="100000"/>
              </a:lnSpc>
              <a:buClr>
                <a:srgbClr val="e5b1ab"/>
              </a:buClr>
              <a:buSzPct val="85000"/>
              <a:buFont typeface="Wingdings 2" charset="2"/>
              <a:buChar char=""/>
            </a:pPr>
            <a:r>
              <a:rPr b="0" lang="en-US" sz="2000" spc="-1" strike="noStrike">
                <a:solidFill>
                  <a:srgbClr val="000000"/>
                </a:solidFill>
                <a:uFill>
                  <a:solidFill>
                    <a:srgbClr val="ffffff"/>
                  </a:solidFill>
                </a:uFill>
                <a:latin typeface="Perpetua"/>
              </a:rPr>
              <a:t>Third level</a:t>
            </a:r>
            <a:endParaRPr b="0" lang="en-US" sz="2600" spc="-1" strike="noStrike">
              <a:solidFill>
                <a:srgbClr val="000000"/>
              </a:solidFill>
              <a:uFill>
                <a:solidFill>
                  <a:srgbClr val="ffffff"/>
                </a:solidFill>
              </a:uFill>
              <a:latin typeface="Perpetua"/>
            </a:endParaRPr>
          </a:p>
          <a:p>
            <a:pPr lvl="3" marL="1097280" indent="-228240">
              <a:lnSpc>
                <a:spcPct val="100000"/>
              </a:lnSpc>
              <a:buClr>
                <a:srgbClr val="a28e6a"/>
              </a:buClr>
              <a:buSzPct val="80000"/>
              <a:buFont typeface="Wingdings 2" charset="2"/>
              <a:buChar char=""/>
            </a:pPr>
            <a:r>
              <a:rPr b="0" lang="en-US" sz="2000" spc="-1" strike="noStrike">
                <a:solidFill>
                  <a:srgbClr val="000000"/>
                </a:solidFill>
                <a:uFill>
                  <a:solidFill>
                    <a:srgbClr val="ffffff"/>
                  </a:solidFill>
                </a:uFill>
                <a:latin typeface="Perpetua"/>
              </a:rPr>
              <a:t>Fourth level</a:t>
            </a:r>
            <a:endParaRPr b="0" lang="en-US" sz="2600" spc="-1" strike="noStrike">
              <a:solidFill>
                <a:srgbClr val="000000"/>
              </a:solidFill>
              <a:uFill>
                <a:solidFill>
                  <a:srgbClr val="ffffff"/>
                </a:solidFill>
              </a:uFill>
              <a:latin typeface="Perpetua"/>
            </a:endParaRPr>
          </a:p>
          <a:p>
            <a:pPr lvl="4" marL="1371600" indent="-228240">
              <a:lnSpc>
                <a:spcPct val="100000"/>
              </a:lnSpc>
              <a:buClr>
                <a:srgbClr val="a28e6a"/>
              </a:buClr>
              <a:buFont typeface="StarSymbol"/>
              <a:buChar char="o"/>
            </a:pPr>
            <a:r>
              <a:rPr b="0" lang="en-US" sz="2000" spc="-1" strike="noStrike">
                <a:solidFill>
                  <a:srgbClr val="000000"/>
                </a:solidFill>
                <a:uFill>
                  <a:solidFill>
                    <a:srgbClr val="ffffff"/>
                  </a:solidFill>
                </a:uFill>
                <a:latin typeface="Perpetua"/>
              </a:rPr>
              <a:t>Fifth level</a:t>
            </a:r>
            <a:endParaRPr b="0" lang="en-US" sz="2600" spc="-1" strike="noStrike">
              <a:solidFill>
                <a:srgbClr val="000000"/>
              </a:solidFill>
              <a:uFill>
                <a:solidFill>
                  <a:srgbClr val="ffffff"/>
                </a:solidFill>
              </a:uFill>
              <a:latin typeface="Perpetu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88" name="CustomShape 1" hidden="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89" name="CustomShape 2" hidden="1"/>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90" name="CustomShape 3"/>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91" name="CustomShape 4"/>
          <p:cNvSpPr/>
          <p:nvPr/>
        </p:nvSpPr>
        <p:spPr>
          <a:xfrm>
            <a:off x="65160" y="69840"/>
            <a:ext cx="9012960" cy="669168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3">
            <a:schemeClr val="lt1"/>
          </a:fillRef>
          <a:effectRef idx="1">
            <a:schemeClr val="accent1"/>
          </a:effectRef>
          <a:fontRef idx="minor"/>
        </p:style>
      </p:sp>
      <p:sp>
        <p:nvSpPr>
          <p:cNvPr id="92" name="PlaceHolder 5"/>
          <p:cNvSpPr>
            <a:spLocks noGrp="1"/>
          </p:cNvSpPr>
          <p:nvPr>
            <p:ph type="title"/>
          </p:nvPr>
        </p:nvSpPr>
        <p:spPr>
          <a:xfrm>
            <a:off x="722160" y="952560"/>
            <a:ext cx="7772040" cy="1361880"/>
          </a:xfrm>
          <a:prstGeom prst="rect">
            <a:avLst/>
          </a:prstGeom>
        </p:spPr>
        <p:txBody>
          <a:bodyPr lIns="90000" rIns="90000" tIns="45000" bIns="91440" anchor="b"/>
          <a:p>
            <a:pPr>
              <a:lnSpc>
                <a:spcPct val="100000"/>
              </a:lnSpc>
            </a:pPr>
            <a:r>
              <a:rPr b="0" lang="en-US" sz="4000" spc="-1" strike="noStrike">
                <a:solidFill>
                  <a:srgbClr val="696464"/>
                </a:solidFill>
                <a:uFill>
                  <a:solidFill>
                    <a:srgbClr val="ffffff"/>
                  </a:solidFill>
                </a:uFill>
                <a:latin typeface="Franklin Gothic Book"/>
              </a:rPr>
              <a:t>Click to edit Master title style</a:t>
            </a:r>
            <a:endParaRPr b="0" lang="en-US" sz="1400" spc="-1" strike="noStrike">
              <a:solidFill>
                <a:srgbClr val="000000"/>
              </a:solidFill>
              <a:uFill>
                <a:solidFill>
                  <a:srgbClr val="ffffff"/>
                </a:solidFill>
              </a:uFill>
              <a:latin typeface="Verdana"/>
            </a:endParaRPr>
          </a:p>
        </p:txBody>
      </p:sp>
      <p:sp>
        <p:nvSpPr>
          <p:cNvPr id="93" name="PlaceHolder 6"/>
          <p:cNvSpPr>
            <a:spLocks noGrp="1"/>
          </p:cNvSpPr>
          <p:nvPr>
            <p:ph type="body"/>
          </p:nvPr>
        </p:nvSpPr>
        <p:spPr>
          <a:xfrm>
            <a:off x="722160" y="2548080"/>
            <a:ext cx="7772040" cy="1337760"/>
          </a:xfrm>
          <a:prstGeom prst="rect">
            <a:avLst/>
          </a:prstGeom>
        </p:spPr>
        <p:txBody>
          <a:bodyPr lIns="90000" rIns="90000" tIns="45000" bIns="45000"/>
          <a:p>
            <a:pPr marL="432000" indent="-324000">
              <a:buClr>
                <a:srgbClr val="000000"/>
              </a:buClr>
              <a:buSzPct val="45000"/>
              <a:buFont typeface="Wingdings" charset="2"/>
              <a:buChar char=""/>
            </a:pPr>
            <a:r>
              <a:rPr b="0" lang="en-US" sz="2400" spc="-1" strike="noStrike">
                <a:solidFill>
                  <a:srgbClr val="8b8b8b"/>
                </a:solidFill>
                <a:uFill>
                  <a:solidFill>
                    <a:srgbClr val="ffffff"/>
                  </a:solidFill>
                </a:uFill>
                <a:latin typeface="Perpetua"/>
              </a:rPr>
              <a:t>Click to edit the outline text format</a:t>
            </a:r>
            <a:endParaRPr b="0" lang="en-US" sz="2400" spc="-1" strike="noStrike">
              <a:solidFill>
                <a:srgbClr val="000000"/>
              </a:solidFill>
              <a:uFill>
                <a:solidFill>
                  <a:srgbClr val="ffffff"/>
                </a:solidFill>
              </a:uFill>
              <a:latin typeface="Perpetua"/>
            </a:endParaRPr>
          </a:p>
          <a:p>
            <a:pPr lvl="1" marL="864000" indent="-324000">
              <a:buClr>
                <a:srgbClr val="000000"/>
              </a:buClr>
              <a:buSzPct val="75000"/>
              <a:buFont typeface="Symbol" charset="2"/>
              <a:buChar char=""/>
            </a:pPr>
            <a:r>
              <a:rPr b="0" lang="en-US" sz="2400" spc="-1" strike="noStrike">
                <a:solidFill>
                  <a:srgbClr val="8b8b8b"/>
                </a:solidFill>
                <a:uFill>
                  <a:solidFill>
                    <a:srgbClr val="ffffff"/>
                  </a:solidFill>
                </a:uFill>
                <a:latin typeface="Perpetua"/>
              </a:rPr>
              <a:t>Second Outline Level</a:t>
            </a:r>
            <a:endParaRPr b="0" lang="en-US" sz="2400" spc="-1" strike="noStrike">
              <a:solidFill>
                <a:srgbClr val="000000"/>
              </a:solidFill>
              <a:uFill>
                <a:solidFill>
                  <a:srgbClr val="ffffff"/>
                </a:solidFill>
              </a:uFill>
              <a:latin typeface="Perpetua"/>
            </a:endParaRPr>
          </a:p>
          <a:p>
            <a:pPr lvl="2" marL="1296000" indent="-288000">
              <a:buClr>
                <a:srgbClr val="000000"/>
              </a:buClr>
              <a:buSzPct val="45000"/>
              <a:buFont typeface="Wingdings" charset="2"/>
              <a:buChar char=""/>
            </a:pPr>
            <a:r>
              <a:rPr b="0" lang="en-US" sz="2400" spc="-1" strike="noStrike">
                <a:solidFill>
                  <a:srgbClr val="8b8b8b"/>
                </a:solidFill>
                <a:uFill>
                  <a:solidFill>
                    <a:srgbClr val="ffffff"/>
                  </a:solidFill>
                </a:uFill>
                <a:latin typeface="Perpetua"/>
              </a:rPr>
              <a:t>Third Outline Level</a:t>
            </a:r>
            <a:endParaRPr b="0" lang="en-US" sz="2400" spc="-1" strike="noStrike">
              <a:solidFill>
                <a:srgbClr val="000000"/>
              </a:solidFill>
              <a:uFill>
                <a:solidFill>
                  <a:srgbClr val="ffffff"/>
                </a:solidFill>
              </a:uFill>
              <a:latin typeface="Perpetua"/>
            </a:endParaRPr>
          </a:p>
          <a:p>
            <a:pPr lvl="3" marL="1728000" indent="-216000">
              <a:buClr>
                <a:srgbClr val="000000"/>
              </a:buClr>
              <a:buSzPct val="75000"/>
              <a:buFont typeface="Symbol" charset="2"/>
              <a:buChar char=""/>
            </a:pPr>
            <a:r>
              <a:rPr b="0" lang="en-US" sz="2400" spc="-1" strike="noStrike">
                <a:solidFill>
                  <a:srgbClr val="8b8b8b"/>
                </a:solidFill>
                <a:uFill>
                  <a:solidFill>
                    <a:srgbClr val="ffffff"/>
                  </a:solidFill>
                </a:uFill>
                <a:latin typeface="Perpetua"/>
              </a:rPr>
              <a:t>Fourth Outline Level</a:t>
            </a:r>
            <a:endParaRPr b="0" lang="en-US" sz="2400" spc="-1" strike="noStrike">
              <a:solidFill>
                <a:srgbClr val="000000"/>
              </a:solidFill>
              <a:uFill>
                <a:solidFill>
                  <a:srgbClr val="ffffff"/>
                </a:solidFill>
              </a:uFill>
              <a:latin typeface="Perpetua"/>
            </a:endParaRPr>
          </a:p>
          <a:p>
            <a:pPr lvl="4" marL="2160000" indent="-216000">
              <a:buClr>
                <a:srgbClr val="000000"/>
              </a:buClr>
              <a:buSzPct val="45000"/>
              <a:buFont typeface="Wingdings" charset="2"/>
              <a:buChar char=""/>
            </a:pPr>
            <a:r>
              <a:rPr b="0" lang="en-US" sz="2400" spc="-1" strike="noStrike">
                <a:solidFill>
                  <a:srgbClr val="8b8b8b"/>
                </a:solidFill>
                <a:uFill>
                  <a:solidFill>
                    <a:srgbClr val="ffffff"/>
                  </a:solidFill>
                </a:uFill>
                <a:latin typeface="Perpetua"/>
              </a:rPr>
              <a:t>Fifth Outline Level</a:t>
            </a:r>
            <a:endParaRPr b="0" lang="en-US" sz="2400" spc="-1" strike="noStrike">
              <a:solidFill>
                <a:srgbClr val="000000"/>
              </a:solidFill>
              <a:uFill>
                <a:solidFill>
                  <a:srgbClr val="ffffff"/>
                </a:solidFill>
              </a:uFill>
              <a:latin typeface="Perpetua"/>
            </a:endParaRPr>
          </a:p>
          <a:p>
            <a:pPr lvl="5" marL="2592000" indent="-216000">
              <a:buClr>
                <a:srgbClr val="000000"/>
              </a:buClr>
              <a:buSzPct val="45000"/>
              <a:buFont typeface="Wingdings" charset="2"/>
              <a:buChar char=""/>
            </a:pPr>
            <a:r>
              <a:rPr b="0" lang="en-US" sz="2400" spc="-1" strike="noStrike">
                <a:solidFill>
                  <a:srgbClr val="8b8b8b"/>
                </a:solidFill>
                <a:uFill>
                  <a:solidFill>
                    <a:srgbClr val="ffffff"/>
                  </a:solidFill>
                </a:uFill>
                <a:latin typeface="Perpetua"/>
              </a:rPr>
              <a:t>Sixth Outline Level</a:t>
            </a:r>
            <a:endParaRPr b="0" lang="en-US" sz="2400" spc="-1" strike="noStrike">
              <a:solidFill>
                <a:srgbClr val="000000"/>
              </a:solidFill>
              <a:uFill>
                <a:solidFill>
                  <a:srgbClr val="ffffff"/>
                </a:solidFill>
              </a:uFill>
              <a:latin typeface="Perpetua"/>
            </a:endParaRPr>
          </a:p>
          <a:p>
            <a:pPr>
              <a:lnSpc>
                <a:spcPct val="100000"/>
              </a:lnSpc>
            </a:pPr>
            <a:r>
              <a:rPr b="0" lang="en-US" sz="2400" spc="-1" strike="noStrike">
                <a:solidFill>
                  <a:srgbClr val="8b8b8b"/>
                </a:solidFill>
                <a:uFill>
                  <a:solidFill>
                    <a:srgbClr val="ffffff"/>
                  </a:solidFill>
                </a:uFill>
                <a:latin typeface="Perpetua"/>
              </a:rPr>
              <a:t>Seventh Outline LevelClick to edit Master text styles</a:t>
            </a:r>
            <a:endParaRPr b="0" lang="en-US" sz="2400" spc="-1" strike="noStrike">
              <a:solidFill>
                <a:srgbClr val="000000"/>
              </a:solidFill>
              <a:uFill>
                <a:solidFill>
                  <a:srgbClr val="ffffff"/>
                </a:solidFill>
              </a:uFill>
              <a:latin typeface="Perpetua"/>
            </a:endParaRPr>
          </a:p>
        </p:txBody>
      </p:sp>
      <p:sp>
        <p:nvSpPr>
          <p:cNvPr id="94" name="PlaceHolder 7"/>
          <p:cNvSpPr>
            <a:spLocks noGrp="1"/>
          </p:cNvSpPr>
          <p:nvPr>
            <p:ph type="dt"/>
          </p:nvPr>
        </p:nvSpPr>
        <p:spPr>
          <a:xfrm>
            <a:off x="6172200" y="6191280"/>
            <a:ext cx="2476080" cy="475920"/>
          </a:xfrm>
          <a:prstGeom prst="rect">
            <a:avLst/>
          </a:prstGeom>
        </p:spPr>
        <p:txBody>
          <a:bodyPr lIns="90000" rIns="90000" tIns="45000" bIns="45000" anchor="ctr"/>
          <a:p>
            <a:endParaRPr b="0" lang="en-GB" sz="2400" spc="-1" strike="noStrike">
              <a:solidFill>
                <a:srgbClr val="000000"/>
              </a:solidFill>
              <a:uFill>
                <a:solidFill>
                  <a:srgbClr val="ffffff"/>
                </a:solidFill>
              </a:uFill>
              <a:latin typeface="Times New Roman"/>
            </a:endParaRPr>
          </a:p>
        </p:txBody>
      </p:sp>
      <p:sp>
        <p:nvSpPr>
          <p:cNvPr id="95" name="PlaceHolder 8"/>
          <p:cNvSpPr>
            <a:spLocks noGrp="1"/>
          </p:cNvSpPr>
          <p:nvPr>
            <p:ph type="ftr"/>
          </p:nvPr>
        </p:nvSpPr>
        <p:spPr>
          <a:xfrm>
            <a:off x="800280" y="6172200"/>
            <a:ext cx="4000320" cy="456840"/>
          </a:xfrm>
          <a:prstGeom prst="rect">
            <a:avLst/>
          </a:prstGeom>
        </p:spPr>
        <p:txBody>
          <a:bodyPr lIns="90000" rIns="90000" tIns="45000" bIns="45000" anchor="ctr"/>
          <a:p>
            <a:endParaRPr b="0" lang="en-GB" sz="2400" spc="-1" strike="noStrike">
              <a:solidFill>
                <a:srgbClr val="000000"/>
              </a:solidFill>
              <a:uFill>
                <a:solidFill>
                  <a:srgbClr val="ffffff"/>
                </a:solidFill>
              </a:uFill>
              <a:latin typeface="Times New Roman"/>
            </a:endParaRPr>
          </a:p>
        </p:txBody>
      </p:sp>
      <p:sp>
        <p:nvSpPr>
          <p:cNvPr id="96" name="CustomShape 9"/>
          <p:cNvSpPr/>
          <p:nvPr/>
        </p:nvSpPr>
        <p:spPr>
          <a:xfrm flipV="1">
            <a:off x="69480" y="2376000"/>
            <a:ext cx="9013320" cy="9108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97" name="CustomShape 10"/>
          <p:cNvSpPr/>
          <p:nvPr/>
        </p:nvSpPr>
        <p:spPr>
          <a:xfrm>
            <a:off x="69120" y="2341440"/>
            <a:ext cx="9013320" cy="4536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98" name="CustomShape 11"/>
          <p:cNvSpPr/>
          <p:nvPr/>
        </p:nvSpPr>
        <p:spPr>
          <a:xfrm>
            <a:off x="68400" y="2468880"/>
            <a:ext cx="9014400" cy="4536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99" name="PlaceHolder 12"/>
          <p:cNvSpPr>
            <a:spLocks noGrp="1"/>
          </p:cNvSpPr>
          <p:nvPr>
            <p:ph type="sldNum"/>
          </p:nvPr>
        </p:nvSpPr>
        <p:spPr>
          <a:xfrm>
            <a:off x="146160" y="6208920"/>
            <a:ext cx="456840" cy="456840"/>
          </a:xfrm>
          <a:prstGeom prst="rect">
            <a:avLst/>
          </a:prstGeom>
        </p:spPr>
        <p:txBody>
          <a:bodyPr lIns="0" rIns="0" tIns="0" bIns="0" anchor="ctr" anchorCtr="1"/>
          <a:p>
            <a:pPr algn="ctr">
              <a:lnSpc>
                <a:spcPct val="100000"/>
              </a:lnSpc>
            </a:pPr>
            <a:fld id="{486B3E92-BA35-4289-BA26-3453FEBB48BC}"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35" name="CustomShape 2"/>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136" name="PlaceHolder 3"/>
          <p:cNvSpPr>
            <a:spLocks noGrp="1"/>
          </p:cNvSpPr>
          <p:nvPr>
            <p:ph type="dt"/>
          </p:nvPr>
        </p:nvSpPr>
        <p:spPr>
          <a:xfrm>
            <a:off x="6172200" y="6191280"/>
            <a:ext cx="2476080" cy="475920"/>
          </a:xfrm>
          <a:prstGeom prst="rect">
            <a:avLst/>
          </a:prstGeom>
        </p:spPr>
        <p:txBody>
          <a:bodyPr lIns="90000" rIns="90000" tIns="45000" bIns="45000" anchor="ctr"/>
          <a:p>
            <a:endParaRPr b="0" lang="en-GB" sz="2400" spc="-1" strike="noStrike">
              <a:solidFill>
                <a:srgbClr val="000000"/>
              </a:solidFill>
              <a:uFill>
                <a:solidFill>
                  <a:srgbClr val="ffffff"/>
                </a:solidFill>
              </a:uFill>
              <a:latin typeface="Times New Roman"/>
            </a:endParaRPr>
          </a:p>
        </p:txBody>
      </p:sp>
      <p:sp>
        <p:nvSpPr>
          <p:cNvPr id="137" name="PlaceHolder 4"/>
          <p:cNvSpPr>
            <a:spLocks noGrp="1"/>
          </p:cNvSpPr>
          <p:nvPr>
            <p:ph type="ftr"/>
          </p:nvPr>
        </p:nvSpPr>
        <p:spPr>
          <a:xfrm>
            <a:off x="914400" y="6172200"/>
            <a:ext cx="3962160" cy="456840"/>
          </a:xfrm>
          <a:prstGeom prst="rect">
            <a:avLst/>
          </a:prstGeom>
        </p:spPr>
        <p:txBody>
          <a:bodyPr lIns="90000" rIns="90000" tIns="45000" bIns="45000" anchor="ctr"/>
          <a:p>
            <a:endParaRPr b="0" lang="en-GB" sz="2400" spc="-1" strike="noStrike">
              <a:solidFill>
                <a:srgbClr val="000000"/>
              </a:solidFill>
              <a:uFill>
                <a:solidFill>
                  <a:srgbClr val="ffffff"/>
                </a:solidFill>
              </a:uFill>
              <a:latin typeface="Times New Roman"/>
            </a:endParaRPr>
          </a:p>
        </p:txBody>
      </p:sp>
      <p:sp>
        <p:nvSpPr>
          <p:cNvPr id="138" name="PlaceHolder 5"/>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C3F7CA9F-A8FA-41F3-A430-468E7E938425}"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
        <p:nvSpPr>
          <p:cNvPr id="139" name="PlaceHolder 6"/>
          <p:cNvSpPr>
            <a:spLocks noGrp="1"/>
          </p:cNvSpPr>
          <p:nvPr>
            <p:ph type="title"/>
          </p:nvPr>
        </p:nvSpPr>
        <p:spPr>
          <a:xfrm>
            <a:off x="457200" y="273600"/>
            <a:ext cx="8229240" cy="1144800"/>
          </a:xfrm>
          <a:prstGeom prst="rect">
            <a:avLst/>
          </a:prstGeom>
        </p:spPr>
        <p:txBody>
          <a:bodyPr lIns="0" rIns="0" tIns="0" bIns="0" anchor="ctr"/>
          <a:p>
            <a:pPr algn="ctr"/>
            <a:r>
              <a:rPr b="0" lang="en-US" sz="1400" spc="-1" strike="noStrike">
                <a:solidFill>
                  <a:srgbClr val="000000"/>
                </a:solidFill>
                <a:uFill>
                  <a:solidFill>
                    <a:srgbClr val="ffffff"/>
                  </a:solidFill>
                </a:uFill>
                <a:latin typeface="Verdana"/>
              </a:rPr>
              <a:t>Click to edit the title text format</a:t>
            </a:r>
            <a:endParaRPr b="0" lang="en-US" sz="1400" spc="-1" strike="noStrike">
              <a:solidFill>
                <a:srgbClr val="000000"/>
              </a:solidFill>
              <a:uFill>
                <a:solidFill>
                  <a:srgbClr val="ffffff"/>
                </a:solidFill>
              </a:uFill>
              <a:latin typeface="Verdana"/>
            </a:endParaRPr>
          </a:p>
        </p:txBody>
      </p:sp>
      <p:sp>
        <p:nvSpPr>
          <p:cNvPr id="140" name="PlaceHolder 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Click to edit the outline text format</a:t>
            </a:r>
            <a:endParaRPr b="0" lang="en-US" sz="2600" spc="-1" strike="noStrike">
              <a:solidFill>
                <a:srgbClr val="000000"/>
              </a:solidFill>
              <a:uFill>
                <a:solidFill>
                  <a:srgbClr val="ffffff"/>
                </a:solidFill>
              </a:uFill>
              <a:latin typeface="Perpetua"/>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Perpetua"/>
              </a:rPr>
              <a:t>Second Outline Level</a:t>
            </a:r>
            <a:endParaRPr b="0" lang="en-US" sz="2000" spc="-1" strike="noStrike">
              <a:solidFill>
                <a:srgbClr val="000000"/>
              </a:solidFill>
              <a:uFill>
                <a:solidFill>
                  <a:srgbClr val="ffffff"/>
                </a:solidFill>
              </a:uFill>
              <a:latin typeface="Perpetua"/>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Third Outline Level</a:t>
            </a:r>
            <a:endParaRPr b="0" lang="en-US" sz="2000" spc="-1" strike="noStrike">
              <a:solidFill>
                <a:srgbClr val="000000"/>
              </a:solidFill>
              <a:uFill>
                <a:solidFill>
                  <a:srgbClr val="ffffff"/>
                </a:solidFill>
              </a:uFill>
              <a:latin typeface="Perpetua"/>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Perpetua"/>
              </a:rPr>
              <a:t>Fourth Outline Level</a:t>
            </a:r>
            <a:endParaRPr b="0" lang="en-US" sz="2000" spc="-1" strike="noStrike">
              <a:solidFill>
                <a:srgbClr val="000000"/>
              </a:solidFill>
              <a:uFill>
                <a:solidFill>
                  <a:srgbClr val="ffffff"/>
                </a:solidFill>
              </a:uFill>
              <a:latin typeface="Perpetu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Fifth Outline Level</a:t>
            </a:r>
            <a:endParaRPr b="0" lang="en-US" sz="2000" spc="-1" strike="noStrike">
              <a:solidFill>
                <a:srgbClr val="000000"/>
              </a:solidFill>
              <a:uFill>
                <a:solidFill>
                  <a:srgbClr val="ffffff"/>
                </a:solidFill>
              </a:uFill>
              <a:latin typeface="Perpetu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Sixth Outline Level</a:t>
            </a:r>
            <a:endParaRPr b="0" lang="en-US" sz="2000" spc="-1" strike="noStrike">
              <a:solidFill>
                <a:srgbClr val="000000"/>
              </a:solidFill>
              <a:uFill>
                <a:solidFill>
                  <a:srgbClr val="ffffff"/>
                </a:solidFill>
              </a:uFill>
              <a:latin typeface="Perpetu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Seventh Outline Level</a:t>
            </a:r>
            <a:endParaRPr b="0" lang="en-US" sz="2000" spc="-1" strike="noStrike">
              <a:solidFill>
                <a:srgbClr val="000000"/>
              </a:solidFill>
              <a:uFill>
                <a:solidFill>
                  <a:srgbClr val="ffffff"/>
                </a:solidFill>
              </a:uFill>
              <a:latin typeface="Perpetua"/>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76" name="CustomShape 2"/>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177" name="PlaceHolder 3"/>
          <p:cNvSpPr>
            <a:spLocks noGrp="1"/>
          </p:cNvSpPr>
          <p:nvPr>
            <p:ph type="title"/>
          </p:nvPr>
        </p:nvSpPr>
        <p:spPr>
          <a:xfrm>
            <a:off x="914400" y="274680"/>
            <a:ext cx="7772040" cy="1142640"/>
          </a:xfrm>
          <a:prstGeom prst="rect">
            <a:avLst/>
          </a:prstGeom>
        </p:spPr>
        <p:txBody>
          <a:bodyPr lIns="90000" rIns="90000" tIns="45000" bIns="91440" anchor="b"/>
          <a:p>
            <a:pPr>
              <a:lnSpc>
                <a:spcPct val="100000"/>
              </a:lnSpc>
            </a:pPr>
            <a:r>
              <a:rPr b="0" lang="en-US" sz="4000" spc="-1" strike="noStrike">
                <a:solidFill>
                  <a:srgbClr val="696464"/>
                </a:solidFill>
                <a:uFill>
                  <a:solidFill>
                    <a:srgbClr val="ffffff"/>
                  </a:solidFill>
                </a:uFill>
                <a:latin typeface="Franklin Gothic Book"/>
              </a:rPr>
              <a:t>Click to edit Master title style</a:t>
            </a:r>
            <a:endParaRPr b="0" lang="en-US" sz="1400" spc="-1" strike="noStrike">
              <a:solidFill>
                <a:srgbClr val="000000"/>
              </a:solidFill>
              <a:uFill>
                <a:solidFill>
                  <a:srgbClr val="ffffff"/>
                </a:solidFill>
              </a:uFill>
              <a:latin typeface="Verdana"/>
            </a:endParaRPr>
          </a:p>
        </p:txBody>
      </p:sp>
      <p:sp>
        <p:nvSpPr>
          <p:cNvPr id="178" name="PlaceHolder 4"/>
          <p:cNvSpPr>
            <a:spLocks noGrp="1"/>
          </p:cNvSpPr>
          <p:nvPr>
            <p:ph type="dt"/>
          </p:nvPr>
        </p:nvSpPr>
        <p:spPr>
          <a:xfrm>
            <a:off x="6172200" y="6191280"/>
            <a:ext cx="2476080" cy="475920"/>
          </a:xfrm>
          <a:prstGeom prst="rect">
            <a:avLst/>
          </a:prstGeom>
        </p:spPr>
        <p:txBody>
          <a:bodyPr lIns="90000" rIns="90000" tIns="45000" bIns="45000" anchor="ctr"/>
          <a:p>
            <a:endParaRPr b="0" lang="en-GB" sz="2400" spc="-1" strike="noStrike">
              <a:solidFill>
                <a:srgbClr val="000000"/>
              </a:solidFill>
              <a:uFill>
                <a:solidFill>
                  <a:srgbClr val="ffffff"/>
                </a:solidFill>
              </a:uFill>
              <a:latin typeface="Times New Roman"/>
            </a:endParaRPr>
          </a:p>
        </p:txBody>
      </p:sp>
      <p:sp>
        <p:nvSpPr>
          <p:cNvPr id="179" name="PlaceHolder 5"/>
          <p:cNvSpPr>
            <a:spLocks noGrp="1"/>
          </p:cNvSpPr>
          <p:nvPr>
            <p:ph type="ftr"/>
          </p:nvPr>
        </p:nvSpPr>
        <p:spPr>
          <a:xfrm>
            <a:off x="914400" y="6172200"/>
            <a:ext cx="3962160" cy="456840"/>
          </a:xfrm>
          <a:prstGeom prst="rect">
            <a:avLst/>
          </a:prstGeom>
        </p:spPr>
        <p:txBody>
          <a:bodyPr lIns="90000" rIns="90000" tIns="45000" bIns="45000" anchor="ctr"/>
          <a:p>
            <a:endParaRPr b="0" lang="en-GB" sz="2400" spc="-1" strike="noStrike">
              <a:solidFill>
                <a:srgbClr val="000000"/>
              </a:solidFill>
              <a:uFill>
                <a:solidFill>
                  <a:srgbClr val="ffffff"/>
                </a:solidFill>
              </a:uFill>
              <a:latin typeface="Times New Roman"/>
            </a:endParaRPr>
          </a:p>
        </p:txBody>
      </p:sp>
      <p:sp>
        <p:nvSpPr>
          <p:cNvPr id="180" name="PlaceHolder 6"/>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8A1F3944-5AB6-4EF7-B44E-BCDCA87A8344}"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
        <p:nvSpPr>
          <p:cNvPr id="181" name="PlaceHolder 7"/>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Click to edit the outline text format</a:t>
            </a:r>
            <a:endParaRPr b="0" lang="en-US" sz="2600" spc="-1" strike="noStrike">
              <a:solidFill>
                <a:srgbClr val="000000"/>
              </a:solidFill>
              <a:uFill>
                <a:solidFill>
                  <a:srgbClr val="ffffff"/>
                </a:solidFill>
              </a:uFill>
              <a:latin typeface="Perpetua"/>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Perpetua"/>
              </a:rPr>
              <a:t>Second Outline Level</a:t>
            </a:r>
            <a:endParaRPr b="0" lang="en-US" sz="2000" spc="-1" strike="noStrike">
              <a:solidFill>
                <a:srgbClr val="000000"/>
              </a:solidFill>
              <a:uFill>
                <a:solidFill>
                  <a:srgbClr val="ffffff"/>
                </a:solidFill>
              </a:uFill>
              <a:latin typeface="Perpetua"/>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Third Outline Level</a:t>
            </a:r>
            <a:endParaRPr b="0" lang="en-US" sz="2000" spc="-1" strike="noStrike">
              <a:solidFill>
                <a:srgbClr val="000000"/>
              </a:solidFill>
              <a:uFill>
                <a:solidFill>
                  <a:srgbClr val="ffffff"/>
                </a:solidFill>
              </a:uFill>
              <a:latin typeface="Perpetua"/>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Perpetua"/>
              </a:rPr>
              <a:t>Fourth Outline Level</a:t>
            </a:r>
            <a:endParaRPr b="0" lang="en-US" sz="2000" spc="-1" strike="noStrike">
              <a:solidFill>
                <a:srgbClr val="000000"/>
              </a:solidFill>
              <a:uFill>
                <a:solidFill>
                  <a:srgbClr val="ffffff"/>
                </a:solidFill>
              </a:uFill>
              <a:latin typeface="Perpetu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Fifth Outline Level</a:t>
            </a:r>
            <a:endParaRPr b="0" lang="en-US" sz="2000" spc="-1" strike="noStrike">
              <a:solidFill>
                <a:srgbClr val="000000"/>
              </a:solidFill>
              <a:uFill>
                <a:solidFill>
                  <a:srgbClr val="ffffff"/>
                </a:solidFill>
              </a:uFill>
              <a:latin typeface="Perpetu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Sixth Outline Level</a:t>
            </a:r>
            <a:endParaRPr b="0" lang="en-US" sz="2000" spc="-1" strike="noStrike">
              <a:solidFill>
                <a:srgbClr val="000000"/>
              </a:solidFill>
              <a:uFill>
                <a:solidFill>
                  <a:srgbClr val="ffffff"/>
                </a:solidFill>
              </a:uFill>
              <a:latin typeface="Perpetu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Seventh Outline Level</a:t>
            </a:r>
            <a:endParaRPr b="0" lang="en-US" sz="2000" spc="-1" strike="noStrike">
              <a:solidFill>
                <a:srgbClr val="000000"/>
              </a:solidFill>
              <a:uFill>
                <a:solidFill>
                  <a:srgbClr val="ffffff"/>
                </a:solidFill>
              </a:uFill>
              <a:latin typeface="Perpetua"/>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3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7.xml"/>
</Relationships>
</file>

<file path=ppt/slides/_rels/slide5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3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7.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4.gif"/><Relationship Id="rId2"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37.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57200" y="1505880"/>
            <a:ext cx="8229240" cy="1469520"/>
          </a:xfrm>
          <a:prstGeom prst="rect">
            <a:avLst/>
          </a:prstGeom>
          <a:noFill/>
          <a:ln>
            <a:noFill/>
          </a:ln>
        </p:spPr>
        <p:txBody>
          <a:bodyPr lIns="90000" rIns="90000" tIns="45000" bIns="91440" anchor="ctr"/>
          <a:p>
            <a:pPr algn="ctr">
              <a:lnSpc>
                <a:spcPct val="100000"/>
              </a:lnSpc>
            </a:pPr>
            <a:r>
              <a:rPr b="1" lang="en-US" sz="4000" spc="-1" strike="noStrike">
                <a:solidFill>
                  <a:srgbClr val="ffffff"/>
                </a:solidFill>
                <a:uFill>
                  <a:solidFill>
                    <a:srgbClr val="ffffff"/>
                  </a:solidFill>
                </a:uFill>
                <a:latin typeface="Georgia"/>
              </a:rPr>
              <a:t>Gastro-Retentive Drug Delivery Systems (GRDDS)</a:t>
            </a:r>
            <a:endParaRPr b="0" lang="en-US" sz="1400" spc="-1" strike="noStrike">
              <a:solidFill>
                <a:srgbClr val="000000"/>
              </a:solidFill>
              <a:uFill>
                <a:solidFill>
                  <a:srgbClr val="ffffff"/>
                </a:solidFill>
              </a:uFill>
              <a:latin typeface="Verdana"/>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304920" y="304920"/>
            <a:ext cx="8610120" cy="624816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1" lang="en-US" sz="2600" spc="-1" strike="noStrike">
                <a:solidFill>
                  <a:srgbClr val="c00000"/>
                </a:solidFill>
                <a:uFill>
                  <a:solidFill>
                    <a:srgbClr val="ffffff"/>
                  </a:solidFill>
                </a:uFill>
                <a:latin typeface="Perpetua"/>
              </a:rPr>
              <a:t>Regional variability in intestinal absorption- Concept of absorption window</a:t>
            </a:r>
            <a:endParaRPr b="0" lang="en-US" sz="1400" spc="-1" strike="noStrike">
              <a:solidFill>
                <a:srgbClr val="000000"/>
              </a:solidFill>
              <a:uFill>
                <a:solidFill>
                  <a:srgbClr val="ffffff"/>
                </a:solidFill>
              </a:uFill>
              <a:latin typeface="Perpetua"/>
            </a:endParaRPr>
          </a:p>
          <a:p>
            <a:pPr marL="514440" indent="-514080" algn="just">
              <a:lnSpc>
                <a:spcPct val="150000"/>
              </a:lnSpc>
              <a:buClr>
                <a:srgbClr val="d34817"/>
              </a:buClr>
              <a:buSzPct val="85000"/>
              <a:buFont typeface="Wingdings 2" charset="2"/>
              <a:buAutoNum type="arabicPeriod"/>
            </a:pPr>
            <a:r>
              <a:rPr b="1" lang="en-US" sz="2600" spc="-1" strike="noStrike">
                <a:solidFill>
                  <a:srgbClr val="000000"/>
                </a:solidFill>
                <a:uFill>
                  <a:solidFill>
                    <a:srgbClr val="ffffff"/>
                  </a:solidFill>
                </a:uFill>
                <a:latin typeface="Perpetua"/>
              </a:rPr>
              <a:t>Physico-Chemical Factors</a:t>
            </a:r>
            <a:endParaRPr b="0" lang="en-US" sz="1400" spc="-1" strike="noStrike">
              <a:solidFill>
                <a:srgbClr val="000000"/>
              </a:solidFill>
              <a:uFill>
                <a:solidFill>
                  <a:srgbClr val="ffffff"/>
                </a:solidFill>
              </a:uFill>
              <a:latin typeface="Perpetua"/>
            </a:endParaRPr>
          </a:p>
          <a:p>
            <a:pPr marL="514440" indent="-514080" algn="just">
              <a:lnSpc>
                <a:spcPct val="150000"/>
              </a:lnSpc>
              <a:buClr>
                <a:srgbClr val="d34817"/>
              </a:buClr>
              <a:buSzPct val="85000"/>
              <a:buFont typeface="Wingdings 2" charset="2"/>
              <a:buAutoNum type="arabicPeriod"/>
            </a:pPr>
            <a:r>
              <a:rPr b="1" lang="en-US" sz="2600" spc="-1" strike="noStrike">
                <a:solidFill>
                  <a:srgbClr val="000000"/>
                </a:solidFill>
                <a:uFill>
                  <a:solidFill>
                    <a:srgbClr val="ffffff"/>
                  </a:solidFill>
                </a:uFill>
                <a:latin typeface="Perpetua"/>
              </a:rPr>
              <a:t>Physiological Factors</a:t>
            </a:r>
            <a:endParaRPr b="0" lang="en-US" sz="1400" spc="-1" strike="noStrike">
              <a:solidFill>
                <a:srgbClr val="000000"/>
              </a:solidFill>
              <a:uFill>
                <a:solidFill>
                  <a:srgbClr val="ffffff"/>
                </a:solidFill>
              </a:uFill>
              <a:latin typeface="Perpetua"/>
            </a:endParaRPr>
          </a:p>
          <a:p>
            <a:pPr marL="514440" indent="-514080" algn="just">
              <a:lnSpc>
                <a:spcPct val="150000"/>
              </a:lnSpc>
              <a:buClr>
                <a:srgbClr val="d34817"/>
              </a:buClr>
              <a:buSzPct val="85000"/>
              <a:buFont typeface="Wingdings 2" charset="2"/>
              <a:buAutoNum type="arabicPeriod"/>
            </a:pPr>
            <a:r>
              <a:rPr b="1" lang="en-US" sz="2600" spc="-1" strike="noStrike">
                <a:solidFill>
                  <a:srgbClr val="000000"/>
                </a:solidFill>
                <a:uFill>
                  <a:solidFill>
                    <a:srgbClr val="ffffff"/>
                  </a:solidFill>
                </a:uFill>
                <a:latin typeface="Perpetua"/>
              </a:rPr>
              <a:t>Biochemical Factors</a:t>
            </a: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sp>
        <p:nvSpPr>
          <p:cNvPr id="234"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57EBBE69-6E0E-4FE1-BC06-348FE8DBABDC}"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19" dur="indefinite" restart="never" nodeType="tmRoot">
          <p:childTnLst>
            <p:seq>
              <p:cTn id="1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c00000"/>
                </a:solidFill>
                <a:uFill>
                  <a:solidFill>
                    <a:srgbClr val="ffffff"/>
                  </a:solidFill>
                </a:uFill>
                <a:latin typeface="Perpetua"/>
              </a:rPr>
              <a:t>1. Physico-Chemical Factors</a:t>
            </a:r>
            <a:endParaRPr b="0" lang="en-US" sz="1400" spc="-1" strike="noStrike">
              <a:solidFill>
                <a:srgbClr val="000000"/>
              </a:solidFill>
              <a:uFill>
                <a:solidFill>
                  <a:srgbClr val="ffffff"/>
                </a:solidFill>
              </a:uFill>
              <a:latin typeface="Perpetua"/>
            </a:endParaRPr>
          </a:p>
          <a:p>
            <a:pPr marL="274320" indent="-273960" algn="just">
              <a:lnSpc>
                <a:spcPct val="150000"/>
              </a:lnSpc>
            </a:pPr>
            <a:r>
              <a:rPr b="1" lang="en-US" sz="2600" spc="-1" strike="noStrike">
                <a:solidFill>
                  <a:srgbClr val="000000"/>
                </a:solidFill>
                <a:uFill>
                  <a:solidFill>
                    <a:srgbClr val="ffffff"/>
                  </a:solidFill>
                </a:uFill>
                <a:latin typeface="Perpetua"/>
              </a:rPr>
              <a:t>pH-dependent solubility-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pH range 1-8 across GIT</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To cross biological membrane – solubilized form of drug required</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Major mechanism of absorption- passive diffusion which requires unionized form of the drug</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Thus, extent of ionized &amp; unionized forms at a certain pH influence predominant absorption from particular region of GIT, leading to phenomenon of </a:t>
            </a:r>
            <a:r>
              <a:rPr b="1" lang="en-US" sz="2600" spc="-1" strike="noStrike">
                <a:solidFill>
                  <a:srgbClr val="c00000"/>
                </a:solidFill>
                <a:uFill>
                  <a:solidFill>
                    <a:srgbClr val="ffffff"/>
                  </a:solidFill>
                </a:uFill>
                <a:latin typeface="Perpetua"/>
              </a:rPr>
              <a:t>‘Absorption Window’</a:t>
            </a:r>
            <a:endParaRPr b="0" lang="en-US" sz="1400" spc="-1" strike="noStrike">
              <a:solidFill>
                <a:srgbClr val="000000"/>
              </a:solidFill>
              <a:uFill>
                <a:solidFill>
                  <a:srgbClr val="ffffff"/>
                </a:solidFill>
              </a:uFill>
              <a:latin typeface="Perpetua"/>
            </a:endParaRPr>
          </a:p>
          <a:p>
            <a:pPr marL="274320" indent="-273960" algn="just">
              <a:lnSpc>
                <a:spcPct val="150000"/>
              </a:lnSpc>
            </a:pPr>
            <a:r>
              <a:rPr b="1" lang="en-US" sz="2600" spc="-1" strike="noStrike">
                <a:solidFill>
                  <a:srgbClr val="000000"/>
                </a:solidFill>
                <a:uFill>
                  <a:solidFill>
                    <a:srgbClr val="ffffff"/>
                  </a:solidFill>
                </a:uFill>
                <a:latin typeface="Perpetua"/>
              </a:rPr>
              <a:t>pH-dependent stability-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pH-dependent degradation of drugs leads to variations in extent of absorption from various regions of GIT</a:t>
            </a:r>
            <a:endParaRPr b="0" lang="en-US" sz="1400" spc="-1" strike="noStrike">
              <a:solidFill>
                <a:srgbClr val="000000"/>
              </a:solidFill>
              <a:uFill>
                <a:solidFill>
                  <a:srgbClr val="ffffff"/>
                </a:solidFill>
              </a:uFill>
              <a:latin typeface="Perpetua"/>
            </a:endParaRPr>
          </a:p>
          <a:p>
            <a:pPr marL="274320" indent="-273960" algn="just">
              <a:lnSpc>
                <a:spcPct val="150000"/>
              </a:lnSpc>
            </a:pP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sp>
        <p:nvSpPr>
          <p:cNvPr id="236"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414715AD-51A7-4CA8-88E9-6FE1D420DEDB}"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21" dur="indefinite" restart="never" nodeType="tmRoot">
          <p:childTnLst>
            <p:seq>
              <p:cTn id="122" dur="indefinite" nodeType="mainSeq">
                <p:childTnLst>
                  <p:par>
                    <p:cTn id="123" fill="hold">
                      <p:stCondLst>
                        <p:cond delay="indefinite"/>
                      </p:stCondLst>
                      <p:childTnLst>
                        <p:par>
                          <p:cTn id="124" fill="hold">
                            <p:stCondLst>
                              <p:cond delay="0"/>
                            </p:stCondLst>
                            <p:childTnLst>
                              <p:par>
                                <p:cTn id="125" nodeType="clickEffect" fill="hold" presetClass="entr" presetID="3" presetSubtype="10">
                                  <p:stCondLst>
                                    <p:cond delay="0"/>
                                  </p:stCondLst>
                                  <p:childTnLst>
                                    <p:set>
                                      <p:cBhvr>
                                        <p:cTn id="126" dur="1" fill="hold">
                                          <p:stCondLst>
                                            <p:cond delay="0"/>
                                          </p:stCondLst>
                                        </p:cTn>
                                        <p:tgtEl>
                                          <p:spTgt spid="235">
                                            <p:txEl>
                                              <p:pRg st="0" end="28"/>
                                            </p:txEl>
                                          </p:spTgt>
                                        </p:tgtEl>
                                        <p:attrNameLst>
                                          <p:attrName>style.visibility</p:attrName>
                                        </p:attrNameLst>
                                      </p:cBhvr>
                                      <p:to>
                                        <p:strVal val="visible"/>
                                      </p:to>
                                    </p:set>
                                    <p:animEffect filter="blinds(horizontal)" transition="in">
                                      <p:cBhvr additive="repl">
                                        <p:cTn id="127" dur="500"/>
                                        <p:tgtEl>
                                          <p:spTgt spid="235">
                                            <p:txEl>
                                              <p:pRg st="0" end="28"/>
                                            </p:txEl>
                                          </p:spTgt>
                                        </p:tgtEl>
                                      </p:cBhvr>
                                    </p:animEffec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3" presetSubtype="10">
                                  <p:stCondLst>
                                    <p:cond delay="0"/>
                                  </p:stCondLst>
                                  <p:childTnLst>
                                    <p:set>
                                      <p:cBhvr>
                                        <p:cTn id="131" dur="1" fill="hold">
                                          <p:stCondLst>
                                            <p:cond delay="0"/>
                                          </p:stCondLst>
                                        </p:cTn>
                                        <p:tgtEl>
                                          <p:spTgt spid="235">
                                            <p:txEl>
                                              <p:pRg st="28" end="53"/>
                                            </p:txEl>
                                          </p:spTgt>
                                        </p:tgtEl>
                                        <p:attrNameLst>
                                          <p:attrName>style.visibility</p:attrName>
                                        </p:attrNameLst>
                                      </p:cBhvr>
                                      <p:to>
                                        <p:strVal val="visible"/>
                                      </p:to>
                                    </p:set>
                                    <p:animEffect filter="blinds(horizontal)" transition="in">
                                      <p:cBhvr additive="repl">
                                        <p:cTn id="132" dur="500"/>
                                        <p:tgtEl>
                                          <p:spTgt spid="235">
                                            <p:txEl>
                                              <p:pRg st="28" end="53"/>
                                            </p:txEl>
                                          </p:spTgt>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3" presetSubtype="10">
                                  <p:stCondLst>
                                    <p:cond delay="0"/>
                                  </p:stCondLst>
                                  <p:childTnLst>
                                    <p:set>
                                      <p:cBhvr>
                                        <p:cTn id="136" dur="1" fill="hold">
                                          <p:stCondLst>
                                            <p:cond delay="0"/>
                                          </p:stCondLst>
                                        </p:cTn>
                                        <p:tgtEl>
                                          <p:spTgt spid="235">
                                            <p:txEl>
                                              <p:pRg st="53" end="77"/>
                                            </p:txEl>
                                          </p:spTgt>
                                        </p:tgtEl>
                                        <p:attrNameLst>
                                          <p:attrName>style.visibility</p:attrName>
                                        </p:attrNameLst>
                                      </p:cBhvr>
                                      <p:to>
                                        <p:strVal val="visible"/>
                                      </p:to>
                                    </p:set>
                                    <p:animEffect filter="blinds(horizontal)" transition="in">
                                      <p:cBhvr additive="repl">
                                        <p:cTn id="137" dur="500"/>
                                        <p:tgtEl>
                                          <p:spTgt spid="235">
                                            <p:txEl>
                                              <p:pRg st="53" end="77"/>
                                            </p:txEl>
                                          </p:spTgt>
                                        </p:tgtEl>
                                      </p:cBhvr>
                                    </p:animEffec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3" presetSubtype="10">
                                  <p:stCondLst>
                                    <p:cond delay="0"/>
                                  </p:stCondLst>
                                  <p:childTnLst>
                                    <p:set>
                                      <p:cBhvr>
                                        <p:cTn id="141" dur="1" fill="hold">
                                          <p:stCondLst>
                                            <p:cond delay="0"/>
                                          </p:stCondLst>
                                        </p:cTn>
                                        <p:tgtEl>
                                          <p:spTgt spid="235">
                                            <p:txEl>
                                              <p:pRg st="77" end="142"/>
                                            </p:txEl>
                                          </p:spTgt>
                                        </p:tgtEl>
                                        <p:attrNameLst>
                                          <p:attrName>style.visibility</p:attrName>
                                        </p:attrNameLst>
                                      </p:cBhvr>
                                      <p:to>
                                        <p:strVal val="visible"/>
                                      </p:to>
                                    </p:set>
                                    <p:animEffect filter="blinds(horizontal)" transition="in">
                                      <p:cBhvr additive="repl">
                                        <p:cTn id="142" dur="500"/>
                                        <p:tgtEl>
                                          <p:spTgt spid="235">
                                            <p:txEl>
                                              <p:pRg st="77" end="142"/>
                                            </p:txEl>
                                          </p:spTgt>
                                        </p:tgtEl>
                                      </p:cBhvr>
                                    </p:animEffec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3" presetSubtype="10">
                                  <p:stCondLst>
                                    <p:cond delay="0"/>
                                  </p:stCondLst>
                                  <p:childTnLst>
                                    <p:set>
                                      <p:cBhvr>
                                        <p:cTn id="146" dur="1" fill="hold">
                                          <p:stCondLst>
                                            <p:cond delay="0"/>
                                          </p:stCondLst>
                                        </p:cTn>
                                        <p:tgtEl>
                                          <p:spTgt spid="235">
                                            <p:txEl>
                                              <p:pRg st="142" end="233"/>
                                            </p:txEl>
                                          </p:spTgt>
                                        </p:tgtEl>
                                        <p:attrNameLst>
                                          <p:attrName>style.visibility</p:attrName>
                                        </p:attrNameLst>
                                      </p:cBhvr>
                                      <p:to>
                                        <p:strVal val="visible"/>
                                      </p:to>
                                    </p:set>
                                    <p:animEffect filter="blinds(horizontal)" transition="in">
                                      <p:cBhvr additive="repl">
                                        <p:cTn id="147" dur="500"/>
                                        <p:tgtEl>
                                          <p:spTgt spid="235">
                                            <p:txEl>
                                              <p:pRg st="142" end="233"/>
                                            </p:txEl>
                                          </p:spTgt>
                                        </p:tgtEl>
                                      </p:cBhvr>
                                    </p:animEffect>
                                  </p:childTnLst>
                                </p:cTn>
                              </p:par>
                            </p:childTnLst>
                          </p:cTn>
                        </p:par>
                      </p:childTnLst>
                    </p:cTn>
                  </p:par>
                  <p:par>
                    <p:cTn id="148" fill="hold">
                      <p:stCondLst>
                        <p:cond delay="indefinite"/>
                      </p:stCondLst>
                      <p:childTnLst>
                        <p:par>
                          <p:cTn id="149" fill="hold">
                            <p:stCondLst>
                              <p:cond delay="0"/>
                            </p:stCondLst>
                            <p:childTnLst>
                              <p:par>
                                <p:cTn id="150" nodeType="clickEffect" fill="hold" presetClass="entr" presetID="3" presetSubtype="10">
                                  <p:stCondLst>
                                    <p:cond delay="0"/>
                                  </p:stCondLst>
                                  <p:childTnLst>
                                    <p:set>
                                      <p:cBhvr>
                                        <p:cTn id="151" dur="1" fill="hold">
                                          <p:stCondLst>
                                            <p:cond delay="0"/>
                                          </p:stCondLst>
                                        </p:cTn>
                                        <p:tgtEl>
                                          <p:spTgt spid="235">
                                            <p:txEl>
                                              <p:pRg st="233" end="400"/>
                                            </p:txEl>
                                          </p:spTgt>
                                        </p:tgtEl>
                                        <p:attrNameLst>
                                          <p:attrName>style.visibility</p:attrName>
                                        </p:attrNameLst>
                                      </p:cBhvr>
                                      <p:to>
                                        <p:strVal val="visible"/>
                                      </p:to>
                                    </p:set>
                                    <p:animEffect filter="blinds(horizontal)" transition="in">
                                      <p:cBhvr additive="repl">
                                        <p:cTn id="152" dur="500"/>
                                        <p:tgtEl>
                                          <p:spTgt spid="235">
                                            <p:txEl>
                                              <p:pRg st="233" end="400"/>
                                            </p:txEl>
                                          </p:spTgt>
                                        </p:tgtEl>
                                      </p:cBhvr>
                                    </p:animEffec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3" presetSubtype="10">
                                  <p:stCondLst>
                                    <p:cond delay="0"/>
                                  </p:stCondLst>
                                  <p:childTnLst>
                                    <p:set>
                                      <p:cBhvr>
                                        <p:cTn id="156" dur="1" fill="hold">
                                          <p:stCondLst>
                                            <p:cond delay="0"/>
                                          </p:stCondLst>
                                        </p:cTn>
                                        <p:tgtEl>
                                          <p:spTgt spid="235">
                                            <p:txEl>
                                              <p:pRg st="400" end="424"/>
                                            </p:txEl>
                                          </p:spTgt>
                                        </p:tgtEl>
                                        <p:attrNameLst>
                                          <p:attrName>style.visibility</p:attrName>
                                        </p:attrNameLst>
                                      </p:cBhvr>
                                      <p:to>
                                        <p:strVal val="visible"/>
                                      </p:to>
                                    </p:set>
                                    <p:animEffect filter="blinds(horizontal)" transition="in">
                                      <p:cBhvr additive="repl">
                                        <p:cTn id="157" dur="500"/>
                                        <p:tgtEl>
                                          <p:spTgt spid="235">
                                            <p:txEl>
                                              <p:pRg st="400" end="424"/>
                                            </p:txEl>
                                          </p:spTgt>
                                        </p:tgtEl>
                                      </p:cBhvr>
                                    </p:animEffec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3" presetSubtype="10">
                                  <p:stCondLst>
                                    <p:cond delay="0"/>
                                  </p:stCondLst>
                                  <p:childTnLst>
                                    <p:set>
                                      <p:cBhvr>
                                        <p:cTn id="161" dur="1" fill="hold">
                                          <p:stCondLst>
                                            <p:cond delay="0"/>
                                          </p:stCondLst>
                                        </p:cTn>
                                        <p:tgtEl>
                                          <p:spTgt spid="235">
                                            <p:txEl>
                                              <p:pRg st="424" end="530"/>
                                            </p:txEl>
                                          </p:spTgt>
                                        </p:tgtEl>
                                        <p:attrNameLst>
                                          <p:attrName>style.visibility</p:attrName>
                                        </p:attrNameLst>
                                      </p:cBhvr>
                                      <p:to>
                                        <p:strVal val="visible"/>
                                      </p:to>
                                    </p:set>
                                    <p:animEffect filter="blinds(horizontal)" transition="in">
                                      <p:cBhvr additive="repl">
                                        <p:cTn id="162" dur="500"/>
                                        <p:tgtEl>
                                          <p:spTgt spid="235">
                                            <p:txEl>
                                              <p:pRg st="424" end="53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228600" y="228600"/>
            <a:ext cx="876276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c00000"/>
                </a:solidFill>
                <a:uFill>
                  <a:solidFill>
                    <a:srgbClr val="ffffff"/>
                  </a:solidFill>
                </a:uFill>
                <a:latin typeface="Perpetua"/>
              </a:rPr>
              <a:t>2. Physiological Factors</a:t>
            </a:r>
            <a:endParaRPr b="0" lang="en-US" sz="1400" spc="-1" strike="noStrike">
              <a:solidFill>
                <a:srgbClr val="000000"/>
              </a:solidFill>
              <a:uFill>
                <a:solidFill>
                  <a:srgbClr val="ffffff"/>
                </a:solidFill>
              </a:uFill>
              <a:latin typeface="Perpetua"/>
            </a:endParaRPr>
          </a:p>
          <a:p>
            <a:pPr marL="274320" indent="-273960" algn="just">
              <a:lnSpc>
                <a:spcPct val="150000"/>
              </a:lnSpc>
            </a:pPr>
            <a:r>
              <a:rPr b="1" lang="en-US" sz="2600" spc="-1" strike="noStrike">
                <a:solidFill>
                  <a:srgbClr val="000000"/>
                </a:solidFill>
                <a:uFill>
                  <a:solidFill>
                    <a:srgbClr val="ffffff"/>
                  </a:solidFill>
                </a:uFill>
                <a:latin typeface="Perpetua"/>
              </a:rPr>
              <a:t>Mechanism of absorption –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Drugs absorbed by Active &amp; facilitated absorption mechanism – show regional specificity due to presence of these mechanisms only in particular parts of GIT</a:t>
            </a:r>
            <a:endParaRPr b="0" lang="en-US" sz="1400" spc="-1" strike="noStrike">
              <a:solidFill>
                <a:srgbClr val="000000"/>
              </a:solidFill>
              <a:uFill>
                <a:solidFill>
                  <a:srgbClr val="ffffff"/>
                </a:solidFill>
              </a:uFill>
              <a:latin typeface="Perpetua"/>
            </a:endParaRPr>
          </a:p>
          <a:p>
            <a:pPr marL="274320" indent="-273960" algn="just">
              <a:lnSpc>
                <a:spcPct val="150000"/>
              </a:lnSpc>
            </a:pPr>
            <a:r>
              <a:rPr b="1" lang="en-US" sz="2600" spc="-1" strike="noStrike">
                <a:solidFill>
                  <a:srgbClr val="000000"/>
                </a:solidFill>
                <a:uFill>
                  <a:solidFill>
                    <a:srgbClr val="ffffff"/>
                  </a:solidFill>
                </a:uFill>
                <a:latin typeface="Perpetua"/>
              </a:rPr>
              <a:t>Microbial degradation –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human colon is inhabited by 400 distinct species of bacteria &amp; has upto 1010 bacteria per gram of content</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Drugs degraded by microbes – show regional variability in absorption from GIT</a:t>
            </a:r>
            <a:endParaRPr b="0" lang="en-US" sz="1400" spc="-1" strike="noStrike">
              <a:solidFill>
                <a:srgbClr val="000000"/>
              </a:solidFill>
              <a:uFill>
                <a:solidFill>
                  <a:srgbClr val="ffffff"/>
                </a:solidFill>
              </a:uFill>
              <a:latin typeface="Perpetua"/>
            </a:endParaRPr>
          </a:p>
        </p:txBody>
      </p:sp>
      <p:sp>
        <p:nvSpPr>
          <p:cNvPr id="238"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46CD25AB-715F-42A2-B8EC-BF9E4D28B729}"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63" dur="indefinite" restart="never" nodeType="tmRoot">
          <p:childTnLst>
            <p:seq>
              <p:cTn id="164" dur="indefinite" nodeType="mainSeq">
                <p:childTnLst>
                  <p:par>
                    <p:cTn id="165" fill="hold">
                      <p:stCondLst>
                        <p:cond delay="indefinite"/>
                      </p:stCondLst>
                      <p:childTnLst>
                        <p:par>
                          <p:cTn id="166" fill="hold">
                            <p:stCondLst>
                              <p:cond delay="0"/>
                            </p:stCondLst>
                            <p:childTnLst>
                              <p:par>
                                <p:cTn id="167" nodeType="clickEffect" fill="hold" presetClass="entr" presetID="3" presetSubtype="10">
                                  <p:stCondLst>
                                    <p:cond delay="0"/>
                                  </p:stCondLst>
                                  <p:childTnLst>
                                    <p:set>
                                      <p:cBhvr>
                                        <p:cTn id="168" dur="1" fill="hold">
                                          <p:stCondLst>
                                            <p:cond delay="0"/>
                                          </p:stCondLst>
                                        </p:cTn>
                                        <p:tgtEl>
                                          <p:spTgt spid="237">
                                            <p:txEl>
                                              <p:pRg st="0" end="25"/>
                                            </p:txEl>
                                          </p:spTgt>
                                        </p:tgtEl>
                                        <p:attrNameLst>
                                          <p:attrName>style.visibility</p:attrName>
                                        </p:attrNameLst>
                                      </p:cBhvr>
                                      <p:to>
                                        <p:strVal val="visible"/>
                                      </p:to>
                                    </p:set>
                                    <p:animEffect filter="blinds(horizontal)" transition="in">
                                      <p:cBhvr additive="repl">
                                        <p:cTn id="169" dur="500"/>
                                        <p:tgtEl>
                                          <p:spTgt spid="237">
                                            <p:txEl>
                                              <p:pRg st="0" end="25"/>
                                            </p:txEl>
                                          </p:spTgt>
                                        </p:tgtEl>
                                      </p:cBhvr>
                                    </p:animEffec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3" presetSubtype="10">
                                  <p:stCondLst>
                                    <p:cond delay="0"/>
                                  </p:stCondLst>
                                  <p:childTnLst>
                                    <p:set>
                                      <p:cBhvr>
                                        <p:cTn id="173" dur="1" fill="hold">
                                          <p:stCondLst>
                                            <p:cond delay="0"/>
                                          </p:stCondLst>
                                        </p:cTn>
                                        <p:tgtEl>
                                          <p:spTgt spid="237">
                                            <p:txEl>
                                              <p:pRg st="25" end="52"/>
                                            </p:txEl>
                                          </p:spTgt>
                                        </p:tgtEl>
                                        <p:attrNameLst>
                                          <p:attrName>style.visibility</p:attrName>
                                        </p:attrNameLst>
                                      </p:cBhvr>
                                      <p:to>
                                        <p:strVal val="visible"/>
                                      </p:to>
                                    </p:set>
                                    <p:animEffect filter="blinds(horizontal)" transition="in">
                                      <p:cBhvr additive="repl">
                                        <p:cTn id="174" dur="500"/>
                                        <p:tgtEl>
                                          <p:spTgt spid="237">
                                            <p:txEl>
                                              <p:pRg st="25" end="52"/>
                                            </p:txEl>
                                          </p:spTgt>
                                        </p:tgtEl>
                                      </p:cBhvr>
                                    </p:animEffec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3" presetSubtype="10">
                                  <p:stCondLst>
                                    <p:cond delay="0"/>
                                  </p:stCondLst>
                                  <p:childTnLst>
                                    <p:set>
                                      <p:cBhvr>
                                        <p:cTn id="178" dur="1" fill="hold">
                                          <p:stCondLst>
                                            <p:cond delay="0"/>
                                          </p:stCondLst>
                                        </p:cTn>
                                        <p:tgtEl>
                                          <p:spTgt spid="237">
                                            <p:txEl>
                                              <p:pRg st="52" end="208"/>
                                            </p:txEl>
                                          </p:spTgt>
                                        </p:tgtEl>
                                        <p:attrNameLst>
                                          <p:attrName>style.visibility</p:attrName>
                                        </p:attrNameLst>
                                      </p:cBhvr>
                                      <p:to>
                                        <p:strVal val="visible"/>
                                      </p:to>
                                    </p:set>
                                    <p:animEffect filter="blinds(horizontal)" transition="in">
                                      <p:cBhvr additive="repl">
                                        <p:cTn id="179" dur="500"/>
                                        <p:tgtEl>
                                          <p:spTgt spid="237">
                                            <p:txEl>
                                              <p:pRg st="52" end="208"/>
                                            </p:txEl>
                                          </p:spTgt>
                                        </p:tgtEl>
                                      </p:cBhvr>
                                    </p:animEffec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3" presetSubtype="10">
                                  <p:stCondLst>
                                    <p:cond delay="0"/>
                                  </p:stCondLst>
                                  <p:childTnLst>
                                    <p:set>
                                      <p:cBhvr>
                                        <p:cTn id="183" dur="1" fill="hold">
                                          <p:stCondLst>
                                            <p:cond delay="0"/>
                                          </p:stCondLst>
                                        </p:cTn>
                                        <p:tgtEl>
                                          <p:spTgt spid="237">
                                            <p:txEl>
                                              <p:pRg st="208" end="233"/>
                                            </p:txEl>
                                          </p:spTgt>
                                        </p:tgtEl>
                                        <p:attrNameLst>
                                          <p:attrName>style.visibility</p:attrName>
                                        </p:attrNameLst>
                                      </p:cBhvr>
                                      <p:to>
                                        <p:strVal val="visible"/>
                                      </p:to>
                                    </p:set>
                                    <p:animEffect filter="blinds(horizontal)" transition="in">
                                      <p:cBhvr additive="repl">
                                        <p:cTn id="184" dur="500"/>
                                        <p:tgtEl>
                                          <p:spTgt spid="237">
                                            <p:txEl>
                                              <p:pRg st="208" end="233"/>
                                            </p:txEl>
                                          </p:spTgt>
                                        </p:tgtEl>
                                      </p:cBhvr>
                                    </p:animEffec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3" presetSubtype="10">
                                  <p:stCondLst>
                                    <p:cond delay="0"/>
                                  </p:stCondLst>
                                  <p:childTnLst>
                                    <p:set>
                                      <p:cBhvr>
                                        <p:cTn id="188" dur="1" fill="hold">
                                          <p:stCondLst>
                                            <p:cond delay="0"/>
                                          </p:stCondLst>
                                        </p:cTn>
                                        <p:tgtEl>
                                          <p:spTgt spid="237">
                                            <p:txEl>
                                              <p:pRg st="233" end="343"/>
                                            </p:txEl>
                                          </p:spTgt>
                                        </p:tgtEl>
                                        <p:attrNameLst>
                                          <p:attrName>style.visibility</p:attrName>
                                        </p:attrNameLst>
                                      </p:cBhvr>
                                      <p:to>
                                        <p:strVal val="visible"/>
                                      </p:to>
                                    </p:set>
                                    <p:animEffect filter="blinds(horizontal)" transition="in">
                                      <p:cBhvr additive="repl">
                                        <p:cTn id="189" dur="500"/>
                                        <p:tgtEl>
                                          <p:spTgt spid="237">
                                            <p:txEl>
                                              <p:pRg st="233" end="343"/>
                                            </p:txEl>
                                          </p:spTgt>
                                        </p:tgtEl>
                                      </p:cBhvr>
                                    </p:animEffect>
                                  </p:childTnLst>
                                </p:cTn>
                              </p:par>
                            </p:childTnLst>
                          </p:cTn>
                        </p:par>
                      </p:childTnLst>
                    </p:cTn>
                  </p:par>
                  <p:par>
                    <p:cTn id="190" fill="hold">
                      <p:stCondLst>
                        <p:cond delay="indefinite"/>
                      </p:stCondLst>
                      <p:childTnLst>
                        <p:par>
                          <p:cTn id="191" fill="hold">
                            <p:stCondLst>
                              <p:cond delay="0"/>
                            </p:stCondLst>
                            <p:childTnLst>
                              <p:par>
                                <p:cTn id="192" nodeType="clickEffect" fill="hold" presetClass="entr" presetID="3" presetSubtype="10">
                                  <p:stCondLst>
                                    <p:cond delay="0"/>
                                  </p:stCondLst>
                                  <p:childTnLst>
                                    <p:set>
                                      <p:cBhvr>
                                        <p:cTn id="193" dur="1" fill="hold">
                                          <p:stCondLst>
                                            <p:cond delay="0"/>
                                          </p:stCondLst>
                                        </p:cTn>
                                        <p:tgtEl>
                                          <p:spTgt spid="237">
                                            <p:txEl>
                                              <p:pRg st="343" end="421"/>
                                            </p:txEl>
                                          </p:spTgt>
                                        </p:tgtEl>
                                        <p:attrNameLst>
                                          <p:attrName>style.visibility</p:attrName>
                                        </p:attrNameLst>
                                      </p:cBhvr>
                                      <p:to>
                                        <p:strVal val="visible"/>
                                      </p:to>
                                    </p:set>
                                    <p:animEffect filter="blinds(horizontal)" transition="in">
                                      <p:cBhvr additive="repl">
                                        <p:cTn id="194" dur="500"/>
                                        <p:tgtEl>
                                          <p:spTgt spid="237">
                                            <p:txEl>
                                              <p:pRg st="343" end="42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c00000"/>
                </a:solidFill>
                <a:uFill>
                  <a:solidFill>
                    <a:srgbClr val="ffffff"/>
                  </a:solidFill>
                </a:uFill>
                <a:latin typeface="Perpetua"/>
              </a:rPr>
              <a:t>3. Biochemical Factors</a:t>
            </a:r>
            <a:endParaRPr b="0" lang="en-US" sz="1400" spc="-1" strike="noStrike">
              <a:solidFill>
                <a:srgbClr val="000000"/>
              </a:solidFill>
              <a:uFill>
                <a:solidFill>
                  <a:srgbClr val="ffffff"/>
                </a:solidFill>
              </a:uFill>
              <a:latin typeface="Perpetua"/>
            </a:endParaRPr>
          </a:p>
          <a:p>
            <a:pPr marL="274320" indent="-273960" algn="just">
              <a:lnSpc>
                <a:spcPct val="150000"/>
              </a:lnSpc>
            </a:pPr>
            <a:r>
              <a:rPr b="1" lang="en-US" sz="2600" spc="-1" strike="noStrike">
                <a:solidFill>
                  <a:srgbClr val="000000"/>
                </a:solidFill>
                <a:uFill>
                  <a:solidFill>
                    <a:srgbClr val="ffffff"/>
                  </a:solidFill>
                </a:uFill>
                <a:latin typeface="Perpetua"/>
              </a:rPr>
              <a:t>Intestinal metabolic enzymes (phase I metabolizing enzymes), CYP 450 (CYP3A)-</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Abundantly present in intestinal epithelium</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Non-uniform distribution of CYP3A causes regional variability in absorption of drugs that are substrate to this enzyme </a:t>
            </a:r>
            <a:endParaRPr b="0" lang="en-US" sz="1400" spc="-1" strike="noStrike">
              <a:solidFill>
                <a:srgbClr val="000000"/>
              </a:solidFill>
              <a:uFill>
                <a:solidFill>
                  <a:srgbClr val="ffffff"/>
                </a:solidFill>
              </a:uFill>
              <a:latin typeface="Perpetua"/>
            </a:endParaRPr>
          </a:p>
          <a:p>
            <a:pPr marL="274320" indent="-273960" algn="just">
              <a:lnSpc>
                <a:spcPct val="150000"/>
              </a:lnSpc>
            </a:pPr>
            <a:r>
              <a:rPr b="1" lang="en-US" sz="2600" spc="-1" strike="noStrike">
                <a:solidFill>
                  <a:srgbClr val="000000"/>
                </a:solidFill>
                <a:uFill>
                  <a:solidFill>
                    <a:srgbClr val="ffffff"/>
                  </a:solidFill>
                </a:uFill>
                <a:latin typeface="Perpetua"/>
              </a:rPr>
              <a:t>The multidrug efflux pump, P-glycoprotein present in the villus tip of enterocytes in the GIT</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intestine (primary absorption organ) also involved in elimination of certain organic acids, bases &amp; neutral compounds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Pgp has the a capacity to interact with vast variety of drugs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throws back the absorbed drug &amp; reduces its oral bioavailability </a:t>
            </a:r>
            <a:endParaRPr b="0" lang="en-US" sz="1400" spc="-1" strike="noStrike">
              <a:solidFill>
                <a:srgbClr val="000000"/>
              </a:solidFill>
              <a:uFill>
                <a:solidFill>
                  <a:srgbClr val="ffffff"/>
                </a:solidFill>
              </a:uFill>
              <a:latin typeface="Perpetua"/>
            </a:endParaRPr>
          </a:p>
          <a:p>
            <a:pPr marL="274320" indent="-273960">
              <a:lnSpc>
                <a:spcPct val="100000"/>
              </a:lnSpc>
            </a:pPr>
            <a:endParaRPr b="0" lang="en-US" sz="1400" spc="-1" strike="noStrike">
              <a:solidFill>
                <a:srgbClr val="000000"/>
              </a:solidFill>
              <a:uFill>
                <a:solidFill>
                  <a:srgbClr val="ffffff"/>
                </a:solidFill>
              </a:uFill>
              <a:latin typeface="Perpetua"/>
            </a:endParaRPr>
          </a:p>
          <a:p>
            <a:pPr>
              <a:lnSpc>
                <a:spcPct val="100000"/>
              </a:lnSpc>
            </a:pPr>
            <a:endParaRPr b="0" lang="en-US" sz="1400" spc="-1" strike="noStrike">
              <a:solidFill>
                <a:srgbClr val="000000"/>
              </a:solidFill>
              <a:uFill>
                <a:solidFill>
                  <a:srgbClr val="ffffff"/>
                </a:solidFill>
              </a:uFill>
              <a:latin typeface="Perpetua"/>
            </a:endParaRPr>
          </a:p>
        </p:txBody>
      </p:sp>
      <p:sp>
        <p:nvSpPr>
          <p:cNvPr id="240"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E3ED97A5-C0FF-4974-AC1C-386478B47913}"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3" presetSubtype="10">
                                  <p:stCondLst>
                                    <p:cond delay="0"/>
                                  </p:stCondLst>
                                  <p:childTnLst>
                                    <p:set>
                                      <p:cBhvr>
                                        <p:cTn id="200" dur="1" fill="hold">
                                          <p:stCondLst>
                                            <p:cond delay="0"/>
                                          </p:stCondLst>
                                        </p:cTn>
                                        <p:tgtEl>
                                          <p:spTgt spid="239">
                                            <p:txEl>
                                              <p:pRg st="0" end="23"/>
                                            </p:txEl>
                                          </p:spTgt>
                                        </p:tgtEl>
                                        <p:attrNameLst>
                                          <p:attrName>style.visibility</p:attrName>
                                        </p:attrNameLst>
                                      </p:cBhvr>
                                      <p:to>
                                        <p:strVal val="visible"/>
                                      </p:to>
                                    </p:set>
                                    <p:animEffect filter="blinds(horizontal)" transition="in">
                                      <p:cBhvr additive="repl">
                                        <p:cTn id="201" dur="500"/>
                                        <p:tgtEl>
                                          <p:spTgt spid="239">
                                            <p:txEl>
                                              <p:pRg st="0" end="23"/>
                                            </p:txEl>
                                          </p:spTgt>
                                        </p:tgtEl>
                                      </p:cBhvr>
                                    </p:animEffect>
                                  </p:childTnLst>
                                </p:cTn>
                              </p:par>
                            </p:childTnLst>
                          </p:cTn>
                        </p:par>
                      </p:childTnLst>
                    </p:cTn>
                  </p:par>
                  <p:par>
                    <p:cTn id="202" fill="hold">
                      <p:stCondLst>
                        <p:cond delay="indefinite"/>
                      </p:stCondLst>
                      <p:childTnLst>
                        <p:par>
                          <p:cTn id="203" fill="hold">
                            <p:stCondLst>
                              <p:cond delay="0"/>
                            </p:stCondLst>
                            <p:childTnLst>
                              <p:par>
                                <p:cTn id="204" nodeType="clickEffect" fill="hold" presetClass="entr" presetID="3" presetSubtype="10">
                                  <p:stCondLst>
                                    <p:cond delay="0"/>
                                  </p:stCondLst>
                                  <p:childTnLst>
                                    <p:set>
                                      <p:cBhvr>
                                        <p:cTn id="205" dur="1" fill="hold">
                                          <p:stCondLst>
                                            <p:cond delay="0"/>
                                          </p:stCondLst>
                                        </p:cTn>
                                        <p:tgtEl>
                                          <p:spTgt spid="239">
                                            <p:txEl>
                                              <p:pRg st="23" end="101"/>
                                            </p:txEl>
                                          </p:spTgt>
                                        </p:tgtEl>
                                        <p:attrNameLst>
                                          <p:attrName>style.visibility</p:attrName>
                                        </p:attrNameLst>
                                      </p:cBhvr>
                                      <p:to>
                                        <p:strVal val="visible"/>
                                      </p:to>
                                    </p:set>
                                    <p:animEffect filter="blinds(horizontal)" transition="in">
                                      <p:cBhvr additive="repl">
                                        <p:cTn id="206" dur="500"/>
                                        <p:tgtEl>
                                          <p:spTgt spid="239">
                                            <p:txEl>
                                              <p:pRg st="23" end="101"/>
                                            </p:txEl>
                                          </p:spTgt>
                                        </p:tgtEl>
                                      </p:cBhvr>
                                    </p:animEffect>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3" presetSubtype="10">
                                  <p:stCondLst>
                                    <p:cond delay="0"/>
                                  </p:stCondLst>
                                  <p:childTnLst>
                                    <p:set>
                                      <p:cBhvr>
                                        <p:cTn id="210" dur="1" fill="hold">
                                          <p:stCondLst>
                                            <p:cond delay="0"/>
                                          </p:stCondLst>
                                        </p:cTn>
                                        <p:tgtEl>
                                          <p:spTgt spid="239">
                                            <p:txEl>
                                              <p:pRg st="101" end="145"/>
                                            </p:txEl>
                                          </p:spTgt>
                                        </p:tgtEl>
                                        <p:attrNameLst>
                                          <p:attrName>style.visibility</p:attrName>
                                        </p:attrNameLst>
                                      </p:cBhvr>
                                      <p:to>
                                        <p:strVal val="visible"/>
                                      </p:to>
                                    </p:set>
                                    <p:animEffect filter="blinds(horizontal)" transition="in">
                                      <p:cBhvr additive="repl">
                                        <p:cTn id="211" dur="500"/>
                                        <p:tgtEl>
                                          <p:spTgt spid="239">
                                            <p:txEl>
                                              <p:pRg st="101" end="145"/>
                                            </p:txEl>
                                          </p:spTgt>
                                        </p:tgtEl>
                                      </p:cBhvr>
                                    </p:animEffect>
                                  </p:childTnLst>
                                </p:cTn>
                              </p:par>
                            </p:childTnLst>
                          </p:cTn>
                        </p:par>
                      </p:childTnLst>
                    </p:cTn>
                  </p:par>
                  <p:par>
                    <p:cTn id="212" fill="hold">
                      <p:stCondLst>
                        <p:cond delay="indefinite"/>
                      </p:stCondLst>
                      <p:childTnLst>
                        <p:par>
                          <p:cTn id="213" fill="hold">
                            <p:stCondLst>
                              <p:cond delay="0"/>
                            </p:stCondLst>
                            <p:childTnLst>
                              <p:par>
                                <p:cTn id="214" nodeType="clickEffect" fill="hold" presetClass="entr" presetID="3" presetSubtype="10">
                                  <p:stCondLst>
                                    <p:cond delay="0"/>
                                  </p:stCondLst>
                                  <p:childTnLst>
                                    <p:set>
                                      <p:cBhvr>
                                        <p:cTn id="215" dur="1" fill="hold">
                                          <p:stCondLst>
                                            <p:cond delay="0"/>
                                          </p:stCondLst>
                                        </p:cTn>
                                        <p:tgtEl>
                                          <p:spTgt spid="239">
                                            <p:txEl>
                                              <p:pRg st="145" end="265"/>
                                            </p:txEl>
                                          </p:spTgt>
                                        </p:tgtEl>
                                        <p:attrNameLst>
                                          <p:attrName>style.visibility</p:attrName>
                                        </p:attrNameLst>
                                      </p:cBhvr>
                                      <p:to>
                                        <p:strVal val="visible"/>
                                      </p:to>
                                    </p:set>
                                    <p:animEffect filter="blinds(horizontal)" transition="in">
                                      <p:cBhvr additive="repl">
                                        <p:cTn id="216" dur="500"/>
                                        <p:tgtEl>
                                          <p:spTgt spid="239">
                                            <p:txEl>
                                              <p:pRg st="145" end="265"/>
                                            </p:txEl>
                                          </p:spTgt>
                                        </p:tgtEl>
                                      </p:cBhvr>
                                    </p:animEffec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3" presetSubtype="10">
                                  <p:stCondLst>
                                    <p:cond delay="0"/>
                                  </p:stCondLst>
                                  <p:childTnLst>
                                    <p:set>
                                      <p:cBhvr>
                                        <p:cTn id="220" dur="1" fill="hold">
                                          <p:stCondLst>
                                            <p:cond delay="0"/>
                                          </p:stCondLst>
                                        </p:cTn>
                                        <p:tgtEl>
                                          <p:spTgt spid="239">
                                            <p:txEl>
                                              <p:pRg st="265" end="359"/>
                                            </p:txEl>
                                          </p:spTgt>
                                        </p:tgtEl>
                                        <p:attrNameLst>
                                          <p:attrName>style.visibility</p:attrName>
                                        </p:attrNameLst>
                                      </p:cBhvr>
                                      <p:to>
                                        <p:strVal val="visible"/>
                                      </p:to>
                                    </p:set>
                                    <p:animEffect filter="blinds(horizontal)" transition="in">
                                      <p:cBhvr additive="repl">
                                        <p:cTn id="221" dur="500"/>
                                        <p:tgtEl>
                                          <p:spTgt spid="239">
                                            <p:txEl>
                                              <p:pRg st="265" end="359"/>
                                            </p:txEl>
                                          </p:spTgt>
                                        </p:tgtEl>
                                      </p:cBhvr>
                                    </p:animEffect>
                                  </p:childTnLst>
                                </p:cTn>
                              </p:par>
                            </p:childTnLst>
                          </p:cTn>
                        </p:par>
                      </p:childTnLst>
                    </p:cTn>
                  </p:par>
                  <p:par>
                    <p:cTn id="222" fill="hold">
                      <p:stCondLst>
                        <p:cond delay="indefinite"/>
                      </p:stCondLst>
                      <p:childTnLst>
                        <p:par>
                          <p:cTn id="223" fill="hold">
                            <p:stCondLst>
                              <p:cond delay="0"/>
                            </p:stCondLst>
                            <p:childTnLst>
                              <p:par>
                                <p:cTn id="224" nodeType="clickEffect" fill="hold" presetClass="entr" presetID="3" presetSubtype="10">
                                  <p:stCondLst>
                                    <p:cond delay="0"/>
                                  </p:stCondLst>
                                  <p:childTnLst>
                                    <p:set>
                                      <p:cBhvr>
                                        <p:cTn id="225" dur="1" fill="hold">
                                          <p:stCondLst>
                                            <p:cond delay="0"/>
                                          </p:stCondLst>
                                        </p:cTn>
                                        <p:tgtEl>
                                          <p:spTgt spid="239">
                                            <p:txEl>
                                              <p:pRg st="359" end="481"/>
                                            </p:txEl>
                                          </p:spTgt>
                                        </p:tgtEl>
                                        <p:attrNameLst>
                                          <p:attrName>style.visibility</p:attrName>
                                        </p:attrNameLst>
                                      </p:cBhvr>
                                      <p:to>
                                        <p:strVal val="visible"/>
                                      </p:to>
                                    </p:set>
                                    <p:animEffect filter="blinds(horizontal)" transition="in">
                                      <p:cBhvr additive="repl">
                                        <p:cTn id="226" dur="500"/>
                                        <p:tgtEl>
                                          <p:spTgt spid="239">
                                            <p:txEl>
                                              <p:pRg st="359" end="481"/>
                                            </p:txEl>
                                          </p:spTgt>
                                        </p:tgtEl>
                                      </p:cBhvr>
                                    </p:animEffec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3" presetSubtype="10">
                                  <p:stCondLst>
                                    <p:cond delay="0"/>
                                  </p:stCondLst>
                                  <p:childTnLst>
                                    <p:set>
                                      <p:cBhvr>
                                        <p:cTn id="230" dur="1" fill="hold">
                                          <p:stCondLst>
                                            <p:cond delay="0"/>
                                          </p:stCondLst>
                                        </p:cTn>
                                        <p:tgtEl>
                                          <p:spTgt spid="239">
                                            <p:txEl>
                                              <p:pRg st="481" end="543"/>
                                            </p:txEl>
                                          </p:spTgt>
                                        </p:tgtEl>
                                        <p:attrNameLst>
                                          <p:attrName>style.visibility</p:attrName>
                                        </p:attrNameLst>
                                      </p:cBhvr>
                                      <p:to>
                                        <p:strVal val="visible"/>
                                      </p:to>
                                    </p:set>
                                    <p:animEffect filter="blinds(horizontal)" transition="in">
                                      <p:cBhvr additive="repl">
                                        <p:cTn id="231" dur="500"/>
                                        <p:tgtEl>
                                          <p:spTgt spid="239">
                                            <p:txEl>
                                              <p:pRg st="481" end="543"/>
                                            </p:txEl>
                                          </p:spTgt>
                                        </p:tgtEl>
                                      </p:cBhvr>
                                    </p:animEffect>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3" presetSubtype="10">
                                  <p:stCondLst>
                                    <p:cond delay="0"/>
                                  </p:stCondLst>
                                  <p:childTnLst>
                                    <p:set>
                                      <p:cBhvr>
                                        <p:cTn id="235" dur="1" fill="hold">
                                          <p:stCondLst>
                                            <p:cond delay="0"/>
                                          </p:stCondLst>
                                        </p:cTn>
                                        <p:tgtEl>
                                          <p:spTgt spid="239">
                                            <p:txEl>
                                              <p:pRg st="543" end="612"/>
                                            </p:txEl>
                                          </p:spTgt>
                                        </p:tgtEl>
                                        <p:attrNameLst>
                                          <p:attrName>style.visibility</p:attrName>
                                        </p:attrNameLst>
                                      </p:cBhvr>
                                      <p:to>
                                        <p:strVal val="visible"/>
                                      </p:to>
                                    </p:set>
                                    <p:animEffect filter="blinds(horizontal)" transition="in">
                                      <p:cBhvr additive="repl">
                                        <p:cTn id="236" dur="500"/>
                                        <p:tgtEl>
                                          <p:spTgt spid="239">
                                            <p:txEl>
                                              <p:pRg st="543" end="61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228600" y="228600"/>
            <a:ext cx="861012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Gastroretentive dosage forms (GRDFs) are designed to be retained in the stomach for a prolonged time and release their active ingredients and thereby enable sustained and prolonged input of the drug to the upper part of the gastrointestinal (GI) tract.</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Reasons for targeting Drugs to the stomach:</a:t>
            </a:r>
            <a:endParaRPr b="0" lang="en-US" sz="1400" spc="-1" strike="noStrike">
              <a:solidFill>
                <a:srgbClr val="000000"/>
              </a:solidFill>
              <a:uFill>
                <a:solidFill>
                  <a:srgbClr val="ffffff"/>
                </a:solidFill>
              </a:uFill>
              <a:latin typeface="Perpetua"/>
            </a:endParaRPr>
          </a:p>
          <a:p>
            <a:pPr marL="548640" indent="-228240" algn="just"/>
            <a:r>
              <a:rPr b="0" lang="en-US" sz="2400" spc="-1" strike="noStrike">
                <a:solidFill>
                  <a:srgbClr val="000000"/>
                </a:solidFill>
                <a:uFill>
                  <a:solidFill>
                    <a:srgbClr val="ffffff"/>
                  </a:solidFill>
                </a:uFill>
                <a:latin typeface="Perpetua"/>
              </a:rPr>
              <a:t>-   To produce  a prolonged local action on to the gastrodudonal wall </a:t>
            </a:r>
            <a:endParaRPr b="0" lang="en-US" sz="1400" spc="-1" strike="noStrike">
              <a:solidFill>
                <a:srgbClr val="000000"/>
              </a:solidFill>
              <a:uFill>
                <a:solidFill>
                  <a:srgbClr val="ffffff"/>
                </a:solidFill>
              </a:uFill>
              <a:latin typeface="Perpetua"/>
            </a:endParaRPr>
          </a:p>
          <a:p>
            <a:pPr marL="548640" indent="-228240" algn="just"/>
            <a:r>
              <a:rPr b="0" lang="en-US" sz="2400" spc="-1" strike="noStrike">
                <a:solidFill>
                  <a:srgbClr val="000000"/>
                </a:solidFill>
                <a:uFill>
                  <a:solidFill>
                    <a:srgbClr val="ffffff"/>
                  </a:solidFill>
                </a:uFill>
                <a:latin typeface="Perpetua"/>
              </a:rPr>
              <a:t>-   For weakly basic drugs with poor solubility in a basic environment</a:t>
            </a:r>
            <a:endParaRPr b="0" lang="en-US" sz="1400" spc="-1" strike="noStrike">
              <a:solidFill>
                <a:srgbClr val="000000"/>
              </a:solidFill>
              <a:uFill>
                <a:solidFill>
                  <a:srgbClr val="ffffff"/>
                </a:solidFill>
              </a:uFill>
              <a:latin typeface="Perpetua"/>
            </a:endParaRPr>
          </a:p>
          <a:p>
            <a:pPr marL="548640" indent="-228240" algn="just"/>
            <a:r>
              <a:rPr b="0" lang="en-US" sz="2400" spc="-1" strike="noStrike">
                <a:solidFill>
                  <a:srgbClr val="000000"/>
                </a:solidFill>
                <a:uFill>
                  <a:solidFill>
                    <a:srgbClr val="ffffff"/>
                  </a:solidFill>
                </a:uFill>
                <a:latin typeface="Perpetua"/>
              </a:rPr>
              <a:t>-   For drugs which have poor stability in the colon</a:t>
            </a:r>
            <a:endParaRPr b="0" lang="en-US" sz="1400" spc="-1" strike="noStrike">
              <a:solidFill>
                <a:srgbClr val="000000"/>
              </a:solidFill>
              <a:uFill>
                <a:solidFill>
                  <a:srgbClr val="ffffff"/>
                </a:solidFill>
              </a:uFill>
              <a:latin typeface="Perpetua"/>
            </a:endParaRPr>
          </a:p>
          <a:p>
            <a:pPr marL="548640" indent="-228240" algn="just"/>
            <a:r>
              <a:rPr b="0" lang="en-US" sz="2400" spc="-1" strike="noStrike">
                <a:solidFill>
                  <a:srgbClr val="000000"/>
                </a:solidFill>
                <a:uFill>
                  <a:solidFill>
                    <a:srgbClr val="ffffff"/>
                  </a:solidFill>
                </a:uFill>
                <a:latin typeface="Perpetua"/>
              </a:rPr>
              <a:t>-   For drugs which have a narrow absorption window</a:t>
            </a:r>
            <a:endParaRPr b="0" lang="en-US" sz="1400" spc="-1" strike="noStrike">
              <a:solidFill>
                <a:srgbClr val="000000"/>
              </a:solidFill>
              <a:uFill>
                <a:solidFill>
                  <a:srgbClr val="ffffff"/>
                </a:solidFill>
              </a:uFill>
              <a:latin typeface="Perpetua"/>
            </a:endParaRPr>
          </a:p>
          <a:p>
            <a:pPr marL="548640" indent="-228240" algn="just"/>
            <a:r>
              <a:rPr b="0" lang="en-US" sz="2400" spc="-1" strike="noStrike">
                <a:solidFill>
                  <a:srgbClr val="000000"/>
                </a:solidFill>
                <a:uFill>
                  <a:solidFill>
                    <a:srgbClr val="ffffff"/>
                  </a:solidFill>
                </a:uFill>
                <a:latin typeface="Perpetua"/>
              </a:rPr>
              <a:t>-   For the drugs which have primarily absorption in the stomach</a:t>
            </a:r>
            <a:endParaRPr b="0" lang="en-US" sz="1400" spc="-1" strike="noStrike">
              <a:solidFill>
                <a:srgbClr val="000000"/>
              </a:solidFill>
              <a:uFill>
                <a:solidFill>
                  <a:srgbClr val="ffffff"/>
                </a:solidFill>
              </a:uFill>
              <a:latin typeface="Perpetua"/>
            </a:endParaRPr>
          </a:p>
        </p:txBody>
      </p:sp>
      <p:sp>
        <p:nvSpPr>
          <p:cNvPr id="242"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00D6696F-59FF-489C-935C-6B334D3DEAE1}"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237" dur="indefinite" restart="never" nodeType="tmRoot">
          <p:childTnLst>
            <p:seq>
              <p:cTn id="238" dur="indefinite" nodeType="mainSeq">
                <p:childTnLst>
                  <p:par>
                    <p:cTn id="239" fill="hold">
                      <p:stCondLst>
                        <p:cond delay="indefinite"/>
                      </p:stCondLst>
                      <p:childTnLst>
                        <p:par>
                          <p:cTn id="240" fill="hold">
                            <p:stCondLst>
                              <p:cond delay="0"/>
                            </p:stCondLst>
                            <p:childTnLst>
                              <p:par>
                                <p:cTn id="241" nodeType="clickEffect" fill="hold" presetClass="entr" presetID="3" presetSubtype="10">
                                  <p:stCondLst>
                                    <p:cond delay="0"/>
                                  </p:stCondLst>
                                  <p:childTnLst>
                                    <p:set>
                                      <p:cBhvr>
                                        <p:cTn id="242" dur="1" fill="hold">
                                          <p:stCondLst>
                                            <p:cond delay="0"/>
                                          </p:stCondLst>
                                        </p:cTn>
                                        <p:tgtEl>
                                          <p:spTgt spid="241">
                                            <p:txEl>
                                              <p:pRg st="0" end="253"/>
                                            </p:txEl>
                                          </p:spTgt>
                                        </p:tgtEl>
                                        <p:attrNameLst>
                                          <p:attrName>style.visibility</p:attrName>
                                        </p:attrNameLst>
                                      </p:cBhvr>
                                      <p:to>
                                        <p:strVal val="visible"/>
                                      </p:to>
                                    </p:set>
                                    <p:animEffect filter="blinds(horizontal)" transition="in">
                                      <p:cBhvr additive="repl">
                                        <p:cTn id="243" dur="500"/>
                                        <p:tgtEl>
                                          <p:spTgt spid="241">
                                            <p:txEl>
                                              <p:pRg st="0" end="253"/>
                                            </p:txEl>
                                          </p:spTgt>
                                        </p:tgtEl>
                                      </p:cBhvr>
                                    </p:animEffect>
                                  </p:childTnLst>
                                </p:cTn>
                              </p:par>
                            </p:childTnLst>
                          </p:cTn>
                        </p:par>
                      </p:childTnLst>
                    </p:cTn>
                  </p:par>
                  <p:par>
                    <p:cTn id="244" fill="hold">
                      <p:stCondLst>
                        <p:cond delay="indefinite"/>
                      </p:stCondLst>
                      <p:childTnLst>
                        <p:par>
                          <p:cTn id="245" fill="hold">
                            <p:stCondLst>
                              <p:cond delay="0"/>
                            </p:stCondLst>
                            <p:childTnLst>
                              <p:par>
                                <p:cTn id="246" nodeType="clickEffect" fill="hold" presetClass="entr" presetID="3" presetSubtype="10">
                                  <p:stCondLst>
                                    <p:cond delay="0"/>
                                  </p:stCondLst>
                                  <p:childTnLst>
                                    <p:set>
                                      <p:cBhvr>
                                        <p:cTn id="247" dur="1" fill="hold">
                                          <p:stCondLst>
                                            <p:cond delay="0"/>
                                          </p:stCondLst>
                                        </p:cTn>
                                        <p:tgtEl>
                                          <p:spTgt spid="241">
                                            <p:txEl>
                                              <p:pRg st="253" end="297"/>
                                            </p:txEl>
                                          </p:spTgt>
                                        </p:tgtEl>
                                        <p:attrNameLst>
                                          <p:attrName>style.visibility</p:attrName>
                                        </p:attrNameLst>
                                      </p:cBhvr>
                                      <p:to>
                                        <p:strVal val="visible"/>
                                      </p:to>
                                    </p:set>
                                    <p:animEffect filter="blinds(horizontal)" transition="in">
                                      <p:cBhvr additive="repl">
                                        <p:cTn id="248" dur="500"/>
                                        <p:tgtEl>
                                          <p:spTgt spid="241">
                                            <p:txEl>
                                              <p:pRg st="253" end="297"/>
                                            </p:txEl>
                                          </p:spTgt>
                                        </p:tgtEl>
                                      </p:cBhvr>
                                    </p:animEffect>
                                  </p:childTnLst>
                                </p:cTn>
                              </p:par>
                              <p:par>
                                <p:cTn id="249" nodeType="withEffect" fill="hold" presetClass="entr" presetID="3" presetSubtype="10">
                                  <p:stCondLst>
                                    <p:cond delay="0"/>
                                  </p:stCondLst>
                                  <p:childTnLst>
                                    <p:set>
                                      <p:cBhvr>
                                        <p:cTn id="250" dur="1" fill="hold">
                                          <p:stCondLst>
                                            <p:cond delay="0"/>
                                          </p:stCondLst>
                                        </p:cTn>
                                        <p:tgtEl>
                                          <p:spTgt spid="241">
                                            <p:txEl>
                                              <p:pRg st="297" end="368"/>
                                            </p:txEl>
                                          </p:spTgt>
                                        </p:tgtEl>
                                        <p:attrNameLst>
                                          <p:attrName>style.visibility</p:attrName>
                                        </p:attrNameLst>
                                      </p:cBhvr>
                                      <p:to>
                                        <p:strVal val="visible"/>
                                      </p:to>
                                    </p:set>
                                    <p:animEffect filter="blinds(horizontal)" transition="in">
                                      <p:cBhvr additive="repl">
                                        <p:cTn id="251" dur="500"/>
                                        <p:tgtEl>
                                          <p:spTgt spid="241">
                                            <p:txEl>
                                              <p:pRg st="297" end="368"/>
                                            </p:txEl>
                                          </p:spTgt>
                                        </p:tgtEl>
                                      </p:cBhvr>
                                    </p:animEffect>
                                  </p:childTnLst>
                                </p:cTn>
                              </p:par>
                              <p:par>
                                <p:cTn id="252" nodeType="withEffect" fill="hold" presetClass="entr" presetID="3" presetSubtype="10">
                                  <p:stCondLst>
                                    <p:cond delay="0"/>
                                  </p:stCondLst>
                                  <p:childTnLst>
                                    <p:set>
                                      <p:cBhvr>
                                        <p:cTn id="253" dur="1" fill="hold">
                                          <p:stCondLst>
                                            <p:cond delay="0"/>
                                          </p:stCondLst>
                                        </p:cTn>
                                        <p:tgtEl>
                                          <p:spTgt spid="241">
                                            <p:txEl>
                                              <p:pRg st="368" end="439"/>
                                            </p:txEl>
                                          </p:spTgt>
                                        </p:tgtEl>
                                        <p:attrNameLst>
                                          <p:attrName>style.visibility</p:attrName>
                                        </p:attrNameLst>
                                      </p:cBhvr>
                                      <p:to>
                                        <p:strVal val="visible"/>
                                      </p:to>
                                    </p:set>
                                    <p:animEffect filter="blinds(horizontal)" transition="in">
                                      <p:cBhvr additive="repl">
                                        <p:cTn id="254" dur="500"/>
                                        <p:tgtEl>
                                          <p:spTgt spid="241">
                                            <p:txEl>
                                              <p:pRg st="368" end="439"/>
                                            </p:txEl>
                                          </p:spTgt>
                                        </p:tgtEl>
                                      </p:cBhvr>
                                    </p:animEffect>
                                  </p:childTnLst>
                                </p:cTn>
                              </p:par>
                              <p:par>
                                <p:cTn id="255" nodeType="withEffect" fill="hold" presetClass="entr" presetID="3" presetSubtype="10">
                                  <p:stCondLst>
                                    <p:cond delay="0"/>
                                  </p:stCondLst>
                                  <p:childTnLst>
                                    <p:set>
                                      <p:cBhvr>
                                        <p:cTn id="256" dur="1" fill="hold">
                                          <p:stCondLst>
                                            <p:cond delay="0"/>
                                          </p:stCondLst>
                                        </p:cTn>
                                        <p:tgtEl>
                                          <p:spTgt spid="241">
                                            <p:txEl>
                                              <p:pRg st="439" end="492"/>
                                            </p:txEl>
                                          </p:spTgt>
                                        </p:tgtEl>
                                        <p:attrNameLst>
                                          <p:attrName>style.visibility</p:attrName>
                                        </p:attrNameLst>
                                      </p:cBhvr>
                                      <p:to>
                                        <p:strVal val="visible"/>
                                      </p:to>
                                    </p:set>
                                    <p:animEffect filter="blinds(horizontal)" transition="in">
                                      <p:cBhvr additive="repl">
                                        <p:cTn id="257" dur="500"/>
                                        <p:tgtEl>
                                          <p:spTgt spid="241">
                                            <p:txEl>
                                              <p:pRg st="439" end="492"/>
                                            </p:txEl>
                                          </p:spTgt>
                                        </p:tgtEl>
                                      </p:cBhvr>
                                    </p:animEffect>
                                  </p:childTnLst>
                                </p:cTn>
                              </p:par>
                              <p:par>
                                <p:cTn id="258" nodeType="withEffect" fill="hold" presetClass="entr" presetID="3" presetSubtype="10">
                                  <p:stCondLst>
                                    <p:cond delay="0"/>
                                  </p:stCondLst>
                                  <p:childTnLst>
                                    <p:set>
                                      <p:cBhvr>
                                        <p:cTn id="259" dur="1" fill="hold">
                                          <p:stCondLst>
                                            <p:cond delay="0"/>
                                          </p:stCondLst>
                                        </p:cTn>
                                        <p:tgtEl>
                                          <p:spTgt spid="241">
                                            <p:txEl>
                                              <p:pRg st="492" end="544"/>
                                            </p:txEl>
                                          </p:spTgt>
                                        </p:tgtEl>
                                        <p:attrNameLst>
                                          <p:attrName>style.visibility</p:attrName>
                                        </p:attrNameLst>
                                      </p:cBhvr>
                                      <p:to>
                                        <p:strVal val="visible"/>
                                      </p:to>
                                    </p:set>
                                    <p:animEffect filter="blinds(horizontal)" transition="in">
                                      <p:cBhvr additive="repl">
                                        <p:cTn id="260" dur="500"/>
                                        <p:tgtEl>
                                          <p:spTgt spid="241">
                                            <p:txEl>
                                              <p:pRg st="492" end="544"/>
                                            </p:txEl>
                                          </p:spTgt>
                                        </p:tgtEl>
                                      </p:cBhvr>
                                    </p:animEffect>
                                  </p:childTnLst>
                                </p:cTn>
                              </p:par>
                              <p:par>
                                <p:cTn id="261" nodeType="withEffect" fill="hold" presetClass="entr" presetID="3" presetSubtype="10">
                                  <p:stCondLst>
                                    <p:cond delay="0"/>
                                  </p:stCondLst>
                                  <p:childTnLst>
                                    <p:set>
                                      <p:cBhvr>
                                        <p:cTn id="262" dur="1" fill="hold">
                                          <p:stCondLst>
                                            <p:cond delay="0"/>
                                          </p:stCondLst>
                                        </p:cTn>
                                        <p:tgtEl>
                                          <p:spTgt spid="241">
                                            <p:txEl>
                                              <p:pRg st="544" end="609"/>
                                            </p:txEl>
                                          </p:spTgt>
                                        </p:tgtEl>
                                        <p:attrNameLst>
                                          <p:attrName>style.visibility</p:attrName>
                                        </p:attrNameLst>
                                      </p:cBhvr>
                                      <p:to>
                                        <p:strVal val="visible"/>
                                      </p:to>
                                    </p:set>
                                    <p:animEffect filter="blinds(horizontal)" transition="in">
                                      <p:cBhvr additive="repl">
                                        <p:cTn id="263" dur="500"/>
                                        <p:tgtEl>
                                          <p:spTgt spid="241">
                                            <p:txEl>
                                              <p:pRg st="544" end="60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228600" y="304920"/>
            <a:ext cx="8686440" cy="632412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Drug candidates for GRDDS: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Narrow absorption window in GI tract, e.g., riboflavin and levodopa</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Primarily absorbed from stomach and upper part of GIT, e.g., calcium supplements, chlordiazepoxide and cinnarazine.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Drugs that act locally in the stomach, e.g., antacids and Misoprostol</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Drugs that degrade in the colon. e.g., ranitidine HCl and metronidazole.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Drugs that disturb normal colonic bacteria, e.g., amoxicillin trihydrate</a:t>
            </a:r>
            <a:endParaRPr b="0" lang="en-US" sz="1400" spc="-1" strike="noStrike">
              <a:solidFill>
                <a:srgbClr val="000000"/>
              </a:solidFill>
              <a:uFill>
                <a:solidFill>
                  <a:srgbClr val="ffffff"/>
                </a:solidFill>
              </a:uFill>
              <a:latin typeface="Perpetua"/>
            </a:endParaRPr>
          </a:p>
        </p:txBody>
      </p:sp>
      <p:sp>
        <p:nvSpPr>
          <p:cNvPr id="244"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E7EF1A08-EA2B-483D-ABC9-85AF4EA0FA70}"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264" dur="indefinite" restart="never" nodeType="tmRoot">
          <p:childTnLst>
            <p:seq>
              <p:cTn id="265" dur="indefinite" nodeType="mainSeq">
                <p:childTnLst>
                  <p:par>
                    <p:cTn id="266" fill="hold">
                      <p:stCondLst>
                        <p:cond delay="indefinite"/>
                      </p:stCondLst>
                      <p:childTnLst>
                        <p:par>
                          <p:cTn id="267" fill="hold">
                            <p:stCondLst>
                              <p:cond delay="0"/>
                            </p:stCondLst>
                            <p:childTnLst>
                              <p:par>
                                <p:cTn id="268" nodeType="clickEffect" fill="hold" presetClass="entr" presetID="3" presetSubtype="10">
                                  <p:stCondLst>
                                    <p:cond delay="0"/>
                                  </p:stCondLst>
                                  <p:childTnLst>
                                    <p:set>
                                      <p:cBhvr>
                                        <p:cTn id="269" dur="1" fill="hold">
                                          <p:stCondLst>
                                            <p:cond delay="0"/>
                                          </p:stCondLst>
                                        </p:cTn>
                                        <p:tgtEl>
                                          <p:spTgt spid="243">
                                            <p:txEl>
                                              <p:pRg st="0" end="27"/>
                                            </p:txEl>
                                          </p:spTgt>
                                        </p:tgtEl>
                                        <p:attrNameLst>
                                          <p:attrName>style.visibility</p:attrName>
                                        </p:attrNameLst>
                                      </p:cBhvr>
                                      <p:to>
                                        <p:strVal val="visible"/>
                                      </p:to>
                                    </p:set>
                                    <p:animEffect filter="blinds(horizontal)" transition="in">
                                      <p:cBhvr additive="repl">
                                        <p:cTn id="270" dur="500"/>
                                        <p:tgtEl>
                                          <p:spTgt spid="243">
                                            <p:txEl>
                                              <p:pRg st="0" end="27"/>
                                            </p:txEl>
                                          </p:spTgt>
                                        </p:tgtEl>
                                      </p:cBhvr>
                                    </p:animEffect>
                                  </p:childTnLst>
                                </p:cTn>
                              </p:par>
                            </p:childTnLst>
                          </p:cTn>
                        </p:par>
                      </p:childTnLst>
                    </p:cTn>
                  </p:par>
                  <p:par>
                    <p:cTn id="271" fill="hold">
                      <p:stCondLst>
                        <p:cond delay="indefinite"/>
                      </p:stCondLst>
                      <p:childTnLst>
                        <p:par>
                          <p:cTn id="272" fill="hold">
                            <p:stCondLst>
                              <p:cond delay="0"/>
                            </p:stCondLst>
                            <p:childTnLst>
                              <p:par>
                                <p:cTn id="273" nodeType="clickEffect" fill="hold" presetClass="entr" presetID="3" presetSubtype="10">
                                  <p:stCondLst>
                                    <p:cond delay="0"/>
                                  </p:stCondLst>
                                  <p:childTnLst>
                                    <p:set>
                                      <p:cBhvr>
                                        <p:cTn id="274" dur="1" fill="hold">
                                          <p:stCondLst>
                                            <p:cond delay="0"/>
                                          </p:stCondLst>
                                        </p:cTn>
                                        <p:tgtEl>
                                          <p:spTgt spid="243">
                                            <p:txEl>
                                              <p:pRg st="27" end="95"/>
                                            </p:txEl>
                                          </p:spTgt>
                                        </p:tgtEl>
                                        <p:attrNameLst>
                                          <p:attrName>style.visibility</p:attrName>
                                        </p:attrNameLst>
                                      </p:cBhvr>
                                      <p:to>
                                        <p:strVal val="visible"/>
                                      </p:to>
                                    </p:set>
                                    <p:animEffect filter="blinds(horizontal)" transition="in">
                                      <p:cBhvr additive="repl">
                                        <p:cTn id="275" dur="500"/>
                                        <p:tgtEl>
                                          <p:spTgt spid="243">
                                            <p:txEl>
                                              <p:pRg st="27" end="95"/>
                                            </p:txEl>
                                          </p:spTgt>
                                        </p:tgtEl>
                                      </p:cBhvr>
                                    </p:animEffect>
                                  </p:childTnLst>
                                </p:cTn>
                              </p:par>
                            </p:childTnLst>
                          </p:cTn>
                        </p:par>
                      </p:childTnLst>
                    </p:cTn>
                  </p:par>
                  <p:par>
                    <p:cTn id="276" fill="hold">
                      <p:stCondLst>
                        <p:cond delay="indefinite"/>
                      </p:stCondLst>
                      <p:childTnLst>
                        <p:par>
                          <p:cTn id="277" fill="hold">
                            <p:stCondLst>
                              <p:cond delay="0"/>
                            </p:stCondLst>
                            <p:childTnLst>
                              <p:par>
                                <p:cTn id="278" nodeType="clickEffect" fill="hold" presetClass="entr" presetID="3" presetSubtype="10">
                                  <p:stCondLst>
                                    <p:cond delay="0"/>
                                  </p:stCondLst>
                                  <p:childTnLst>
                                    <p:set>
                                      <p:cBhvr>
                                        <p:cTn id="279" dur="1" fill="hold">
                                          <p:stCondLst>
                                            <p:cond delay="0"/>
                                          </p:stCondLst>
                                        </p:cTn>
                                        <p:tgtEl>
                                          <p:spTgt spid="243">
                                            <p:txEl>
                                              <p:pRg st="95" end="211"/>
                                            </p:txEl>
                                          </p:spTgt>
                                        </p:tgtEl>
                                        <p:attrNameLst>
                                          <p:attrName>style.visibility</p:attrName>
                                        </p:attrNameLst>
                                      </p:cBhvr>
                                      <p:to>
                                        <p:strVal val="visible"/>
                                      </p:to>
                                    </p:set>
                                    <p:animEffect filter="blinds(horizontal)" transition="in">
                                      <p:cBhvr additive="repl">
                                        <p:cTn id="280" dur="500"/>
                                        <p:tgtEl>
                                          <p:spTgt spid="243">
                                            <p:txEl>
                                              <p:pRg st="95" end="211"/>
                                            </p:txEl>
                                          </p:spTgt>
                                        </p:tgtEl>
                                      </p:cBhvr>
                                    </p:animEffec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3" presetSubtype="10">
                                  <p:stCondLst>
                                    <p:cond delay="0"/>
                                  </p:stCondLst>
                                  <p:childTnLst>
                                    <p:set>
                                      <p:cBhvr>
                                        <p:cTn id="284" dur="1" fill="hold">
                                          <p:stCondLst>
                                            <p:cond delay="0"/>
                                          </p:stCondLst>
                                        </p:cTn>
                                        <p:tgtEl>
                                          <p:spTgt spid="243">
                                            <p:txEl>
                                              <p:pRg st="211" end="281"/>
                                            </p:txEl>
                                          </p:spTgt>
                                        </p:tgtEl>
                                        <p:attrNameLst>
                                          <p:attrName>style.visibility</p:attrName>
                                        </p:attrNameLst>
                                      </p:cBhvr>
                                      <p:to>
                                        <p:strVal val="visible"/>
                                      </p:to>
                                    </p:set>
                                    <p:animEffect filter="blinds(horizontal)" transition="in">
                                      <p:cBhvr additive="repl">
                                        <p:cTn id="285" dur="500"/>
                                        <p:tgtEl>
                                          <p:spTgt spid="243">
                                            <p:txEl>
                                              <p:pRg st="211" end="281"/>
                                            </p:txEl>
                                          </p:spTgt>
                                        </p:tgtEl>
                                      </p:cBhvr>
                                    </p:animEffect>
                                  </p:childTnLst>
                                </p:cTn>
                              </p:par>
                            </p:childTnLst>
                          </p:cTn>
                        </p:par>
                      </p:childTnLst>
                    </p:cTn>
                  </p:par>
                  <p:par>
                    <p:cTn id="286" fill="hold">
                      <p:stCondLst>
                        <p:cond delay="indefinite"/>
                      </p:stCondLst>
                      <p:childTnLst>
                        <p:par>
                          <p:cTn id="287" fill="hold">
                            <p:stCondLst>
                              <p:cond delay="0"/>
                            </p:stCondLst>
                            <p:childTnLst>
                              <p:par>
                                <p:cTn id="288" nodeType="clickEffect" fill="hold" presetClass="entr" presetID="3" presetSubtype="10">
                                  <p:stCondLst>
                                    <p:cond delay="0"/>
                                  </p:stCondLst>
                                  <p:childTnLst>
                                    <p:set>
                                      <p:cBhvr>
                                        <p:cTn id="289" dur="1" fill="hold">
                                          <p:stCondLst>
                                            <p:cond delay="0"/>
                                          </p:stCondLst>
                                        </p:cTn>
                                        <p:tgtEl>
                                          <p:spTgt spid="243">
                                            <p:txEl>
                                              <p:pRg st="281" end="354"/>
                                            </p:txEl>
                                          </p:spTgt>
                                        </p:tgtEl>
                                        <p:attrNameLst>
                                          <p:attrName>style.visibility</p:attrName>
                                        </p:attrNameLst>
                                      </p:cBhvr>
                                      <p:to>
                                        <p:strVal val="visible"/>
                                      </p:to>
                                    </p:set>
                                    <p:animEffect filter="blinds(horizontal)" transition="in">
                                      <p:cBhvr additive="repl">
                                        <p:cTn id="290" dur="500"/>
                                        <p:tgtEl>
                                          <p:spTgt spid="243">
                                            <p:txEl>
                                              <p:pRg st="281" end="354"/>
                                            </p:txEl>
                                          </p:spTgt>
                                        </p:tgtEl>
                                      </p:cBhvr>
                                    </p:animEffect>
                                  </p:childTnLst>
                                </p:cTn>
                              </p:par>
                            </p:childTnLst>
                          </p:cTn>
                        </p:par>
                      </p:childTnLst>
                    </p:cTn>
                  </p:par>
                  <p:par>
                    <p:cTn id="291" fill="hold">
                      <p:stCondLst>
                        <p:cond delay="indefinite"/>
                      </p:stCondLst>
                      <p:childTnLst>
                        <p:par>
                          <p:cTn id="292" fill="hold">
                            <p:stCondLst>
                              <p:cond delay="0"/>
                            </p:stCondLst>
                            <p:childTnLst>
                              <p:par>
                                <p:cTn id="293" nodeType="clickEffect" fill="hold" presetClass="entr" presetID="3" presetSubtype="10">
                                  <p:stCondLst>
                                    <p:cond delay="0"/>
                                  </p:stCondLst>
                                  <p:childTnLst>
                                    <p:set>
                                      <p:cBhvr>
                                        <p:cTn id="294" dur="1" fill="hold">
                                          <p:stCondLst>
                                            <p:cond delay="0"/>
                                          </p:stCondLst>
                                        </p:cTn>
                                        <p:tgtEl>
                                          <p:spTgt spid="243">
                                            <p:txEl>
                                              <p:pRg st="354" end="427"/>
                                            </p:txEl>
                                          </p:spTgt>
                                        </p:tgtEl>
                                        <p:attrNameLst>
                                          <p:attrName>style.visibility</p:attrName>
                                        </p:attrNameLst>
                                      </p:cBhvr>
                                      <p:to>
                                        <p:strVal val="visible"/>
                                      </p:to>
                                    </p:set>
                                    <p:animEffect filter="blinds(horizontal)" transition="in">
                                      <p:cBhvr additive="repl">
                                        <p:cTn id="295" dur="500"/>
                                        <p:tgtEl>
                                          <p:spTgt spid="243">
                                            <p:txEl>
                                              <p:pRg st="354" end="42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5" name="Picture 3" descr=""/>
          <p:cNvPicPr/>
          <p:nvPr/>
        </p:nvPicPr>
        <p:blipFill>
          <a:blip r:embed="rId1"/>
          <a:stretch/>
        </p:blipFill>
        <p:spPr>
          <a:xfrm>
            <a:off x="1143000" y="304920"/>
            <a:ext cx="6629040" cy="6307560"/>
          </a:xfrm>
          <a:prstGeom prst="rect">
            <a:avLst/>
          </a:prstGeom>
          <a:ln w="9360">
            <a:noFill/>
          </a:ln>
        </p:spPr>
      </p:pic>
      <p:sp>
        <p:nvSpPr>
          <p:cNvPr id="246"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80D3F665-B150-47A7-8ECA-97EDC4343719}"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296" dur="indefinite" restart="never" nodeType="tmRoot">
          <p:childTnLst>
            <p:seq>
              <p:cTn id="297"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7" name="Picture 4" descr=""/>
          <p:cNvPicPr/>
          <p:nvPr/>
        </p:nvPicPr>
        <p:blipFill>
          <a:blip r:embed="rId1"/>
          <a:stretch/>
        </p:blipFill>
        <p:spPr>
          <a:xfrm>
            <a:off x="304920" y="1447920"/>
            <a:ext cx="8604000" cy="3352320"/>
          </a:xfrm>
          <a:prstGeom prst="rect">
            <a:avLst/>
          </a:prstGeom>
          <a:ln w="9360">
            <a:noFill/>
          </a:ln>
        </p:spPr>
      </p:pic>
      <p:sp>
        <p:nvSpPr>
          <p:cNvPr id="248"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69B69B5E-F5A7-45F3-BBB7-8BB603D179AC}"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298" dur="indefinite" restart="never" nodeType="tmRoot">
          <p:childTnLst>
            <p:seq>
              <p:cTn id="299"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914400" y="274680"/>
            <a:ext cx="7772040" cy="1142640"/>
          </a:xfrm>
          <a:prstGeom prst="rect">
            <a:avLst/>
          </a:prstGeom>
          <a:noFill/>
          <a:ln>
            <a:noFill/>
          </a:ln>
        </p:spPr>
        <p:txBody>
          <a:bodyPr lIns="90000" rIns="90000" tIns="45000" bIns="91440" anchor="b"/>
          <a:p>
            <a:pPr algn="ctr"/>
            <a:endParaRPr b="0" lang="en-US" sz="1400" spc="-1" strike="noStrike">
              <a:solidFill>
                <a:srgbClr val="000000"/>
              </a:solidFill>
              <a:uFill>
                <a:solidFill>
                  <a:srgbClr val="ffffff"/>
                </a:solidFill>
              </a:uFill>
              <a:latin typeface="Verdana"/>
            </a:endParaRPr>
          </a:p>
        </p:txBody>
      </p:sp>
      <p:sp>
        <p:nvSpPr>
          <p:cNvPr id="250" name="TextShape 2"/>
          <p:cNvSpPr txBox="1"/>
          <p:nvPr/>
        </p:nvSpPr>
        <p:spPr>
          <a:xfrm>
            <a:off x="914400" y="1447920"/>
            <a:ext cx="7772040" cy="4571640"/>
          </a:xfrm>
          <a:prstGeom prst="rect">
            <a:avLst/>
          </a:prstGeom>
          <a:noFill/>
          <a:ln>
            <a:noFill/>
          </a:ln>
        </p:spPr>
        <p:txBody>
          <a:bodyPr lIns="90000" rIns="90000" tIns="45000" bIns="45000"/>
          <a:p>
            <a:endParaRPr b="0" lang="en-US" sz="1400" spc="-1" strike="noStrike">
              <a:solidFill>
                <a:srgbClr val="000000"/>
              </a:solidFill>
              <a:uFill>
                <a:solidFill>
                  <a:srgbClr val="ffffff"/>
                </a:solidFill>
              </a:uFill>
              <a:latin typeface="Perpetua"/>
            </a:endParaRPr>
          </a:p>
        </p:txBody>
      </p:sp>
      <p:pic>
        <p:nvPicPr>
          <p:cNvPr id="251" name="Picture 2" descr=""/>
          <p:cNvPicPr/>
          <p:nvPr/>
        </p:nvPicPr>
        <p:blipFill>
          <a:blip r:embed="rId1"/>
          <a:stretch/>
        </p:blipFill>
        <p:spPr>
          <a:xfrm>
            <a:off x="380880" y="109800"/>
            <a:ext cx="8381520" cy="6595200"/>
          </a:xfrm>
          <a:prstGeom prst="rect">
            <a:avLst/>
          </a:prstGeom>
          <a:ln w="9360">
            <a:noFill/>
          </a:ln>
        </p:spPr>
      </p:pic>
      <p:sp>
        <p:nvSpPr>
          <p:cNvPr id="252"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8F5D91F9-4A05-4ED5-9C27-0C2FBA196760}"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300" dur="indefinite" restart="never" nodeType="tmRoot">
          <p:childTnLst>
            <p:seq>
              <p:cTn id="301"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144000" y="104760"/>
            <a:ext cx="8928000" cy="62312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Approaches concerned - </a:t>
            </a:r>
            <a:endParaRPr b="0" lang="en-US" sz="1400" spc="-1" strike="noStrike">
              <a:solidFill>
                <a:srgbClr val="000000"/>
              </a:solidFill>
              <a:uFill>
                <a:solidFill>
                  <a:srgbClr val="ffffff"/>
                </a:solidFill>
              </a:uFill>
              <a:latin typeface="Perpetua"/>
            </a:endParaRPr>
          </a:p>
          <a:p>
            <a:pPr marL="514440" indent="-514080" algn="just">
              <a:lnSpc>
                <a:spcPct val="150000"/>
              </a:lnSpc>
              <a:buClr>
                <a:srgbClr val="d34817"/>
              </a:buClr>
              <a:buSzPct val="85000"/>
              <a:buFont typeface="Franklin Gothic Book"/>
              <a:buAutoNum type="arabicPeriod"/>
            </a:pPr>
            <a:r>
              <a:rPr b="1" lang="en-US" sz="2600" spc="-1" strike="noStrike">
                <a:solidFill>
                  <a:srgbClr val="000000"/>
                </a:solidFill>
                <a:uFill>
                  <a:solidFill>
                    <a:srgbClr val="ffffff"/>
                  </a:solidFill>
                </a:uFill>
                <a:latin typeface="Perpetua"/>
              </a:rPr>
              <a:t>Low density systems </a:t>
            </a:r>
            <a:r>
              <a:rPr b="0" lang="en-US" sz="2600" spc="-1" strike="noStrike">
                <a:solidFill>
                  <a:srgbClr val="000000"/>
                </a:solidFill>
                <a:uFill>
                  <a:solidFill>
                    <a:srgbClr val="ffffff"/>
                  </a:solidFill>
                </a:uFill>
                <a:latin typeface="Perpetua"/>
              </a:rPr>
              <a:t>providing sufficient buoyancy to float over the gastric content : Floating drug delivery system (FDDS)</a:t>
            </a:r>
            <a:endParaRPr b="0" lang="en-US" sz="1400" spc="-1" strike="noStrike">
              <a:solidFill>
                <a:srgbClr val="000000"/>
              </a:solidFill>
              <a:uFill>
                <a:solidFill>
                  <a:srgbClr val="ffffff"/>
                </a:solidFill>
              </a:uFill>
              <a:latin typeface="Perpetua"/>
            </a:endParaRPr>
          </a:p>
          <a:p>
            <a:pPr marL="514440" indent="-514080" algn="just">
              <a:lnSpc>
                <a:spcPct val="150000"/>
              </a:lnSpc>
              <a:buClr>
                <a:srgbClr val="d34817"/>
              </a:buClr>
              <a:buSzPct val="85000"/>
              <a:buFont typeface="Franklin Gothic Book"/>
              <a:buAutoNum type="arabicPeriod"/>
            </a:pPr>
            <a:r>
              <a:rPr b="1" lang="en-US" sz="2600" spc="-1" strike="noStrike">
                <a:solidFill>
                  <a:srgbClr val="000000"/>
                </a:solidFill>
                <a:uFill>
                  <a:solidFill>
                    <a:srgbClr val="ffffff"/>
                  </a:solidFill>
                </a:uFill>
                <a:latin typeface="Perpetua"/>
              </a:rPr>
              <a:t>Bioadhesive or mucoadhesive systems</a:t>
            </a:r>
            <a:r>
              <a:rPr b="0" lang="en-US" sz="2600" spc="-1" strike="noStrike">
                <a:solidFill>
                  <a:srgbClr val="000000"/>
                </a:solidFill>
                <a:uFill>
                  <a:solidFill>
                    <a:srgbClr val="ffffff"/>
                  </a:solidFill>
                </a:uFill>
                <a:latin typeface="Perpetua"/>
              </a:rPr>
              <a:t> enabling the localized retention of the system in the stomach </a:t>
            </a:r>
            <a:endParaRPr b="0" lang="en-US" sz="1400" spc="-1" strike="noStrike">
              <a:solidFill>
                <a:srgbClr val="000000"/>
              </a:solidFill>
              <a:uFill>
                <a:solidFill>
                  <a:srgbClr val="ffffff"/>
                </a:solidFill>
              </a:uFill>
              <a:latin typeface="Perpetua"/>
            </a:endParaRPr>
          </a:p>
          <a:p>
            <a:pPr marL="514440" indent="-514080" algn="just">
              <a:lnSpc>
                <a:spcPct val="150000"/>
              </a:lnSpc>
              <a:buClr>
                <a:srgbClr val="d34817"/>
              </a:buClr>
              <a:buSzPct val="85000"/>
              <a:buFont typeface="Franklin Gothic Book"/>
              <a:buAutoNum type="arabicPeriod"/>
            </a:pPr>
            <a:r>
              <a:rPr b="1" lang="en-US" sz="2600" spc="-1" strike="noStrike">
                <a:solidFill>
                  <a:srgbClr val="000000"/>
                </a:solidFill>
                <a:uFill>
                  <a:solidFill>
                    <a:srgbClr val="ffffff"/>
                  </a:solidFill>
                </a:uFill>
                <a:latin typeface="Perpetua"/>
              </a:rPr>
              <a:t>Swelling &amp; expanding systems </a:t>
            </a:r>
            <a:r>
              <a:rPr b="0" lang="en-US" sz="2600" spc="-1" strike="noStrike">
                <a:solidFill>
                  <a:srgbClr val="000000"/>
                </a:solidFill>
                <a:uFill>
                  <a:solidFill>
                    <a:srgbClr val="ffffff"/>
                  </a:solidFill>
                </a:uFill>
                <a:latin typeface="Perpetua"/>
              </a:rPr>
              <a:t>in the gastric environment preventing transit from the gastric sphincter – swelling system</a:t>
            </a:r>
            <a:endParaRPr b="0" lang="en-US" sz="1400" spc="-1" strike="noStrike">
              <a:solidFill>
                <a:srgbClr val="000000"/>
              </a:solidFill>
              <a:uFill>
                <a:solidFill>
                  <a:srgbClr val="ffffff"/>
                </a:solidFill>
              </a:uFill>
              <a:latin typeface="Perpetua"/>
            </a:endParaRPr>
          </a:p>
          <a:p>
            <a:pPr marL="514440" indent="-514080" algn="just">
              <a:lnSpc>
                <a:spcPct val="150000"/>
              </a:lnSpc>
              <a:buClr>
                <a:srgbClr val="d34817"/>
              </a:buClr>
              <a:buSzPct val="85000"/>
              <a:buFont typeface="Franklin Gothic Book"/>
              <a:buAutoNum type="arabicPeriod"/>
            </a:pPr>
            <a:r>
              <a:rPr b="0" lang="en-US" sz="2600" spc="-1" strike="noStrike">
                <a:solidFill>
                  <a:srgbClr val="000000"/>
                </a:solidFill>
                <a:uFill>
                  <a:solidFill>
                    <a:srgbClr val="ffffff"/>
                  </a:solidFill>
                </a:uFill>
                <a:latin typeface="Perpetua"/>
              </a:rPr>
              <a:t> </a:t>
            </a:r>
            <a:endParaRPr b="0" lang="en-US" sz="1400" spc="-1" strike="noStrike">
              <a:solidFill>
                <a:srgbClr val="000000"/>
              </a:solidFill>
              <a:uFill>
                <a:solidFill>
                  <a:srgbClr val="ffffff"/>
                </a:solidFill>
              </a:uFill>
              <a:latin typeface="Perpetua"/>
            </a:endParaRPr>
          </a:p>
        </p:txBody>
      </p:sp>
    </p:spTree>
  </p:cSld>
  <p:timing>
    <p:tnLst>
      <p:par>
        <p:cTn id="302" dur="indefinite" restart="never" nodeType="tmRoot">
          <p:childTnLst>
            <p:seq>
              <p:cTn id="303" dur="indefinite" nodeType="mainSeq">
                <p:childTnLst>
                  <p:par>
                    <p:cTn id="304" fill="hold">
                      <p:stCondLst>
                        <p:cond delay="indefinite"/>
                      </p:stCondLst>
                      <p:childTnLst>
                        <p:par>
                          <p:cTn id="305" fill="hold">
                            <p:stCondLst>
                              <p:cond delay="0"/>
                            </p:stCondLst>
                            <p:childTnLst>
                              <p:par>
                                <p:cTn id="306" nodeType="clickEffect" fill="hold" presetClass="entr" presetID="3" presetSubtype="10">
                                  <p:stCondLst>
                                    <p:cond delay="0"/>
                                  </p:stCondLst>
                                  <p:childTnLst>
                                    <p:set>
                                      <p:cBhvr>
                                        <p:cTn id="307" dur="1" fill="hold">
                                          <p:stCondLst>
                                            <p:cond delay="0"/>
                                          </p:stCondLst>
                                        </p:cTn>
                                        <p:tgtEl>
                                          <p:spTgt spid="253">
                                            <p:txEl>
                                              <p:pRg st="0" end="24"/>
                                            </p:txEl>
                                          </p:spTgt>
                                        </p:tgtEl>
                                        <p:attrNameLst>
                                          <p:attrName>style.visibility</p:attrName>
                                        </p:attrNameLst>
                                      </p:cBhvr>
                                      <p:to>
                                        <p:strVal val="visible"/>
                                      </p:to>
                                    </p:set>
                                    <p:animEffect filter="blinds(horizontal)" transition="in">
                                      <p:cBhvr additive="repl">
                                        <p:cTn id="308" dur="500"/>
                                        <p:tgtEl>
                                          <p:spTgt spid="253">
                                            <p:txEl>
                                              <p:pRg st="0" end="24"/>
                                            </p:txEl>
                                          </p:spTgt>
                                        </p:tgtEl>
                                      </p:cBhvr>
                                    </p:animEffec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3" presetSubtype="10">
                                  <p:stCondLst>
                                    <p:cond delay="0"/>
                                  </p:stCondLst>
                                  <p:childTnLst>
                                    <p:set>
                                      <p:cBhvr>
                                        <p:cTn id="312" dur="1" fill="hold">
                                          <p:stCondLst>
                                            <p:cond delay="0"/>
                                          </p:stCondLst>
                                        </p:cTn>
                                        <p:tgtEl>
                                          <p:spTgt spid="253">
                                            <p:txEl>
                                              <p:pRg st="24" end="147"/>
                                            </p:txEl>
                                          </p:spTgt>
                                        </p:tgtEl>
                                        <p:attrNameLst>
                                          <p:attrName>style.visibility</p:attrName>
                                        </p:attrNameLst>
                                      </p:cBhvr>
                                      <p:to>
                                        <p:strVal val="visible"/>
                                      </p:to>
                                    </p:set>
                                    <p:animEffect filter="blinds(horizontal)" transition="in">
                                      <p:cBhvr additive="repl">
                                        <p:cTn id="313" dur="500"/>
                                        <p:tgtEl>
                                          <p:spTgt spid="253">
                                            <p:txEl>
                                              <p:pRg st="24" end="147"/>
                                            </p:txEl>
                                          </p:spTgt>
                                        </p:tgtEl>
                                      </p:cBhvr>
                                    </p:animEffect>
                                  </p:childTnLst>
                                </p:cTn>
                              </p:par>
                            </p:childTnLst>
                          </p:cTn>
                        </p:par>
                      </p:childTnLst>
                    </p:cTn>
                  </p:par>
                  <p:par>
                    <p:cTn id="314" fill="hold">
                      <p:stCondLst>
                        <p:cond delay="indefinite"/>
                      </p:stCondLst>
                      <p:childTnLst>
                        <p:par>
                          <p:cTn id="315" fill="hold">
                            <p:stCondLst>
                              <p:cond delay="0"/>
                            </p:stCondLst>
                            <p:childTnLst>
                              <p:par>
                                <p:cTn id="316" nodeType="clickEffect" fill="hold" presetClass="entr" presetID="3" presetSubtype="10">
                                  <p:stCondLst>
                                    <p:cond delay="0"/>
                                  </p:stCondLst>
                                  <p:childTnLst>
                                    <p:set>
                                      <p:cBhvr>
                                        <p:cTn id="317" dur="1" fill="hold">
                                          <p:stCondLst>
                                            <p:cond delay="0"/>
                                          </p:stCondLst>
                                        </p:cTn>
                                        <p:tgtEl>
                                          <p:spTgt spid="253">
                                            <p:txEl>
                                              <p:pRg st="147" end="246"/>
                                            </p:txEl>
                                          </p:spTgt>
                                        </p:tgtEl>
                                        <p:attrNameLst>
                                          <p:attrName>style.visibility</p:attrName>
                                        </p:attrNameLst>
                                      </p:cBhvr>
                                      <p:to>
                                        <p:strVal val="visible"/>
                                      </p:to>
                                    </p:set>
                                    <p:animEffect filter="blinds(horizontal)" transition="in">
                                      <p:cBhvr additive="repl">
                                        <p:cTn id="318" dur="500"/>
                                        <p:tgtEl>
                                          <p:spTgt spid="253">
                                            <p:txEl>
                                              <p:pRg st="147" end="246"/>
                                            </p:txEl>
                                          </p:spTgt>
                                        </p:tgtEl>
                                      </p:cBhvr>
                                    </p:animEffec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3" presetSubtype="10">
                                  <p:stCondLst>
                                    <p:cond delay="0"/>
                                  </p:stCondLst>
                                  <p:childTnLst>
                                    <p:set>
                                      <p:cBhvr>
                                        <p:cTn id="322" dur="1" fill="hold">
                                          <p:stCondLst>
                                            <p:cond delay="0"/>
                                          </p:stCondLst>
                                        </p:cTn>
                                        <p:tgtEl>
                                          <p:spTgt spid="253">
                                            <p:txEl>
                                              <p:pRg st="246" end="366"/>
                                            </p:txEl>
                                          </p:spTgt>
                                        </p:tgtEl>
                                        <p:attrNameLst>
                                          <p:attrName>style.visibility</p:attrName>
                                        </p:attrNameLst>
                                      </p:cBhvr>
                                      <p:to>
                                        <p:strVal val="visible"/>
                                      </p:to>
                                    </p:set>
                                    <p:animEffect filter="blinds(horizontal)" transition="in">
                                      <p:cBhvr additive="repl">
                                        <p:cTn id="323" dur="500"/>
                                        <p:tgtEl>
                                          <p:spTgt spid="253">
                                            <p:txEl>
                                              <p:pRg st="246" end="366"/>
                                            </p:txEl>
                                          </p:spTgt>
                                        </p:tgtEl>
                                      </p:cBhvr>
                                    </p:animEffect>
                                  </p:childTnLst>
                                </p:cTn>
                              </p:par>
                            </p:childTnLst>
                          </p:cTn>
                        </p:par>
                      </p:childTnLst>
                    </p:cTn>
                  </p:par>
                  <p:par>
                    <p:cTn id="324" fill="hold">
                      <p:stCondLst>
                        <p:cond delay="indefinite"/>
                      </p:stCondLst>
                      <p:childTnLst>
                        <p:par>
                          <p:cTn id="325" fill="hold">
                            <p:stCondLst>
                              <p:cond delay="0"/>
                            </p:stCondLst>
                            <p:childTnLst>
                              <p:par>
                                <p:cTn id="326" nodeType="clickEffect" fill="hold" presetClass="entr" presetID="3" presetSubtype="10">
                                  <p:stCondLst>
                                    <p:cond delay="0"/>
                                  </p:stCondLst>
                                  <p:childTnLst>
                                    <p:set>
                                      <p:cBhvr>
                                        <p:cTn id="327" dur="1" fill="hold">
                                          <p:stCondLst>
                                            <p:cond delay="0"/>
                                          </p:stCondLst>
                                        </p:cTn>
                                        <p:tgtEl>
                                          <p:spTgt spid="253">
                                            <p:txEl>
                                              <p:pRg st="366" end="367"/>
                                            </p:txEl>
                                          </p:spTgt>
                                        </p:tgtEl>
                                        <p:attrNameLst>
                                          <p:attrName>style.visibility</p:attrName>
                                        </p:attrNameLst>
                                      </p:cBhvr>
                                      <p:to>
                                        <p:strVal val="visible"/>
                                      </p:to>
                                    </p:set>
                                    <p:animEffect filter="blinds(horizontal)" transition="in">
                                      <p:cBhvr additive="repl">
                                        <p:cTn id="328" dur="500"/>
                                        <p:tgtEl>
                                          <p:spTgt spid="253">
                                            <p:txEl>
                                              <p:pRg st="366" end="36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914400" y="274680"/>
            <a:ext cx="7772040" cy="1782360"/>
          </a:xfrm>
          <a:prstGeom prst="rect">
            <a:avLst/>
          </a:prstGeom>
          <a:noFill/>
          <a:ln>
            <a:noFill/>
          </a:ln>
        </p:spPr>
        <p:txBody>
          <a:bodyPr lIns="90000" rIns="90000" tIns="45000" bIns="91440" anchor="b"/>
          <a:p>
            <a:pPr algn="ctr">
              <a:lnSpc>
                <a:spcPct val="150000"/>
              </a:lnSpc>
            </a:pPr>
            <a:r>
              <a:rPr b="1" lang="en-US" sz="4000" spc="-1" strike="noStrike">
                <a:solidFill>
                  <a:srgbClr val="696464"/>
                </a:solidFill>
                <a:uFill>
                  <a:solidFill>
                    <a:srgbClr val="ffffff"/>
                  </a:solidFill>
                </a:uFill>
                <a:latin typeface="Georgia"/>
              </a:rPr>
              <a:t>Oral Controlled Drug Delivery Systems</a:t>
            </a:r>
            <a:endParaRPr b="0" lang="en-US" sz="1400" spc="-1" strike="noStrike">
              <a:solidFill>
                <a:srgbClr val="000000"/>
              </a:solidFill>
              <a:uFill>
                <a:solidFill>
                  <a:srgbClr val="ffffff"/>
                </a:solidFill>
              </a:uFill>
              <a:latin typeface="Verdana"/>
            </a:endParaRPr>
          </a:p>
        </p:txBody>
      </p:sp>
      <p:sp>
        <p:nvSpPr>
          <p:cNvPr id="218" name="TextShape 2"/>
          <p:cNvSpPr txBox="1"/>
          <p:nvPr/>
        </p:nvSpPr>
        <p:spPr>
          <a:xfrm>
            <a:off x="914400" y="2362320"/>
            <a:ext cx="7772040" cy="36572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1" lang="en-US" sz="2600" spc="-1" strike="noStrike">
                <a:solidFill>
                  <a:srgbClr val="ff0000"/>
                </a:solidFill>
                <a:uFill>
                  <a:solidFill>
                    <a:srgbClr val="ffffff"/>
                  </a:solidFill>
                </a:uFill>
                <a:latin typeface="Perpetua"/>
              </a:rPr>
              <a:t>Osmotic Systems : Osmotic Pumps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Gastro-retentive drug delivery systems (GRDDS)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Multiparticulate drug delivery systems (Pellets)</a:t>
            </a:r>
            <a:endParaRPr b="0" lang="en-US" sz="1400" spc="-1" strike="noStrike">
              <a:solidFill>
                <a:srgbClr val="000000"/>
              </a:solidFill>
              <a:uFill>
                <a:solidFill>
                  <a:srgbClr val="ffffff"/>
                </a:solidFill>
              </a:uFill>
              <a:latin typeface="Perpetua"/>
            </a:endParaRPr>
          </a:p>
          <a:p>
            <a:pPr marL="274320" indent="-273960" algn="just">
              <a:lnSpc>
                <a:spcPct val="150000"/>
              </a:lnSpc>
            </a:pPr>
            <a:endParaRPr b="0" lang="en-US" sz="1400" spc="-1" strike="noStrike">
              <a:solidFill>
                <a:srgbClr val="000000"/>
              </a:solidFill>
              <a:uFill>
                <a:solidFill>
                  <a:srgbClr val="ffffff"/>
                </a:solidFill>
              </a:uFill>
              <a:latin typeface="Perpetua"/>
            </a:endParaRPr>
          </a:p>
        </p:txBody>
      </p:sp>
      <p:sp>
        <p:nvSpPr>
          <p:cNvPr id="219"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0C9FBE50-5707-436B-9384-DD9FBB0187AD}"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3" presetSubtype="10">
                                  <p:stCondLst>
                                    <p:cond delay="0"/>
                                  </p:stCondLst>
                                  <p:childTnLst>
                                    <p:set>
                                      <p:cBhvr>
                                        <p:cTn id="8" dur="1" fill="hold">
                                          <p:stCondLst>
                                            <p:cond delay="0"/>
                                          </p:stCondLst>
                                        </p:cTn>
                                        <p:tgtEl>
                                          <p:spTgt spid="218">
                                            <p:txEl>
                                              <p:pRg st="0" end="32"/>
                                            </p:txEl>
                                          </p:spTgt>
                                        </p:tgtEl>
                                        <p:attrNameLst>
                                          <p:attrName>style.visibility</p:attrName>
                                        </p:attrNameLst>
                                      </p:cBhvr>
                                      <p:to>
                                        <p:strVal val="visible"/>
                                      </p:to>
                                    </p:set>
                                    <p:animEffect filter="blinds(horizontal)" transition="in">
                                      <p:cBhvr additive="repl">
                                        <p:cTn id="9" dur="500"/>
                                        <p:tgtEl>
                                          <p:spTgt spid="218">
                                            <p:txEl>
                                              <p:pRg st="0" end="32"/>
                                            </p:txEl>
                                          </p:spTgt>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3" presetSubtype="10">
                                  <p:stCondLst>
                                    <p:cond delay="0"/>
                                  </p:stCondLst>
                                  <p:childTnLst>
                                    <p:set>
                                      <p:cBhvr>
                                        <p:cTn id="13" dur="1" fill="hold">
                                          <p:stCondLst>
                                            <p:cond delay="0"/>
                                          </p:stCondLst>
                                        </p:cTn>
                                        <p:tgtEl>
                                          <p:spTgt spid="218">
                                            <p:txEl>
                                              <p:pRg st="32" end="79"/>
                                            </p:txEl>
                                          </p:spTgt>
                                        </p:tgtEl>
                                        <p:attrNameLst>
                                          <p:attrName>style.visibility</p:attrName>
                                        </p:attrNameLst>
                                      </p:cBhvr>
                                      <p:to>
                                        <p:strVal val="visible"/>
                                      </p:to>
                                    </p:set>
                                    <p:animEffect filter="blinds(horizontal)" transition="in">
                                      <p:cBhvr additive="repl">
                                        <p:cTn id="14" dur="500"/>
                                        <p:tgtEl>
                                          <p:spTgt spid="218">
                                            <p:txEl>
                                              <p:pRg st="32" end="79"/>
                                            </p:txEl>
                                          </p:spTgt>
                                        </p:tgtEl>
                                      </p:cBhvr>
                                    </p:animEffec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3" presetSubtype="10">
                                  <p:stCondLst>
                                    <p:cond delay="0"/>
                                  </p:stCondLst>
                                  <p:childTnLst>
                                    <p:set>
                                      <p:cBhvr>
                                        <p:cTn id="18" dur="1" fill="hold">
                                          <p:stCondLst>
                                            <p:cond delay="0"/>
                                          </p:stCondLst>
                                        </p:cTn>
                                        <p:tgtEl>
                                          <p:spTgt spid="218">
                                            <p:txEl>
                                              <p:pRg st="79" end="128"/>
                                            </p:txEl>
                                          </p:spTgt>
                                        </p:tgtEl>
                                        <p:attrNameLst>
                                          <p:attrName>style.visibility</p:attrName>
                                        </p:attrNameLst>
                                      </p:cBhvr>
                                      <p:to>
                                        <p:strVal val="visible"/>
                                      </p:to>
                                    </p:set>
                                    <p:animEffect filter="blinds(horizontal)" transition="in">
                                      <p:cBhvr additive="repl">
                                        <p:cTn id="19" dur="500"/>
                                        <p:tgtEl>
                                          <p:spTgt spid="218">
                                            <p:txEl>
                                              <p:pRg st="79" end="12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144000" y="305280"/>
            <a:ext cx="8614440" cy="1142640"/>
          </a:xfrm>
          <a:prstGeom prst="rect">
            <a:avLst/>
          </a:prstGeom>
          <a:noFill/>
          <a:ln>
            <a:noFill/>
          </a:ln>
        </p:spPr>
        <p:txBody>
          <a:bodyPr lIns="0" rIns="0" tIns="0" bIns="0" anchor="ctr"/>
          <a:p>
            <a:pPr marL="274320" indent="-273960" algn="ctr"/>
            <a:r>
              <a:rPr b="1" lang="en-US" sz="2600" spc="-1" strike="noStrike">
                <a:solidFill>
                  <a:srgbClr val="000000"/>
                </a:solidFill>
                <a:uFill>
                  <a:solidFill>
                    <a:srgbClr val="ffffff"/>
                  </a:solidFill>
                </a:uFill>
                <a:latin typeface="Perpetua"/>
              </a:rPr>
              <a:t>Factors Controlling gastric retention of drugs </a:t>
            </a:r>
            <a:endParaRPr b="0" lang="en-US" sz="1400" spc="-1" strike="noStrike">
              <a:solidFill>
                <a:srgbClr val="000000"/>
              </a:solidFill>
              <a:uFill>
                <a:solidFill>
                  <a:srgbClr val="ffffff"/>
                </a:solidFill>
              </a:uFill>
              <a:latin typeface="Verdana"/>
            </a:endParaRPr>
          </a:p>
        </p:txBody>
      </p:sp>
      <p:sp>
        <p:nvSpPr>
          <p:cNvPr id="255" name="TextShape 2"/>
          <p:cNvSpPr txBox="1"/>
          <p:nvPr/>
        </p:nvSpPr>
        <p:spPr>
          <a:xfrm>
            <a:off x="144000" y="1394280"/>
            <a:ext cx="8614440" cy="5085720"/>
          </a:xfrm>
          <a:prstGeom prst="rect">
            <a:avLst/>
          </a:prstGeom>
          <a:noFill/>
          <a:ln>
            <a:noFill/>
          </a:ln>
        </p:spPr>
        <p:txBody>
          <a:bodyPr lIns="0" rIns="0" tIns="0" bIns="0"/>
          <a:p>
            <a:pPr algn="just">
              <a:lnSpc>
                <a:spcPct val="150000"/>
              </a:lnSpc>
            </a:pPr>
            <a:r>
              <a:rPr b="0" lang="en-US" sz="2600" spc="-1" strike="noStrike">
                <a:solidFill>
                  <a:srgbClr val="000000"/>
                </a:solidFill>
                <a:uFill>
                  <a:solidFill>
                    <a:srgbClr val="ffffff"/>
                  </a:solidFill>
                </a:uFill>
                <a:latin typeface="Perpetua"/>
              </a:rPr>
              <a:t>1.Density</a:t>
            </a:r>
            <a:endParaRPr b="0" lang="en-US" sz="1400" spc="-1" strike="noStrike">
              <a:solidFill>
                <a:srgbClr val="000000"/>
              </a:solidFill>
              <a:uFill>
                <a:solidFill>
                  <a:srgbClr val="ffffff"/>
                </a:solidFill>
              </a:uFill>
              <a:latin typeface="Perpetua"/>
            </a:endParaRPr>
          </a:p>
          <a:p>
            <a:pPr algn="just">
              <a:lnSpc>
                <a:spcPct val="150000"/>
              </a:lnSpc>
            </a:pPr>
            <a:r>
              <a:rPr b="0" lang="en-US" sz="2600" spc="-1" strike="noStrike">
                <a:solidFill>
                  <a:srgbClr val="000000"/>
                </a:solidFill>
                <a:uFill>
                  <a:solidFill>
                    <a:srgbClr val="ffffff"/>
                  </a:solidFill>
                </a:uFill>
                <a:latin typeface="Perpetua"/>
              </a:rPr>
              <a:t>2. size and shape of dosage form</a:t>
            </a:r>
            <a:endParaRPr b="0" lang="en-US" sz="1400" spc="-1" strike="noStrike">
              <a:solidFill>
                <a:srgbClr val="000000"/>
              </a:solidFill>
              <a:uFill>
                <a:solidFill>
                  <a:srgbClr val="ffffff"/>
                </a:solidFill>
              </a:uFill>
              <a:latin typeface="Perpetua"/>
            </a:endParaRPr>
          </a:p>
          <a:p>
            <a:pPr algn="just">
              <a:lnSpc>
                <a:spcPct val="150000"/>
              </a:lnSpc>
            </a:pPr>
            <a:r>
              <a:rPr b="0" lang="en-US" sz="2600" spc="-1" strike="noStrike">
                <a:solidFill>
                  <a:srgbClr val="000000"/>
                </a:solidFill>
                <a:uFill>
                  <a:solidFill>
                    <a:srgbClr val="ffffff"/>
                  </a:solidFill>
                </a:uFill>
                <a:latin typeface="Perpetua"/>
              </a:rPr>
              <a:t>3. Food intake and its nature</a:t>
            </a:r>
            <a:endParaRPr b="0" lang="en-US" sz="1400" spc="-1" strike="noStrike">
              <a:solidFill>
                <a:srgbClr val="000000"/>
              </a:solidFill>
              <a:uFill>
                <a:solidFill>
                  <a:srgbClr val="ffffff"/>
                </a:solidFill>
              </a:uFill>
              <a:latin typeface="Perpetua"/>
            </a:endParaRPr>
          </a:p>
          <a:p>
            <a:pPr algn="just">
              <a:lnSpc>
                <a:spcPct val="150000"/>
              </a:lnSpc>
            </a:pPr>
            <a:r>
              <a:rPr b="0" lang="en-US" sz="2600" spc="-1" strike="noStrike">
                <a:solidFill>
                  <a:srgbClr val="000000"/>
                </a:solidFill>
                <a:uFill>
                  <a:solidFill>
                    <a:srgbClr val="ffffff"/>
                  </a:solidFill>
                </a:uFill>
                <a:latin typeface="Perpetua"/>
              </a:rPr>
              <a:t>4. Posture, gender, age, sleep, BMI</a:t>
            </a:r>
            <a:endParaRPr b="0" lang="en-US" sz="1400" spc="-1" strike="noStrike">
              <a:solidFill>
                <a:srgbClr val="000000"/>
              </a:solidFill>
              <a:uFill>
                <a:solidFill>
                  <a:srgbClr val="ffffff"/>
                </a:solidFill>
              </a:uFill>
              <a:latin typeface="Perpetua"/>
            </a:endParaRPr>
          </a:p>
          <a:p>
            <a:pPr algn="just">
              <a:lnSpc>
                <a:spcPct val="150000"/>
              </a:lnSpc>
            </a:pPr>
            <a:r>
              <a:rPr b="0" lang="en-US" sz="2600" spc="-1" strike="noStrike">
                <a:solidFill>
                  <a:srgbClr val="000000"/>
                </a:solidFill>
                <a:uFill>
                  <a:solidFill>
                    <a:srgbClr val="ffffff"/>
                  </a:solidFill>
                </a:uFill>
                <a:latin typeface="Perpetua"/>
              </a:rPr>
              <a:t>5. Diseased State</a:t>
            </a:r>
            <a:endParaRPr b="0" lang="en-US" sz="1400" spc="-1" strike="noStrike">
              <a:solidFill>
                <a:srgbClr val="000000"/>
              </a:solidFill>
              <a:uFill>
                <a:solidFill>
                  <a:srgbClr val="ffffff"/>
                </a:solidFill>
              </a:uFill>
              <a:latin typeface="Perpetua"/>
            </a:endParaRPr>
          </a:p>
          <a:p>
            <a:pPr algn="just">
              <a:lnSpc>
                <a:spcPct val="150000"/>
              </a:lnSpc>
            </a:pPr>
            <a:r>
              <a:rPr b="0" lang="en-US" sz="2600" spc="-1" strike="noStrike">
                <a:solidFill>
                  <a:srgbClr val="000000"/>
                </a:solidFill>
                <a:uFill>
                  <a:solidFill>
                    <a:srgbClr val="ffffff"/>
                  </a:solidFill>
                </a:uFill>
                <a:latin typeface="Perpetua"/>
              </a:rPr>
              <a:t>6. Administration of drugs with impact on GI transit time. e.g. Atropine</a:t>
            </a:r>
            <a:endParaRPr b="0" lang="en-US" sz="1400" spc="-1" strike="noStrike">
              <a:solidFill>
                <a:srgbClr val="000000"/>
              </a:solidFill>
              <a:uFill>
                <a:solidFill>
                  <a:srgbClr val="ffffff"/>
                </a:solidFill>
              </a:uFill>
              <a:latin typeface="Perpetua"/>
            </a:endParaRPr>
          </a:p>
          <a:p>
            <a:pPr algn="just">
              <a:lnSpc>
                <a:spcPct val="150000"/>
              </a:lnSpc>
            </a:pPr>
            <a:r>
              <a:rPr b="0" lang="en-US" sz="2600" spc="-1" strike="noStrike">
                <a:solidFill>
                  <a:srgbClr val="000000"/>
                </a:solidFill>
                <a:uFill>
                  <a:solidFill>
                    <a:srgbClr val="ffffff"/>
                  </a:solidFill>
                </a:uFill>
                <a:latin typeface="Perpetua"/>
              </a:rPr>
              <a:t>7. Physical Activity</a:t>
            </a:r>
            <a:endParaRPr b="0" lang="en-US" sz="1400" spc="-1" strike="noStrike">
              <a:solidFill>
                <a:srgbClr val="000000"/>
              </a:solidFill>
              <a:uFill>
                <a:solidFill>
                  <a:srgbClr val="ffffff"/>
                </a:solidFill>
              </a:uFill>
              <a:latin typeface="Perpetua"/>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6" name="Picture 3" descr=""/>
          <p:cNvPicPr/>
          <p:nvPr/>
        </p:nvPicPr>
        <p:blipFill>
          <a:blip r:embed="rId1"/>
          <a:stretch/>
        </p:blipFill>
        <p:spPr>
          <a:xfrm>
            <a:off x="457200" y="1066680"/>
            <a:ext cx="8223840" cy="4419360"/>
          </a:xfrm>
          <a:prstGeom prst="rect">
            <a:avLst/>
          </a:prstGeom>
          <a:ln w="9360">
            <a:noFill/>
          </a:ln>
        </p:spPr>
      </p:pic>
      <p:sp>
        <p:nvSpPr>
          <p:cNvPr id="257"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33D094D1-3B4F-4C77-9F5A-4FE8B453C593}"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329" dur="indefinite" restart="never" nodeType="tmRoot">
          <p:childTnLst>
            <p:seq>
              <p:cTn id="33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57200" y="1505880"/>
            <a:ext cx="8229240" cy="1469520"/>
          </a:xfrm>
          <a:prstGeom prst="rect">
            <a:avLst/>
          </a:prstGeom>
          <a:noFill/>
          <a:ln>
            <a:noFill/>
          </a:ln>
        </p:spPr>
        <p:txBody>
          <a:bodyPr lIns="90000" rIns="90000" tIns="45000" bIns="91440" anchor="ctr"/>
          <a:p>
            <a:pPr algn="ctr">
              <a:lnSpc>
                <a:spcPct val="100000"/>
              </a:lnSpc>
            </a:pPr>
            <a:r>
              <a:rPr b="1" lang="en-US" sz="4500" spc="-1" strike="noStrike">
                <a:solidFill>
                  <a:srgbClr val="ffffff"/>
                </a:solidFill>
                <a:uFill>
                  <a:solidFill>
                    <a:srgbClr val="ffffff"/>
                  </a:solidFill>
                </a:uFill>
                <a:latin typeface="Franklin Gothic Book"/>
              </a:rPr>
              <a:t>I. Floating Drug Delivery Systems (FDDS)</a:t>
            </a:r>
            <a:endParaRPr b="0" lang="en-US" sz="1400" spc="-1" strike="noStrike">
              <a:solidFill>
                <a:srgbClr val="000000"/>
              </a:solidFill>
              <a:uFill>
                <a:solidFill>
                  <a:srgbClr val="ffffff"/>
                </a:solidFill>
              </a:uFill>
              <a:latin typeface="Verdana"/>
            </a:endParaRPr>
          </a:p>
        </p:txBody>
      </p:sp>
      <p:pic>
        <p:nvPicPr>
          <p:cNvPr id="259" name="Picture 3" descr=""/>
          <p:cNvPicPr/>
          <p:nvPr/>
        </p:nvPicPr>
        <p:blipFill>
          <a:blip r:embed="rId1"/>
          <a:stretch/>
        </p:blipFill>
        <p:spPr>
          <a:xfrm>
            <a:off x="6248520" y="4415400"/>
            <a:ext cx="2599920" cy="2108880"/>
          </a:xfrm>
          <a:prstGeom prst="rect">
            <a:avLst/>
          </a:prstGeom>
          <a:ln>
            <a:noFill/>
          </a:ln>
          <a:effectLst>
            <a:softEdge rad="112500"/>
          </a:effectLst>
        </p:spPr>
      </p:pic>
    </p:spTree>
  </p:cSld>
  <p:timing>
    <p:tnLst>
      <p:par>
        <p:cTn id="331" dur="indefinite" restart="never" nodeType="tmRoot">
          <p:childTnLst>
            <p:seq>
              <p:cTn id="33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228600" y="228600"/>
            <a:ext cx="8686440" cy="647676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First described by Davis in 1968 </a:t>
            </a:r>
            <a:endParaRPr b="0" lang="en-US" sz="1400" spc="-1" strike="noStrike">
              <a:solidFill>
                <a:srgbClr val="000000"/>
              </a:solidFill>
              <a:uFill>
                <a:solidFill>
                  <a:srgbClr val="ffffff"/>
                </a:solidFill>
              </a:uFill>
              <a:latin typeface="Perpetua"/>
            </a:endParaRPr>
          </a:p>
          <a:p>
            <a:pPr marL="274320" indent="-273960">
              <a:lnSpc>
                <a:spcPct val="15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Have a bulk density less than gastric fluids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Low-density systems that have sufficient buoyancy and so remain buoyant in the stomach without affecting the gastric emptying rate for a prolonged period of time.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While the system floats over the gastric contents, the drug is released slowly at the desired rate, which results in increased GRT and reduces fluctuation in plasma drug concentration</a:t>
            </a:r>
            <a:endParaRPr b="0" lang="en-US" sz="1400" spc="-1" strike="noStrike">
              <a:solidFill>
                <a:srgbClr val="000000"/>
              </a:solidFill>
              <a:uFill>
                <a:solidFill>
                  <a:srgbClr val="ffffff"/>
                </a:solidFill>
              </a:uFill>
              <a:latin typeface="Perpetua"/>
            </a:endParaRPr>
          </a:p>
        </p:txBody>
      </p:sp>
      <p:sp>
        <p:nvSpPr>
          <p:cNvPr id="261"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FA7D49A3-5152-456B-9B85-6E5BFAD3C0A8}"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333" dur="indefinite" restart="never" nodeType="tmRoot">
          <p:childTnLst>
            <p:seq>
              <p:cTn id="334" dur="indefinite" nodeType="mainSeq">
                <p:childTnLst>
                  <p:par>
                    <p:cTn id="335" fill="hold">
                      <p:stCondLst>
                        <p:cond delay="indefinite"/>
                      </p:stCondLst>
                      <p:childTnLst>
                        <p:par>
                          <p:cTn id="336" fill="hold">
                            <p:stCondLst>
                              <p:cond delay="0"/>
                            </p:stCondLst>
                            <p:childTnLst>
                              <p:par>
                                <p:cTn id="337" nodeType="clickEffect" fill="hold" presetClass="entr" presetID="3" presetSubtype="10">
                                  <p:stCondLst>
                                    <p:cond delay="0"/>
                                  </p:stCondLst>
                                  <p:childTnLst>
                                    <p:set>
                                      <p:cBhvr>
                                        <p:cTn id="338" dur="1" fill="hold">
                                          <p:stCondLst>
                                            <p:cond delay="0"/>
                                          </p:stCondLst>
                                        </p:cTn>
                                        <p:tgtEl>
                                          <p:spTgt spid="260">
                                            <p:txEl>
                                              <p:pRg st="0" end="34"/>
                                            </p:txEl>
                                          </p:spTgt>
                                        </p:tgtEl>
                                        <p:attrNameLst>
                                          <p:attrName>style.visibility</p:attrName>
                                        </p:attrNameLst>
                                      </p:cBhvr>
                                      <p:to>
                                        <p:strVal val="visible"/>
                                      </p:to>
                                    </p:set>
                                    <p:animEffect filter="blinds(horizontal)" transition="in">
                                      <p:cBhvr additive="repl">
                                        <p:cTn id="339" dur="500"/>
                                        <p:tgtEl>
                                          <p:spTgt spid="260">
                                            <p:txEl>
                                              <p:pRg st="0" end="34"/>
                                            </p:txEl>
                                          </p:spTgt>
                                        </p:tgtEl>
                                      </p:cBhvr>
                                    </p:animEffect>
                                  </p:childTnLst>
                                </p:cTn>
                              </p:par>
                            </p:childTnLst>
                          </p:cTn>
                        </p:par>
                      </p:childTnLst>
                    </p:cTn>
                  </p:par>
                  <p:par>
                    <p:cTn id="340" fill="hold">
                      <p:stCondLst>
                        <p:cond delay="indefinite"/>
                      </p:stCondLst>
                      <p:childTnLst>
                        <p:par>
                          <p:cTn id="341" fill="hold">
                            <p:stCondLst>
                              <p:cond delay="0"/>
                            </p:stCondLst>
                            <p:childTnLst>
                              <p:par>
                                <p:cTn id="342" nodeType="clickEffect" fill="hold" presetClass="entr" presetID="3" presetSubtype="10">
                                  <p:stCondLst>
                                    <p:cond delay="0"/>
                                  </p:stCondLst>
                                  <p:childTnLst>
                                    <p:set>
                                      <p:cBhvr>
                                        <p:cTn id="343" dur="1" fill="hold">
                                          <p:stCondLst>
                                            <p:cond delay="0"/>
                                          </p:stCondLst>
                                        </p:cTn>
                                        <p:tgtEl>
                                          <p:spTgt spid="260">
                                            <p:txEl>
                                              <p:pRg st="34" end="79"/>
                                            </p:txEl>
                                          </p:spTgt>
                                        </p:tgtEl>
                                        <p:attrNameLst>
                                          <p:attrName>style.visibility</p:attrName>
                                        </p:attrNameLst>
                                      </p:cBhvr>
                                      <p:to>
                                        <p:strVal val="visible"/>
                                      </p:to>
                                    </p:set>
                                    <p:animEffect filter="blinds(horizontal)" transition="in">
                                      <p:cBhvr additive="repl">
                                        <p:cTn id="344" dur="500"/>
                                        <p:tgtEl>
                                          <p:spTgt spid="260">
                                            <p:txEl>
                                              <p:pRg st="34" end="79"/>
                                            </p:txEl>
                                          </p:spTgt>
                                        </p:tgtEl>
                                      </p:cBhvr>
                                    </p:animEffect>
                                  </p:childTnLst>
                                </p:cTn>
                              </p:par>
                            </p:childTnLst>
                          </p:cTn>
                        </p:par>
                      </p:childTnLst>
                    </p:cTn>
                  </p:par>
                  <p:par>
                    <p:cTn id="345" fill="hold">
                      <p:stCondLst>
                        <p:cond delay="indefinite"/>
                      </p:stCondLst>
                      <p:childTnLst>
                        <p:par>
                          <p:cTn id="346" fill="hold">
                            <p:stCondLst>
                              <p:cond delay="0"/>
                            </p:stCondLst>
                            <p:childTnLst>
                              <p:par>
                                <p:cTn id="347" nodeType="clickEffect" fill="hold" presetClass="entr" presetID="3" presetSubtype="10">
                                  <p:stCondLst>
                                    <p:cond delay="0"/>
                                  </p:stCondLst>
                                  <p:childTnLst>
                                    <p:set>
                                      <p:cBhvr>
                                        <p:cTn id="348" dur="1" fill="hold">
                                          <p:stCondLst>
                                            <p:cond delay="0"/>
                                          </p:stCondLst>
                                        </p:cTn>
                                        <p:tgtEl>
                                          <p:spTgt spid="260">
                                            <p:txEl>
                                              <p:pRg st="79" end="243"/>
                                            </p:txEl>
                                          </p:spTgt>
                                        </p:tgtEl>
                                        <p:attrNameLst>
                                          <p:attrName>style.visibility</p:attrName>
                                        </p:attrNameLst>
                                      </p:cBhvr>
                                      <p:to>
                                        <p:strVal val="visible"/>
                                      </p:to>
                                    </p:set>
                                    <p:animEffect filter="blinds(horizontal)" transition="in">
                                      <p:cBhvr additive="repl">
                                        <p:cTn id="349" dur="500"/>
                                        <p:tgtEl>
                                          <p:spTgt spid="260">
                                            <p:txEl>
                                              <p:pRg st="79" end="243"/>
                                            </p:txEl>
                                          </p:spTgt>
                                        </p:tgtEl>
                                      </p:cBhvr>
                                    </p:animEffect>
                                  </p:childTnLst>
                                </p:cTn>
                              </p:par>
                            </p:childTnLst>
                          </p:cTn>
                        </p:par>
                      </p:childTnLst>
                    </p:cTn>
                  </p:par>
                  <p:par>
                    <p:cTn id="350" fill="hold">
                      <p:stCondLst>
                        <p:cond delay="indefinite"/>
                      </p:stCondLst>
                      <p:childTnLst>
                        <p:par>
                          <p:cTn id="351" fill="hold">
                            <p:stCondLst>
                              <p:cond delay="0"/>
                            </p:stCondLst>
                            <p:childTnLst>
                              <p:par>
                                <p:cTn id="352" nodeType="clickEffect" fill="hold" presetClass="entr" presetID="3" presetSubtype="10">
                                  <p:stCondLst>
                                    <p:cond delay="0"/>
                                  </p:stCondLst>
                                  <p:childTnLst>
                                    <p:set>
                                      <p:cBhvr>
                                        <p:cTn id="353" dur="1" fill="hold">
                                          <p:stCondLst>
                                            <p:cond delay="0"/>
                                          </p:stCondLst>
                                        </p:cTn>
                                        <p:tgtEl>
                                          <p:spTgt spid="260">
                                            <p:txEl>
                                              <p:pRg st="243" end="427"/>
                                            </p:txEl>
                                          </p:spTgt>
                                        </p:tgtEl>
                                        <p:attrNameLst>
                                          <p:attrName>style.visibility</p:attrName>
                                        </p:attrNameLst>
                                      </p:cBhvr>
                                      <p:to>
                                        <p:strVal val="visible"/>
                                      </p:to>
                                    </p:set>
                                    <p:animEffect filter="blinds(horizontal)" transition="in">
                                      <p:cBhvr additive="repl">
                                        <p:cTn id="354" dur="500"/>
                                        <p:tgtEl>
                                          <p:spTgt spid="260">
                                            <p:txEl>
                                              <p:pRg st="243" end="42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228600" y="228600"/>
            <a:ext cx="861012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Advantages of FDDS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Improves  patient compliance by decreasing dosing frequency.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Better therapeutic effect of short half-life drugs can be achieved.</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Gastric retention time is increased because of buoyancy.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Drug releases in a controlled manner for a prolonged period.</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Site-specific drug delivery to stomach can be achieved.</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Enhanced absorption of drugs which solubilize only in the stomach.</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Superior to single unit floating dosage forms as such microspheres release drug uniformly and there is no risk of dose dumping.</a:t>
            </a:r>
            <a:endParaRPr b="0" lang="en-US" sz="1400" spc="-1" strike="noStrike">
              <a:solidFill>
                <a:srgbClr val="000000"/>
              </a:solidFill>
              <a:uFill>
                <a:solidFill>
                  <a:srgbClr val="ffffff"/>
                </a:solidFill>
              </a:uFill>
              <a:latin typeface="Perpetua"/>
            </a:endParaRPr>
          </a:p>
        </p:txBody>
      </p:sp>
      <p:sp>
        <p:nvSpPr>
          <p:cNvPr id="263"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628068A2-3A06-4D3A-96F0-8C7CB3B7325F}"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355" dur="indefinite" restart="never" nodeType="tmRoot">
          <p:childTnLst>
            <p:seq>
              <p:cTn id="356" dur="indefinite" nodeType="mainSeq">
                <p:childTnLst>
                  <p:par>
                    <p:cTn id="357" fill="hold">
                      <p:stCondLst>
                        <p:cond delay="indefinite"/>
                      </p:stCondLst>
                      <p:childTnLst>
                        <p:par>
                          <p:cTn id="358" fill="hold">
                            <p:stCondLst>
                              <p:cond delay="0"/>
                            </p:stCondLst>
                            <p:childTnLst>
                              <p:par>
                                <p:cTn id="359" nodeType="clickEffect" fill="hold" presetClass="entr" presetID="3" presetSubtype="10">
                                  <p:stCondLst>
                                    <p:cond delay="0"/>
                                  </p:stCondLst>
                                  <p:childTnLst>
                                    <p:set>
                                      <p:cBhvr>
                                        <p:cTn id="360" dur="1" fill="hold">
                                          <p:stCondLst>
                                            <p:cond delay="0"/>
                                          </p:stCondLst>
                                        </p:cTn>
                                        <p:tgtEl>
                                          <p:spTgt spid="262">
                                            <p:txEl>
                                              <p:pRg st="0" end="19"/>
                                            </p:txEl>
                                          </p:spTgt>
                                        </p:tgtEl>
                                        <p:attrNameLst>
                                          <p:attrName>style.visibility</p:attrName>
                                        </p:attrNameLst>
                                      </p:cBhvr>
                                      <p:to>
                                        <p:strVal val="visible"/>
                                      </p:to>
                                    </p:set>
                                    <p:animEffect filter="blinds(horizontal)" transition="in">
                                      <p:cBhvr additive="repl">
                                        <p:cTn id="361" dur="500"/>
                                        <p:tgtEl>
                                          <p:spTgt spid="262">
                                            <p:txEl>
                                              <p:pRg st="0" end="19"/>
                                            </p:txEl>
                                          </p:spTgt>
                                        </p:tgtEl>
                                      </p:cBhvr>
                                    </p:animEffect>
                                  </p:childTnLst>
                                </p:cTn>
                              </p:par>
                            </p:childTnLst>
                          </p:cTn>
                        </p:par>
                      </p:childTnLst>
                    </p:cTn>
                  </p:par>
                  <p:par>
                    <p:cTn id="362" fill="hold">
                      <p:stCondLst>
                        <p:cond delay="indefinite"/>
                      </p:stCondLst>
                      <p:childTnLst>
                        <p:par>
                          <p:cTn id="363" fill="hold">
                            <p:stCondLst>
                              <p:cond delay="0"/>
                            </p:stCondLst>
                            <p:childTnLst>
                              <p:par>
                                <p:cTn id="364" nodeType="clickEffect" fill="hold" presetClass="entr" presetID="3" presetSubtype="10">
                                  <p:stCondLst>
                                    <p:cond delay="0"/>
                                  </p:stCondLst>
                                  <p:childTnLst>
                                    <p:set>
                                      <p:cBhvr>
                                        <p:cTn id="365" dur="1" fill="hold">
                                          <p:stCondLst>
                                            <p:cond delay="0"/>
                                          </p:stCondLst>
                                        </p:cTn>
                                        <p:tgtEl>
                                          <p:spTgt spid="262">
                                            <p:txEl>
                                              <p:pRg st="19" end="80"/>
                                            </p:txEl>
                                          </p:spTgt>
                                        </p:tgtEl>
                                        <p:attrNameLst>
                                          <p:attrName>style.visibility</p:attrName>
                                        </p:attrNameLst>
                                      </p:cBhvr>
                                      <p:to>
                                        <p:strVal val="visible"/>
                                      </p:to>
                                    </p:set>
                                    <p:animEffect filter="blinds(horizontal)" transition="in">
                                      <p:cBhvr additive="repl">
                                        <p:cTn id="366" dur="500"/>
                                        <p:tgtEl>
                                          <p:spTgt spid="262">
                                            <p:txEl>
                                              <p:pRg st="19" end="80"/>
                                            </p:txEl>
                                          </p:spTgt>
                                        </p:tgtEl>
                                      </p:cBhvr>
                                    </p:animEffect>
                                  </p:childTnLst>
                                </p:cTn>
                              </p:par>
                            </p:childTnLst>
                          </p:cTn>
                        </p:par>
                      </p:childTnLst>
                    </p:cTn>
                  </p:par>
                  <p:par>
                    <p:cTn id="367" fill="hold">
                      <p:stCondLst>
                        <p:cond delay="indefinite"/>
                      </p:stCondLst>
                      <p:childTnLst>
                        <p:par>
                          <p:cTn id="368" fill="hold">
                            <p:stCondLst>
                              <p:cond delay="0"/>
                            </p:stCondLst>
                            <p:childTnLst>
                              <p:par>
                                <p:cTn id="369" nodeType="clickEffect" fill="hold" presetClass="entr" presetID="3" presetSubtype="10">
                                  <p:stCondLst>
                                    <p:cond delay="0"/>
                                  </p:stCondLst>
                                  <p:childTnLst>
                                    <p:set>
                                      <p:cBhvr>
                                        <p:cTn id="370" dur="1" fill="hold">
                                          <p:stCondLst>
                                            <p:cond delay="0"/>
                                          </p:stCondLst>
                                        </p:cTn>
                                        <p:tgtEl>
                                          <p:spTgt spid="262">
                                            <p:txEl>
                                              <p:pRg st="80" end="148"/>
                                            </p:txEl>
                                          </p:spTgt>
                                        </p:tgtEl>
                                        <p:attrNameLst>
                                          <p:attrName>style.visibility</p:attrName>
                                        </p:attrNameLst>
                                      </p:cBhvr>
                                      <p:to>
                                        <p:strVal val="visible"/>
                                      </p:to>
                                    </p:set>
                                    <p:animEffect filter="blinds(horizontal)" transition="in">
                                      <p:cBhvr additive="repl">
                                        <p:cTn id="371" dur="500"/>
                                        <p:tgtEl>
                                          <p:spTgt spid="262">
                                            <p:txEl>
                                              <p:pRg st="80" end="148"/>
                                            </p:txEl>
                                          </p:spTgt>
                                        </p:tgtEl>
                                      </p:cBhvr>
                                    </p:animEffect>
                                  </p:childTnLst>
                                </p:cTn>
                              </p:par>
                            </p:childTnLst>
                          </p:cTn>
                        </p:par>
                      </p:childTnLst>
                    </p:cTn>
                  </p:par>
                  <p:par>
                    <p:cTn id="372" fill="hold">
                      <p:stCondLst>
                        <p:cond delay="indefinite"/>
                      </p:stCondLst>
                      <p:childTnLst>
                        <p:par>
                          <p:cTn id="373" fill="hold">
                            <p:stCondLst>
                              <p:cond delay="0"/>
                            </p:stCondLst>
                            <p:childTnLst>
                              <p:par>
                                <p:cTn id="374" nodeType="clickEffect" fill="hold" presetClass="entr" presetID="3" presetSubtype="10">
                                  <p:stCondLst>
                                    <p:cond delay="0"/>
                                  </p:stCondLst>
                                  <p:childTnLst>
                                    <p:set>
                                      <p:cBhvr>
                                        <p:cTn id="375" dur="1" fill="hold">
                                          <p:stCondLst>
                                            <p:cond delay="0"/>
                                          </p:stCondLst>
                                        </p:cTn>
                                        <p:tgtEl>
                                          <p:spTgt spid="262">
                                            <p:txEl>
                                              <p:pRg st="148" end="205"/>
                                            </p:txEl>
                                          </p:spTgt>
                                        </p:tgtEl>
                                        <p:attrNameLst>
                                          <p:attrName>style.visibility</p:attrName>
                                        </p:attrNameLst>
                                      </p:cBhvr>
                                      <p:to>
                                        <p:strVal val="visible"/>
                                      </p:to>
                                    </p:set>
                                    <p:animEffect filter="blinds(horizontal)" transition="in">
                                      <p:cBhvr additive="repl">
                                        <p:cTn id="376" dur="500"/>
                                        <p:tgtEl>
                                          <p:spTgt spid="262">
                                            <p:txEl>
                                              <p:pRg st="148" end="205"/>
                                            </p:txEl>
                                          </p:spTgt>
                                        </p:tgtEl>
                                      </p:cBhvr>
                                    </p:animEffect>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3" presetSubtype="10">
                                  <p:stCondLst>
                                    <p:cond delay="0"/>
                                  </p:stCondLst>
                                  <p:childTnLst>
                                    <p:set>
                                      <p:cBhvr>
                                        <p:cTn id="380" dur="1" fill="hold">
                                          <p:stCondLst>
                                            <p:cond delay="0"/>
                                          </p:stCondLst>
                                        </p:cTn>
                                        <p:tgtEl>
                                          <p:spTgt spid="262">
                                            <p:txEl>
                                              <p:pRg st="205" end="266"/>
                                            </p:txEl>
                                          </p:spTgt>
                                        </p:tgtEl>
                                        <p:attrNameLst>
                                          <p:attrName>style.visibility</p:attrName>
                                        </p:attrNameLst>
                                      </p:cBhvr>
                                      <p:to>
                                        <p:strVal val="visible"/>
                                      </p:to>
                                    </p:set>
                                    <p:animEffect filter="blinds(horizontal)" transition="in">
                                      <p:cBhvr additive="repl">
                                        <p:cTn id="381" dur="500"/>
                                        <p:tgtEl>
                                          <p:spTgt spid="262">
                                            <p:txEl>
                                              <p:pRg st="205" end="266"/>
                                            </p:txEl>
                                          </p:spTgt>
                                        </p:tgtEl>
                                      </p:cBhvr>
                                    </p:animEffect>
                                  </p:childTnLst>
                                </p:cTn>
                              </p:par>
                            </p:childTnLst>
                          </p:cTn>
                        </p:par>
                      </p:childTnLst>
                    </p:cTn>
                  </p:par>
                  <p:par>
                    <p:cTn id="382" fill="hold">
                      <p:stCondLst>
                        <p:cond delay="indefinite"/>
                      </p:stCondLst>
                      <p:childTnLst>
                        <p:par>
                          <p:cTn id="383" fill="hold">
                            <p:stCondLst>
                              <p:cond delay="0"/>
                            </p:stCondLst>
                            <p:childTnLst>
                              <p:par>
                                <p:cTn id="384" nodeType="clickEffect" fill="hold" presetClass="entr" presetID="3" presetSubtype="10">
                                  <p:stCondLst>
                                    <p:cond delay="0"/>
                                  </p:stCondLst>
                                  <p:childTnLst>
                                    <p:set>
                                      <p:cBhvr>
                                        <p:cTn id="385" dur="1" fill="hold">
                                          <p:stCondLst>
                                            <p:cond delay="0"/>
                                          </p:stCondLst>
                                        </p:cTn>
                                        <p:tgtEl>
                                          <p:spTgt spid="262">
                                            <p:txEl>
                                              <p:pRg st="266" end="322"/>
                                            </p:txEl>
                                          </p:spTgt>
                                        </p:tgtEl>
                                        <p:attrNameLst>
                                          <p:attrName>style.visibility</p:attrName>
                                        </p:attrNameLst>
                                      </p:cBhvr>
                                      <p:to>
                                        <p:strVal val="visible"/>
                                      </p:to>
                                    </p:set>
                                    <p:animEffect filter="blinds(horizontal)" transition="in">
                                      <p:cBhvr additive="repl">
                                        <p:cTn id="386" dur="500"/>
                                        <p:tgtEl>
                                          <p:spTgt spid="262">
                                            <p:txEl>
                                              <p:pRg st="266" end="322"/>
                                            </p:txEl>
                                          </p:spTgt>
                                        </p:tgtEl>
                                      </p:cBhvr>
                                    </p:animEffec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3" presetSubtype="10">
                                  <p:stCondLst>
                                    <p:cond delay="0"/>
                                  </p:stCondLst>
                                  <p:childTnLst>
                                    <p:set>
                                      <p:cBhvr>
                                        <p:cTn id="390" dur="1" fill="hold">
                                          <p:stCondLst>
                                            <p:cond delay="0"/>
                                          </p:stCondLst>
                                        </p:cTn>
                                        <p:tgtEl>
                                          <p:spTgt spid="262">
                                            <p:txEl>
                                              <p:pRg st="322" end="389"/>
                                            </p:txEl>
                                          </p:spTgt>
                                        </p:tgtEl>
                                        <p:attrNameLst>
                                          <p:attrName>style.visibility</p:attrName>
                                        </p:attrNameLst>
                                      </p:cBhvr>
                                      <p:to>
                                        <p:strVal val="visible"/>
                                      </p:to>
                                    </p:set>
                                    <p:animEffect filter="blinds(horizontal)" transition="in">
                                      <p:cBhvr additive="repl">
                                        <p:cTn id="391" dur="500"/>
                                        <p:tgtEl>
                                          <p:spTgt spid="262">
                                            <p:txEl>
                                              <p:pRg st="322" end="389"/>
                                            </p:txEl>
                                          </p:spTgt>
                                        </p:tgtEl>
                                      </p:cBhvr>
                                    </p:animEffect>
                                  </p:childTnLst>
                                </p:cTn>
                              </p:par>
                            </p:childTnLst>
                          </p:cTn>
                        </p:par>
                      </p:childTnLst>
                    </p:cTn>
                  </p:par>
                  <p:par>
                    <p:cTn id="392" fill="hold">
                      <p:stCondLst>
                        <p:cond delay="indefinite"/>
                      </p:stCondLst>
                      <p:childTnLst>
                        <p:par>
                          <p:cTn id="393" fill="hold">
                            <p:stCondLst>
                              <p:cond delay="0"/>
                            </p:stCondLst>
                            <p:childTnLst>
                              <p:par>
                                <p:cTn id="394" nodeType="clickEffect" fill="hold" presetClass="entr" presetID="3" presetSubtype="10">
                                  <p:stCondLst>
                                    <p:cond delay="0"/>
                                  </p:stCondLst>
                                  <p:childTnLst>
                                    <p:set>
                                      <p:cBhvr>
                                        <p:cTn id="395" dur="1" fill="hold">
                                          <p:stCondLst>
                                            <p:cond delay="0"/>
                                          </p:stCondLst>
                                        </p:cTn>
                                        <p:tgtEl>
                                          <p:spTgt spid="262">
                                            <p:txEl>
                                              <p:pRg st="389" end="517"/>
                                            </p:txEl>
                                          </p:spTgt>
                                        </p:tgtEl>
                                        <p:attrNameLst>
                                          <p:attrName>style.visibility</p:attrName>
                                        </p:attrNameLst>
                                      </p:cBhvr>
                                      <p:to>
                                        <p:strVal val="visible"/>
                                      </p:to>
                                    </p:set>
                                    <p:animEffect filter="blinds(horizontal)" transition="in">
                                      <p:cBhvr additive="repl">
                                        <p:cTn id="396" dur="500"/>
                                        <p:tgtEl>
                                          <p:spTgt spid="262">
                                            <p:txEl>
                                              <p:pRg st="389" end="51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Limitations of FDDS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High level of fluids in the stomach is required for maintaining buoyancy &amp; thus working of FDDS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Not feasible for drugs having solubility or stability problems in gastric fluid.</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Drugs such as nifedipine, which is well absorbed along the entire GIT and which undergoes significant first-pass metabolism, may not be desirable candidates for FDDS since the slow gastric emptying may lead to reduced systemic bioavailability.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Limitations to the applicability of FDDS for drugs that are irritating gastric mucosa.</a:t>
            </a:r>
            <a:endParaRPr b="0" lang="en-US" sz="1400" spc="-1" strike="noStrike">
              <a:solidFill>
                <a:srgbClr val="000000"/>
              </a:solidFill>
              <a:uFill>
                <a:solidFill>
                  <a:srgbClr val="ffffff"/>
                </a:solidFill>
              </a:uFill>
              <a:latin typeface="Perpetua"/>
            </a:endParaRPr>
          </a:p>
        </p:txBody>
      </p:sp>
      <p:sp>
        <p:nvSpPr>
          <p:cNvPr id="265"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CD7A6316-81A6-456A-8A62-53B5AC677FC7}"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397" dur="indefinite" restart="never" nodeType="tmRoot">
          <p:childTnLst>
            <p:seq>
              <p:cTn id="398" dur="indefinite" nodeType="mainSeq">
                <p:childTnLst>
                  <p:par>
                    <p:cTn id="399" fill="hold">
                      <p:stCondLst>
                        <p:cond delay="indefinite"/>
                      </p:stCondLst>
                      <p:childTnLst>
                        <p:par>
                          <p:cTn id="400" fill="hold">
                            <p:stCondLst>
                              <p:cond delay="0"/>
                            </p:stCondLst>
                            <p:childTnLst>
                              <p:par>
                                <p:cTn id="401" nodeType="clickEffect" fill="hold" presetClass="entr" presetID="3" presetSubtype="10">
                                  <p:stCondLst>
                                    <p:cond delay="0"/>
                                  </p:stCondLst>
                                  <p:childTnLst>
                                    <p:set>
                                      <p:cBhvr>
                                        <p:cTn id="402" dur="1" fill="hold">
                                          <p:stCondLst>
                                            <p:cond delay="0"/>
                                          </p:stCondLst>
                                        </p:cTn>
                                        <p:tgtEl>
                                          <p:spTgt spid="264">
                                            <p:txEl>
                                              <p:pRg st="0" end="20"/>
                                            </p:txEl>
                                          </p:spTgt>
                                        </p:tgtEl>
                                        <p:attrNameLst>
                                          <p:attrName>style.visibility</p:attrName>
                                        </p:attrNameLst>
                                      </p:cBhvr>
                                      <p:to>
                                        <p:strVal val="visible"/>
                                      </p:to>
                                    </p:set>
                                    <p:animEffect filter="blinds(horizontal)" transition="in">
                                      <p:cBhvr additive="repl">
                                        <p:cTn id="403" dur="500"/>
                                        <p:tgtEl>
                                          <p:spTgt spid="264">
                                            <p:txEl>
                                              <p:pRg st="0" end="20"/>
                                            </p:txEl>
                                          </p:spTgt>
                                        </p:tgtEl>
                                      </p:cBhvr>
                                    </p:animEffect>
                                  </p:childTnLst>
                                </p:cTn>
                              </p:par>
                            </p:childTnLst>
                          </p:cTn>
                        </p:par>
                      </p:childTnLst>
                    </p:cTn>
                  </p:par>
                  <p:par>
                    <p:cTn id="404" fill="hold">
                      <p:stCondLst>
                        <p:cond delay="indefinite"/>
                      </p:stCondLst>
                      <p:childTnLst>
                        <p:par>
                          <p:cTn id="405" fill="hold">
                            <p:stCondLst>
                              <p:cond delay="0"/>
                            </p:stCondLst>
                            <p:childTnLst>
                              <p:par>
                                <p:cTn id="406" nodeType="clickEffect" fill="hold" presetClass="entr" presetID="3" presetSubtype="10">
                                  <p:stCondLst>
                                    <p:cond delay="0"/>
                                  </p:stCondLst>
                                  <p:childTnLst>
                                    <p:set>
                                      <p:cBhvr>
                                        <p:cTn id="407" dur="1" fill="hold">
                                          <p:stCondLst>
                                            <p:cond delay="0"/>
                                          </p:stCondLst>
                                        </p:cTn>
                                        <p:tgtEl>
                                          <p:spTgt spid="264">
                                            <p:txEl>
                                              <p:pRg st="20" end="116"/>
                                            </p:txEl>
                                          </p:spTgt>
                                        </p:tgtEl>
                                        <p:attrNameLst>
                                          <p:attrName>style.visibility</p:attrName>
                                        </p:attrNameLst>
                                      </p:cBhvr>
                                      <p:to>
                                        <p:strVal val="visible"/>
                                      </p:to>
                                    </p:set>
                                    <p:animEffect filter="blinds(horizontal)" transition="in">
                                      <p:cBhvr additive="repl">
                                        <p:cTn id="408" dur="500"/>
                                        <p:tgtEl>
                                          <p:spTgt spid="264">
                                            <p:txEl>
                                              <p:pRg st="20" end="116"/>
                                            </p:txEl>
                                          </p:spTgt>
                                        </p:tgtEl>
                                      </p:cBhvr>
                                    </p:animEffec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3" presetSubtype="10">
                                  <p:stCondLst>
                                    <p:cond delay="0"/>
                                  </p:stCondLst>
                                  <p:childTnLst>
                                    <p:set>
                                      <p:cBhvr>
                                        <p:cTn id="412" dur="1" fill="hold">
                                          <p:stCondLst>
                                            <p:cond delay="0"/>
                                          </p:stCondLst>
                                        </p:cTn>
                                        <p:tgtEl>
                                          <p:spTgt spid="264">
                                            <p:txEl>
                                              <p:pRg st="116" end="197"/>
                                            </p:txEl>
                                          </p:spTgt>
                                        </p:tgtEl>
                                        <p:attrNameLst>
                                          <p:attrName>style.visibility</p:attrName>
                                        </p:attrNameLst>
                                      </p:cBhvr>
                                      <p:to>
                                        <p:strVal val="visible"/>
                                      </p:to>
                                    </p:set>
                                    <p:animEffect filter="blinds(horizontal)" transition="in">
                                      <p:cBhvr additive="repl">
                                        <p:cTn id="413" dur="500"/>
                                        <p:tgtEl>
                                          <p:spTgt spid="264">
                                            <p:txEl>
                                              <p:pRg st="116" end="197"/>
                                            </p:txEl>
                                          </p:spTgt>
                                        </p:tgtEl>
                                      </p:cBhvr>
                                    </p:animEffect>
                                  </p:childTnLst>
                                </p:cTn>
                              </p:par>
                            </p:childTnLst>
                          </p:cTn>
                        </p:par>
                      </p:childTnLst>
                    </p:cTn>
                  </p:par>
                  <p:par>
                    <p:cTn id="414" fill="hold">
                      <p:stCondLst>
                        <p:cond delay="indefinite"/>
                      </p:stCondLst>
                      <p:childTnLst>
                        <p:par>
                          <p:cTn id="415" fill="hold">
                            <p:stCondLst>
                              <p:cond delay="0"/>
                            </p:stCondLst>
                            <p:childTnLst>
                              <p:par>
                                <p:cTn id="416" nodeType="clickEffect" fill="hold" presetClass="entr" presetID="3" presetSubtype="10">
                                  <p:stCondLst>
                                    <p:cond delay="0"/>
                                  </p:stCondLst>
                                  <p:childTnLst>
                                    <p:set>
                                      <p:cBhvr>
                                        <p:cTn id="417" dur="1" fill="hold">
                                          <p:stCondLst>
                                            <p:cond delay="0"/>
                                          </p:stCondLst>
                                        </p:cTn>
                                        <p:tgtEl>
                                          <p:spTgt spid="264">
                                            <p:txEl>
                                              <p:pRg st="197" end="441"/>
                                            </p:txEl>
                                          </p:spTgt>
                                        </p:tgtEl>
                                        <p:attrNameLst>
                                          <p:attrName>style.visibility</p:attrName>
                                        </p:attrNameLst>
                                      </p:cBhvr>
                                      <p:to>
                                        <p:strVal val="visible"/>
                                      </p:to>
                                    </p:set>
                                    <p:animEffect filter="blinds(horizontal)" transition="in">
                                      <p:cBhvr additive="repl">
                                        <p:cTn id="418" dur="500"/>
                                        <p:tgtEl>
                                          <p:spTgt spid="264">
                                            <p:txEl>
                                              <p:pRg st="197" end="441"/>
                                            </p:txEl>
                                          </p:spTgt>
                                        </p:tgtEl>
                                      </p:cBhvr>
                                    </p:animEffect>
                                  </p:childTnLst>
                                </p:cTn>
                              </p:par>
                            </p:childTnLst>
                          </p:cTn>
                        </p:par>
                      </p:childTnLst>
                    </p:cTn>
                  </p:par>
                  <p:par>
                    <p:cTn id="419" fill="hold">
                      <p:stCondLst>
                        <p:cond delay="indefinite"/>
                      </p:stCondLst>
                      <p:childTnLst>
                        <p:par>
                          <p:cTn id="420" fill="hold">
                            <p:stCondLst>
                              <p:cond delay="0"/>
                            </p:stCondLst>
                            <p:childTnLst>
                              <p:par>
                                <p:cTn id="421" nodeType="clickEffect" fill="hold" presetClass="entr" presetID="3" presetSubtype="10">
                                  <p:stCondLst>
                                    <p:cond delay="0"/>
                                  </p:stCondLst>
                                  <p:childTnLst>
                                    <p:set>
                                      <p:cBhvr>
                                        <p:cTn id="422" dur="1" fill="hold">
                                          <p:stCondLst>
                                            <p:cond delay="0"/>
                                          </p:stCondLst>
                                        </p:cTn>
                                        <p:tgtEl>
                                          <p:spTgt spid="264">
                                            <p:txEl>
                                              <p:pRg st="441" end="528"/>
                                            </p:txEl>
                                          </p:spTgt>
                                        </p:tgtEl>
                                        <p:attrNameLst>
                                          <p:attrName>style.visibility</p:attrName>
                                        </p:attrNameLst>
                                      </p:cBhvr>
                                      <p:to>
                                        <p:strVal val="visible"/>
                                      </p:to>
                                    </p:set>
                                    <p:animEffect filter="blinds(horizontal)" transition="in">
                                      <p:cBhvr additive="repl">
                                        <p:cTn id="423" dur="500"/>
                                        <p:tgtEl>
                                          <p:spTgt spid="264">
                                            <p:txEl>
                                              <p:pRg st="441" end="52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228600" y="228600"/>
            <a:ext cx="8686440" cy="6324120"/>
          </a:xfrm>
          <a:prstGeom prst="rect">
            <a:avLst/>
          </a:prstGeom>
          <a:noFill/>
          <a:ln>
            <a:noFill/>
          </a:ln>
        </p:spPr>
        <p:txBody>
          <a:bodyPr lIns="90000" rIns="90000" tIns="45000" bIns="45000"/>
          <a:p>
            <a:pPr marL="274320" indent="-273960" algn="just">
              <a:lnSpc>
                <a:spcPct val="150000"/>
              </a:lnSpc>
            </a:pPr>
            <a:r>
              <a:rPr b="0" lang="en-US" sz="2800" spc="-1" strike="noStrike">
                <a:solidFill>
                  <a:srgbClr val="000000"/>
                </a:solidFill>
                <a:uFill>
                  <a:solidFill>
                    <a:srgbClr val="ffffff"/>
                  </a:solidFill>
                </a:uFill>
                <a:latin typeface="Perpetua"/>
              </a:rPr>
              <a:t>FDDS can be classified into following types:</a:t>
            </a:r>
            <a:endParaRPr b="0" lang="en-US" sz="1400" spc="-1" strike="noStrike">
              <a:solidFill>
                <a:srgbClr val="000000"/>
              </a:solidFill>
              <a:uFill>
                <a:solidFill>
                  <a:srgbClr val="ffffff"/>
                </a:solidFill>
              </a:uFill>
              <a:latin typeface="Perpetua"/>
            </a:endParaRPr>
          </a:p>
          <a:p>
            <a:pPr marL="571680" indent="-571320" algn="just">
              <a:lnSpc>
                <a:spcPct val="150000"/>
              </a:lnSpc>
              <a:buClr>
                <a:srgbClr val="d34817"/>
              </a:buClr>
              <a:buSzPct val="85000"/>
              <a:buFont typeface="Wingdings 2" charset="2"/>
              <a:buChar char=""/>
            </a:pPr>
            <a:r>
              <a:rPr b="1" lang="en-US" sz="2800" spc="-1" strike="noStrike">
                <a:solidFill>
                  <a:srgbClr val="000000"/>
                </a:solidFill>
                <a:uFill>
                  <a:solidFill>
                    <a:srgbClr val="ffffff"/>
                  </a:solidFill>
                </a:uFill>
                <a:latin typeface="Perpetua"/>
              </a:rPr>
              <a:t>Non-effervescent systems</a:t>
            </a:r>
            <a:endParaRPr b="0" lang="en-US" sz="1400" spc="-1" strike="noStrike">
              <a:solidFill>
                <a:srgbClr val="000000"/>
              </a:solidFill>
              <a:uFill>
                <a:solidFill>
                  <a:srgbClr val="ffffff"/>
                </a:solidFill>
              </a:uFill>
              <a:latin typeface="Perpetua"/>
            </a:endParaRPr>
          </a:p>
          <a:p>
            <a:pPr lvl="1" marL="846000" indent="-571320" algn="just">
              <a:lnSpc>
                <a:spcPct val="150000"/>
              </a:lnSpc>
              <a:buClr>
                <a:srgbClr val="9b2d1f"/>
              </a:buClr>
              <a:buSzPct val="85000"/>
              <a:buFont typeface="Franklin Gothic Book"/>
              <a:buAutoNum type="arabicPeriod"/>
            </a:pPr>
            <a:r>
              <a:rPr b="0" lang="en-US" sz="2800" spc="-1" strike="noStrike">
                <a:solidFill>
                  <a:srgbClr val="000000"/>
                </a:solidFill>
                <a:uFill>
                  <a:solidFill>
                    <a:srgbClr val="ffffff"/>
                  </a:solidFill>
                </a:uFill>
                <a:latin typeface="Perpetua"/>
              </a:rPr>
              <a:t>Colloidal-Gel barrier system</a:t>
            </a:r>
            <a:endParaRPr b="0" lang="en-US" sz="2000" spc="-1" strike="noStrike">
              <a:solidFill>
                <a:srgbClr val="000000"/>
              </a:solidFill>
              <a:uFill>
                <a:solidFill>
                  <a:srgbClr val="ffffff"/>
                </a:solidFill>
              </a:uFill>
              <a:latin typeface="Perpetua"/>
            </a:endParaRPr>
          </a:p>
          <a:p>
            <a:pPr lvl="1" marL="846000" indent="-571320" algn="just">
              <a:lnSpc>
                <a:spcPct val="150000"/>
              </a:lnSpc>
              <a:buClr>
                <a:srgbClr val="9b2d1f"/>
              </a:buClr>
              <a:buSzPct val="85000"/>
              <a:buFont typeface="Franklin Gothic Book"/>
              <a:buAutoNum type="arabicPeriod"/>
            </a:pPr>
            <a:r>
              <a:rPr b="0" lang="en-US" sz="2800" spc="-1" strike="noStrike">
                <a:solidFill>
                  <a:srgbClr val="000000"/>
                </a:solidFill>
                <a:uFill>
                  <a:solidFill>
                    <a:srgbClr val="ffffff"/>
                  </a:solidFill>
                </a:uFill>
                <a:latin typeface="Perpetua"/>
              </a:rPr>
              <a:t>Microporous compartment system</a:t>
            </a:r>
            <a:endParaRPr b="0" lang="en-US" sz="2000" spc="-1" strike="noStrike">
              <a:solidFill>
                <a:srgbClr val="000000"/>
              </a:solidFill>
              <a:uFill>
                <a:solidFill>
                  <a:srgbClr val="ffffff"/>
                </a:solidFill>
              </a:uFill>
              <a:latin typeface="Perpetua"/>
            </a:endParaRPr>
          </a:p>
          <a:p>
            <a:pPr lvl="1" marL="846000" indent="-571320" algn="just">
              <a:lnSpc>
                <a:spcPct val="150000"/>
              </a:lnSpc>
              <a:buClr>
                <a:srgbClr val="9b2d1f"/>
              </a:buClr>
              <a:buSzPct val="85000"/>
              <a:buFont typeface="Franklin Gothic Book"/>
              <a:buAutoNum type="arabicPeriod"/>
            </a:pPr>
            <a:r>
              <a:rPr b="0" lang="en-US" sz="2800" spc="-1" strike="noStrike">
                <a:solidFill>
                  <a:srgbClr val="000000"/>
                </a:solidFill>
                <a:uFill>
                  <a:solidFill>
                    <a:srgbClr val="ffffff"/>
                  </a:solidFill>
                </a:uFill>
                <a:latin typeface="Perpetua"/>
              </a:rPr>
              <a:t>Alginate beads</a:t>
            </a:r>
            <a:endParaRPr b="0" lang="en-US" sz="2000" spc="-1" strike="noStrike">
              <a:solidFill>
                <a:srgbClr val="000000"/>
              </a:solidFill>
              <a:uFill>
                <a:solidFill>
                  <a:srgbClr val="ffffff"/>
                </a:solidFill>
              </a:uFill>
              <a:latin typeface="Perpetua"/>
            </a:endParaRPr>
          </a:p>
          <a:p>
            <a:pPr lvl="1" marL="846000" indent="-571320" algn="just">
              <a:lnSpc>
                <a:spcPct val="150000"/>
              </a:lnSpc>
              <a:buClr>
                <a:srgbClr val="9b2d1f"/>
              </a:buClr>
              <a:buSzPct val="85000"/>
              <a:buFont typeface="Franklin Gothic Book"/>
              <a:buAutoNum type="arabicPeriod"/>
            </a:pPr>
            <a:r>
              <a:rPr b="0" lang="en-US" sz="2800" spc="-1" strike="noStrike">
                <a:solidFill>
                  <a:srgbClr val="000000"/>
                </a:solidFill>
                <a:uFill>
                  <a:solidFill>
                    <a:srgbClr val="ffffff"/>
                  </a:solidFill>
                </a:uFill>
                <a:latin typeface="Perpetua"/>
              </a:rPr>
              <a:t>Hollow microspheres</a:t>
            </a:r>
            <a:endParaRPr b="0" lang="en-US" sz="2000" spc="-1" strike="noStrike">
              <a:solidFill>
                <a:srgbClr val="000000"/>
              </a:solidFill>
              <a:uFill>
                <a:solidFill>
                  <a:srgbClr val="ffffff"/>
                </a:solidFill>
              </a:uFill>
              <a:latin typeface="Perpetua"/>
            </a:endParaRPr>
          </a:p>
          <a:p>
            <a:pPr marL="571680" indent="-571320" algn="just">
              <a:lnSpc>
                <a:spcPct val="150000"/>
              </a:lnSpc>
              <a:buClr>
                <a:srgbClr val="d34817"/>
              </a:buClr>
              <a:buSzPct val="85000"/>
              <a:buFont typeface="Wingdings 2" charset="2"/>
              <a:buChar char=""/>
            </a:pPr>
            <a:r>
              <a:rPr b="1" lang="en-US" sz="2800" spc="-1" strike="noStrike">
                <a:solidFill>
                  <a:srgbClr val="000000"/>
                </a:solidFill>
                <a:uFill>
                  <a:solidFill>
                    <a:srgbClr val="ffffff"/>
                  </a:solidFill>
                </a:uFill>
                <a:latin typeface="Perpetua"/>
              </a:rPr>
              <a:t>Effervescent systems</a:t>
            </a:r>
            <a:endParaRPr b="0" lang="en-US" sz="1400" spc="-1" strike="noStrike">
              <a:solidFill>
                <a:srgbClr val="000000"/>
              </a:solidFill>
              <a:uFill>
                <a:solidFill>
                  <a:srgbClr val="ffffff"/>
                </a:solidFill>
              </a:uFill>
              <a:latin typeface="Perpetua"/>
            </a:endParaRPr>
          </a:p>
          <a:p>
            <a:pPr lvl="1" marL="846000" indent="-571320" algn="just">
              <a:lnSpc>
                <a:spcPct val="150000"/>
              </a:lnSpc>
              <a:buClr>
                <a:srgbClr val="9b2d1f"/>
              </a:buClr>
              <a:buSzPct val="85000"/>
              <a:buFont typeface="Franklin Gothic Book"/>
              <a:buAutoNum type="arabicPeriod"/>
            </a:pPr>
            <a:r>
              <a:rPr b="0" lang="en-US" sz="2800" spc="-1" strike="noStrike">
                <a:solidFill>
                  <a:srgbClr val="000000"/>
                </a:solidFill>
                <a:uFill>
                  <a:solidFill>
                    <a:srgbClr val="ffffff"/>
                  </a:solidFill>
                </a:uFill>
                <a:latin typeface="Perpetua"/>
              </a:rPr>
              <a:t>Volatile liquid containing systems</a:t>
            </a:r>
            <a:endParaRPr b="0" lang="en-US" sz="2000" spc="-1" strike="noStrike">
              <a:solidFill>
                <a:srgbClr val="000000"/>
              </a:solidFill>
              <a:uFill>
                <a:solidFill>
                  <a:srgbClr val="ffffff"/>
                </a:solidFill>
              </a:uFill>
              <a:latin typeface="Perpetua"/>
            </a:endParaRPr>
          </a:p>
          <a:p>
            <a:pPr lvl="1" marL="846000" indent="-571320" algn="just">
              <a:lnSpc>
                <a:spcPct val="150000"/>
              </a:lnSpc>
              <a:buClr>
                <a:srgbClr val="9b2d1f"/>
              </a:buClr>
              <a:buSzPct val="85000"/>
              <a:buFont typeface="Franklin Gothic Book"/>
              <a:buAutoNum type="arabicPeriod"/>
            </a:pPr>
            <a:r>
              <a:rPr b="0" lang="en-US" sz="2800" spc="-1" strike="noStrike">
                <a:solidFill>
                  <a:srgbClr val="000000"/>
                </a:solidFill>
                <a:uFill>
                  <a:solidFill>
                    <a:srgbClr val="ffffff"/>
                  </a:solidFill>
                </a:uFill>
                <a:latin typeface="Perpetua"/>
              </a:rPr>
              <a:t>Gas generating systems</a:t>
            </a:r>
            <a:endParaRPr b="0" lang="en-US" sz="2000" spc="-1" strike="noStrike">
              <a:solidFill>
                <a:srgbClr val="000000"/>
              </a:solidFill>
              <a:uFill>
                <a:solidFill>
                  <a:srgbClr val="ffffff"/>
                </a:solidFill>
              </a:uFill>
              <a:latin typeface="Perpetua"/>
            </a:endParaRPr>
          </a:p>
          <a:p>
            <a:pPr marL="571680" indent="-571320" algn="just">
              <a:lnSpc>
                <a:spcPct val="150000"/>
              </a:lnSpc>
            </a:pP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sp>
        <p:nvSpPr>
          <p:cNvPr id="267"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A6D70D03-99D2-40E6-9957-01C1347EE025}"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424" dur="indefinite" restart="never" nodeType="tmRoot">
          <p:childTnLst>
            <p:seq>
              <p:cTn id="425" dur="indefinite" nodeType="mainSeq">
                <p:childTnLst>
                  <p:par>
                    <p:cTn id="426" fill="hold">
                      <p:stCondLst>
                        <p:cond delay="indefinite"/>
                      </p:stCondLst>
                      <p:childTnLst>
                        <p:par>
                          <p:cTn id="427" fill="hold">
                            <p:stCondLst>
                              <p:cond delay="0"/>
                            </p:stCondLst>
                            <p:childTnLst>
                              <p:par>
                                <p:cTn id="428" nodeType="clickEffect" fill="hold" presetClass="entr" presetID="3" presetSubtype="10">
                                  <p:stCondLst>
                                    <p:cond delay="0"/>
                                  </p:stCondLst>
                                  <p:childTnLst>
                                    <p:set>
                                      <p:cBhvr>
                                        <p:cTn id="429" dur="1" fill="hold">
                                          <p:stCondLst>
                                            <p:cond delay="0"/>
                                          </p:stCondLst>
                                        </p:cTn>
                                        <p:tgtEl>
                                          <p:spTgt spid="266">
                                            <p:txEl>
                                              <p:pRg st="0" end="45"/>
                                            </p:txEl>
                                          </p:spTgt>
                                        </p:tgtEl>
                                        <p:attrNameLst>
                                          <p:attrName>style.visibility</p:attrName>
                                        </p:attrNameLst>
                                      </p:cBhvr>
                                      <p:to>
                                        <p:strVal val="visible"/>
                                      </p:to>
                                    </p:set>
                                    <p:animEffect filter="blinds(horizontal)" transition="in">
                                      <p:cBhvr additive="repl">
                                        <p:cTn id="430" dur="500"/>
                                        <p:tgtEl>
                                          <p:spTgt spid="266">
                                            <p:txEl>
                                              <p:pRg st="0" end="45"/>
                                            </p:txEl>
                                          </p:spTgt>
                                        </p:tgtEl>
                                      </p:cBhvr>
                                    </p:animEffect>
                                  </p:childTnLst>
                                </p:cTn>
                              </p:par>
                            </p:childTnLst>
                          </p:cTn>
                        </p:par>
                      </p:childTnLst>
                    </p:cTn>
                  </p:par>
                  <p:par>
                    <p:cTn id="431" fill="hold">
                      <p:stCondLst>
                        <p:cond delay="indefinite"/>
                      </p:stCondLst>
                      <p:childTnLst>
                        <p:par>
                          <p:cTn id="432" fill="hold">
                            <p:stCondLst>
                              <p:cond delay="0"/>
                            </p:stCondLst>
                            <p:childTnLst>
                              <p:par>
                                <p:cTn id="433" nodeType="clickEffect" fill="hold" presetClass="entr" presetID="3" presetSubtype="10">
                                  <p:stCondLst>
                                    <p:cond delay="0"/>
                                  </p:stCondLst>
                                  <p:childTnLst>
                                    <p:set>
                                      <p:cBhvr>
                                        <p:cTn id="434" dur="1" fill="hold">
                                          <p:stCondLst>
                                            <p:cond delay="0"/>
                                          </p:stCondLst>
                                        </p:cTn>
                                        <p:tgtEl>
                                          <p:spTgt spid="266">
                                            <p:txEl>
                                              <p:pRg st="45" end="70"/>
                                            </p:txEl>
                                          </p:spTgt>
                                        </p:tgtEl>
                                        <p:attrNameLst>
                                          <p:attrName>style.visibility</p:attrName>
                                        </p:attrNameLst>
                                      </p:cBhvr>
                                      <p:to>
                                        <p:strVal val="visible"/>
                                      </p:to>
                                    </p:set>
                                    <p:animEffect filter="blinds(horizontal)" transition="in">
                                      <p:cBhvr additive="repl">
                                        <p:cTn id="435" dur="500"/>
                                        <p:tgtEl>
                                          <p:spTgt spid="266">
                                            <p:txEl>
                                              <p:pRg st="45" end="70"/>
                                            </p:txEl>
                                          </p:spTgt>
                                        </p:tgtEl>
                                      </p:cBhvr>
                                    </p:animEffect>
                                  </p:childTnLst>
                                </p:cTn>
                              </p:par>
                              <p:par>
                                <p:cTn id="436" nodeType="withEffect" fill="hold" presetClass="entr" presetID="3" presetSubtype="10">
                                  <p:stCondLst>
                                    <p:cond delay="0"/>
                                  </p:stCondLst>
                                  <p:childTnLst>
                                    <p:set>
                                      <p:cBhvr>
                                        <p:cTn id="437" dur="1" fill="hold">
                                          <p:stCondLst>
                                            <p:cond delay="0"/>
                                          </p:stCondLst>
                                        </p:cTn>
                                        <p:tgtEl>
                                          <p:spTgt spid="266">
                                            <p:txEl>
                                              <p:pRg st="70" end="99"/>
                                            </p:txEl>
                                          </p:spTgt>
                                        </p:tgtEl>
                                        <p:attrNameLst>
                                          <p:attrName>style.visibility</p:attrName>
                                        </p:attrNameLst>
                                      </p:cBhvr>
                                      <p:to>
                                        <p:strVal val="visible"/>
                                      </p:to>
                                    </p:set>
                                    <p:animEffect filter="blinds(horizontal)" transition="in">
                                      <p:cBhvr additive="repl">
                                        <p:cTn id="438" dur="500"/>
                                        <p:tgtEl>
                                          <p:spTgt spid="266">
                                            <p:txEl>
                                              <p:pRg st="70" end="99"/>
                                            </p:txEl>
                                          </p:spTgt>
                                        </p:tgtEl>
                                      </p:cBhvr>
                                    </p:animEffect>
                                  </p:childTnLst>
                                </p:cTn>
                              </p:par>
                              <p:par>
                                <p:cTn id="439" nodeType="withEffect" fill="hold" presetClass="entr" presetID="3" presetSubtype="10">
                                  <p:stCondLst>
                                    <p:cond delay="0"/>
                                  </p:stCondLst>
                                  <p:childTnLst>
                                    <p:set>
                                      <p:cBhvr>
                                        <p:cTn id="440" dur="1" fill="hold">
                                          <p:stCondLst>
                                            <p:cond delay="0"/>
                                          </p:stCondLst>
                                        </p:cTn>
                                        <p:tgtEl>
                                          <p:spTgt spid="266">
                                            <p:txEl>
                                              <p:pRg st="99" end="130"/>
                                            </p:txEl>
                                          </p:spTgt>
                                        </p:tgtEl>
                                        <p:attrNameLst>
                                          <p:attrName>style.visibility</p:attrName>
                                        </p:attrNameLst>
                                      </p:cBhvr>
                                      <p:to>
                                        <p:strVal val="visible"/>
                                      </p:to>
                                    </p:set>
                                    <p:animEffect filter="blinds(horizontal)" transition="in">
                                      <p:cBhvr additive="repl">
                                        <p:cTn id="441" dur="500"/>
                                        <p:tgtEl>
                                          <p:spTgt spid="266">
                                            <p:txEl>
                                              <p:pRg st="99" end="130"/>
                                            </p:txEl>
                                          </p:spTgt>
                                        </p:tgtEl>
                                      </p:cBhvr>
                                    </p:animEffect>
                                  </p:childTnLst>
                                </p:cTn>
                              </p:par>
                              <p:par>
                                <p:cTn id="442" nodeType="withEffect" fill="hold" presetClass="entr" presetID="3" presetSubtype="10">
                                  <p:stCondLst>
                                    <p:cond delay="0"/>
                                  </p:stCondLst>
                                  <p:childTnLst>
                                    <p:set>
                                      <p:cBhvr>
                                        <p:cTn id="443" dur="1" fill="hold">
                                          <p:stCondLst>
                                            <p:cond delay="0"/>
                                          </p:stCondLst>
                                        </p:cTn>
                                        <p:tgtEl>
                                          <p:spTgt spid="266">
                                            <p:txEl>
                                              <p:pRg st="130" end="145"/>
                                            </p:txEl>
                                          </p:spTgt>
                                        </p:tgtEl>
                                        <p:attrNameLst>
                                          <p:attrName>style.visibility</p:attrName>
                                        </p:attrNameLst>
                                      </p:cBhvr>
                                      <p:to>
                                        <p:strVal val="visible"/>
                                      </p:to>
                                    </p:set>
                                    <p:animEffect filter="blinds(horizontal)" transition="in">
                                      <p:cBhvr additive="repl">
                                        <p:cTn id="444" dur="500"/>
                                        <p:tgtEl>
                                          <p:spTgt spid="266">
                                            <p:txEl>
                                              <p:pRg st="130" end="145"/>
                                            </p:txEl>
                                          </p:spTgt>
                                        </p:tgtEl>
                                      </p:cBhvr>
                                    </p:animEffect>
                                  </p:childTnLst>
                                </p:cTn>
                              </p:par>
                              <p:par>
                                <p:cTn id="445" nodeType="withEffect" fill="hold" presetClass="entr" presetID="3" presetSubtype="10">
                                  <p:stCondLst>
                                    <p:cond delay="0"/>
                                  </p:stCondLst>
                                  <p:childTnLst>
                                    <p:set>
                                      <p:cBhvr>
                                        <p:cTn id="446" dur="1" fill="hold">
                                          <p:stCondLst>
                                            <p:cond delay="0"/>
                                          </p:stCondLst>
                                        </p:cTn>
                                        <p:tgtEl>
                                          <p:spTgt spid="266">
                                            <p:txEl>
                                              <p:pRg st="145" end="165"/>
                                            </p:txEl>
                                          </p:spTgt>
                                        </p:tgtEl>
                                        <p:attrNameLst>
                                          <p:attrName>style.visibility</p:attrName>
                                        </p:attrNameLst>
                                      </p:cBhvr>
                                      <p:to>
                                        <p:strVal val="visible"/>
                                      </p:to>
                                    </p:set>
                                    <p:animEffect filter="blinds(horizontal)" transition="in">
                                      <p:cBhvr additive="repl">
                                        <p:cTn id="447" dur="500"/>
                                        <p:tgtEl>
                                          <p:spTgt spid="266">
                                            <p:txEl>
                                              <p:pRg st="145" end="165"/>
                                            </p:txEl>
                                          </p:spTgt>
                                        </p:tgtEl>
                                      </p:cBhvr>
                                    </p:animEffect>
                                  </p:childTnLst>
                                </p:cTn>
                              </p:par>
                            </p:childTnLst>
                          </p:cTn>
                        </p:par>
                      </p:childTnLst>
                    </p:cTn>
                  </p:par>
                  <p:par>
                    <p:cTn id="448" fill="hold">
                      <p:stCondLst>
                        <p:cond delay="indefinite"/>
                      </p:stCondLst>
                      <p:childTnLst>
                        <p:par>
                          <p:cTn id="449" fill="hold">
                            <p:stCondLst>
                              <p:cond delay="0"/>
                            </p:stCondLst>
                            <p:childTnLst>
                              <p:par>
                                <p:cTn id="450" nodeType="clickEffect" fill="hold" presetClass="entr" presetID="3" presetSubtype="10">
                                  <p:stCondLst>
                                    <p:cond delay="0"/>
                                  </p:stCondLst>
                                  <p:childTnLst>
                                    <p:set>
                                      <p:cBhvr>
                                        <p:cTn id="451" dur="1" fill="hold">
                                          <p:stCondLst>
                                            <p:cond delay="0"/>
                                          </p:stCondLst>
                                        </p:cTn>
                                        <p:tgtEl>
                                          <p:spTgt spid="266">
                                            <p:txEl>
                                              <p:pRg st="165" end="186"/>
                                            </p:txEl>
                                          </p:spTgt>
                                        </p:tgtEl>
                                        <p:attrNameLst>
                                          <p:attrName>style.visibility</p:attrName>
                                        </p:attrNameLst>
                                      </p:cBhvr>
                                      <p:to>
                                        <p:strVal val="visible"/>
                                      </p:to>
                                    </p:set>
                                    <p:animEffect filter="blinds(horizontal)" transition="in">
                                      <p:cBhvr additive="repl">
                                        <p:cTn id="452" dur="500"/>
                                        <p:tgtEl>
                                          <p:spTgt spid="266">
                                            <p:txEl>
                                              <p:pRg st="165" end="186"/>
                                            </p:txEl>
                                          </p:spTgt>
                                        </p:tgtEl>
                                      </p:cBhvr>
                                    </p:animEffect>
                                  </p:childTnLst>
                                </p:cTn>
                              </p:par>
                              <p:par>
                                <p:cTn id="453" nodeType="withEffect" fill="hold" presetClass="entr" presetID="3" presetSubtype="10">
                                  <p:stCondLst>
                                    <p:cond delay="0"/>
                                  </p:stCondLst>
                                  <p:childTnLst>
                                    <p:set>
                                      <p:cBhvr>
                                        <p:cTn id="454" dur="1" fill="hold">
                                          <p:stCondLst>
                                            <p:cond delay="0"/>
                                          </p:stCondLst>
                                        </p:cTn>
                                        <p:tgtEl>
                                          <p:spTgt spid="266">
                                            <p:txEl>
                                              <p:pRg st="186" end="221"/>
                                            </p:txEl>
                                          </p:spTgt>
                                        </p:tgtEl>
                                        <p:attrNameLst>
                                          <p:attrName>style.visibility</p:attrName>
                                        </p:attrNameLst>
                                      </p:cBhvr>
                                      <p:to>
                                        <p:strVal val="visible"/>
                                      </p:to>
                                    </p:set>
                                    <p:animEffect filter="blinds(horizontal)" transition="in">
                                      <p:cBhvr additive="repl">
                                        <p:cTn id="455" dur="500"/>
                                        <p:tgtEl>
                                          <p:spTgt spid="266">
                                            <p:txEl>
                                              <p:pRg st="186" end="221"/>
                                            </p:txEl>
                                          </p:spTgt>
                                        </p:tgtEl>
                                      </p:cBhvr>
                                    </p:animEffect>
                                  </p:childTnLst>
                                </p:cTn>
                              </p:par>
                              <p:par>
                                <p:cTn id="456" nodeType="withEffect" fill="hold" presetClass="entr" presetID="3" presetSubtype="10">
                                  <p:stCondLst>
                                    <p:cond delay="0"/>
                                  </p:stCondLst>
                                  <p:childTnLst>
                                    <p:set>
                                      <p:cBhvr>
                                        <p:cTn id="457" dur="1" fill="hold">
                                          <p:stCondLst>
                                            <p:cond delay="0"/>
                                          </p:stCondLst>
                                        </p:cTn>
                                        <p:tgtEl>
                                          <p:spTgt spid="266">
                                            <p:txEl>
                                              <p:pRg st="221" end="244"/>
                                            </p:txEl>
                                          </p:spTgt>
                                        </p:tgtEl>
                                        <p:attrNameLst>
                                          <p:attrName>style.visibility</p:attrName>
                                        </p:attrNameLst>
                                      </p:cBhvr>
                                      <p:to>
                                        <p:strVal val="visible"/>
                                      </p:to>
                                    </p:set>
                                    <p:animEffect filter="blinds(horizontal)" transition="in">
                                      <p:cBhvr additive="repl">
                                        <p:cTn id="458" dur="500"/>
                                        <p:tgtEl>
                                          <p:spTgt spid="266">
                                            <p:txEl>
                                              <p:pRg st="221" end="24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TextShape 1"/>
          <p:cNvSpPr txBox="1"/>
          <p:nvPr/>
        </p:nvSpPr>
        <p:spPr>
          <a:xfrm>
            <a:off x="722160" y="762120"/>
            <a:ext cx="7772040" cy="1552320"/>
          </a:xfrm>
          <a:prstGeom prst="rect">
            <a:avLst/>
          </a:prstGeom>
          <a:noFill/>
          <a:ln>
            <a:noFill/>
          </a:ln>
        </p:spPr>
        <p:txBody>
          <a:bodyPr lIns="90000" rIns="90000" tIns="45000" bIns="91440" anchor="b"/>
          <a:p>
            <a:pPr>
              <a:lnSpc>
                <a:spcPct val="100000"/>
              </a:lnSpc>
            </a:pPr>
            <a:r>
              <a:rPr b="1" lang="en-US" sz="5000" spc="-1" strike="noStrike">
                <a:solidFill>
                  <a:srgbClr val="696464"/>
                </a:solidFill>
                <a:uFill>
                  <a:solidFill>
                    <a:srgbClr val="ffffff"/>
                  </a:solidFill>
                </a:uFill>
                <a:latin typeface="Franklin Gothic Book"/>
              </a:rPr>
              <a:t>
</a:t>
            </a:r>
            <a:r>
              <a:rPr b="1" lang="en-US" sz="5000" spc="-1" strike="noStrike">
                <a:solidFill>
                  <a:srgbClr val="696464"/>
                </a:solidFill>
                <a:uFill>
                  <a:solidFill>
                    <a:srgbClr val="ffffff"/>
                  </a:solidFill>
                </a:uFill>
                <a:latin typeface="Franklin Gothic Book"/>
              </a:rPr>
              <a:t>Non-effervescent Systems</a:t>
            </a:r>
            <a:r>
              <a:rPr b="1" lang="en-US" sz="5000" spc="-1" strike="noStrike">
                <a:solidFill>
                  <a:srgbClr val="696464"/>
                </a:solidFill>
                <a:uFill>
                  <a:solidFill>
                    <a:srgbClr val="ffffff"/>
                  </a:solidFill>
                </a:uFill>
                <a:latin typeface="Franklin Gothic Book"/>
              </a:rPr>
              <a:t>
</a:t>
            </a:r>
            <a:endParaRPr b="0" lang="en-US" sz="1400" spc="-1" strike="noStrike">
              <a:solidFill>
                <a:srgbClr val="000000"/>
              </a:solidFill>
              <a:uFill>
                <a:solidFill>
                  <a:srgbClr val="ffffff"/>
                </a:solidFill>
              </a:uFill>
              <a:latin typeface="Verdana"/>
            </a:endParaRPr>
          </a:p>
        </p:txBody>
      </p:sp>
      <p:sp>
        <p:nvSpPr>
          <p:cNvPr id="269" name="TextShape 2"/>
          <p:cNvSpPr txBox="1"/>
          <p:nvPr/>
        </p:nvSpPr>
        <p:spPr>
          <a:xfrm>
            <a:off x="146160" y="6208920"/>
            <a:ext cx="456840" cy="456840"/>
          </a:xfrm>
          <a:prstGeom prst="rect">
            <a:avLst/>
          </a:prstGeom>
          <a:noFill/>
          <a:ln>
            <a:noFill/>
          </a:ln>
        </p:spPr>
        <p:txBody>
          <a:bodyPr lIns="0" rIns="0" tIns="0" bIns="0" anchor="ctr" anchorCtr="1"/>
          <a:p>
            <a:pPr algn="ctr">
              <a:lnSpc>
                <a:spcPct val="100000"/>
              </a:lnSpc>
            </a:pPr>
            <a:fld id="{00E55BE6-F11A-4FE2-A02B-2362406E7B46}"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152280" y="228600"/>
            <a:ext cx="8686440" cy="6400440"/>
          </a:xfrm>
          <a:prstGeom prst="rect">
            <a:avLst/>
          </a:prstGeom>
          <a:noFill/>
          <a:ln>
            <a:noFill/>
          </a:ln>
        </p:spPr>
        <p:txBody>
          <a:bodyPr lIns="90000" rIns="90000" tIns="45000" bIns="45000"/>
          <a:p>
            <a:pPr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type of system, after swallowing, swells unrestrained via imbibitions of gastric fluid to an extent that it prevents their exit from the stomach. </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Non-effervescent systems incorporate a high level (20–75% w/w) of one or more gel-forming, highly swellable, cellulosic hydrocolloids (e.g. hydroxyethyl cellulose, hydroxypropyl cellulose, hydroxypropyl methylcellulose, and sodium carboxymethylcellulose), polysaccharides, or matrix-forming polymers (e.g. polycarbophil, polyacrylates, and polystyrene) into tablets or capsules. </a:t>
            </a:r>
            <a:endParaRPr b="0" lang="en-US" sz="1400" spc="-1" strike="noStrike">
              <a:solidFill>
                <a:srgbClr val="000000"/>
              </a:solidFill>
              <a:uFill>
                <a:solidFill>
                  <a:srgbClr val="ffffff"/>
                </a:solidFill>
              </a:uFill>
              <a:latin typeface="Perpetua"/>
            </a:endParaRPr>
          </a:p>
        </p:txBody>
      </p:sp>
      <p:sp>
        <p:nvSpPr>
          <p:cNvPr id="271"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10735339-B257-43E9-BB27-525CF4BD2190}"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459" dur="indefinite" restart="never" nodeType="tmRoot">
          <p:childTnLst>
            <p:seq>
              <p:cTn id="460" dur="indefinite" nodeType="mainSeq">
                <p:childTnLst>
                  <p:par>
                    <p:cTn id="461" fill="hold">
                      <p:stCondLst>
                        <p:cond delay="indefinite"/>
                      </p:stCondLst>
                      <p:childTnLst>
                        <p:par>
                          <p:cTn id="462" fill="hold">
                            <p:stCondLst>
                              <p:cond delay="0"/>
                            </p:stCondLst>
                            <p:childTnLst>
                              <p:par>
                                <p:cTn id="463" nodeType="clickEffect" fill="hold" presetClass="entr" presetID="3" presetSubtype="10">
                                  <p:stCondLst>
                                    <p:cond delay="0"/>
                                  </p:stCondLst>
                                  <p:childTnLst>
                                    <p:set>
                                      <p:cBhvr>
                                        <p:cTn id="464" dur="1" fill="hold">
                                          <p:stCondLst>
                                            <p:cond delay="0"/>
                                          </p:stCondLst>
                                        </p:cTn>
                                        <p:tgtEl>
                                          <p:spTgt spid="270">
                                            <p:txEl>
                                              <p:pRg st="0" end="152"/>
                                            </p:txEl>
                                          </p:spTgt>
                                        </p:tgtEl>
                                        <p:attrNameLst>
                                          <p:attrName>style.visibility</p:attrName>
                                        </p:attrNameLst>
                                      </p:cBhvr>
                                      <p:to>
                                        <p:strVal val="visible"/>
                                      </p:to>
                                    </p:set>
                                    <p:animEffect filter="blinds(horizontal)" transition="in">
                                      <p:cBhvr additive="repl">
                                        <p:cTn id="465" dur="500"/>
                                        <p:tgtEl>
                                          <p:spTgt spid="270">
                                            <p:txEl>
                                              <p:pRg st="0" end="152"/>
                                            </p:txEl>
                                          </p:spTgt>
                                        </p:tgtEl>
                                      </p:cBhvr>
                                    </p:animEffect>
                                  </p:childTnLst>
                                </p:cTn>
                              </p:par>
                            </p:childTnLst>
                          </p:cTn>
                        </p:par>
                      </p:childTnLst>
                    </p:cTn>
                  </p:par>
                  <p:par>
                    <p:cTn id="466" fill="hold">
                      <p:stCondLst>
                        <p:cond delay="indefinite"/>
                      </p:stCondLst>
                      <p:childTnLst>
                        <p:par>
                          <p:cTn id="467" fill="hold">
                            <p:stCondLst>
                              <p:cond delay="0"/>
                            </p:stCondLst>
                            <p:childTnLst>
                              <p:par>
                                <p:cTn id="468" nodeType="clickEffect" fill="hold" presetClass="entr" presetID="3" presetSubtype="10">
                                  <p:stCondLst>
                                    <p:cond delay="0"/>
                                  </p:stCondLst>
                                  <p:childTnLst>
                                    <p:set>
                                      <p:cBhvr>
                                        <p:cTn id="469" dur="1" fill="hold">
                                          <p:stCondLst>
                                            <p:cond delay="0"/>
                                          </p:stCondLst>
                                        </p:cTn>
                                        <p:tgtEl>
                                          <p:spTgt spid="270">
                                            <p:txEl>
                                              <p:pRg st="152" end="532"/>
                                            </p:txEl>
                                          </p:spTgt>
                                        </p:tgtEl>
                                        <p:attrNameLst>
                                          <p:attrName>style.visibility</p:attrName>
                                        </p:attrNameLst>
                                      </p:cBhvr>
                                      <p:to>
                                        <p:strVal val="visible"/>
                                      </p:to>
                                    </p:set>
                                    <p:animEffect filter="blinds(horizontal)" transition="in">
                                      <p:cBhvr additive="repl">
                                        <p:cTn id="470" dur="500"/>
                                        <p:tgtEl>
                                          <p:spTgt spid="270">
                                            <p:txEl>
                                              <p:pRg st="152" end="53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TextShape 1"/>
          <p:cNvSpPr txBox="1"/>
          <p:nvPr/>
        </p:nvSpPr>
        <p:spPr>
          <a:xfrm>
            <a:off x="228600" y="228600"/>
            <a:ext cx="8610120" cy="6400440"/>
          </a:xfrm>
          <a:prstGeom prst="rect">
            <a:avLst/>
          </a:prstGeom>
          <a:noFill/>
          <a:ln>
            <a:noFill/>
          </a:ln>
        </p:spPr>
        <p:txBody>
          <a:bodyPr lIns="90000" rIns="90000" tIns="45000" bIns="45000"/>
          <a:p>
            <a:pPr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On contact with gastric fluid, these gel former polysaccharides and polymers hydrate and form a colloidal gel barrier that controls the rate of fluid penetration into the device and consequent drug release. </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As the exterior surface of the dosage form dissolves, the gel layer is maintained by the hydration of the adjacent hydrocolloid layer. </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air trapped by the swollen polymer lowers the density and confers buoyancy to the dosage form</a:t>
            </a:r>
            <a:endParaRPr b="0" lang="en-US" sz="1400" spc="-1" strike="noStrike">
              <a:solidFill>
                <a:srgbClr val="000000"/>
              </a:solidFill>
              <a:uFill>
                <a:solidFill>
                  <a:srgbClr val="ffffff"/>
                </a:solidFill>
              </a:uFill>
              <a:latin typeface="Perpetua"/>
            </a:endParaRPr>
          </a:p>
          <a:p>
            <a:pPr marL="274320" indent="-273960">
              <a:lnSpc>
                <a:spcPct val="100000"/>
              </a:lnSpc>
            </a:pPr>
            <a:endParaRPr b="0" lang="en-US" sz="1400" spc="-1" strike="noStrike">
              <a:solidFill>
                <a:srgbClr val="000000"/>
              </a:solidFill>
              <a:uFill>
                <a:solidFill>
                  <a:srgbClr val="ffffff"/>
                </a:solidFill>
              </a:uFill>
              <a:latin typeface="Perpetua"/>
            </a:endParaRPr>
          </a:p>
        </p:txBody>
      </p:sp>
      <p:sp>
        <p:nvSpPr>
          <p:cNvPr id="273"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58177691-483D-4E2B-BA07-0E75457DE63F}"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471" dur="indefinite" restart="never" nodeType="tmRoot">
          <p:childTnLst>
            <p:seq>
              <p:cTn id="472" dur="indefinite" nodeType="mainSeq">
                <p:childTnLst>
                  <p:par>
                    <p:cTn id="473" fill="hold">
                      <p:stCondLst>
                        <p:cond delay="indefinite"/>
                      </p:stCondLst>
                      <p:childTnLst>
                        <p:par>
                          <p:cTn id="474" fill="hold">
                            <p:stCondLst>
                              <p:cond delay="0"/>
                            </p:stCondLst>
                            <p:childTnLst>
                              <p:par>
                                <p:cTn id="475" nodeType="clickEffect" fill="hold" presetClass="entr" presetID="3" presetSubtype="10">
                                  <p:stCondLst>
                                    <p:cond delay="0"/>
                                  </p:stCondLst>
                                  <p:childTnLst>
                                    <p:set>
                                      <p:cBhvr>
                                        <p:cTn id="476" dur="1" fill="hold">
                                          <p:stCondLst>
                                            <p:cond delay="0"/>
                                          </p:stCondLst>
                                        </p:cTn>
                                        <p:tgtEl>
                                          <p:spTgt spid="272">
                                            <p:txEl>
                                              <p:pRg st="0" end="208"/>
                                            </p:txEl>
                                          </p:spTgt>
                                        </p:tgtEl>
                                        <p:attrNameLst>
                                          <p:attrName>style.visibility</p:attrName>
                                        </p:attrNameLst>
                                      </p:cBhvr>
                                      <p:to>
                                        <p:strVal val="visible"/>
                                      </p:to>
                                    </p:set>
                                    <p:animEffect filter="blinds(horizontal)" transition="in">
                                      <p:cBhvr additive="repl">
                                        <p:cTn id="477" dur="500"/>
                                        <p:tgtEl>
                                          <p:spTgt spid="272">
                                            <p:txEl>
                                              <p:pRg st="0" end="208"/>
                                            </p:txEl>
                                          </p:spTgt>
                                        </p:tgtEl>
                                      </p:cBhvr>
                                    </p:animEffect>
                                  </p:childTnLst>
                                </p:cTn>
                              </p:par>
                            </p:childTnLst>
                          </p:cTn>
                        </p:par>
                      </p:childTnLst>
                    </p:cTn>
                  </p:par>
                  <p:par>
                    <p:cTn id="478" fill="hold">
                      <p:stCondLst>
                        <p:cond delay="indefinite"/>
                      </p:stCondLst>
                      <p:childTnLst>
                        <p:par>
                          <p:cTn id="479" fill="hold">
                            <p:stCondLst>
                              <p:cond delay="0"/>
                            </p:stCondLst>
                            <p:childTnLst>
                              <p:par>
                                <p:cTn id="480" nodeType="clickEffect" fill="hold" presetClass="entr" presetID="3" presetSubtype="10">
                                  <p:stCondLst>
                                    <p:cond delay="0"/>
                                  </p:stCondLst>
                                  <p:childTnLst>
                                    <p:set>
                                      <p:cBhvr>
                                        <p:cTn id="481" dur="1" fill="hold">
                                          <p:stCondLst>
                                            <p:cond delay="0"/>
                                          </p:stCondLst>
                                        </p:cTn>
                                        <p:tgtEl>
                                          <p:spTgt spid="272">
                                            <p:txEl>
                                              <p:pRg st="208" end="344"/>
                                            </p:txEl>
                                          </p:spTgt>
                                        </p:tgtEl>
                                        <p:attrNameLst>
                                          <p:attrName>style.visibility</p:attrName>
                                        </p:attrNameLst>
                                      </p:cBhvr>
                                      <p:to>
                                        <p:strVal val="visible"/>
                                      </p:to>
                                    </p:set>
                                    <p:animEffect filter="blinds(horizontal)" transition="in">
                                      <p:cBhvr additive="repl">
                                        <p:cTn id="482" dur="500"/>
                                        <p:tgtEl>
                                          <p:spTgt spid="272">
                                            <p:txEl>
                                              <p:pRg st="208" end="344"/>
                                            </p:txEl>
                                          </p:spTgt>
                                        </p:tgtEl>
                                      </p:cBhvr>
                                    </p:animEffect>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3" presetSubtype="10">
                                  <p:stCondLst>
                                    <p:cond delay="0"/>
                                  </p:stCondLst>
                                  <p:childTnLst>
                                    <p:set>
                                      <p:cBhvr>
                                        <p:cTn id="486" dur="1" fill="hold">
                                          <p:stCondLst>
                                            <p:cond delay="0"/>
                                          </p:stCondLst>
                                        </p:cTn>
                                        <p:tgtEl>
                                          <p:spTgt spid="272">
                                            <p:txEl>
                                              <p:pRg st="344" end="442"/>
                                            </p:txEl>
                                          </p:spTgt>
                                        </p:tgtEl>
                                        <p:attrNameLst>
                                          <p:attrName>style.visibility</p:attrName>
                                        </p:attrNameLst>
                                      </p:cBhvr>
                                      <p:to>
                                        <p:strVal val="visible"/>
                                      </p:to>
                                    </p:set>
                                    <p:animEffect filter="blinds(horizontal)" transition="in">
                                      <p:cBhvr additive="repl">
                                        <p:cTn id="487" dur="500"/>
                                        <p:tgtEl>
                                          <p:spTgt spid="272">
                                            <p:txEl>
                                              <p:pRg st="344" end="44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457200" y="1505880"/>
            <a:ext cx="8229240" cy="1469520"/>
          </a:xfrm>
          <a:prstGeom prst="rect">
            <a:avLst/>
          </a:prstGeom>
          <a:noFill/>
          <a:ln>
            <a:noFill/>
          </a:ln>
        </p:spPr>
        <p:txBody>
          <a:bodyPr lIns="90000" rIns="90000" tIns="45000" bIns="91440" anchor="ctr"/>
          <a:p>
            <a:pPr algn="ctr">
              <a:lnSpc>
                <a:spcPct val="100000"/>
              </a:lnSpc>
            </a:pPr>
            <a:r>
              <a:rPr b="1" lang="en-US" sz="4000" spc="-1" strike="noStrike">
                <a:solidFill>
                  <a:srgbClr val="ffffff"/>
                </a:solidFill>
                <a:uFill>
                  <a:solidFill>
                    <a:srgbClr val="ffffff"/>
                  </a:solidFill>
                </a:uFill>
                <a:latin typeface="Georgia"/>
              </a:rPr>
              <a:t>Gastrointestinal Tract Physiology</a:t>
            </a:r>
            <a:endParaRPr b="0" lang="en-US" sz="1400" spc="-1" strike="noStrike">
              <a:solidFill>
                <a:srgbClr val="000000"/>
              </a:solidFill>
              <a:uFill>
                <a:solidFill>
                  <a:srgbClr val="ffffff"/>
                </a:solidFill>
              </a:uFill>
              <a:latin typeface="Verdana"/>
            </a:endParaRPr>
          </a:p>
        </p:txBody>
      </p:sp>
    </p:spTree>
  </p:cSld>
  <p:timing>
    <p:tnLst>
      <p:par>
        <p:cTn id="20" dur="indefinite" restart="never" nodeType="tmRoot">
          <p:childTnLst>
            <p:seq>
              <p:cTn id="21"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TextShape 1"/>
          <p:cNvSpPr txBox="1"/>
          <p:nvPr/>
        </p:nvSpPr>
        <p:spPr>
          <a:xfrm>
            <a:off x="228600" y="228600"/>
            <a:ext cx="876276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1.  Colloidal gel barrier system</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system contains drug with gel-forming hydrocolloids meant to remain buoyant on the stomach content.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prolongs GRT and maximizes the amount of drug that reaches its absorbtion sites in the solution form for ready absorption.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system incorporates a high level of one or more gel-forming highly soluble cellulose type hydrocolloid, e.g., hydroxypropyl cellulose, hydoxyethyl cellulose, hydroxypropyl methyl cellulose (HPMC), polysacharides and matrix-forming polymer such as polycarbophil, polyacrylate and polystyrene.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On coming in contact with gastric fluid, the hydrocolloid in the system hydrates and forms a colloid gel barrier around its surface.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gel barrier controls the rate of fluid penetration into the device &amp; consequent release of drug.</a:t>
            </a:r>
            <a:endParaRPr b="0" lang="en-US" sz="1400" spc="-1" strike="noStrike">
              <a:solidFill>
                <a:srgbClr val="000000"/>
              </a:solidFill>
              <a:uFill>
                <a:solidFill>
                  <a:srgbClr val="ffffff"/>
                </a:solidFill>
              </a:uFill>
              <a:latin typeface="Perpetua"/>
            </a:endParaRPr>
          </a:p>
        </p:txBody>
      </p:sp>
      <p:sp>
        <p:nvSpPr>
          <p:cNvPr id="275"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9C8D8B84-F474-4827-A019-BBB8AC064309}"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488" dur="indefinite" restart="never" nodeType="tmRoot">
          <p:childTnLst>
            <p:seq>
              <p:cTn id="489" dur="indefinite" nodeType="mainSeq">
                <p:childTnLst>
                  <p:par>
                    <p:cTn id="490" fill="hold">
                      <p:stCondLst>
                        <p:cond delay="indefinite"/>
                      </p:stCondLst>
                      <p:childTnLst>
                        <p:par>
                          <p:cTn id="491" fill="hold">
                            <p:stCondLst>
                              <p:cond delay="0"/>
                            </p:stCondLst>
                            <p:childTnLst>
                              <p:par>
                                <p:cTn id="492" nodeType="clickEffect" fill="hold" presetClass="entr" presetID="3" presetSubtype="10">
                                  <p:stCondLst>
                                    <p:cond delay="0"/>
                                  </p:stCondLst>
                                  <p:childTnLst>
                                    <p:set>
                                      <p:cBhvr>
                                        <p:cTn id="493" dur="1" fill="hold">
                                          <p:stCondLst>
                                            <p:cond delay="0"/>
                                          </p:stCondLst>
                                        </p:cTn>
                                        <p:tgtEl>
                                          <p:spTgt spid="274">
                                            <p:txEl>
                                              <p:pRg st="0" end="33"/>
                                            </p:txEl>
                                          </p:spTgt>
                                        </p:tgtEl>
                                        <p:attrNameLst>
                                          <p:attrName>style.visibility</p:attrName>
                                        </p:attrNameLst>
                                      </p:cBhvr>
                                      <p:to>
                                        <p:strVal val="visible"/>
                                      </p:to>
                                    </p:set>
                                    <p:animEffect filter="blinds(horizontal)" transition="in">
                                      <p:cBhvr additive="repl">
                                        <p:cTn id="494" dur="500"/>
                                        <p:tgtEl>
                                          <p:spTgt spid="274">
                                            <p:txEl>
                                              <p:pRg st="0" end="33"/>
                                            </p:txEl>
                                          </p:spTgt>
                                        </p:tgtEl>
                                      </p:cBhvr>
                                    </p:animEffect>
                                  </p:childTnLst>
                                </p:cTn>
                              </p:par>
                            </p:childTnLst>
                          </p:cTn>
                        </p:par>
                      </p:childTnLst>
                    </p:cTn>
                  </p:par>
                  <p:par>
                    <p:cTn id="495" fill="hold">
                      <p:stCondLst>
                        <p:cond delay="indefinite"/>
                      </p:stCondLst>
                      <p:childTnLst>
                        <p:par>
                          <p:cTn id="496" fill="hold">
                            <p:stCondLst>
                              <p:cond delay="0"/>
                            </p:stCondLst>
                            <p:childTnLst>
                              <p:par>
                                <p:cTn id="497" nodeType="clickEffect" fill="hold" presetClass="entr" presetID="3" presetSubtype="10">
                                  <p:stCondLst>
                                    <p:cond delay="0"/>
                                  </p:stCondLst>
                                  <p:childTnLst>
                                    <p:set>
                                      <p:cBhvr>
                                        <p:cTn id="498" dur="1" fill="hold">
                                          <p:stCondLst>
                                            <p:cond delay="0"/>
                                          </p:stCondLst>
                                        </p:cTn>
                                        <p:tgtEl>
                                          <p:spTgt spid="274">
                                            <p:txEl>
                                              <p:pRg st="33" end="139"/>
                                            </p:txEl>
                                          </p:spTgt>
                                        </p:tgtEl>
                                        <p:attrNameLst>
                                          <p:attrName>style.visibility</p:attrName>
                                        </p:attrNameLst>
                                      </p:cBhvr>
                                      <p:to>
                                        <p:strVal val="visible"/>
                                      </p:to>
                                    </p:set>
                                    <p:animEffect filter="blinds(horizontal)" transition="in">
                                      <p:cBhvr additive="repl">
                                        <p:cTn id="499" dur="500"/>
                                        <p:tgtEl>
                                          <p:spTgt spid="274">
                                            <p:txEl>
                                              <p:pRg st="33" end="139"/>
                                            </p:txEl>
                                          </p:spTgt>
                                        </p:tgtEl>
                                      </p:cBhvr>
                                    </p:animEffect>
                                  </p:childTnLst>
                                </p:cTn>
                              </p:par>
                            </p:childTnLst>
                          </p:cTn>
                        </p:par>
                      </p:childTnLst>
                    </p:cTn>
                  </p:par>
                  <p:par>
                    <p:cTn id="500" fill="hold">
                      <p:stCondLst>
                        <p:cond delay="indefinite"/>
                      </p:stCondLst>
                      <p:childTnLst>
                        <p:par>
                          <p:cTn id="501" fill="hold">
                            <p:stCondLst>
                              <p:cond delay="0"/>
                            </p:stCondLst>
                            <p:childTnLst>
                              <p:par>
                                <p:cTn id="502" nodeType="clickEffect" fill="hold" presetClass="entr" presetID="3" presetSubtype="10">
                                  <p:stCondLst>
                                    <p:cond delay="0"/>
                                  </p:stCondLst>
                                  <p:childTnLst>
                                    <p:set>
                                      <p:cBhvr>
                                        <p:cTn id="503" dur="1" fill="hold">
                                          <p:stCondLst>
                                            <p:cond delay="0"/>
                                          </p:stCondLst>
                                        </p:cTn>
                                        <p:tgtEl>
                                          <p:spTgt spid="274">
                                            <p:txEl>
                                              <p:pRg st="139" end="268"/>
                                            </p:txEl>
                                          </p:spTgt>
                                        </p:tgtEl>
                                        <p:attrNameLst>
                                          <p:attrName>style.visibility</p:attrName>
                                        </p:attrNameLst>
                                      </p:cBhvr>
                                      <p:to>
                                        <p:strVal val="visible"/>
                                      </p:to>
                                    </p:set>
                                    <p:animEffect filter="blinds(horizontal)" transition="in">
                                      <p:cBhvr additive="repl">
                                        <p:cTn id="504" dur="500"/>
                                        <p:tgtEl>
                                          <p:spTgt spid="274">
                                            <p:txEl>
                                              <p:pRg st="139" end="268"/>
                                            </p:txEl>
                                          </p:spTgt>
                                        </p:tgtEl>
                                      </p:cBhvr>
                                    </p:animEffect>
                                  </p:childTnLst>
                                </p:cTn>
                              </p:par>
                            </p:childTnLst>
                          </p:cTn>
                        </p:par>
                      </p:childTnLst>
                    </p:cTn>
                  </p:par>
                  <p:par>
                    <p:cTn id="505" fill="hold">
                      <p:stCondLst>
                        <p:cond delay="indefinite"/>
                      </p:stCondLst>
                      <p:childTnLst>
                        <p:par>
                          <p:cTn id="506" fill="hold">
                            <p:stCondLst>
                              <p:cond delay="0"/>
                            </p:stCondLst>
                            <p:childTnLst>
                              <p:par>
                                <p:cTn id="507" nodeType="clickEffect" fill="hold" presetClass="entr" presetID="3" presetSubtype="10">
                                  <p:stCondLst>
                                    <p:cond delay="0"/>
                                  </p:stCondLst>
                                  <p:childTnLst>
                                    <p:set>
                                      <p:cBhvr>
                                        <p:cTn id="508" dur="1" fill="hold">
                                          <p:stCondLst>
                                            <p:cond delay="0"/>
                                          </p:stCondLst>
                                        </p:cTn>
                                        <p:tgtEl>
                                          <p:spTgt spid="274">
                                            <p:txEl>
                                              <p:pRg st="268" end="566"/>
                                            </p:txEl>
                                          </p:spTgt>
                                        </p:tgtEl>
                                        <p:attrNameLst>
                                          <p:attrName>style.visibility</p:attrName>
                                        </p:attrNameLst>
                                      </p:cBhvr>
                                      <p:to>
                                        <p:strVal val="visible"/>
                                      </p:to>
                                    </p:set>
                                    <p:animEffect filter="blinds(horizontal)" transition="in">
                                      <p:cBhvr additive="repl">
                                        <p:cTn id="509" dur="500"/>
                                        <p:tgtEl>
                                          <p:spTgt spid="274">
                                            <p:txEl>
                                              <p:pRg st="268" end="566"/>
                                            </p:txEl>
                                          </p:spTgt>
                                        </p:tgtEl>
                                      </p:cBhvr>
                                    </p:animEffect>
                                  </p:childTnLst>
                                </p:cTn>
                              </p:par>
                            </p:childTnLst>
                          </p:cTn>
                        </p:par>
                      </p:childTnLst>
                    </p:cTn>
                  </p:par>
                  <p:par>
                    <p:cTn id="510" fill="hold">
                      <p:stCondLst>
                        <p:cond delay="indefinite"/>
                      </p:stCondLst>
                      <p:childTnLst>
                        <p:par>
                          <p:cTn id="511" fill="hold">
                            <p:stCondLst>
                              <p:cond delay="0"/>
                            </p:stCondLst>
                            <p:childTnLst>
                              <p:par>
                                <p:cTn id="512" nodeType="clickEffect" fill="hold" presetClass="entr" presetID="3" presetSubtype="10">
                                  <p:stCondLst>
                                    <p:cond delay="0"/>
                                  </p:stCondLst>
                                  <p:childTnLst>
                                    <p:set>
                                      <p:cBhvr>
                                        <p:cTn id="513" dur="1" fill="hold">
                                          <p:stCondLst>
                                            <p:cond delay="0"/>
                                          </p:stCondLst>
                                        </p:cTn>
                                        <p:tgtEl>
                                          <p:spTgt spid="274">
                                            <p:txEl>
                                              <p:pRg st="566" end="699"/>
                                            </p:txEl>
                                          </p:spTgt>
                                        </p:tgtEl>
                                        <p:attrNameLst>
                                          <p:attrName>style.visibility</p:attrName>
                                        </p:attrNameLst>
                                      </p:cBhvr>
                                      <p:to>
                                        <p:strVal val="visible"/>
                                      </p:to>
                                    </p:set>
                                    <p:animEffect filter="blinds(horizontal)" transition="in">
                                      <p:cBhvr additive="repl">
                                        <p:cTn id="514" dur="500"/>
                                        <p:tgtEl>
                                          <p:spTgt spid="274">
                                            <p:txEl>
                                              <p:pRg st="566" end="699"/>
                                            </p:txEl>
                                          </p:spTgt>
                                        </p:tgtEl>
                                      </p:cBhvr>
                                    </p:animEffect>
                                  </p:childTnLst>
                                </p:cTn>
                              </p:par>
                            </p:childTnLst>
                          </p:cTn>
                        </p:par>
                      </p:childTnLst>
                    </p:cTn>
                  </p:par>
                  <p:par>
                    <p:cTn id="515" fill="hold">
                      <p:stCondLst>
                        <p:cond delay="indefinite"/>
                      </p:stCondLst>
                      <p:childTnLst>
                        <p:par>
                          <p:cTn id="516" fill="hold">
                            <p:stCondLst>
                              <p:cond delay="0"/>
                            </p:stCondLst>
                            <p:childTnLst>
                              <p:par>
                                <p:cTn id="517" nodeType="clickEffect" fill="hold" presetClass="entr" presetID="3" presetSubtype="10">
                                  <p:stCondLst>
                                    <p:cond delay="0"/>
                                  </p:stCondLst>
                                  <p:childTnLst>
                                    <p:set>
                                      <p:cBhvr>
                                        <p:cTn id="518" dur="1" fill="hold">
                                          <p:stCondLst>
                                            <p:cond delay="0"/>
                                          </p:stCondLst>
                                        </p:cTn>
                                        <p:tgtEl>
                                          <p:spTgt spid="274">
                                            <p:txEl>
                                              <p:pRg st="699" end="801"/>
                                            </p:txEl>
                                          </p:spTgt>
                                        </p:tgtEl>
                                        <p:attrNameLst>
                                          <p:attrName>style.visibility</p:attrName>
                                        </p:attrNameLst>
                                      </p:cBhvr>
                                      <p:to>
                                        <p:strVal val="visible"/>
                                      </p:to>
                                    </p:set>
                                    <p:animEffect filter="blinds(horizontal)" transition="in">
                                      <p:cBhvr additive="repl">
                                        <p:cTn id="519" dur="500"/>
                                        <p:tgtEl>
                                          <p:spTgt spid="274">
                                            <p:txEl>
                                              <p:pRg st="699" end="80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6" name="Picture 3" descr=""/>
          <p:cNvPicPr/>
          <p:nvPr/>
        </p:nvPicPr>
        <p:blipFill>
          <a:blip r:embed="rId1"/>
          <a:stretch/>
        </p:blipFill>
        <p:spPr>
          <a:xfrm>
            <a:off x="828720" y="152280"/>
            <a:ext cx="7486200" cy="6552720"/>
          </a:xfrm>
          <a:prstGeom prst="rect">
            <a:avLst/>
          </a:prstGeom>
          <a:ln w="9360">
            <a:noFill/>
          </a:ln>
        </p:spPr>
      </p:pic>
      <p:sp>
        <p:nvSpPr>
          <p:cNvPr id="277"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68DA854D-974B-4219-8D57-6503A4DA8271}"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TextShape 1"/>
          <p:cNvSpPr txBox="1"/>
          <p:nvPr/>
        </p:nvSpPr>
        <p:spPr>
          <a:xfrm>
            <a:off x="228600" y="228600"/>
            <a:ext cx="8686440" cy="632412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Hydrodynamically balanced systems (HBS) are best suited for drugs having a better solubility in an acidic environment and also for the drugs having a specific site of absorption in the upper part of the small intestine.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HBS systems can remain in the stomach for long periods and hence can release the drug over a prolonged period of time.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Hence, the problem of short gastric residence time encountered with an oral controlled release formulation can be overcome with these systems.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These systems have a bulk density less than gastric fluid as a result of which they can float on the gastric contents. These systems are relatively large in size and passing from the pyloric opening is prohibited.</a:t>
            </a:r>
            <a:endParaRPr b="0" lang="en-US" sz="1400" spc="-1" strike="noStrike">
              <a:solidFill>
                <a:srgbClr val="000000"/>
              </a:solidFill>
              <a:uFill>
                <a:solidFill>
                  <a:srgbClr val="ffffff"/>
                </a:solidFill>
              </a:uFill>
              <a:latin typeface="Perpetua"/>
            </a:endParaRPr>
          </a:p>
        </p:txBody>
      </p:sp>
      <p:sp>
        <p:nvSpPr>
          <p:cNvPr id="279"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31874E65-5652-4CB1-BF30-1497B8125264}"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520" dur="indefinite" restart="never" nodeType="tmRoot">
          <p:childTnLst>
            <p:seq>
              <p:cTn id="521" dur="indefinite" nodeType="mainSeq">
                <p:childTnLst>
                  <p:par>
                    <p:cTn id="522" fill="hold">
                      <p:stCondLst>
                        <p:cond delay="indefinite"/>
                      </p:stCondLst>
                      <p:childTnLst>
                        <p:par>
                          <p:cTn id="523" fill="hold">
                            <p:stCondLst>
                              <p:cond delay="0"/>
                            </p:stCondLst>
                            <p:childTnLst>
                              <p:par>
                                <p:cTn id="524" nodeType="clickEffect" fill="hold" presetClass="entr" presetID="3" presetSubtype="10">
                                  <p:stCondLst>
                                    <p:cond delay="0"/>
                                  </p:stCondLst>
                                  <p:childTnLst>
                                    <p:set>
                                      <p:cBhvr>
                                        <p:cTn id="525" dur="1" fill="hold">
                                          <p:stCondLst>
                                            <p:cond delay="0"/>
                                          </p:stCondLst>
                                        </p:cTn>
                                        <p:tgtEl>
                                          <p:spTgt spid="278">
                                            <p:txEl>
                                              <p:pRg st="0" end="221"/>
                                            </p:txEl>
                                          </p:spTgt>
                                        </p:tgtEl>
                                        <p:attrNameLst>
                                          <p:attrName>style.visibility</p:attrName>
                                        </p:attrNameLst>
                                      </p:cBhvr>
                                      <p:to>
                                        <p:strVal val="visible"/>
                                      </p:to>
                                    </p:set>
                                    <p:animEffect filter="blinds(horizontal)" transition="in">
                                      <p:cBhvr additive="repl">
                                        <p:cTn id="526" dur="500"/>
                                        <p:tgtEl>
                                          <p:spTgt spid="278">
                                            <p:txEl>
                                              <p:pRg st="0" end="221"/>
                                            </p:txEl>
                                          </p:spTgt>
                                        </p:tgtEl>
                                      </p:cBhvr>
                                    </p:animEffec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3" presetSubtype="10">
                                  <p:stCondLst>
                                    <p:cond delay="0"/>
                                  </p:stCondLst>
                                  <p:childTnLst>
                                    <p:set>
                                      <p:cBhvr>
                                        <p:cTn id="530" dur="1" fill="hold">
                                          <p:stCondLst>
                                            <p:cond delay="0"/>
                                          </p:stCondLst>
                                        </p:cTn>
                                        <p:tgtEl>
                                          <p:spTgt spid="278">
                                            <p:txEl>
                                              <p:pRg st="221" end="341"/>
                                            </p:txEl>
                                          </p:spTgt>
                                        </p:tgtEl>
                                        <p:attrNameLst>
                                          <p:attrName>style.visibility</p:attrName>
                                        </p:attrNameLst>
                                      </p:cBhvr>
                                      <p:to>
                                        <p:strVal val="visible"/>
                                      </p:to>
                                    </p:set>
                                    <p:animEffect filter="blinds(horizontal)" transition="in">
                                      <p:cBhvr additive="repl">
                                        <p:cTn id="531" dur="500"/>
                                        <p:tgtEl>
                                          <p:spTgt spid="278">
                                            <p:txEl>
                                              <p:pRg st="221" end="341"/>
                                            </p:txEl>
                                          </p:spTgt>
                                        </p:tgtEl>
                                      </p:cBhvr>
                                    </p:animEffect>
                                  </p:childTnLst>
                                </p:cTn>
                              </p:par>
                            </p:childTnLst>
                          </p:cTn>
                        </p:par>
                      </p:childTnLst>
                    </p:cTn>
                  </p:par>
                  <p:par>
                    <p:cTn id="532" fill="hold">
                      <p:stCondLst>
                        <p:cond delay="indefinite"/>
                      </p:stCondLst>
                      <p:childTnLst>
                        <p:par>
                          <p:cTn id="533" fill="hold">
                            <p:stCondLst>
                              <p:cond delay="0"/>
                            </p:stCondLst>
                            <p:childTnLst>
                              <p:par>
                                <p:cTn id="534" nodeType="clickEffect" fill="hold" presetClass="entr" presetID="3" presetSubtype="10">
                                  <p:stCondLst>
                                    <p:cond delay="0"/>
                                  </p:stCondLst>
                                  <p:childTnLst>
                                    <p:set>
                                      <p:cBhvr>
                                        <p:cTn id="535" dur="1" fill="hold">
                                          <p:stCondLst>
                                            <p:cond delay="0"/>
                                          </p:stCondLst>
                                        </p:cTn>
                                        <p:tgtEl>
                                          <p:spTgt spid="278">
                                            <p:txEl>
                                              <p:pRg st="341" end="485"/>
                                            </p:txEl>
                                          </p:spTgt>
                                        </p:tgtEl>
                                        <p:attrNameLst>
                                          <p:attrName>style.visibility</p:attrName>
                                        </p:attrNameLst>
                                      </p:cBhvr>
                                      <p:to>
                                        <p:strVal val="visible"/>
                                      </p:to>
                                    </p:set>
                                    <p:animEffect filter="blinds(horizontal)" transition="in">
                                      <p:cBhvr additive="repl">
                                        <p:cTn id="536" dur="500"/>
                                        <p:tgtEl>
                                          <p:spTgt spid="278">
                                            <p:txEl>
                                              <p:pRg st="341" end="485"/>
                                            </p:txEl>
                                          </p:spTgt>
                                        </p:tgtEl>
                                      </p:cBhvr>
                                    </p:animEffect>
                                  </p:childTnLst>
                                </p:cTn>
                              </p:par>
                            </p:childTnLst>
                          </p:cTn>
                        </p:par>
                      </p:childTnLst>
                    </p:cTn>
                  </p:par>
                  <p:par>
                    <p:cTn id="537" fill="hold">
                      <p:stCondLst>
                        <p:cond delay="indefinite"/>
                      </p:stCondLst>
                      <p:childTnLst>
                        <p:par>
                          <p:cTn id="538" fill="hold">
                            <p:stCondLst>
                              <p:cond delay="0"/>
                            </p:stCondLst>
                            <p:childTnLst>
                              <p:par>
                                <p:cTn id="539" nodeType="clickEffect" fill="hold" presetClass="entr" presetID="3" presetSubtype="10">
                                  <p:stCondLst>
                                    <p:cond delay="0"/>
                                  </p:stCondLst>
                                  <p:childTnLst>
                                    <p:set>
                                      <p:cBhvr>
                                        <p:cTn id="540" dur="1" fill="hold">
                                          <p:stCondLst>
                                            <p:cond delay="0"/>
                                          </p:stCondLst>
                                        </p:cTn>
                                        <p:tgtEl>
                                          <p:spTgt spid="278">
                                            <p:txEl>
                                              <p:pRg st="485" end="699"/>
                                            </p:txEl>
                                          </p:spTgt>
                                        </p:tgtEl>
                                        <p:attrNameLst>
                                          <p:attrName>style.visibility</p:attrName>
                                        </p:attrNameLst>
                                      </p:cBhvr>
                                      <p:to>
                                        <p:strVal val="visible"/>
                                      </p:to>
                                    </p:set>
                                    <p:animEffect filter="blinds(horizontal)" transition="in">
                                      <p:cBhvr additive="repl">
                                        <p:cTn id="541" dur="500"/>
                                        <p:tgtEl>
                                          <p:spTgt spid="278">
                                            <p:txEl>
                                              <p:pRg st="485" end="69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0" name="Picture 3" descr=""/>
          <p:cNvPicPr/>
          <p:nvPr/>
        </p:nvPicPr>
        <p:blipFill>
          <a:blip r:embed="rId1"/>
          <a:stretch/>
        </p:blipFill>
        <p:spPr>
          <a:xfrm>
            <a:off x="1905120" y="228600"/>
            <a:ext cx="5333760" cy="6385680"/>
          </a:xfrm>
          <a:prstGeom prst="rect">
            <a:avLst/>
          </a:prstGeom>
          <a:ln w="9360">
            <a:noFill/>
          </a:ln>
        </p:spPr>
      </p:pic>
      <p:sp>
        <p:nvSpPr>
          <p:cNvPr id="281"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CE78F62B-5675-4FA6-AD8F-68193E4A4BA1}"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2" name="Picture 2" descr=""/>
          <p:cNvPicPr/>
          <p:nvPr/>
        </p:nvPicPr>
        <p:blipFill>
          <a:blip r:embed="rId1"/>
          <a:stretch/>
        </p:blipFill>
        <p:spPr>
          <a:xfrm>
            <a:off x="380880" y="1295280"/>
            <a:ext cx="8278920" cy="4114440"/>
          </a:xfrm>
          <a:prstGeom prst="rect">
            <a:avLst/>
          </a:prstGeom>
          <a:ln w="9360">
            <a:noFill/>
          </a:ln>
        </p:spPr>
      </p:pic>
      <p:sp>
        <p:nvSpPr>
          <p:cNvPr id="283"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7F7B159C-3AA5-4608-BF57-1607BF6E8D4D}"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TextShape 1"/>
          <p:cNvSpPr txBox="1"/>
          <p:nvPr/>
        </p:nvSpPr>
        <p:spPr>
          <a:xfrm>
            <a:off x="228600" y="228600"/>
            <a:ext cx="8534160" cy="6324120"/>
          </a:xfrm>
          <a:prstGeom prst="rect">
            <a:avLst/>
          </a:prstGeom>
          <a:noFill/>
          <a:ln>
            <a:noFill/>
          </a:ln>
        </p:spPr>
        <p:txBody>
          <a:bodyPr lIns="90000" rIns="90000" tIns="45000" bIns="45000"/>
          <a:p>
            <a:pPr marL="274320" indent="-273960" algn="just">
              <a:lnSpc>
                <a:spcPct val="150000"/>
              </a:lnSpc>
            </a:pPr>
            <a:r>
              <a:rPr b="0" lang="en-US" sz="2600" spc="-1" strike="noStrike">
                <a:solidFill>
                  <a:srgbClr val="000000"/>
                </a:solidFill>
                <a:uFill>
                  <a:solidFill>
                    <a:srgbClr val="ffffff"/>
                  </a:solidFill>
                </a:uFill>
                <a:latin typeface="Perpetua"/>
              </a:rPr>
              <a:t>The HBS must comply with three major criteria:</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must have sufficient structure to form a cohesive gel barrier</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must maintain an overall specific density lower than that of gastric contents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should dissolve slowly enough to serve as a reservoir for delivery system.</a:t>
            </a:r>
            <a:endParaRPr b="0" lang="en-US" sz="1400" spc="-1" strike="noStrike">
              <a:solidFill>
                <a:srgbClr val="000000"/>
              </a:solidFill>
              <a:uFill>
                <a:solidFill>
                  <a:srgbClr val="ffffff"/>
                </a:solidFill>
              </a:uFill>
              <a:latin typeface="Perpetua"/>
            </a:endParaRPr>
          </a:p>
        </p:txBody>
      </p:sp>
      <p:sp>
        <p:nvSpPr>
          <p:cNvPr id="285"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822ACB08-2664-4D62-9252-7FC024C1765D}"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542" dur="indefinite" restart="never" nodeType="tmRoot">
          <p:childTnLst>
            <p:seq>
              <p:cTn id="543" dur="indefinite" nodeType="mainSeq">
                <p:childTnLst>
                  <p:par>
                    <p:cTn id="544" fill="hold">
                      <p:stCondLst>
                        <p:cond delay="indefinite"/>
                      </p:stCondLst>
                      <p:childTnLst>
                        <p:par>
                          <p:cTn id="545" fill="hold">
                            <p:stCondLst>
                              <p:cond delay="0"/>
                            </p:stCondLst>
                            <p:childTnLst>
                              <p:par>
                                <p:cTn id="546" nodeType="clickEffect" fill="hold" presetClass="entr" presetID="3" presetSubtype="10">
                                  <p:stCondLst>
                                    <p:cond delay="0"/>
                                  </p:stCondLst>
                                  <p:childTnLst>
                                    <p:set>
                                      <p:cBhvr>
                                        <p:cTn id="547" dur="1" fill="hold">
                                          <p:stCondLst>
                                            <p:cond delay="0"/>
                                          </p:stCondLst>
                                        </p:cTn>
                                        <p:tgtEl>
                                          <p:spTgt spid="284">
                                            <p:txEl>
                                              <p:pRg st="0" end="47"/>
                                            </p:txEl>
                                          </p:spTgt>
                                        </p:tgtEl>
                                        <p:attrNameLst>
                                          <p:attrName>style.visibility</p:attrName>
                                        </p:attrNameLst>
                                      </p:cBhvr>
                                      <p:to>
                                        <p:strVal val="visible"/>
                                      </p:to>
                                    </p:set>
                                    <p:animEffect filter="blinds(horizontal)" transition="in">
                                      <p:cBhvr additive="repl">
                                        <p:cTn id="548" dur="500"/>
                                        <p:tgtEl>
                                          <p:spTgt spid="284">
                                            <p:txEl>
                                              <p:pRg st="0" end="47"/>
                                            </p:txEl>
                                          </p:spTgt>
                                        </p:tgtEl>
                                      </p:cBhvr>
                                    </p:animEffect>
                                  </p:childTnLst>
                                </p:cTn>
                              </p:par>
                            </p:childTnLst>
                          </p:cTn>
                        </p:par>
                      </p:childTnLst>
                    </p:cTn>
                  </p:par>
                  <p:par>
                    <p:cTn id="549" fill="hold">
                      <p:stCondLst>
                        <p:cond delay="indefinite"/>
                      </p:stCondLst>
                      <p:childTnLst>
                        <p:par>
                          <p:cTn id="550" fill="hold">
                            <p:stCondLst>
                              <p:cond delay="0"/>
                            </p:stCondLst>
                            <p:childTnLst>
                              <p:par>
                                <p:cTn id="551" nodeType="clickEffect" fill="hold" presetClass="entr" presetID="3" presetSubtype="10">
                                  <p:stCondLst>
                                    <p:cond delay="0"/>
                                  </p:stCondLst>
                                  <p:childTnLst>
                                    <p:set>
                                      <p:cBhvr>
                                        <p:cTn id="552" dur="1" fill="hold">
                                          <p:stCondLst>
                                            <p:cond delay="0"/>
                                          </p:stCondLst>
                                        </p:cTn>
                                        <p:tgtEl>
                                          <p:spTgt spid="284">
                                            <p:txEl>
                                              <p:pRg st="47" end="112"/>
                                            </p:txEl>
                                          </p:spTgt>
                                        </p:tgtEl>
                                        <p:attrNameLst>
                                          <p:attrName>style.visibility</p:attrName>
                                        </p:attrNameLst>
                                      </p:cBhvr>
                                      <p:to>
                                        <p:strVal val="visible"/>
                                      </p:to>
                                    </p:set>
                                    <p:animEffect filter="blinds(horizontal)" transition="in">
                                      <p:cBhvr additive="repl">
                                        <p:cTn id="553" dur="500"/>
                                        <p:tgtEl>
                                          <p:spTgt spid="284">
                                            <p:txEl>
                                              <p:pRg st="47" end="112"/>
                                            </p:txEl>
                                          </p:spTgt>
                                        </p:tgtEl>
                                      </p:cBhvr>
                                    </p:animEffect>
                                  </p:childTnLst>
                                </p:cTn>
                              </p:par>
                            </p:childTnLst>
                          </p:cTn>
                        </p:par>
                      </p:childTnLst>
                    </p:cTn>
                  </p:par>
                  <p:par>
                    <p:cTn id="554" fill="hold">
                      <p:stCondLst>
                        <p:cond delay="indefinite"/>
                      </p:stCondLst>
                      <p:childTnLst>
                        <p:par>
                          <p:cTn id="555" fill="hold">
                            <p:stCondLst>
                              <p:cond delay="0"/>
                            </p:stCondLst>
                            <p:childTnLst>
                              <p:par>
                                <p:cTn id="556" nodeType="clickEffect" fill="hold" presetClass="entr" presetID="3" presetSubtype="10">
                                  <p:stCondLst>
                                    <p:cond delay="0"/>
                                  </p:stCondLst>
                                  <p:childTnLst>
                                    <p:set>
                                      <p:cBhvr>
                                        <p:cTn id="557" dur="1" fill="hold">
                                          <p:stCondLst>
                                            <p:cond delay="0"/>
                                          </p:stCondLst>
                                        </p:cTn>
                                        <p:tgtEl>
                                          <p:spTgt spid="284">
                                            <p:txEl>
                                              <p:pRg st="112" end="193"/>
                                            </p:txEl>
                                          </p:spTgt>
                                        </p:tgtEl>
                                        <p:attrNameLst>
                                          <p:attrName>style.visibility</p:attrName>
                                        </p:attrNameLst>
                                      </p:cBhvr>
                                      <p:to>
                                        <p:strVal val="visible"/>
                                      </p:to>
                                    </p:set>
                                    <p:animEffect filter="blinds(horizontal)" transition="in">
                                      <p:cBhvr additive="repl">
                                        <p:cTn id="558" dur="500"/>
                                        <p:tgtEl>
                                          <p:spTgt spid="284">
                                            <p:txEl>
                                              <p:pRg st="112" end="193"/>
                                            </p:txEl>
                                          </p:spTgt>
                                        </p:tgtEl>
                                      </p:cBhvr>
                                    </p:animEffect>
                                  </p:childTnLst>
                                </p:cTn>
                              </p:par>
                            </p:childTnLst>
                          </p:cTn>
                        </p:par>
                      </p:childTnLst>
                    </p:cTn>
                  </p:par>
                  <p:par>
                    <p:cTn id="559" fill="hold">
                      <p:stCondLst>
                        <p:cond delay="indefinite"/>
                      </p:stCondLst>
                      <p:childTnLst>
                        <p:par>
                          <p:cTn id="560" fill="hold">
                            <p:stCondLst>
                              <p:cond delay="0"/>
                            </p:stCondLst>
                            <p:childTnLst>
                              <p:par>
                                <p:cTn id="561" nodeType="clickEffect" fill="hold" presetClass="entr" presetID="3" presetSubtype="10">
                                  <p:stCondLst>
                                    <p:cond delay="0"/>
                                  </p:stCondLst>
                                  <p:childTnLst>
                                    <p:set>
                                      <p:cBhvr>
                                        <p:cTn id="562" dur="1" fill="hold">
                                          <p:stCondLst>
                                            <p:cond delay="0"/>
                                          </p:stCondLst>
                                        </p:cTn>
                                        <p:tgtEl>
                                          <p:spTgt spid="284">
                                            <p:txEl>
                                              <p:pRg st="193" end="271"/>
                                            </p:txEl>
                                          </p:spTgt>
                                        </p:tgtEl>
                                        <p:attrNameLst>
                                          <p:attrName>style.visibility</p:attrName>
                                        </p:attrNameLst>
                                      </p:cBhvr>
                                      <p:to>
                                        <p:strVal val="visible"/>
                                      </p:to>
                                    </p:set>
                                    <p:animEffect filter="blinds(horizontal)" transition="in">
                                      <p:cBhvr additive="repl">
                                        <p:cTn id="563" dur="500"/>
                                        <p:tgtEl>
                                          <p:spTgt spid="284">
                                            <p:txEl>
                                              <p:pRg st="193" end="27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TextShape 1"/>
          <p:cNvSpPr txBox="1"/>
          <p:nvPr/>
        </p:nvSpPr>
        <p:spPr>
          <a:xfrm>
            <a:off x="228600" y="228600"/>
            <a:ext cx="861012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 bilayer tablet can also be prepared to contain one immediate release &amp; other sustained release layer.</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Immediate release layer delivers initial dose, whereas SR layer absorbs gastric fluid &amp; forms a colloidal gel barrier on its surface.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results in a system with bulk density less than that of gastric content &amp; allow to remain buoyant in the stomach for extended time period.</a:t>
            </a:r>
            <a:endParaRPr b="0" lang="en-US" sz="1400" spc="-1" strike="noStrike">
              <a:solidFill>
                <a:srgbClr val="000000"/>
              </a:solidFill>
              <a:uFill>
                <a:solidFill>
                  <a:srgbClr val="ffffff"/>
                </a:solidFill>
              </a:uFill>
              <a:latin typeface="Perpetua"/>
            </a:endParaRPr>
          </a:p>
        </p:txBody>
      </p:sp>
      <p:sp>
        <p:nvSpPr>
          <p:cNvPr id="287"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CC0D3D6E-4409-4968-A8E5-85A3E09CDD19}"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564" dur="indefinite" restart="never" nodeType="tmRoot">
          <p:childTnLst>
            <p:seq>
              <p:cTn id="565" dur="indefinite" nodeType="mainSeq">
                <p:childTnLst>
                  <p:par>
                    <p:cTn id="566" fill="hold">
                      <p:stCondLst>
                        <p:cond delay="indefinite"/>
                      </p:stCondLst>
                      <p:childTnLst>
                        <p:par>
                          <p:cTn id="567" fill="hold">
                            <p:stCondLst>
                              <p:cond delay="0"/>
                            </p:stCondLst>
                            <p:childTnLst>
                              <p:par>
                                <p:cTn id="568" nodeType="clickEffect" fill="hold" presetClass="entr" presetID="3" presetSubtype="10">
                                  <p:stCondLst>
                                    <p:cond delay="0"/>
                                  </p:stCondLst>
                                  <p:childTnLst>
                                    <p:set>
                                      <p:cBhvr>
                                        <p:cTn id="569" dur="1" fill="hold">
                                          <p:stCondLst>
                                            <p:cond delay="0"/>
                                          </p:stCondLst>
                                        </p:cTn>
                                        <p:tgtEl>
                                          <p:spTgt spid="286">
                                            <p:txEl>
                                              <p:pRg st="0" end="104"/>
                                            </p:txEl>
                                          </p:spTgt>
                                        </p:tgtEl>
                                        <p:attrNameLst>
                                          <p:attrName>style.visibility</p:attrName>
                                        </p:attrNameLst>
                                      </p:cBhvr>
                                      <p:to>
                                        <p:strVal val="visible"/>
                                      </p:to>
                                    </p:set>
                                    <p:animEffect filter="blinds(horizontal)" transition="in">
                                      <p:cBhvr additive="repl">
                                        <p:cTn id="570" dur="500"/>
                                        <p:tgtEl>
                                          <p:spTgt spid="286">
                                            <p:txEl>
                                              <p:pRg st="0" end="104"/>
                                            </p:txEl>
                                          </p:spTgt>
                                        </p:tgtEl>
                                      </p:cBhvr>
                                    </p:animEffect>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3" presetSubtype="10">
                                  <p:stCondLst>
                                    <p:cond delay="0"/>
                                  </p:stCondLst>
                                  <p:childTnLst>
                                    <p:set>
                                      <p:cBhvr>
                                        <p:cTn id="574" dur="1" fill="hold">
                                          <p:stCondLst>
                                            <p:cond delay="0"/>
                                          </p:stCondLst>
                                        </p:cTn>
                                        <p:tgtEl>
                                          <p:spTgt spid="286">
                                            <p:txEl>
                                              <p:pRg st="104" end="238"/>
                                            </p:txEl>
                                          </p:spTgt>
                                        </p:tgtEl>
                                        <p:attrNameLst>
                                          <p:attrName>style.visibility</p:attrName>
                                        </p:attrNameLst>
                                      </p:cBhvr>
                                      <p:to>
                                        <p:strVal val="visible"/>
                                      </p:to>
                                    </p:set>
                                    <p:animEffect filter="blinds(horizontal)" transition="in">
                                      <p:cBhvr additive="repl">
                                        <p:cTn id="575" dur="500"/>
                                        <p:tgtEl>
                                          <p:spTgt spid="286">
                                            <p:txEl>
                                              <p:pRg st="104" end="238"/>
                                            </p:txEl>
                                          </p:spTgt>
                                        </p:tgtEl>
                                      </p:cBhvr>
                                    </p:animEffect>
                                  </p:childTnLst>
                                </p:cTn>
                              </p:par>
                            </p:childTnLst>
                          </p:cTn>
                        </p:par>
                      </p:childTnLst>
                    </p:cTn>
                  </p:par>
                  <p:par>
                    <p:cTn id="576" fill="hold">
                      <p:stCondLst>
                        <p:cond delay="indefinite"/>
                      </p:stCondLst>
                      <p:childTnLst>
                        <p:par>
                          <p:cTn id="577" fill="hold">
                            <p:stCondLst>
                              <p:cond delay="0"/>
                            </p:stCondLst>
                            <p:childTnLst>
                              <p:par>
                                <p:cTn id="578" nodeType="clickEffect" fill="hold" presetClass="entr" presetID="3" presetSubtype="10">
                                  <p:stCondLst>
                                    <p:cond delay="0"/>
                                  </p:stCondLst>
                                  <p:childTnLst>
                                    <p:set>
                                      <p:cBhvr>
                                        <p:cTn id="579" dur="1" fill="hold">
                                          <p:stCondLst>
                                            <p:cond delay="0"/>
                                          </p:stCondLst>
                                        </p:cTn>
                                        <p:tgtEl>
                                          <p:spTgt spid="286">
                                            <p:txEl>
                                              <p:pRg st="238" end="382"/>
                                            </p:txEl>
                                          </p:spTgt>
                                        </p:tgtEl>
                                        <p:attrNameLst>
                                          <p:attrName>style.visibility</p:attrName>
                                        </p:attrNameLst>
                                      </p:cBhvr>
                                      <p:to>
                                        <p:strVal val="visible"/>
                                      </p:to>
                                    </p:set>
                                    <p:animEffect filter="blinds(horizontal)" transition="in">
                                      <p:cBhvr additive="repl">
                                        <p:cTn id="580" dur="500"/>
                                        <p:tgtEl>
                                          <p:spTgt spid="286">
                                            <p:txEl>
                                              <p:pRg st="238" end="38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8" name="Picture 3" descr=""/>
          <p:cNvPicPr/>
          <p:nvPr/>
        </p:nvPicPr>
        <p:blipFill>
          <a:blip r:embed="rId1"/>
          <a:stretch/>
        </p:blipFill>
        <p:spPr>
          <a:xfrm>
            <a:off x="304920" y="685800"/>
            <a:ext cx="8486640" cy="5257440"/>
          </a:xfrm>
          <a:prstGeom prst="rect">
            <a:avLst/>
          </a:prstGeom>
          <a:ln w="9360">
            <a:noFill/>
          </a:ln>
        </p:spPr>
      </p:pic>
      <p:sp>
        <p:nvSpPr>
          <p:cNvPr id="289"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12D46A75-F4D6-444C-AF75-C0B42615516B}"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0" name="Picture 2" descr=""/>
          <p:cNvPicPr/>
          <p:nvPr/>
        </p:nvPicPr>
        <p:blipFill>
          <a:blip r:embed="rId1"/>
          <a:stretch/>
        </p:blipFill>
        <p:spPr>
          <a:xfrm>
            <a:off x="304920" y="838080"/>
            <a:ext cx="8553240" cy="5181120"/>
          </a:xfrm>
          <a:prstGeom prst="rect">
            <a:avLst/>
          </a:prstGeom>
          <a:ln w="9360">
            <a:noFill/>
          </a:ln>
        </p:spPr>
      </p:pic>
      <p:sp>
        <p:nvSpPr>
          <p:cNvPr id="291"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77605017-F2BF-46BF-A050-1A6BF14F18C9}"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 multilayered, flexible, sheet-like medicament device that was buoyant in the gastric juice of the stomach and had SR characteristics.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device consisted of at least one dry, self supporting carrier film made up of a water-insoluble polymer matrix having a drug dispersed or dissolved therein, and a barrier film overlaying the carrier film.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barrier film consisted of one water-insoluble and a water- and drug-permeable polymer or copolymer.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Both barrier and carrier films were sealed together along their periphery and in such a way as to entrap a plurality of small air pockets, which brought about the buoyancy of laminated films.</a:t>
            </a:r>
            <a:endParaRPr b="0" lang="en-US" sz="1400" spc="-1" strike="noStrike">
              <a:solidFill>
                <a:srgbClr val="000000"/>
              </a:solidFill>
              <a:uFill>
                <a:solidFill>
                  <a:srgbClr val="ffffff"/>
                </a:solidFill>
              </a:uFill>
              <a:latin typeface="Perpetua"/>
            </a:endParaRPr>
          </a:p>
        </p:txBody>
      </p:sp>
      <p:sp>
        <p:nvSpPr>
          <p:cNvPr id="293"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0D0AFB42-3E23-490B-863A-44DD48956C6F}"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581" dur="indefinite" restart="never" nodeType="tmRoot">
          <p:childTnLst>
            <p:seq>
              <p:cTn id="582" dur="indefinite" nodeType="mainSeq">
                <p:childTnLst>
                  <p:par>
                    <p:cTn id="583" fill="hold">
                      <p:stCondLst>
                        <p:cond delay="indefinite"/>
                      </p:stCondLst>
                      <p:childTnLst>
                        <p:par>
                          <p:cTn id="584" fill="hold">
                            <p:stCondLst>
                              <p:cond delay="0"/>
                            </p:stCondLst>
                            <p:childTnLst>
                              <p:par>
                                <p:cTn id="585" nodeType="clickEffect" fill="hold" presetClass="entr" presetID="3" presetSubtype="10">
                                  <p:stCondLst>
                                    <p:cond delay="0"/>
                                  </p:stCondLst>
                                  <p:childTnLst>
                                    <p:set>
                                      <p:cBhvr>
                                        <p:cTn id="586" dur="1" fill="hold">
                                          <p:stCondLst>
                                            <p:cond delay="0"/>
                                          </p:stCondLst>
                                        </p:cTn>
                                        <p:tgtEl>
                                          <p:spTgt spid="292">
                                            <p:txEl>
                                              <p:pRg st="0" end="137"/>
                                            </p:txEl>
                                          </p:spTgt>
                                        </p:tgtEl>
                                        <p:attrNameLst>
                                          <p:attrName>style.visibility</p:attrName>
                                        </p:attrNameLst>
                                      </p:cBhvr>
                                      <p:to>
                                        <p:strVal val="visible"/>
                                      </p:to>
                                    </p:set>
                                    <p:animEffect filter="blinds(horizontal)" transition="in">
                                      <p:cBhvr additive="repl">
                                        <p:cTn id="587" dur="500"/>
                                        <p:tgtEl>
                                          <p:spTgt spid="292">
                                            <p:txEl>
                                              <p:pRg st="0" end="137"/>
                                            </p:txEl>
                                          </p:spTgt>
                                        </p:tgtEl>
                                      </p:cBhvr>
                                    </p:animEffect>
                                  </p:childTnLst>
                                </p:cTn>
                              </p:par>
                            </p:childTnLst>
                          </p:cTn>
                        </p:par>
                      </p:childTnLst>
                    </p:cTn>
                  </p:par>
                  <p:par>
                    <p:cTn id="588" fill="hold">
                      <p:stCondLst>
                        <p:cond delay="indefinite"/>
                      </p:stCondLst>
                      <p:childTnLst>
                        <p:par>
                          <p:cTn id="589" fill="hold">
                            <p:stCondLst>
                              <p:cond delay="0"/>
                            </p:stCondLst>
                            <p:childTnLst>
                              <p:par>
                                <p:cTn id="590" nodeType="clickEffect" fill="hold" presetClass="entr" presetID="3" presetSubtype="10">
                                  <p:stCondLst>
                                    <p:cond delay="0"/>
                                  </p:stCondLst>
                                  <p:childTnLst>
                                    <p:set>
                                      <p:cBhvr>
                                        <p:cTn id="591" dur="1" fill="hold">
                                          <p:stCondLst>
                                            <p:cond delay="0"/>
                                          </p:stCondLst>
                                        </p:cTn>
                                        <p:tgtEl>
                                          <p:spTgt spid="292">
                                            <p:txEl>
                                              <p:pRg st="137" end="347"/>
                                            </p:txEl>
                                          </p:spTgt>
                                        </p:tgtEl>
                                        <p:attrNameLst>
                                          <p:attrName>style.visibility</p:attrName>
                                        </p:attrNameLst>
                                      </p:cBhvr>
                                      <p:to>
                                        <p:strVal val="visible"/>
                                      </p:to>
                                    </p:set>
                                    <p:animEffect filter="blinds(horizontal)" transition="in">
                                      <p:cBhvr additive="repl">
                                        <p:cTn id="592" dur="500"/>
                                        <p:tgtEl>
                                          <p:spTgt spid="292">
                                            <p:txEl>
                                              <p:pRg st="137" end="347"/>
                                            </p:txEl>
                                          </p:spTgt>
                                        </p:tgtEl>
                                      </p:cBhvr>
                                    </p:animEffect>
                                  </p:childTnLst>
                                </p:cTn>
                              </p:par>
                            </p:childTnLst>
                          </p:cTn>
                        </p:par>
                      </p:childTnLst>
                    </p:cTn>
                  </p:par>
                  <p:par>
                    <p:cTn id="593" fill="hold">
                      <p:stCondLst>
                        <p:cond delay="indefinite"/>
                      </p:stCondLst>
                      <p:childTnLst>
                        <p:par>
                          <p:cTn id="594" fill="hold">
                            <p:stCondLst>
                              <p:cond delay="0"/>
                            </p:stCondLst>
                            <p:childTnLst>
                              <p:par>
                                <p:cTn id="595" nodeType="clickEffect" fill="hold" presetClass="entr" presetID="3" presetSubtype="10">
                                  <p:stCondLst>
                                    <p:cond delay="0"/>
                                  </p:stCondLst>
                                  <p:childTnLst>
                                    <p:set>
                                      <p:cBhvr>
                                        <p:cTn id="596" dur="1" fill="hold">
                                          <p:stCondLst>
                                            <p:cond delay="0"/>
                                          </p:stCondLst>
                                        </p:cTn>
                                        <p:tgtEl>
                                          <p:spTgt spid="292">
                                            <p:txEl>
                                              <p:pRg st="347" end="452"/>
                                            </p:txEl>
                                          </p:spTgt>
                                        </p:tgtEl>
                                        <p:attrNameLst>
                                          <p:attrName>style.visibility</p:attrName>
                                        </p:attrNameLst>
                                      </p:cBhvr>
                                      <p:to>
                                        <p:strVal val="visible"/>
                                      </p:to>
                                    </p:set>
                                    <p:animEffect filter="blinds(horizontal)" transition="in">
                                      <p:cBhvr additive="repl">
                                        <p:cTn id="597" dur="500"/>
                                        <p:tgtEl>
                                          <p:spTgt spid="292">
                                            <p:txEl>
                                              <p:pRg st="347" end="452"/>
                                            </p:txEl>
                                          </p:spTgt>
                                        </p:tgtEl>
                                      </p:cBhvr>
                                    </p:animEffect>
                                  </p:childTnLst>
                                </p:cTn>
                              </p:par>
                            </p:childTnLst>
                          </p:cTn>
                        </p:par>
                      </p:childTnLst>
                    </p:cTn>
                  </p:par>
                  <p:par>
                    <p:cTn id="598" fill="hold">
                      <p:stCondLst>
                        <p:cond delay="indefinite"/>
                      </p:stCondLst>
                      <p:childTnLst>
                        <p:par>
                          <p:cTn id="599" fill="hold">
                            <p:stCondLst>
                              <p:cond delay="0"/>
                            </p:stCondLst>
                            <p:childTnLst>
                              <p:par>
                                <p:cTn id="600" nodeType="clickEffect" fill="hold" presetClass="entr" presetID="3" presetSubtype="10">
                                  <p:stCondLst>
                                    <p:cond delay="0"/>
                                  </p:stCondLst>
                                  <p:childTnLst>
                                    <p:set>
                                      <p:cBhvr>
                                        <p:cTn id="601" dur="1" fill="hold">
                                          <p:stCondLst>
                                            <p:cond delay="0"/>
                                          </p:stCondLst>
                                        </p:cTn>
                                        <p:tgtEl>
                                          <p:spTgt spid="292">
                                            <p:txEl>
                                              <p:pRg st="452" end="644"/>
                                            </p:txEl>
                                          </p:spTgt>
                                        </p:tgtEl>
                                        <p:attrNameLst>
                                          <p:attrName>style.visibility</p:attrName>
                                        </p:attrNameLst>
                                      </p:cBhvr>
                                      <p:to>
                                        <p:strVal val="visible"/>
                                      </p:to>
                                    </p:set>
                                    <p:animEffect filter="blinds(horizontal)" transition="in">
                                      <p:cBhvr additive="repl">
                                        <p:cTn id="602" dur="500"/>
                                        <p:tgtEl>
                                          <p:spTgt spid="292">
                                            <p:txEl>
                                              <p:pRg st="452" end="64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304920" y="304920"/>
            <a:ext cx="8610120" cy="6324120"/>
          </a:xfrm>
          <a:prstGeom prst="rect">
            <a:avLst/>
          </a:prstGeom>
          <a:noFill/>
          <a:ln>
            <a:noFill/>
          </a:ln>
        </p:spPr>
        <p:txBody>
          <a:bodyPr lIns="90000" rIns="90000" tIns="45000" bIns="45000"/>
          <a:p>
            <a:pPr marL="274320" indent="-273960" algn="just">
              <a:lnSpc>
                <a:spcPct val="150000"/>
              </a:lnSpc>
            </a:pPr>
            <a:r>
              <a:rPr b="1" i="1" lang="en-US" sz="2600" spc="-1" strike="noStrike">
                <a:solidFill>
                  <a:srgbClr val="000000"/>
                </a:solidFill>
                <a:uFill>
                  <a:solidFill>
                    <a:srgbClr val="ffffff"/>
                  </a:solidFill>
                </a:uFill>
                <a:latin typeface="Perpetua"/>
              </a:rPr>
              <a:t>Stomach</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stomach is situated in the left upper part of the abdominal cavity immediately under the diaphragm.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Its size varies according to the amount of distension: up to 1500 ml following a meal; after food has emptied, a collapsed state is obtained with resting volume of 25–50 ml.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stomach is anatomically divided into three parts: fundus, body, and antrum (or pylorus).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proximal stomach, made up of fundus and body regions, serves as a reservoir for the ingested materials, while the distal region (antrum) is the major site of mixing motions, acting as a pump to accomplish gastric emptying.</a:t>
            </a:r>
            <a:endParaRPr b="0" lang="en-US" sz="1400" spc="-1" strike="noStrike">
              <a:solidFill>
                <a:srgbClr val="000000"/>
              </a:solidFill>
              <a:uFill>
                <a:solidFill>
                  <a:srgbClr val="ffffff"/>
                </a:solidFill>
              </a:uFill>
              <a:latin typeface="Perpetua"/>
            </a:endParaRPr>
          </a:p>
        </p:txBody>
      </p:sp>
      <p:sp>
        <p:nvSpPr>
          <p:cNvPr id="222"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5947DD76-FF66-4BF8-953D-71E4EB2DACDD}"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22" dur="indefinite" restart="never" nodeType="tmRoot">
          <p:childTnLst>
            <p:seq>
              <p:cTn id="23" dur="indefinite" nodeType="mainSeq">
                <p:childTnLst>
                  <p:par>
                    <p:cTn id="24" fill="hold">
                      <p:stCondLst>
                        <p:cond delay="indefinite"/>
                      </p:stCondLst>
                      <p:childTnLst>
                        <p:par>
                          <p:cTn id="25" fill="hold">
                            <p:stCondLst>
                              <p:cond delay="0"/>
                            </p:stCondLst>
                            <p:childTnLst>
                              <p:par>
                                <p:cTn id="26" nodeType="clickEffect" fill="hold" presetClass="entr" presetID="3" presetSubtype="10">
                                  <p:stCondLst>
                                    <p:cond delay="0"/>
                                  </p:stCondLst>
                                  <p:childTnLst>
                                    <p:set>
                                      <p:cBhvr>
                                        <p:cTn id="27" dur="1" fill="hold">
                                          <p:stCondLst>
                                            <p:cond delay="0"/>
                                          </p:stCondLst>
                                        </p:cTn>
                                        <p:tgtEl>
                                          <p:spTgt spid="221">
                                            <p:txEl>
                                              <p:pRg st="0" end="8"/>
                                            </p:txEl>
                                          </p:spTgt>
                                        </p:tgtEl>
                                        <p:attrNameLst>
                                          <p:attrName>style.visibility</p:attrName>
                                        </p:attrNameLst>
                                      </p:cBhvr>
                                      <p:to>
                                        <p:strVal val="visible"/>
                                      </p:to>
                                    </p:set>
                                    <p:animEffect filter="blinds(horizontal)" transition="in">
                                      <p:cBhvr additive="repl">
                                        <p:cTn id="28" dur="500"/>
                                        <p:tgtEl>
                                          <p:spTgt spid="221">
                                            <p:txEl>
                                              <p:pRg st="0" end="8"/>
                                            </p:txEl>
                                          </p:spTgt>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3" presetSubtype="10">
                                  <p:stCondLst>
                                    <p:cond delay="0"/>
                                  </p:stCondLst>
                                  <p:childTnLst>
                                    <p:set>
                                      <p:cBhvr>
                                        <p:cTn id="32" dur="1" fill="hold">
                                          <p:stCondLst>
                                            <p:cond delay="0"/>
                                          </p:stCondLst>
                                        </p:cTn>
                                        <p:tgtEl>
                                          <p:spTgt spid="221">
                                            <p:txEl>
                                              <p:pRg st="8" end="113"/>
                                            </p:txEl>
                                          </p:spTgt>
                                        </p:tgtEl>
                                        <p:attrNameLst>
                                          <p:attrName>style.visibility</p:attrName>
                                        </p:attrNameLst>
                                      </p:cBhvr>
                                      <p:to>
                                        <p:strVal val="visible"/>
                                      </p:to>
                                    </p:set>
                                    <p:animEffect filter="blinds(horizontal)" transition="in">
                                      <p:cBhvr additive="repl">
                                        <p:cTn id="33" dur="500"/>
                                        <p:tgtEl>
                                          <p:spTgt spid="221">
                                            <p:txEl>
                                              <p:pRg st="8" end="113"/>
                                            </p:txEl>
                                          </p:spTgt>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3" presetSubtype="10">
                                  <p:stCondLst>
                                    <p:cond delay="0"/>
                                  </p:stCondLst>
                                  <p:childTnLst>
                                    <p:set>
                                      <p:cBhvr>
                                        <p:cTn id="37" dur="1" fill="hold">
                                          <p:stCondLst>
                                            <p:cond delay="0"/>
                                          </p:stCondLst>
                                        </p:cTn>
                                        <p:tgtEl>
                                          <p:spTgt spid="221">
                                            <p:txEl>
                                              <p:pRg st="113" end="288"/>
                                            </p:txEl>
                                          </p:spTgt>
                                        </p:tgtEl>
                                        <p:attrNameLst>
                                          <p:attrName>style.visibility</p:attrName>
                                        </p:attrNameLst>
                                      </p:cBhvr>
                                      <p:to>
                                        <p:strVal val="visible"/>
                                      </p:to>
                                    </p:set>
                                    <p:animEffect filter="blinds(horizontal)" transition="in">
                                      <p:cBhvr additive="repl">
                                        <p:cTn id="38" dur="500"/>
                                        <p:tgtEl>
                                          <p:spTgt spid="221">
                                            <p:txEl>
                                              <p:pRg st="113" end="288"/>
                                            </p:txEl>
                                          </p:spTgt>
                                        </p:tgtEl>
                                      </p:cBhvr>
                                    </p:animEffec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3" presetSubtype="10">
                                  <p:stCondLst>
                                    <p:cond delay="0"/>
                                  </p:stCondLst>
                                  <p:childTnLst>
                                    <p:set>
                                      <p:cBhvr>
                                        <p:cTn id="42" dur="1" fill="hold">
                                          <p:stCondLst>
                                            <p:cond delay="0"/>
                                          </p:stCondLst>
                                        </p:cTn>
                                        <p:tgtEl>
                                          <p:spTgt spid="221">
                                            <p:txEl>
                                              <p:pRg st="288" end="382"/>
                                            </p:txEl>
                                          </p:spTgt>
                                        </p:tgtEl>
                                        <p:attrNameLst>
                                          <p:attrName>style.visibility</p:attrName>
                                        </p:attrNameLst>
                                      </p:cBhvr>
                                      <p:to>
                                        <p:strVal val="visible"/>
                                      </p:to>
                                    </p:set>
                                    <p:animEffect filter="blinds(horizontal)" transition="in">
                                      <p:cBhvr additive="repl">
                                        <p:cTn id="43" dur="500"/>
                                        <p:tgtEl>
                                          <p:spTgt spid="221">
                                            <p:txEl>
                                              <p:pRg st="288" end="382"/>
                                            </p:txEl>
                                          </p:spTgt>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3" presetSubtype="10">
                                  <p:stCondLst>
                                    <p:cond delay="0"/>
                                  </p:stCondLst>
                                  <p:childTnLst>
                                    <p:set>
                                      <p:cBhvr>
                                        <p:cTn id="47" dur="1" fill="hold">
                                          <p:stCondLst>
                                            <p:cond delay="0"/>
                                          </p:stCondLst>
                                        </p:cTn>
                                        <p:tgtEl>
                                          <p:spTgt spid="221">
                                            <p:txEl>
                                              <p:pRg st="382" end="609"/>
                                            </p:txEl>
                                          </p:spTgt>
                                        </p:tgtEl>
                                        <p:attrNameLst>
                                          <p:attrName>style.visibility</p:attrName>
                                        </p:attrNameLst>
                                      </p:cBhvr>
                                      <p:to>
                                        <p:strVal val="visible"/>
                                      </p:to>
                                    </p:set>
                                    <p:animEffect filter="blinds(horizontal)" transition="in">
                                      <p:cBhvr additive="repl">
                                        <p:cTn id="48" dur="500"/>
                                        <p:tgtEl>
                                          <p:spTgt spid="221">
                                            <p:txEl>
                                              <p:pRg st="382" end="60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TextShape 1"/>
          <p:cNvSpPr txBox="1"/>
          <p:nvPr/>
        </p:nvSpPr>
        <p:spPr>
          <a:xfrm>
            <a:off x="228600" y="228600"/>
            <a:ext cx="861012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2.  Alginate beads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Multi-unit floating dosage forms have been developed from freeze-dried calcium alginate.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Spherical beads of approximately 2.5 mm in diameter can be prepared by dropping sodium alginate solution into aqueous solution of calcium chloride, causing the precipitation of calcium alginate.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beads are then separated, snap-frozen in liquid nitrogen, and freeze-dried at - 40ºC for 24 hours, leading to the formation of a porous system, which can maintain a floating force for over 12 hours.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These floating beads gave a prolonged residence time of more than 5.5 hours when compared with solid beads which gave short residence time of 1 hour</a:t>
            </a:r>
            <a:endParaRPr b="0" lang="en-US" sz="1400" spc="-1" strike="noStrike">
              <a:solidFill>
                <a:srgbClr val="000000"/>
              </a:solidFill>
              <a:uFill>
                <a:solidFill>
                  <a:srgbClr val="ffffff"/>
                </a:solidFill>
              </a:uFill>
              <a:latin typeface="Perpetua"/>
            </a:endParaRPr>
          </a:p>
        </p:txBody>
      </p:sp>
      <p:sp>
        <p:nvSpPr>
          <p:cNvPr id="295"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1EF61AAC-A7EC-47A3-80D4-8FCCE1FFF43E}"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603" dur="indefinite" restart="never" nodeType="tmRoot">
          <p:childTnLst>
            <p:seq>
              <p:cTn id="604" dur="indefinite" nodeType="mainSeq">
                <p:childTnLst>
                  <p:par>
                    <p:cTn id="605" fill="hold">
                      <p:stCondLst>
                        <p:cond delay="indefinite"/>
                      </p:stCondLst>
                      <p:childTnLst>
                        <p:par>
                          <p:cTn id="606" fill="hold">
                            <p:stCondLst>
                              <p:cond delay="0"/>
                            </p:stCondLst>
                            <p:childTnLst>
                              <p:par>
                                <p:cTn id="607" nodeType="clickEffect" fill="hold" presetClass="entr" presetID="3" presetSubtype="10">
                                  <p:stCondLst>
                                    <p:cond delay="0"/>
                                  </p:stCondLst>
                                  <p:childTnLst>
                                    <p:set>
                                      <p:cBhvr>
                                        <p:cTn id="608" dur="1" fill="hold">
                                          <p:stCondLst>
                                            <p:cond delay="0"/>
                                          </p:stCondLst>
                                        </p:cTn>
                                        <p:tgtEl>
                                          <p:spTgt spid="294">
                                            <p:txEl>
                                              <p:pRg st="0" end="19"/>
                                            </p:txEl>
                                          </p:spTgt>
                                        </p:tgtEl>
                                        <p:attrNameLst>
                                          <p:attrName>style.visibility</p:attrName>
                                        </p:attrNameLst>
                                      </p:cBhvr>
                                      <p:to>
                                        <p:strVal val="visible"/>
                                      </p:to>
                                    </p:set>
                                    <p:animEffect filter="blinds(horizontal)" transition="in">
                                      <p:cBhvr additive="repl">
                                        <p:cTn id="609" dur="500"/>
                                        <p:tgtEl>
                                          <p:spTgt spid="294">
                                            <p:txEl>
                                              <p:pRg st="0" end="19"/>
                                            </p:txEl>
                                          </p:spTgt>
                                        </p:tgtEl>
                                      </p:cBhvr>
                                    </p:animEffect>
                                  </p:childTnLst>
                                </p:cTn>
                              </p:par>
                            </p:childTnLst>
                          </p:cTn>
                        </p:par>
                      </p:childTnLst>
                    </p:cTn>
                  </p:par>
                  <p:par>
                    <p:cTn id="610" fill="hold">
                      <p:stCondLst>
                        <p:cond delay="indefinite"/>
                      </p:stCondLst>
                      <p:childTnLst>
                        <p:par>
                          <p:cTn id="611" fill="hold">
                            <p:stCondLst>
                              <p:cond delay="0"/>
                            </p:stCondLst>
                            <p:childTnLst>
                              <p:par>
                                <p:cTn id="612" nodeType="clickEffect" fill="hold" presetClass="entr" presetID="3" presetSubtype="10">
                                  <p:stCondLst>
                                    <p:cond delay="0"/>
                                  </p:stCondLst>
                                  <p:childTnLst>
                                    <p:set>
                                      <p:cBhvr>
                                        <p:cTn id="613" dur="1" fill="hold">
                                          <p:stCondLst>
                                            <p:cond delay="0"/>
                                          </p:stCondLst>
                                        </p:cTn>
                                        <p:tgtEl>
                                          <p:spTgt spid="294">
                                            <p:txEl>
                                              <p:pRg st="19" end="109"/>
                                            </p:txEl>
                                          </p:spTgt>
                                        </p:tgtEl>
                                        <p:attrNameLst>
                                          <p:attrName>style.visibility</p:attrName>
                                        </p:attrNameLst>
                                      </p:cBhvr>
                                      <p:to>
                                        <p:strVal val="visible"/>
                                      </p:to>
                                    </p:set>
                                    <p:animEffect filter="blinds(horizontal)" transition="in">
                                      <p:cBhvr additive="repl">
                                        <p:cTn id="614" dur="500"/>
                                        <p:tgtEl>
                                          <p:spTgt spid="294">
                                            <p:txEl>
                                              <p:pRg st="19" end="109"/>
                                            </p:txEl>
                                          </p:spTgt>
                                        </p:tgtEl>
                                      </p:cBhvr>
                                    </p:animEffect>
                                  </p:childTnLst>
                                </p:cTn>
                              </p:par>
                            </p:childTnLst>
                          </p:cTn>
                        </p:par>
                      </p:childTnLst>
                    </p:cTn>
                  </p:par>
                  <p:par>
                    <p:cTn id="615" fill="hold">
                      <p:stCondLst>
                        <p:cond delay="indefinite"/>
                      </p:stCondLst>
                      <p:childTnLst>
                        <p:par>
                          <p:cTn id="616" fill="hold">
                            <p:stCondLst>
                              <p:cond delay="0"/>
                            </p:stCondLst>
                            <p:childTnLst>
                              <p:par>
                                <p:cTn id="617" nodeType="clickEffect" fill="hold" presetClass="entr" presetID="3" presetSubtype="10">
                                  <p:stCondLst>
                                    <p:cond delay="0"/>
                                  </p:stCondLst>
                                  <p:childTnLst>
                                    <p:set>
                                      <p:cBhvr>
                                        <p:cTn id="618" dur="1" fill="hold">
                                          <p:stCondLst>
                                            <p:cond delay="0"/>
                                          </p:stCondLst>
                                        </p:cTn>
                                        <p:tgtEl>
                                          <p:spTgt spid="294">
                                            <p:txEl>
                                              <p:pRg st="109" end="305"/>
                                            </p:txEl>
                                          </p:spTgt>
                                        </p:tgtEl>
                                        <p:attrNameLst>
                                          <p:attrName>style.visibility</p:attrName>
                                        </p:attrNameLst>
                                      </p:cBhvr>
                                      <p:to>
                                        <p:strVal val="visible"/>
                                      </p:to>
                                    </p:set>
                                    <p:animEffect filter="blinds(horizontal)" transition="in">
                                      <p:cBhvr additive="repl">
                                        <p:cTn id="619" dur="500"/>
                                        <p:tgtEl>
                                          <p:spTgt spid="294">
                                            <p:txEl>
                                              <p:pRg st="109" end="305"/>
                                            </p:txEl>
                                          </p:spTgt>
                                        </p:tgtEl>
                                      </p:cBhvr>
                                    </p:animEffect>
                                  </p:childTnLst>
                                </p:cTn>
                              </p:par>
                            </p:childTnLst>
                          </p:cTn>
                        </p:par>
                      </p:childTnLst>
                    </p:cTn>
                  </p:par>
                  <p:par>
                    <p:cTn id="620" fill="hold">
                      <p:stCondLst>
                        <p:cond delay="indefinite"/>
                      </p:stCondLst>
                      <p:childTnLst>
                        <p:par>
                          <p:cTn id="621" fill="hold">
                            <p:stCondLst>
                              <p:cond delay="0"/>
                            </p:stCondLst>
                            <p:childTnLst>
                              <p:par>
                                <p:cTn id="622" nodeType="clickEffect" fill="hold" presetClass="entr" presetID="3" presetSubtype="10">
                                  <p:stCondLst>
                                    <p:cond delay="0"/>
                                  </p:stCondLst>
                                  <p:childTnLst>
                                    <p:set>
                                      <p:cBhvr>
                                        <p:cTn id="623" dur="1" fill="hold">
                                          <p:stCondLst>
                                            <p:cond delay="0"/>
                                          </p:stCondLst>
                                        </p:cTn>
                                        <p:tgtEl>
                                          <p:spTgt spid="294">
                                            <p:txEl>
                                              <p:pRg st="305" end="509"/>
                                            </p:txEl>
                                          </p:spTgt>
                                        </p:tgtEl>
                                        <p:attrNameLst>
                                          <p:attrName>style.visibility</p:attrName>
                                        </p:attrNameLst>
                                      </p:cBhvr>
                                      <p:to>
                                        <p:strVal val="visible"/>
                                      </p:to>
                                    </p:set>
                                    <p:animEffect filter="blinds(horizontal)" transition="in">
                                      <p:cBhvr additive="repl">
                                        <p:cTn id="624" dur="500"/>
                                        <p:tgtEl>
                                          <p:spTgt spid="294">
                                            <p:txEl>
                                              <p:pRg st="305" end="509"/>
                                            </p:txEl>
                                          </p:spTgt>
                                        </p:tgtEl>
                                      </p:cBhvr>
                                    </p:animEffect>
                                  </p:childTnLst>
                                </p:cTn>
                              </p:par>
                            </p:childTnLst>
                          </p:cTn>
                        </p:par>
                      </p:childTnLst>
                    </p:cTn>
                  </p:par>
                  <p:par>
                    <p:cTn id="625" fill="hold">
                      <p:stCondLst>
                        <p:cond delay="indefinite"/>
                      </p:stCondLst>
                      <p:childTnLst>
                        <p:par>
                          <p:cTn id="626" fill="hold">
                            <p:stCondLst>
                              <p:cond delay="0"/>
                            </p:stCondLst>
                            <p:childTnLst>
                              <p:par>
                                <p:cTn id="627" nodeType="clickEffect" fill="hold" presetClass="entr" presetID="3" presetSubtype="10">
                                  <p:stCondLst>
                                    <p:cond delay="0"/>
                                  </p:stCondLst>
                                  <p:childTnLst>
                                    <p:set>
                                      <p:cBhvr>
                                        <p:cTn id="628" dur="1" fill="hold">
                                          <p:stCondLst>
                                            <p:cond delay="0"/>
                                          </p:stCondLst>
                                        </p:cTn>
                                        <p:tgtEl>
                                          <p:spTgt spid="294">
                                            <p:txEl>
                                              <p:pRg st="509" end="658"/>
                                            </p:txEl>
                                          </p:spTgt>
                                        </p:tgtEl>
                                        <p:attrNameLst>
                                          <p:attrName>style.visibility</p:attrName>
                                        </p:attrNameLst>
                                      </p:cBhvr>
                                      <p:to>
                                        <p:strVal val="visible"/>
                                      </p:to>
                                    </p:set>
                                    <p:animEffect filter="blinds(horizontal)" transition="in">
                                      <p:cBhvr additive="repl">
                                        <p:cTn id="629" dur="500"/>
                                        <p:tgtEl>
                                          <p:spTgt spid="294">
                                            <p:txEl>
                                              <p:pRg st="509" end="65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3. Hollow microspheres / Microballons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Hollow microspheres loaded with drug in their outer polymer shelf were prepared by a novel emulsion solvent diffusion method.</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ethanol/dichloromethane solution of the drug and an enteric acrylic polymer was poured into an agitated solution of Poly Vinyl Alcohol (PVA) that was thermally controlled at 40ºC.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gas phase is generated in the dispersed polymer droplet by the evaporation of dichloromethane formed and internal cavity in the microsphere of the polymer with drug.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microballoon floated continuously over the surface of an acidic dissolution media containing surfactant for more than 12 hours.</a:t>
            </a:r>
            <a:endParaRPr b="0" lang="en-US" sz="1400" spc="-1" strike="noStrike">
              <a:solidFill>
                <a:srgbClr val="000000"/>
              </a:solidFill>
              <a:uFill>
                <a:solidFill>
                  <a:srgbClr val="ffffff"/>
                </a:solidFill>
              </a:uFill>
              <a:latin typeface="Perpetua"/>
            </a:endParaRPr>
          </a:p>
        </p:txBody>
      </p:sp>
      <p:sp>
        <p:nvSpPr>
          <p:cNvPr id="297"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0D0C3C25-3885-417B-BD9C-562DD97DEC2A}"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630" dur="indefinite" restart="never" nodeType="tmRoot">
          <p:childTnLst>
            <p:seq>
              <p:cTn id="631" dur="indefinite" nodeType="mainSeq">
                <p:childTnLst>
                  <p:par>
                    <p:cTn id="632" fill="hold">
                      <p:stCondLst>
                        <p:cond delay="indefinite"/>
                      </p:stCondLst>
                      <p:childTnLst>
                        <p:par>
                          <p:cTn id="633" fill="hold">
                            <p:stCondLst>
                              <p:cond delay="0"/>
                            </p:stCondLst>
                            <p:childTnLst>
                              <p:par>
                                <p:cTn id="634" nodeType="clickEffect" fill="hold" presetClass="entr" presetID="3" presetSubtype="10">
                                  <p:stCondLst>
                                    <p:cond delay="0"/>
                                  </p:stCondLst>
                                  <p:childTnLst>
                                    <p:set>
                                      <p:cBhvr>
                                        <p:cTn id="635" dur="1" fill="hold">
                                          <p:stCondLst>
                                            <p:cond delay="0"/>
                                          </p:stCondLst>
                                        </p:cTn>
                                        <p:tgtEl>
                                          <p:spTgt spid="296">
                                            <p:txEl>
                                              <p:pRg st="0" end="38"/>
                                            </p:txEl>
                                          </p:spTgt>
                                        </p:tgtEl>
                                        <p:attrNameLst>
                                          <p:attrName>style.visibility</p:attrName>
                                        </p:attrNameLst>
                                      </p:cBhvr>
                                      <p:to>
                                        <p:strVal val="visible"/>
                                      </p:to>
                                    </p:set>
                                    <p:animEffect filter="blinds(horizontal)" transition="in">
                                      <p:cBhvr additive="repl">
                                        <p:cTn id="636" dur="500"/>
                                        <p:tgtEl>
                                          <p:spTgt spid="296">
                                            <p:txEl>
                                              <p:pRg st="0" end="38"/>
                                            </p:txEl>
                                          </p:spTgt>
                                        </p:tgtEl>
                                      </p:cBhvr>
                                    </p:animEffect>
                                  </p:childTnLst>
                                </p:cTn>
                              </p:par>
                            </p:childTnLst>
                          </p:cTn>
                        </p:par>
                      </p:childTnLst>
                    </p:cTn>
                  </p:par>
                  <p:par>
                    <p:cTn id="637" fill="hold">
                      <p:stCondLst>
                        <p:cond delay="indefinite"/>
                      </p:stCondLst>
                      <p:childTnLst>
                        <p:par>
                          <p:cTn id="638" fill="hold">
                            <p:stCondLst>
                              <p:cond delay="0"/>
                            </p:stCondLst>
                            <p:childTnLst>
                              <p:par>
                                <p:cTn id="639" nodeType="clickEffect" fill="hold" presetClass="entr" presetID="3" presetSubtype="10">
                                  <p:stCondLst>
                                    <p:cond delay="0"/>
                                  </p:stCondLst>
                                  <p:childTnLst>
                                    <p:set>
                                      <p:cBhvr>
                                        <p:cTn id="640" dur="1" fill="hold">
                                          <p:stCondLst>
                                            <p:cond delay="0"/>
                                          </p:stCondLst>
                                        </p:cTn>
                                        <p:tgtEl>
                                          <p:spTgt spid="296">
                                            <p:txEl>
                                              <p:pRg st="38" end="164"/>
                                            </p:txEl>
                                          </p:spTgt>
                                        </p:tgtEl>
                                        <p:attrNameLst>
                                          <p:attrName>style.visibility</p:attrName>
                                        </p:attrNameLst>
                                      </p:cBhvr>
                                      <p:to>
                                        <p:strVal val="visible"/>
                                      </p:to>
                                    </p:set>
                                    <p:animEffect filter="blinds(horizontal)" transition="in">
                                      <p:cBhvr additive="repl">
                                        <p:cTn id="641" dur="500"/>
                                        <p:tgtEl>
                                          <p:spTgt spid="296">
                                            <p:txEl>
                                              <p:pRg st="38" end="164"/>
                                            </p:txEl>
                                          </p:spTgt>
                                        </p:tgtEl>
                                      </p:cBhvr>
                                    </p:animEffect>
                                  </p:childTnLst>
                                </p:cTn>
                              </p:par>
                            </p:childTnLst>
                          </p:cTn>
                        </p:par>
                      </p:childTnLst>
                    </p:cTn>
                  </p:par>
                  <p:par>
                    <p:cTn id="642" fill="hold">
                      <p:stCondLst>
                        <p:cond delay="indefinite"/>
                      </p:stCondLst>
                      <p:childTnLst>
                        <p:par>
                          <p:cTn id="643" fill="hold">
                            <p:stCondLst>
                              <p:cond delay="0"/>
                            </p:stCondLst>
                            <p:childTnLst>
                              <p:par>
                                <p:cTn id="644" nodeType="clickEffect" fill="hold" presetClass="entr" presetID="3" presetSubtype="10">
                                  <p:stCondLst>
                                    <p:cond delay="0"/>
                                  </p:stCondLst>
                                  <p:childTnLst>
                                    <p:set>
                                      <p:cBhvr>
                                        <p:cTn id="645" dur="1" fill="hold">
                                          <p:stCondLst>
                                            <p:cond delay="0"/>
                                          </p:stCondLst>
                                        </p:cTn>
                                        <p:tgtEl>
                                          <p:spTgt spid="296">
                                            <p:txEl>
                                              <p:pRg st="164" end="349"/>
                                            </p:txEl>
                                          </p:spTgt>
                                        </p:tgtEl>
                                        <p:attrNameLst>
                                          <p:attrName>style.visibility</p:attrName>
                                        </p:attrNameLst>
                                      </p:cBhvr>
                                      <p:to>
                                        <p:strVal val="visible"/>
                                      </p:to>
                                    </p:set>
                                    <p:animEffect filter="blinds(horizontal)" transition="in">
                                      <p:cBhvr additive="repl">
                                        <p:cTn id="646" dur="500"/>
                                        <p:tgtEl>
                                          <p:spTgt spid="296">
                                            <p:txEl>
                                              <p:pRg st="164" end="349"/>
                                            </p:txEl>
                                          </p:spTgt>
                                        </p:tgtEl>
                                      </p:cBhvr>
                                    </p:animEffec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3" presetSubtype="10">
                                  <p:stCondLst>
                                    <p:cond delay="0"/>
                                  </p:stCondLst>
                                  <p:childTnLst>
                                    <p:set>
                                      <p:cBhvr>
                                        <p:cTn id="650" dur="1" fill="hold">
                                          <p:stCondLst>
                                            <p:cond delay="0"/>
                                          </p:stCondLst>
                                        </p:cTn>
                                        <p:tgtEl>
                                          <p:spTgt spid="296">
                                            <p:txEl>
                                              <p:pRg st="349" end="520"/>
                                            </p:txEl>
                                          </p:spTgt>
                                        </p:tgtEl>
                                        <p:attrNameLst>
                                          <p:attrName>style.visibility</p:attrName>
                                        </p:attrNameLst>
                                      </p:cBhvr>
                                      <p:to>
                                        <p:strVal val="visible"/>
                                      </p:to>
                                    </p:set>
                                    <p:animEffect filter="blinds(horizontal)" transition="in">
                                      <p:cBhvr additive="repl">
                                        <p:cTn id="651" dur="500"/>
                                        <p:tgtEl>
                                          <p:spTgt spid="296">
                                            <p:txEl>
                                              <p:pRg st="349" end="520"/>
                                            </p:txEl>
                                          </p:spTgt>
                                        </p:tgtEl>
                                      </p:cBhvr>
                                    </p:animEffect>
                                  </p:childTnLst>
                                </p:cTn>
                              </p:par>
                            </p:childTnLst>
                          </p:cTn>
                        </p:par>
                      </p:childTnLst>
                    </p:cTn>
                  </p:par>
                  <p:par>
                    <p:cTn id="652" fill="hold">
                      <p:stCondLst>
                        <p:cond delay="indefinite"/>
                      </p:stCondLst>
                      <p:childTnLst>
                        <p:par>
                          <p:cTn id="653" fill="hold">
                            <p:stCondLst>
                              <p:cond delay="0"/>
                            </p:stCondLst>
                            <p:childTnLst>
                              <p:par>
                                <p:cTn id="654" nodeType="clickEffect" fill="hold" presetClass="entr" presetID="3" presetSubtype="10">
                                  <p:stCondLst>
                                    <p:cond delay="0"/>
                                  </p:stCondLst>
                                  <p:childTnLst>
                                    <p:set>
                                      <p:cBhvr>
                                        <p:cTn id="655" dur="1" fill="hold">
                                          <p:stCondLst>
                                            <p:cond delay="0"/>
                                          </p:stCondLst>
                                        </p:cTn>
                                        <p:tgtEl>
                                          <p:spTgt spid="296">
                                            <p:txEl>
                                              <p:pRg st="520" end="652"/>
                                            </p:txEl>
                                          </p:spTgt>
                                        </p:tgtEl>
                                        <p:attrNameLst>
                                          <p:attrName>style.visibility</p:attrName>
                                        </p:attrNameLst>
                                      </p:cBhvr>
                                      <p:to>
                                        <p:strVal val="visible"/>
                                      </p:to>
                                    </p:set>
                                    <p:animEffect filter="blinds(horizontal)" transition="in">
                                      <p:cBhvr additive="repl">
                                        <p:cTn id="656" dur="500"/>
                                        <p:tgtEl>
                                          <p:spTgt spid="296">
                                            <p:txEl>
                                              <p:pRg st="520" end="65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8" name="Picture 4" descr=""/>
          <p:cNvPicPr/>
          <p:nvPr/>
        </p:nvPicPr>
        <p:blipFill>
          <a:blip r:embed="rId1"/>
          <a:stretch/>
        </p:blipFill>
        <p:spPr>
          <a:xfrm>
            <a:off x="138240" y="433440"/>
            <a:ext cx="8867520" cy="5990760"/>
          </a:xfrm>
          <a:prstGeom prst="rect">
            <a:avLst/>
          </a:prstGeom>
          <a:ln w="9360">
            <a:noFill/>
          </a:ln>
        </p:spPr>
      </p:pic>
      <p:sp>
        <p:nvSpPr>
          <p:cNvPr id="299"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86D0DB82-BF01-4C32-A07B-92498806B042}"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4.  Microporous compartment system</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technology is based on the encapsulation of a drug reservoir inside a microporous compartment with pores along its top and bottom walls.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peripheral walls of the drug reservoir compartment are completely sealed to prevent any direct contact of gastric surface with the undissolved drug.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In the stomach, the floatation chamber containing entrapped air causes the delivery system to float over the gastric content.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Gastric fluid enters through the aperture, dissolves the drug and carries the dissolved drug for continuous transport across the intestine for absorption.</a:t>
            </a:r>
            <a:endParaRPr b="0" lang="en-US" sz="1400" spc="-1" strike="noStrike">
              <a:solidFill>
                <a:srgbClr val="000000"/>
              </a:solidFill>
              <a:uFill>
                <a:solidFill>
                  <a:srgbClr val="ffffff"/>
                </a:solidFill>
              </a:uFill>
              <a:latin typeface="Perpetua"/>
            </a:endParaRPr>
          </a:p>
        </p:txBody>
      </p:sp>
      <p:sp>
        <p:nvSpPr>
          <p:cNvPr id="301"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B0ED6423-A8A0-4880-9B3C-2E6950C82DD4}"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657" dur="indefinite" restart="never" nodeType="tmRoot">
          <p:childTnLst>
            <p:seq>
              <p:cTn id="658" dur="indefinite" nodeType="mainSeq">
                <p:childTnLst>
                  <p:par>
                    <p:cTn id="659" fill="hold">
                      <p:stCondLst>
                        <p:cond delay="indefinite"/>
                      </p:stCondLst>
                      <p:childTnLst>
                        <p:par>
                          <p:cTn id="660" fill="hold">
                            <p:stCondLst>
                              <p:cond delay="0"/>
                            </p:stCondLst>
                            <p:childTnLst>
                              <p:par>
                                <p:cTn id="661" nodeType="clickEffect" fill="hold" presetClass="entr" presetID="3" presetSubtype="10">
                                  <p:stCondLst>
                                    <p:cond delay="0"/>
                                  </p:stCondLst>
                                  <p:childTnLst>
                                    <p:set>
                                      <p:cBhvr>
                                        <p:cTn id="662" dur="1" fill="hold">
                                          <p:stCondLst>
                                            <p:cond delay="0"/>
                                          </p:stCondLst>
                                        </p:cTn>
                                        <p:tgtEl>
                                          <p:spTgt spid="300">
                                            <p:txEl>
                                              <p:pRg st="0" end="35"/>
                                            </p:txEl>
                                          </p:spTgt>
                                        </p:tgtEl>
                                        <p:attrNameLst>
                                          <p:attrName>style.visibility</p:attrName>
                                        </p:attrNameLst>
                                      </p:cBhvr>
                                      <p:to>
                                        <p:strVal val="visible"/>
                                      </p:to>
                                    </p:set>
                                    <p:animEffect filter="blinds(horizontal)" transition="in">
                                      <p:cBhvr additive="repl">
                                        <p:cTn id="663" dur="500"/>
                                        <p:tgtEl>
                                          <p:spTgt spid="300">
                                            <p:txEl>
                                              <p:pRg st="0" end="35"/>
                                            </p:txEl>
                                          </p:spTgt>
                                        </p:tgtEl>
                                      </p:cBhvr>
                                    </p:animEffect>
                                  </p:childTnLst>
                                </p:cTn>
                              </p:par>
                            </p:childTnLst>
                          </p:cTn>
                        </p:par>
                      </p:childTnLst>
                    </p:cTn>
                  </p:par>
                  <p:par>
                    <p:cTn id="664" fill="hold">
                      <p:stCondLst>
                        <p:cond delay="indefinite"/>
                      </p:stCondLst>
                      <p:childTnLst>
                        <p:par>
                          <p:cTn id="665" fill="hold">
                            <p:stCondLst>
                              <p:cond delay="0"/>
                            </p:stCondLst>
                            <p:childTnLst>
                              <p:par>
                                <p:cTn id="666" nodeType="clickEffect" fill="hold" presetClass="entr" presetID="3" presetSubtype="10">
                                  <p:stCondLst>
                                    <p:cond delay="0"/>
                                  </p:stCondLst>
                                  <p:childTnLst>
                                    <p:set>
                                      <p:cBhvr>
                                        <p:cTn id="667" dur="1" fill="hold">
                                          <p:stCondLst>
                                            <p:cond delay="0"/>
                                          </p:stCondLst>
                                        </p:cTn>
                                        <p:tgtEl>
                                          <p:spTgt spid="300">
                                            <p:txEl>
                                              <p:pRg st="35" end="178"/>
                                            </p:txEl>
                                          </p:spTgt>
                                        </p:tgtEl>
                                        <p:attrNameLst>
                                          <p:attrName>style.visibility</p:attrName>
                                        </p:attrNameLst>
                                      </p:cBhvr>
                                      <p:to>
                                        <p:strVal val="visible"/>
                                      </p:to>
                                    </p:set>
                                    <p:animEffect filter="blinds(horizontal)" transition="in">
                                      <p:cBhvr additive="repl">
                                        <p:cTn id="668" dur="500"/>
                                        <p:tgtEl>
                                          <p:spTgt spid="300">
                                            <p:txEl>
                                              <p:pRg st="35" end="178"/>
                                            </p:txEl>
                                          </p:spTgt>
                                        </p:tgtEl>
                                      </p:cBhvr>
                                    </p:animEffect>
                                  </p:childTnLst>
                                </p:cTn>
                              </p:par>
                            </p:childTnLst>
                          </p:cTn>
                        </p:par>
                      </p:childTnLst>
                    </p:cTn>
                  </p:par>
                  <p:par>
                    <p:cTn id="669" fill="hold">
                      <p:stCondLst>
                        <p:cond delay="indefinite"/>
                      </p:stCondLst>
                      <p:childTnLst>
                        <p:par>
                          <p:cTn id="670" fill="hold">
                            <p:stCondLst>
                              <p:cond delay="0"/>
                            </p:stCondLst>
                            <p:childTnLst>
                              <p:par>
                                <p:cTn id="671" nodeType="clickEffect" fill="hold" presetClass="entr" presetID="3" presetSubtype="10">
                                  <p:stCondLst>
                                    <p:cond delay="0"/>
                                  </p:stCondLst>
                                  <p:childTnLst>
                                    <p:set>
                                      <p:cBhvr>
                                        <p:cTn id="672" dur="1" fill="hold">
                                          <p:stCondLst>
                                            <p:cond delay="0"/>
                                          </p:stCondLst>
                                        </p:cTn>
                                        <p:tgtEl>
                                          <p:spTgt spid="300">
                                            <p:txEl>
                                              <p:pRg st="178" end="332"/>
                                            </p:txEl>
                                          </p:spTgt>
                                        </p:tgtEl>
                                        <p:attrNameLst>
                                          <p:attrName>style.visibility</p:attrName>
                                        </p:attrNameLst>
                                      </p:cBhvr>
                                      <p:to>
                                        <p:strVal val="visible"/>
                                      </p:to>
                                    </p:set>
                                    <p:animEffect filter="blinds(horizontal)" transition="in">
                                      <p:cBhvr additive="repl">
                                        <p:cTn id="673" dur="500"/>
                                        <p:tgtEl>
                                          <p:spTgt spid="300">
                                            <p:txEl>
                                              <p:pRg st="178" end="332"/>
                                            </p:txEl>
                                          </p:spTgt>
                                        </p:tgtEl>
                                      </p:cBhvr>
                                    </p:animEffect>
                                  </p:childTnLst>
                                </p:cTn>
                              </p:par>
                            </p:childTnLst>
                          </p:cTn>
                        </p:par>
                      </p:childTnLst>
                    </p:cTn>
                  </p:par>
                  <p:par>
                    <p:cTn id="674" fill="hold">
                      <p:stCondLst>
                        <p:cond delay="indefinite"/>
                      </p:stCondLst>
                      <p:childTnLst>
                        <p:par>
                          <p:cTn id="675" fill="hold">
                            <p:stCondLst>
                              <p:cond delay="0"/>
                            </p:stCondLst>
                            <p:childTnLst>
                              <p:par>
                                <p:cTn id="676" nodeType="clickEffect" fill="hold" presetClass="entr" presetID="3" presetSubtype="10">
                                  <p:stCondLst>
                                    <p:cond delay="0"/>
                                  </p:stCondLst>
                                  <p:childTnLst>
                                    <p:set>
                                      <p:cBhvr>
                                        <p:cTn id="677" dur="1" fill="hold">
                                          <p:stCondLst>
                                            <p:cond delay="0"/>
                                          </p:stCondLst>
                                        </p:cTn>
                                        <p:tgtEl>
                                          <p:spTgt spid="300">
                                            <p:txEl>
                                              <p:pRg st="332" end="459"/>
                                            </p:txEl>
                                          </p:spTgt>
                                        </p:tgtEl>
                                        <p:attrNameLst>
                                          <p:attrName>style.visibility</p:attrName>
                                        </p:attrNameLst>
                                      </p:cBhvr>
                                      <p:to>
                                        <p:strVal val="visible"/>
                                      </p:to>
                                    </p:set>
                                    <p:animEffect filter="blinds(horizontal)" transition="in">
                                      <p:cBhvr additive="repl">
                                        <p:cTn id="678" dur="500"/>
                                        <p:tgtEl>
                                          <p:spTgt spid="300">
                                            <p:txEl>
                                              <p:pRg st="332" end="459"/>
                                            </p:txEl>
                                          </p:spTgt>
                                        </p:tgtEl>
                                      </p:cBhvr>
                                    </p:animEffect>
                                  </p:childTnLst>
                                </p:cTn>
                              </p:par>
                            </p:childTnLst>
                          </p:cTn>
                        </p:par>
                      </p:childTnLst>
                    </p:cTn>
                  </p:par>
                  <p:par>
                    <p:cTn id="679" fill="hold">
                      <p:stCondLst>
                        <p:cond delay="indefinite"/>
                      </p:stCondLst>
                      <p:childTnLst>
                        <p:par>
                          <p:cTn id="680" fill="hold">
                            <p:stCondLst>
                              <p:cond delay="0"/>
                            </p:stCondLst>
                            <p:childTnLst>
                              <p:par>
                                <p:cTn id="681" nodeType="clickEffect" fill="hold" presetClass="entr" presetID="3" presetSubtype="10">
                                  <p:stCondLst>
                                    <p:cond delay="0"/>
                                  </p:stCondLst>
                                  <p:childTnLst>
                                    <p:set>
                                      <p:cBhvr>
                                        <p:cTn id="682" dur="1" fill="hold">
                                          <p:stCondLst>
                                            <p:cond delay="0"/>
                                          </p:stCondLst>
                                        </p:cTn>
                                        <p:tgtEl>
                                          <p:spTgt spid="300">
                                            <p:txEl>
                                              <p:pRg st="459" end="614"/>
                                            </p:txEl>
                                          </p:spTgt>
                                        </p:tgtEl>
                                        <p:attrNameLst>
                                          <p:attrName>style.visibility</p:attrName>
                                        </p:attrNameLst>
                                      </p:cBhvr>
                                      <p:to>
                                        <p:strVal val="visible"/>
                                      </p:to>
                                    </p:set>
                                    <p:animEffect filter="blinds(horizontal)" transition="in">
                                      <p:cBhvr additive="repl">
                                        <p:cTn id="683" dur="500"/>
                                        <p:tgtEl>
                                          <p:spTgt spid="300">
                                            <p:txEl>
                                              <p:pRg st="459" end="61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2" name="Picture 2" descr=""/>
          <p:cNvPicPr/>
          <p:nvPr/>
        </p:nvPicPr>
        <p:blipFill>
          <a:blip r:embed="rId1"/>
          <a:stretch/>
        </p:blipFill>
        <p:spPr>
          <a:xfrm>
            <a:off x="380880" y="1752480"/>
            <a:ext cx="8551080" cy="2742840"/>
          </a:xfrm>
          <a:prstGeom prst="rect">
            <a:avLst/>
          </a:prstGeom>
          <a:ln w="9360">
            <a:noFill/>
          </a:ln>
        </p:spPr>
      </p:pic>
      <p:sp>
        <p:nvSpPr>
          <p:cNvPr id="303"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EC202A4E-1C07-48C1-B82A-A72E7654111D}"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722160" y="609480"/>
            <a:ext cx="7772040" cy="1704600"/>
          </a:xfrm>
          <a:prstGeom prst="rect">
            <a:avLst/>
          </a:prstGeom>
          <a:noFill/>
          <a:ln>
            <a:noFill/>
          </a:ln>
        </p:spPr>
        <p:txBody>
          <a:bodyPr lIns="90000" rIns="90000" tIns="45000" bIns="91440" anchor="b"/>
          <a:p>
            <a:pPr>
              <a:lnSpc>
                <a:spcPct val="100000"/>
              </a:lnSpc>
            </a:pPr>
            <a:r>
              <a:rPr b="1" lang="en-US" sz="5000" spc="-1" strike="noStrike">
                <a:solidFill>
                  <a:srgbClr val="696464"/>
                </a:solidFill>
                <a:uFill>
                  <a:solidFill>
                    <a:srgbClr val="ffffff"/>
                  </a:solidFill>
                </a:uFill>
                <a:latin typeface="Franklin Gothic Book"/>
              </a:rPr>
              <a:t>
</a:t>
            </a:r>
            <a:r>
              <a:rPr b="1" lang="en-US" sz="5000" spc="-1" strike="noStrike">
                <a:solidFill>
                  <a:srgbClr val="696464"/>
                </a:solidFill>
                <a:uFill>
                  <a:solidFill>
                    <a:srgbClr val="ffffff"/>
                  </a:solidFill>
                </a:uFill>
                <a:latin typeface="Franklin Gothic Book"/>
              </a:rPr>
              <a:t>Effervescent Systems</a:t>
            </a:r>
            <a:r>
              <a:rPr b="1" lang="en-US" sz="5000" spc="-1" strike="noStrike">
                <a:solidFill>
                  <a:srgbClr val="696464"/>
                </a:solidFill>
                <a:uFill>
                  <a:solidFill>
                    <a:srgbClr val="ffffff"/>
                  </a:solidFill>
                </a:uFill>
                <a:latin typeface="Franklin Gothic Book"/>
              </a:rPr>
              <a:t>
</a:t>
            </a:r>
            <a:endParaRPr b="0" lang="en-US" sz="1400" spc="-1" strike="noStrike">
              <a:solidFill>
                <a:srgbClr val="000000"/>
              </a:solidFill>
              <a:uFill>
                <a:solidFill>
                  <a:srgbClr val="ffffff"/>
                </a:solidFill>
              </a:uFill>
              <a:latin typeface="Verdana"/>
            </a:endParaRPr>
          </a:p>
        </p:txBody>
      </p:sp>
      <p:sp>
        <p:nvSpPr>
          <p:cNvPr id="305" name="TextShape 2"/>
          <p:cNvSpPr txBox="1"/>
          <p:nvPr/>
        </p:nvSpPr>
        <p:spPr>
          <a:xfrm>
            <a:off x="146160" y="6208920"/>
            <a:ext cx="456840" cy="456840"/>
          </a:xfrm>
          <a:prstGeom prst="rect">
            <a:avLst/>
          </a:prstGeom>
          <a:noFill/>
          <a:ln>
            <a:noFill/>
          </a:ln>
        </p:spPr>
        <p:txBody>
          <a:bodyPr lIns="0" rIns="0" tIns="0" bIns="0" anchor="ctr" anchorCtr="1"/>
          <a:p>
            <a:pPr algn="ctr">
              <a:lnSpc>
                <a:spcPct val="100000"/>
              </a:lnSpc>
            </a:pPr>
            <a:fld id="{EBD605C5-5C76-427B-BBCF-0CBDB438D837}"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Shape 1"/>
          <p:cNvSpPr txBox="1"/>
          <p:nvPr/>
        </p:nvSpPr>
        <p:spPr>
          <a:xfrm>
            <a:off x="228600" y="152280"/>
            <a:ext cx="8686440" cy="6400440"/>
          </a:xfrm>
          <a:prstGeom prst="rect">
            <a:avLst/>
          </a:prstGeom>
          <a:noFill/>
          <a:ln>
            <a:noFill/>
          </a:ln>
        </p:spPr>
        <p:txBody>
          <a:bodyPr lIns="90000" rIns="90000" tIns="45000" bIns="45000"/>
          <a:p>
            <a:pPr marL="274320" indent="-273960" algn="just"/>
            <a:r>
              <a:rPr b="1" lang="en-US" sz="2400" spc="-1" strike="noStrike">
                <a:solidFill>
                  <a:srgbClr val="000000"/>
                </a:solidFill>
                <a:uFill>
                  <a:solidFill>
                    <a:srgbClr val="ffffff"/>
                  </a:solidFill>
                </a:uFill>
                <a:latin typeface="Perpetua"/>
              </a:rPr>
              <a:t>Volatile liquid containing systems</a:t>
            </a:r>
            <a:endParaRPr b="0" lang="en-US" sz="1400" spc="-1" strike="noStrike">
              <a:solidFill>
                <a:srgbClr val="000000"/>
              </a:solidFill>
              <a:uFill>
                <a:solidFill>
                  <a:srgbClr val="ffffff"/>
                </a:solidFill>
              </a:uFill>
              <a:latin typeface="Perpetua"/>
            </a:endParaRPr>
          </a:p>
          <a:p>
            <a:pPr lvl="1"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GRT of a DDS sustained by incorporating an inflatable chamber, which contains a liquid e.g. ether, cyclopentane, that gasifies at body temperature to cause the inflation of the chamber in the stomach.</a:t>
            </a:r>
            <a:endParaRPr b="0" lang="en-US" sz="2000" spc="-1" strike="noStrike">
              <a:solidFill>
                <a:srgbClr val="000000"/>
              </a:solidFill>
              <a:uFill>
                <a:solidFill>
                  <a:srgbClr val="ffffff"/>
                </a:solidFill>
              </a:uFill>
              <a:latin typeface="Perpetua"/>
            </a:endParaRPr>
          </a:p>
          <a:p>
            <a:pPr lvl="1"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These devices are osmotically controlled floating systems containing a hollow deformable unit that can convert from a collapsed to an expanded position &amp; returns to collapsed position after an extended period.</a:t>
            </a:r>
            <a:endParaRPr b="0" lang="en-US" sz="2000" spc="-1" strike="noStrike">
              <a:solidFill>
                <a:srgbClr val="000000"/>
              </a:solidFill>
              <a:uFill>
                <a:solidFill>
                  <a:srgbClr val="ffffff"/>
                </a:solidFill>
              </a:uFill>
              <a:latin typeface="Perpetua"/>
            </a:endParaRPr>
          </a:p>
          <a:p>
            <a:pPr lvl="1"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deformable system consists of two chambers separated by an impermeable, pressure-responsive, movable bladder.</a:t>
            </a:r>
            <a:endParaRPr b="0" lang="en-US" sz="2000" spc="-1" strike="noStrike">
              <a:solidFill>
                <a:srgbClr val="000000"/>
              </a:solidFill>
              <a:uFill>
                <a:solidFill>
                  <a:srgbClr val="ffffff"/>
                </a:solidFill>
              </a:uFill>
              <a:latin typeface="Perpetua"/>
            </a:endParaRPr>
          </a:p>
          <a:p>
            <a:pPr lvl="1"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first chamber contains the drug &amp; the second chamber contains volatile liquid.</a:t>
            </a:r>
            <a:endParaRPr b="0" lang="en-US" sz="2000" spc="-1" strike="noStrike">
              <a:solidFill>
                <a:srgbClr val="000000"/>
              </a:solidFill>
              <a:uFill>
                <a:solidFill>
                  <a:srgbClr val="ffffff"/>
                </a:solidFill>
              </a:uFill>
              <a:latin typeface="Perpetua"/>
            </a:endParaRPr>
          </a:p>
          <a:p>
            <a:pPr lvl="1"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device inflates &amp; the drug is continuously released from the reservoir into the gastric fluid.</a:t>
            </a:r>
            <a:endParaRPr b="0" lang="en-US" sz="2000" spc="-1" strike="noStrike">
              <a:solidFill>
                <a:srgbClr val="000000"/>
              </a:solidFill>
              <a:uFill>
                <a:solidFill>
                  <a:srgbClr val="ffffff"/>
                </a:solidFill>
              </a:uFill>
              <a:latin typeface="Perpetua"/>
            </a:endParaRPr>
          </a:p>
          <a:p>
            <a:pPr lvl="1"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device may also contain a bioerodible plug made up of  PVA, PE that gradually dissolves causing the inflatable chamber to release gas &amp; collapse after a predetermined time to permit the spontaneous ejection of the inflatable system from the stomach</a:t>
            </a:r>
            <a:endParaRPr b="0" lang="en-US" sz="2000" spc="-1" strike="noStrike">
              <a:solidFill>
                <a:srgbClr val="000000"/>
              </a:solidFill>
              <a:uFill>
                <a:solidFill>
                  <a:srgbClr val="ffffff"/>
                </a:solidFill>
              </a:uFill>
              <a:latin typeface="Perpetua"/>
            </a:endParaRPr>
          </a:p>
        </p:txBody>
      </p:sp>
      <p:sp>
        <p:nvSpPr>
          <p:cNvPr id="307"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6BA34933-8D02-4A50-8FC1-5A5C3E83D36E}"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8" name="Picture 2" descr=""/>
          <p:cNvPicPr/>
          <p:nvPr/>
        </p:nvPicPr>
        <p:blipFill>
          <a:blip r:embed="rId1"/>
          <a:stretch/>
        </p:blipFill>
        <p:spPr>
          <a:xfrm>
            <a:off x="152280" y="1371600"/>
            <a:ext cx="8757000" cy="3885840"/>
          </a:xfrm>
          <a:prstGeom prst="rect">
            <a:avLst/>
          </a:prstGeom>
          <a:ln w="9360">
            <a:noFill/>
          </a:ln>
        </p:spPr>
      </p:pic>
      <p:sp>
        <p:nvSpPr>
          <p:cNvPr id="309"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8DEFD0C9-158E-4972-A5CD-237190882B73}"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200" spc="-1" strike="noStrike">
                <a:solidFill>
                  <a:srgbClr val="000000"/>
                </a:solidFill>
                <a:uFill>
                  <a:solidFill>
                    <a:srgbClr val="ffffff"/>
                  </a:solidFill>
                </a:uFill>
                <a:latin typeface="Perpetua"/>
              </a:rPr>
              <a:t>Intragastric osmotically controlled DDS consists of an osmotic pressure controlled drug delivery device &amp; an inflatable floating support in a bioerodible capsule.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200" spc="-1" strike="noStrike">
                <a:solidFill>
                  <a:srgbClr val="000000"/>
                </a:solidFill>
                <a:uFill>
                  <a:solidFill>
                    <a:srgbClr val="ffffff"/>
                  </a:solidFill>
                </a:uFill>
                <a:latin typeface="Perpetua"/>
              </a:rPr>
              <a:t>When the device reaches the stomach, bioerodible capsule quickly disintegrates to release the DDS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200" spc="-1" strike="noStrike">
                <a:solidFill>
                  <a:srgbClr val="000000"/>
                </a:solidFill>
                <a:uFill>
                  <a:solidFill>
                    <a:srgbClr val="ffffff"/>
                  </a:solidFill>
                </a:uFill>
                <a:latin typeface="Perpetua"/>
              </a:rPr>
              <a:t>The floating support is made up of a deformable hollow polymeric bag containing a liquid that gasifies at body temperature to inflate the bag.</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200" spc="-1" strike="noStrike">
                <a:solidFill>
                  <a:srgbClr val="000000"/>
                </a:solidFill>
                <a:uFill>
                  <a:solidFill>
                    <a:srgbClr val="ffffff"/>
                  </a:solidFill>
                </a:uFill>
                <a:latin typeface="Perpetua"/>
              </a:rPr>
              <a:t>The osmotic pressure controlled part consists of two compartments: a drug reservoir compartment &amp; an osmotically active agent containing compartment.</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200" spc="-1" strike="noStrike">
                <a:solidFill>
                  <a:srgbClr val="000000"/>
                </a:solidFill>
                <a:uFill>
                  <a:solidFill>
                    <a:srgbClr val="ffffff"/>
                  </a:solidFill>
                </a:uFill>
                <a:latin typeface="Perpetua"/>
              </a:rPr>
              <a:t>The drug reservoir compartment is enclosed in pressure responsive collapsible bag which is impermeable to vapors &amp; liquid &amp; has drug delivery orifice.</a:t>
            </a: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sp>
        <p:nvSpPr>
          <p:cNvPr id="311"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2FC52897-FDD0-4072-8977-475758E32D57}"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684" dur="indefinite" restart="never" nodeType="tmRoot">
          <p:childTnLst>
            <p:seq>
              <p:cTn id="685" dur="indefinite" nodeType="mainSeq">
                <p:childTnLst>
                  <p:par>
                    <p:cTn id="686" fill="hold">
                      <p:stCondLst>
                        <p:cond delay="indefinite"/>
                      </p:stCondLst>
                      <p:childTnLst>
                        <p:par>
                          <p:cTn id="687" fill="hold">
                            <p:stCondLst>
                              <p:cond delay="0"/>
                            </p:stCondLst>
                            <p:childTnLst>
                              <p:par>
                                <p:cTn id="688" nodeType="clickEffect" fill="hold" presetClass="entr" presetID="3" presetSubtype="10">
                                  <p:stCondLst>
                                    <p:cond delay="0"/>
                                  </p:stCondLst>
                                  <p:childTnLst>
                                    <p:set>
                                      <p:cBhvr>
                                        <p:cTn id="689" dur="1" fill="hold">
                                          <p:stCondLst>
                                            <p:cond delay="0"/>
                                          </p:stCondLst>
                                        </p:cTn>
                                        <p:tgtEl>
                                          <p:spTgt spid="310">
                                            <p:txEl>
                                              <p:pRg st="0" end="163"/>
                                            </p:txEl>
                                          </p:spTgt>
                                        </p:tgtEl>
                                        <p:attrNameLst>
                                          <p:attrName>style.visibility</p:attrName>
                                        </p:attrNameLst>
                                      </p:cBhvr>
                                      <p:to>
                                        <p:strVal val="visible"/>
                                      </p:to>
                                    </p:set>
                                    <p:animEffect filter="blinds(horizontal)" transition="in">
                                      <p:cBhvr additive="repl">
                                        <p:cTn id="690" dur="500"/>
                                        <p:tgtEl>
                                          <p:spTgt spid="310">
                                            <p:txEl>
                                              <p:pRg st="0" end="163"/>
                                            </p:txEl>
                                          </p:spTgt>
                                        </p:tgtEl>
                                      </p:cBhvr>
                                    </p:animEffect>
                                  </p:childTnLst>
                                </p:cTn>
                              </p:par>
                            </p:childTnLst>
                          </p:cTn>
                        </p:par>
                      </p:childTnLst>
                    </p:cTn>
                  </p:par>
                  <p:par>
                    <p:cTn id="691" fill="hold">
                      <p:stCondLst>
                        <p:cond delay="indefinite"/>
                      </p:stCondLst>
                      <p:childTnLst>
                        <p:par>
                          <p:cTn id="692" fill="hold">
                            <p:stCondLst>
                              <p:cond delay="0"/>
                            </p:stCondLst>
                            <p:childTnLst>
                              <p:par>
                                <p:cTn id="693" nodeType="clickEffect" fill="hold" presetClass="entr" presetID="3" presetSubtype="10">
                                  <p:stCondLst>
                                    <p:cond delay="0"/>
                                  </p:stCondLst>
                                  <p:childTnLst>
                                    <p:set>
                                      <p:cBhvr>
                                        <p:cTn id="694" dur="1" fill="hold">
                                          <p:stCondLst>
                                            <p:cond delay="0"/>
                                          </p:stCondLst>
                                        </p:cTn>
                                        <p:tgtEl>
                                          <p:spTgt spid="310">
                                            <p:txEl>
                                              <p:pRg st="163" end="262"/>
                                            </p:txEl>
                                          </p:spTgt>
                                        </p:tgtEl>
                                        <p:attrNameLst>
                                          <p:attrName>style.visibility</p:attrName>
                                        </p:attrNameLst>
                                      </p:cBhvr>
                                      <p:to>
                                        <p:strVal val="visible"/>
                                      </p:to>
                                    </p:set>
                                    <p:animEffect filter="blinds(horizontal)" transition="in">
                                      <p:cBhvr additive="repl">
                                        <p:cTn id="695" dur="500"/>
                                        <p:tgtEl>
                                          <p:spTgt spid="310">
                                            <p:txEl>
                                              <p:pRg st="163" end="262"/>
                                            </p:txEl>
                                          </p:spTgt>
                                        </p:tgtEl>
                                      </p:cBhvr>
                                    </p:animEffect>
                                  </p:childTnLst>
                                </p:cTn>
                              </p:par>
                            </p:childTnLst>
                          </p:cTn>
                        </p:par>
                      </p:childTnLst>
                    </p:cTn>
                  </p:par>
                  <p:par>
                    <p:cTn id="696" fill="hold">
                      <p:stCondLst>
                        <p:cond delay="indefinite"/>
                      </p:stCondLst>
                      <p:childTnLst>
                        <p:par>
                          <p:cTn id="697" fill="hold">
                            <p:stCondLst>
                              <p:cond delay="0"/>
                            </p:stCondLst>
                            <p:childTnLst>
                              <p:par>
                                <p:cTn id="698" nodeType="clickEffect" fill="hold" presetClass="entr" presetID="3" presetSubtype="10">
                                  <p:stCondLst>
                                    <p:cond delay="0"/>
                                  </p:stCondLst>
                                  <p:childTnLst>
                                    <p:set>
                                      <p:cBhvr>
                                        <p:cTn id="699" dur="1" fill="hold">
                                          <p:stCondLst>
                                            <p:cond delay="0"/>
                                          </p:stCondLst>
                                        </p:cTn>
                                        <p:tgtEl>
                                          <p:spTgt spid="310">
                                            <p:txEl>
                                              <p:pRg st="262" end="405"/>
                                            </p:txEl>
                                          </p:spTgt>
                                        </p:tgtEl>
                                        <p:attrNameLst>
                                          <p:attrName>style.visibility</p:attrName>
                                        </p:attrNameLst>
                                      </p:cBhvr>
                                      <p:to>
                                        <p:strVal val="visible"/>
                                      </p:to>
                                    </p:set>
                                    <p:animEffect filter="blinds(horizontal)" transition="in">
                                      <p:cBhvr additive="repl">
                                        <p:cTn id="700" dur="500"/>
                                        <p:tgtEl>
                                          <p:spTgt spid="310">
                                            <p:txEl>
                                              <p:pRg st="262" end="405"/>
                                            </p:txEl>
                                          </p:spTgt>
                                        </p:tgtEl>
                                      </p:cBhvr>
                                    </p:animEffect>
                                  </p:childTnLst>
                                </p:cTn>
                              </p:par>
                            </p:childTnLst>
                          </p:cTn>
                        </p:par>
                      </p:childTnLst>
                    </p:cTn>
                  </p:par>
                  <p:par>
                    <p:cTn id="701" fill="hold">
                      <p:stCondLst>
                        <p:cond delay="indefinite"/>
                      </p:stCondLst>
                      <p:childTnLst>
                        <p:par>
                          <p:cTn id="702" fill="hold">
                            <p:stCondLst>
                              <p:cond delay="0"/>
                            </p:stCondLst>
                            <p:childTnLst>
                              <p:par>
                                <p:cTn id="703" nodeType="clickEffect" fill="hold" presetClass="entr" presetID="3" presetSubtype="10">
                                  <p:stCondLst>
                                    <p:cond delay="0"/>
                                  </p:stCondLst>
                                  <p:childTnLst>
                                    <p:set>
                                      <p:cBhvr>
                                        <p:cTn id="704" dur="1" fill="hold">
                                          <p:stCondLst>
                                            <p:cond delay="0"/>
                                          </p:stCondLst>
                                        </p:cTn>
                                        <p:tgtEl>
                                          <p:spTgt spid="310">
                                            <p:txEl>
                                              <p:pRg st="405" end="555"/>
                                            </p:txEl>
                                          </p:spTgt>
                                        </p:tgtEl>
                                        <p:attrNameLst>
                                          <p:attrName>style.visibility</p:attrName>
                                        </p:attrNameLst>
                                      </p:cBhvr>
                                      <p:to>
                                        <p:strVal val="visible"/>
                                      </p:to>
                                    </p:set>
                                    <p:animEffect filter="blinds(horizontal)" transition="in">
                                      <p:cBhvr additive="repl">
                                        <p:cTn id="705" dur="500"/>
                                        <p:tgtEl>
                                          <p:spTgt spid="310">
                                            <p:txEl>
                                              <p:pRg st="405" end="555"/>
                                            </p:txEl>
                                          </p:spTgt>
                                        </p:tgtEl>
                                      </p:cBhvr>
                                    </p:animEffect>
                                  </p:childTnLst>
                                </p:cTn>
                              </p:par>
                            </p:childTnLst>
                          </p:cTn>
                        </p:par>
                      </p:childTnLst>
                    </p:cTn>
                  </p:par>
                  <p:par>
                    <p:cTn id="706" fill="hold">
                      <p:stCondLst>
                        <p:cond delay="indefinite"/>
                      </p:stCondLst>
                      <p:childTnLst>
                        <p:par>
                          <p:cTn id="707" fill="hold">
                            <p:stCondLst>
                              <p:cond delay="0"/>
                            </p:stCondLst>
                            <p:childTnLst>
                              <p:par>
                                <p:cTn id="708" nodeType="clickEffect" fill="hold" presetClass="entr" presetID="3" presetSubtype="10">
                                  <p:stCondLst>
                                    <p:cond delay="0"/>
                                  </p:stCondLst>
                                  <p:childTnLst>
                                    <p:set>
                                      <p:cBhvr>
                                        <p:cTn id="709" dur="1" fill="hold">
                                          <p:stCondLst>
                                            <p:cond delay="0"/>
                                          </p:stCondLst>
                                        </p:cTn>
                                        <p:tgtEl>
                                          <p:spTgt spid="310">
                                            <p:txEl>
                                              <p:pRg st="555" end="706"/>
                                            </p:txEl>
                                          </p:spTgt>
                                        </p:tgtEl>
                                        <p:attrNameLst>
                                          <p:attrName>style.visibility</p:attrName>
                                        </p:attrNameLst>
                                      </p:cBhvr>
                                      <p:to>
                                        <p:strVal val="visible"/>
                                      </p:to>
                                    </p:set>
                                    <p:animEffect filter="blinds(horizontal)" transition="in">
                                      <p:cBhvr additive="repl">
                                        <p:cTn id="710" dur="500"/>
                                        <p:tgtEl>
                                          <p:spTgt spid="310">
                                            <p:txEl>
                                              <p:pRg st="555" end="70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400" spc="-1" strike="noStrike">
                <a:solidFill>
                  <a:srgbClr val="000000"/>
                </a:solidFill>
                <a:uFill>
                  <a:solidFill>
                    <a:srgbClr val="ffffff"/>
                  </a:solidFill>
                </a:uFill>
                <a:latin typeface="Perpetua"/>
              </a:rPr>
              <a:t>The osmotic compartment contains an osmotically active salt, &amp; is enclosed within a semi-permeable membrane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400" spc="-1" strike="noStrike">
                <a:solidFill>
                  <a:srgbClr val="000000"/>
                </a:solidFill>
                <a:uFill>
                  <a:solidFill>
                    <a:srgbClr val="ffffff"/>
                  </a:solidFill>
                </a:uFill>
                <a:latin typeface="Perpetua"/>
              </a:rPr>
              <a:t>In stomach, water is absorbed through the semi-permeable membrane  into the osmotic compartment to dissolve salt.</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400" spc="-1" strike="noStrike">
                <a:solidFill>
                  <a:srgbClr val="000000"/>
                </a:solidFill>
                <a:uFill>
                  <a:solidFill>
                    <a:srgbClr val="ffffff"/>
                  </a:solidFill>
                </a:uFill>
                <a:latin typeface="Perpetua"/>
              </a:rPr>
              <a:t>An osmotic pressure thus created which acts on the collapsible bag &amp; in turn forces the drug reservoir compartment to reduce it volume &amp; release the drug solution through the delivery orifice.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400" spc="-1" strike="noStrike">
                <a:solidFill>
                  <a:srgbClr val="000000"/>
                </a:solidFill>
                <a:uFill>
                  <a:solidFill>
                    <a:srgbClr val="ffffff"/>
                  </a:solidFill>
                </a:uFill>
                <a:latin typeface="Perpetua"/>
              </a:rPr>
              <a:t>The floating support also contain a bioerodible plug that erodes after a predetermined time to deflate the support, which is then excreted from stomach.</a:t>
            </a: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sp>
        <p:nvSpPr>
          <p:cNvPr id="313"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A64693C2-3AD1-4E52-B287-C0A063EEBDEC}"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711" dur="indefinite" restart="never" nodeType="tmRoot">
          <p:childTnLst>
            <p:seq>
              <p:cTn id="712" dur="indefinite" nodeType="mainSeq">
                <p:childTnLst>
                  <p:par>
                    <p:cTn id="713" fill="hold">
                      <p:stCondLst>
                        <p:cond delay="indefinite"/>
                      </p:stCondLst>
                      <p:childTnLst>
                        <p:par>
                          <p:cTn id="714" fill="hold">
                            <p:stCondLst>
                              <p:cond delay="0"/>
                            </p:stCondLst>
                            <p:childTnLst>
                              <p:par>
                                <p:cTn id="715" nodeType="clickEffect" fill="hold" presetClass="entr" presetID="3" presetSubtype="10">
                                  <p:stCondLst>
                                    <p:cond delay="0"/>
                                  </p:stCondLst>
                                  <p:childTnLst>
                                    <p:set>
                                      <p:cBhvr>
                                        <p:cTn id="716" dur="1" fill="hold">
                                          <p:stCondLst>
                                            <p:cond delay="0"/>
                                          </p:stCondLst>
                                        </p:cTn>
                                        <p:tgtEl>
                                          <p:spTgt spid="312">
                                            <p:txEl>
                                              <p:pRg st="0" end="110"/>
                                            </p:txEl>
                                          </p:spTgt>
                                        </p:tgtEl>
                                        <p:attrNameLst>
                                          <p:attrName>style.visibility</p:attrName>
                                        </p:attrNameLst>
                                      </p:cBhvr>
                                      <p:to>
                                        <p:strVal val="visible"/>
                                      </p:to>
                                    </p:set>
                                    <p:animEffect filter="blinds(horizontal)" transition="in">
                                      <p:cBhvr additive="repl">
                                        <p:cTn id="717" dur="500"/>
                                        <p:tgtEl>
                                          <p:spTgt spid="312">
                                            <p:txEl>
                                              <p:pRg st="0" end="110"/>
                                            </p:txEl>
                                          </p:spTgt>
                                        </p:tgtEl>
                                      </p:cBhvr>
                                    </p:animEffect>
                                  </p:childTnLst>
                                </p:cTn>
                              </p:par>
                            </p:childTnLst>
                          </p:cTn>
                        </p:par>
                      </p:childTnLst>
                    </p:cTn>
                  </p:par>
                  <p:par>
                    <p:cTn id="718" fill="hold">
                      <p:stCondLst>
                        <p:cond delay="indefinite"/>
                      </p:stCondLst>
                      <p:childTnLst>
                        <p:par>
                          <p:cTn id="719" fill="hold">
                            <p:stCondLst>
                              <p:cond delay="0"/>
                            </p:stCondLst>
                            <p:childTnLst>
                              <p:par>
                                <p:cTn id="720" nodeType="clickEffect" fill="hold" presetClass="entr" presetID="3" presetSubtype="10">
                                  <p:stCondLst>
                                    <p:cond delay="0"/>
                                  </p:stCondLst>
                                  <p:childTnLst>
                                    <p:set>
                                      <p:cBhvr>
                                        <p:cTn id="721" dur="1" fill="hold">
                                          <p:stCondLst>
                                            <p:cond delay="0"/>
                                          </p:stCondLst>
                                        </p:cTn>
                                        <p:tgtEl>
                                          <p:spTgt spid="312">
                                            <p:txEl>
                                              <p:pRg st="110" end="224"/>
                                            </p:txEl>
                                          </p:spTgt>
                                        </p:tgtEl>
                                        <p:attrNameLst>
                                          <p:attrName>style.visibility</p:attrName>
                                        </p:attrNameLst>
                                      </p:cBhvr>
                                      <p:to>
                                        <p:strVal val="visible"/>
                                      </p:to>
                                    </p:set>
                                    <p:animEffect filter="blinds(horizontal)" transition="in">
                                      <p:cBhvr additive="repl">
                                        <p:cTn id="722" dur="500"/>
                                        <p:tgtEl>
                                          <p:spTgt spid="312">
                                            <p:txEl>
                                              <p:pRg st="110" end="224"/>
                                            </p:txEl>
                                          </p:spTgt>
                                        </p:tgtEl>
                                      </p:cBhvr>
                                    </p:animEffect>
                                  </p:childTnLst>
                                </p:cTn>
                              </p:par>
                            </p:childTnLst>
                          </p:cTn>
                        </p:par>
                      </p:childTnLst>
                    </p:cTn>
                  </p:par>
                  <p:par>
                    <p:cTn id="723" fill="hold">
                      <p:stCondLst>
                        <p:cond delay="indefinite"/>
                      </p:stCondLst>
                      <p:childTnLst>
                        <p:par>
                          <p:cTn id="724" fill="hold">
                            <p:stCondLst>
                              <p:cond delay="0"/>
                            </p:stCondLst>
                            <p:childTnLst>
                              <p:par>
                                <p:cTn id="725" nodeType="clickEffect" fill="hold" presetClass="entr" presetID="3" presetSubtype="10">
                                  <p:stCondLst>
                                    <p:cond delay="0"/>
                                  </p:stCondLst>
                                  <p:childTnLst>
                                    <p:set>
                                      <p:cBhvr>
                                        <p:cTn id="726" dur="1" fill="hold">
                                          <p:stCondLst>
                                            <p:cond delay="0"/>
                                          </p:stCondLst>
                                        </p:cTn>
                                        <p:tgtEl>
                                          <p:spTgt spid="312">
                                            <p:txEl>
                                              <p:pRg st="224" end="417"/>
                                            </p:txEl>
                                          </p:spTgt>
                                        </p:tgtEl>
                                        <p:attrNameLst>
                                          <p:attrName>style.visibility</p:attrName>
                                        </p:attrNameLst>
                                      </p:cBhvr>
                                      <p:to>
                                        <p:strVal val="visible"/>
                                      </p:to>
                                    </p:set>
                                    <p:animEffect filter="blinds(horizontal)" transition="in">
                                      <p:cBhvr additive="repl">
                                        <p:cTn id="727" dur="500"/>
                                        <p:tgtEl>
                                          <p:spTgt spid="312">
                                            <p:txEl>
                                              <p:pRg st="224" end="417"/>
                                            </p:txEl>
                                          </p:spTgt>
                                        </p:tgtEl>
                                      </p:cBhvr>
                                    </p:animEffect>
                                  </p:childTnLst>
                                </p:cTn>
                              </p:par>
                            </p:childTnLst>
                          </p:cTn>
                        </p:par>
                      </p:childTnLst>
                    </p:cTn>
                  </p:par>
                  <p:par>
                    <p:cTn id="728" fill="hold">
                      <p:stCondLst>
                        <p:cond delay="indefinite"/>
                      </p:stCondLst>
                      <p:childTnLst>
                        <p:par>
                          <p:cTn id="729" fill="hold">
                            <p:stCondLst>
                              <p:cond delay="0"/>
                            </p:stCondLst>
                            <p:childTnLst>
                              <p:par>
                                <p:cTn id="730" nodeType="clickEffect" fill="hold" presetClass="entr" presetID="3" presetSubtype="10">
                                  <p:stCondLst>
                                    <p:cond delay="0"/>
                                  </p:stCondLst>
                                  <p:childTnLst>
                                    <p:set>
                                      <p:cBhvr>
                                        <p:cTn id="731" dur="1" fill="hold">
                                          <p:stCondLst>
                                            <p:cond delay="0"/>
                                          </p:stCondLst>
                                        </p:cTn>
                                        <p:tgtEl>
                                          <p:spTgt spid="312">
                                            <p:txEl>
                                              <p:pRg st="417" end="570"/>
                                            </p:txEl>
                                          </p:spTgt>
                                        </p:tgtEl>
                                        <p:attrNameLst>
                                          <p:attrName>style.visibility</p:attrName>
                                        </p:attrNameLst>
                                      </p:cBhvr>
                                      <p:to>
                                        <p:strVal val="visible"/>
                                      </p:to>
                                    </p:set>
                                    <p:animEffect filter="blinds(horizontal)" transition="in">
                                      <p:cBhvr additive="repl">
                                        <p:cTn id="732" dur="500"/>
                                        <p:tgtEl>
                                          <p:spTgt spid="312">
                                            <p:txEl>
                                              <p:pRg st="417" end="57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3" name="Picture 2" descr=""/>
          <p:cNvPicPr/>
          <p:nvPr/>
        </p:nvPicPr>
        <p:blipFill>
          <a:blip r:embed="rId1"/>
          <a:stretch/>
        </p:blipFill>
        <p:spPr>
          <a:xfrm>
            <a:off x="1123200" y="457200"/>
            <a:ext cx="6739200" cy="5968800"/>
          </a:xfrm>
          <a:prstGeom prst="rect">
            <a:avLst/>
          </a:prstGeom>
          <a:ln w="9360">
            <a:noFill/>
          </a:ln>
        </p:spPr>
      </p:pic>
      <p:sp>
        <p:nvSpPr>
          <p:cNvPr id="224"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61DE9E6A-4C98-49A4-A61E-115D93F9344F}"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4" name="Picture 2" descr=""/>
          <p:cNvPicPr/>
          <p:nvPr/>
        </p:nvPicPr>
        <p:blipFill>
          <a:blip r:embed="rId1"/>
          <a:stretch/>
        </p:blipFill>
        <p:spPr>
          <a:xfrm>
            <a:off x="380880" y="990720"/>
            <a:ext cx="8367480" cy="4876560"/>
          </a:xfrm>
          <a:prstGeom prst="rect">
            <a:avLst/>
          </a:prstGeom>
          <a:ln w="9360">
            <a:noFill/>
          </a:ln>
        </p:spPr>
      </p:pic>
      <p:sp>
        <p:nvSpPr>
          <p:cNvPr id="315"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C9B35AD4-C3DF-4AFC-AF92-ED333DB0F100}"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Gas generating systems: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These buoyant delivery systems utilize effervescent reaction between carbonate/bicarbonate salts &amp; citric/tartaric acid to liberate CO</a:t>
            </a:r>
            <a:r>
              <a:rPr b="0" lang="en-US" sz="1800" spc="-1" strike="noStrike">
                <a:solidFill>
                  <a:srgbClr val="000000"/>
                </a:solidFill>
                <a:uFill>
                  <a:solidFill>
                    <a:srgbClr val="ffffff"/>
                  </a:solidFill>
                </a:uFill>
                <a:latin typeface="Perpetua"/>
              </a:rPr>
              <a:t>2 </a:t>
            </a:r>
            <a:r>
              <a:rPr b="0" lang="en-US" sz="2600" spc="-1" strike="noStrike">
                <a:solidFill>
                  <a:srgbClr val="000000"/>
                </a:solidFill>
                <a:uFill>
                  <a:solidFill>
                    <a:srgbClr val="ffffff"/>
                  </a:solidFill>
                </a:uFill>
                <a:latin typeface="Perpetua"/>
              </a:rPr>
              <a:t>which gets entrapped in the gellified hydrocolloid layer of the system, thus decreasing its specific gravity &amp; making it float over chime.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These tablets may be either single layered wherein the CO</a:t>
            </a:r>
            <a:r>
              <a:rPr b="0" lang="en-US" sz="1800" spc="-1" strike="noStrike">
                <a:solidFill>
                  <a:srgbClr val="000000"/>
                </a:solidFill>
                <a:uFill>
                  <a:solidFill>
                    <a:srgbClr val="ffffff"/>
                  </a:solidFill>
                </a:uFill>
                <a:latin typeface="Perpetua"/>
              </a:rPr>
              <a:t>2</a:t>
            </a:r>
            <a:r>
              <a:rPr b="0" lang="en-US" sz="2600" spc="-1" strike="noStrike">
                <a:solidFill>
                  <a:srgbClr val="000000"/>
                </a:solidFill>
                <a:uFill>
                  <a:solidFill>
                    <a:srgbClr val="ffffff"/>
                  </a:solidFill>
                </a:uFill>
                <a:latin typeface="Perpetua"/>
              </a:rPr>
              <a:t> generating components are compressed in one hydrocolloid containing layer, &amp; the drug in the other layer formulated for a SR effect.</a:t>
            </a:r>
            <a:endParaRPr b="0" lang="en-US" sz="1400" spc="-1" strike="noStrike">
              <a:solidFill>
                <a:srgbClr val="000000"/>
              </a:solidFill>
              <a:uFill>
                <a:solidFill>
                  <a:srgbClr val="ffffff"/>
                </a:solidFill>
              </a:uFill>
              <a:latin typeface="Perpetua"/>
            </a:endParaRPr>
          </a:p>
          <a:p>
            <a:pPr marL="274320" indent="-273960" algn="just">
              <a:lnSpc>
                <a:spcPct val="150000"/>
              </a:lnSpc>
            </a:pP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sp>
        <p:nvSpPr>
          <p:cNvPr id="317"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E8426F08-84A9-42CC-8A51-1B15B6E23A14}"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733" dur="indefinite" restart="never" nodeType="tmRoot">
          <p:childTnLst>
            <p:seq>
              <p:cTn id="734" dur="indefinite" nodeType="mainSeq">
                <p:childTnLst>
                  <p:par>
                    <p:cTn id="735" fill="hold">
                      <p:stCondLst>
                        <p:cond delay="indefinite"/>
                      </p:stCondLst>
                      <p:childTnLst>
                        <p:par>
                          <p:cTn id="736" fill="hold">
                            <p:stCondLst>
                              <p:cond delay="0"/>
                            </p:stCondLst>
                            <p:childTnLst>
                              <p:par>
                                <p:cTn id="737" nodeType="clickEffect" fill="hold" presetClass="entr" presetID="3" presetSubtype="10">
                                  <p:stCondLst>
                                    <p:cond delay="0"/>
                                  </p:stCondLst>
                                  <p:childTnLst>
                                    <p:set>
                                      <p:cBhvr>
                                        <p:cTn id="738" dur="1" fill="hold">
                                          <p:stCondLst>
                                            <p:cond delay="0"/>
                                          </p:stCondLst>
                                        </p:cTn>
                                        <p:tgtEl>
                                          <p:spTgt spid="316">
                                            <p:txEl>
                                              <p:pRg st="0" end="24"/>
                                            </p:txEl>
                                          </p:spTgt>
                                        </p:tgtEl>
                                        <p:attrNameLst>
                                          <p:attrName>style.visibility</p:attrName>
                                        </p:attrNameLst>
                                      </p:cBhvr>
                                      <p:to>
                                        <p:strVal val="visible"/>
                                      </p:to>
                                    </p:set>
                                    <p:animEffect filter="blinds(horizontal)" transition="in">
                                      <p:cBhvr additive="repl">
                                        <p:cTn id="739" dur="500"/>
                                        <p:tgtEl>
                                          <p:spTgt spid="316">
                                            <p:txEl>
                                              <p:pRg st="0" end="24"/>
                                            </p:txEl>
                                          </p:spTgt>
                                        </p:tgtEl>
                                      </p:cBhvr>
                                    </p:animEffect>
                                  </p:childTnLst>
                                </p:cTn>
                              </p:par>
                            </p:childTnLst>
                          </p:cTn>
                        </p:par>
                      </p:childTnLst>
                    </p:cTn>
                  </p:par>
                  <p:par>
                    <p:cTn id="740" fill="hold">
                      <p:stCondLst>
                        <p:cond delay="indefinite"/>
                      </p:stCondLst>
                      <p:childTnLst>
                        <p:par>
                          <p:cTn id="741" fill="hold">
                            <p:stCondLst>
                              <p:cond delay="0"/>
                            </p:stCondLst>
                            <p:childTnLst>
                              <p:par>
                                <p:cTn id="742" nodeType="clickEffect" fill="hold" presetClass="entr" presetID="3" presetSubtype="10">
                                  <p:stCondLst>
                                    <p:cond delay="0"/>
                                  </p:stCondLst>
                                  <p:childTnLst>
                                    <p:set>
                                      <p:cBhvr>
                                        <p:cTn id="743" dur="1" fill="hold">
                                          <p:stCondLst>
                                            <p:cond delay="0"/>
                                          </p:stCondLst>
                                        </p:cTn>
                                        <p:tgtEl>
                                          <p:spTgt spid="316">
                                            <p:txEl>
                                              <p:pRg st="24" end="299"/>
                                            </p:txEl>
                                          </p:spTgt>
                                        </p:tgtEl>
                                        <p:attrNameLst>
                                          <p:attrName>style.visibility</p:attrName>
                                        </p:attrNameLst>
                                      </p:cBhvr>
                                      <p:to>
                                        <p:strVal val="visible"/>
                                      </p:to>
                                    </p:set>
                                    <p:animEffect filter="blinds(horizontal)" transition="in">
                                      <p:cBhvr additive="repl">
                                        <p:cTn id="744" dur="500"/>
                                        <p:tgtEl>
                                          <p:spTgt spid="316">
                                            <p:txEl>
                                              <p:pRg st="24" end="299"/>
                                            </p:txEl>
                                          </p:spTgt>
                                        </p:tgtEl>
                                      </p:cBhvr>
                                    </p:animEffect>
                                  </p:childTnLst>
                                </p:cTn>
                              </p:par>
                            </p:childTnLst>
                          </p:cTn>
                        </p:par>
                      </p:childTnLst>
                    </p:cTn>
                  </p:par>
                  <p:par>
                    <p:cTn id="745" fill="hold">
                      <p:stCondLst>
                        <p:cond delay="indefinite"/>
                      </p:stCondLst>
                      <p:childTnLst>
                        <p:par>
                          <p:cTn id="746" fill="hold">
                            <p:stCondLst>
                              <p:cond delay="0"/>
                            </p:stCondLst>
                            <p:childTnLst>
                              <p:par>
                                <p:cTn id="747" nodeType="clickEffect" fill="hold" presetClass="entr" presetID="3" presetSubtype="10">
                                  <p:stCondLst>
                                    <p:cond delay="0"/>
                                  </p:stCondLst>
                                  <p:childTnLst>
                                    <p:set>
                                      <p:cBhvr>
                                        <p:cTn id="748" dur="1" fill="hold">
                                          <p:stCondLst>
                                            <p:cond delay="0"/>
                                          </p:stCondLst>
                                        </p:cTn>
                                        <p:tgtEl>
                                          <p:spTgt spid="316">
                                            <p:txEl>
                                              <p:pRg st="299" end="491"/>
                                            </p:txEl>
                                          </p:spTgt>
                                        </p:tgtEl>
                                        <p:attrNameLst>
                                          <p:attrName>style.visibility</p:attrName>
                                        </p:attrNameLst>
                                      </p:cBhvr>
                                      <p:to>
                                        <p:strVal val="visible"/>
                                      </p:to>
                                    </p:set>
                                    <p:animEffect filter="blinds(horizontal)" transition="in">
                                      <p:cBhvr additive="repl">
                                        <p:cTn id="749" dur="500"/>
                                        <p:tgtEl>
                                          <p:spTgt spid="316">
                                            <p:txEl>
                                              <p:pRg st="299" end="49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8" name="Picture 3" descr=""/>
          <p:cNvPicPr/>
          <p:nvPr/>
        </p:nvPicPr>
        <p:blipFill>
          <a:blip r:embed="rId1"/>
          <a:stretch/>
        </p:blipFill>
        <p:spPr>
          <a:xfrm>
            <a:off x="1514520" y="1700280"/>
            <a:ext cx="6114600" cy="3457080"/>
          </a:xfrm>
          <a:prstGeom prst="rect">
            <a:avLst/>
          </a:prstGeom>
          <a:ln w="9360">
            <a:noFill/>
          </a:ln>
        </p:spPr>
      </p:pic>
      <p:sp>
        <p:nvSpPr>
          <p:cNvPr id="319"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652007FC-7FAC-4DA5-A5A8-EF81CEFB0BAA}"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0" name="Picture 2" descr=""/>
          <p:cNvPicPr/>
          <p:nvPr/>
        </p:nvPicPr>
        <p:blipFill>
          <a:blip r:embed="rId1"/>
          <a:stretch/>
        </p:blipFill>
        <p:spPr>
          <a:xfrm>
            <a:off x="304920" y="1143000"/>
            <a:ext cx="8610480" cy="4419360"/>
          </a:xfrm>
          <a:prstGeom prst="rect">
            <a:avLst/>
          </a:prstGeom>
          <a:ln w="9360">
            <a:noFill/>
          </a:ln>
        </p:spPr>
      </p:pic>
      <p:sp>
        <p:nvSpPr>
          <p:cNvPr id="321"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6403C6C2-5706-486B-9FA2-0962AC6EED51}"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extShape 1"/>
          <p:cNvSpPr txBox="1"/>
          <p:nvPr/>
        </p:nvSpPr>
        <p:spPr>
          <a:xfrm>
            <a:off x="228600" y="228600"/>
            <a:ext cx="548604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Multi unit types of floating pills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consists of a SR pill as seed. Surrounded by double layers.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inner layer - an effervescent layer containing NaHCO</a:t>
            </a:r>
            <a:r>
              <a:rPr b="0" lang="en-US" sz="1800" spc="-1" strike="noStrike">
                <a:solidFill>
                  <a:srgbClr val="000000"/>
                </a:solidFill>
                <a:uFill>
                  <a:solidFill>
                    <a:srgbClr val="ffffff"/>
                  </a:solidFill>
                </a:uFill>
                <a:latin typeface="Perpetua"/>
              </a:rPr>
              <a:t>3</a:t>
            </a:r>
            <a:r>
              <a:rPr b="0" lang="en-US" sz="2600" spc="-1" strike="noStrike">
                <a:solidFill>
                  <a:srgbClr val="000000"/>
                </a:solidFill>
                <a:uFill>
                  <a:solidFill>
                    <a:srgbClr val="ffffff"/>
                  </a:solidFill>
                </a:uFill>
                <a:latin typeface="Perpetua"/>
              </a:rPr>
              <a:t> &amp; tartaric acid</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Effervescent layer is divided into two sub layers  to avoid direct contact between NaHCO</a:t>
            </a:r>
            <a:r>
              <a:rPr b="0" lang="en-US" sz="1800" spc="-1" strike="noStrike">
                <a:solidFill>
                  <a:srgbClr val="000000"/>
                </a:solidFill>
                <a:uFill>
                  <a:solidFill>
                    <a:srgbClr val="ffffff"/>
                  </a:solidFill>
                </a:uFill>
                <a:latin typeface="Perpetua"/>
              </a:rPr>
              <a:t>3</a:t>
            </a:r>
            <a:r>
              <a:rPr b="0" lang="en-US" sz="2600" spc="-1" strike="noStrike">
                <a:solidFill>
                  <a:srgbClr val="000000"/>
                </a:solidFill>
                <a:uFill>
                  <a:solidFill>
                    <a:srgbClr val="ffffff"/>
                  </a:solidFill>
                </a:uFill>
                <a:latin typeface="Perpetua"/>
              </a:rPr>
              <a:t> &amp; tartaric acid</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The outer layer – a swellable polymer like PVA, shellac</a:t>
            </a: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pic>
        <p:nvPicPr>
          <p:cNvPr id="323" name="Picture 2" descr=""/>
          <p:cNvPicPr/>
          <p:nvPr/>
        </p:nvPicPr>
        <p:blipFill>
          <a:blip r:embed="rId1"/>
          <a:stretch/>
        </p:blipFill>
        <p:spPr>
          <a:xfrm>
            <a:off x="5638680" y="2514600"/>
            <a:ext cx="3352320" cy="1647360"/>
          </a:xfrm>
          <a:prstGeom prst="rect">
            <a:avLst/>
          </a:prstGeom>
          <a:ln w="9360">
            <a:noFill/>
          </a:ln>
        </p:spPr>
      </p:pic>
      <p:sp>
        <p:nvSpPr>
          <p:cNvPr id="324"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FBA398E1-F95F-4391-8912-44C46CF0D547}"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750" dur="indefinite" restart="never" nodeType="tmRoot">
          <p:childTnLst>
            <p:seq>
              <p:cTn id="751" dur="indefinite" nodeType="mainSeq">
                <p:childTnLst>
                  <p:par>
                    <p:cTn id="752" fill="hold">
                      <p:stCondLst>
                        <p:cond delay="indefinite"/>
                      </p:stCondLst>
                      <p:childTnLst>
                        <p:par>
                          <p:cTn id="753" fill="hold">
                            <p:stCondLst>
                              <p:cond delay="0"/>
                            </p:stCondLst>
                            <p:childTnLst>
                              <p:par>
                                <p:cTn id="754" nodeType="clickEffect" fill="hold" presetClass="entr" presetID="3" presetSubtype="10">
                                  <p:stCondLst>
                                    <p:cond delay="0"/>
                                  </p:stCondLst>
                                  <p:childTnLst>
                                    <p:set>
                                      <p:cBhvr>
                                        <p:cTn id="755" dur="1" fill="hold">
                                          <p:stCondLst>
                                            <p:cond delay="0"/>
                                          </p:stCondLst>
                                        </p:cTn>
                                        <p:tgtEl>
                                          <p:spTgt spid="322">
                                            <p:txEl>
                                              <p:pRg st="0" end="35"/>
                                            </p:txEl>
                                          </p:spTgt>
                                        </p:tgtEl>
                                        <p:attrNameLst>
                                          <p:attrName>style.visibility</p:attrName>
                                        </p:attrNameLst>
                                      </p:cBhvr>
                                      <p:to>
                                        <p:strVal val="visible"/>
                                      </p:to>
                                    </p:set>
                                    <p:animEffect filter="blinds(horizontal)" transition="in">
                                      <p:cBhvr additive="repl">
                                        <p:cTn id="756" dur="500"/>
                                        <p:tgtEl>
                                          <p:spTgt spid="322">
                                            <p:txEl>
                                              <p:pRg st="0" end="35"/>
                                            </p:txEl>
                                          </p:spTgt>
                                        </p:tgtEl>
                                      </p:cBhvr>
                                    </p:animEffect>
                                  </p:childTnLst>
                                </p:cTn>
                              </p:par>
                            </p:childTnLst>
                          </p:cTn>
                        </p:par>
                      </p:childTnLst>
                    </p:cTn>
                  </p:par>
                  <p:par>
                    <p:cTn id="757" fill="hold">
                      <p:stCondLst>
                        <p:cond delay="indefinite"/>
                      </p:stCondLst>
                      <p:childTnLst>
                        <p:par>
                          <p:cTn id="758" fill="hold">
                            <p:stCondLst>
                              <p:cond delay="0"/>
                            </p:stCondLst>
                            <p:childTnLst>
                              <p:par>
                                <p:cTn id="759" nodeType="clickEffect" fill="hold" presetClass="entr" presetID="3" presetSubtype="10">
                                  <p:stCondLst>
                                    <p:cond delay="0"/>
                                  </p:stCondLst>
                                  <p:childTnLst>
                                    <p:set>
                                      <p:cBhvr>
                                        <p:cTn id="760" dur="1" fill="hold">
                                          <p:stCondLst>
                                            <p:cond delay="0"/>
                                          </p:stCondLst>
                                        </p:cTn>
                                        <p:tgtEl>
                                          <p:spTgt spid="322">
                                            <p:txEl>
                                              <p:pRg st="35" end="98"/>
                                            </p:txEl>
                                          </p:spTgt>
                                        </p:tgtEl>
                                        <p:attrNameLst>
                                          <p:attrName>style.visibility</p:attrName>
                                        </p:attrNameLst>
                                      </p:cBhvr>
                                      <p:to>
                                        <p:strVal val="visible"/>
                                      </p:to>
                                    </p:set>
                                    <p:animEffect filter="blinds(horizontal)" transition="in">
                                      <p:cBhvr additive="repl">
                                        <p:cTn id="761" dur="500"/>
                                        <p:tgtEl>
                                          <p:spTgt spid="322">
                                            <p:txEl>
                                              <p:pRg st="35" end="98"/>
                                            </p:txEl>
                                          </p:spTgt>
                                        </p:tgtEl>
                                      </p:cBhvr>
                                    </p:animEffect>
                                  </p:childTnLst>
                                </p:cTn>
                              </p:par>
                            </p:childTnLst>
                          </p:cTn>
                        </p:par>
                      </p:childTnLst>
                    </p:cTn>
                  </p:par>
                  <p:par>
                    <p:cTn id="762" fill="hold">
                      <p:stCondLst>
                        <p:cond delay="indefinite"/>
                      </p:stCondLst>
                      <p:childTnLst>
                        <p:par>
                          <p:cTn id="763" fill="hold">
                            <p:stCondLst>
                              <p:cond delay="0"/>
                            </p:stCondLst>
                            <p:childTnLst>
                              <p:par>
                                <p:cTn id="764" nodeType="clickEffect" fill="hold" presetClass="entr" presetID="3" presetSubtype="10">
                                  <p:stCondLst>
                                    <p:cond delay="0"/>
                                  </p:stCondLst>
                                  <p:childTnLst>
                                    <p:set>
                                      <p:cBhvr>
                                        <p:cTn id="765" dur="1" fill="hold">
                                          <p:stCondLst>
                                            <p:cond delay="0"/>
                                          </p:stCondLst>
                                        </p:cTn>
                                        <p:tgtEl>
                                          <p:spTgt spid="322">
                                            <p:txEl>
                                              <p:pRg st="98" end="172"/>
                                            </p:txEl>
                                          </p:spTgt>
                                        </p:tgtEl>
                                        <p:attrNameLst>
                                          <p:attrName>style.visibility</p:attrName>
                                        </p:attrNameLst>
                                      </p:cBhvr>
                                      <p:to>
                                        <p:strVal val="visible"/>
                                      </p:to>
                                    </p:set>
                                    <p:animEffect filter="blinds(horizontal)" transition="in">
                                      <p:cBhvr additive="repl">
                                        <p:cTn id="766" dur="500"/>
                                        <p:tgtEl>
                                          <p:spTgt spid="322">
                                            <p:txEl>
                                              <p:pRg st="98" end="172"/>
                                            </p:txEl>
                                          </p:spTgt>
                                        </p:tgtEl>
                                      </p:cBhvr>
                                    </p:animEffect>
                                  </p:childTnLst>
                                </p:cTn>
                              </p:par>
                            </p:childTnLst>
                          </p:cTn>
                        </p:par>
                      </p:childTnLst>
                    </p:cTn>
                  </p:par>
                  <p:par>
                    <p:cTn id="767" fill="hold">
                      <p:stCondLst>
                        <p:cond delay="indefinite"/>
                      </p:stCondLst>
                      <p:childTnLst>
                        <p:par>
                          <p:cTn id="768" fill="hold">
                            <p:stCondLst>
                              <p:cond delay="0"/>
                            </p:stCondLst>
                            <p:childTnLst>
                              <p:par>
                                <p:cTn id="769" nodeType="clickEffect" fill="hold" presetClass="entr" presetID="3" presetSubtype="10">
                                  <p:stCondLst>
                                    <p:cond delay="0"/>
                                  </p:stCondLst>
                                  <p:childTnLst>
                                    <p:set>
                                      <p:cBhvr>
                                        <p:cTn id="770" dur="1" fill="hold">
                                          <p:stCondLst>
                                            <p:cond delay="0"/>
                                          </p:stCondLst>
                                        </p:cTn>
                                        <p:tgtEl>
                                          <p:spTgt spid="322">
                                            <p:txEl>
                                              <p:pRg st="172" end="278"/>
                                            </p:txEl>
                                          </p:spTgt>
                                        </p:tgtEl>
                                        <p:attrNameLst>
                                          <p:attrName>style.visibility</p:attrName>
                                        </p:attrNameLst>
                                      </p:cBhvr>
                                      <p:to>
                                        <p:strVal val="visible"/>
                                      </p:to>
                                    </p:set>
                                    <p:animEffect filter="blinds(horizontal)" transition="in">
                                      <p:cBhvr additive="repl">
                                        <p:cTn id="771" dur="500"/>
                                        <p:tgtEl>
                                          <p:spTgt spid="322">
                                            <p:txEl>
                                              <p:pRg st="172" end="278"/>
                                            </p:txEl>
                                          </p:spTgt>
                                        </p:tgtEl>
                                      </p:cBhvr>
                                    </p:animEffect>
                                  </p:childTnLst>
                                </p:cTn>
                              </p:par>
                            </p:childTnLst>
                          </p:cTn>
                        </p:par>
                      </p:childTnLst>
                    </p:cTn>
                  </p:par>
                  <p:par>
                    <p:cTn id="772" fill="hold">
                      <p:stCondLst>
                        <p:cond delay="indefinite"/>
                      </p:stCondLst>
                      <p:childTnLst>
                        <p:par>
                          <p:cTn id="773" fill="hold">
                            <p:stCondLst>
                              <p:cond delay="0"/>
                            </p:stCondLst>
                            <p:childTnLst>
                              <p:par>
                                <p:cTn id="774" nodeType="clickEffect" fill="hold" presetClass="entr" presetID="3" presetSubtype="10">
                                  <p:stCondLst>
                                    <p:cond delay="0"/>
                                  </p:stCondLst>
                                  <p:childTnLst>
                                    <p:set>
                                      <p:cBhvr>
                                        <p:cTn id="775" dur="1" fill="hold">
                                          <p:stCondLst>
                                            <p:cond delay="0"/>
                                          </p:stCondLst>
                                        </p:cTn>
                                        <p:tgtEl>
                                          <p:spTgt spid="322">
                                            <p:txEl>
                                              <p:pRg st="278" end="335"/>
                                            </p:txEl>
                                          </p:spTgt>
                                        </p:tgtEl>
                                        <p:attrNameLst>
                                          <p:attrName>style.visibility</p:attrName>
                                        </p:attrNameLst>
                                      </p:cBhvr>
                                      <p:to>
                                        <p:strVal val="visible"/>
                                      </p:to>
                                    </p:set>
                                    <p:animEffect filter="blinds(horizontal)" transition="in">
                                      <p:cBhvr additive="repl">
                                        <p:cTn id="776" dur="500"/>
                                        <p:tgtEl>
                                          <p:spTgt spid="322">
                                            <p:txEl>
                                              <p:pRg st="278" end="33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304920" y="380880"/>
            <a:ext cx="8534160" cy="61718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When the system is immersed in the buffer solution at 37°C, swollen pills  like balloons are formed having density less than 1gm/ml.</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occurs due to the CO</a:t>
            </a:r>
            <a:r>
              <a:rPr b="0" lang="en-US" sz="1800" spc="-1" strike="noStrike">
                <a:solidFill>
                  <a:srgbClr val="000000"/>
                </a:solidFill>
                <a:uFill>
                  <a:solidFill>
                    <a:srgbClr val="ffffff"/>
                  </a:solidFill>
                </a:uFill>
                <a:latin typeface="Perpetua"/>
              </a:rPr>
              <a:t>2</a:t>
            </a:r>
            <a:r>
              <a:rPr b="0" lang="en-US" sz="2600" spc="-1" strike="noStrike">
                <a:solidFill>
                  <a:srgbClr val="000000"/>
                </a:solidFill>
                <a:uFill>
                  <a:solidFill>
                    <a:srgbClr val="ffffff"/>
                  </a:solidFill>
                </a:uFill>
                <a:latin typeface="Perpetua"/>
              </a:rPr>
              <a:t> by neutralization of the inner effervescent layer with the diffusion of water through the outer swellable membrane layer</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These kinds of system float completely with 10 minutes, &amp; remain floating over extended periods of 5-6 hours.</a:t>
            </a:r>
            <a:endParaRPr b="0" lang="en-US" sz="1400" spc="-1" strike="noStrike">
              <a:solidFill>
                <a:srgbClr val="000000"/>
              </a:solidFill>
              <a:uFill>
                <a:solidFill>
                  <a:srgbClr val="ffffff"/>
                </a:solidFill>
              </a:uFill>
              <a:latin typeface="Perpetua"/>
            </a:endParaRPr>
          </a:p>
        </p:txBody>
      </p:sp>
      <p:sp>
        <p:nvSpPr>
          <p:cNvPr id="326"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203D8B58-FBE4-45E9-8555-E407536BC991}"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777" dur="indefinite" restart="never" nodeType="tmRoot">
          <p:childTnLst>
            <p:seq>
              <p:cTn id="778" dur="indefinite" nodeType="mainSeq">
                <p:childTnLst>
                  <p:par>
                    <p:cTn id="779" fill="hold">
                      <p:stCondLst>
                        <p:cond delay="indefinite"/>
                      </p:stCondLst>
                      <p:childTnLst>
                        <p:par>
                          <p:cTn id="780" fill="hold">
                            <p:stCondLst>
                              <p:cond delay="0"/>
                            </p:stCondLst>
                            <p:childTnLst>
                              <p:par>
                                <p:cTn id="781" nodeType="clickEffect" fill="hold" presetClass="entr" presetID="3" presetSubtype="10">
                                  <p:stCondLst>
                                    <p:cond delay="0"/>
                                  </p:stCondLst>
                                  <p:childTnLst>
                                    <p:set>
                                      <p:cBhvr>
                                        <p:cTn id="782" dur="1" fill="hold">
                                          <p:stCondLst>
                                            <p:cond delay="0"/>
                                          </p:stCondLst>
                                        </p:cTn>
                                        <p:tgtEl>
                                          <p:spTgt spid="325">
                                            <p:txEl>
                                              <p:pRg st="0" end="133"/>
                                            </p:txEl>
                                          </p:spTgt>
                                        </p:tgtEl>
                                        <p:attrNameLst>
                                          <p:attrName>style.visibility</p:attrName>
                                        </p:attrNameLst>
                                      </p:cBhvr>
                                      <p:to>
                                        <p:strVal val="visible"/>
                                      </p:to>
                                    </p:set>
                                    <p:animEffect filter="blinds(horizontal)" transition="in">
                                      <p:cBhvr additive="repl">
                                        <p:cTn id="783" dur="500"/>
                                        <p:tgtEl>
                                          <p:spTgt spid="325">
                                            <p:txEl>
                                              <p:pRg st="0" end="133"/>
                                            </p:txEl>
                                          </p:spTgt>
                                        </p:tgtEl>
                                      </p:cBhvr>
                                    </p:animEffect>
                                  </p:childTnLst>
                                </p:cTn>
                              </p:par>
                            </p:childTnLst>
                          </p:cTn>
                        </p:par>
                      </p:childTnLst>
                    </p:cTn>
                  </p:par>
                  <p:par>
                    <p:cTn id="784" fill="hold">
                      <p:stCondLst>
                        <p:cond delay="indefinite"/>
                      </p:stCondLst>
                      <p:childTnLst>
                        <p:par>
                          <p:cTn id="785" fill="hold">
                            <p:stCondLst>
                              <p:cond delay="0"/>
                            </p:stCondLst>
                            <p:childTnLst>
                              <p:par>
                                <p:cTn id="786" nodeType="clickEffect" fill="hold" presetClass="entr" presetID="3" presetSubtype="10">
                                  <p:stCondLst>
                                    <p:cond delay="0"/>
                                  </p:stCondLst>
                                  <p:childTnLst>
                                    <p:set>
                                      <p:cBhvr>
                                        <p:cTn id="787" dur="1" fill="hold">
                                          <p:stCondLst>
                                            <p:cond delay="0"/>
                                          </p:stCondLst>
                                        </p:cTn>
                                        <p:tgtEl>
                                          <p:spTgt spid="325">
                                            <p:txEl>
                                              <p:pRg st="133" end="281"/>
                                            </p:txEl>
                                          </p:spTgt>
                                        </p:tgtEl>
                                        <p:attrNameLst>
                                          <p:attrName>style.visibility</p:attrName>
                                        </p:attrNameLst>
                                      </p:cBhvr>
                                      <p:to>
                                        <p:strVal val="visible"/>
                                      </p:to>
                                    </p:set>
                                    <p:animEffect filter="blinds(horizontal)" transition="in">
                                      <p:cBhvr additive="repl">
                                        <p:cTn id="788" dur="500"/>
                                        <p:tgtEl>
                                          <p:spTgt spid="325">
                                            <p:txEl>
                                              <p:pRg st="133" end="281"/>
                                            </p:txEl>
                                          </p:spTgt>
                                        </p:tgtEl>
                                      </p:cBhvr>
                                    </p:animEffect>
                                  </p:childTnLst>
                                </p:cTn>
                              </p:par>
                            </p:childTnLst>
                          </p:cTn>
                        </p:par>
                      </p:childTnLst>
                    </p:cTn>
                  </p:par>
                  <p:par>
                    <p:cTn id="789" fill="hold">
                      <p:stCondLst>
                        <p:cond delay="indefinite"/>
                      </p:stCondLst>
                      <p:childTnLst>
                        <p:par>
                          <p:cTn id="790" fill="hold">
                            <p:stCondLst>
                              <p:cond delay="0"/>
                            </p:stCondLst>
                            <p:childTnLst>
                              <p:par>
                                <p:cTn id="791" nodeType="clickEffect" fill="hold" presetClass="entr" presetID="3" presetSubtype="10">
                                  <p:stCondLst>
                                    <p:cond delay="0"/>
                                  </p:stCondLst>
                                  <p:childTnLst>
                                    <p:set>
                                      <p:cBhvr>
                                        <p:cTn id="792" dur="1" fill="hold">
                                          <p:stCondLst>
                                            <p:cond delay="0"/>
                                          </p:stCondLst>
                                        </p:cTn>
                                        <p:tgtEl>
                                          <p:spTgt spid="325">
                                            <p:txEl>
                                              <p:pRg st="281" end="391"/>
                                            </p:txEl>
                                          </p:spTgt>
                                        </p:tgtEl>
                                        <p:attrNameLst>
                                          <p:attrName>style.visibility</p:attrName>
                                        </p:attrNameLst>
                                      </p:cBhvr>
                                      <p:to>
                                        <p:strVal val="visible"/>
                                      </p:to>
                                    </p:set>
                                    <p:animEffect filter="blinds(horizontal)" transition="in">
                                      <p:cBhvr additive="repl">
                                        <p:cTn id="793" dur="500"/>
                                        <p:tgtEl>
                                          <p:spTgt spid="325">
                                            <p:txEl>
                                              <p:pRg st="281" end="39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7" name="Picture 2" descr=""/>
          <p:cNvPicPr/>
          <p:nvPr/>
        </p:nvPicPr>
        <p:blipFill>
          <a:blip r:embed="rId1"/>
          <a:stretch/>
        </p:blipFill>
        <p:spPr>
          <a:xfrm>
            <a:off x="152280" y="1752480"/>
            <a:ext cx="8925840" cy="2971440"/>
          </a:xfrm>
          <a:prstGeom prst="rect">
            <a:avLst/>
          </a:prstGeom>
          <a:ln w="9360">
            <a:noFill/>
          </a:ln>
        </p:spPr>
      </p:pic>
      <p:sp>
        <p:nvSpPr>
          <p:cNvPr id="328"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81BFD99F-8F6A-42B5-9C2E-9EBC40DE4D80}"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9" name="Picture 2" descr=""/>
          <p:cNvPicPr/>
          <p:nvPr/>
        </p:nvPicPr>
        <p:blipFill>
          <a:blip r:embed="rId1"/>
          <a:stretch/>
        </p:blipFill>
        <p:spPr>
          <a:xfrm>
            <a:off x="533520" y="304920"/>
            <a:ext cx="8305560" cy="6219720"/>
          </a:xfrm>
          <a:prstGeom prst="rect">
            <a:avLst/>
          </a:prstGeom>
          <a:ln w="9360">
            <a:noFill/>
          </a:ln>
        </p:spPr>
      </p:pic>
      <p:sp>
        <p:nvSpPr>
          <p:cNvPr id="330"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29064913-0F5F-47A1-895C-907466965A7E}"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extShape 1"/>
          <p:cNvSpPr txBox="1"/>
          <p:nvPr/>
        </p:nvSpPr>
        <p:spPr>
          <a:xfrm>
            <a:off x="304920" y="304920"/>
            <a:ext cx="8610120" cy="632412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system consists of a collapsible spring, which controls the release of drug from the polymer matrix</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device consists of a body made up of a non-digestible, acid-resistant, high density polymer &amp; gelatin cap.</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lower end of body consists of an orifice to control the drug release.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orifice is occluded by a drug-polymer compact of negligible porosity.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 rubber disc with the horizontal orifice supporting the rubber balloon housing the bicarbonate granules lies above this drug-polymer compact.</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In aqueous environment, the gelatin cap &amp; water soluble tape supporting the rubber balloon dissolves.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is followed by an effervescent reaction between the bicarbonate granules &amp; the acid surrounding the spring, thus leading to generation of CO</a:t>
            </a:r>
            <a:r>
              <a:rPr b="0" lang="en-US" sz="1900" spc="-1" strike="noStrike">
                <a:solidFill>
                  <a:srgbClr val="000000"/>
                </a:solidFill>
                <a:uFill>
                  <a:solidFill>
                    <a:srgbClr val="ffffff"/>
                  </a:solidFill>
                </a:uFill>
                <a:latin typeface="Perpetua"/>
              </a:rPr>
              <a:t>2</a:t>
            </a:r>
            <a:r>
              <a:rPr b="0" lang="en-US" sz="2600" spc="-1" strike="noStrike">
                <a:solidFill>
                  <a:srgbClr val="000000"/>
                </a:solidFill>
                <a:uFill>
                  <a:solidFill>
                    <a:srgbClr val="ffffff"/>
                  </a:solidFill>
                </a:uFill>
                <a:latin typeface="Perpetua"/>
              </a:rPr>
              <a:t> &amp; inflation of rubber balloon providing necessary buoyancy to the dosage form.</a:t>
            </a:r>
            <a:endParaRPr b="0" lang="en-US" sz="1400" spc="-1" strike="noStrike">
              <a:solidFill>
                <a:srgbClr val="000000"/>
              </a:solidFill>
              <a:uFill>
                <a:solidFill>
                  <a:srgbClr val="ffffff"/>
                </a:solidFill>
              </a:uFill>
              <a:latin typeface="Perpetua"/>
            </a:endParaRPr>
          </a:p>
        </p:txBody>
      </p:sp>
      <p:sp>
        <p:nvSpPr>
          <p:cNvPr id="332"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6F407231-EC08-4509-A83E-9FD833B8897A}"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794" dur="indefinite" restart="never" nodeType="tmRoot">
          <p:childTnLst>
            <p:seq>
              <p:cTn id="795" dur="indefinite" nodeType="mainSeq">
                <p:childTnLst>
                  <p:par>
                    <p:cTn id="796" fill="hold">
                      <p:stCondLst>
                        <p:cond delay="indefinite"/>
                      </p:stCondLst>
                      <p:childTnLst>
                        <p:par>
                          <p:cTn id="797" fill="hold">
                            <p:stCondLst>
                              <p:cond delay="0"/>
                            </p:stCondLst>
                            <p:childTnLst>
                              <p:par>
                                <p:cTn id="798" nodeType="clickEffect" fill="hold" presetClass="entr" presetID="3" presetSubtype="10">
                                  <p:stCondLst>
                                    <p:cond delay="0"/>
                                  </p:stCondLst>
                                  <p:childTnLst>
                                    <p:set>
                                      <p:cBhvr>
                                        <p:cTn id="799" dur="1" fill="hold">
                                          <p:stCondLst>
                                            <p:cond delay="0"/>
                                          </p:stCondLst>
                                        </p:cTn>
                                        <p:tgtEl>
                                          <p:spTgt spid="331">
                                            <p:txEl>
                                              <p:pRg st="0" end="105"/>
                                            </p:txEl>
                                          </p:spTgt>
                                        </p:tgtEl>
                                        <p:attrNameLst>
                                          <p:attrName>style.visibility</p:attrName>
                                        </p:attrNameLst>
                                      </p:cBhvr>
                                      <p:to>
                                        <p:strVal val="visible"/>
                                      </p:to>
                                    </p:set>
                                    <p:animEffect filter="blinds(horizontal)" transition="in">
                                      <p:cBhvr additive="repl">
                                        <p:cTn id="800" dur="500"/>
                                        <p:tgtEl>
                                          <p:spTgt spid="331">
                                            <p:txEl>
                                              <p:pRg st="0" end="105"/>
                                            </p:txEl>
                                          </p:spTgt>
                                        </p:tgtEl>
                                      </p:cBhvr>
                                    </p:animEffect>
                                  </p:childTnLst>
                                </p:cTn>
                              </p:par>
                            </p:childTnLst>
                          </p:cTn>
                        </p:par>
                      </p:childTnLst>
                    </p:cTn>
                  </p:par>
                  <p:par>
                    <p:cTn id="801" fill="hold">
                      <p:stCondLst>
                        <p:cond delay="indefinite"/>
                      </p:stCondLst>
                      <p:childTnLst>
                        <p:par>
                          <p:cTn id="802" fill="hold">
                            <p:stCondLst>
                              <p:cond delay="0"/>
                            </p:stCondLst>
                            <p:childTnLst>
                              <p:par>
                                <p:cTn id="803" nodeType="clickEffect" fill="hold" presetClass="entr" presetID="3" presetSubtype="10">
                                  <p:stCondLst>
                                    <p:cond delay="0"/>
                                  </p:stCondLst>
                                  <p:childTnLst>
                                    <p:set>
                                      <p:cBhvr>
                                        <p:cTn id="804" dur="1" fill="hold">
                                          <p:stCondLst>
                                            <p:cond delay="0"/>
                                          </p:stCondLst>
                                        </p:cTn>
                                        <p:tgtEl>
                                          <p:spTgt spid="331">
                                            <p:txEl>
                                              <p:pRg st="105" end="216"/>
                                            </p:txEl>
                                          </p:spTgt>
                                        </p:tgtEl>
                                        <p:attrNameLst>
                                          <p:attrName>style.visibility</p:attrName>
                                        </p:attrNameLst>
                                      </p:cBhvr>
                                      <p:to>
                                        <p:strVal val="visible"/>
                                      </p:to>
                                    </p:set>
                                    <p:animEffect filter="blinds(horizontal)" transition="in">
                                      <p:cBhvr additive="repl">
                                        <p:cTn id="805" dur="500"/>
                                        <p:tgtEl>
                                          <p:spTgt spid="331">
                                            <p:txEl>
                                              <p:pRg st="105" end="216"/>
                                            </p:txEl>
                                          </p:spTgt>
                                        </p:tgtEl>
                                      </p:cBhvr>
                                    </p:animEffect>
                                  </p:childTnLst>
                                </p:cTn>
                              </p:par>
                            </p:childTnLst>
                          </p:cTn>
                        </p:par>
                      </p:childTnLst>
                    </p:cTn>
                  </p:par>
                  <p:par>
                    <p:cTn id="806" fill="hold">
                      <p:stCondLst>
                        <p:cond delay="indefinite"/>
                      </p:stCondLst>
                      <p:childTnLst>
                        <p:par>
                          <p:cTn id="807" fill="hold">
                            <p:stCondLst>
                              <p:cond delay="0"/>
                            </p:stCondLst>
                            <p:childTnLst>
                              <p:par>
                                <p:cTn id="808" nodeType="clickEffect" fill="hold" presetClass="entr" presetID="3" presetSubtype="10">
                                  <p:stCondLst>
                                    <p:cond delay="0"/>
                                  </p:stCondLst>
                                  <p:childTnLst>
                                    <p:set>
                                      <p:cBhvr>
                                        <p:cTn id="809" dur="1" fill="hold">
                                          <p:stCondLst>
                                            <p:cond delay="0"/>
                                          </p:stCondLst>
                                        </p:cTn>
                                        <p:tgtEl>
                                          <p:spTgt spid="331">
                                            <p:txEl>
                                              <p:pRg st="216" end="290"/>
                                            </p:txEl>
                                          </p:spTgt>
                                        </p:tgtEl>
                                        <p:attrNameLst>
                                          <p:attrName>style.visibility</p:attrName>
                                        </p:attrNameLst>
                                      </p:cBhvr>
                                      <p:to>
                                        <p:strVal val="visible"/>
                                      </p:to>
                                    </p:set>
                                    <p:animEffect filter="blinds(horizontal)" transition="in">
                                      <p:cBhvr additive="repl">
                                        <p:cTn id="810" dur="500"/>
                                        <p:tgtEl>
                                          <p:spTgt spid="331">
                                            <p:txEl>
                                              <p:pRg st="216" end="290"/>
                                            </p:txEl>
                                          </p:spTgt>
                                        </p:tgtEl>
                                      </p:cBhvr>
                                    </p:animEffect>
                                  </p:childTnLst>
                                </p:cTn>
                              </p:par>
                            </p:childTnLst>
                          </p:cTn>
                        </p:par>
                      </p:childTnLst>
                    </p:cTn>
                  </p:par>
                  <p:par>
                    <p:cTn id="811" fill="hold">
                      <p:stCondLst>
                        <p:cond delay="indefinite"/>
                      </p:stCondLst>
                      <p:childTnLst>
                        <p:par>
                          <p:cTn id="812" fill="hold">
                            <p:stCondLst>
                              <p:cond delay="0"/>
                            </p:stCondLst>
                            <p:childTnLst>
                              <p:par>
                                <p:cTn id="813" nodeType="clickEffect" fill="hold" presetClass="entr" presetID="3" presetSubtype="10">
                                  <p:stCondLst>
                                    <p:cond delay="0"/>
                                  </p:stCondLst>
                                  <p:childTnLst>
                                    <p:set>
                                      <p:cBhvr>
                                        <p:cTn id="814" dur="1" fill="hold">
                                          <p:stCondLst>
                                            <p:cond delay="0"/>
                                          </p:stCondLst>
                                        </p:cTn>
                                        <p:tgtEl>
                                          <p:spTgt spid="331">
                                            <p:txEl>
                                              <p:pRg st="290" end="365"/>
                                            </p:txEl>
                                          </p:spTgt>
                                        </p:tgtEl>
                                        <p:attrNameLst>
                                          <p:attrName>style.visibility</p:attrName>
                                        </p:attrNameLst>
                                      </p:cBhvr>
                                      <p:to>
                                        <p:strVal val="visible"/>
                                      </p:to>
                                    </p:set>
                                    <p:animEffect filter="blinds(horizontal)" transition="in">
                                      <p:cBhvr additive="repl">
                                        <p:cTn id="815" dur="500"/>
                                        <p:tgtEl>
                                          <p:spTgt spid="331">
                                            <p:txEl>
                                              <p:pRg st="290" end="365"/>
                                            </p:txEl>
                                          </p:spTgt>
                                        </p:tgtEl>
                                      </p:cBhvr>
                                    </p:animEffect>
                                  </p:childTnLst>
                                </p:cTn>
                              </p:par>
                            </p:childTnLst>
                          </p:cTn>
                        </p:par>
                      </p:childTnLst>
                    </p:cTn>
                  </p:par>
                  <p:par>
                    <p:cTn id="816" fill="hold">
                      <p:stCondLst>
                        <p:cond delay="indefinite"/>
                      </p:stCondLst>
                      <p:childTnLst>
                        <p:par>
                          <p:cTn id="817" fill="hold">
                            <p:stCondLst>
                              <p:cond delay="0"/>
                            </p:stCondLst>
                            <p:childTnLst>
                              <p:par>
                                <p:cTn id="818" nodeType="clickEffect" fill="hold" presetClass="entr" presetID="3" presetSubtype="10">
                                  <p:stCondLst>
                                    <p:cond delay="0"/>
                                  </p:stCondLst>
                                  <p:childTnLst>
                                    <p:set>
                                      <p:cBhvr>
                                        <p:cTn id="819" dur="1" fill="hold">
                                          <p:stCondLst>
                                            <p:cond delay="0"/>
                                          </p:stCondLst>
                                        </p:cTn>
                                        <p:tgtEl>
                                          <p:spTgt spid="331">
                                            <p:txEl>
                                              <p:pRg st="365" end="508"/>
                                            </p:txEl>
                                          </p:spTgt>
                                        </p:tgtEl>
                                        <p:attrNameLst>
                                          <p:attrName>style.visibility</p:attrName>
                                        </p:attrNameLst>
                                      </p:cBhvr>
                                      <p:to>
                                        <p:strVal val="visible"/>
                                      </p:to>
                                    </p:set>
                                    <p:animEffect filter="blinds(horizontal)" transition="in">
                                      <p:cBhvr additive="repl">
                                        <p:cTn id="820" dur="500"/>
                                        <p:tgtEl>
                                          <p:spTgt spid="331">
                                            <p:txEl>
                                              <p:pRg st="365" end="508"/>
                                            </p:txEl>
                                          </p:spTgt>
                                        </p:tgtEl>
                                      </p:cBhvr>
                                    </p:animEffect>
                                  </p:childTnLst>
                                </p:cTn>
                              </p:par>
                            </p:childTnLst>
                          </p:cTn>
                        </p:par>
                      </p:childTnLst>
                    </p:cTn>
                  </p:par>
                  <p:par>
                    <p:cTn id="821" fill="hold">
                      <p:stCondLst>
                        <p:cond delay="indefinite"/>
                      </p:stCondLst>
                      <p:childTnLst>
                        <p:par>
                          <p:cTn id="822" fill="hold">
                            <p:stCondLst>
                              <p:cond delay="0"/>
                            </p:stCondLst>
                            <p:childTnLst>
                              <p:par>
                                <p:cTn id="823" nodeType="clickEffect" fill="hold" presetClass="entr" presetID="3" presetSubtype="10">
                                  <p:stCondLst>
                                    <p:cond delay="0"/>
                                  </p:stCondLst>
                                  <p:childTnLst>
                                    <p:set>
                                      <p:cBhvr>
                                        <p:cTn id="824" dur="1" fill="hold">
                                          <p:stCondLst>
                                            <p:cond delay="0"/>
                                          </p:stCondLst>
                                        </p:cTn>
                                        <p:tgtEl>
                                          <p:spTgt spid="331">
                                            <p:txEl>
                                              <p:pRg st="508" end="610"/>
                                            </p:txEl>
                                          </p:spTgt>
                                        </p:tgtEl>
                                        <p:attrNameLst>
                                          <p:attrName>style.visibility</p:attrName>
                                        </p:attrNameLst>
                                      </p:cBhvr>
                                      <p:to>
                                        <p:strVal val="visible"/>
                                      </p:to>
                                    </p:set>
                                    <p:animEffect filter="blinds(horizontal)" transition="in">
                                      <p:cBhvr additive="repl">
                                        <p:cTn id="825" dur="500"/>
                                        <p:tgtEl>
                                          <p:spTgt spid="331">
                                            <p:txEl>
                                              <p:pRg st="508" end="610"/>
                                            </p:txEl>
                                          </p:spTgt>
                                        </p:tgtEl>
                                      </p:cBhvr>
                                    </p:animEffect>
                                  </p:childTnLst>
                                </p:cTn>
                              </p:par>
                            </p:childTnLst>
                          </p:cTn>
                        </p:par>
                      </p:childTnLst>
                    </p:cTn>
                  </p:par>
                  <p:par>
                    <p:cTn id="826" fill="hold">
                      <p:stCondLst>
                        <p:cond delay="indefinite"/>
                      </p:stCondLst>
                      <p:childTnLst>
                        <p:par>
                          <p:cTn id="827" fill="hold">
                            <p:stCondLst>
                              <p:cond delay="0"/>
                            </p:stCondLst>
                            <p:childTnLst>
                              <p:par>
                                <p:cTn id="828" nodeType="clickEffect" fill="hold" presetClass="entr" presetID="3" presetSubtype="10">
                                  <p:stCondLst>
                                    <p:cond delay="0"/>
                                  </p:stCondLst>
                                  <p:childTnLst>
                                    <p:set>
                                      <p:cBhvr>
                                        <p:cTn id="829" dur="1" fill="hold">
                                          <p:stCondLst>
                                            <p:cond delay="0"/>
                                          </p:stCondLst>
                                        </p:cTn>
                                        <p:tgtEl>
                                          <p:spTgt spid="331">
                                            <p:txEl>
                                              <p:pRg st="610" end="836"/>
                                            </p:txEl>
                                          </p:spTgt>
                                        </p:tgtEl>
                                        <p:attrNameLst>
                                          <p:attrName>style.visibility</p:attrName>
                                        </p:attrNameLst>
                                      </p:cBhvr>
                                      <p:to>
                                        <p:strVal val="visible"/>
                                      </p:to>
                                    </p:set>
                                    <p:animEffect filter="blinds(horizontal)" transition="in">
                                      <p:cBhvr additive="repl">
                                        <p:cTn id="830" dur="500"/>
                                        <p:tgtEl>
                                          <p:spTgt spid="331">
                                            <p:txEl>
                                              <p:pRg st="610" end="83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457200" y="1505880"/>
            <a:ext cx="8229240" cy="1469520"/>
          </a:xfrm>
          <a:prstGeom prst="rect">
            <a:avLst/>
          </a:prstGeom>
          <a:noFill/>
          <a:ln>
            <a:noFill/>
          </a:ln>
        </p:spPr>
        <p:txBody>
          <a:bodyPr lIns="90000" rIns="90000" tIns="45000" bIns="91440" anchor="ctr"/>
          <a:p>
            <a:pPr algn="ctr">
              <a:lnSpc>
                <a:spcPct val="100000"/>
              </a:lnSpc>
            </a:pPr>
            <a:r>
              <a:rPr b="1" lang="en-US" sz="5000" spc="-1" strike="noStrike">
                <a:solidFill>
                  <a:srgbClr val="ffffff"/>
                </a:solidFill>
                <a:uFill>
                  <a:solidFill>
                    <a:srgbClr val="ffffff"/>
                  </a:solidFill>
                </a:uFill>
                <a:latin typeface="Franklin Gothic Book"/>
              </a:rPr>
              <a:t>II. Bio/Mucoadhesive Systems</a:t>
            </a:r>
            <a:endParaRPr b="0" lang="en-US" sz="1400" spc="-1" strike="noStrike">
              <a:solidFill>
                <a:srgbClr val="000000"/>
              </a:solidFill>
              <a:uFill>
                <a:solidFill>
                  <a:srgbClr val="ffffff"/>
                </a:solidFill>
              </a:uFill>
              <a:latin typeface="Verdana"/>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228600" y="228600"/>
            <a:ext cx="876276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Gastrointestinal motility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Two distinct patterns of gastrointestinal motility and secretion exist corresponding to the fasted and fed states.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As a result the bioavailability of orally administered drugs will vary depending on the state of feeding.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In the fasted state, it is characterized by an inter-digestive series of electrical event and cycle, both through the stomach and small intestine every 2–3 hours.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activity is called the </a:t>
            </a:r>
            <a:r>
              <a:rPr b="0" lang="en-US" sz="2600" spc="-1" strike="noStrike">
                <a:solidFill>
                  <a:srgbClr val="c00000"/>
                </a:solidFill>
                <a:uFill>
                  <a:solidFill>
                    <a:srgbClr val="ffffff"/>
                  </a:solidFill>
                </a:uFill>
                <a:latin typeface="Perpetua"/>
              </a:rPr>
              <a:t>interdigestive myoelectric cycle or Migrating motor complex (MMC)</a:t>
            </a:r>
            <a:r>
              <a:rPr b="0" lang="en-US" sz="2600" spc="-1" strike="noStrike">
                <a:solidFill>
                  <a:srgbClr val="000000"/>
                </a:solidFill>
                <a:uFill>
                  <a:solidFill>
                    <a:srgbClr val="ffffff"/>
                  </a:solidFill>
                </a:uFill>
                <a:latin typeface="Perpetua"/>
              </a:rPr>
              <a:t>.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MMC is often divided into four consecutive phases: basal (Phase I), pre-burst (Phase II), burst (Phase III), and Phase IV intervals.</a:t>
            </a:r>
            <a:endParaRPr b="0" lang="en-US" sz="1400" spc="-1" strike="noStrike">
              <a:solidFill>
                <a:srgbClr val="000000"/>
              </a:solidFill>
              <a:uFill>
                <a:solidFill>
                  <a:srgbClr val="ffffff"/>
                </a:solidFill>
              </a:uFill>
              <a:latin typeface="Perpetua"/>
            </a:endParaRPr>
          </a:p>
        </p:txBody>
      </p:sp>
      <p:sp>
        <p:nvSpPr>
          <p:cNvPr id="226"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7251276C-6B76-4305-A988-7ADA0C1B89FC}"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3" presetSubtype="10">
                                  <p:stCondLst>
                                    <p:cond delay="0"/>
                                  </p:stCondLst>
                                  <p:childTnLst>
                                    <p:set>
                                      <p:cBhvr>
                                        <p:cTn id="56" dur="1" fill="hold">
                                          <p:stCondLst>
                                            <p:cond delay="0"/>
                                          </p:stCondLst>
                                        </p:cTn>
                                        <p:tgtEl>
                                          <p:spTgt spid="225">
                                            <p:txEl>
                                              <p:pRg st="0" end="26"/>
                                            </p:txEl>
                                          </p:spTgt>
                                        </p:tgtEl>
                                        <p:attrNameLst>
                                          <p:attrName>style.visibility</p:attrName>
                                        </p:attrNameLst>
                                      </p:cBhvr>
                                      <p:to>
                                        <p:strVal val="visible"/>
                                      </p:to>
                                    </p:set>
                                    <p:animEffect filter="blinds(horizontal)" transition="in">
                                      <p:cBhvr additive="repl">
                                        <p:cTn id="57" dur="500"/>
                                        <p:tgtEl>
                                          <p:spTgt spid="225">
                                            <p:txEl>
                                              <p:pRg st="0" end="26"/>
                                            </p:txEl>
                                          </p:spTgt>
                                        </p:tgtEl>
                                      </p:cBhvr>
                                    </p:animEffect>
                                  </p:childTnLst>
                                </p:cTn>
                              </p:par>
                            </p:childTnLst>
                          </p:cTn>
                        </p:par>
                      </p:childTnLst>
                    </p:cTn>
                  </p:par>
                  <p:par>
                    <p:cTn id="58" fill="hold">
                      <p:stCondLst>
                        <p:cond delay="indefinite"/>
                      </p:stCondLst>
                      <p:childTnLst>
                        <p:par>
                          <p:cTn id="59" fill="hold">
                            <p:stCondLst>
                              <p:cond delay="0"/>
                            </p:stCondLst>
                            <p:childTnLst>
                              <p:par>
                                <p:cTn id="60" nodeType="clickEffect" fill="hold" presetClass="entr" presetID="3" presetSubtype="10">
                                  <p:stCondLst>
                                    <p:cond delay="0"/>
                                  </p:stCondLst>
                                  <p:childTnLst>
                                    <p:set>
                                      <p:cBhvr>
                                        <p:cTn id="61" dur="1" fill="hold">
                                          <p:stCondLst>
                                            <p:cond delay="0"/>
                                          </p:stCondLst>
                                        </p:cTn>
                                        <p:tgtEl>
                                          <p:spTgt spid="225">
                                            <p:txEl>
                                              <p:pRg st="26" end="142"/>
                                            </p:txEl>
                                          </p:spTgt>
                                        </p:tgtEl>
                                        <p:attrNameLst>
                                          <p:attrName>style.visibility</p:attrName>
                                        </p:attrNameLst>
                                      </p:cBhvr>
                                      <p:to>
                                        <p:strVal val="visible"/>
                                      </p:to>
                                    </p:set>
                                    <p:animEffect filter="blinds(horizontal)" transition="in">
                                      <p:cBhvr additive="repl">
                                        <p:cTn id="62" dur="500"/>
                                        <p:tgtEl>
                                          <p:spTgt spid="225">
                                            <p:txEl>
                                              <p:pRg st="26" end="142"/>
                                            </p:txEl>
                                          </p:spTgt>
                                        </p:tgtEl>
                                      </p:cBhvr>
                                    </p:animEffec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3" presetSubtype="10">
                                  <p:stCondLst>
                                    <p:cond delay="0"/>
                                  </p:stCondLst>
                                  <p:childTnLst>
                                    <p:set>
                                      <p:cBhvr>
                                        <p:cTn id="66" dur="1" fill="hold">
                                          <p:stCondLst>
                                            <p:cond delay="0"/>
                                          </p:stCondLst>
                                        </p:cTn>
                                        <p:tgtEl>
                                          <p:spTgt spid="225">
                                            <p:txEl>
                                              <p:pRg st="142" end="249"/>
                                            </p:txEl>
                                          </p:spTgt>
                                        </p:tgtEl>
                                        <p:attrNameLst>
                                          <p:attrName>style.visibility</p:attrName>
                                        </p:attrNameLst>
                                      </p:cBhvr>
                                      <p:to>
                                        <p:strVal val="visible"/>
                                      </p:to>
                                    </p:set>
                                    <p:animEffect filter="blinds(horizontal)" transition="in">
                                      <p:cBhvr additive="repl">
                                        <p:cTn id="67" dur="500"/>
                                        <p:tgtEl>
                                          <p:spTgt spid="225">
                                            <p:txEl>
                                              <p:pRg st="142" end="249"/>
                                            </p:txEl>
                                          </p:spTgt>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3" presetSubtype="10">
                                  <p:stCondLst>
                                    <p:cond delay="0"/>
                                  </p:stCondLst>
                                  <p:childTnLst>
                                    <p:set>
                                      <p:cBhvr>
                                        <p:cTn id="71" dur="1" fill="hold">
                                          <p:stCondLst>
                                            <p:cond delay="0"/>
                                          </p:stCondLst>
                                        </p:cTn>
                                        <p:tgtEl>
                                          <p:spTgt spid="225">
                                            <p:txEl>
                                              <p:pRg st="249" end="413"/>
                                            </p:txEl>
                                          </p:spTgt>
                                        </p:tgtEl>
                                        <p:attrNameLst>
                                          <p:attrName>style.visibility</p:attrName>
                                        </p:attrNameLst>
                                      </p:cBhvr>
                                      <p:to>
                                        <p:strVal val="visible"/>
                                      </p:to>
                                    </p:set>
                                    <p:animEffect filter="blinds(horizontal)" transition="in">
                                      <p:cBhvr additive="repl">
                                        <p:cTn id="72" dur="500"/>
                                        <p:tgtEl>
                                          <p:spTgt spid="225">
                                            <p:txEl>
                                              <p:pRg st="249" end="413"/>
                                            </p:txEl>
                                          </p:spTgt>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3" presetSubtype="10">
                                  <p:stCondLst>
                                    <p:cond delay="0"/>
                                  </p:stCondLst>
                                  <p:childTnLst>
                                    <p:set>
                                      <p:cBhvr>
                                        <p:cTn id="76" dur="1" fill="hold">
                                          <p:stCondLst>
                                            <p:cond delay="0"/>
                                          </p:stCondLst>
                                        </p:cTn>
                                        <p:tgtEl>
                                          <p:spTgt spid="225">
                                            <p:txEl>
                                              <p:pRg st="413" end="509"/>
                                            </p:txEl>
                                          </p:spTgt>
                                        </p:tgtEl>
                                        <p:attrNameLst>
                                          <p:attrName>style.visibility</p:attrName>
                                        </p:attrNameLst>
                                      </p:cBhvr>
                                      <p:to>
                                        <p:strVal val="visible"/>
                                      </p:to>
                                    </p:set>
                                    <p:animEffect filter="blinds(horizontal)" transition="in">
                                      <p:cBhvr additive="repl">
                                        <p:cTn id="77" dur="500"/>
                                        <p:tgtEl>
                                          <p:spTgt spid="225">
                                            <p:txEl>
                                              <p:pRg st="413" end="509"/>
                                            </p:txEl>
                                          </p:spTgt>
                                        </p:tgtEl>
                                      </p:cBhvr>
                                    </p:animEffect>
                                  </p:childTnLst>
                                </p:cTn>
                              </p:par>
                            </p:childTnLst>
                          </p:cTn>
                        </p:par>
                      </p:childTnLst>
                    </p:cTn>
                  </p:par>
                  <p:par>
                    <p:cTn id="78" fill="hold">
                      <p:stCondLst>
                        <p:cond delay="indefinite"/>
                      </p:stCondLst>
                      <p:childTnLst>
                        <p:par>
                          <p:cTn id="79" fill="hold">
                            <p:stCondLst>
                              <p:cond delay="0"/>
                            </p:stCondLst>
                            <p:childTnLst>
                              <p:par>
                                <p:cTn id="80" nodeType="clickEffect" fill="hold" presetClass="entr" presetID="3" presetSubtype="10">
                                  <p:stCondLst>
                                    <p:cond delay="0"/>
                                  </p:stCondLst>
                                  <p:childTnLst>
                                    <p:set>
                                      <p:cBhvr>
                                        <p:cTn id="81" dur="1" fill="hold">
                                          <p:stCondLst>
                                            <p:cond delay="0"/>
                                          </p:stCondLst>
                                        </p:cTn>
                                        <p:tgtEl>
                                          <p:spTgt spid="225">
                                            <p:txEl>
                                              <p:pRg st="509" end="642"/>
                                            </p:txEl>
                                          </p:spTgt>
                                        </p:tgtEl>
                                        <p:attrNameLst>
                                          <p:attrName>style.visibility</p:attrName>
                                        </p:attrNameLst>
                                      </p:cBhvr>
                                      <p:to>
                                        <p:strVal val="visible"/>
                                      </p:to>
                                    </p:set>
                                    <p:animEffect filter="blinds(horizontal)" transition="in">
                                      <p:cBhvr additive="repl">
                                        <p:cTn id="82" dur="500"/>
                                        <p:tgtEl>
                                          <p:spTgt spid="225">
                                            <p:txEl>
                                              <p:pRg st="509" end="64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228600" y="228600"/>
            <a:ext cx="8686440" cy="632412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Bio/mucoadhesive systems bind to the gastric epithelial cell surface, or mucin, and increase the GRT by increasing the intimacy and duration of contact between the dosage form and the biological membrane.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concept is based on the self-protecting mechanism of the GIT.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Mucus secreted continuously by the specialized goblet cells located throughout the GIT plays a cytoprotective role.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Mucus is a viscoelastic, gel-like, stringy slime comprised mainly of glycoproteins.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primary function of mucus is to protect the surface mucosal cells from acid and peptidases.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In addition, it serves as a lubricant for the passage of solids and as a barrier to antigens, bacteria, and viruses.</a:t>
            </a:r>
            <a:endParaRPr b="0" lang="en-US" sz="1400" spc="-1" strike="noStrike">
              <a:solidFill>
                <a:srgbClr val="000000"/>
              </a:solidFill>
              <a:uFill>
                <a:solidFill>
                  <a:srgbClr val="ffffff"/>
                </a:solidFill>
              </a:uFill>
              <a:latin typeface="Perpetua"/>
            </a:endParaRPr>
          </a:p>
        </p:txBody>
      </p:sp>
      <p:sp>
        <p:nvSpPr>
          <p:cNvPr id="335"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1A0CF148-B17B-4826-AF81-8FEC71941C28}"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831" dur="indefinite" restart="never" nodeType="tmRoot">
          <p:childTnLst>
            <p:seq>
              <p:cTn id="832" dur="indefinite" nodeType="mainSeq">
                <p:childTnLst>
                  <p:par>
                    <p:cTn id="833" fill="hold">
                      <p:stCondLst>
                        <p:cond delay="indefinite"/>
                      </p:stCondLst>
                      <p:childTnLst>
                        <p:par>
                          <p:cTn id="834" fill="hold">
                            <p:stCondLst>
                              <p:cond delay="0"/>
                            </p:stCondLst>
                            <p:childTnLst>
                              <p:par>
                                <p:cTn id="835" nodeType="clickEffect" fill="hold" presetClass="entr" presetID="3" presetSubtype="10">
                                  <p:stCondLst>
                                    <p:cond delay="0"/>
                                  </p:stCondLst>
                                  <p:childTnLst>
                                    <p:set>
                                      <p:cBhvr>
                                        <p:cTn id="836" dur="1" fill="hold">
                                          <p:stCondLst>
                                            <p:cond delay="0"/>
                                          </p:stCondLst>
                                        </p:cTn>
                                        <p:tgtEl>
                                          <p:spTgt spid="334">
                                            <p:txEl>
                                              <p:pRg st="0" end="206"/>
                                            </p:txEl>
                                          </p:spTgt>
                                        </p:tgtEl>
                                        <p:attrNameLst>
                                          <p:attrName>style.visibility</p:attrName>
                                        </p:attrNameLst>
                                      </p:cBhvr>
                                      <p:to>
                                        <p:strVal val="visible"/>
                                      </p:to>
                                    </p:set>
                                    <p:animEffect filter="blinds(horizontal)" transition="in">
                                      <p:cBhvr additive="repl">
                                        <p:cTn id="837" dur="500"/>
                                        <p:tgtEl>
                                          <p:spTgt spid="334">
                                            <p:txEl>
                                              <p:pRg st="0" end="206"/>
                                            </p:txEl>
                                          </p:spTgt>
                                        </p:tgtEl>
                                      </p:cBhvr>
                                    </p:animEffect>
                                  </p:childTnLst>
                                </p:cTn>
                              </p:par>
                            </p:childTnLst>
                          </p:cTn>
                        </p:par>
                      </p:childTnLst>
                    </p:cTn>
                  </p:par>
                  <p:par>
                    <p:cTn id="838" fill="hold">
                      <p:stCondLst>
                        <p:cond delay="indefinite"/>
                      </p:stCondLst>
                      <p:childTnLst>
                        <p:par>
                          <p:cTn id="839" fill="hold">
                            <p:stCondLst>
                              <p:cond delay="0"/>
                            </p:stCondLst>
                            <p:childTnLst>
                              <p:par>
                                <p:cTn id="840" nodeType="clickEffect" fill="hold" presetClass="entr" presetID="3" presetSubtype="10">
                                  <p:stCondLst>
                                    <p:cond delay="0"/>
                                  </p:stCondLst>
                                  <p:childTnLst>
                                    <p:set>
                                      <p:cBhvr>
                                        <p:cTn id="841" dur="1" fill="hold">
                                          <p:stCondLst>
                                            <p:cond delay="0"/>
                                          </p:stCondLst>
                                        </p:cTn>
                                        <p:tgtEl>
                                          <p:spTgt spid="334">
                                            <p:txEl>
                                              <p:pRg st="206" end="273"/>
                                            </p:txEl>
                                          </p:spTgt>
                                        </p:tgtEl>
                                        <p:attrNameLst>
                                          <p:attrName>style.visibility</p:attrName>
                                        </p:attrNameLst>
                                      </p:cBhvr>
                                      <p:to>
                                        <p:strVal val="visible"/>
                                      </p:to>
                                    </p:set>
                                    <p:animEffect filter="blinds(horizontal)" transition="in">
                                      <p:cBhvr additive="repl">
                                        <p:cTn id="842" dur="500"/>
                                        <p:tgtEl>
                                          <p:spTgt spid="334">
                                            <p:txEl>
                                              <p:pRg st="206" end="273"/>
                                            </p:txEl>
                                          </p:spTgt>
                                        </p:tgtEl>
                                      </p:cBhvr>
                                    </p:animEffect>
                                  </p:childTnLst>
                                </p:cTn>
                              </p:par>
                            </p:childTnLst>
                          </p:cTn>
                        </p:par>
                      </p:childTnLst>
                    </p:cTn>
                  </p:par>
                  <p:par>
                    <p:cTn id="843" fill="hold">
                      <p:stCondLst>
                        <p:cond delay="indefinite"/>
                      </p:stCondLst>
                      <p:childTnLst>
                        <p:par>
                          <p:cTn id="844" fill="hold">
                            <p:stCondLst>
                              <p:cond delay="0"/>
                            </p:stCondLst>
                            <p:childTnLst>
                              <p:par>
                                <p:cTn id="845" nodeType="clickEffect" fill="hold" presetClass="entr" presetID="3" presetSubtype="10">
                                  <p:stCondLst>
                                    <p:cond delay="0"/>
                                  </p:stCondLst>
                                  <p:childTnLst>
                                    <p:set>
                                      <p:cBhvr>
                                        <p:cTn id="846" dur="1" fill="hold">
                                          <p:stCondLst>
                                            <p:cond delay="0"/>
                                          </p:stCondLst>
                                        </p:cTn>
                                        <p:tgtEl>
                                          <p:spTgt spid="334">
                                            <p:txEl>
                                              <p:pRg st="273" end="390"/>
                                            </p:txEl>
                                          </p:spTgt>
                                        </p:tgtEl>
                                        <p:attrNameLst>
                                          <p:attrName>style.visibility</p:attrName>
                                        </p:attrNameLst>
                                      </p:cBhvr>
                                      <p:to>
                                        <p:strVal val="visible"/>
                                      </p:to>
                                    </p:set>
                                    <p:animEffect filter="blinds(horizontal)" transition="in">
                                      <p:cBhvr additive="repl">
                                        <p:cTn id="847" dur="500"/>
                                        <p:tgtEl>
                                          <p:spTgt spid="334">
                                            <p:txEl>
                                              <p:pRg st="273" end="390"/>
                                            </p:txEl>
                                          </p:spTgt>
                                        </p:tgtEl>
                                      </p:cBhvr>
                                    </p:animEffect>
                                  </p:childTnLst>
                                </p:cTn>
                              </p:par>
                            </p:childTnLst>
                          </p:cTn>
                        </p:par>
                      </p:childTnLst>
                    </p:cTn>
                  </p:par>
                  <p:par>
                    <p:cTn id="848" fill="hold">
                      <p:stCondLst>
                        <p:cond delay="indefinite"/>
                      </p:stCondLst>
                      <p:childTnLst>
                        <p:par>
                          <p:cTn id="849" fill="hold">
                            <p:stCondLst>
                              <p:cond delay="0"/>
                            </p:stCondLst>
                            <p:childTnLst>
                              <p:par>
                                <p:cTn id="850" nodeType="clickEffect" fill="hold" presetClass="entr" presetID="3" presetSubtype="10">
                                  <p:stCondLst>
                                    <p:cond delay="0"/>
                                  </p:stCondLst>
                                  <p:childTnLst>
                                    <p:set>
                                      <p:cBhvr>
                                        <p:cTn id="851" dur="1" fill="hold">
                                          <p:stCondLst>
                                            <p:cond delay="0"/>
                                          </p:stCondLst>
                                        </p:cTn>
                                        <p:tgtEl>
                                          <p:spTgt spid="334">
                                            <p:txEl>
                                              <p:pRg st="390" end="475"/>
                                            </p:txEl>
                                          </p:spTgt>
                                        </p:tgtEl>
                                        <p:attrNameLst>
                                          <p:attrName>style.visibility</p:attrName>
                                        </p:attrNameLst>
                                      </p:cBhvr>
                                      <p:to>
                                        <p:strVal val="visible"/>
                                      </p:to>
                                    </p:set>
                                    <p:animEffect filter="blinds(horizontal)" transition="in">
                                      <p:cBhvr additive="repl">
                                        <p:cTn id="852" dur="500"/>
                                        <p:tgtEl>
                                          <p:spTgt spid="334">
                                            <p:txEl>
                                              <p:pRg st="390" end="475"/>
                                            </p:txEl>
                                          </p:spTgt>
                                        </p:tgtEl>
                                      </p:cBhvr>
                                    </p:animEffect>
                                  </p:childTnLst>
                                </p:cTn>
                              </p:par>
                            </p:childTnLst>
                          </p:cTn>
                        </p:par>
                      </p:childTnLst>
                    </p:cTn>
                  </p:par>
                  <p:par>
                    <p:cTn id="853" fill="hold">
                      <p:stCondLst>
                        <p:cond delay="indefinite"/>
                      </p:stCondLst>
                      <p:childTnLst>
                        <p:par>
                          <p:cTn id="854" fill="hold">
                            <p:stCondLst>
                              <p:cond delay="0"/>
                            </p:stCondLst>
                            <p:childTnLst>
                              <p:par>
                                <p:cTn id="855" nodeType="clickEffect" fill="hold" presetClass="entr" presetID="3" presetSubtype="10">
                                  <p:stCondLst>
                                    <p:cond delay="0"/>
                                  </p:stCondLst>
                                  <p:childTnLst>
                                    <p:set>
                                      <p:cBhvr>
                                        <p:cTn id="856" dur="1" fill="hold">
                                          <p:stCondLst>
                                            <p:cond delay="0"/>
                                          </p:stCondLst>
                                        </p:cTn>
                                        <p:tgtEl>
                                          <p:spTgt spid="334">
                                            <p:txEl>
                                              <p:pRg st="475" end="572"/>
                                            </p:txEl>
                                          </p:spTgt>
                                        </p:tgtEl>
                                        <p:attrNameLst>
                                          <p:attrName>style.visibility</p:attrName>
                                        </p:attrNameLst>
                                      </p:cBhvr>
                                      <p:to>
                                        <p:strVal val="visible"/>
                                      </p:to>
                                    </p:set>
                                    <p:animEffect filter="blinds(horizontal)" transition="in">
                                      <p:cBhvr additive="repl">
                                        <p:cTn id="857" dur="500"/>
                                        <p:tgtEl>
                                          <p:spTgt spid="334">
                                            <p:txEl>
                                              <p:pRg st="475" end="572"/>
                                            </p:txEl>
                                          </p:spTgt>
                                        </p:tgtEl>
                                      </p:cBhvr>
                                    </p:animEffect>
                                  </p:childTnLst>
                                </p:cTn>
                              </p:par>
                            </p:childTnLst>
                          </p:cTn>
                        </p:par>
                      </p:childTnLst>
                    </p:cTn>
                  </p:par>
                  <p:par>
                    <p:cTn id="858" fill="hold">
                      <p:stCondLst>
                        <p:cond delay="indefinite"/>
                      </p:stCondLst>
                      <p:childTnLst>
                        <p:par>
                          <p:cTn id="859" fill="hold">
                            <p:stCondLst>
                              <p:cond delay="0"/>
                            </p:stCondLst>
                            <p:childTnLst>
                              <p:par>
                                <p:cTn id="860" nodeType="clickEffect" fill="hold" presetClass="entr" presetID="3" presetSubtype="10">
                                  <p:stCondLst>
                                    <p:cond delay="0"/>
                                  </p:stCondLst>
                                  <p:childTnLst>
                                    <p:set>
                                      <p:cBhvr>
                                        <p:cTn id="861" dur="1" fill="hold">
                                          <p:stCondLst>
                                            <p:cond delay="0"/>
                                          </p:stCondLst>
                                        </p:cTn>
                                        <p:tgtEl>
                                          <p:spTgt spid="334">
                                            <p:txEl>
                                              <p:pRg st="572" end="689"/>
                                            </p:txEl>
                                          </p:spTgt>
                                        </p:tgtEl>
                                        <p:attrNameLst>
                                          <p:attrName>style.visibility</p:attrName>
                                        </p:attrNameLst>
                                      </p:cBhvr>
                                      <p:to>
                                        <p:strVal val="visible"/>
                                      </p:to>
                                    </p:set>
                                    <p:animEffect filter="blinds(horizontal)" transition="in">
                                      <p:cBhvr additive="repl">
                                        <p:cTn id="862" dur="500"/>
                                        <p:tgtEl>
                                          <p:spTgt spid="334">
                                            <p:txEl>
                                              <p:pRg st="572" end="68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Shape 1"/>
          <p:cNvSpPr txBox="1"/>
          <p:nvPr/>
        </p:nvSpPr>
        <p:spPr>
          <a:xfrm>
            <a:off x="228600" y="457200"/>
            <a:ext cx="8686440" cy="609552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epithelial adhesive properties of mucin are well known and have been applied to the development of GRDDS through the use of bio/mucoadhesive polymers.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adherence of the delivery system to the gastric wall increases residence time at a particular site, thereby improving bioavailibility.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 bio/mucoadhesive substance is a natural or synthetic polymer capable of adhering to a biological membrane (bioadhesive polymer) or the mucus lining of the GIT (mucoadhesive polymer).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characteristics of these polymers are molecular flexibility, hydrophilic functional groups, and specific molecular weight, chain length, and conformation.</a:t>
            </a:r>
            <a:endParaRPr b="0" lang="en-US" sz="1400" spc="-1" strike="noStrike">
              <a:solidFill>
                <a:srgbClr val="000000"/>
              </a:solidFill>
              <a:uFill>
                <a:solidFill>
                  <a:srgbClr val="ffffff"/>
                </a:solidFill>
              </a:uFill>
              <a:latin typeface="Perpetua"/>
            </a:endParaRPr>
          </a:p>
        </p:txBody>
      </p:sp>
      <p:sp>
        <p:nvSpPr>
          <p:cNvPr id="337"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07D452D0-7385-40D0-AE4C-25057340AF96}"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863" dur="indefinite" restart="never" nodeType="tmRoot">
          <p:childTnLst>
            <p:seq>
              <p:cTn id="864" dur="indefinite" nodeType="mainSeq">
                <p:childTnLst>
                  <p:par>
                    <p:cTn id="865" fill="hold">
                      <p:stCondLst>
                        <p:cond delay="indefinite"/>
                      </p:stCondLst>
                      <p:childTnLst>
                        <p:par>
                          <p:cTn id="866" fill="hold">
                            <p:stCondLst>
                              <p:cond delay="0"/>
                            </p:stCondLst>
                            <p:childTnLst>
                              <p:par>
                                <p:cTn id="867" nodeType="clickEffect" fill="hold" presetClass="entr" presetID="3" presetSubtype="10">
                                  <p:stCondLst>
                                    <p:cond delay="0"/>
                                  </p:stCondLst>
                                  <p:childTnLst>
                                    <p:set>
                                      <p:cBhvr>
                                        <p:cTn id="868" dur="1" fill="hold">
                                          <p:stCondLst>
                                            <p:cond delay="0"/>
                                          </p:stCondLst>
                                        </p:cTn>
                                        <p:tgtEl>
                                          <p:spTgt spid="336">
                                            <p:txEl>
                                              <p:pRg st="0" end="156"/>
                                            </p:txEl>
                                          </p:spTgt>
                                        </p:tgtEl>
                                        <p:attrNameLst>
                                          <p:attrName>style.visibility</p:attrName>
                                        </p:attrNameLst>
                                      </p:cBhvr>
                                      <p:to>
                                        <p:strVal val="visible"/>
                                      </p:to>
                                    </p:set>
                                    <p:animEffect filter="blinds(horizontal)" transition="in">
                                      <p:cBhvr additive="repl">
                                        <p:cTn id="869" dur="500"/>
                                        <p:tgtEl>
                                          <p:spTgt spid="336">
                                            <p:txEl>
                                              <p:pRg st="0" end="156"/>
                                            </p:txEl>
                                          </p:spTgt>
                                        </p:tgtEl>
                                      </p:cBhvr>
                                    </p:animEffect>
                                  </p:childTnLst>
                                </p:cTn>
                              </p:par>
                            </p:childTnLst>
                          </p:cTn>
                        </p:par>
                      </p:childTnLst>
                    </p:cTn>
                  </p:par>
                  <p:par>
                    <p:cTn id="870" fill="hold">
                      <p:stCondLst>
                        <p:cond delay="indefinite"/>
                      </p:stCondLst>
                      <p:childTnLst>
                        <p:par>
                          <p:cTn id="871" fill="hold">
                            <p:stCondLst>
                              <p:cond delay="0"/>
                            </p:stCondLst>
                            <p:childTnLst>
                              <p:par>
                                <p:cTn id="872" nodeType="clickEffect" fill="hold" presetClass="entr" presetID="3" presetSubtype="10">
                                  <p:stCondLst>
                                    <p:cond delay="0"/>
                                  </p:stCondLst>
                                  <p:childTnLst>
                                    <p:set>
                                      <p:cBhvr>
                                        <p:cTn id="873" dur="1" fill="hold">
                                          <p:stCondLst>
                                            <p:cond delay="0"/>
                                          </p:stCondLst>
                                        </p:cTn>
                                        <p:tgtEl>
                                          <p:spTgt spid="336">
                                            <p:txEl>
                                              <p:pRg st="156" end="296"/>
                                            </p:txEl>
                                          </p:spTgt>
                                        </p:tgtEl>
                                        <p:attrNameLst>
                                          <p:attrName>style.visibility</p:attrName>
                                        </p:attrNameLst>
                                      </p:cBhvr>
                                      <p:to>
                                        <p:strVal val="visible"/>
                                      </p:to>
                                    </p:set>
                                    <p:animEffect filter="blinds(horizontal)" transition="in">
                                      <p:cBhvr additive="repl">
                                        <p:cTn id="874" dur="500"/>
                                        <p:tgtEl>
                                          <p:spTgt spid="336">
                                            <p:txEl>
                                              <p:pRg st="156" end="296"/>
                                            </p:txEl>
                                          </p:spTgt>
                                        </p:tgtEl>
                                      </p:cBhvr>
                                    </p:animEffect>
                                  </p:childTnLst>
                                </p:cTn>
                              </p:par>
                            </p:childTnLst>
                          </p:cTn>
                        </p:par>
                      </p:childTnLst>
                    </p:cTn>
                  </p:par>
                  <p:par>
                    <p:cTn id="875" fill="hold">
                      <p:stCondLst>
                        <p:cond delay="indefinite"/>
                      </p:stCondLst>
                      <p:childTnLst>
                        <p:par>
                          <p:cTn id="876" fill="hold">
                            <p:stCondLst>
                              <p:cond delay="0"/>
                            </p:stCondLst>
                            <p:childTnLst>
                              <p:par>
                                <p:cTn id="877" nodeType="clickEffect" fill="hold" presetClass="entr" presetID="3" presetSubtype="10">
                                  <p:stCondLst>
                                    <p:cond delay="0"/>
                                  </p:stCondLst>
                                  <p:childTnLst>
                                    <p:set>
                                      <p:cBhvr>
                                        <p:cTn id="878" dur="1" fill="hold">
                                          <p:stCondLst>
                                            <p:cond delay="0"/>
                                          </p:stCondLst>
                                        </p:cTn>
                                        <p:tgtEl>
                                          <p:spTgt spid="336">
                                            <p:txEl>
                                              <p:pRg st="296" end="482"/>
                                            </p:txEl>
                                          </p:spTgt>
                                        </p:tgtEl>
                                        <p:attrNameLst>
                                          <p:attrName>style.visibility</p:attrName>
                                        </p:attrNameLst>
                                      </p:cBhvr>
                                      <p:to>
                                        <p:strVal val="visible"/>
                                      </p:to>
                                    </p:set>
                                    <p:animEffect filter="blinds(horizontal)" transition="in">
                                      <p:cBhvr additive="repl">
                                        <p:cTn id="879" dur="500"/>
                                        <p:tgtEl>
                                          <p:spTgt spid="336">
                                            <p:txEl>
                                              <p:pRg st="296" end="482"/>
                                            </p:txEl>
                                          </p:spTgt>
                                        </p:tgtEl>
                                      </p:cBhvr>
                                    </p:animEffect>
                                  </p:childTnLst>
                                </p:cTn>
                              </p:par>
                            </p:childTnLst>
                          </p:cTn>
                        </p:par>
                      </p:childTnLst>
                    </p:cTn>
                  </p:par>
                  <p:par>
                    <p:cTn id="880" fill="hold">
                      <p:stCondLst>
                        <p:cond delay="indefinite"/>
                      </p:stCondLst>
                      <p:childTnLst>
                        <p:par>
                          <p:cTn id="881" fill="hold">
                            <p:stCondLst>
                              <p:cond delay="0"/>
                            </p:stCondLst>
                            <p:childTnLst>
                              <p:par>
                                <p:cTn id="882" nodeType="clickEffect" fill="hold" presetClass="entr" presetID="3" presetSubtype="10">
                                  <p:stCondLst>
                                    <p:cond delay="0"/>
                                  </p:stCondLst>
                                  <p:childTnLst>
                                    <p:set>
                                      <p:cBhvr>
                                        <p:cTn id="883" dur="1" fill="hold">
                                          <p:stCondLst>
                                            <p:cond delay="0"/>
                                          </p:stCondLst>
                                        </p:cTn>
                                        <p:tgtEl>
                                          <p:spTgt spid="336">
                                            <p:txEl>
                                              <p:pRg st="482" end="641"/>
                                            </p:txEl>
                                          </p:spTgt>
                                        </p:tgtEl>
                                        <p:attrNameLst>
                                          <p:attrName>style.visibility</p:attrName>
                                        </p:attrNameLst>
                                      </p:cBhvr>
                                      <p:to>
                                        <p:strVal val="visible"/>
                                      </p:to>
                                    </p:set>
                                    <p:animEffect filter="blinds(horizontal)" transition="in">
                                      <p:cBhvr additive="repl">
                                        <p:cTn id="884" dur="500"/>
                                        <p:tgtEl>
                                          <p:spTgt spid="336">
                                            <p:txEl>
                                              <p:pRg st="482" end="64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TextShape 1"/>
          <p:cNvSpPr txBox="1"/>
          <p:nvPr/>
        </p:nvSpPr>
        <p:spPr>
          <a:xfrm>
            <a:off x="228600" y="533520"/>
            <a:ext cx="8686440" cy="609552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They must be nontoxic and nonabsorbable, form noncovalent bonds with the mucin–epithelial surfaces, have quick adherence to moist surfaces, easily incorporate the drug and offer no hindrance to drug release, have a specific site of attachment, and be economical.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binding of polymers to the mucin-epithelial surface can be subdivided into three broad categories- </a:t>
            </a:r>
            <a:endParaRPr b="0" lang="en-US" sz="1400" spc="-1" strike="noStrike">
              <a:solidFill>
                <a:srgbClr val="000000"/>
              </a:solidFill>
              <a:uFill>
                <a:solidFill>
                  <a:srgbClr val="ffffff"/>
                </a:solidFill>
              </a:uFill>
              <a:latin typeface="Perpetua"/>
            </a:endParaRPr>
          </a:p>
          <a:p>
            <a:pPr marL="274320" indent="-273960" algn="just">
              <a:lnSpc>
                <a:spcPct val="150000"/>
              </a:lnSpc>
            </a:pPr>
            <a:r>
              <a:rPr b="0" lang="en-US" sz="2600" spc="-1" strike="noStrike">
                <a:solidFill>
                  <a:srgbClr val="000000"/>
                </a:solidFill>
                <a:uFill>
                  <a:solidFill>
                    <a:srgbClr val="ffffff"/>
                  </a:solidFill>
                </a:uFill>
                <a:latin typeface="Perpetua"/>
              </a:rPr>
              <a:t>1. Hydration-mediated adhesion</a:t>
            </a:r>
            <a:endParaRPr b="0" lang="en-US" sz="1400" spc="-1" strike="noStrike">
              <a:solidFill>
                <a:srgbClr val="000000"/>
              </a:solidFill>
              <a:uFill>
                <a:solidFill>
                  <a:srgbClr val="ffffff"/>
                </a:solidFill>
              </a:uFill>
              <a:latin typeface="Perpetua"/>
            </a:endParaRPr>
          </a:p>
          <a:p>
            <a:pPr marL="274320" indent="-273960" algn="just">
              <a:lnSpc>
                <a:spcPct val="150000"/>
              </a:lnSpc>
            </a:pPr>
            <a:r>
              <a:rPr b="0" lang="en-US" sz="2600" spc="-1" strike="noStrike">
                <a:solidFill>
                  <a:srgbClr val="000000"/>
                </a:solidFill>
                <a:uFill>
                  <a:solidFill>
                    <a:srgbClr val="ffffff"/>
                  </a:solidFill>
                </a:uFill>
                <a:latin typeface="Perpetua"/>
              </a:rPr>
              <a:t>2. Bonding-mediated adhesion</a:t>
            </a:r>
            <a:endParaRPr b="0" lang="en-US" sz="1400" spc="-1" strike="noStrike">
              <a:solidFill>
                <a:srgbClr val="000000"/>
              </a:solidFill>
              <a:uFill>
                <a:solidFill>
                  <a:srgbClr val="ffffff"/>
                </a:solidFill>
              </a:uFill>
              <a:latin typeface="Perpetua"/>
            </a:endParaRPr>
          </a:p>
          <a:p>
            <a:pPr marL="274320" indent="-273960" algn="just">
              <a:lnSpc>
                <a:spcPct val="150000"/>
              </a:lnSpc>
            </a:pPr>
            <a:r>
              <a:rPr b="0" lang="en-US" sz="2600" spc="-1" strike="noStrike">
                <a:solidFill>
                  <a:srgbClr val="000000"/>
                </a:solidFill>
                <a:uFill>
                  <a:solidFill>
                    <a:srgbClr val="ffffff"/>
                  </a:solidFill>
                </a:uFill>
                <a:latin typeface="Perpetua"/>
              </a:rPr>
              <a:t>3. Receptor-mediated adhesion</a:t>
            </a:r>
            <a:endParaRPr b="0" lang="en-US" sz="1400" spc="-1" strike="noStrike">
              <a:solidFill>
                <a:srgbClr val="000000"/>
              </a:solidFill>
              <a:uFill>
                <a:solidFill>
                  <a:srgbClr val="ffffff"/>
                </a:solidFill>
              </a:uFill>
              <a:latin typeface="Perpetua"/>
            </a:endParaRPr>
          </a:p>
        </p:txBody>
      </p:sp>
      <p:sp>
        <p:nvSpPr>
          <p:cNvPr id="339"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9B70B498-65D4-4C75-8616-9A26F4B30837}"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885" dur="indefinite" restart="never" nodeType="tmRoot">
          <p:childTnLst>
            <p:seq>
              <p:cTn id="886" dur="indefinite" nodeType="mainSeq">
                <p:childTnLst>
                  <p:par>
                    <p:cTn id="887" fill="hold">
                      <p:stCondLst>
                        <p:cond delay="indefinite"/>
                      </p:stCondLst>
                      <p:childTnLst>
                        <p:par>
                          <p:cTn id="888" fill="hold">
                            <p:stCondLst>
                              <p:cond delay="0"/>
                            </p:stCondLst>
                            <p:childTnLst>
                              <p:par>
                                <p:cTn id="889" nodeType="clickEffect" fill="hold" presetClass="entr" presetID="3" presetSubtype="10">
                                  <p:stCondLst>
                                    <p:cond delay="0"/>
                                  </p:stCondLst>
                                  <p:childTnLst>
                                    <p:set>
                                      <p:cBhvr>
                                        <p:cTn id="890" dur="1" fill="hold">
                                          <p:stCondLst>
                                            <p:cond delay="0"/>
                                          </p:stCondLst>
                                        </p:cTn>
                                        <p:tgtEl>
                                          <p:spTgt spid="338">
                                            <p:txEl>
                                              <p:pRg st="0" end="264"/>
                                            </p:txEl>
                                          </p:spTgt>
                                        </p:tgtEl>
                                        <p:attrNameLst>
                                          <p:attrName>style.visibility</p:attrName>
                                        </p:attrNameLst>
                                      </p:cBhvr>
                                      <p:to>
                                        <p:strVal val="visible"/>
                                      </p:to>
                                    </p:set>
                                    <p:animEffect filter="blinds(horizontal)" transition="in">
                                      <p:cBhvr additive="repl">
                                        <p:cTn id="891" dur="500"/>
                                        <p:tgtEl>
                                          <p:spTgt spid="338">
                                            <p:txEl>
                                              <p:pRg st="0" end="264"/>
                                            </p:txEl>
                                          </p:spTgt>
                                        </p:tgtEl>
                                      </p:cBhvr>
                                    </p:animEffect>
                                  </p:childTnLst>
                                </p:cTn>
                              </p:par>
                            </p:childTnLst>
                          </p:cTn>
                        </p:par>
                      </p:childTnLst>
                    </p:cTn>
                  </p:par>
                  <p:par>
                    <p:cTn id="892" fill="hold">
                      <p:stCondLst>
                        <p:cond delay="indefinite"/>
                      </p:stCondLst>
                      <p:childTnLst>
                        <p:par>
                          <p:cTn id="893" fill="hold">
                            <p:stCondLst>
                              <p:cond delay="0"/>
                            </p:stCondLst>
                            <p:childTnLst>
                              <p:par>
                                <p:cTn id="894" nodeType="clickEffect" fill="hold" presetClass="entr" presetID="3" presetSubtype="10">
                                  <p:stCondLst>
                                    <p:cond delay="0"/>
                                  </p:stCondLst>
                                  <p:childTnLst>
                                    <p:set>
                                      <p:cBhvr>
                                        <p:cTn id="895" dur="1" fill="hold">
                                          <p:stCondLst>
                                            <p:cond delay="0"/>
                                          </p:stCondLst>
                                        </p:cTn>
                                        <p:tgtEl>
                                          <p:spTgt spid="338">
                                            <p:txEl>
                                              <p:pRg st="264" end="368"/>
                                            </p:txEl>
                                          </p:spTgt>
                                        </p:tgtEl>
                                        <p:attrNameLst>
                                          <p:attrName>style.visibility</p:attrName>
                                        </p:attrNameLst>
                                      </p:cBhvr>
                                      <p:to>
                                        <p:strVal val="visible"/>
                                      </p:to>
                                    </p:set>
                                    <p:animEffect filter="blinds(horizontal)" transition="in">
                                      <p:cBhvr additive="repl">
                                        <p:cTn id="896" dur="500"/>
                                        <p:tgtEl>
                                          <p:spTgt spid="338">
                                            <p:txEl>
                                              <p:pRg st="264" end="368"/>
                                            </p:txEl>
                                          </p:spTgt>
                                        </p:tgtEl>
                                      </p:cBhvr>
                                    </p:animEffect>
                                  </p:childTnLst>
                                </p:cTn>
                              </p:par>
                            </p:childTnLst>
                          </p:cTn>
                        </p:par>
                      </p:childTnLst>
                    </p:cTn>
                  </p:par>
                  <p:par>
                    <p:cTn id="897" fill="hold">
                      <p:stCondLst>
                        <p:cond delay="indefinite"/>
                      </p:stCondLst>
                      <p:childTnLst>
                        <p:par>
                          <p:cTn id="898" fill="hold">
                            <p:stCondLst>
                              <p:cond delay="0"/>
                            </p:stCondLst>
                            <p:childTnLst>
                              <p:par>
                                <p:cTn id="899" nodeType="clickEffect" fill="hold" presetClass="entr" presetID="3" presetSubtype="10">
                                  <p:stCondLst>
                                    <p:cond delay="0"/>
                                  </p:stCondLst>
                                  <p:childTnLst>
                                    <p:set>
                                      <p:cBhvr>
                                        <p:cTn id="900" dur="1" fill="hold">
                                          <p:stCondLst>
                                            <p:cond delay="0"/>
                                          </p:stCondLst>
                                        </p:cTn>
                                        <p:tgtEl>
                                          <p:spTgt spid="338">
                                            <p:txEl>
                                              <p:pRg st="368" end="399"/>
                                            </p:txEl>
                                          </p:spTgt>
                                        </p:tgtEl>
                                        <p:attrNameLst>
                                          <p:attrName>style.visibility</p:attrName>
                                        </p:attrNameLst>
                                      </p:cBhvr>
                                      <p:to>
                                        <p:strVal val="visible"/>
                                      </p:to>
                                    </p:set>
                                    <p:animEffect filter="blinds(horizontal)" transition="in">
                                      <p:cBhvr additive="repl">
                                        <p:cTn id="901" dur="500"/>
                                        <p:tgtEl>
                                          <p:spTgt spid="338">
                                            <p:txEl>
                                              <p:pRg st="368" end="399"/>
                                            </p:txEl>
                                          </p:spTgt>
                                        </p:tgtEl>
                                      </p:cBhvr>
                                    </p:animEffect>
                                  </p:childTnLst>
                                </p:cTn>
                              </p:par>
                            </p:childTnLst>
                          </p:cTn>
                        </p:par>
                      </p:childTnLst>
                    </p:cTn>
                  </p:par>
                  <p:par>
                    <p:cTn id="902" fill="hold">
                      <p:stCondLst>
                        <p:cond delay="indefinite"/>
                      </p:stCondLst>
                      <p:childTnLst>
                        <p:par>
                          <p:cTn id="903" fill="hold">
                            <p:stCondLst>
                              <p:cond delay="0"/>
                            </p:stCondLst>
                            <p:childTnLst>
                              <p:par>
                                <p:cTn id="904" nodeType="clickEffect" fill="hold" presetClass="entr" presetID="3" presetSubtype="10">
                                  <p:stCondLst>
                                    <p:cond delay="0"/>
                                  </p:stCondLst>
                                  <p:childTnLst>
                                    <p:set>
                                      <p:cBhvr>
                                        <p:cTn id="905" dur="1" fill="hold">
                                          <p:stCondLst>
                                            <p:cond delay="0"/>
                                          </p:stCondLst>
                                        </p:cTn>
                                        <p:tgtEl>
                                          <p:spTgt spid="338">
                                            <p:txEl>
                                              <p:pRg st="399" end="428"/>
                                            </p:txEl>
                                          </p:spTgt>
                                        </p:tgtEl>
                                        <p:attrNameLst>
                                          <p:attrName>style.visibility</p:attrName>
                                        </p:attrNameLst>
                                      </p:cBhvr>
                                      <p:to>
                                        <p:strVal val="visible"/>
                                      </p:to>
                                    </p:set>
                                    <p:animEffect filter="blinds(horizontal)" transition="in">
                                      <p:cBhvr additive="repl">
                                        <p:cTn id="906" dur="500"/>
                                        <p:tgtEl>
                                          <p:spTgt spid="338">
                                            <p:txEl>
                                              <p:pRg st="399" end="428"/>
                                            </p:txEl>
                                          </p:spTgt>
                                        </p:tgtEl>
                                      </p:cBhvr>
                                    </p:animEffect>
                                  </p:childTnLst>
                                </p:cTn>
                              </p:par>
                            </p:childTnLst>
                          </p:cTn>
                        </p:par>
                      </p:childTnLst>
                    </p:cTn>
                  </p:par>
                  <p:par>
                    <p:cTn id="907" fill="hold">
                      <p:stCondLst>
                        <p:cond delay="indefinite"/>
                      </p:stCondLst>
                      <p:childTnLst>
                        <p:par>
                          <p:cTn id="908" fill="hold">
                            <p:stCondLst>
                              <p:cond delay="0"/>
                            </p:stCondLst>
                            <p:childTnLst>
                              <p:par>
                                <p:cTn id="909" nodeType="clickEffect" fill="hold" presetClass="entr" presetID="3" presetSubtype="10">
                                  <p:stCondLst>
                                    <p:cond delay="0"/>
                                  </p:stCondLst>
                                  <p:childTnLst>
                                    <p:set>
                                      <p:cBhvr>
                                        <p:cTn id="910" dur="1" fill="hold">
                                          <p:stCondLst>
                                            <p:cond delay="0"/>
                                          </p:stCondLst>
                                        </p:cTn>
                                        <p:tgtEl>
                                          <p:spTgt spid="338">
                                            <p:txEl>
                                              <p:pRg st="428" end="458"/>
                                            </p:txEl>
                                          </p:spTgt>
                                        </p:tgtEl>
                                        <p:attrNameLst>
                                          <p:attrName>style.visibility</p:attrName>
                                        </p:attrNameLst>
                                      </p:cBhvr>
                                      <p:to>
                                        <p:strVal val="visible"/>
                                      </p:to>
                                    </p:set>
                                    <p:animEffect filter="blinds(horizontal)" transition="in">
                                      <p:cBhvr additive="repl">
                                        <p:cTn id="911" dur="500"/>
                                        <p:tgtEl>
                                          <p:spTgt spid="338">
                                            <p:txEl>
                                              <p:pRg st="428" end="45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228600" y="762120"/>
            <a:ext cx="8610120" cy="5790960"/>
          </a:xfrm>
          <a:prstGeom prst="rect">
            <a:avLst/>
          </a:prstGeom>
          <a:noFill/>
          <a:ln>
            <a:noFill/>
          </a:ln>
        </p:spPr>
        <p:txBody>
          <a:bodyPr lIns="90000" rIns="90000" tIns="45000" bIns="45000"/>
          <a:p>
            <a:pPr marL="274320" indent="-273960" algn="just">
              <a:lnSpc>
                <a:spcPct val="160000"/>
              </a:lnSpc>
            </a:pPr>
            <a:r>
              <a:rPr b="1" i="1" lang="en-US" sz="2800" spc="-1" strike="noStrike">
                <a:solidFill>
                  <a:srgbClr val="000000"/>
                </a:solidFill>
                <a:uFill>
                  <a:solidFill>
                    <a:srgbClr val="ffffff"/>
                  </a:solidFill>
                </a:uFill>
                <a:latin typeface="Perpetua"/>
              </a:rPr>
              <a:t>1. Hydration-mediated adhesion:</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Certain hydrophilic polymers tend to imbibe large amount of water and become sticky, thereby acquiring bioadhesive properties.</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The prolonged gastroretention of the bio/mudoadhesive delivery system is further controlled by the dissolution of the polymer.</a:t>
            </a:r>
            <a:endParaRPr b="0" lang="en-US" sz="1400" spc="-1" strike="noStrike">
              <a:solidFill>
                <a:srgbClr val="000000"/>
              </a:solidFill>
              <a:uFill>
                <a:solidFill>
                  <a:srgbClr val="ffffff"/>
                </a:solidFill>
              </a:uFill>
              <a:latin typeface="Perpetua"/>
            </a:endParaRPr>
          </a:p>
        </p:txBody>
      </p:sp>
      <p:sp>
        <p:nvSpPr>
          <p:cNvPr id="341"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C42D2278-B6C6-4CBE-B15B-6F172AA4841A}"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912" dur="indefinite" restart="never" nodeType="tmRoot">
          <p:childTnLst>
            <p:seq>
              <p:cTn id="913" dur="indefinite" nodeType="mainSeq">
                <p:childTnLst>
                  <p:par>
                    <p:cTn id="914" fill="hold">
                      <p:stCondLst>
                        <p:cond delay="indefinite"/>
                      </p:stCondLst>
                      <p:childTnLst>
                        <p:par>
                          <p:cTn id="915" fill="hold">
                            <p:stCondLst>
                              <p:cond delay="0"/>
                            </p:stCondLst>
                            <p:childTnLst>
                              <p:par>
                                <p:cTn id="916" nodeType="clickEffect" fill="hold" presetClass="entr" presetID="3" presetSubtype="10">
                                  <p:stCondLst>
                                    <p:cond delay="0"/>
                                  </p:stCondLst>
                                  <p:childTnLst>
                                    <p:set>
                                      <p:cBhvr>
                                        <p:cTn id="917" dur="1" fill="hold">
                                          <p:stCondLst>
                                            <p:cond delay="0"/>
                                          </p:stCondLst>
                                        </p:cTn>
                                        <p:tgtEl>
                                          <p:spTgt spid="340">
                                            <p:txEl>
                                              <p:pRg st="0" end="32"/>
                                            </p:txEl>
                                          </p:spTgt>
                                        </p:tgtEl>
                                        <p:attrNameLst>
                                          <p:attrName>style.visibility</p:attrName>
                                        </p:attrNameLst>
                                      </p:cBhvr>
                                      <p:to>
                                        <p:strVal val="visible"/>
                                      </p:to>
                                    </p:set>
                                    <p:animEffect filter="blinds(horizontal)" transition="in">
                                      <p:cBhvr additive="repl">
                                        <p:cTn id="918" dur="500"/>
                                        <p:tgtEl>
                                          <p:spTgt spid="340">
                                            <p:txEl>
                                              <p:pRg st="0" end="32"/>
                                            </p:txEl>
                                          </p:spTgt>
                                        </p:tgtEl>
                                      </p:cBhvr>
                                    </p:animEffect>
                                  </p:childTnLst>
                                </p:cTn>
                              </p:par>
                            </p:childTnLst>
                          </p:cTn>
                        </p:par>
                      </p:childTnLst>
                    </p:cTn>
                  </p:par>
                  <p:par>
                    <p:cTn id="919" fill="hold">
                      <p:stCondLst>
                        <p:cond delay="indefinite"/>
                      </p:stCondLst>
                      <p:childTnLst>
                        <p:par>
                          <p:cTn id="920" fill="hold">
                            <p:stCondLst>
                              <p:cond delay="0"/>
                            </p:stCondLst>
                            <p:childTnLst>
                              <p:par>
                                <p:cTn id="921" nodeType="clickEffect" fill="hold" presetClass="entr" presetID="3" presetSubtype="10">
                                  <p:stCondLst>
                                    <p:cond delay="0"/>
                                  </p:stCondLst>
                                  <p:childTnLst>
                                    <p:set>
                                      <p:cBhvr>
                                        <p:cTn id="922" dur="1" fill="hold">
                                          <p:stCondLst>
                                            <p:cond delay="0"/>
                                          </p:stCondLst>
                                        </p:cTn>
                                        <p:tgtEl>
                                          <p:spTgt spid="340">
                                            <p:txEl>
                                              <p:pRg st="32" end="159"/>
                                            </p:txEl>
                                          </p:spTgt>
                                        </p:tgtEl>
                                        <p:attrNameLst>
                                          <p:attrName>style.visibility</p:attrName>
                                        </p:attrNameLst>
                                      </p:cBhvr>
                                      <p:to>
                                        <p:strVal val="visible"/>
                                      </p:to>
                                    </p:set>
                                    <p:animEffect filter="blinds(horizontal)" transition="in">
                                      <p:cBhvr additive="repl">
                                        <p:cTn id="923" dur="500"/>
                                        <p:tgtEl>
                                          <p:spTgt spid="340">
                                            <p:txEl>
                                              <p:pRg st="32" end="159"/>
                                            </p:txEl>
                                          </p:spTgt>
                                        </p:tgtEl>
                                      </p:cBhvr>
                                    </p:animEffect>
                                  </p:childTnLst>
                                </p:cTn>
                              </p:par>
                            </p:childTnLst>
                          </p:cTn>
                        </p:par>
                      </p:childTnLst>
                    </p:cTn>
                  </p:par>
                  <p:par>
                    <p:cTn id="924" fill="hold">
                      <p:stCondLst>
                        <p:cond delay="indefinite"/>
                      </p:stCondLst>
                      <p:childTnLst>
                        <p:par>
                          <p:cTn id="925" fill="hold">
                            <p:stCondLst>
                              <p:cond delay="0"/>
                            </p:stCondLst>
                            <p:childTnLst>
                              <p:par>
                                <p:cTn id="926" nodeType="clickEffect" fill="hold" presetClass="entr" presetID="3" presetSubtype="10">
                                  <p:stCondLst>
                                    <p:cond delay="0"/>
                                  </p:stCondLst>
                                  <p:childTnLst>
                                    <p:set>
                                      <p:cBhvr>
                                        <p:cTn id="927" dur="1" fill="hold">
                                          <p:stCondLst>
                                            <p:cond delay="0"/>
                                          </p:stCondLst>
                                        </p:cTn>
                                        <p:tgtEl>
                                          <p:spTgt spid="340">
                                            <p:txEl>
                                              <p:pRg st="159" end="286"/>
                                            </p:txEl>
                                          </p:spTgt>
                                        </p:tgtEl>
                                        <p:attrNameLst>
                                          <p:attrName>style.visibility</p:attrName>
                                        </p:attrNameLst>
                                      </p:cBhvr>
                                      <p:to>
                                        <p:strVal val="visible"/>
                                      </p:to>
                                    </p:set>
                                    <p:animEffect filter="blinds(horizontal)" transition="in">
                                      <p:cBhvr additive="repl">
                                        <p:cTn id="928" dur="500"/>
                                        <p:tgtEl>
                                          <p:spTgt spid="340">
                                            <p:txEl>
                                              <p:pRg st="159" end="28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Shape 1"/>
          <p:cNvSpPr txBox="1"/>
          <p:nvPr/>
        </p:nvSpPr>
        <p:spPr>
          <a:xfrm>
            <a:off x="228600" y="457200"/>
            <a:ext cx="8762760" cy="6171840"/>
          </a:xfrm>
          <a:prstGeom prst="rect">
            <a:avLst/>
          </a:prstGeom>
          <a:noFill/>
          <a:ln>
            <a:noFill/>
          </a:ln>
        </p:spPr>
        <p:txBody>
          <a:bodyPr lIns="90000" rIns="90000" tIns="45000" bIns="45000"/>
          <a:p>
            <a:pPr marL="274320" indent="-273960" algn="just">
              <a:lnSpc>
                <a:spcPct val="160000"/>
              </a:lnSpc>
            </a:pPr>
            <a:r>
              <a:rPr b="1" i="1" lang="en-US" sz="2600" spc="-1" strike="noStrike">
                <a:solidFill>
                  <a:srgbClr val="000000"/>
                </a:solidFill>
                <a:uFill>
                  <a:solidFill>
                    <a:srgbClr val="ffffff"/>
                  </a:solidFill>
                </a:uFill>
                <a:latin typeface="Perpetua"/>
              </a:rPr>
              <a:t>2. Bonding-mediated adhesion:</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adhesion of polymers to a mucus or epithelial cell surface involves various bonding mechanisms, including physical-mechanical bonding and chemical bonding.</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Physical-mechanical bonds can result from the insertion of the adhesive material into the crevices or folds of the mucosa. </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Chemical bonds may be either covalent (primary) or ionic (secondary) in nature. Secondary chemical bonds consist of dispersive interactions (i.e., vander Waals interactions) and stronger specific interactions such as hydrogen bonds. </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hydrophilic functional groups responsible for forming hydrogen bonds are the hydroxyl and carboxylic groups.</a:t>
            </a:r>
            <a:endParaRPr b="0" lang="en-US" sz="1400" spc="-1" strike="noStrike">
              <a:solidFill>
                <a:srgbClr val="000000"/>
              </a:solidFill>
              <a:uFill>
                <a:solidFill>
                  <a:srgbClr val="ffffff"/>
                </a:solidFill>
              </a:uFill>
              <a:latin typeface="Perpetua"/>
            </a:endParaRPr>
          </a:p>
          <a:p>
            <a:pPr>
              <a:lnSpc>
                <a:spcPct val="100000"/>
              </a:lnSpc>
            </a:pPr>
            <a:endParaRPr b="0" lang="en-US" sz="1400" spc="-1" strike="noStrike">
              <a:solidFill>
                <a:srgbClr val="000000"/>
              </a:solidFill>
              <a:uFill>
                <a:solidFill>
                  <a:srgbClr val="ffffff"/>
                </a:solidFill>
              </a:uFill>
              <a:latin typeface="Perpetua"/>
            </a:endParaRPr>
          </a:p>
        </p:txBody>
      </p:sp>
      <p:sp>
        <p:nvSpPr>
          <p:cNvPr id="343"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DE06DCD8-08E2-4221-B071-40366ADCE484}"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929" dur="indefinite" restart="never" nodeType="tmRoot">
          <p:childTnLst>
            <p:seq>
              <p:cTn id="930" dur="indefinite" nodeType="mainSeq">
                <p:childTnLst>
                  <p:par>
                    <p:cTn id="931" fill="hold">
                      <p:stCondLst>
                        <p:cond delay="indefinite"/>
                      </p:stCondLst>
                      <p:childTnLst>
                        <p:par>
                          <p:cTn id="932" fill="hold">
                            <p:stCondLst>
                              <p:cond delay="0"/>
                            </p:stCondLst>
                            <p:childTnLst>
                              <p:par>
                                <p:cTn id="933" nodeType="clickEffect" fill="hold" presetClass="entr" presetID="3" presetSubtype="10">
                                  <p:stCondLst>
                                    <p:cond delay="0"/>
                                  </p:stCondLst>
                                  <p:childTnLst>
                                    <p:set>
                                      <p:cBhvr>
                                        <p:cTn id="934" dur="1" fill="hold">
                                          <p:stCondLst>
                                            <p:cond delay="0"/>
                                          </p:stCondLst>
                                        </p:cTn>
                                        <p:tgtEl>
                                          <p:spTgt spid="342">
                                            <p:txEl>
                                              <p:pRg st="0" end="30"/>
                                            </p:txEl>
                                          </p:spTgt>
                                        </p:tgtEl>
                                        <p:attrNameLst>
                                          <p:attrName>style.visibility</p:attrName>
                                        </p:attrNameLst>
                                      </p:cBhvr>
                                      <p:to>
                                        <p:strVal val="visible"/>
                                      </p:to>
                                    </p:set>
                                    <p:animEffect filter="blinds(horizontal)" transition="in">
                                      <p:cBhvr additive="repl">
                                        <p:cTn id="935" dur="500"/>
                                        <p:tgtEl>
                                          <p:spTgt spid="342">
                                            <p:txEl>
                                              <p:pRg st="0" end="30"/>
                                            </p:txEl>
                                          </p:spTgt>
                                        </p:tgtEl>
                                      </p:cBhvr>
                                    </p:animEffect>
                                  </p:childTnLst>
                                </p:cTn>
                              </p:par>
                            </p:childTnLst>
                          </p:cTn>
                        </p:par>
                      </p:childTnLst>
                    </p:cTn>
                  </p:par>
                  <p:par>
                    <p:cTn id="936" fill="hold">
                      <p:stCondLst>
                        <p:cond delay="indefinite"/>
                      </p:stCondLst>
                      <p:childTnLst>
                        <p:par>
                          <p:cTn id="937" fill="hold">
                            <p:stCondLst>
                              <p:cond delay="0"/>
                            </p:stCondLst>
                            <p:childTnLst>
                              <p:par>
                                <p:cTn id="938" nodeType="clickEffect" fill="hold" presetClass="entr" presetID="3" presetSubtype="10">
                                  <p:stCondLst>
                                    <p:cond delay="0"/>
                                  </p:stCondLst>
                                  <p:childTnLst>
                                    <p:set>
                                      <p:cBhvr>
                                        <p:cTn id="939" dur="1" fill="hold">
                                          <p:stCondLst>
                                            <p:cond delay="0"/>
                                          </p:stCondLst>
                                        </p:cTn>
                                        <p:tgtEl>
                                          <p:spTgt spid="342">
                                            <p:txEl>
                                              <p:pRg st="30" end="190"/>
                                            </p:txEl>
                                          </p:spTgt>
                                        </p:tgtEl>
                                        <p:attrNameLst>
                                          <p:attrName>style.visibility</p:attrName>
                                        </p:attrNameLst>
                                      </p:cBhvr>
                                      <p:to>
                                        <p:strVal val="visible"/>
                                      </p:to>
                                    </p:set>
                                    <p:animEffect filter="blinds(horizontal)" transition="in">
                                      <p:cBhvr additive="repl">
                                        <p:cTn id="940" dur="500"/>
                                        <p:tgtEl>
                                          <p:spTgt spid="342">
                                            <p:txEl>
                                              <p:pRg st="30" end="190"/>
                                            </p:txEl>
                                          </p:spTgt>
                                        </p:tgtEl>
                                      </p:cBhvr>
                                    </p:animEffect>
                                  </p:childTnLst>
                                </p:cTn>
                              </p:par>
                            </p:childTnLst>
                          </p:cTn>
                        </p:par>
                      </p:childTnLst>
                    </p:cTn>
                  </p:par>
                  <p:par>
                    <p:cTn id="941" fill="hold">
                      <p:stCondLst>
                        <p:cond delay="indefinite"/>
                      </p:stCondLst>
                      <p:childTnLst>
                        <p:par>
                          <p:cTn id="942" fill="hold">
                            <p:stCondLst>
                              <p:cond delay="0"/>
                            </p:stCondLst>
                            <p:childTnLst>
                              <p:par>
                                <p:cTn id="943" nodeType="clickEffect" fill="hold" presetClass="entr" presetID="3" presetSubtype="10">
                                  <p:stCondLst>
                                    <p:cond delay="0"/>
                                  </p:stCondLst>
                                  <p:childTnLst>
                                    <p:set>
                                      <p:cBhvr>
                                        <p:cTn id="944" dur="1" fill="hold">
                                          <p:stCondLst>
                                            <p:cond delay="0"/>
                                          </p:stCondLst>
                                        </p:cTn>
                                        <p:tgtEl>
                                          <p:spTgt spid="342">
                                            <p:txEl>
                                              <p:pRg st="190" end="314"/>
                                            </p:txEl>
                                          </p:spTgt>
                                        </p:tgtEl>
                                        <p:attrNameLst>
                                          <p:attrName>style.visibility</p:attrName>
                                        </p:attrNameLst>
                                      </p:cBhvr>
                                      <p:to>
                                        <p:strVal val="visible"/>
                                      </p:to>
                                    </p:set>
                                    <p:animEffect filter="blinds(horizontal)" transition="in">
                                      <p:cBhvr additive="repl">
                                        <p:cTn id="945" dur="500"/>
                                        <p:tgtEl>
                                          <p:spTgt spid="342">
                                            <p:txEl>
                                              <p:pRg st="190" end="314"/>
                                            </p:txEl>
                                          </p:spTgt>
                                        </p:tgtEl>
                                      </p:cBhvr>
                                    </p:animEffect>
                                  </p:childTnLst>
                                </p:cTn>
                              </p:par>
                            </p:childTnLst>
                          </p:cTn>
                        </p:par>
                      </p:childTnLst>
                    </p:cTn>
                  </p:par>
                  <p:par>
                    <p:cTn id="946" fill="hold">
                      <p:stCondLst>
                        <p:cond delay="indefinite"/>
                      </p:stCondLst>
                      <p:childTnLst>
                        <p:par>
                          <p:cTn id="947" fill="hold">
                            <p:stCondLst>
                              <p:cond delay="0"/>
                            </p:stCondLst>
                            <p:childTnLst>
                              <p:par>
                                <p:cTn id="948" nodeType="clickEffect" fill="hold" presetClass="entr" presetID="3" presetSubtype="10">
                                  <p:stCondLst>
                                    <p:cond delay="0"/>
                                  </p:stCondLst>
                                  <p:childTnLst>
                                    <p:set>
                                      <p:cBhvr>
                                        <p:cTn id="949" dur="1" fill="hold">
                                          <p:stCondLst>
                                            <p:cond delay="0"/>
                                          </p:stCondLst>
                                        </p:cTn>
                                        <p:tgtEl>
                                          <p:spTgt spid="342">
                                            <p:txEl>
                                              <p:pRg st="314" end="548"/>
                                            </p:txEl>
                                          </p:spTgt>
                                        </p:tgtEl>
                                        <p:attrNameLst>
                                          <p:attrName>style.visibility</p:attrName>
                                        </p:attrNameLst>
                                      </p:cBhvr>
                                      <p:to>
                                        <p:strVal val="visible"/>
                                      </p:to>
                                    </p:set>
                                    <p:animEffect filter="blinds(horizontal)" transition="in">
                                      <p:cBhvr additive="repl">
                                        <p:cTn id="950" dur="500"/>
                                        <p:tgtEl>
                                          <p:spTgt spid="342">
                                            <p:txEl>
                                              <p:pRg st="314" end="548"/>
                                            </p:txEl>
                                          </p:spTgt>
                                        </p:tgtEl>
                                      </p:cBhvr>
                                    </p:animEffect>
                                  </p:childTnLst>
                                </p:cTn>
                              </p:par>
                            </p:childTnLst>
                          </p:cTn>
                        </p:par>
                      </p:childTnLst>
                    </p:cTn>
                  </p:par>
                  <p:par>
                    <p:cTn id="951" fill="hold">
                      <p:stCondLst>
                        <p:cond delay="indefinite"/>
                      </p:stCondLst>
                      <p:childTnLst>
                        <p:par>
                          <p:cTn id="952" fill="hold">
                            <p:stCondLst>
                              <p:cond delay="0"/>
                            </p:stCondLst>
                            <p:childTnLst>
                              <p:par>
                                <p:cTn id="953" nodeType="clickEffect" fill="hold" presetClass="entr" presetID="3" presetSubtype="10">
                                  <p:stCondLst>
                                    <p:cond delay="0"/>
                                  </p:stCondLst>
                                  <p:childTnLst>
                                    <p:set>
                                      <p:cBhvr>
                                        <p:cTn id="954" dur="1" fill="hold">
                                          <p:stCondLst>
                                            <p:cond delay="0"/>
                                          </p:stCondLst>
                                        </p:cTn>
                                        <p:tgtEl>
                                          <p:spTgt spid="342">
                                            <p:txEl>
                                              <p:pRg st="548" end="661"/>
                                            </p:txEl>
                                          </p:spTgt>
                                        </p:tgtEl>
                                        <p:attrNameLst>
                                          <p:attrName>style.visibility</p:attrName>
                                        </p:attrNameLst>
                                      </p:cBhvr>
                                      <p:to>
                                        <p:strVal val="visible"/>
                                      </p:to>
                                    </p:set>
                                    <p:animEffect filter="blinds(horizontal)" transition="in">
                                      <p:cBhvr additive="repl">
                                        <p:cTn id="955" dur="500"/>
                                        <p:tgtEl>
                                          <p:spTgt spid="342">
                                            <p:txEl>
                                              <p:pRg st="548" end="66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Shape 1"/>
          <p:cNvSpPr txBox="1"/>
          <p:nvPr/>
        </p:nvSpPr>
        <p:spPr>
          <a:xfrm>
            <a:off x="228600" y="914400"/>
            <a:ext cx="8610120" cy="5638320"/>
          </a:xfrm>
          <a:prstGeom prst="rect">
            <a:avLst/>
          </a:prstGeom>
          <a:noFill/>
          <a:ln>
            <a:noFill/>
          </a:ln>
        </p:spPr>
        <p:txBody>
          <a:bodyPr lIns="90000" rIns="90000" tIns="45000" bIns="45000"/>
          <a:p>
            <a:pPr marL="274320" indent="-273960" algn="just">
              <a:lnSpc>
                <a:spcPct val="150000"/>
              </a:lnSpc>
            </a:pPr>
            <a:r>
              <a:rPr b="1" i="1" lang="en-US" sz="2600" spc="-1" strike="noStrike">
                <a:solidFill>
                  <a:srgbClr val="000000"/>
                </a:solidFill>
                <a:uFill>
                  <a:solidFill>
                    <a:srgbClr val="ffffff"/>
                  </a:solidFill>
                </a:uFill>
                <a:latin typeface="Perpetua"/>
              </a:rPr>
              <a:t>3. Receptor-mediated adhesion:</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Certain polymers can bind to specific receptor sites on the surface of cells, thereby enhancing the gastric retention of dosage forms.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Certain plant lectins such as tomato lectins interact specifically with the sugar groups present in mucus or on the glycocalyx.</a:t>
            </a:r>
            <a:endParaRPr b="0" lang="en-US" sz="1400" spc="-1" strike="noStrike">
              <a:solidFill>
                <a:srgbClr val="000000"/>
              </a:solidFill>
              <a:uFill>
                <a:solidFill>
                  <a:srgbClr val="ffffff"/>
                </a:solidFill>
              </a:uFill>
              <a:latin typeface="Perpetua"/>
            </a:endParaRPr>
          </a:p>
        </p:txBody>
      </p:sp>
      <p:sp>
        <p:nvSpPr>
          <p:cNvPr id="345"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8A097720-572D-469C-8D90-0453C0CB5403}"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956" dur="indefinite" restart="never" nodeType="tmRoot">
          <p:childTnLst>
            <p:seq>
              <p:cTn id="957" dur="indefinite" nodeType="mainSeq">
                <p:childTnLst>
                  <p:par>
                    <p:cTn id="958" fill="hold">
                      <p:stCondLst>
                        <p:cond delay="indefinite"/>
                      </p:stCondLst>
                      <p:childTnLst>
                        <p:par>
                          <p:cTn id="959" fill="hold">
                            <p:stCondLst>
                              <p:cond delay="0"/>
                            </p:stCondLst>
                            <p:childTnLst>
                              <p:par>
                                <p:cTn id="960" nodeType="clickEffect" fill="hold" presetClass="entr" presetID="3" presetSubtype="10">
                                  <p:stCondLst>
                                    <p:cond delay="0"/>
                                  </p:stCondLst>
                                  <p:childTnLst>
                                    <p:set>
                                      <p:cBhvr>
                                        <p:cTn id="961" dur="1" fill="hold">
                                          <p:stCondLst>
                                            <p:cond delay="0"/>
                                          </p:stCondLst>
                                        </p:cTn>
                                        <p:tgtEl>
                                          <p:spTgt spid="344">
                                            <p:txEl>
                                              <p:pRg st="0" end="31"/>
                                            </p:txEl>
                                          </p:spTgt>
                                        </p:tgtEl>
                                        <p:attrNameLst>
                                          <p:attrName>style.visibility</p:attrName>
                                        </p:attrNameLst>
                                      </p:cBhvr>
                                      <p:to>
                                        <p:strVal val="visible"/>
                                      </p:to>
                                    </p:set>
                                    <p:animEffect filter="blinds(horizontal)" transition="in">
                                      <p:cBhvr additive="repl">
                                        <p:cTn id="962" dur="500"/>
                                        <p:tgtEl>
                                          <p:spTgt spid="344">
                                            <p:txEl>
                                              <p:pRg st="0" end="31"/>
                                            </p:txEl>
                                          </p:spTgt>
                                        </p:tgtEl>
                                      </p:cBhvr>
                                    </p:animEffect>
                                  </p:childTnLst>
                                </p:cTn>
                              </p:par>
                            </p:childTnLst>
                          </p:cTn>
                        </p:par>
                      </p:childTnLst>
                    </p:cTn>
                  </p:par>
                  <p:par>
                    <p:cTn id="963" fill="hold">
                      <p:stCondLst>
                        <p:cond delay="indefinite"/>
                      </p:stCondLst>
                      <p:childTnLst>
                        <p:par>
                          <p:cTn id="964" fill="hold">
                            <p:stCondLst>
                              <p:cond delay="0"/>
                            </p:stCondLst>
                            <p:childTnLst>
                              <p:par>
                                <p:cTn id="965" nodeType="clickEffect" fill="hold" presetClass="entr" presetID="3" presetSubtype="10">
                                  <p:stCondLst>
                                    <p:cond delay="0"/>
                                  </p:stCondLst>
                                  <p:childTnLst>
                                    <p:set>
                                      <p:cBhvr>
                                        <p:cTn id="966" dur="1" fill="hold">
                                          <p:stCondLst>
                                            <p:cond delay="0"/>
                                          </p:stCondLst>
                                        </p:cTn>
                                        <p:tgtEl>
                                          <p:spTgt spid="344">
                                            <p:txEl>
                                              <p:pRg st="31" end="167"/>
                                            </p:txEl>
                                          </p:spTgt>
                                        </p:tgtEl>
                                        <p:attrNameLst>
                                          <p:attrName>style.visibility</p:attrName>
                                        </p:attrNameLst>
                                      </p:cBhvr>
                                      <p:to>
                                        <p:strVal val="visible"/>
                                      </p:to>
                                    </p:set>
                                    <p:animEffect filter="blinds(horizontal)" transition="in">
                                      <p:cBhvr additive="repl">
                                        <p:cTn id="967" dur="500"/>
                                        <p:tgtEl>
                                          <p:spTgt spid="344">
                                            <p:txEl>
                                              <p:pRg st="31" end="167"/>
                                            </p:txEl>
                                          </p:spTgt>
                                        </p:tgtEl>
                                      </p:cBhvr>
                                    </p:animEffect>
                                  </p:childTnLst>
                                </p:cTn>
                              </p:par>
                            </p:childTnLst>
                          </p:cTn>
                        </p:par>
                      </p:childTnLst>
                    </p:cTn>
                  </p:par>
                  <p:par>
                    <p:cTn id="968" fill="hold">
                      <p:stCondLst>
                        <p:cond delay="indefinite"/>
                      </p:stCondLst>
                      <p:childTnLst>
                        <p:par>
                          <p:cTn id="969" fill="hold">
                            <p:stCondLst>
                              <p:cond delay="0"/>
                            </p:stCondLst>
                            <p:childTnLst>
                              <p:par>
                                <p:cTn id="970" nodeType="clickEffect" fill="hold" presetClass="entr" presetID="3" presetSubtype="10">
                                  <p:stCondLst>
                                    <p:cond delay="0"/>
                                  </p:stCondLst>
                                  <p:childTnLst>
                                    <p:set>
                                      <p:cBhvr>
                                        <p:cTn id="971" dur="1" fill="hold">
                                          <p:stCondLst>
                                            <p:cond delay="0"/>
                                          </p:stCondLst>
                                        </p:cTn>
                                        <p:tgtEl>
                                          <p:spTgt spid="344">
                                            <p:txEl>
                                              <p:pRg st="167" end="295"/>
                                            </p:txEl>
                                          </p:spTgt>
                                        </p:tgtEl>
                                        <p:attrNameLst>
                                          <p:attrName>style.visibility</p:attrName>
                                        </p:attrNameLst>
                                      </p:cBhvr>
                                      <p:to>
                                        <p:strVal val="visible"/>
                                      </p:to>
                                    </p:set>
                                    <p:animEffect filter="blinds(horizontal)" transition="in">
                                      <p:cBhvr additive="repl">
                                        <p:cTn id="972" dur="500"/>
                                        <p:tgtEl>
                                          <p:spTgt spid="344">
                                            <p:txEl>
                                              <p:pRg st="167" end="29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914400" y="274680"/>
            <a:ext cx="7772040" cy="791640"/>
          </a:xfrm>
          <a:prstGeom prst="rect">
            <a:avLst/>
          </a:prstGeom>
          <a:noFill/>
          <a:ln>
            <a:noFill/>
          </a:ln>
        </p:spPr>
        <p:txBody>
          <a:bodyPr lIns="90000" rIns="90000" tIns="45000" bIns="91440" anchor="b"/>
          <a:p>
            <a:pPr>
              <a:lnSpc>
                <a:spcPct val="100000"/>
              </a:lnSpc>
            </a:pPr>
            <a:r>
              <a:rPr b="1" lang="en-US" sz="4000" spc="-1" strike="noStrike">
                <a:solidFill>
                  <a:srgbClr val="696464"/>
                </a:solidFill>
                <a:uFill>
                  <a:solidFill>
                    <a:srgbClr val="ffffff"/>
                  </a:solidFill>
                </a:uFill>
                <a:latin typeface="Franklin Gothic Book"/>
              </a:rPr>
              <a:t>Classification of Bioadhesive Polymers</a:t>
            </a:r>
            <a:endParaRPr b="0" lang="en-US" sz="1400" spc="-1" strike="noStrike">
              <a:solidFill>
                <a:srgbClr val="000000"/>
              </a:solidFill>
              <a:uFill>
                <a:solidFill>
                  <a:srgbClr val="ffffff"/>
                </a:solidFill>
              </a:uFill>
              <a:latin typeface="Verdana"/>
            </a:endParaRPr>
          </a:p>
        </p:txBody>
      </p:sp>
      <p:graphicFrame>
        <p:nvGraphicFramePr>
          <p:cNvPr id="347" name="Table 2"/>
          <p:cNvGraphicFramePr/>
          <p:nvPr/>
        </p:nvGraphicFramePr>
        <p:xfrm>
          <a:off x="457200" y="1295280"/>
          <a:ext cx="8457840" cy="5333760"/>
        </p:xfrm>
        <a:graphic>
          <a:graphicData uri="http://schemas.openxmlformats.org/drawingml/2006/table">
            <a:tbl>
              <a:tblPr/>
              <a:tblGrid>
                <a:gridCol w="3276360"/>
                <a:gridCol w="2895480"/>
                <a:gridCol w="2286000"/>
              </a:tblGrid>
              <a:tr h="494640">
                <a:tc>
                  <a:txBody>
                    <a:bodyPr/>
                    <a:p>
                      <a:pPr algn="ctr">
                        <a:lnSpc>
                          <a:spcPct val="100000"/>
                        </a:lnSpc>
                      </a:pPr>
                      <a:r>
                        <a:rPr b="1" lang="en-GB" sz="2400" spc="-1" strike="noStrike">
                          <a:solidFill>
                            <a:srgbClr val="ffffff"/>
                          </a:solidFill>
                          <a:uFill>
                            <a:solidFill>
                              <a:srgbClr val="ffffff"/>
                            </a:solidFill>
                          </a:uFill>
                          <a:latin typeface="Perpetua"/>
                        </a:rPr>
                        <a:t>Cationic</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gn="ctr">
                        <a:lnSpc>
                          <a:spcPct val="100000"/>
                        </a:lnSpc>
                      </a:pPr>
                      <a:r>
                        <a:rPr b="1" lang="en-GB" sz="2400" spc="-1" strike="noStrike">
                          <a:solidFill>
                            <a:srgbClr val="ffffff"/>
                          </a:solidFill>
                          <a:uFill>
                            <a:solidFill>
                              <a:srgbClr val="ffffff"/>
                            </a:solidFill>
                          </a:uFill>
                          <a:latin typeface="Perpetua"/>
                        </a:rPr>
                        <a:t>Anionic</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c>
                  <a:txBody>
                    <a:bodyPr/>
                    <a:p>
                      <a:pPr algn="ctr">
                        <a:lnSpc>
                          <a:spcPct val="100000"/>
                        </a:lnSpc>
                      </a:pPr>
                      <a:r>
                        <a:rPr b="1" lang="en-GB" sz="2400" spc="-1" strike="noStrike">
                          <a:solidFill>
                            <a:srgbClr val="ffffff"/>
                          </a:solidFill>
                          <a:uFill>
                            <a:solidFill>
                              <a:srgbClr val="ffffff"/>
                            </a:solidFill>
                          </a:uFill>
                          <a:latin typeface="Perpetua"/>
                        </a:rPr>
                        <a:t>Non-ionic</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d34817"/>
                    </a:solidFill>
                  </a:tcPr>
                </a:tc>
              </a:tr>
              <a:tr h="494640">
                <a:tc>
                  <a:txBody>
                    <a:bodyPr/>
                    <a:p>
                      <a:pPr algn="ctr">
                        <a:lnSpc>
                          <a:spcPct val="100000"/>
                        </a:lnSpc>
                      </a:pPr>
                      <a:r>
                        <a:rPr b="1" lang="en-GB" sz="2000" spc="-1" strike="noStrike">
                          <a:solidFill>
                            <a:srgbClr val="000000"/>
                          </a:solidFill>
                          <a:uFill>
                            <a:solidFill>
                              <a:srgbClr val="ffffff"/>
                            </a:solidFill>
                          </a:uFill>
                          <a:latin typeface="Perpetua"/>
                        </a:rPr>
                        <a:t>Polybrene</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gn="ctr">
                        <a:lnSpc>
                          <a:spcPct val="100000"/>
                        </a:lnSpc>
                      </a:pPr>
                      <a:r>
                        <a:rPr b="1" lang="en-GB" sz="2000" spc="-1" strike="noStrike">
                          <a:solidFill>
                            <a:srgbClr val="000000"/>
                          </a:solidFill>
                          <a:uFill>
                            <a:solidFill>
                              <a:srgbClr val="ffffff"/>
                            </a:solidFill>
                          </a:uFill>
                          <a:latin typeface="Perpetua"/>
                        </a:rPr>
                        <a:t>CMC</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gn="ctr">
                        <a:lnSpc>
                          <a:spcPct val="100000"/>
                        </a:lnSpc>
                      </a:pPr>
                      <a:r>
                        <a:rPr b="1" lang="en-GB" sz="2000" spc="-1" strike="noStrike">
                          <a:solidFill>
                            <a:srgbClr val="000000"/>
                          </a:solidFill>
                          <a:uFill>
                            <a:solidFill>
                              <a:srgbClr val="ffffff"/>
                            </a:solidFill>
                          </a:uFill>
                          <a:latin typeface="Perpetua"/>
                        </a:rPr>
                        <a:t>BSA</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494640">
                <a:tc>
                  <a:txBody>
                    <a:bodyPr/>
                    <a:p>
                      <a:pPr algn="ctr">
                        <a:lnSpc>
                          <a:spcPct val="100000"/>
                        </a:lnSpc>
                      </a:pPr>
                      <a:r>
                        <a:rPr b="1" lang="en-GB" sz="2000" spc="-1" strike="noStrike">
                          <a:solidFill>
                            <a:srgbClr val="000000"/>
                          </a:solidFill>
                          <a:uFill>
                            <a:solidFill>
                              <a:srgbClr val="ffffff"/>
                            </a:solidFill>
                          </a:uFill>
                          <a:latin typeface="Perpetua"/>
                        </a:rPr>
                        <a:t>Poly-L-lysine</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p>
                      <a:pPr algn="ctr">
                        <a:lnSpc>
                          <a:spcPct val="100000"/>
                        </a:lnSpc>
                      </a:pPr>
                      <a:r>
                        <a:rPr b="1" lang="en-GB" sz="2000" spc="-1" strike="noStrike">
                          <a:solidFill>
                            <a:srgbClr val="000000"/>
                          </a:solidFill>
                          <a:uFill>
                            <a:solidFill>
                              <a:srgbClr val="ffffff"/>
                            </a:solidFill>
                          </a:uFill>
                          <a:latin typeface="Perpetua"/>
                        </a:rPr>
                        <a:t>Dextran sodium</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p>
                      <a:pPr algn="ctr">
                        <a:lnSpc>
                          <a:spcPct val="100000"/>
                        </a:lnSpc>
                      </a:pPr>
                      <a:r>
                        <a:rPr b="1" lang="en-GB" sz="2000" spc="-1" strike="noStrike">
                          <a:solidFill>
                            <a:srgbClr val="000000"/>
                          </a:solidFill>
                          <a:uFill>
                            <a:solidFill>
                              <a:srgbClr val="ffffff"/>
                            </a:solidFill>
                          </a:uFill>
                          <a:latin typeface="Perpetua"/>
                        </a:rPr>
                        <a:t>Dextran</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494640">
                <a:tc>
                  <a:txBody>
                    <a:bodyPr/>
                    <a:p>
                      <a:pPr algn="ctr">
                        <a:lnSpc>
                          <a:spcPct val="100000"/>
                        </a:lnSpc>
                      </a:pPr>
                      <a:r>
                        <a:rPr b="1" lang="en-GB" sz="2000" spc="-1" strike="noStrike">
                          <a:solidFill>
                            <a:srgbClr val="000000"/>
                          </a:solidFill>
                          <a:uFill>
                            <a:solidFill>
                              <a:srgbClr val="ffffff"/>
                            </a:solidFill>
                          </a:uFill>
                          <a:latin typeface="Perpetua"/>
                        </a:rPr>
                        <a:t>Polylysine</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gn="ctr">
                        <a:lnSpc>
                          <a:spcPct val="100000"/>
                        </a:lnSpc>
                      </a:pPr>
                      <a:r>
                        <a:rPr b="1" lang="en-GB" sz="2000" spc="-1" strike="noStrike">
                          <a:solidFill>
                            <a:srgbClr val="000000"/>
                          </a:solidFill>
                          <a:uFill>
                            <a:solidFill>
                              <a:srgbClr val="ffffff"/>
                            </a:solidFill>
                          </a:uFill>
                          <a:latin typeface="Perpetua"/>
                        </a:rPr>
                        <a:t>Polyacrylic acid</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gn="ctr">
                        <a:lnSpc>
                          <a:spcPct val="100000"/>
                        </a:lnSpc>
                      </a:pPr>
                      <a:r>
                        <a:rPr b="1" lang="en-GB" sz="2000" spc="-1" strike="noStrike">
                          <a:solidFill>
                            <a:srgbClr val="000000"/>
                          </a:solidFill>
                          <a:uFill>
                            <a:solidFill>
                              <a:srgbClr val="ffffff"/>
                            </a:solidFill>
                          </a:uFill>
                          <a:latin typeface="Perpetua"/>
                        </a:rPr>
                        <a:t>Ficoll</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689400">
                <a:tc>
                  <a:txBody>
                    <a:bodyPr/>
                    <a:p>
                      <a:pPr algn="ctr">
                        <a:lnSpc>
                          <a:spcPct val="100000"/>
                        </a:lnSpc>
                      </a:pPr>
                      <a:r>
                        <a:rPr b="1" lang="en-GB" sz="2000" spc="-1" strike="noStrike">
                          <a:solidFill>
                            <a:srgbClr val="000000"/>
                          </a:solidFill>
                          <a:uFill>
                            <a:solidFill>
                              <a:srgbClr val="ffffff"/>
                            </a:solidFill>
                          </a:uFill>
                          <a:latin typeface="Perpetua"/>
                        </a:rPr>
                        <a:t>Polyvinyl methyl imidazole</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p>
                      <a:pPr algn="ctr">
                        <a:lnSpc>
                          <a:spcPct val="100000"/>
                        </a:lnSpc>
                      </a:pPr>
                      <a:r>
                        <a:rPr b="1" lang="en-GB" sz="2000" spc="-1" strike="noStrike">
                          <a:solidFill>
                            <a:srgbClr val="000000"/>
                          </a:solidFill>
                          <a:uFill>
                            <a:solidFill>
                              <a:srgbClr val="ffffff"/>
                            </a:solidFill>
                          </a:uFill>
                          <a:latin typeface="Perpetua"/>
                        </a:rPr>
                        <a:t>Poly-L-aspartic acid</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p>
                      <a:pPr algn="ctr">
                        <a:lnSpc>
                          <a:spcPct val="100000"/>
                        </a:lnSpc>
                      </a:pPr>
                      <a:r>
                        <a:rPr b="1" lang="en-GB" sz="2000" spc="-1" strike="noStrike">
                          <a:solidFill>
                            <a:srgbClr val="000000"/>
                          </a:solidFill>
                          <a:uFill>
                            <a:solidFill>
                              <a:srgbClr val="ffffff"/>
                            </a:solidFill>
                          </a:uFill>
                          <a:latin typeface="Perpetua"/>
                        </a:rPr>
                        <a:t>PEG</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4946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gn="ctr">
                        <a:lnSpc>
                          <a:spcPct val="100000"/>
                        </a:lnSpc>
                      </a:pPr>
                      <a:r>
                        <a:rPr b="1" lang="en-GB" sz="2000" spc="-1" strike="noStrike">
                          <a:solidFill>
                            <a:srgbClr val="000000"/>
                          </a:solidFill>
                          <a:uFill>
                            <a:solidFill>
                              <a:srgbClr val="ffffff"/>
                            </a:solidFill>
                          </a:uFill>
                          <a:latin typeface="Perpetua"/>
                        </a:rPr>
                        <a:t>Polyvinyl sulphate</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gn="ctr">
                        <a:lnSpc>
                          <a:spcPct val="100000"/>
                        </a:lnSpc>
                      </a:pPr>
                      <a:r>
                        <a:rPr b="1" lang="en-GB" sz="2000" spc="-1" strike="noStrike">
                          <a:solidFill>
                            <a:srgbClr val="000000"/>
                          </a:solidFill>
                          <a:uFill>
                            <a:solidFill>
                              <a:srgbClr val="ffffff"/>
                            </a:solidFill>
                          </a:uFill>
                          <a:latin typeface="Perpetua"/>
                        </a:rPr>
                        <a:t>PVP</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4946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p>
                      <a:pPr algn="ctr">
                        <a:lnSpc>
                          <a:spcPct val="100000"/>
                        </a:lnSpc>
                      </a:pPr>
                      <a:r>
                        <a:rPr b="1" lang="en-GB" sz="2000" spc="-1" strike="noStrike">
                          <a:solidFill>
                            <a:srgbClr val="000000"/>
                          </a:solidFill>
                          <a:uFill>
                            <a:solidFill>
                              <a:srgbClr val="ffffff"/>
                            </a:solidFill>
                          </a:uFill>
                          <a:latin typeface="Perpetua"/>
                        </a:rPr>
                        <a:t>Heparin</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4946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gn="ctr">
                        <a:lnSpc>
                          <a:spcPct val="100000"/>
                        </a:lnSpc>
                      </a:pPr>
                      <a:r>
                        <a:rPr b="1" lang="en-GB" sz="2000" spc="-1" strike="noStrike">
                          <a:solidFill>
                            <a:srgbClr val="000000"/>
                          </a:solidFill>
                          <a:uFill>
                            <a:solidFill>
                              <a:srgbClr val="ffffff"/>
                            </a:solidFill>
                          </a:uFill>
                          <a:latin typeface="Perpetua"/>
                        </a:rPr>
                        <a:t>Hyaluronic acid</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r h="49464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xBody>
                    <a:bodyPr/>
                    <a:p>
                      <a:pPr algn="ctr">
                        <a:lnSpc>
                          <a:spcPct val="100000"/>
                        </a:lnSpc>
                      </a:pPr>
                      <a:r>
                        <a:rPr b="1" lang="en-GB" sz="2000" spc="-1" strike="noStrike">
                          <a:solidFill>
                            <a:srgbClr val="000000"/>
                          </a:solidFill>
                          <a:uFill>
                            <a:solidFill>
                              <a:srgbClr val="ffffff"/>
                            </a:solidFill>
                          </a:uFill>
                          <a:latin typeface="Perpetua"/>
                        </a:rPr>
                        <a:t>Carrageenan</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7e8e7"/>
                    </a:solidFill>
                  </a:tcPr>
                </a:tc>
              </a:tr>
              <a:tr h="6894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xBody>
                    <a:bodyPr/>
                    <a:p>
                      <a:pPr algn="ctr">
                        <a:lnSpc>
                          <a:spcPct val="100000"/>
                        </a:lnSpc>
                      </a:pPr>
                      <a:r>
                        <a:rPr b="1" lang="en-GB" sz="2000" spc="-1" strike="noStrike">
                          <a:solidFill>
                            <a:srgbClr val="000000"/>
                          </a:solidFill>
                          <a:uFill>
                            <a:solidFill>
                              <a:srgbClr val="ffffff"/>
                            </a:solidFill>
                          </a:uFill>
                          <a:latin typeface="Perpetua"/>
                        </a:rPr>
                        <a:t>Chondrointin sulfate</a:t>
                      </a:r>
                      <a:endParaRPr b="0" lang="en-GB"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ecfcc"/>
                    </a:solidFill>
                  </a:tcPr>
                </a:tc>
              </a:tr>
            </a:tbl>
          </a:graphicData>
        </a:graphic>
      </p:graphicFrame>
      <p:sp>
        <p:nvSpPr>
          <p:cNvPr id="348" name="TextShape 3"/>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3ECEE1AB-7C3D-48D2-B4C6-5D248F7DBABC}"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extShape 1"/>
          <p:cNvSpPr txBox="1"/>
          <p:nvPr/>
        </p:nvSpPr>
        <p:spPr>
          <a:xfrm>
            <a:off x="457200" y="1505880"/>
            <a:ext cx="8229240" cy="1469520"/>
          </a:xfrm>
          <a:prstGeom prst="rect">
            <a:avLst/>
          </a:prstGeom>
          <a:noFill/>
          <a:ln>
            <a:noFill/>
          </a:ln>
        </p:spPr>
        <p:txBody>
          <a:bodyPr lIns="90000" rIns="90000" tIns="45000" bIns="91440" anchor="ctr"/>
          <a:p>
            <a:pPr algn="ctr">
              <a:lnSpc>
                <a:spcPct val="100000"/>
              </a:lnSpc>
            </a:pPr>
            <a:r>
              <a:rPr b="1" lang="en-US" sz="4000" spc="-1" strike="noStrike">
                <a:solidFill>
                  <a:srgbClr val="ffffff"/>
                </a:solidFill>
                <a:uFill>
                  <a:solidFill>
                    <a:srgbClr val="ffffff"/>
                  </a:solidFill>
                </a:uFill>
                <a:latin typeface="Franklin Gothic Book"/>
              </a:rPr>
              <a:t>III. Swelling &amp; Expanding System</a:t>
            </a:r>
            <a:endParaRPr b="0" lang="en-US" sz="1400" spc="-1" strike="noStrike">
              <a:solidFill>
                <a:srgbClr val="000000"/>
              </a:solidFill>
              <a:uFill>
                <a:solidFill>
                  <a:srgbClr val="ffffff"/>
                </a:solidFill>
              </a:uFill>
              <a:latin typeface="Verdana"/>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60000"/>
              </a:lnSpc>
              <a:buClr>
                <a:srgbClr val="d34817"/>
              </a:buClr>
              <a:buSzPct val="85000"/>
              <a:buFont typeface="Wingdings 2" charset="2"/>
              <a:buChar char=""/>
            </a:pPr>
            <a:r>
              <a:rPr b="0" lang="en-US" sz="2400" spc="-1" strike="noStrike">
                <a:solidFill>
                  <a:srgbClr val="000000"/>
                </a:solidFill>
                <a:uFill>
                  <a:solidFill>
                    <a:srgbClr val="ffffff"/>
                  </a:solidFill>
                </a:uFill>
                <a:latin typeface="Perpetua"/>
              </a:rPr>
              <a:t>These are the dosage forms, after being swallowed, these dosage forms swell to a size that prevents their passage through the pylorus.</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400" spc="-1" strike="noStrike">
                <a:solidFill>
                  <a:srgbClr val="000000"/>
                </a:solidFill>
                <a:uFill>
                  <a:solidFill>
                    <a:srgbClr val="ffffff"/>
                  </a:solidFill>
                </a:uFill>
                <a:latin typeface="Perpetua"/>
              </a:rPr>
              <a:t> </a:t>
            </a:r>
            <a:r>
              <a:rPr b="0" lang="en-US" sz="2400" spc="-1" strike="noStrike">
                <a:solidFill>
                  <a:srgbClr val="000000"/>
                </a:solidFill>
                <a:uFill>
                  <a:solidFill>
                    <a:srgbClr val="ffffff"/>
                  </a:solidFill>
                </a:uFill>
                <a:latin typeface="Perpetua"/>
              </a:rPr>
              <a:t>As a result, the dosage form is retained in the stomach for a long period of time. </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400" spc="-1" strike="noStrike">
                <a:solidFill>
                  <a:srgbClr val="000000"/>
                </a:solidFill>
                <a:uFill>
                  <a:solidFill>
                    <a:srgbClr val="ffffff"/>
                  </a:solidFill>
                </a:uFill>
                <a:latin typeface="Perpetua"/>
              </a:rPr>
              <a:t>These systems are sometimes referred to as plug type systems because they tend to remain lodged at the pyloric sphincter. </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400" spc="-1" strike="noStrike">
                <a:solidFill>
                  <a:srgbClr val="000000"/>
                </a:solidFill>
                <a:uFill>
                  <a:solidFill>
                    <a:srgbClr val="ffffff"/>
                  </a:solidFill>
                </a:uFill>
                <a:latin typeface="Perpetua"/>
              </a:rPr>
              <a:t>These polymeric matrices remain in the gastric cavity for several hours even in the fed state. </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400" spc="-1" strike="noStrike">
                <a:solidFill>
                  <a:srgbClr val="000000"/>
                </a:solidFill>
                <a:uFill>
                  <a:solidFill>
                    <a:srgbClr val="ffffff"/>
                  </a:solidFill>
                </a:uFill>
                <a:latin typeface="Perpetua"/>
              </a:rPr>
              <a:t>Sustained and controlled drug release may be achieved by selecting a polymer with the proper molecular weight and swelling properties.</a:t>
            </a:r>
            <a:endParaRPr b="0" lang="en-US" sz="1400" spc="-1" strike="noStrike">
              <a:solidFill>
                <a:srgbClr val="000000"/>
              </a:solidFill>
              <a:uFill>
                <a:solidFill>
                  <a:srgbClr val="ffffff"/>
                </a:solidFill>
              </a:uFill>
              <a:latin typeface="Perpetua"/>
            </a:endParaRPr>
          </a:p>
        </p:txBody>
      </p:sp>
      <p:sp>
        <p:nvSpPr>
          <p:cNvPr id="351"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4F62CE8F-F8F0-4330-8A86-C69E5084ADAA}"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973" dur="indefinite" restart="never" nodeType="tmRoot">
          <p:childTnLst>
            <p:seq>
              <p:cTn id="974" dur="indefinite" nodeType="mainSeq">
                <p:childTnLst>
                  <p:par>
                    <p:cTn id="975" fill="hold">
                      <p:stCondLst>
                        <p:cond delay="indefinite"/>
                      </p:stCondLst>
                      <p:childTnLst>
                        <p:par>
                          <p:cTn id="976" fill="hold">
                            <p:stCondLst>
                              <p:cond delay="0"/>
                            </p:stCondLst>
                            <p:childTnLst>
                              <p:par>
                                <p:cTn id="977" nodeType="clickEffect" fill="hold" presetClass="entr" presetID="3" presetSubtype="10">
                                  <p:stCondLst>
                                    <p:cond delay="0"/>
                                  </p:stCondLst>
                                  <p:childTnLst>
                                    <p:set>
                                      <p:cBhvr>
                                        <p:cTn id="978" dur="1" fill="hold">
                                          <p:stCondLst>
                                            <p:cond delay="0"/>
                                          </p:stCondLst>
                                        </p:cTn>
                                        <p:tgtEl>
                                          <p:spTgt spid="350">
                                            <p:txEl>
                                              <p:pRg st="0" end="135"/>
                                            </p:txEl>
                                          </p:spTgt>
                                        </p:tgtEl>
                                        <p:attrNameLst>
                                          <p:attrName>style.visibility</p:attrName>
                                        </p:attrNameLst>
                                      </p:cBhvr>
                                      <p:to>
                                        <p:strVal val="visible"/>
                                      </p:to>
                                    </p:set>
                                    <p:animEffect filter="blinds(horizontal)" transition="in">
                                      <p:cBhvr additive="repl">
                                        <p:cTn id="979" dur="500"/>
                                        <p:tgtEl>
                                          <p:spTgt spid="350">
                                            <p:txEl>
                                              <p:pRg st="0" end="135"/>
                                            </p:txEl>
                                          </p:spTgt>
                                        </p:tgtEl>
                                      </p:cBhvr>
                                    </p:animEffect>
                                  </p:childTnLst>
                                </p:cTn>
                              </p:par>
                            </p:childTnLst>
                          </p:cTn>
                        </p:par>
                      </p:childTnLst>
                    </p:cTn>
                  </p:par>
                  <p:par>
                    <p:cTn id="980" fill="hold">
                      <p:stCondLst>
                        <p:cond delay="indefinite"/>
                      </p:stCondLst>
                      <p:childTnLst>
                        <p:par>
                          <p:cTn id="981" fill="hold">
                            <p:stCondLst>
                              <p:cond delay="0"/>
                            </p:stCondLst>
                            <p:childTnLst>
                              <p:par>
                                <p:cTn id="982" nodeType="clickEffect" fill="hold" presetClass="entr" presetID="3" presetSubtype="10">
                                  <p:stCondLst>
                                    <p:cond delay="0"/>
                                  </p:stCondLst>
                                  <p:childTnLst>
                                    <p:set>
                                      <p:cBhvr>
                                        <p:cTn id="983" dur="1" fill="hold">
                                          <p:stCondLst>
                                            <p:cond delay="0"/>
                                          </p:stCondLst>
                                        </p:cTn>
                                        <p:tgtEl>
                                          <p:spTgt spid="350">
                                            <p:txEl>
                                              <p:pRg st="135" end="220"/>
                                            </p:txEl>
                                          </p:spTgt>
                                        </p:tgtEl>
                                        <p:attrNameLst>
                                          <p:attrName>style.visibility</p:attrName>
                                        </p:attrNameLst>
                                      </p:cBhvr>
                                      <p:to>
                                        <p:strVal val="visible"/>
                                      </p:to>
                                    </p:set>
                                    <p:animEffect filter="blinds(horizontal)" transition="in">
                                      <p:cBhvr additive="repl">
                                        <p:cTn id="984" dur="500"/>
                                        <p:tgtEl>
                                          <p:spTgt spid="350">
                                            <p:txEl>
                                              <p:pRg st="135" end="220"/>
                                            </p:txEl>
                                          </p:spTgt>
                                        </p:tgtEl>
                                      </p:cBhvr>
                                    </p:animEffect>
                                  </p:childTnLst>
                                </p:cTn>
                              </p:par>
                            </p:childTnLst>
                          </p:cTn>
                        </p:par>
                      </p:childTnLst>
                    </p:cTn>
                  </p:par>
                  <p:par>
                    <p:cTn id="985" fill="hold">
                      <p:stCondLst>
                        <p:cond delay="indefinite"/>
                      </p:stCondLst>
                      <p:childTnLst>
                        <p:par>
                          <p:cTn id="986" fill="hold">
                            <p:stCondLst>
                              <p:cond delay="0"/>
                            </p:stCondLst>
                            <p:childTnLst>
                              <p:par>
                                <p:cTn id="987" nodeType="clickEffect" fill="hold" presetClass="entr" presetID="3" presetSubtype="10">
                                  <p:stCondLst>
                                    <p:cond delay="0"/>
                                  </p:stCondLst>
                                  <p:childTnLst>
                                    <p:set>
                                      <p:cBhvr>
                                        <p:cTn id="988" dur="1" fill="hold">
                                          <p:stCondLst>
                                            <p:cond delay="0"/>
                                          </p:stCondLst>
                                        </p:cTn>
                                        <p:tgtEl>
                                          <p:spTgt spid="350">
                                            <p:txEl>
                                              <p:pRg st="220" end="343"/>
                                            </p:txEl>
                                          </p:spTgt>
                                        </p:tgtEl>
                                        <p:attrNameLst>
                                          <p:attrName>style.visibility</p:attrName>
                                        </p:attrNameLst>
                                      </p:cBhvr>
                                      <p:to>
                                        <p:strVal val="visible"/>
                                      </p:to>
                                    </p:set>
                                    <p:animEffect filter="blinds(horizontal)" transition="in">
                                      <p:cBhvr additive="repl">
                                        <p:cTn id="989" dur="500"/>
                                        <p:tgtEl>
                                          <p:spTgt spid="350">
                                            <p:txEl>
                                              <p:pRg st="220" end="343"/>
                                            </p:txEl>
                                          </p:spTgt>
                                        </p:tgtEl>
                                      </p:cBhvr>
                                    </p:animEffect>
                                  </p:childTnLst>
                                </p:cTn>
                              </p:par>
                            </p:childTnLst>
                          </p:cTn>
                        </p:par>
                      </p:childTnLst>
                    </p:cTn>
                  </p:par>
                  <p:par>
                    <p:cTn id="990" fill="hold">
                      <p:stCondLst>
                        <p:cond delay="indefinite"/>
                      </p:stCondLst>
                      <p:childTnLst>
                        <p:par>
                          <p:cTn id="991" fill="hold">
                            <p:stCondLst>
                              <p:cond delay="0"/>
                            </p:stCondLst>
                            <p:childTnLst>
                              <p:par>
                                <p:cTn id="992" nodeType="clickEffect" fill="hold" presetClass="entr" presetID="3" presetSubtype="10">
                                  <p:stCondLst>
                                    <p:cond delay="0"/>
                                  </p:stCondLst>
                                  <p:childTnLst>
                                    <p:set>
                                      <p:cBhvr>
                                        <p:cTn id="993" dur="1" fill="hold">
                                          <p:stCondLst>
                                            <p:cond delay="0"/>
                                          </p:stCondLst>
                                        </p:cTn>
                                        <p:tgtEl>
                                          <p:spTgt spid="350">
                                            <p:txEl>
                                              <p:pRg st="343" end="439"/>
                                            </p:txEl>
                                          </p:spTgt>
                                        </p:tgtEl>
                                        <p:attrNameLst>
                                          <p:attrName>style.visibility</p:attrName>
                                        </p:attrNameLst>
                                      </p:cBhvr>
                                      <p:to>
                                        <p:strVal val="visible"/>
                                      </p:to>
                                    </p:set>
                                    <p:animEffect filter="blinds(horizontal)" transition="in">
                                      <p:cBhvr additive="repl">
                                        <p:cTn id="994" dur="500"/>
                                        <p:tgtEl>
                                          <p:spTgt spid="350">
                                            <p:txEl>
                                              <p:pRg st="343" end="439"/>
                                            </p:txEl>
                                          </p:spTgt>
                                        </p:tgtEl>
                                      </p:cBhvr>
                                    </p:animEffect>
                                  </p:childTnLst>
                                </p:cTn>
                              </p:par>
                            </p:childTnLst>
                          </p:cTn>
                        </p:par>
                      </p:childTnLst>
                    </p:cTn>
                  </p:par>
                  <p:par>
                    <p:cTn id="995" fill="hold">
                      <p:stCondLst>
                        <p:cond delay="indefinite"/>
                      </p:stCondLst>
                      <p:childTnLst>
                        <p:par>
                          <p:cTn id="996" fill="hold">
                            <p:stCondLst>
                              <p:cond delay="0"/>
                            </p:stCondLst>
                            <p:childTnLst>
                              <p:par>
                                <p:cTn id="997" nodeType="clickEffect" fill="hold" presetClass="entr" presetID="3" presetSubtype="10">
                                  <p:stCondLst>
                                    <p:cond delay="0"/>
                                  </p:stCondLst>
                                  <p:childTnLst>
                                    <p:set>
                                      <p:cBhvr>
                                        <p:cTn id="998" dur="1" fill="hold">
                                          <p:stCondLst>
                                            <p:cond delay="0"/>
                                          </p:stCondLst>
                                        </p:cTn>
                                        <p:tgtEl>
                                          <p:spTgt spid="350">
                                            <p:txEl>
                                              <p:pRg st="439" end="574"/>
                                            </p:txEl>
                                          </p:spTgt>
                                        </p:tgtEl>
                                        <p:attrNameLst>
                                          <p:attrName>style.visibility</p:attrName>
                                        </p:attrNameLst>
                                      </p:cBhvr>
                                      <p:to>
                                        <p:strVal val="visible"/>
                                      </p:to>
                                    </p:set>
                                    <p:animEffect filter="blinds(horizontal)" transition="in">
                                      <p:cBhvr additive="repl">
                                        <p:cTn id="999" dur="500"/>
                                        <p:tgtEl>
                                          <p:spTgt spid="350">
                                            <p:txEl>
                                              <p:pRg st="439" end="57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2" name="Picture 2" descr=""/>
          <p:cNvPicPr/>
          <p:nvPr/>
        </p:nvPicPr>
        <p:blipFill>
          <a:blip r:embed="rId1"/>
          <a:stretch/>
        </p:blipFill>
        <p:spPr>
          <a:xfrm>
            <a:off x="304920" y="1447920"/>
            <a:ext cx="8539920" cy="4038120"/>
          </a:xfrm>
          <a:prstGeom prst="rect">
            <a:avLst/>
          </a:prstGeom>
          <a:ln w="9360">
            <a:noFill/>
          </a:ln>
        </p:spPr>
      </p:pic>
      <p:sp>
        <p:nvSpPr>
          <p:cNvPr id="353"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798FB17E-9AEE-47D4-B556-546D69259222}"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228600" y="304920"/>
            <a:ext cx="8686440" cy="632412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c00000"/>
                </a:solidFill>
                <a:uFill>
                  <a:solidFill>
                    <a:srgbClr val="ffffff"/>
                  </a:solidFill>
                </a:uFill>
                <a:latin typeface="Perpetua"/>
              </a:rPr>
              <a:t>Phase I (basal phase)</a:t>
            </a:r>
            <a:r>
              <a:rPr b="0" lang="en-US" sz="2600" spc="-1" strike="noStrike">
                <a:solidFill>
                  <a:srgbClr val="ff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lasts for 30-60 min with rare contractions. The quiescent period – lack of secretory activity &amp; contractile motions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c00000"/>
                </a:solidFill>
                <a:uFill>
                  <a:solidFill>
                    <a:srgbClr val="ffffff"/>
                  </a:solidFill>
                </a:uFill>
                <a:latin typeface="Perpetua"/>
              </a:rPr>
              <a:t>Phase II (pre-burst phase) </a:t>
            </a:r>
            <a:r>
              <a:rPr b="0" lang="en-US" sz="2600" spc="-1" strike="noStrike">
                <a:solidFill>
                  <a:srgbClr val="000000"/>
                </a:solidFill>
                <a:uFill>
                  <a:solidFill>
                    <a:srgbClr val="ffffff"/>
                  </a:solidFill>
                </a:uFill>
                <a:latin typeface="Perpetua"/>
              </a:rPr>
              <a:t>lasts for 20-40 min with intermittent action potential and contractions. As the phase progresses the intensity and frequency also increases gradually.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c00000"/>
                </a:solidFill>
                <a:uFill>
                  <a:solidFill>
                    <a:srgbClr val="ffffff"/>
                  </a:solidFill>
                </a:uFill>
                <a:latin typeface="Perpetua"/>
              </a:rPr>
              <a:t>Phase III (burst phase) </a:t>
            </a:r>
            <a:r>
              <a:rPr b="0" lang="en-US" sz="2600" spc="-1" strike="noStrike">
                <a:solidFill>
                  <a:srgbClr val="000000"/>
                </a:solidFill>
                <a:uFill>
                  <a:solidFill>
                    <a:srgbClr val="ffffff"/>
                  </a:solidFill>
                </a:uFill>
                <a:latin typeface="Perpetua"/>
              </a:rPr>
              <a:t>lasts for 10-20 min. It includes intense and regular contractions for short periods. Due to this contraction all the undigested material is swept out of the stomach down to the small intestine. This is also known as the ‘housekeeper waves’.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c00000"/>
                </a:solidFill>
                <a:uFill>
                  <a:solidFill>
                    <a:srgbClr val="ffffff"/>
                  </a:solidFill>
                </a:uFill>
                <a:latin typeface="Perpetua"/>
              </a:rPr>
              <a:t>Phase IV </a:t>
            </a:r>
            <a:r>
              <a:rPr b="0" lang="en-US" sz="2600" spc="-1" strike="noStrike">
                <a:solidFill>
                  <a:srgbClr val="000000"/>
                </a:solidFill>
                <a:uFill>
                  <a:solidFill>
                    <a:srgbClr val="ffffff"/>
                  </a:solidFill>
                </a:uFill>
                <a:latin typeface="Perpetua"/>
              </a:rPr>
              <a:t>lasts for 0–5 min and occurs between phases III and I for two consecutive cycles.</a:t>
            </a: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sp>
        <p:nvSpPr>
          <p:cNvPr id="228"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9429E05F-7416-47E4-8115-14EF43910472}"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83" dur="indefinite" restart="never" nodeType="tmRoot">
          <p:childTnLst>
            <p:seq>
              <p:cTn id="84" dur="indefinite" nodeType="mainSeq">
                <p:childTnLst>
                  <p:par>
                    <p:cTn id="85" fill="hold">
                      <p:stCondLst>
                        <p:cond delay="indefinite"/>
                      </p:stCondLst>
                      <p:childTnLst>
                        <p:par>
                          <p:cTn id="86" fill="hold">
                            <p:stCondLst>
                              <p:cond delay="0"/>
                            </p:stCondLst>
                            <p:childTnLst>
                              <p:par>
                                <p:cTn id="87" nodeType="clickEffect" fill="hold" presetClass="entr" presetID="3" presetSubtype="10">
                                  <p:stCondLst>
                                    <p:cond delay="0"/>
                                  </p:stCondLst>
                                  <p:childTnLst>
                                    <p:set>
                                      <p:cBhvr>
                                        <p:cTn id="88" dur="1" fill="hold">
                                          <p:stCondLst>
                                            <p:cond delay="0"/>
                                          </p:stCondLst>
                                        </p:cTn>
                                        <p:tgtEl>
                                          <p:spTgt spid="227">
                                            <p:txEl>
                                              <p:pRg st="0" end="138"/>
                                            </p:txEl>
                                          </p:spTgt>
                                        </p:tgtEl>
                                        <p:attrNameLst>
                                          <p:attrName>style.visibility</p:attrName>
                                        </p:attrNameLst>
                                      </p:cBhvr>
                                      <p:to>
                                        <p:strVal val="visible"/>
                                      </p:to>
                                    </p:set>
                                    <p:animEffect filter="blinds(horizontal)" transition="in">
                                      <p:cBhvr additive="repl">
                                        <p:cTn id="89" dur="500"/>
                                        <p:tgtEl>
                                          <p:spTgt spid="227">
                                            <p:txEl>
                                              <p:pRg st="0" end="138"/>
                                            </p:txEl>
                                          </p:spTgt>
                                        </p:tgtEl>
                                      </p:cBhvr>
                                    </p:animEffec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3" presetSubtype="10">
                                  <p:stCondLst>
                                    <p:cond delay="0"/>
                                  </p:stCondLst>
                                  <p:childTnLst>
                                    <p:set>
                                      <p:cBhvr>
                                        <p:cTn id="93" dur="1" fill="hold">
                                          <p:stCondLst>
                                            <p:cond delay="0"/>
                                          </p:stCondLst>
                                        </p:cTn>
                                        <p:tgtEl>
                                          <p:spTgt spid="227">
                                            <p:txEl>
                                              <p:pRg st="138" end="316"/>
                                            </p:txEl>
                                          </p:spTgt>
                                        </p:tgtEl>
                                        <p:attrNameLst>
                                          <p:attrName>style.visibility</p:attrName>
                                        </p:attrNameLst>
                                      </p:cBhvr>
                                      <p:to>
                                        <p:strVal val="visible"/>
                                      </p:to>
                                    </p:set>
                                    <p:animEffect filter="blinds(horizontal)" transition="in">
                                      <p:cBhvr additive="repl">
                                        <p:cTn id="94" dur="500"/>
                                        <p:tgtEl>
                                          <p:spTgt spid="227">
                                            <p:txEl>
                                              <p:pRg st="138" end="316"/>
                                            </p:txEl>
                                          </p:spTgt>
                                        </p:tgtEl>
                                      </p:cBhvr>
                                    </p:animEffec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3" presetSubtype="10">
                                  <p:stCondLst>
                                    <p:cond delay="0"/>
                                  </p:stCondLst>
                                  <p:childTnLst>
                                    <p:set>
                                      <p:cBhvr>
                                        <p:cTn id="98" dur="1" fill="hold">
                                          <p:stCondLst>
                                            <p:cond delay="0"/>
                                          </p:stCondLst>
                                        </p:cTn>
                                        <p:tgtEl>
                                          <p:spTgt spid="227">
                                            <p:txEl>
                                              <p:pRg st="316" end="581"/>
                                            </p:txEl>
                                          </p:spTgt>
                                        </p:tgtEl>
                                        <p:attrNameLst>
                                          <p:attrName>style.visibility</p:attrName>
                                        </p:attrNameLst>
                                      </p:cBhvr>
                                      <p:to>
                                        <p:strVal val="visible"/>
                                      </p:to>
                                    </p:set>
                                    <p:animEffect filter="blinds(horizontal)" transition="in">
                                      <p:cBhvr additive="repl">
                                        <p:cTn id="99" dur="500"/>
                                        <p:tgtEl>
                                          <p:spTgt spid="227">
                                            <p:txEl>
                                              <p:pRg st="316" end="581"/>
                                            </p:txEl>
                                          </p:spTgt>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3" presetSubtype="10">
                                  <p:stCondLst>
                                    <p:cond delay="0"/>
                                  </p:stCondLst>
                                  <p:childTnLst>
                                    <p:set>
                                      <p:cBhvr>
                                        <p:cTn id="103" dur="1" fill="hold">
                                          <p:stCondLst>
                                            <p:cond delay="0"/>
                                          </p:stCondLst>
                                        </p:cTn>
                                        <p:tgtEl>
                                          <p:spTgt spid="227">
                                            <p:txEl>
                                              <p:pRg st="581" end="672"/>
                                            </p:txEl>
                                          </p:spTgt>
                                        </p:tgtEl>
                                        <p:attrNameLst>
                                          <p:attrName>style.visibility</p:attrName>
                                        </p:attrNameLst>
                                      </p:cBhvr>
                                      <p:to>
                                        <p:strVal val="visible"/>
                                      </p:to>
                                    </p:set>
                                    <p:animEffect filter="blinds(horizontal)" transition="in">
                                      <p:cBhvr additive="repl">
                                        <p:cTn id="104" dur="500"/>
                                        <p:tgtEl>
                                          <p:spTgt spid="227">
                                            <p:txEl>
                                              <p:pRg st="581" end="67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304920" y="228600"/>
            <a:ext cx="861012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As dosage form coming in contact with gastric fluid, the polymer imbibes water and swells.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The extensive swelling of these polymers is a result of the presence of physical-chemical crosslink in the hydrophilic polymer network.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These cross-links prevent the dissolution of the polymer and thus maintain the physical integrity of the dosage form.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A balance between the extent and duration of swelling is maintained by the degree of crosslinking between the polymeric chains.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800" spc="-1" strike="noStrike">
                <a:solidFill>
                  <a:srgbClr val="000000"/>
                </a:solidFill>
                <a:uFill>
                  <a:solidFill>
                    <a:srgbClr val="ffffff"/>
                  </a:solidFill>
                </a:uFill>
                <a:latin typeface="Perpetua"/>
              </a:rPr>
              <a:t>A high degree of crosslinking retards the swelling ability of the system and maintains its physical integrity for a prolonged period. </a:t>
            </a: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sp>
        <p:nvSpPr>
          <p:cNvPr id="355"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1D531587-A7FC-48F7-8797-0022D5C91820}"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000" dur="indefinite" restart="never" nodeType="tmRoot">
          <p:childTnLst>
            <p:seq>
              <p:cTn id="1001" dur="indefinite" nodeType="mainSeq">
                <p:childTnLst>
                  <p:par>
                    <p:cTn id="1002" fill="hold">
                      <p:stCondLst>
                        <p:cond delay="indefinite"/>
                      </p:stCondLst>
                      <p:childTnLst>
                        <p:par>
                          <p:cTn id="1003" fill="hold">
                            <p:stCondLst>
                              <p:cond delay="0"/>
                            </p:stCondLst>
                            <p:childTnLst>
                              <p:par>
                                <p:cTn id="1004" nodeType="clickEffect" fill="hold" presetClass="entr" presetID="3" presetSubtype="10">
                                  <p:stCondLst>
                                    <p:cond delay="0"/>
                                  </p:stCondLst>
                                  <p:childTnLst>
                                    <p:set>
                                      <p:cBhvr>
                                        <p:cTn id="1005" dur="1" fill="hold">
                                          <p:stCondLst>
                                            <p:cond delay="0"/>
                                          </p:stCondLst>
                                        </p:cTn>
                                        <p:tgtEl>
                                          <p:spTgt spid="354">
                                            <p:txEl>
                                              <p:pRg st="0" end="92"/>
                                            </p:txEl>
                                          </p:spTgt>
                                        </p:tgtEl>
                                        <p:attrNameLst>
                                          <p:attrName>style.visibility</p:attrName>
                                        </p:attrNameLst>
                                      </p:cBhvr>
                                      <p:to>
                                        <p:strVal val="visible"/>
                                      </p:to>
                                    </p:set>
                                    <p:animEffect filter="blinds(horizontal)" transition="in">
                                      <p:cBhvr additive="repl">
                                        <p:cTn id="1006" dur="500"/>
                                        <p:tgtEl>
                                          <p:spTgt spid="354">
                                            <p:txEl>
                                              <p:pRg st="0" end="92"/>
                                            </p:txEl>
                                          </p:spTgt>
                                        </p:tgtEl>
                                      </p:cBhvr>
                                    </p:animEffect>
                                  </p:childTnLst>
                                </p:cTn>
                              </p:par>
                            </p:childTnLst>
                          </p:cTn>
                        </p:par>
                      </p:childTnLst>
                    </p:cTn>
                  </p:par>
                  <p:par>
                    <p:cTn id="1007" fill="hold">
                      <p:stCondLst>
                        <p:cond delay="indefinite"/>
                      </p:stCondLst>
                      <p:childTnLst>
                        <p:par>
                          <p:cTn id="1008" fill="hold">
                            <p:stCondLst>
                              <p:cond delay="0"/>
                            </p:stCondLst>
                            <p:childTnLst>
                              <p:par>
                                <p:cTn id="1009" nodeType="clickEffect" fill="hold" presetClass="entr" presetID="3" presetSubtype="10">
                                  <p:stCondLst>
                                    <p:cond delay="0"/>
                                  </p:stCondLst>
                                  <p:childTnLst>
                                    <p:set>
                                      <p:cBhvr>
                                        <p:cTn id="1010" dur="1" fill="hold">
                                          <p:stCondLst>
                                            <p:cond delay="0"/>
                                          </p:stCondLst>
                                        </p:cTn>
                                        <p:tgtEl>
                                          <p:spTgt spid="354">
                                            <p:txEl>
                                              <p:pRg st="92" end="229"/>
                                            </p:txEl>
                                          </p:spTgt>
                                        </p:tgtEl>
                                        <p:attrNameLst>
                                          <p:attrName>style.visibility</p:attrName>
                                        </p:attrNameLst>
                                      </p:cBhvr>
                                      <p:to>
                                        <p:strVal val="visible"/>
                                      </p:to>
                                    </p:set>
                                    <p:animEffect filter="blinds(horizontal)" transition="in">
                                      <p:cBhvr additive="repl">
                                        <p:cTn id="1011" dur="500"/>
                                        <p:tgtEl>
                                          <p:spTgt spid="354">
                                            <p:txEl>
                                              <p:pRg st="92" end="229"/>
                                            </p:txEl>
                                          </p:spTgt>
                                        </p:tgtEl>
                                      </p:cBhvr>
                                    </p:animEffect>
                                  </p:childTnLst>
                                </p:cTn>
                              </p:par>
                            </p:childTnLst>
                          </p:cTn>
                        </p:par>
                      </p:childTnLst>
                    </p:cTn>
                  </p:par>
                  <p:par>
                    <p:cTn id="1012" fill="hold">
                      <p:stCondLst>
                        <p:cond delay="indefinite"/>
                      </p:stCondLst>
                      <p:childTnLst>
                        <p:par>
                          <p:cTn id="1013" fill="hold">
                            <p:stCondLst>
                              <p:cond delay="0"/>
                            </p:stCondLst>
                            <p:childTnLst>
                              <p:par>
                                <p:cTn id="1014" nodeType="clickEffect" fill="hold" presetClass="entr" presetID="3" presetSubtype="10">
                                  <p:stCondLst>
                                    <p:cond delay="0"/>
                                  </p:stCondLst>
                                  <p:childTnLst>
                                    <p:set>
                                      <p:cBhvr>
                                        <p:cTn id="1015" dur="1" fill="hold">
                                          <p:stCondLst>
                                            <p:cond delay="0"/>
                                          </p:stCondLst>
                                        </p:cTn>
                                        <p:tgtEl>
                                          <p:spTgt spid="354">
                                            <p:txEl>
                                              <p:pRg st="229" end="348"/>
                                            </p:txEl>
                                          </p:spTgt>
                                        </p:tgtEl>
                                        <p:attrNameLst>
                                          <p:attrName>style.visibility</p:attrName>
                                        </p:attrNameLst>
                                      </p:cBhvr>
                                      <p:to>
                                        <p:strVal val="visible"/>
                                      </p:to>
                                    </p:set>
                                    <p:animEffect filter="blinds(horizontal)" transition="in">
                                      <p:cBhvr additive="repl">
                                        <p:cTn id="1016" dur="500"/>
                                        <p:tgtEl>
                                          <p:spTgt spid="354">
                                            <p:txEl>
                                              <p:pRg st="229" end="348"/>
                                            </p:txEl>
                                          </p:spTgt>
                                        </p:tgtEl>
                                      </p:cBhvr>
                                    </p:animEffect>
                                  </p:childTnLst>
                                </p:cTn>
                              </p:par>
                            </p:childTnLst>
                          </p:cTn>
                        </p:par>
                      </p:childTnLst>
                    </p:cTn>
                  </p:par>
                  <p:par>
                    <p:cTn id="1017" fill="hold">
                      <p:stCondLst>
                        <p:cond delay="indefinite"/>
                      </p:stCondLst>
                      <p:childTnLst>
                        <p:par>
                          <p:cTn id="1018" fill="hold">
                            <p:stCondLst>
                              <p:cond delay="0"/>
                            </p:stCondLst>
                            <p:childTnLst>
                              <p:par>
                                <p:cTn id="1019" nodeType="clickEffect" fill="hold" presetClass="entr" presetID="3" presetSubtype="10">
                                  <p:stCondLst>
                                    <p:cond delay="0"/>
                                  </p:stCondLst>
                                  <p:childTnLst>
                                    <p:set>
                                      <p:cBhvr>
                                        <p:cTn id="1020" dur="1" fill="hold">
                                          <p:stCondLst>
                                            <p:cond delay="0"/>
                                          </p:stCondLst>
                                        </p:cTn>
                                        <p:tgtEl>
                                          <p:spTgt spid="354">
                                            <p:txEl>
                                              <p:pRg st="348" end="477"/>
                                            </p:txEl>
                                          </p:spTgt>
                                        </p:tgtEl>
                                        <p:attrNameLst>
                                          <p:attrName>style.visibility</p:attrName>
                                        </p:attrNameLst>
                                      </p:cBhvr>
                                      <p:to>
                                        <p:strVal val="visible"/>
                                      </p:to>
                                    </p:set>
                                    <p:animEffect filter="blinds(horizontal)" transition="in">
                                      <p:cBhvr additive="repl">
                                        <p:cTn id="1021" dur="500"/>
                                        <p:tgtEl>
                                          <p:spTgt spid="354">
                                            <p:txEl>
                                              <p:pRg st="348" end="477"/>
                                            </p:txEl>
                                          </p:spTgt>
                                        </p:tgtEl>
                                      </p:cBhvr>
                                    </p:animEffect>
                                  </p:childTnLst>
                                </p:cTn>
                              </p:par>
                            </p:childTnLst>
                          </p:cTn>
                        </p:par>
                      </p:childTnLst>
                    </p:cTn>
                  </p:par>
                  <p:par>
                    <p:cTn id="1022" fill="hold">
                      <p:stCondLst>
                        <p:cond delay="indefinite"/>
                      </p:stCondLst>
                      <p:childTnLst>
                        <p:par>
                          <p:cTn id="1023" fill="hold">
                            <p:stCondLst>
                              <p:cond delay="0"/>
                            </p:stCondLst>
                            <p:childTnLst>
                              <p:par>
                                <p:cTn id="1024" nodeType="clickEffect" fill="hold" presetClass="entr" presetID="3" presetSubtype="10">
                                  <p:stCondLst>
                                    <p:cond delay="0"/>
                                  </p:stCondLst>
                                  <p:childTnLst>
                                    <p:set>
                                      <p:cBhvr>
                                        <p:cTn id="1025" dur="1" fill="hold">
                                          <p:stCondLst>
                                            <p:cond delay="0"/>
                                          </p:stCondLst>
                                        </p:cTn>
                                        <p:tgtEl>
                                          <p:spTgt spid="354">
                                            <p:txEl>
                                              <p:pRg st="477" end="612"/>
                                            </p:txEl>
                                          </p:spTgt>
                                        </p:tgtEl>
                                        <p:attrNameLst>
                                          <p:attrName>style.visibility</p:attrName>
                                        </p:attrNameLst>
                                      </p:cBhvr>
                                      <p:to>
                                        <p:strVal val="visible"/>
                                      </p:to>
                                    </p:set>
                                    <p:animEffect filter="blinds(horizontal)" transition="in">
                                      <p:cBhvr additive="repl">
                                        <p:cTn id="1026" dur="500"/>
                                        <p:tgtEl>
                                          <p:spTgt spid="354">
                                            <p:txEl>
                                              <p:pRg st="477" end="61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On the other hand, a low degree of cross-linking results in extensive swelling followed by the rapid dissolution of the polymer.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An optimum amount of cross-linking is required to maintain a balance between swelling and dissolution.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swollen system eventually will lose its integrity because of a loss of mechanical strength caused by abrasion or erosion or will burst into small fragments when the membrane ruptures because of continuous expansion.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These systems also may erode in the presence of gastric juices so that after a predetermined time the device no longer can attain or retain the expanded configuration.</a:t>
            </a: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sp>
        <p:nvSpPr>
          <p:cNvPr id="357"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68CEC29A-EA7E-407A-BA8B-DB199DF6F439}"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027" dur="indefinite" restart="never" nodeType="tmRoot">
          <p:childTnLst>
            <p:seq>
              <p:cTn id="1028" dur="indefinite" nodeType="mainSeq">
                <p:childTnLst>
                  <p:par>
                    <p:cTn id="1029" fill="hold">
                      <p:stCondLst>
                        <p:cond delay="indefinite"/>
                      </p:stCondLst>
                      <p:childTnLst>
                        <p:par>
                          <p:cTn id="1030" fill="hold">
                            <p:stCondLst>
                              <p:cond delay="0"/>
                            </p:stCondLst>
                            <p:childTnLst>
                              <p:par>
                                <p:cTn id="1031" nodeType="clickEffect" fill="hold" presetClass="entr" presetID="3" presetSubtype="10">
                                  <p:stCondLst>
                                    <p:cond delay="0"/>
                                  </p:stCondLst>
                                  <p:childTnLst>
                                    <p:set>
                                      <p:cBhvr>
                                        <p:cTn id="1032" dur="1" fill="hold">
                                          <p:stCondLst>
                                            <p:cond delay="0"/>
                                          </p:stCondLst>
                                        </p:cTn>
                                        <p:tgtEl>
                                          <p:spTgt spid="356">
                                            <p:txEl>
                                              <p:pRg st="0" end="130"/>
                                            </p:txEl>
                                          </p:spTgt>
                                        </p:tgtEl>
                                        <p:attrNameLst>
                                          <p:attrName>style.visibility</p:attrName>
                                        </p:attrNameLst>
                                      </p:cBhvr>
                                      <p:to>
                                        <p:strVal val="visible"/>
                                      </p:to>
                                    </p:set>
                                    <p:animEffect filter="blinds(horizontal)" transition="in">
                                      <p:cBhvr additive="repl">
                                        <p:cTn id="1033" dur="500"/>
                                        <p:tgtEl>
                                          <p:spTgt spid="356">
                                            <p:txEl>
                                              <p:pRg st="0" end="130"/>
                                            </p:txEl>
                                          </p:spTgt>
                                        </p:tgtEl>
                                      </p:cBhvr>
                                    </p:animEffect>
                                  </p:childTnLst>
                                </p:cTn>
                              </p:par>
                            </p:childTnLst>
                          </p:cTn>
                        </p:par>
                      </p:childTnLst>
                    </p:cTn>
                  </p:par>
                  <p:par>
                    <p:cTn id="1034" fill="hold">
                      <p:stCondLst>
                        <p:cond delay="indefinite"/>
                      </p:stCondLst>
                      <p:childTnLst>
                        <p:par>
                          <p:cTn id="1035" fill="hold">
                            <p:stCondLst>
                              <p:cond delay="0"/>
                            </p:stCondLst>
                            <p:childTnLst>
                              <p:par>
                                <p:cTn id="1036" nodeType="clickEffect" fill="hold" presetClass="entr" presetID="3" presetSubtype="10">
                                  <p:stCondLst>
                                    <p:cond delay="0"/>
                                  </p:stCondLst>
                                  <p:childTnLst>
                                    <p:set>
                                      <p:cBhvr>
                                        <p:cTn id="1037" dur="1" fill="hold">
                                          <p:stCondLst>
                                            <p:cond delay="0"/>
                                          </p:stCondLst>
                                        </p:cTn>
                                        <p:tgtEl>
                                          <p:spTgt spid="356">
                                            <p:txEl>
                                              <p:pRg st="130" end="234"/>
                                            </p:txEl>
                                          </p:spTgt>
                                        </p:tgtEl>
                                        <p:attrNameLst>
                                          <p:attrName>style.visibility</p:attrName>
                                        </p:attrNameLst>
                                      </p:cBhvr>
                                      <p:to>
                                        <p:strVal val="visible"/>
                                      </p:to>
                                    </p:set>
                                    <p:animEffect filter="blinds(horizontal)" transition="in">
                                      <p:cBhvr additive="repl">
                                        <p:cTn id="1038" dur="500"/>
                                        <p:tgtEl>
                                          <p:spTgt spid="356">
                                            <p:txEl>
                                              <p:pRg st="130" end="234"/>
                                            </p:txEl>
                                          </p:spTgt>
                                        </p:tgtEl>
                                      </p:cBhvr>
                                    </p:animEffect>
                                  </p:childTnLst>
                                </p:cTn>
                              </p:par>
                            </p:childTnLst>
                          </p:cTn>
                        </p:par>
                      </p:childTnLst>
                    </p:cTn>
                  </p:par>
                  <p:par>
                    <p:cTn id="1039" fill="hold">
                      <p:stCondLst>
                        <p:cond delay="indefinite"/>
                      </p:stCondLst>
                      <p:childTnLst>
                        <p:par>
                          <p:cTn id="1040" fill="hold">
                            <p:stCondLst>
                              <p:cond delay="0"/>
                            </p:stCondLst>
                            <p:childTnLst>
                              <p:par>
                                <p:cTn id="1041" nodeType="clickEffect" fill="hold" presetClass="entr" presetID="3" presetSubtype="10">
                                  <p:stCondLst>
                                    <p:cond delay="0"/>
                                  </p:stCondLst>
                                  <p:childTnLst>
                                    <p:set>
                                      <p:cBhvr>
                                        <p:cTn id="1042" dur="1" fill="hold">
                                          <p:stCondLst>
                                            <p:cond delay="0"/>
                                          </p:stCondLst>
                                        </p:cTn>
                                        <p:tgtEl>
                                          <p:spTgt spid="356">
                                            <p:txEl>
                                              <p:pRg st="234" end="455"/>
                                            </p:txEl>
                                          </p:spTgt>
                                        </p:tgtEl>
                                        <p:attrNameLst>
                                          <p:attrName>style.visibility</p:attrName>
                                        </p:attrNameLst>
                                      </p:cBhvr>
                                      <p:to>
                                        <p:strVal val="visible"/>
                                      </p:to>
                                    </p:set>
                                    <p:animEffect filter="blinds(horizontal)" transition="in">
                                      <p:cBhvr additive="repl">
                                        <p:cTn id="1043" dur="500"/>
                                        <p:tgtEl>
                                          <p:spTgt spid="356">
                                            <p:txEl>
                                              <p:pRg st="234" end="455"/>
                                            </p:txEl>
                                          </p:spTgt>
                                        </p:tgtEl>
                                      </p:cBhvr>
                                    </p:animEffect>
                                  </p:childTnLst>
                                </p:cTn>
                              </p:par>
                            </p:childTnLst>
                          </p:cTn>
                        </p:par>
                      </p:childTnLst>
                    </p:cTn>
                  </p:par>
                  <p:par>
                    <p:cTn id="1044" fill="hold">
                      <p:stCondLst>
                        <p:cond delay="indefinite"/>
                      </p:stCondLst>
                      <p:childTnLst>
                        <p:par>
                          <p:cTn id="1045" fill="hold">
                            <p:stCondLst>
                              <p:cond delay="0"/>
                            </p:stCondLst>
                            <p:childTnLst>
                              <p:par>
                                <p:cTn id="1046" nodeType="clickEffect" fill="hold" presetClass="entr" presetID="3" presetSubtype="10">
                                  <p:stCondLst>
                                    <p:cond delay="0"/>
                                  </p:stCondLst>
                                  <p:childTnLst>
                                    <p:set>
                                      <p:cBhvr>
                                        <p:cTn id="1047" dur="1" fill="hold">
                                          <p:stCondLst>
                                            <p:cond delay="0"/>
                                          </p:stCondLst>
                                        </p:cTn>
                                        <p:tgtEl>
                                          <p:spTgt spid="356">
                                            <p:txEl>
                                              <p:pRg st="455" end="623"/>
                                            </p:txEl>
                                          </p:spTgt>
                                        </p:tgtEl>
                                        <p:attrNameLst>
                                          <p:attrName>style.visibility</p:attrName>
                                        </p:attrNameLst>
                                      </p:cBhvr>
                                      <p:to>
                                        <p:strVal val="visible"/>
                                      </p:to>
                                    </p:set>
                                    <p:animEffect filter="blinds(horizontal)" transition="in">
                                      <p:cBhvr additive="repl">
                                        <p:cTn id="1048" dur="500"/>
                                        <p:tgtEl>
                                          <p:spTgt spid="356">
                                            <p:txEl>
                                              <p:pRg st="455" end="62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457200" y="1505880"/>
            <a:ext cx="8229240" cy="1469520"/>
          </a:xfrm>
          <a:prstGeom prst="rect">
            <a:avLst/>
          </a:prstGeom>
          <a:noFill/>
          <a:ln>
            <a:noFill/>
          </a:ln>
        </p:spPr>
        <p:txBody>
          <a:bodyPr lIns="90000" rIns="90000" tIns="45000" bIns="91440" anchor="ctr"/>
          <a:p>
            <a:pPr algn="ctr">
              <a:lnSpc>
                <a:spcPct val="100000"/>
              </a:lnSpc>
            </a:pPr>
            <a:r>
              <a:rPr b="1" lang="en-US" sz="5000" spc="-1" strike="noStrike">
                <a:solidFill>
                  <a:srgbClr val="ffffff"/>
                </a:solidFill>
                <a:uFill>
                  <a:solidFill>
                    <a:srgbClr val="ffffff"/>
                  </a:solidFill>
                </a:uFill>
                <a:latin typeface="Franklin Gothic Book"/>
              </a:rPr>
              <a:t>IV. High Density Systems</a:t>
            </a:r>
            <a:endParaRPr b="0" lang="en-US" sz="1400" spc="-1" strike="noStrike">
              <a:solidFill>
                <a:srgbClr val="000000"/>
              </a:solidFill>
              <a:uFill>
                <a:solidFill>
                  <a:srgbClr val="ffffff"/>
                </a:solidFill>
              </a:uFill>
              <a:latin typeface="Verdana"/>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Gastric contents have a density close to water (1.004 g/cm</a:t>
            </a:r>
            <a:r>
              <a:rPr b="0" lang="en-US" sz="2600" spc="-1" strike="noStrike" baseline="30000">
                <a:solidFill>
                  <a:srgbClr val="000000"/>
                </a:solidFill>
                <a:uFill>
                  <a:solidFill>
                    <a:srgbClr val="ffffff"/>
                  </a:solidFill>
                </a:uFill>
                <a:latin typeface="Perpetua"/>
              </a:rPr>
              <a:t>3</a:t>
            </a:r>
            <a:r>
              <a:rPr b="0" lang="en-US" sz="2600" spc="-1" strike="noStrike">
                <a:solidFill>
                  <a:srgbClr val="000000"/>
                </a:solidFill>
                <a:uFill>
                  <a:solidFill>
                    <a:srgbClr val="ffffff"/>
                  </a:solidFill>
                </a:uFill>
                <a:latin typeface="Perpetua"/>
              </a:rPr>
              <a:t>).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When high density pellets is given to the patient, it will sink to the bottom of the stomach and are entrapped in the folds of the antrum and withstand the peristaltic waves of the stomach wall.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Sedimentation has been employed as a retention mechanism for high density systems.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 density ~3 g/cm</a:t>
            </a:r>
            <a:r>
              <a:rPr b="0" lang="en-US" sz="2600" spc="-1" strike="noStrike" baseline="30000">
                <a:solidFill>
                  <a:srgbClr val="000000"/>
                </a:solidFill>
                <a:uFill>
                  <a:solidFill>
                    <a:srgbClr val="ffffff"/>
                  </a:solidFill>
                </a:uFill>
                <a:latin typeface="Perpetua"/>
              </a:rPr>
              <a:t>3</a:t>
            </a:r>
            <a:r>
              <a:rPr b="0" lang="en-US" sz="2600" spc="-1" strike="noStrike">
                <a:solidFill>
                  <a:srgbClr val="000000"/>
                </a:solidFill>
                <a:uFill>
                  <a:solidFill>
                    <a:srgbClr val="ffffff"/>
                  </a:solidFill>
                </a:uFill>
                <a:latin typeface="Perpetua"/>
              </a:rPr>
              <a:t> seems necessary for significant prolongation of gastric residence time.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Barium sulphate, zinc oxide, iron powder, titanium dioxide may be used to formulate such high density systems due to their high density.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only major drawbacks with this systems is that it is technically difficult to manufacture them with a large amount of drug (&gt;50%) and to achieve the required density of 2.4–2.8 g/cm</a:t>
            </a:r>
            <a:r>
              <a:rPr b="0" lang="en-US" sz="2600" spc="-1" strike="noStrike" baseline="30000">
                <a:solidFill>
                  <a:srgbClr val="000000"/>
                </a:solidFill>
                <a:uFill>
                  <a:solidFill>
                    <a:srgbClr val="ffffff"/>
                  </a:solidFill>
                </a:uFill>
                <a:latin typeface="Perpetua"/>
              </a:rPr>
              <a:t>3</a:t>
            </a:r>
            <a:r>
              <a:rPr b="0" lang="en-US" sz="2600" spc="-1" strike="noStrike">
                <a:solidFill>
                  <a:srgbClr val="000000"/>
                </a:solidFill>
                <a:uFill>
                  <a:solidFill>
                    <a:srgbClr val="ffffff"/>
                  </a:solidFill>
                </a:uFill>
                <a:latin typeface="Perpetua"/>
              </a:rPr>
              <a:t>.</a:t>
            </a:r>
            <a:endParaRPr b="0" lang="en-US" sz="1400" spc="-1" strike="noStrike">
              <a:solidFill>
                <a:srgbClr val="000000"/>
              </a:solidFill>
              <a:uFill>
                <a:solidFill>
                  <a:srgbClr val="ffffff"/>
                </a:solidFill>
              </a:uFill>
              <a:latin typeface="Perpetua"/>
            </a:endParaRPr>
          </a:p>
        </p:txBody>
      </p:sp>
      <p:sp>
        <p:nvSpPr>
          <p:cNvPr id="360"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58A9926D-5755-41C3-B01E-E26456FF837A}"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049" dur="indefinite" restart="never" nodeType="tmRoot">
          <p:childTnLst>
            <p:seq>
              <p:cTn id="1050" dur="indefinite" nodeType="mainSeq">
                <p:childTnLst>
                  <p:par>
                    <p:cTn id="1051" fill="hold">
                      <p:stCondLst>
                        <p:cond delay="indefinite"/>
                      </p:stCondLst>
                      <p:childTnLst>
                        <p:par>
                          <p:cTn id="1052" fill="hold">
                            <p:stCondLst>
                              <p:cond delay="0"/>
                            </p:stCondLst>
                            <p:childTnLst>
                              <p:par>
                                <p:cTn id="1053" nodeType="clickEffect" fill="hold" presetClass="entr" presetID="3" presetSubtype="10">
                                  <p:stCondLst>
                                    <p:cond delay="0"/>
                                  </p:stCondLst>
                                  <p:childTnLst>
                                    <p:set>
                                      <p:cBhvr>
                                        <p:cTn id="1054" dur="1" fill="hold">
                                          <p:stCondLst>
                                            <p:cond delay="0"/>
                                          </p:stCondLst>
                                        </p:cTn>
                                        <p:tgtEl>
                                          <p:spTgt spid="359">
                                            <p:txEl>
                                              <p:pRg st="0" end="63"/>
                                            </p:txEl>
                                          </p:spTgt>
                                        </p:tgtEl>
                                        <p:attrNameLst>
                                          <p:attrName>style.visibility</p:attrName>
                                        </p:attrNameLst>
                                      </p:cBhvr>
                                      <p:to>
                                        <p:strVal val="visible"/>
                                      </p:to>
                                    </p:set>
                                    <p:animEffect filter="blinds(horizontal)" transition="in">
                                      <p:cBhvr additive="repl">
                                        <p:cTn id="1055" dur="500"/>
                                        <p:tgtEl>
                                          <p:spTgt spid="359">
                                            <p:txEl>
                                              <p:pRg st="0" end="63"/>
                                            </p:txEl>
                                          </p:spTgt>
                                        </p:tgtEl>
                                      </p:cBhvr>
                                    </p:animEffect>
                                  </p:childTnLst>
                                </p:cTn>
                              </p:par>
                            </p:childTnLst>
                          </p:cTn>
                        </p:par>
                      </p:childTnLst>
                    </p:cTn>
                  </p:par>
                  <p:par>
                    <p:cTn id="1056" fill="hold">
                      <p:stCondLst>
                        <p:cond delay="indefinite"/>
                      </p:stCondLst>
                      <p:childTnLst>
                        <p:par>
                          <p:cTn id="1057" fill="hold">
                            <p:stCondLst>
                              <p:cond delay="0"/>
                            </p:stCondLst>
                            <p:childTnLst>
                              <p:par>
                                <p:cTn id="1058" nodeType="clickEffect" fill="hold" presetClass="entr" presetID="3" presetSubtype="10">
                                  <p:stCondLst>
                                    <p:cond delay="0"/>
                                  </p:stCondLst>
                                  <p:childTnLst>
                                    <p:set>
                                      <p:cBhvr>
                                        <p:cTn id="1059" dur="1" fill="hold">
                                          <p:stCondLst>
                                            <p:cond delay="0"/>
                                          </p:stCondLst>
                                        </p:cTn>
                                        <p:tgtEl>
                                          <p:spTgt spid="359">
                                            <p:txEl>
                                              <p:pRg st="63" end="259"/>
                                            </p:txEl>
                                          </p:spTgt>
                                        </p:tgtEl>
                                        <p:attrNameLst>
                                          <p:attrName>style.visibility</p:attrName>
                                        </p:attrNameLst>
                                      </p:cBhvr>
                                      <p:to>
                                        <p:strVal val="visible"/>
                                      </p:to>
                                    </p:set>
                                    <p:animEffect filter="blinds(horizontal)" transition="in">
                                      <p:cBhvr additive="repl">
                                        <p:cTn id="1060" dur="500"/>
                                        <p:tgtEl>
                                          <p:spTgt spid="359">
                                            <p:txEl>
                                              <p:pRg st="63" end="259"/>
                                            </p:txEl>
                                          </p:spTgt>
                                        </p:tgtEl>
                                      </p:cBhvr>
                                    </p:animEffect>
                                  </p:childTnLst>
                                </p:cTn>
                              </p:par>
                            </p:childTnLst>
                          </p:cTn>
                        </p:par>
                      </p:childTnLst>
                    </p:cTn>
                  </p:par>
                  <p:par>
                    <p:cTn id="1061" fill="hold">
                      <p:stCondLst>
                        <p:cond delay="indefinite"/>
                      </p:stCondLst>
                      <p:childTnLst>
                        <p:par>
                          <p:cTn id="1062" fill="hold">
                            <p:stCondLst>
                              <p:cond delay="0"/>
                            </p:stCondLst>
                            <p:childTnLst>
                              <p:par>
                                <p:cTn id="1063" nodeType="clickEffect" fill="hold" presetClass="entr" presetID="3" presetSubtype="10">
                                  <p:stCondLst>
                                    <p:cond delay="0"/>
                                  </p:stCondLst>
                                  <p:childTnLst>
                                    <p:set>
                                      <p:cBhvr>
                                        <p:cTn id="1064" dur="1" fill="hold">
                                          <p:stCondLst>
                                            <p:cond delay="0"/>
                                          </p:stCondLst>
                                        </p:cTn>
                                        <p:tgtEl>
                                          <p:spTgt spid="359">
                                            <p:txEl>
                                              <p:pRg st="259" end="343"/>
                                            </p:txEl>
                                          </p:spTgt>
                                        </p:tgtEl>
                                        <p:attrNameLst>
                                          <p:attrName>style.visibility</p:attrName>
                                        </p:attrNameLst>
                                      </p:cBhvr>
                                      <p:to>
                                        <p:strVal val="visible"/>
                                      </p:to>
                                    </p:set>
                                    <p:animEffect filter="blinds(horizontal)" transition="in">
                                      <p:cBhvr additive="repl">
                                        <p:cTn id="1065" dur="500"/>
                                        <p:tgtEl>
                                          <p:spTgt spid="359">
                                            <p:txEl>
                                              <p:pRg st="259" end="343"/>
                                            </p:txEl>
                                          </p:spTgt>
                                        </p:tgtEl>
                                      </p:cBhvr>
                                    </p:animEffect>
                                  </p:childTnLst>
                                </p:cTn>
                              </p:par>
                            </p:childTnLst>
                          </p:cTn>
                        </p:par>
                      </p:childTnLst>
                    </p:cTn>
                  </p:par>
                  <p:par>
                    <p:cTn id="1066" fill="hold">
                      <p:stCondLst>
                        <p:cond delay="indefinite"/>
                      </p:stCondLst>
                      <p:childTnLst>
                        <p:par>
                          <p:cTn id="1067" fill="hold">
                            <p:stCondLst>
                              <p:cond delay="0"/>
                            </p:stCondLst>
                            <p:childTnLst>
                              <p:par>
                                <p:cTn id="1068" nodeType="clickEffect" fill="hold" presetClass="entr" presetID="3" presetSubtype="10">
                                  <p:stCondLst>
                                    <p:cond delay="0"/>
                                  </p:stCondLst>
                                  <p:childTnLst>
                                    <p:set>
                                      <p:cBhvr>
                                        <p:cTn id="1069" dur="1" fill="hold">
                                          <p:stCondLst>
                                            <p:cond delay="0"/>
                                          </p:stCondLst>
                                        </p:cTn>
                                        <p:tgtEl>
                                          <p:spTgt spid="359">
                                            <p:txEl>
                                              <p:pRg st="343" end="435"/>
                                            </p:txEl>
                                          </p:spTgt>
                                        </p:tgtEl>
                                        <p:attrNameLst>
                                          <p:attrName>style.visibility</p:attrName>
                                        </p:attrNameLst>
                                      </p:cBhvr>
                                      <p:to>
                                        <p:strVal val="visible"/>
                                      </p:to>
                                    </p:set>
                                    <p:animEffect filter="blinds(horizontal)" transition="in">
                                      <p:cBhvr additive="repl">
                                        <p:cTn id="1070" dur="500"/>
                                        <p:tgtEl>
                                          <p:spTgt spid="359">
                                            <p:txEl>
                                              <p:pRg st="343" end="435"/>
                                            </p:txEl>
                                          </p:spTgt>
                                        </p:tgtEl>
                                      </p:cBhvr>
                                    </p:animEffect>
                                  </p:childTnLst>
                                </p:cTn>
                              </p:par>
                            </p:childTnLst>
                          </p:cTn>
                        </p:par>
                      </p:childTnLst>
                    </p:cTn>
                  </p:par>
                  <p:par>
                    <p:cTn id="1071" fill="hold">
                      <p:stCondLst>
                        <p:cond delay="indefinite"/>
                      </p:stCondLst>
                      <p:childTnLst>
                        <p:par>
                          <p:cTn id="1072" fill="hold">
                            <p:stCondLst>
                              <p:cond delay="0"/>
                            </p:stCondLst>
                            <p:childTnLst>
                              <p:par>
                                <p:cTn id="1073" nodeType="clickEffect" fill="hold" presetClass="entr" presetID="3" presetSubtype="10">
                                  <p:stCondLst>
                                    <p:cond delay="0"/>
                                  </p:stCondLst>
                                  <p:childTnLst>
                                    <p:set>
                                      <p:cBhvr>
                                        <p:cTn id="1074" dur="1" fill="hold">
                                          <p:stCondLst>
                                            <p:cond delay="0"/>
                                          </p:stCondLst>
                                        </p:cTn>
                                        <p:tgtEl>
                                          <p:spTgt spid="359">
                                            <p:txEl>
                                              <p:pRg st="435" end="573"/>
                                            </p:txEl>
                                          </p:spTgt>
                                        </p:tgtEl>
                                        <p:attrNameLst>
                                          <p:attrName>style.visibility</p:attrName>
                                        </p:attrNameLst>
                                      </p:cBhvr>
                                      <p:to>
                                        <p:strVal val="visible"/>
                                      </p:to>
                                    </p:set>
                                    <p:animEffect filter="blinds(horizontal)" transition="in">
                                      <p:cBhvr additive="repl">
                                        <p:cTn id="1075" dur="500"/>
                                        <p:tgtEl>
                                          <p:spTgt spid="359">
                                            <p:txEl>
                                              <p:pRg st="435" end="573"/>
                                            </p:txEl>
                                          </p:spTgt>
                                        </p:tgtEl>
                                      </p:cBhvr>
                                    </p:animEffect>
                                  </p:childTnLst>
                                </p:cTn>
                              </p:par>
                            </p:childTnLst>
                          </p:cTn>
                        </p:par>
                      </p:childTnLst>
                    </p:cTn>
                  </p:par>
                  <p:par>
                    <p:cTn id="1076" fill="hold">
                      <p:stCondLst>
                        <p:cond delay="indefinite"/>
                      </p:stCondLst>
                      <p:childTnLst>
                        <p:par>
                          <p:cTn id="1077" fill="hold">
                            <p:stCondLst>
                              <p:cond delay="0"/>
                            </p:stCondLst>
                            <p:childTnLst>
                              <p:par>
                                <p:cTn id="1078" nodeType="clickEffect" fill="hold" presetClass="entr" presetID="3" presetSubtype="10">
                                  <p:stCondLst>
                                    <p:cond delay="0"/>
                                  </p:stCondLst>
                                  <p:childTnLst>
                                    <p:set>
                                      <p:cBhvr>
                                        <p:cTn id="1079" dur="1" fill="hold">
                                          <p:stCondLst>
                                            <p:cond delay="0"/>
                                          </p:stCondLst>
                                        </p:cTn>
                                        <p:tgtEl>
                                          <p:spTgt spid="359">
                                            <p:txEl>
                                              <p:pRg st="573" end="761"/>
                                            </p:txEl>
                                          </p:spTgt>
                                        </p:tgtEl>
                                        <p:attrNameLst>
                                          <p:attrName>style.visibility</p:attrName>
                                        </p:attrNameLst>
                                      </p:cBhvr>
                                      <p:to>
                                        <p:strVal val="visible"/>
                                      </p:to>
                                    </p:set>
                                    <p:animEffect filter="blinds(horizontal)" transition="in">
                                      <p:cBhvr additive="repl">
                                        <p:cTn id="1080" dur="500"/>
                                        <p:tgtEl>
                                          <p:spTgt spid="359">
                                            <p:txEl>
                                              <p:pRg st="573" end="76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1" name="Picture 2" descr=""/>
          <p:cNvPicPr/>
          <p:nvPr/>
        </p:nvPicPr>
        <p:blipFill>
          <a:blip r:embed="rId1"/>
          <a:stretch/>
        </p:blipFill>
        <p:spPr>
          <a:xfrm>
            <a:off x="152280" y="2057400"/>
            <a:ext cx="8820000" cy="2437920"/>
          </a:xfrm>
          <a:prstGeom prst="rect">
            <a:avLst/>
          </a:prstGeom>
          <a:ln w="9360">
            <a:noFill/>
          </a:ln>
        </p:spPr>
      </p:pic>
      <p:sp>
        <p:nvSpPr>
          <p:cNvPr id="362"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41FB57EB-5F0D-4B2D-AE76-DCE345FC8D4D}"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722160" y="952560"/>
            <a:ext cx="7772040" cy="1361880"/>
          </a:xfrm>
          <a:prstGeom prst="rect">
            <a:avLst/>
          </a:prstGeom>
          <a:noFill/>
          <a:ln>
            <a:noFill/>
          </a:ln>
        </p:spPr>
        <p:txBody>
          <a:bodyPr lIns="90000" rIns="90000" tIns="45000" bIns="91440" anchor="b"/>
          <a:p>
            <a:pPr>
              <a:lnSpc>
                <a:spcPct val="100000"/>
              </a:lnSpc>
            </a:pPr>
            <a:r>
              <a:rPr b="1" lang="en-US" sz="5000" spc="-1" strike="noStrike">
                <a:solidFill>
                  <a:srgbClr val="696464"/>
                </a:solidFill>
                <a:uFill>
                  <a:solidFill>
                    <a:srgbClr val="ffffff"/>
                  </a:solidFill>
                </a:uFill>
                <a:latin typeface="Franklin Gothic Book"/>
              </a:rPr>
              <a:t>Factors Affecting GRT</a:t>
            </a:r>
            <a:endParaRPr b="0" lang="en-US" sz="1400" spc="-1" strike="noStrike">
              <a:solidFill>
                <a:srgbClr val="000000"/>
              </a:solidFill>
              <a:uFill>
                <a:solidFill>
                  <a:srgbClr val="ffffff"/>
                </a:solidFill>
              </a:uFill>
              <a:latin typeface="Verdana"/>
            </a:endParaRPr>
          </a:p>
        </p:txBody>
      </p:sp>
      <p:sp>
        <p:nvSpPr>
          <p:cNvPr id="364" name="TextShape 2"/>
          <p:cNvSpPr txBox="1"/>
          <p:nvPr/>
        </p:nvSpPr>
        <p:spPr>
          <a:xfrm>
            <a:off x="146160" y="6208920"/>
            <a:ext cx="456840" cy="456840"/>
          </a:xfrm>
          <a:prstGeom prst="rect">
            <a:avLst/>
          </a:prstGeom>
          <a:noFill/>
          <a:ln>
            <a:noFill/>
          </a:ln>
        </p:spPr>
        <p:txBody>
          <a:bodyPr lIns="0" rIns="0" tIns="0" bIns="0" anchor="ctr" anchorCtr="1"/>
          <a:p>
            <a:pPr algn="ctr">
              <a:lnSpc>
                <a:spcPct val="100000"/>
              </a:lnSpc>
            </a:pPr>
            <a:fld id="{DD4B1F55-A903-4C8F-870D-2A06862D0A04}"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Formulation related factors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Density</a:t>
            </a:r>
            <a:r>
              <a:rPr b="0" lang="en-US" sz="2600" spc="-1" strike="noStrike">
                <a:solidFill>
                  <a:srgbClr val="000000"/>
                </a:solidFill>
                <a:uFill>
                  <a:solidFill>
                    <a:srgbClr val="ffffff"/>
                  </a:solidFill>
                </a:uFill>
                <a:latin typeface="Perpetua"/>
              </a:rPr>
              <a:t> – Gastric retention time (GRT) is a function of dosage form buoyancy that is dependent on the density.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Size</a:t>
            </a:r>
            <a:r>
              <a:rPr b="0" lang="en-US" sz="2600" spc="-1" strike="noStrike">
                <a:solidFill>
                  <a:srgbClr val="000000"/>
                </a:solidFill>
                <a:uFill>
                  <a:solidFill>
                    <a:srgbClr val="ffffff"/>
                  </a:solidFill>
                </a:uFill>
                <a:latin typeface="Perpetua"/>
              </a:rPr>
              <a:t> – Dosage form units with a diameter of more than 7.5 mm are reported to have an increased GRT compared with those with a diameter of 9.9 mm.</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Shape of dosage form </a:t>
            </a:r>
            <a:r>
              <a:rPr b="0" lang="en-US" sz="2600" spc="-1" strike="noStrike">
                <a:solidFill>
                  <a:srgbClr val="000000"/>
                </a:solidFill>
                <a:uFill>
                  <a:solidFill>
                    <a:srgbClr val="ffffff"/>
                  </a:solidFill>
                </a:uFill>
                <a:latin typeface="Perpetua"/>
              </a:rPr>
              <a:t>– Tetrahedron and ring shaped devices with a flexural modulus of 48 and 22.5 kilo pounds per square inch (KSI) are reported to have better GRT 90% to 100% retention at 24 hours compared with other shapes.</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Single or multiple unit formulation </a:t>
            </a:r>
            <a:r>
              <a:rPr b="0" lang="en-US" sz="2600" spc="-1" strike="noStrike">
                <a:solidFill>
                  <a:srgbClr val="000000"/>
                </a:solidFill>
                <a:uFill>
                  <a:solidFill>
                    <a:srgbClr val="ffffff"/>
                  </a:solidFill>
                </a:uFill>
                <a:latin typeface="Perpetua"/>
              </a:rPr>
              <a:t>– Multiple unit formulations show a more predictable release profile and insignificant impairing of performance due to failure of units, allow co-administration of units with different release profiles or containing incompatible substances and permit a larger margin of safety against dosage form failure compared with single unit dosage forms.</a:t>
            </a:r>
            <a:endParaRPr b="0" lang="en-US" sz="1400" spc="-1" strike="noStrike">
              <a:solidFill>
                <a:srgbClr val="000000"/>
              </a:solidFill>
              <a:uFill>
                <a:solidFill>
                  <a:srgbClr val="ffffff"/>
                </a:solidFill>
              </a:uFill>
              <a:latin typeface="Perpetua"/>
            </a:endParaRPr>
          </a:p>
        </p:txBody>
      </p:sp>
      <p:sp>
        <p:nvSpPr>
          <p:cNvPr id="366"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05FAF32D-98CF-44CD-B492-19306C7C0E20}"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081" dur="indefinite" restart="never" nodeType="tmRoot">
          <p:childTnLst>
            <p:seq>
              <p:cTn id="1082" dur="indefinite" nodeType="mainSeq">
                <p:childTnLst>
                  <p:par>
                    <p:cTn id="1083" fill="hold">
                      <p:stCondLst>
                        <p:cond delay="indefinite"/>
                      </p:stCondLst>
                      <p:childTnLst>
                        <p:par>
                          <p:cTn id="1084" fill="hold">
                            <p:stCondLst>
                              <p:cond delay="0"/>
                            </p:stCondLst>
                            <p:childTnLst>
                              <p:par>
                                <p:cTn id="1085" nodeType="clickEffect" fill="hold" presetClass="entr" presetID="3" presetSubtype="10">
                                  <p:stCondLst>
                                    <p:cond delay="0"/>
                                  </p:stCondLst>
                                  <p:childTnLst>
                                    <p:set>
                                      <p:cBhvr>
                                        <p:cTn id="1086" dur="1" fill="hold">
                                          <p:stCondLst>
                                            <p:cond delay="0"/>
                                          </p:stCondLst>
                                        </p:cTn>
                                        <p:tgtEl>
                                          <p:spTgt spid="365">
                                            <p:txEl>
                                              <p:pRg st="0" end="28"/>
                                            </p:txEl>
                                          </p:spTgt>
                                        </p:tgtEl>
                                        <p:attrNameLst>
                                          <p:attrName>style.visibility</p:attrName>
                                        </p:attrNameLst>
                                      </p:cBhvr>
                                      <p:to>
                                        <p:strVal val="visible"/>
                                      </p:to>
                                    </p:set>
                                    <p:animEffect filter="blinds(horizontal)" transition="in">
                                      <p:cBhvr additive="repl">
                                        <p:cTn id="1087" dur="500"/>
                                        <p:tgtEl>
                                          <p:spTgt spid="365">
                                            <p:txEl>
                                              <p:pRg st="0" end="28"/>
                                            </p:txEl>
                                          </p:spTgt>
                                        </p:tgtEl>
                                      </p:cBhvr>
                                    </p:animEffect>
                                  </p:childTnLst>
                                </p:cTn>
                              </p:par>
                            </p:childTnLst>
                          </p:cTn>
                        </p:par>
                      </p:childTnLst>
                    </p:cTn>
                  </p:par>
                  <p:par>
                    <p:cTn id="1088" fill="hold">
                      <p:stCondLst>
                        <p:cond delay="indefinite"/>
                      </p:stCondLst>
                      <p:childTnLst>
                        <p:par>
                          <p:cTn id="1089" fill="hold">
                            <p:stCondLst>
                              <p:cond delay="0"/>
                            </p:stCondLst>
                            <p:childTnLst>
                              <p:par>
                                <p:cTn id="1090" nodeType="clickEffect" fill="hold" presetClass="entr" presetID="3" presetSubtype="10">
                                  <p:stCondLst>
                                    <p:cond delay="0"/>
                                  </p:stCondLst>
                                  <p:childTnLst>
                                    <p:set>
                                      <p:cBhvr>
                                        <p:cTn id="1091" dur="1" fill="hold">
                                          <p:stCondLst>
                                            <p:cond delay="0"/>
                                          </p:stCondLst>
                                        </p:cTn>
                                        <p:tgtEl>
                                          <p:spTgt spid="365">
                                            <p:txEl>
                                              <p:pRg st="28" end="139"/>
                                            </p:txEl>
                                          </p:spTgt>
                                        </p:tgtEl>
                                        <p:attrNameLst>
                                          <p:attrName>style.visibility</p:attrName>
                                        </p:attrNameLst>
                                      </p:cBhvr>
                                      <p:to>
                                        <p:strVal val="visible"/>
                                      </p:to>
                                    </p:set>
                                    <p:animEffect filter="blinds(horizontal)" transition="in">
                                      <p:cBhvr additive="repl">
                                        <p:cTn id="1092" dur="500"/>
                                        <p:tgtEl>
                                          <p:spTgt spid="365">
                                            <p:txEl>
                                              <p:pRg st="28" end="139"/>
                                            </p:txEl>
                                          </p:spTgt>
                                        </p:tgtEl>
                                      </p:cBhvr>
                                    </p:animEffect>
                                  </p:childTnLst>
                                </p:cTn>
                              </p:par>
                            </p:childTnLst>
                          </p:cTn>
                        </p:par>
                      </p:childTnLst>
                    </p:cTn>
                  </p:par>
                  <p:par>
                    <p:cTn id="1093" fill="hold">
                      <p:stCondLst>
                        <p:cond delay="indefinite"/>
                      </p:stCondLst>
                      <p:childTnLst>
                        <p:par>
                          <p:cTn id="1094" fill="hold">
                            <p:stCondLst>
                              <p:cond delay="0"/>
                            </p:stCondLst>
                            <p:childTnLst>
                              <p:par>
                                <p:cTn id="1095" nodeType="clickEffect" fill="hold" presetClass="entr" presetID="3" presetSubtype="10">
                                  <p:stCondLst>
                                    <p:cond delay="0"/>
                                  </p:stCondLst>
                                  <p:childTnLst>
                                    <p:set>
                                      <p:cBhvr>
                                        <p:cTn id="1096" dur="1" fill="hold">
                                          <p:stCondLst>
                                            <p:cond delay="0"/>
                                          </p:stCondLst>
                                        </p:cTn>
                                        <p:tgtEl>
                                          <p:spTgt spid="365">
                                            <p:txEl>
                                              <p:pRg st="139" end="285"/>
                                            </p:txEl>
                                          </p:spTgt>
                                        </p:tgtEl>
                                        <p:attrNameLst>
                                          <p:attrName>style.visibility</p:attrName>
                                        </p:attrNameLst>
                                      </p:cBhvr>
                                      <p:to>
                                        <p:strVal val="visible"/>
                                      </p:to>
                                    </p:set>
                                    <p:animEffect filter="blinds(horizontal)" transition="in">
                                      <p:cBhvr additive="repl">
                                        <p:cTn id="1097" dur="500"/>
                                        <p:tgtEl>
                                          <p:spTgt spid="365">
                                            <p:txEl>
                                              <p:pRg st="139" end="285"/>
                                            </p:txEl>
                                          </p:spTgt>
                                        </p:tgtEl>
                                      </p:cBhvr>
                                    </p:animEffect>
                                  </p:childTnLst>
                                </p:cTn>
                              </p:par>
                            </p:childTnLst>
                          </p:cTn>
                        </p:par>
                      </p:childTnLst>
                    </p:cTn>
                  </p:par>
                  <p:par>
                    <p:cTn id="1098" fill="hold">
                      <p:stCondLst>
                        <p:cond delay="indefinite"/>
                      </p:stCondLst>
                      <p:childTnLst>
                        <p:par>
                          <p:cTn id="1099" fill="hold">
                            <p:stCondLst>
                              <p:cond delay="0"/>
                            </p:stCondLst>
                            <p:childTnLst>
                              <p:par>
                                <p:cTn id="1100" nodeType="clickEffect" fill="hold" presetClass="entr" presetID="3" presetSubtype="10">
                                  <p:stCondLst>
                                    <p:cond delay="0"/>
                                  </p:stCondLst>
                                  <p:childTnLst>
                                    <p:set>
                                      <p:cBhvr>
                                        <p:cTn id="1101" dur="1" fill="hold">
                                          <p:stCondLst>
                                            <p:cond delay="0"/>
                                          </p:stCondLst>
                                        </p:cTn>
                                        <p:tgtEl>
                                          <p:spTgt spid="365">
                                            <p:txEl>
                                              <p:pRg st="285" end="511"/>
                                            </p:txEl>
                                          </p:spTgt>
                                        </p:tgtEl>
                                        <p:attrNameLst>
                                          <p:attrName>style.visibility</p:attrName>
                                        </p:attrNameLst>
                                      </p:cBhvr>
                                      <p:to>
                                        <p:strVal val="visible"/>
                                      </p:to>
                                    </p:set>
                                    <p:animEffect filter="blinds(horizontal)" transition="in">
                                      <p:cBhvr additive="repl">
                                        <p:cTn id="1102" dur="500"/>
                                        <p:tgtEl>
                                          <p:spTgt spid="365">
                                            <p:txEl>
                                              <p:pRg st="285" end="511"/>
                                            </p:txEl>
                                          </p:spTgt>
                                        </p:tgtEl>
                                      </p:cBhvr>
                                    </p:animEffect>
                                  </p:childTnLst>
                                </p:cTn>
                              </p:par>
                            </p:childTnLst>
                          </p:cTn>
                        </p:par>
                      </p:childTnLst>
                    </p:cTn>
                  </p:par>
                  <p:par>
                    <p:cTn id="1103" fill="hold">
                      <p:stCondLst>
                        <p:cond delay="indefinite"/>
                      </p:stCondLst>
                      <p:childTnLst>
                        <p:par>
                          <p:cTn id="1104" fill="hold">
                            <p:stCondLst>
                              <p:cond delay="0"/>
                            </p:stCondLst>
                            <p:childTnLst>
                              <p:par>
                                <p:cTn id="1105" nodeType="clickEffect" fill="hold" presetClass="entr" presetID="3" presetSubtype="10">
                                  <p:stCondLst>
                                    <p:cond delay="0"/>
                                  </p:stCondLst>
                                  <p:childTnLst>
                                    <p:set>
                                      <p:cBhvr>
                                        <p:cTn id="1106" dur="1" fill="hold">
                                          <p:stCondLst>
                                            <p:cond delay="0"/>
                                          </p:stCondLst>
                                        </p:cTn>
                                        <p:tgtEl>
                                          <p:spTgt spid="365">
                                            <p:txEl>
                                              <p:pRg st="511" end="892"/>
                                            </p:txEl>
                                          </p:spTgt>
                                        </p:tgtEl>
                                        <p:attrNameLst>
                                          <p:attrName>style.visibility</p:attrName>
                                        </p:attrNameLst>
                                      </p:cBhvr>
                                      <p:to>
                                        <p:strVal val="visible"/>
                                      </p:to>
                                    </p:set>
                                    <p:animEffect filter="blinds(horizontal)" transition="in">
                                      <p:cBhvr additive="repl">
                                        <p:cTn id="1107" dur="500"/>
                                        <p:tgtEl>
                                          <p:spTgt spid="365">
                                            <p:txEl>
                                              <p:pRg st="511" end="89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TextShape 1"/>
          <p:cNvSpPr txBox="1"/>
          <p:nvPr/>
        </p:nvSpPr>
        <p:spPr>
          <a:xfrm>
            <a:off x="228600" y="152280"/>
            <a:ext cx="8686440" cy="6476760"/>
          </a:xfrm>
          <a:prstGeom prst="rect">
            <a:avLst/>
          </a:prstGeom>
          <a:noFill/>
          <a:ln>
            <a:noFill/>
          </a:ln>
        </p:spPr>
        <p:txBody>
          <a:bodyPr lIns="90000" rIns="90000" tIns="45000" bIns="45000"/>
          <a:p>
            <a:pPr marL="274320" indent="-273960" algn="just">
              <a:lnSpc>
                <a:spcPct val="160000"/>
              </a:lnSpc>
            </a:pPr>
            <a:r>
              <a:rPr b="1" lang="en-US" sz="2800" spc="-1" strike="noStrike">
                <a:solidFill>
                  <a:srgbClr val="000000"/>
                </a:solidFill>
                <a:uFill>
                  <a:solidFill>
                    <a:srgbClr val="ffffff"/>
                  </a:solidFill>
                </a:uFill>
                <a:latin typeface="Perpetua"/>
              </a:rPr>
              <a:t>Idiosyncratic factors</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Fed or unfed state </a:t>
            </a:r>
            <a:r>
              <a:rPr b="0" lang="en-US" sz="2600" spc="-1" strike="noStrike">
                <a:solidFill>
                  <a:srgbClr val="000000"/>
                </a:solidFill>
                <a:uFill>
                  <a:solidFill>
                    <a:srgbClr val="ffffff"/>
                  </a:solidFill>
                </a:uFill>
                <a:latin typeface="Perpetua"/>
              </a:rPr>
              <a:t>– Under fasting conditions, the GI motility is characterized by periods of strong motor activity or the migrating myoelectric complex (MMC) that occurs every 1.5 to 2 hours. The MMC sweeps undigested material from the stomach and, if the timing of administration of the formulation coincides with that of the MMC, the GRT of the unit can be expected to be very short. However, in the fed state, MMC is delayed and GRT is considerably longer. </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Nature of meal </a:t>
            </a:r>
            <a:r>
              <a:rPr b="0" lang="en-US" sz="2600" spc="-1" strike="noStrike">
                <a:solidFill>
                  <a:srgbClr val="000000"/>
                </a:solidFill>
                <a:uFill>
                  <a:solidFill>
                    <a:srgbClr val="ffffff"/>
                  </a:solidFill>
                </a:uFill>
                <a:latin typeface="Perpetua"/>
              </a:rPr>
              <a:t>– Feeding of indigestible polymers or fatty acid salts can change the motility pattern of the stomach to a fed state, thus decreasing the gastric emptying rate and prolonging drug release.</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Caloric content </a:t>
            </a:r>
            <a:r>
              <a:rPr b="0" lang="en-US" sz="2600" spc="-1" strike="noStrike">
                <a:solidFill>
                  <a:srgbClr val="000000"/>
                </a:solidFill>
                <a:uFill>
                  <a:solidFill>
                    <a:srgbClr val="ffffff"/>
                  </a:solidFill>
                </a:uFill>
                <a:latin typeface="Perpetua"/>
              </a:rPr>
              <a:t>– GRT can be increased by 4 to10 hours with a meal that is high in proteins and fats</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Frequency of feed </a:t>
            </a:r>
            <a:r>
              <a:rPr b="0" lang="en-US" sz="2600" spc="-1" strike="noStrike">
                <a:solidFill>
                  <a:srgbClr val="000000"/>
                </a:solidFill>
                <a:uFill>
                  <a:solidFill>
                    <a:srgbClr val="ffffff"/>
                  </a:solidFill>
                </a:uFill>
                <a:latin typeface="Perpetua"/>
              </a:rPr>
              <a:t>– The GRT can increase by over 400 minutes when successive meals are given compared with a single meal due to the low frequency of MMC.</a:t>
            </a:r>
            <a:endParaRPr b="0" lang="en-US" sz="1400" spc="-1" strike="noStrike">
              <a:solidFill>
                <a:srgbClr val="000000"/>
              </a:solidFill>
              <a:uFill>
                <a:solidFill>
                  <a:srgbClr val="ffffff"/>
                </a:solidFill>
              </a:uFill>
              <a:latin typeface="Perpetua"/>
            </a:endParaRPr>
          </a:p>
        </p:txBody>
      </p:sp>
      <p:sp>
        <p:nvSpPr>
          <p:cNvPr id="368"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DF62EFC4-640A-4320-BC03-E21F0AE48741}"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108" dur="indefinite" restart="never" nodeType="tmRoot">
          <p:childTnLst>
            <p:seq>
              <p:cTn id="1109" dur="indefinite" nodeType="mainSeq">
                <p:childTnLst>
                  <p:par>
                    <p:cTn id="1110" fill="hold">
                      <p:stCondLst>
                        <p:cond delay="indefinite"/>
                      </p:stCondLst>
                      <p:childTnLst>
                        <p:par>
                          <p:cTn id="1111" fill="hold">
                            <p:stCondLst>
                              <p:cond delay="0"/>
                            </p:stCondLst>
                            <p:childTnLst>
                              <p:par>
                                <p:cTn id="1112" nodeType="clickEffect" fill="hold" presetClass="entr" presetID="3" presetSubtype="10">
                                  <p:stCondLst>
                                    <p:cond delay="0"/>
                                  </p:stCondLst>
                                  <p:childTnLst>
                                    <p:set>
                                      <p:cBhvr>
                                        <p:cTn id="1113" dur="1" fill="hold">
                                          <p:stCondLst>
                                            <p:cond delay="0"/>
                                          </p:stCondLst>
                                        </p:cTn>
                                        <p:tgtEl>
                                          <p:spTgt spid="367">
                                            <p:txEl>
                                              <p:pRg st="0" end="22"/>
                                            </p:txEl>
                                          </p:spTgt>
                                        </p:tgtEl>
                                        <p:attrNameLst>
                                          <p:attrName>style.visibility</p:attrName>
                                        </p:attrNameLst>
                                      </p:cBhvr>
                                      <p:to>
                                        <p:strVal val="visible"/>
                                      </p:to>
                                    </p:set>
                                    <p:animEffect filter="blinds(horizontal)" transition="in">
                                      <p:cBhvr additive="repl">
                                        <p:cTn id="1114" dur="500"/>
                                        <p:tgtEl>
                                          <p:spTgt spid="367">
                                            <p:txEl>
                                              <p:pRg st="0" end="22"/>
                                            </p:txEl>
                                          </p:spTgt>
                                        </p:tgtEl>
                                      </p:cBhvr>
                                    </p:animEffect>
                                  </p:childTnLst>
                                </p:cTn>
                              </p:par>
                            </p:childTnLst>
                          </p:cTn>
                        </p:par>
                      </p:childTnLst>
                    </p:cTn>
                  </p:par>
                  <p:par>
                    <p:cTn id="1115" fill="hold">
                      <p:stCondLst>
                        <p:cond delay="indefinite"/>
                      </p:stCondLst>
                      <p:childTnLst>
                        <p:par>
                          <p:cTn id="1116" fill="hold">
                            <p:stCondLst>
                              <p:cond delay="0"/>
                            </p:stCondLst>
                            <p:childTnLst>
                              <p:par>
                                <p:cTn id="1117" nodeType="clickEffect" fill="hold" presetClass="entr" presetID="3" presetSubtype="10">
                                  <p:stCondLst>
                                    <p:cond delay="0"/>
                                  </p:stCondLst>
                                  <p:childTnLst>
                                    <p:set>
                                      <p:cBhvr>
                                        <p:cTn id="1118" dur="1" fill="hold">
                                          <p:stCondLst>
                                            <p:cond delay="0"/>
                                          </p:stCondLst>
                                        </p:cTn>
                                        <p:tgtEl>
                                          <p:spTgt spid="367">
                                            <p:txEl>
                                              <p:pRg st="22" end="484"/>
                                            </p:txEl>
                                          </p:spTgt>
                                        </p:tgtEl>
                                        <p:attrNameLst>
                                          <p:attrName>style.visibility</p:attrName>
                                        </p:attrNameLst>
                                      </p:cBhvr>
                                      <p:to>
                                        <p:strVal val="visible"/>
                                      </p:to>
                                    </p:set>
                                    <p:animEffect filter="blinds(horizontal)" transition="in">
                                      <p:cBhvr additive="repl">
                                        <p:cTn id="1119" dur="500"/>
                                        <p:tgtEl>
                                          <p:spTgt spid="367">
                                            <p:txEl>
                                              <p:pRg st="22" end="484"/>
                                            </p:txEl>
                                          </p:spTgt>
                                        </p:tgtEl>
                                      </p:cBhvr>
                                    </p:animEffect>
                                  </p:childTnLst>
                                </p:cTn>
                              </p:par>
                            </p:childTnLst>
                          </p:cTn>
                        </p:par>
                      </p:childTnLst>
                    </p:cTn>
                  </p:par>
                  <p:par>
                    <p:cTn id="1120" fill="hold">
                      <p:stCondLst>
                        <p:cond delay="indefinite"/>
                      </p:stCondLst>
                      <p:childTnLst>
                        <p:par>
                          <p:cTn id="1121" fill="hold">
                            <p:stCondLst>
                              <p:cond delay="0"/>
                            </p:stCondLst>
                            <p:childTnLst>
                              <p:par>
                                <p:cTn id="1122" nodeType="clickEffect" fill="hold" presetClass="entr" presetID="3" presetSubtype="10">
                                  <p:stCondLst>
                                    <p:cond delay="0"/>
                                  </p:stCondLst>
                                  <p:childTnLst>
                                    <p:set>
                                      <p:cBhvr>
                                        <p:cTn id="1123" dur="1" fill="hold">
                                          <p:stCondLst>
                                            <p:cond delay="0"/>
                                          </p:stCondLst>
                                        </p:cTn>
                                        <p:tgtEl>
                                          <p:spTgt spid="367">
                                            <p:txEl>
                                              <p:pRg st="484" end="688"/>
                                            </p:txEl>
                                          </p:spTgt>
                                        </p:tgtEl>
                                        <p:attrNameLst>
                                          <p:attrName>style.visibility</p:attrName>
                                        </p:attrNameLst>
                                      </p:cBhvr>
                                      <p:to>
                                        <p:strVal val="visible"/>
                                      </p:to>
                                    </p:set>
                                    <p:animEffect filter="blinds(horizontal)" transition="in">
                                      <p:cBhvr additive="repl">
                                        <p:cTn id="1124" dur="500"/>
                                        <p:tgtEl>
                                          <p:spTgt spid="367">
                                            <p:txEl>
                                              <p:pRg st="484" end="688"/>
                                            </p:txEl>
                                          </p:spTgt>
                                        </p:tgtEl>
                                      </p:cBhvr>
                                    </p:animEffect>
                                  </p:childTnLst>
                                </p:cTn>
                              </p:par>
                            </p:childTnLst>
                          </p:cTn>
                        </p:par>
                      </p:childTnLst>
                    </p:cTn>
                  </p:par>
                  <p:par>
                    <p:cTn id="1125" fill="hold">
                      <p:stCondLst>
                        <p:cond delay="indefinite"/>
                      </p:stCondLst>
                      <p:childTnLst>
                        <p:par>
                          <p:cTn id="1126" fill="hold">
                            <p:stCondLst>
                              <p:cond delay="0"/>
                            </p:stCondLst>
                            <p:childTnLst>
                              <p:par>
                                <p:cTn id="1127" nodeType="clickEffect" fill="hold" presetClass="entr" presetID="3" presetSubtype="10">
                                  <p:stCondLst>
                                    <p:cond delay="0"/>
                                  </p:stCondLst>
                                  <p:childTnLst>
                                    <p:set>
                                      <p:cBhvr>
                                        <p:cTn id="1128" dur="1" fill="hold">
                                          <p:stCondLst>
                                            <p:cond delay="0"/>
                                          </p:stCondLst>
                                        </p:cTn>
                                        <p:tgtEl>
                                          <p:spTgt spid="367">
                                            <p:txEl>
                                              <p:pRg st="688" end="789"/>
                                            </p:txEl>
                                          </p:spTgt>
                                        </p:tgtEl>
                                        <p:attrNameLst>
                                          <p:attrName>style.visibility</p:attrName>
                                        </p:attrNameLst>
                                      </p:cBhvr>
                                      <p:to>
                                        <p:strVal val="visible"/>
                                      </p:to>
                                    </p:set>
                                    <p:animEffect filter="blinds(horizontal)" transition="in">
                                      <p:cBhvr additive="repl">
                                        <p:cTn id="1129" dur="500"/>
                                        <p:tgtEl>
                                          <p:spTgt spid="367">
                                            <p:txEl>
                                              <p:pRg st="688" end="789"/>
                                            </p:txEl>
                                          </p:spTgt>
                                        </p:tgtEl>
                                      </p:cBhvr>
                                    </p:animEffect>
                                  </p:childTnLst>
                                </p:cTn>
                              </p:par>
                            </p:childTnLst>
                          </p:cTn>
                        </p:par>
                      </p:childTnLst>
                    </p:cTn>
                  </p:par>
                  <p:par>
                    <p:cTn id="1130" fill="hold">
                      <p:stCondLst>
                        <p:cond delay="indefinite"/>
                      </p:stCondLst>
                      <p:childTnLst>
                        <p:par>
                          <p:cTn id="1131" fill="hold">
                            <p:stCondLst>
                              <p:cond delay="0"/>
                            </p:stCondLst>
                            <p:childTnLst>
                              <p:par>
                                <p:cTn id="1132" nodeType="clickEffect" fill="hold" presetClass="entr" presetID="3" presetSubtype="10">
                                  <p:stCondLst>
                                    <p:cond delay="0"/>
                                  </p:stCondLst>
                                  <p:childTnLst>
                                    <p:set>
                                      <p:cBhvr>
                                        <p:cTn id="1133" dur="1" fill="hold">
                                          <p:stCondLst>
                                            <p:cond delay="0"/>
                                          </p:stCondLst>
                                        </p:cTn>
                                        <p:tgtEl>
                                          <p:spTgt spid="367">
                                            <p:txEl>
                                              <p:pRg st="789" end="943"/>
                                            </p:txEl>
                                          </p:spTgt>
                                        </p:tgtEl>
                                        <p:attrNameLst>
                                          <p:attrName>style.visibility</p:attrName>
                                        </p:attrNameLst>
                                      </p:cBhvr>
                                      <p:to>
                                        <p:strVal val="visible"/>
                                      </p:to>
                                    </p:set>
                                    <p:animEffect filter="blinds(horizontal)" transition="in">
                                      <p:cBhvr additive="repl">
                                        <p:cTn id="1134" dur="500"/>
                                        <p:tgtEl>
                                          <p:spTgt spid="367">
                                            <p:txEl>
                                              <p:pRg st="789" end="94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228600" y="228600"/>
            <a:ext cx="876276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Gender</a:t>
            </a:r>
            <a:r>
              <a:rPr b="0" lang="en-US" sz="2600" spc="-1" strike="noStrike">
                <a:solidFill>
                  <a:srgbClr val="000000"/>
                </a:solidFill>
                <a:uFill>
                  <a:solidFill>
                    <a:srgbClr val="ffffff"/>
                  </a:solidFill>
                </a:uFill>
                <a:latin typeface="Perpetua"/>
              </a:rPr>
              <a:t> – Mean ambulatory GRT in males (3.4±0.6 hours) is less compared with their age and race matched female counterparts (4.6±1.2 hours), regardless of the weight, height and body surface.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Age</a:t>
            </a:r>
            <a:r>
              <a:rPr b="0" lang="en-US" sz="2600" spc="-1" strike="noStrike">
                <a:solidFill>
                  <a:srgbClr val="000000"/>
                </a:solidFill>
                <a:uFill>
                  <a:solidFill>
                    <a:srgbClr val="ffffff"/>
                  </a:solidFill>
                </a:uFill>
                <a:latin typeface="Perpetua"/>
              </a:rPr>
              <a:t> – Elderly people, especially those over 70, have a significantly longer GRT.</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Posture</a:t>
            </a:r>
            <a:r>
              <a:rPr b="0" lang="en-US" sz="2600" spc="-1" strike="noStrike">
                <a:solidFill>
                  <a:srgbClr val="000000"/>
                </a:solidFill>
                <a:uFill>
                  <a:solidFill>
                    <a:srgbClr val="ffffff"/>
                  </a:solidFill>
                </a:uFill>
                <a:latin typeface="Perpetua"/>
              </a:rPr>
              <a:t> – GRT can vary between supine and upright ambulatory states of the patient.</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Concomitant drug administration </a:t>
            </a:r>
            <a:r>
              <a:rPr b="0" lang="en-US" sz="2600" spc="-1" strike="noStrike">
                <a:solidFill>
                  <a:srgbClr val="000000"/>
                </a:solidFill>
                <a:uFill>
                  <a:solidFill>
                    <a:srgbClr val="ffffff"/>
                  </a:solidFill>
                </a:uFill>
                <a:latin typeface="Perpetua"/>
              </a:rPr>
              <a:t>– Anticholinergics like atropine and propantheline, opiates like codeine and prokinetic agents like metoclopramide and cisapride can affect floating time.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1" lang="en-US" sz="2600" spc="-1" strike="noStrike">
                <a:solidFill>
                  <a:srgbClr val="000000"/>
                </a:solidFill>
                <a:uFill>
                  <a:solidFill>
                    <a:srgbClr val="ffffff"/>
                  </a:solidFill>
                </a:uFill>
                <a:latin typeface="Perpetua"/>
              </a:rPr>
              <a:t>Biological factors </a:t>
            </a:r>
            <a:r>
              <a:rPr b="0" lang="en-US" sz="2600" spc="-1" strike="noStrike">
                <a:solidFill>
                  <a:srgbClr val="000000"/>
                </a:solidFill>
                <a:uFill>
                  <a:solidFill>
                    <a:srgbClr val="ffffff"/>
                  </a:solidFill>
                </a:uFill>
                <a:latin typeface="Perpetua"/>
              </a:rPr>
              <a:t>– Diabetes and Crohn’s disease, etc.</a:t>
            </a:r>
            <a:endParaRPr b="0" lang="en-US" sz="1400" spc="-1" strike="noStrike">
              <a:solidFill>
                <a:srgbClr val="000000"/>
              </a:solidFill>
              <a:uFill>
                <a:solidFill>
                  <a:srgbClr val="ffffff"/>
                </a:solidFill>
              </a:uFill>
              <a:latin typeface="Perpetua"/>
            </a:endParaRPr>
          </a:p>
        </p:txBody>
      </p:sp>
      <p:sp>
        <p:nvSpPr>
          <p:cNvPr id="370"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94665544-2FF7-49FC-8A3D-606F0B292D14}"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135" dur="indefinite" restart="never" nodeType="tmRoot">
          <p:childTnLst>
            <p:seq>
              <p:cTn id="1136" dur="indefinite" nodeType="mainSeq">
                <p:childTnLst>
                  <p:par>
                    <p:cTn id="1137" fill="hold">
                      <p:stCondLst>
                        <p:cond delay="indefinite"/>
                      </p:stCondLst>
                      <p:childTnLst>
                        <p:par>
                          <p:cTn id="1138" fill="hold">
                            <p:stCondLst>
                              <p:cond delay="0"/>
                            </p:stCondLst>
                            <p:childTnLst>
                              <p:par>
                                <p:cTn id="1139" nodeType="clickEffect" fill="hold" presetClass="entr" presetID="3" presetSubtype="10">
                                  <p:stCondLst>
                                    <p:cond delay="0"/>
                                  </p:stCondLst>
                                  <p:childTnLst>
                                    <p:set>
                                      <p:cBhvr>
                                        <p:cTn id="1140" dur="1" fill="hold">
                                          <p:stCondLst>
                                            <p:cond delay="0"/>
                                          </p:stCondLst>
                                        </p:cTn>
                                        <p:tgtEl>
                                          <p:spTgt spid="369">
                                            <p:txEl>
                                              <p:pRg st="0" end="191"/>
                                            </p:txEl>
                                          </p:spTgt>
                                        </p:tgtEl>
                                        <p:attrNameLst>
                                          <p:attrName>style.visibility</p:attrName>
                                        </p:attrNameLst>
                                      </p:cBhvr>
                                      <p:to>
                                        <p:strVal val="visible"/>
                                      </p:to>
                                    </p:set>
                                    <p:animEffect filter="blinds(horizontal)" transition="in">
                                      <p:cBhvr additive="repl">
                                        <p:cTn id="1141" dur="500"/>
                                        <p:tgtEl>
                                          <p:spTgt spid="369">
                                            <p:txEl>
                                              <p:pRg st="0" end="191"/>
                                            </p:txEl>
                                          </p:spTgt>
                                        </p:tgtEl>
                                      </p:cBhvr>
                                    </p:animEffect>
                                  </p:childTnLst>
                                </p:cTn>
                              </p:par>
                            </p:childTnLst>
                          </p:cTn>
                        </p:par>
                      </p:childTnLst>
                    </p:cTn>
                  </p:par>
                  <p:par>
                    <p:cTn id="1142" fill="hold">
                      <p:stCondLst>
                        <p:cond delay="indefinite"/>
                      </p:stCondLst>
                      <p:childTnLst>
                        <p:par>
                          <p:cTn id="1143" fill="hold">
                            <p:stCondLst>
                              <p:cond delay="0"/>
                            </p:stCondLst>
                            <p:childTnLst>
                              <p:par>
                                <p:cTn id="1144" nodeType="clickEffect" fill="hold" presetClass="entr" presetID="3" presetSubtype="10">
                                  <p:stCondLst>
                                    <p:cond delay="0"/>
                                  </p:stCondLst>
                                  <p:childTnLst>
                                    <p:set>
                                      <p:cBhvr>
                                        <p:cTn id="1145" dur="1" fill="hold">
                                          <p:stCondLst>
                                            <p:cond delay="0"/>
                                          </p:stCondLst>
                                        </p:cTn>
                                        <p:tgtEl>
                                          <p:spTgt spid="369">
                                            <p:txEl>
                                              <p:pRg st="191" end="272"/>
                                            </p:txEl>
                                          </p:spTgt>
                                        </p:tgtEl>
                                        <p:attrNameLst>
                                          <p:attrName>style.visibility</p:attrName>
                                        </p:attrNameLst>
                                      </p:cBhvr>
                                      <p:to>
                                        <p:strVal val="visible"/>
                                      </p:to>
                                    </p:set>
                                    <p:animEffect filter="blinds(horizontal)" transition="in">
                                      <p:cBhvr additive="repl">
                                        <p:cTn id="1146" dur="500"/>
                                        <p:tgtEl>
                                          <p:spTgt spid="369">
                                            <p:txEl>
                                              <p:pRg st="191" end="272"/>
                                            </p:txEl>
                                          </p:spTgt>
                                        </p:tgtEl>
                                      </p:cBhvr>
                                    </p:animEffect>
                                  </p:childTnLst>
                                </p:cTn>
                              </p:par>
                            </p:childTnLst>
                          </p:cTn>
                        </p:par>
                      </p:childTnLst>
                    </p:cTn>
                  </p:par>
                  <p:par>
                    <p:cTn id="1147" fill="hold">
                      <p:stCondLst>
                        <p:cond delay="indefinite"/>
                      </p:stCondLst>
                      <p:childTnLst>
                        <p:par>
                          <p:cTn id="1148" fill="hold">
                            <p:stCondLst>
                              <p:cond delay="0"/>
                            </p:stCondLst>
                            <p:childTnLst>
                              <p:par>
                                <p:cTn id="1149" nodeType="clickEffect" fill="hold" presetClass="entr" presetID="3" presetSubtype="10">
                                  <p:stCondLst>
                                    <p:cond delay="0"/>
                                  </p:stCondLst>
                                  <p:childTnLst>
                                    <p:set>
                                      <p:cBhvr>
                                        <p:cTn id="1150" dur="1" fill="hold">
                                          <p:stCondLst>
                                            <p:cond delay="0"/>
                                          </p:stCondLst>
                                        </p:cTn>
                                        <p:tgtEl>
                                          <p:spTgt spid="369">
                                            <p:txEl>
                                              <p:pRg st="272" end="356"/>
                                            </p:txEl>
                                          </p:spTgt>
                                        </p:tgtEl>
                                        <p:attrNameLst>
                                          <p:attrName>style.visibility</p:attrName>
                                        </p:attrNameLst>
                                      </p:cBhvr>
                                      <p:to>
                                        <p:strVal val="visible"/>
                                      </p:to>
                                    </p:set>
                                    <p:animEffect filter="blinds(horizontal)" transition="in">
                                      <p:cBhvr additive="repl">
                                        <p:cTn id="1151" dur="500"/>
                                        <p:tgtEl>
                                          <p:spTgt spid="369">
                                            <p:txEl>
                                              <p:pRg st="272" end="356"/>
                                            </p:txEl>
                                          </p:spTgt>
                                        </p:tgtEl>
                                      </p:cBhvr>
                                    </p:animEffect>
                                  </p:childTnLst>
                                </p:cTn>
                              </p:par>
                            </p:childTnLst>
                          </p:cTn>
                        </p:par>
                      </p:childTnLst>
                    </p:cTn>
                  </p:par>
                  <p:par>
                    <p:cTn id="1152" fill="hold">
                      <p:stCondLst>
                        <p:cond delay="indefinite"/>
                      </p:stCondLst>
                      <p:childTnLst>
                        <p:par>
                          <p:cTn id="1153" fill="hold">
                            <p:stCondLst>
                              <p:cond delay="0"/>
                            </p:stCondLst>
                            <p:childTnLst>
                              <p:par>
                                <p:cTn id="1154" nodeType="clickEffect" fill="hold" presetClass="entr" presetID="3" presetSubtype="10">
                                  <p:stCondLst>
                                    <p:cond delay="0"/>
                                  </p:stCondLst>
                                  <p:childTnLst>
                                    <p:set>
                                      <p:cBhvr>
                                        <p:cTn id="1155" dur="1" fill="hold">
                                          <p:stCondLst>
                                            <p:cond delay="0"/>
                                          </p:stCondLst>
                                        </p:cTn>
                                        <p:tgtEl>
                                          <p:spTgt spid="369">
                                            <p:txEl>
                                              <p:pRg st="356" end="543"/>
                                            </p:txEl>
                                          </p:spTgt>
                                        </p:tgtEl>
                                        <p:attrNameLst>
                                          <p:attrName>style.visibility</p:attrName>
                                        </p:attrNameLst>
                                      </p:cBhvr>
                                      <p:to>
                                        <p:strVal val="visible"/>
                                      </p:to>
                                    </p:set>
                                    <p:animEffect filter="blinds(horizontal)" transition="in">
                                      <p:cBhvr additive="repl">
                                        <p:cTn id="1156" dur="500"/>
                                        <p:tgtEl>
                                          <p:spTgt spid="369">
                                            <p:txEl>
                                              <p:pRg st="356" end="543"/>
                                            </p:txEl>
                                          </p:spTgt>
                                        </p:tgtEl>
                                      </p:cBhvr>
                                    </p:animEffect>
                                  </p:childTnLst>
                                </p:cTn>
                              </p:par>
                            </p:childTnLst>
                          </p:cTn>
                        </p:par>
                      </p:childTnLst>
                    </p:cTn>
                  </p:par>
                  <p:par>
                    <p:cTn id="1157" fill="hold">
                      <p:stCondLst>
                        <p:cond delay="indefinite"/>
                      </p:stCondLst>
                      <p:childTnLst>
                        <p:par>
                          <p:cTn id="1158" fill="hold">
                            <p:stCondLst>
                              <p:cond delay="0"/>
                            </p:stCondLst>
                            <p:childTnLst>
                              <p:par>
                                <p:cTn id="1159" nodeType="clickEffect" fill="hold" presetClass="entr" presetID="3" presetSubtype="10">
                                  <p:stCondLst>
                                    <p:cond delay="0"/>
                                  </p:stCondLst>
                                  <p:childTnLst>
                                    <p:set>
                                      <p:cBhvr>
                                        <p:cTn id="1160" dur="1" fill="hold">
                                          <p:stCondLst>
                                            <p:cond delay="0"/>
                                          </p:stCondLst>
                                        </p:cTn>
                                        <p:tgtEl>
                                          <p:spTgt spid="369">
                                            <p:txEl>
                                              <p:pRg st="543" end="599"/>
                                            </p:txEl>
                                          </p:spTgt>
                                        </p:tgtEl>
                                        <p:attrNameLst>
                                          <p:attrName>style.visibility</p:attrName>
                                        </p:attrNameLst>
                                      </p:cBhvr>
                                      <p:to>
                                        <p:strVal val="visible"/>
                                      </p:to>
                                    </p:set>
                                    <p:animEffect filter="blinds(horizontal)" transition="in">
                                      <p:cBhvr additive="repl">
                                        <p:cTn id="1161" dur="500"/>
                                        <p:tgtEl>
                                          <p:spTgt spid="369">
                                            <p:txEl>
                                              <p:pRg st="543" end="59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TextShape 1"/>
          <p:cNvSpPr txBox="1"/>
          <p:nvPr/>
        </p:nvSpPr>
        <p:spPr>
          <a:xfrm>
            <a:off x="457200" y="1505880"/>
            <a:ext cx="8229240" cy="1469520"/>
          </a:xfrm>
          <a:prstGeom prst="rect">
            <a:avLst/>
          </a:prstGeom>
          <a:noFill/>
          <a:ln>
            <a:noFill/>
          </a:ln>
        </p:spPr>
        <p:txBody>
          <a:bodyPr lIns="90000" rIns="90000" tIns="45000" bIns="91440" anchor="ctr"/>
          <a:p>
            <a:pPr algn="ctr">
              <a:lnSpc>
                <a:spcPct val="100000"/>
              </a:lnSpc>
            </a:pPr>
            <a:r>
              <a:rPr b="1" lang="en-US" sz="5000" spc="-1" strike="noStrike">
                <a:solidFill>
                  <a:srgbClr val="ffffff"/>
                </a:solidFill>
                <a:uFill>
                  <a:solidFill>
                    <a:srgbClr val="ffffff"/>
                  </a:solidFill>
                </a:uFill>
                <a:latin typeface="Franklin Gothic Book"/>
              </a:rPr>
              <a:t>Evaluation of GRDDS</a:t>
            </a:r>
            <a:endParaRPr b="0" lang="en-US" sz="1400" spc="-1" strike="noStrike">
              <a:solidFill>
                <a:srgbClr val="000000"/>
              </a:solidFill>
              <a:uFill>
                <a:solidFill>
                  <a:srgbClr val="ffffff"/>
                </a:solidFill>
              </a:uFill>
              <a:latin typeface="Verdana"/>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9" name="Picture 2" descr=""/>
          <p:cNvPicPr/>
          <p:nvPr/>
        </p:nvPicPr>
        <p:blipFill>
          <a:blip r:embed="rId1"/>
          <a:stretch/>
        </p:blipFill>
        <p:spPr>
          <a:xfrm>
            <a:off x="1066680" y="930600"/>
            <a:ext cx="6908040" cy="4784040"/>
          </a:xfrm>
          <a:prstGeom prst="rect">
            <a:avLst/>
          </a:prstGeom>
          <a:ln>
            <a:noFill/>
          </a:ln>
        </p:spPr>
      </p:pic>
      <p:sp>
        <p:nvSpPr>
          <p:cNvPr id="230"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D1335357-8A39-4F6A-829E-EF59D5CA3183}"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I. Measurement of buoyancy capabilities of the FDDS</a:t>
            </a:r>
            <a:endParaRPr b="0" lang="en-US" sz="1400" spc="-1" strike="noStrike">
              <a:solidFill>
                <a:srgbClr val="000000"/>
              </a:solidFill>
              <a:uFill>
                <a:solidFill>
                  <a:srgbClr val="ffffff"/>
                </a:solidFill>
              </a:uFill>
              <a:latin typeface="Perpetua"/>
            </a:endParaRPr>
          </a:p>
          <a:p>
            <a:pPr marL="274320" indent="-273960" algn="just">
              <a:lnSpc>
                <a:spcPct val="150000"/>
              </a:lnSpc>
            </a:pPr>
            <a:r>
              <a:rPr b="1" lang="en-US" sz="2600" spc="-1" strike="noStrike">
                <a:solidFill>
                  <a:srgbClr val="000000"/>
                </a:solidFill>
                <a:uFill>
                  <a:solidFill>
                    <a:srgbClr val="ffffff"/>
                  </a:solidFill>
                </a:uFill>
                <a:latin typeface="Perpetua"/>
              </a:rPr>
              <a:t>1. Floating time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test for floating time measurement is usually performed in stimulated gastric fluid or 0.1M HCl maintained at 37°C.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is determined by using USP dissolution apparatus containing 900ml of 0.1M HCl as the dissolution medium at 37°C.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time taken by the dosage form to float is termed as floating lag time and the time for which the dosage form floats is termed as the floating or flotation time</a:t>
            </a:r>
            <a:endParaRPr b="0" lang="en-US" sz="1400" spc="-1" strike="noStrike">
              <a:solidFill>
                <a:srgbClr val="000000"/>
              </a:solidFill>
              <a:uFill>
                <a:solidFill>
                  <a:srgbClr val="ffffff"/>
                </a:solidFill>
              </a:uFill>
              <a:latin typeface="Perpetua"/>
            </a:endParaRPr>
          </a:p>
        </p:txBody>
      </p:sp>
      <p:sp>
        <p:nvSpPr>
          <p:cNvPr id="373"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4C60C725-BAC5-4BD8-8F22-57BB5D312829}"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162" dur="indefinite" restart="never" nodeType="tmRoot">
          <p:childTnLst>
            <p:seq>
              <p:cTn id="1163" dur="indefinite" nodeType="mainSeq">
                <p:childTnLst>
                  <p:par>
                    <p:cTn id="1164" fill="hold">
                      <p:stCondLst>
                        <p:cond delay="indefinite"/>
                      </p:stCondLst>
                      <p:childTnLst>
                        <p:par>
                          <p:cTn id="1165" fill="hold">
                            <p:stCondLst>
                              <p:cond delay="0"/>
                            </p:stCondLst>
                            <p:childTnLst>
                              <p:par>
                                <p:cTn id="1166" nodeType="clickEffect" fill="hold" presetClass="entr" presetID="3" presetSubtype="10">
                                  <p:stCondLst>
                                    <p:cond delay="0"/>
                                  </p:stCondLst>
                                  <p:childTnLst>
                                    <p:set>
                                      <p:cBhvr>
                                        <p:cTn id="1167" dur="1" fill="hold">
                                          <p:stCondLst>
                                            <p:cond delay="0"/>
                                          </p:stCondLst>
                                        </p:cTn>
                                        <p:tgtEl>
                                          <p:spTgt spid="372">
                                            <p:txEl>
                                              <p:pRg st="0" end="52"/>
                                            </p:txEl>
                                          </p:spTgt>
                                        </p:tgtEl>
                                        <p:attrNameLst>
                                          <p:attrName>style.visibility</p:attrName>
                                        </p:attrNameLst>
                                      </p:cBhvr>
                                      <p:to>
                                        <p:strVal val="visible"/>
                                      </p:to>
                                    </p:set>
                                    <p:animEffect filter="blinds(horizontal)" transition="in">
                                      <p:cBhvr additive="repl">
                                        <p:cTn id="1168" dur="500"/>
                                        <p:tgtEl>
                                          <p:spTgt spid="372">
                                            <p:txEl>
                                              <p:pRg st="0" end="52"/>
                                            </p:txEl>
                                          </p:spTgt>
                                        </p:tgtEl>
                                      </p:cBhvr>
                                    </p:animEffect>
                                  </p:childTnLst>
                                </p:cTn>
                              </p:par>
                            </p:childTnLst>
                          </p:cTn>
                        </p:par>
                      </p:childTnLst>
                    </p:cTn>
                  </p:par>
                  <p:par>
                    <p:cTn id="1169" fill="hold">
                      <p:stCondLst>
                        <p:cond delay="indefinite"/>
                      </p:stCondLst>
                      <p:childTnLst>
                        <p:par>
                          <p:cTn id="1170" fill="hold">
                            <p:stCondLst>
                              <p:cond delay="0"/>
                            </p:stCondLst>
                            <p:childTnLst>
                              <p:par>
                                <p:cTn id="1171" nodeType="clickEffect" fill="hold" presetClass="entr" presetID="3" presetSubtype="10">
                                  <p:stCondLst>
                                    <p:cond delay="0"/>
                                  </p:stCondLst>
                                  <p:childTnLst>
                                    <p:set>
                                      <p:cBhvr>
                                        <p:cTn id="1172" dur="1" fill="hold">
                                          <p:stCondLst>
                                            <p:cond delay="0"/>
                                          </p:stCondLst>
                                        </p:cTn>
                                        <p:tgtEl>
                                          <p:spTgt spid="372">
                                            <p:txEl>
                                              <p:pRg st="52" end="69"/>
                                            </p:txEl>
                                          </p:spTgt>
                                        </p:tgtEl>
                                        <p:attrNameLst>
                                          <p:attrName>style.visibility</p:attrName>
                                        </p:attrNameLst>
                                      </p:cBhvr>
                                      <p:to>
                                        <p:strVal val="visible"/>
                                      </p:to>
                                    </p:set>
                                    <p:animEffect filter="blinds(horizontal)" transition="in">
                                      <p:cBhvr additive="repl">
                                        <p:cTn id="1173" dur="500"/>
                                        <p:tgtEl>
                                          <p:spTgt spid="372">
                                            <p:txEl>
                                              <p:pRg st="52" end="69"/>
                                            </p:txEl>
                                          </p:spTgt>
                                        </p:tgtEl>
                                      </p:cBhvr>
                                    </p:animEffect>
                                  </p:childTnLst>
                                </p:cTn>
                              </p:par>
                            </p:childTnLst>
                          </p:cTn>
                        </p:par>
                      </p:childTnLst>
                    </p:cTn>
                  </p:par>
                  <p:par>
                    <p:cTn id="1174" fill="hold">
                      <p:stCondLst>
                        <p:cond delay="indefinite"/>
                      </p:stCondLst>
                      <p:childTnLst>
                        <p:par>
                          <p:cTn id="1175" fill="hold">
                            <p:stCondLst>
                              <p:cond delay="0"/>
                            </p:stCondLst>
                            <p:childTnLst>
                              <p:par>
                                <p:cTn id="1176" nodeType="clickEffect" fill="hold" presetClass="entr" presetID="3" presetSubtype="10">
                                  <p:stCondLst>
                                    <p:cond delay="0"/>
                                  </p:stCondLst>
                                  <p:childTnLst>
                                    <p:set>
                                      <p:cBhvr>
                                        <p:cTn id="1177" dur="1" fill="hold">
                                          <p:stCondLst>
                                            <p:cond delay="0"/>
                                          </p:stCondLst>
                                        </p:cTn>
                                        <p:tgtEl>
                                          <p:spTgt spid="372">
                                            <p:txEl>
                                              <p:pRg st="69" end="190"/>
                                            </p:txEl>
                                          </p:spTgt>
                                        </p:tgtEl>
                                        <p:attrNameLst>
                                          <p:attrName>style.visibility</p:attrName>
                                        </p:attrNameLst>
                                      </p:cBhvr>
                                      <p:to>
                                        <p:strVal val="visible"/>
                                      </p:to>
                                    </p:set>
                                    <p:animEffect filter="blinds(horizontal)" transition="in">
                                      <p:cBhvr additive="repl">
                                        <p:cTn id="1178" dur="500"/>
                                        <p:tgtEl>
                                          <p:spTgt spid="372">
                                            <p:txEl>
                                              <p:pRg st="69" end="190"/>
                                            </p:txEl>
                                          </p:spTgt>
                                        </p:tgtEl>
                                      </p:cBhvr>
                                    </p:animEffect>
                                  </p:childTnLst>
                                </p:cTn>
                              </p:par>
                            </p:childTnLst>
                          </p:cTn>
                        </p:par>
                      </p:childTnLst>
                    </p:cTn>
                  </p:par>
                  <p:par>
                    <p:cTn id="1179" fill="hold">
                      <p:stCondLst>
                        <p:cond delay="indefinite"/>
                      </p:stCondLst>
                      <p:childTnLst>
                        <p:par>
                          <p:cTn id="1180" fill="hold">
                            <p:stCondLst>
                              <p:cond delay="0"/>
                            </p:stCondLst>
                            <p:childTnLst>
                              <p:par>
                                <p:cTn id="1181" nodeType="clickEffect" fill="hold" presetClass="entr" presetID="3" presetSubtype="10">
                                  <p:stCondLst>
                                    <p:cond delay="0"/>
                                  </p:stCondLst>
                                  <p:childTnLst>
                                    <p:set>
                                      <p:cBhvr>
                                        <p:cTn id="1182" dur="1" fill="hold">
                                          <p:stCondLst>
                                            <p:cond delay="0"/>
                                          </p:stCondLst>
                                        </p:cTn>
                                        <p:tgtEl>
                                          <p:spTgt spid="372">
                                            <p:txEl>
                                              <p:pRg st="190" end="307"/>
                                            </p:txEl>
                                          </p:spTgt>
                                        </p:tgtEl>
                                        <p:attrNameLst>
                                          <p:attrName>style.visibility</p:attrName>
                                        </p:attrNameLst>
                                      </p:cBhvr>
                                      <p:to>
                                        <p:strVal val="visible"/>
                                      </p:to>
                                    </p:set>
                                    <p:animEffect filter="blinds(horizontal)" transition="in">
                                      <p:cBhvr additive="repl">
                                        <p:cTn id="1183" dur="500"/>
                                        <p:tgtEl>
                                          <p:spTgt spid="372">
                                            <p:txEl>
                                              <p:pRg st="190" end="307"/>
                                            </p:txEl>
                                          </p:spTgt>
                                        </p:tgtEl>
                                      </p:cBhvr>
                                    </p:animEffect>
                                  </p:childTnLst>
                                </p:cTn>
                              </p:par>
                            </p:childTnLst>
                          </p:cTn>
                        </p:par>
                      </p:childTnLst>
                    </p:cTn>
                  </p:par>
                  <p:par>
                    <p:cTn id="1184" fill="hold">
                      <p:stCondLst>
                        <p:cond delay="indefinite"/>
                      </p:stCondLst>
                      <p:childTnLst>
                        <p:par>
                          <p:cTn id="1185" fill="hold">
                            <p:stCondLst>
                              <p:cond delay="0"/>
                            </p:stCondLst>
                            <p:childTnLst>
                              <p:par>
                                <p:cTn id="1186" nodeType="clickEffect" fill="hold" presetClass="entr" presetID="3" presetSubtype="10">
                                  <p:stCondLst>
                                    <p:cond delay="0"/>
                                  </p:stCondLst>
                                  <p:childTnLst>
                                    <p:set>
                                      <p:cBhvr>
                                        <p:cTn id="1187" dur="1" fill="hold">
                                          <p:stCondLst>
                                            <p:cond delay="0"/>
                                          </p:stCondLst>
                                        </p:cTn>
                                        <p:tgtEl>
                                          <p:spTgt spid="372">
                                            <p:txEl>
                                              <p:pRg st="307" end="471"/>
                                            </p:txEl>
                                          </p:spTgt>
                                        </p:tgtEl>
                                        <p:attrNameLst>
                                          <p:attrName>style.visibility</p:attrName>
                                        </p:attrNameLst>
                                      </p:cBhvr>
                                      <p:to>
                                        <p:strVal val="visible"/>
                                      </p:to>
                                    </p:set>
                                    <p:animEffect filter="blinds(horizontal)" transition="in">
                                      <p:cBhvr additive="repl">
                                        <p:cTn id="1188" dur="500"/>
                                        <p:tgtEl>
                                          <p:spTgt spid="372">
                                            <p:txEl>
                                              <p:pRg st="307" end="47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pPr>
            <a:r>
              <a:rPr b="1" lang="en-US" sz="2000" spc="-1" strike="noStrike">
                <a:solidFill>
                  <a:srgbClr val="000000"/>
                </a:solidFill>
                <a:uFill>
                  <a:solidFill>
                    <a:srgbClr val="ffffff"/>
                  </a:solidFill>
                </a:uFill>
                <a:latin typeface="Perpetua"/>
              </a:rPr>
              <a:t>2. Specific gravity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It can be measured by the displacement method using benzene as a displacing medium</a:t>
            </a:r>
            <a:endParaRPr b="0" lang="en-US" sz="1400" spc="-1" strike="noStrike">
              <a:solidFill>
                <a:srgbClr val="000000"/>
              </a:solidFill>
              <a:uFill>
                <a:solidFill>
                  <a:srgbClr val="ffffff"/>
                </a:solidFill>
              </a:uFill>
              <a:latin typeface="Perpetua"/>
            </a:endParaRPr>
          </a:p>
          <a:p>
            <a:pPr marL="274320" indent="-273960" algn="just">
              <a:lnSpc>
                <a:spcPct val="150000"/>
              </a:lnSpc>
            </a:pPr>
            <a:r>
              <a:rPr b="1" lang="en-US" sz="2000" spc="-1" strike="noStrike">
                <a:solidFill>
                  <a:srgbClr val="000000"/>
                </a:solidFill>
                <a:uFill>
                  <a:solidFill>
                    <a:srgbClr val="ffffff"/>
                  </a:solidFill>
                </a:uFill>
                <a:latin typeface="Perpetua"/>
              </a:rPr>
              <a:t>3. Resultant weight test: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An </a:t>
            </a:r>
            <a:r>
              <a:rPr b="0" i="1" lang="en-US" sz="2000" spc="-1" strike="noStrike">
                <a:solidFill>
                  <a:srgbClr val="000000"/>
                </a:solidFill>
                <a:uFill>
                  <a:solidFill>
                    <a:srgbClr val="ffffff"/>
                  </a:solidFill>
                </a:uFill>
                <a:latin typeface="Perpetua"/>
              </a:rPr>
              <a:t>in vitro </a:t>
            </a:r>
            <a:r>
              <a:rPr b="0" lang="en-US" sz="2000" spc="-1" strike="noStrike">
                <a:solidFill>
                  <a:srgbClr val="000000"/>
                </a:solidFill>
                <a:uFill>
                  <a:solidFill>
                    <a:srgbClr val="ffffff"/>
                  </a:solidFill>
                </a:uFill>
                <a:latin typeface="Perpetua"/>
              </a:rPr>
              <a:t>measuring apparatus has been conceived to determine the real floating capabilities of buoyant dosage forms as a function of time.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It operates by measuring the force equivalent to the force F required to keep the object totally submerged in the fluid</a:t>
            </a:r>
            <a:r>
              <a:rPr b="1" lang="en-US" sz="2000" spc="-1" strike="noStrike" baseline="30000">
                <a:solidFill>
                  <a:srgbClr val="000000"/>
                </a:solidFill>
                <a:uFill>
                  <a:solidFill>
                    <a:srgbClr val="ffffff"/>
                  </a:solidFill>
                </a:uFill>
                <a:latin typeface="Perpetua"/>
              </a:rPr>
              <a:t> </a:t>
            </a:r>
            <a:r>
              <a:rPr b="0" lang="en-US" sz="2000" spc="-1" strike="noStrike">
                <a:solidFill>
                  <a:srgbClr val="000000"/>
                </a:solidFill>
                <a:uFill>
                  <a:solidFill>
                    <a:srgbClr val="ffffff"/>
                  </a:solidFill>
                </a:uFill>
                <a:latin typeface="Perpetua"/>
              </a:rPr>
              <a:t>.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This force determines the resultant weight of the object when immersed and may be used to quantify its floating or nonfloating capabilities.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The magnitude and direction of the force and the resultant weight corresponds to the vectorial sum of buoyancy ( </a:t>
            </a:r>
            <a:r>
              <a:rPr b="1" lang="en-US" sz="2000" spc="-1" strike="noStrike">
                <a:solidFill>
                  <a:srgbClr val="000000"/>
                </a:solidFill>
                <a:uFill>
                  <a:solidFill>
                    <a:srgbClr val="ffffff"/>
                  </a:solidFill>
                </a:uFill>
                <a:latin typeface="Perpetua"/>
              </a:rPr>
              <a:t>F </a:t>
            </a:r>
            <a:r>
              <a:rPr b="0" lang="en-US" sz="2000" spc="-1" strike="noStrike" baseline="-25000">
                <a:solidFill>
                  <a:srgbClr val="000000"/>
                </a:solidFill>
                <a:uFill>
                  <a:solidFill>
                    <a:srgbClr val="ffffff"/>
                  </a:solidFill>
                </a:uFill>
                <a:latin typeface="Perpetua"/>
              </a:rPr>
              <a:t>bouy </a:t>
            </a:r>
            <a:r>
              <a:rPr b="0" lang="en-US" sz="2000" spc="-1" strike="noStrike">
                <a:solidFill>
                  <a:srgbClr val="000000"/>
                </a:solidFill>
                <a:uFill>
                  <a:solidFill>
                    <a:srgbClr val="ffffff"/>
                  </a:solidFill>
                </a:uFill>
                <a:latin typeface="Perpetua"/>
              </a:rPr>
              <a:t>) and gravity ( </a:t>
            </a:r>
            <a:r>
              <a:rPr b="1" lang="en-US" sz="2000" spc="-1" strike="noStrike">
                <a:solidFill>
                  <a:srgbClr val="000000"/>
                </a:solidFill>
                <a:uFill>
                  <a:solidFill>
                    <a:srgbClr val="ffffff"/>
                  </a:solidFill>
                </a:uFill>
                <a:latin typeface="Perpetua"/>
              </a:rPr>
              <a:t>F </a:t>
            </a:r>
            <a:r>
              <a:rPr b="0" lang="en-US" sz="2000" spc="-1" strike="noStrike" baseline="-25000">
                <a:solidFill>
                  <a:srgbClr val="000000"/>
                </a:solidFill>
                <a:uFill>
                  <a:solidFill>
                    <a:srgbClr val="ffffff"/>
                  </a:solidFill>
                </a:uFill>
                <a:latin typeface="Perpetua"/>
              </a:rPr>
              <a:t>grav </a:t>
            </a:r>
            <a:r>
              <a:rPr b="0" lang="en-US" sz="2000" spc="-1" strike="noStrike">
                <a:solidFill>
                  <a:srgbClr val="000000"/>
                </a:solidFill>
                <a:uFill>
                  <a:solidFill>
                    <a:srgbClr val="ffffff"/>
                  </a:solidFill>
                </a:uFill>
                <a:latin typeface="Perpetua"/>
              </a:rPr>
              <a:t>) forces acting on the object as shown in the equation </a:t>
            </a:r>
            <a:endParaRPr b="0" lang="en-US" sz="1400" spc="-1" strike="noStrike">
              <a:solidFill>
                <a:srgbClr val="000000"/>
              </a:solidFill>
              <a:uFill>
                <a:solidFill>
                  <a:srgbClr val="ffffff"/>
                </a:solidFill>
              </a:uFill>
              <a:latin typeface="Perpetua"/>
            </a:endParaRPr>
          </a:p>
        </p:txBody>
      </p:sp>
      <p:sp>
        <p:nvSpPr>
          <p:cNvPr id="375"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733274E4-4CB8-4CB7-BF80-A173EF2FD90B}"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189" dur="indefinite" restart="never" nodeType="tmRoot">
          <p:childTnLst>
            <p:seq>
              <p:cTn id="1190" dur="indefinite" nodeType="mainSeq">
                <p:childTnLst>
                  <p:par>
                    <p:cTn id="1191" fill="hold">
                      <p:stCondLst>
                        <p:cond delay="indefinite"/>
                      </p:stCondLst>
                      <p:childTnLst>
                        <p:par>
                          <p:cTn id="1192" fill="hold">
                            <p:stCondLst>
                              <p:cond delay="0"/>
                            </p:stCondLst>
                            <p:childTnLst>
                              <p:par>
                                <p:cTn id="1193" nodeType="clickEffect" fill="hold" presetClass="entr" presetID="3" presetSubtype="10">
                                  <p:stCondLst>
                                    <p:cond delay="0"/>
                                  </p:stCondLst>
                                  <p:childTnLst>
                                    <p:set>
                                      <p:cBhvr>
                                        <p:cTn id="1194" dur="1" fill="hold">
                                          <p:stCondLst>
                                            <p:cond delay="0"/>
                                          </p:stCondLst>
                                        </p:cTn>
                                        <p:tgtEl>
                                          <p:spTgt spid="374">
                                            <p:txEl>
                                              <p:pRg st="0" end="20"/>
                                            </p:txEl>
                                          </p:spTgt>
                                        </p:tgtEl>
                                        <p:attrNameLst>
                                          <p:attrName>style.visibility</p:attrName>
                                        </p:attrNameLst>
                                      </p:cBhvr>
                                      <p:to>
                                        <p:strVal val="visible"/>
                                      </p:to>
                                    </p:set>
                                    <p:animEffect filter="blinds(horizontal)" transition="in">
                                      <p:cBhvr additive="repl">
                                        <p:cTn id="1195" dur="500"/>
                                        <p:tgtEl>
                                          <p:spTgt spid="374">
                                            <p:txEl>
                                              <p:pRg st="0" end="20"/>
                                            </p:txEl>
                                          </p:spTgt>
                                        </p:tgtEl>
                                      </p:cBhvr>
                                    </p:animEffect>
                                  </p:childTnLst>
                                </p:cTn>
                              </p:par>
                            </p:childTnLst>
                          </p:cTn>
                        </p:par>
                      </p:childTnLst>
                    </p:cTn>
                  </p:par>
                  <p:par>
                    <p:cTn id="1196" fill="hold">
                      <p:stCondLst>
                        <p:cond delay="indefinite"/>
                      </p:stCondLst>
                      <p:childTnLst>
                        <p:par>
                          <p:cTn id="1197" fill="hold">
                            <p:stCondLst>
                              <p:cond delay="0"/>
                            </p:stCondLst>
                            <p:childTnLst>
                              <p:par>
                                <p:cTn id="1198" nodeType="clickEffect" fill="hold" presetClass="entr" presetID="3" presetSubtype="10">
                                  <p:stCondLst>
                                    <p:cond delay="0"/>
                                  </p:stCondLst>
                                  <p:childTnLst>
                                    <p:set>
                                      <p:cBhvr>
                                        <p:cTn id="1199" dur="1" fill="hold">
                                          <p:stCondLst>
                                            <p:cond delay="0"/>
                                          </p:stCondLst>
                                        </p:cTn>
                                        <p:tgtEl>
                                          <p:spTgt spid="374">
                                            <p:txEl>
                                              <p:pRg st="20" end="103"/>
                                            </p:txEl>
                                          </p:spTgt>
                                        </p:tgtEl>
                                        <p:attrNameLst>
                                          <p:attrName>style.visibility</p:attrName>
                                        </p:attrNameLst>
                                      </p:cBhvr>
                                      <p:to>
                                        <p:strVal val="visible"/>
                                      </p:to>
                                    </p:set>
                                    <p:animEffect filter="blinds(horizontal)" transition="in">
                                      <p:cBhvr additive="repl">
                                        <p:cTn id="1200" dur="500"/>
                                        <p:tgtEl>
                                          <p:spTgt spid="374">
                                            <p:txEl>
                                              <p:pRg st="20" end="103"/>
                                            </p:txEl>
                                          </p:spTgt>
                                        </p:tgtEl>
                                      </p:cBhvr>
                                    </p:animEffect>
                                  </p:childTnLst>
                                </p:cTn>
                              </p:par>
                            </p:childTnLst>
                          </p:cTn>
                        </p:par>
                      </p:childTnLst>
                    </p:cTn>
                  </p:par>
                  <p:par>
                    <p:cTn id="1201" fill="hold">
                      <p:stCondLst>
                        <p:cond delay="indefinite"/>
                      </p:stCondLst>
                      <p:childTnLst>
                        <p:par>
                          <p:cTn id="1202" fill="hold">
                            <p:stCondLst>
                              <p:cond delay="0"/>
                            </p:stCondLst>
                            <p:childTnLst>
                              <p:par>
                                <p:cTn id="1203" nodeType="clickEffect" fill="hold" presetClass="entr" presetID="3" presetSubtype="10">
                                  <p:stCondLst>
                                    <p:cond delay="0"/>
                                  </p:stCondLst>
                                  <p:childTnLst>
                                    <p:set>
                                      <p:cBhvr>
                                        <p:cTn id="1204" dur="1" fill="hold">
                                          <p:stCondLst>
                                            <p:cond delay="0"/>
                                          </p:stCondLst>
                                        </p:cTn>
                                        <p:tgtEl>
                                          <p:spTgt spid="374">
                                            <p:txEl>
                                              <p:pRg st="103" end="130"/>
                                            </p:txEl>
                                          </p:spTgt>
                                        </p:tgtEl>
                                        <p:attrNameLst>
                                          <p:attrName>style.visibility</p:attrName>
                                        </p:attrNameLst>
                                      </p:cBhvr>
                                      <p:to>
                                        <p:strVal val="visible"/>
                                      </p:to>
                                    </p:set>
                                    <p:animEffect filter="blinds(horizontal)" transition="in">
                                      <p:cBhvr additive="repl">
                                        <p:cTn id="1205" dur="500"/>
                                        <p:tgtEl>
                                          <p:spTgt spid="374">
                                            <p:txEl>
                                              <p:pRg st="103" end="130"/>
                                            </p:txEl>
                                          </p:spTgt>
                                        </p:tgtEl>
                                      </p:cBhvr>
                                    </p:animEffect>
                                  </p:childTnLst>
                                </p:cTn>
                              </p:par>
                            </p:childTnLst>
                          </p:cTn>
                        </p:par>
                      </p:childTnLst>
                    </p:cTn>
                  </p:par>
                  <p:par>
                    <p:cTn id="1206" fill="hold">
                      <p:stCondLst>
                        <p:cond delay="indefinite"/>
                      </p:stCondLst>
                      <p:childTnLst>
                        <p:par>
                          <p:cTn id="1207" fill="hold">
                            <p:stCondLst>
                              <p:cond delay="0"/>
                            </p:stCondLst>
                            <p:childTnLst>
                              <p:par>
                                <p:cTn id="1208" nodeType="clickEffect" fill="hold" presetClass="entr" presetID="3" presetSubtype="10">
                                  <p:stCondLst>
                                    <p:cond delay="0"/>
                                  </p:stCondLst>
                                  <p:childTnLst>
                                    <p:set>
                                      <p:cBhvr>
                                        <p:cTn id="1209" dur="1" fill="hold">
                                          <p:stCondLst>
                                            <p:cond delay="0"/>
                                          </p:stCondLst>
                                        </p:cTn>
                                        <p:tgtEl>
                                          <p:spTgt spid="374">
                                            <p:txEl>
                                              <p:pRg st="130" end="273"/>
                                            </p:txEl>
                                          </p:spTgt>
                                        </p:tgtEl>
                                        <p:attrNameLst>
                                          <p:attrName>style.visibility</p:attrName>
                                        </p:attrNameLst>
                                      </p:cBhvr>
                                      <p:to>
                                        <p:strVal val="visible"/>
                                      </p:to>
                                    </p:set>
                                    <p:animEffect filter="blinds(horizontal)" transition="in">
                                      <p:cBhvr additive="repl">
                                        <p:cTn id="1210" dur="500"/>
                                        <p:tgtEl>
                                          <p:spTgt spid="374">
                                            <p:txEl>
                                              <p:pRg st="130" end="273"/>
                                            </p:txEl>
                                          </p:spTgt>
                                        </p:tgtEl>
                                      </p:cBhvr>
                                    </p:animEffect>
                                  </p:childTnLst>
                                </p:cTn>
                              </p:par>
                            </p:childTnLst>
                          </p:cTn>
                        </p:par>
                      </p:childTnLst>
                    </p:cTn>
                  </p:par>
                  <p:par>
                    <p:cTn id="1211" fill="hold">
                      <p:stCondLst>
                        <p:cond delay="indefinite"/>
                      </p:stCondLst>
                      <p:childTnLst>
                        <p:par>
                          <p:cTn id="1212" fill="hold">
                            <p:stCondLst>
                              <p:cond delay="0"/>
                            </p:stCondLst>
                            <p:childTnLst>
                              <p:par>
                                <p:cTn id="1213" nodeType="clickEffect" fill="hold" presetClass="entr" presetID="3" presetSubtype="10">
                                  <p:stCondLst>
                                    <p:cond delay="0"/>
                                  </p:stCondLst>
                                  <p:childTnLst>
                                    <p:set>
                                      <p:cBhvr>
                                        <p:cTn id="1214" dur="1" fill="hold">
                                          <p:stCondLst>
                                            <p:cond delay="0"/>
                                          </p:stCondLst>
                                        </p:cTn>
                                        <p:tgtEl>
                                          <p:spTgt spid="374">
                                            <p:txEl>
                                              <p:pRg st="273" end="396"/>
                                            </p:txEl>
                                          </p:spTgt>
                                        </p:tgtEl>
                                        <p:attrNameLst>
                                          <p:attrName>style.visibility</p:attrName>
                                        </p:attrNameLst>
                                      </p:cBhvr>
                                      <p:to>
                                        <p:strVal val="visible"/>
                                      </p:to>
                                    </p:set>
                                    <p:animEffect filter="blinds(horizontal)" transition="in">
                                      <p:cBhvr additive="repl">
                                        <p:cTn id="1215" dur="500"/>
                                        <p:tgtEl>
                                          <p:spTgt spid="374">
                                            <p:txEl>
                                              <p:pRg st="273" end="396"/>
                                            </p:txEl>
                                          </p:spTgt>
                                        </p:tgtEl>
                                      </p:cBhvr>
                                    </p:animEffect>
                                  </p:childTnLst>
                                </p:cTn>
                              </p:par>
                            </p:childTnLst>
                          </p:cTn>
                        </p:par>
                      </p:childTnLst>
                    </p:cTn>
                  </p:par>
                  <p:par>
                    <p:cTn id="1216" fill="hold">
                      <p:stCondLst>
                        <p:cond delay="indefinite"/>
                      </p:stCondLst>
                      <p:childTnLst>
                        <p:par>
                          <p:cTn id="1217" fill="hold">
                            <p:stCondLst>
                              <p:cond delay="0"/>
                            </p:stCondLst>
                            <p:childTnLst>
                              <p:par>
                                <p:cTn id="1218" nodeType="clickEffect" fill="hold" presetClass="entr" presetID="3" presetSubtype="10">
                                  <p:stCondLst>
                                    <p:cond delay="0"/>
                                  </p:stCondLst>
                                  <p:childTnLst>
                                    <p:set>
                                      <p:cBhvr>
                                        <p:cTn id="1219" dur="1" fill="hold">
                                          <p:stCondLst>
                                            <p:cond delay="0"/>
                                          </p:stCondLst>
                                        </p:cTn>
                                        <p:tgtEl>
                                          <p:spTgt spid="374">
                                            <p:txEl>
                                              <p:pRg st="396" end="538"/>
                                            </p:txEl>
                                          </p:spTgt>
                                        </p:tgtEl>
                                        <p:attrNameLst>
                                          <p:attrName>style.visibility</p:attrName>
                                        </p:attrNameLst>
                                      </p:cBhvr>
                                      <p:to>
                                        <p:strVal val="visible"/>
                                      </p:to>
                                    </p:set>
                                    <p:animEffect filter="blinds(horizontal)" transition="in">
                                      <p:cBhvr additive="repl">
                                        <p:cTn id="1220" dur="500"/>
                                        <p:tgtEl>
                                          <p:spTgt spid="374">
                                            <p:txEl>
                                              <p:pRg st="396" end="538"/>
                                            </p:txEl>
                                          </p:spTgt>
                                        </p:tgtEl>
                                      </p:cBhvr>
                                    </p:animEffect>
                                  </p:childTnLst>
                                </p:cTn>
                              </p:par>
                            </p:childTnLst>
                          </p:cTn>
                        </p:par>
                      </p:childTnLst>
                    </p:cTn>
                  </p:par>
                  <p:par>
                    <p:cTn id="1221" fill="hold">
                      <p:stCondLst>
                        <p:cond delay="indefinite"/>
                      </p:stCondLst>
                      <p:childTnLst>
                        <p:par>
                          <p:cTn id="1222" fill="hold">
                            <p:stCondLst>
                              <p:cond delay="0"/>
                            </p:stCondLst>
                            <p:childTnLst>
                              <p:par>
                                <p:cTn id="1223" nodeType="clickEffect" fill="hold" presetClass="entr" presetID="3" presetSubtype="10">
                                  <p:stCondLst>
                                    <p:cond delay="0"/>
                                  </p:stCondLst>
                                  <p:childTnLst>
                                    <p:set>
                                      <p:cBhvr>
                                        <p:cTn id="1224" dur="1" fill="hold">
                                          <p:stCondLst>
                                            <p:cond delay="0"/>
                                          </p:stCondLst>
                                        </p:cTn>
                                        <p:tgtEl>
                                          <p:spTgt spid="374">
                                            <p:txEl>
                                              <p:pRg st="538" end="737"/>
                                            </p:txEl>
                                          </p:spTgt>
                                        </p:tgtEl>
                                        <p:attrNameLst>
                                          <p:attrName>style.visibility</p:attrName>
                                        </p:attrNameLst>
                                      </p:cBhvr>
                                      <p:to>
                                        <p:strVal val="visible"/>
                                      </p:to>
                                    </p:set>
                                    <p:animEffect filter="blinds(horizontal)" transition="in">
                                      <p:cBhvr additive="repl">
                                        <p:cTn id="1225" dur="500"/>
                                        <p:tgtEl>
                                          <p:spTgt spid="374">
                                            <p:txEl>
                                              <p:pRg st="538" end="73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228600" y="152280"/>
            <a:ext cx="8686440" cy="6400440"/>
          </a:xfrm>
          <a:prstGeom prst="rect">
            <a:avLst/>
          </a:prstGeom>
          <a:noFill/>
          <a:ln>
            <a:noFill/>
          </a:ln>
        </p:spPr>
        <p:txBody>
          <a:bodyPr lIns="90000" rIns="90000" tIns="45000" bIns="45000"/>
          <a:p>
            <a:pPr marL="274320" indent="-273960" algn="just">
              <a:lnSpc>
                <a:spcPct val="160000"/>
              </a:lnSpc>
              <a:buClr>
                <a:srgbClr val="d34817"/>
              </a:buClr>
              <a:buSzPct val="85000"/>
              <a:buFont typeface="Wingdings 2" charset="2"/>
              <a:buChar char=""/>
            </a:pPr>
            <a:r>
              <a:rPr b="1" lang="en-US" sz="2200" spc="-1" strike="noStrike">
                <a:solidFill>
                  <a:srgbClr val="000000"/>
                </a:solidFill>
                <a:uFill>
                  <a:solidFill>
                    <a:srgbClr val="ffffff"/>
                  </a:solidFill>
                </a:uFill>
                <a:latin typeface="Perpetua"/>
              </a:rPr>
              <a:t>F = F </a:t>
            </a:r>
            <a:r>
              <a:rPr b="0" lang="en-US" sz="2200" spc="-1" strike="noStrike" baseline="-25000">
                <a:solidFill>
                  <a:srgbClr val="000000"/>
                </a:solidFill>
                <a:uFill>
                  <a:solidFill>
                    <a:srgbClr val="ffffff"/>
                  </a:solidFill>
                </a:uFill>
                <a:latin typeface="Perpetua"/>
              </a:rPr>
              <a:t>buoy </a:t>
            </a:r>
            <a:r>
              <a:rPr b="0" lang="en-US" sz="2200" spc="-1" strike="noStrike">
                <a:solidFill>
                  <a:srgbClr val="000000"/>
                </a:solidFill>
                <a:uFill>
                  <a:solidFill>
                    <a:srgbClr val="ffffff"/>
                  </a:solidFill>
                </a:uFill>
                <a:latin typeface="Perpetua"/>
              </a:rPr>
              <a:t>– </a:t>
            </a:r>
            <a:r>
              <a:rPr b="1" lang="en-US" sz="2200" spc="-1" strike="noStrike">
                <a:solidFill>
                  <a:srgbClr val="000000"/>
                </a:solidFill>
                <a:uFill>
                  <a:solidFill>
                    <a:srgbClr val="ffffff"/>
                  </a:solidFill>
                </a:uFill>
                <a:latin typeface="Perpetua"/>
              </a:rPr>
              <a:t>F </a:t>
            </a:r>
            <a:r>
              <a:rPr b="0" lang="en-US" sz="2200" spc="-1" strike="noStrike" baseline="-25000">
                <a:solidFill>
                  <a:srgbClr val="000000"/>
                </a:solidFill>
                <a:uFill>
                  <a:solidFill>
                    <a:srgbClr val="ffffff"/>
                  </a:solidFill>
                </a:uFill>
                <a:latin typeface="Perpetua"/>
              </a:rPr>
              <a:t>grav </a:t>
            </a:r>
            <a:endParaRPr b="0" lang="en-US" sz="1400" spc="-1" strike="noStrike">
              <a:solidFill>
                <a:srgbClr val="000000"/>
              </a:solidFill>
              <a:uFill>
                <a:solidFill>
                  <a:srgbClr val="ffffff"/>
                </a:solidFill>
              </a:uFill>
              <a:latin typeface="Perpetua"/>
            </a:endParaRPr>
          </a:p>
          <a:p>
            <a:pPr marL="548640" indent="-228240" algn="just"/>
            <a:r>
              <a:rPr b="0" lang="en-US" sz="2200" spc="-1" strike="noStrike">
                <a:solidFill>
                  <a:srgbClr val="000000"/>
                </a:solidFill>
                <a:uFill>
                  <a:solidFill>
                    <a:srgbClr val="ffffff"/>
                  </a:solidFill>
                </a:uFill>
                <a:latin typeface="Perpetua"/>
              </a:rPr>
              <a:t>F = d </a:t>
            </a:r>
            <a:r>
              <a:rPr b="0" lang="en-US" sz="2200" spc="-1" strike="noStrike" baseline="-25000">
                <a:solidFill>
                  <a:srgbClr val="000000"/>
                </a:solidFill>
                <a:uFill>
                  <a:solidFill>
                    <a:srgbClr val="ffffff"/>
                  </a:solidFill>
                </a:uFill>
                <a:latin typeface="Perpetua"/>
              </a:rPr>
              <a:t>f </a:t>
            </a:r>
            <a:r>
              <a:rPr b="0" lang="en-US" sz="2200" spc="-1" strike="noStrike">
                <a:solidFill>
                  <a:srgbClr val="000000"/>
                </a:solidFill>
                <a:uFill>
                  <a:solidFill>
                    <a:srgbClr val="ffffff"/>
                  </a:solidFill>
                </a:uFill>
                <a:latin typeface="Perpetua"/>
              </a:rPr>
              <a:t>gV – d </a:t>
            </a:r>
            <a:r>
              <a:rPr b="0" lang="en-US" sz="2200" spc="-1" strike="noStrike" baseline="-25000">
                <a:solidFill>
                  <a:srgbClr val="000000"/>
                </a:solidFill>
                <a:uFill>
                  <a:solidFill>
                    <a:srgbClr val="ffffff"/>
                  </a:solidFill>
                </a:uFill>
                <a:latin typeface="Perpetua"/>
              </a:rPr>
              <a:t>s </a:t>
            </a:r>
            <a:r>
              <a:rPr b="0" lang="en-US" sz="2200" spc="-1" strike="noStrike">
                <a:solidFill>
                  <a:srgbClr val="000000"/>
                </a:solidFill>
                <a:uFill>
                  <a:solidFill>
                    <a:srgbClr val="ffffff"/>
                  </a:solidFill>
                </a:uFill>
                <a:latin typeface="Perpetua"/>
              </a:rPr>
              <a:t>gV = (d </a:t>
            </a:r>
            <a:r>
              <a:rPr b="0" lang="en-US" sz="2200" spc="-1" strike="noStrike" baseline="-25000">
                <a:solidFill>
                  <a:srgbClr val="000000"/>
                </a:solidFill>
                <a:uFill>
                  <a:solidFill>
                    <a:srgbClr val="ffffff"/>
                  </a:solidFill>
                </a:uFill>
                <a:latin typeface="Perpetua"/>
              </a:rPr>
              <a:t>f </a:t>
            </a:r>
            <a:r>
              <a:rPr b="0" lang="en-US" sz="2200" spc="-1" strike="noStrike">
                <a:solidFill>
                  <a:srgbClr val="000000"/>
                </a:solidFill>
                <a:uFill>
                  <a:solidFill>
                    <a:srgbClr val="ffffff"/>
                  </a:solidFill>
                </a:uFill>
                <a:latin typeface="Perpetua"/>
              </a:rPr>
              <a:t>- d </a:t>
            </a:r>
            <a:r>
              <a:rPr b="0" lang="en-US" sz="2200" spc="-1" strike="noStrike" baseline="-25000">
                <a:solidFill>
                  <a:srgbClr val="000000"/>
                </a:solidFill>
                <a:uFill>
                  <a:solidFill>
                    <a:srgbClr val="ffffff"/>
                  </a:solidFill>
                </a:uFill>
                <a:latin typeface="Perpetua"/>
              </a:rPr>
              <a:t>s </a:t>
            </a:r>
            <a:r>
              <a:rPr b="0" lang="en-US" sz="2200" spc="-1" strike="noStrike">
                <a:solidFill>
                  <a:srgbClr val="000000"/>
                </a:solidFill>
                <a:uFill>
                  <a:solidFill>
                    <a:srgbClr val="ffffff"/>
                  </a:solidFill>
                </a:uFill>
                <a:latin typeface="Perpetua"/>
              </a:rPr>
              <a:t>) gV </a:t>
            </a:r>
            <a:endParaRPr b="0" lang="en-US" sz="1400" spc="-1" strike="noStrike">
              <a:solidFill>
                <a:srgbClr val="000000"/>
              </a:solidFill>
              <a:uFill>
                <a:solidFill>
                  <a:srgbClr val="ffffff"/>
                </a:solidFill>
              </a:uFill>
              <a:latin typeface="Perpetua"/>
            </a:endParaRPr>
          </a:p>
          <a:p>
            <a:pPr marL="548640" indent="-228240" algn="just"/>
            <a:r>
              <a:rPr b="0" lang="en-US" sz="2200" spc="-1" strike="noStrike">
                <a:solidFill>
                  <a:srgbClr val="000000"/>
                </a:solidFill>
                <a:uFill>
                  <a:solidFill>
                    <a:srgbClr val="ffffff"/>
                  </a:solidFill>
                </a:uFill>
                <a:latin typeface="Perpetua"/>
              </a:rPr>
              <a:t>F = (df – M / V) gV </a:t>
            </a:r>
            <a:endParaRPr b="0" lang="en-US" sz="1400" spc="-1" strike="noStrike">
              <a:solidFill>
                <a:srgbClr val="000000"/>
              </a:solidFill>
              <a:uFill>
                <a:solidFill>
                  <a:srgbClr val="ffffff"/>
                </a:solidFill>
              </a:uFill>
              <a:latin typeface="Perpetua"/>
            </a:endParaRPr>
          </a:p>
          <a:p>
            <a:pPr marL="548640" indent="-228240" algn="just"/>
            <a:r>
              <a:rPr b="1" lang="en-US" sz="2200" spc="-1" strike="noStrike">
                <a:solidFill>
                  <a:srgbClr val="000000"/>
                </a:solidFill>
                <a:uFill>
                  <a:solidFill>
                    <a:srgbClr val="ffffff"/>
                  </a:solidFill>
                </a:uFill>
                <a:latin typeface="Perpetua"/>
              </a:rPr>
              <a:t>F </a:t>
            </a:r>
            <a:r>
              <a:rPr b="0" lang="en-US" sz="2200" spc="-1" strike="noStrike">
                <a:solidFill>
                  <a:srgbClr val="000000"/>
                </a:solidFill>
                <a:uFill>
                  <a:solidFill>
                    <a:srgbClr val="ffffff"/>
                  </a:solidFill>
                </a:uFill>
                <a:latin typeface="Perpetua"/>
              </a:rPr>
              <a:t>is the total vertical force (resultant weight of the object), </a:t>
            </a:r>
            <a:endParaRPr b="0" lang="en-US" sz="1400" spc="-1" strike="noStrike">
              <a:solidFill>
                <a:srgbClr val="000000"/>
              </a:solidFill>
              <a:uFill>
                <a:solidFill>
                  <a:srgbClr val="ffffff"/>
                </a:solidFill>
              </a:uFill>
              <a:latin typeface="Perpetua"/>
            </a:endParaRPr>
          </a:p>
          <a:p>
            <a:pPr marL="548640" indent="-228240" algn="just"/>
            <a:r>
              <a:rPr b="0" lang="en-US" sz="2200" spc="-1" strike="noStrike">
                <a:solidFill>
                  <a:srgbClr val="000000"/>
                </a:solidFill>
                <a:uFill>
                  <a:solidFill>
                    <a:srgbClr val="ffffff"/>
                  </a:solidFill>
                </a:uFill>
                <a:latin typeface="Perpetua"/>
              </a:rPr>
              <a:t>g is acceleration due to gravity, </a:t>
            </a:r>
            <a:endParaRPr b="0" lang="en-US" sz="1400" spc="-1" strike="noStrike">
              <a:solidFill>
                <a:srgbClr val="000000"/>
              </a:solidFill>
              <a:uFill>
                <a:solidFill>
                  <a:srgbClr val="ffffff"/>
                </a:solidFill>
              </a:uFill>
              <a:latin typeface="Perpetua"/>
            </a:endParaRPr>
          </a:p>
          <a:p>
            <a:pPr marL="548640" indent="-228240" algn="just"/>
            <a:r>
              <a:rPr b="0" lang="en-US" sz="2200" spc="-1" strike="noStrike">
                <a:solidFill>
                  <a:srgbClr val="000000"/>
                </a:solidFill>
                <a:uFill>
                  <a:solidFill>
                    <a:srgbClr val="ffffff"/>
                  </a:solidFill>
                </a:uFill>
                <a:latin typeface="Perpetua"/>
              </a:rPr>
              <a:t>d </a:t>
            </a:r>
            <a:r>
              <a:rPr b="0" lang="en-US" sz="2200" spc="-1" strike="noStrike" baseline="-25000">
                <a:solidFill>
                  <a:srgbClr val="000000"/>
                </a:solidFill>
                <a:uFill>
                  <a:solidFill>
                    <a:srgbClr val="ffffff"/>
                  </a:solidFill>
                </a:uFill>
                <a:latin typeface="Perpetua"/>
              </a:rPr>
              <a:t>f </a:t>
            </a:r>
            <a:r>
              <a:rPr b="0" lang="en-US" sz="2200" spc="-1" strike="noStrike">
                <a:solidFill>
                  <a:srgbClr val="000000"/>
                </a:solidFill>
                <a:uFill>
                  <a:solidFill>
                    <a:srgbClr val="ffffff"/>
                  </a:solidFill>
                </a:uFill>
                <a:latin typeface="Perpetua"/>
              </a:rPr>
              <a:t>is the fluid density, </a:t>
            </a:r>
            <a:endParaRPr b="0" lang="en-US" sz="1400" spc="-1" strike="noStrike">
              <a:solidFill>
                <a:srgbClr val="000000"/>
              </a:solidFill>
              <a:uFill>
                <a:solidFill>
                  <a:srgbClr val="ffffff"/>
                </a:solidFill>
              </a:uFill>
              <a:latin typeface="Perpetua"/>
            </a:endParaRPr>
          </a:p>
          <a:p>
            <a:pPr marL="548640" indent="-228240" algn="just"/>
            <a:r>
              <a:rPr b="0" lang="en-US" sz="2200" spc="-1" strike="noStrike">
                <a:solidFill>
                  <a:srgbClr val="000000"/>
                </a:solidFill>
                <a:uFill>
                  <a:solidFill>
                    <a:srgbClr val="ffffff"/>
                  </a:solidFill>
                </a:uFill>
                <a:latin typeface="Perpetua"/>
              </a:rPr>
              <a:t>d </a:t>
            </a:r>
            <a:r>
              <a:rPr b="0" lang="en-US" sz="2200" spc="-1" strike="noStrike" baseline="-25000">
                <a:solidFill>
                  <a:srgbClr val="000000"/>
                </a:solidFill>
                <a:uFill>
                  <a:solidFill>
                    <a:srgbClr val="ffffff"/>
                  </a:solidFill>
                </a:uFill>
                <a:latin typeface="Perpetua"/>
              </a:rPr>
              <a:t>s </a:t>
            </a:r>
            <a:r>
              <a:rPr b="0" lang="en-US" sz="2200" spc="-1" strike="noStrike">
                <a:solidFill>
                  <a:srgbClr val="000000"/>
                </a:solidFill>
                <a:uFill>
                  <a:solidFill>
                    <a:srgbClr val="ffffff"/>
                  </a:solidFill>
                </a:uFill>
                <a:latin typeface="Perpetua"/>
              </a:rPr>
              <a:t>is the object density, </a:t>
            </a:r>
            <a:endParaRPr b="0" lang="en-US" sz="1400" spc="-1" strike="noStrike">
              <a:solidFill>
                <a:srgbClr val="000000"/>
              </a:solidFill>
              <a:uFill>
                <a:solidFill>
                  <a:srgbClr val="ffffff"/>
                </a:solidFill>
              </a:uFill>
              <a:latin typeface="Perpetua"/>
            </a:endParaRPr>
          </a:p>
          <a:p>
            <a:pPr marL="548640" indent="-228240" algn="just"/>
            <a:r>
              <a:rPr b="0" lang="en-US" sz="2200" spc="-1" strike="noStrike">
                <a:solidFill>
                  <a:srgbClr val="000000"/>
                </a:solidFill>
                <a:uFill>
                  <a:solidFill>
                    <a:srgbClr val="ffffff"/>
                  </a:solidFill>
                </a:uFill>
                <a:latin typeface="Perpetua"/>
              </a:rPr>
              <a:t>M is the object mass, and </a:t>
            </a:r>
            <a:endParaRPr b="0" lang="en-US" sz="1400" spc="-1" strike="noStrike">
              <a:solidFill>
                <a:srgbClr val="000000"/>
              </a:solidFill>
              <a:uFill>
                <a:solidFill>
                  <a:srgbClr val="ffffff"/>
                </a:solidFill>
              </a:uFill>
              <a:latin typeface="Perpetua"/>
            </a:endParaRPr>
          </a:p>
          <a:p>
            <a:pPr marL="548640" indent="-228240" algn="just"/>
            <a:r>
              <a:rPr b="0" lang="en-US" sz="2200" spc="-1" strike="noStrike">
                <a:solidFill>
                  <a:srgbClr val="000000"/>
                </a:solidFill>
                <a:uFill>
                  <a:solidFill>
                    <a:srgbClr val="ffffff"/>
                  </a:solidFill>
                </a:uFill>
                <a:latin typeface="Perpetua"/>
              </a:rPr>
              <a:t>V is the volume of the object .</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200" spc="-1" strike="noStrike">
                <a:solidFill>
                  <a:srgbClr val="000000"/>
                </a:solidFill>
                <a:uFill>
                  <a:solidFill>
                    <a:srgbClr val="ffffff"/>
                  </a:solidFill>
                </a:uFill>
                <a:latin typeface="Perpetua"/>
              </a:rPr>
              <a:t>By convention, a positive resultant weight signifies that the force </a:t>
            </a:r>
            <a:r>
              <a:rPr b="1" lang="en-US" sz="2200" spc="-1" strike="noStrike">
                <a:solidFill>
                  <a:srgbClr val="000000"/>
                </a:solidFill>
                <a:uFill>
                  <a:solidFill>
                    <a:srgbClr val="ffffff"/>
                  </a:solidFill>
                </a:uFill>
                <a:latin typeface="Perpetua"/>
              </a:rPr>
              <a:t>F </a:t>
            </a:r>
            <a:r>
              <a:rPr b="0" lang="en-US" sz="2200" spc="-1" strike="noStrike">
                <a:solidFill>
                  <a:srgbClr val="000000"/>
                </a:solidFill>
                <a:uFill>
                  <a:solidFill>
                    <a:srgbClr val="ffffff"/>
                  </a:solidFill>
                </a:uFill>
                <a:latin typeface="Perpetua"/>
              </a:rPr>
              <a:t>is exerted upward and that the object is able to float, whereas a negative resultant weight means that the force </a:t>
            </a:r>
            <a:r>
              <a:rPr b="1" lang="en-US" sz="2200" spc="-1" strike="noStrike">
                <a:solidFill>
                  <a:srgbClr val="000000"/>
                </a:solidFill>
                <a:uFill>
                  <a:solidFill>
                    <a:srgbClr val="ffffff"/>
                  </a:solidFill>
                </a:uFill>
                <a:latin typeface="Perpetua"/>
              </a:rPr>
              <a:t>F </a:t>
            </a:r>
            <a:r>
              <a:rPr b="0" lang="en-US" sz="2200" spc="-1" strike="noStrike">
                <a:solidFill>
                  <a:srgbClr val="000000"/>
                </a:solidFill>
                <a:uFill>
                  <a:solidFill>
                    <a:srgbClr val="ffffff"/>
                  </a:solidFill>
                </a:uFill>
                <a:latin typeface="Perpetua"/>
              </a:rPr>
              <a:t>acts downward and that the object sinks. </a:t>
            </a:r>
            <a:endParaRPr b="0" lang="en-US" sz="1400" spc="-1" strike="noStrike">
              <a:solidFill>
                <a:srgbClr val="000000"/>
              </a:solidFill>
              <a:uFill>
                <a:solidFill>
                  <a:srgbClr val="ffffff"/>
                </a:solidFill>
              </a:uFill>
              <a:latin typeface="Perpetua"/>
            </a:endParaRPr>
          </a:p>
          <a:p>
            <a:pPr algn="just">
              <a:lnSpc>
                <a:spcPct val="160000"/>
              </a:lnSpc>
            </a:pPr>
            <a:endParaRPr b="0" lang="en-US" sz="1400" spc="-1" strike="noStrike">
              <a:solidFill>
                <a:srgbClr val="000000"/>
              </a:solidFill>
              <a:uFill>
                <a:solidFill>
                  <a:srgbClr val="ffffff"/>
                </a:solidFill>
              </a:uFill>
              <a:latin typeface="Perpetua"/>
            </a:endParaRPr>
          </a:p>
        </p:txBody>
      </p:sp>
      <p:sp>
        <p:nvSpPr>
          <p:cNvPr id="377"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D1690D91-501D-4308-9D79-8B1BEB8D37D4}"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226" dur="indefinite" restart="never" nodeType="tmRoot">
          <p:childTnLst>
            <p:seq>
              <p:cTn id="1227" dur="indefinite" nodeType="mainSeq">
                <p:childTnLst>
                  <p:par>
                    <p:cTn id="1228" fill="hold">
                      <p:stCondLst>
                        <p:cond delay="indefinite"/>
                      </p:stCondLst>
                      <p:childTnLst>
                        <p:par>
                          <p:cTn id="1229" fill="hold">
                            <p:stCondLst>
                              <p:cond delay="0"/>
                            </p:stCondLst>
                            <p:childTnLst>
                              <p:par>
                                <p:cTn id="1230" nodeType="clickEffect" fill="hold" presetClass="entr" presetID="3" presetSubtype="10">
                                  <p:stCondLst>
                                    <p:cond delay="0"/>
                                  </p:stCondLst>
                                  <p:childTnLst>
                                    <p:set>
                                      <p:cBhvr>
                                        <p:cTn id="1231" dur="1" fill="hold">
                                          <p:stCondLst>
                                            <p:cond delay="0"/>
                                          </p:stCondLst>
                                        </p:cTn>
                                        <p:tgtEl>
                                          <p:spTgt spid="376">
                                            <p:txEl>
                                              <p:pRg st="0" end="21"/>
                                            </p:txEl>
                                          </p:spTgt>
                                        </p:tgtEl>
                                        <p:attrNameLst>
                                          <p:attrName>style.visibility</p:attrName>
                                        </p:attrNameLst>
                                      </p:cBhvr>
                                      <p:to>
                                        <p:strVal val="visible"/>
                                      </p:to>
                                    </p:set>
                                    <p:animEffect filter="blinds(horizontal)" transition="in">
                                      <p:cBhvr additive="repl">
                                        <p:cTn id="1232" dur="500"/>
                                        <p:tgtEl>
                                          <p:spTgt spid="376">
                                            <p:txEl>
                                              <p:pRg st="0" end="21"/>
                                            </p:txEl>
                                          </p:spTgt>
                                        </p:tgtEl>
                                      </p:cBhvr>
                                    </p:animEffect>
                                  </p:childTnLst>
                                </p:cTn>
                              </p:par>
                            </p:childTnLst>
                          </p:cTn>
                        </p:par>
                      </p:childTnLst>
                    </p:cTn>
                  </p:par>
                  <p:par>
                    <p:cTn id="1233" fill="hold">
                      <p:stCondLst>
                        <p:cond delay="indefinite"/>
                      </p:stCondLst>
                      <p:childTnLst>
                        <p:par>
                          <p:cTn id="1234" fill="hold">
                            <p:stCondLst>
                              <p:cond delay="0"/>
                            </p:stCondLst>
                            <p:childTnLst>
                              <p:par>
                                <p:cTn id="1235" nodeType="clickEffect" fill="hold" presetClass="entr" presetID="3" presetSubtype="10">
                                  <p:stCondLst>
                                    <p:cond delay="0"/>
                                  </p:stCondLst>
                                  <p:childTnLst>
                                    <p:set>
                                      <p:cBhvr>
                                        <p:cTn id="1236" dur="1" fill="hold">
                                          <p:stCondLst>
                                            <p:cond delay="0"/>
                                          </p:stCondLst>
                                        </p:cTn>
                                        <p:tgtEl>
                                          <p:spTgt spid="376">
                                            <p:txEl>
                                              <p:pRg st="21" end="60"/>
                                            </p:txEl>
                                          </p:spTgt>
                                        </p:tgtEl>
                                        <p:attrNameLst>
                                          <p:attrName>style.visibility</p:attrName>
                                        </p:attrNameLst>
                                      </p:cBhvr>
                                      <p:to>
                                        <p:strVal val="visible"/>
                                      </p:to>
                                    </p:set>
                                    <p:animEffect filter="blinds(horizontal)" transition="in">
                                      <p:cBhvr additive="repl">
                                        <p:cTn id="1237" dur="500"/>
                                        <p:tgtEl>
                                          <p:spTgt spid="376">
                                            <p:txEl>
                                              <p:pRg st="21" end="60"/>
                                            </p:txEl>
                                          </p:spTgt>
                                        </p:tgtEl>
                                      </p:cBhvr>
                                    </p:animEffect>
                                  </p:childTnLst>
                                </p:cTn>
                              </p:par>
                            </p:childTnLst>
                          </p:cTn>
                        </p:par>
                      </p:childTnLst>
                    </p:cTn>
                  </p:par>
                  <p:par>
                    <p:cTn id="1238" fill="hold">
                      <p:stCondLst>
                        <p:cond delay="indefinite"/>
                      </p:stCondLst>
                      <p:childTnLst>
                        <p:par>
                          <p:cTn id="1239" fill="hold">
                            <p:stCondLst>
                              <p:cond delay="0"/>
                            </p:stCondLst>
                            <p:childTnLst>
                              <p:par>
                                <p:cTn id="1240" nodeType="clickEffect" fill="hold" presetClass="entr" presetID="3" presetSubtype="10">
                                  <p:stCondLst>
                                    <p:cond delay="0"/>
                                  </p:stCondLst>
                                  <p:childTnLst>
                                    <p:set>
                                      <p:cBhvr>
                                        <p:cTn id="1241" dur="1" fill="hold">
                                          <p:stCondLst>
                                            <p:cond delay="0"/>
                                          </p:stCondLst>
                                        </p:cTn>
                                        <p:tgtEl>
                                          <p:spTgt spid="376">
                                            <p:txEl>
                                              <p:pRg st="60" end="81"/>
                                            </p:txEl>
                                          </p:spTgt>
                                        </p:tgtEl>
                                        <p:attrNameLst>
                                          <p:attrName>style.visibility</p:attrName>
                                        </p:attrNameLst>
                                      </p:cBhvr>
                                      <p:to>
                                        <p:strVal val="visible"/>
                                      </p:to>
                                    </p:set>
                                    <p:animEffect filter="blinds(horizontal)" transition="in">
                                      <p:cBhvr additive="repl">
                                        <p:cTn id="1242" dur="500"/>
                                        <p:tgtEl>
                                          <p:spTgt spid="376">
                                            <p:txEl>
                                              <p:pRg st="60" end="81"/>
                                            </p:txEl>
                                          </p:spTgt>
                                        </p:tgtEl>
                                      </p:cBhvr>
                                    </p:animEffect>
                                  </p:childTnLst>
                                </p:cTn>
                              </p:par>
                            </p:childTnLst>
                          </p:cTn>
                        </p:par>
                      </p:childTnLst>
                    </p:cTn>
                  </p:par>
                  <p:par>
                    <p:cTn id="1243" fill="hold">
                      <p:stCondLst>
                        <p:cond delay="indefinite"/>
                      </p:stCondLst>
                      <p:childTnLst>
                        <p:par>
                          <p:cTn id="1244" fill="hold">
                            <p:stCondLst>
                              <p:cond delay="0"/>
                            </p:stCondLst>
                            <p:childTnLst>
                              <p:par>
                                <p:cTn id="1245" nodeType="clickEffect" fill="hold" presetClass="entr" presetID="3" presetSubtype="10">
                                  <p:stCondLst>
                                    <p:cond delay="0"/>
                                  </p:stCondLst>
                                  <p:childTnLst>
                                    <p:set>
                                      <p:cBhvr>
                                        <p:cTn id="1246" dur="1" fill="hold">
                                          <p:stCondLst>
                                            <p:cond delay="0"/>
                                          </p:stCondLst>
                                        </p:cTn>
                                        <p:tgtEl>
                                          <p:spTgt spid="376">
                                            <p:txEl>
                                              <p:pRg st="81" end="146"/>
                                            </p:txEl>
                                          </p:spTgt>
                                        </p:tgtEl>
                                        <p:attrNameLst>
                                          <p:attrName>style.visibility</p:attrName>
                                        </p:attrNameLst>
                                      </p:cBhvr>
                                      <p:to>
                                        <p:strVal val="visible"/>
                                      </p:to>
                                    </p:set>
                                    <p:animEffect filter="blinds(horizontal)" transition="in">
                                      <p:cBhvr additive="repl">
                                        <p:cTn id="1247" dur="500"/>
                                        <p:tgtEl>
                                          <p:spTgt spid="376">
                                            <p:txEl>
                                              <p:pRg st="81" end="146"/>
                                            </p:txEl>
                                          </p:spTgt>
                                        </p:tgtEl>
                                      </p:cBhvr>
                                    </p:animEffect>
                                  </p:childTnLst>
                                </p:cTn>
                              </p:par>
                            </p:childTnLst>
                          </p:cTn>
                        </p:par>
                      </p:childTnLst>
                    </p:cTn>
                  </p:par>
                  <p:par>
                    <p:cTn id="1248" fill="hold">
                      <p:stCondLst>
                        <p:cond delay="indefinite"/>
                      </p:stCondLst>
                      <p:childTnLst>
                        <p:par>
                          <p:cTn id="1249" fill="hold">
                            <p:stCondLst>
                              <p:cond delay="0"/>
                            </p:stCondLst>
                            <p:childTnLst>
                              <p:par>
                                <p:cTn id="1250" nodeType="clickEffect" fill="hold" presetClass="entr" presetID="3" presetSubtype="10">
                                  <p:stCondLst>
                                    <p:cond delay="0"/>
                                  </p:stCondLst>
                                  <p:childTnLst>
                                    <p:set>
                                      <p:cBhvr>
                                        <p:cTn id="1251" dur="1" fill="hold">
                                          <p:stCondLst>
                                            <p:cond delay="0"/>
                                          </p:stCondLst>
                                        </p:cTn>
                                        <p:tgtEl>
                                          <p:spTgt spid="376">
                                            <p:txEl>
                                              <p:pRg st="146" end="181"/>
                                            </p:txEl>
                                          </p:spTgt>
                                        </p:tgtEl>
                                        <p:attrNameLst>
                                          <p:attrName>style.visibility</p:attrName>
                                        </p:attrNameLst>
                                      </p:cBhvr>
                                      <p:to>
                                        <p:strVal val="visible"/>
                                      </p:to>
                                    </p:set>
                                    <p:animEffect filter="blinds(horizontal)" transition="in">
                                      <p:cBhvr additive="repl">
                                        <p:cTn id="1252" dur="500"/>
                                        <p:tgtEl>
                                          <p:spTgt spid="376">
                                            <p:txEl>
                                              <p:pRg st="146" end="181"/>
                                            </p:txEl>
                                          </p:spTgt>
                                        </p:tgtEl>
                                      </p:cBhvr>
                                    </p:animEffect>
                                  </p:childTnLst>
                                </p:cTn>
                              </p:par>
                            </p:childTnLst>
                          </p:cTn>
                        </p:par>
                      </p:childTnLst>
                    </p:cTn>
                  </p:par>
                  <p:par>
                    <p:cTn id="1253" fill="hold">
                      <p:stCondLst>
                        <p:cond delay="indefinite"/>
                      </p:stCondLst>
                      <p:childTnLst>
                        <p:par>
                          <p:cTn id="1254" fill="hold">
                            <p:stCondLst>
                              <p:cond delay="0"/>
                            </p:stCondLst>
                            <p:childTnLst>
                              <p:par>
                                <p:cTn id="1255" nodeType="clickEffect" fill="hold" presetClass="entr" presetID="3" presetSubtype="10">
                                  <p:stCondLst>
                                    <p:cond delay="0"/>
                                  </p:stCondLst>
                                  <p:childTnLst>
                                    <p:set>
                                      <p:cBhvr>
                                        <p:cTn id="1256" dur="1" fill="hold">
                                          <p:stCondLst>
                                            <p:cond delay="0"/>
                                          </p:stCondLst>
                                        </p:cTn>
                                        <p:tgtEl>
                                          <p:spTgt spid="376">
                                            <p:txEl>
                                              <p:pRg st="181" end="208"/>
                                            </p:txEl>
                                          </p:spTgt>
                                        </p:tgtEl>
                                        <p:attrNameLst>
                                          <p:attrName>style.visibility</p:attrName>
                                        </p:attrNameLst>
                                      </p:cBhvr>
                                      <p:to>
                                        <p:strVal val="visible"/>
                                      </p:to>
                                    </p:set>
                                    <p:animEffect filter="blinds(horizontal)" transition="in">
                                      <p:cBhvr additive="repl">
                                        <p:cTn id="1257" dur="500"/>
                                        <p:tgtEl>
                                          <p:spTgt spid="376">
                                            <p:txEl>
                                              <p:pRg st="181" end="208"/>
                                            </p:txEl>
                                          </p:spTgt>
                                        </p:tgtEl>
                                      </p:cBhvr>
                                    </p:animEffect>
                                  </p:childTnLst>
                                </p:cTn>
                              </p:par>
                            </p:childTnLst>
                          </p:cTn>
                        </p:par>
                      </p:childTnLst>
                    </p:cTn>
                  </p:par>
                  <p:par>
                    <p:cTn id="1258" fill="hold">
                      <p:stCondLst>
                        <p:cond delay="indefinite"/>
                      </p:stCondLst>
                      <p:childTnLst>
                        <p:par>
                          <p:cTn id="1259" fill="hold">
                            <p:stCondLst>
                              <p:cond delay="0"/>
                            </p:stCondLst>
                            <p:childTnLst>
                              <p:par>
                                <p:cTn id="1260" nodeType="clickEffect" fill="hold" presetClass="entr" presetID="3" presetSubtype="10">
                                  <p:stCondLst>
                                    <p:cond delay="0"/>
                                  </p:stCondLst>
                                  <p:childTnLst>
                                    <p:set>
                                      <p:cBhvr>
                                        <p:cTn id="1261" dur="1" fill="hold">
                                          <p:stCondLst>
                                            <p:cond delay="0"/>
                                          </p:stCondLst>
                                        </p:cTn>
                                        <p:tgtEl>
                                          <p:spTgt spid="376">
                                            <p:txEl>
                                              <p:pRg st="208" end="236"/>
                                            </p:txEl>
                                          </p:spTgt>
                                        </p:tgtEl>
                                        <p:attrNameLst>
                                          <p:attrName>style.visibility</p:attrName>
                                        </p:attrNameLst>
                                      </p:cBhvr>
                                      <p:to>
                                        <p:strVal val="visible"/>
                                      </p:to>
                                    </p:set>
                                    <p:animEffect filter="blinds(horizontal)" transition="in">
                                      <p:cBhvr additive="repl">
                                        <p:cTn id="1262" dur="500"/>
                                        <p:tgtEl>
                                          <p:spTgt spid="376">
                                            <p:txEl>
                                              <p:pRg st="208" end="236"/>
                                            </p:txEl>
                                          </p:spTgt>
                                        </p:tgtEl>
                                      </p:cBhvr>
                                    </p:animEffect>
                                  </p:childTnLst>
                                </p:cTn>
                              </p:par>
                            </p:childTnLst>
                          </p:cTn>
                        </p:par>
                      </p:childTnLst>
                    </p:cTn>
                  </p:par>
                  <p:par>
                    <p:cTn id="1263" fill="hold">
                      <p:stCondLst>
                        <p:cond delay="indefinite"/>
                      </p:stCondLst>
                      <p:childTnLst>
                        <p:par>
                          <p:cTn id="1264" fill="hold">
                            <p:stCondLst>
                              <p:cond delay="0"/>
                            </p:stCondLst>
                            <p:childTnLst>
                              <p:par>
                                <p:cTn id="1265" nodeType="clickEffect" fill="hold" presetClass="entr" presetID="3" presetSubtype="10">
                                  <p:stCondLst>
                                    <p:cond delay="0"/>
                                  </p:stCondLst>
                                  <p:childTnLst>
                                    <p:set>
                                      <p:cBhvr>
                                        <p:cTn id="1266" dur="1" fill="hold">
                                          <p:stCondLst>
                                            <p:cond delay="0"/>
                                          </p:stCondLst>
                                        </p:cTn>
                                        <p:tgtEl>
                                          <p:spTgt spid="376">
                                            <p:txEl>
                                              <p:pRg st="236" end="263"/>
                                            </p:txEl>
                                          </p:spTgt>
                                        </p:tgtEl>
                                        <p:attrNameLst>
                                          <p:attrName>style.visibility</p:attrName>
                                        </p:attrNameLst>
                                      </p:cBhvr>
                                      <p:to>
                                        <p:strVal val="visible"/>
                                      </p:to>
                                    </p:set>
                                    <p:animEffect filter="blinds(horizontal)" transition="in">
                                      <p:cBhvr additive="repl">
                                        <p:cTn id="1267" dur="500"/>
                                        <p:tgtEl>
                                          <p:spTgt spid="376">
                                            <p:txEl>
                                              <p:pRg st="236" end="263"/>
                                            </p:txEl>
                                          </p:spTgt>
                                        </p:tgtEl>
                                      </p:cBhvr>
                                    </p:animEffect>
                                  </p:childTnLst>
                                </p:cTn>
                              </p:par>
                            </p:childTnLst>
                          </p:cTn>
                        </p:par>
                      </p:childTnLst>
                    </p:cTn>
                  </p:par>
                  <p:par>
                    <p:cTn id="1268" fill="hold">
                      <p:stCondLst>
                        <p:cond delay="indefinite"/>
                      </p:stCondLst>
                      <p:childTnLst>
                        <p:par>
                          <p:cTn id="1269" fill="hold">
                            <p:stCondLst>
                              <p:cond delay="0"/>
                            </p:stCondLst>
                            <p:childTnLst>
                              <p:par>
                                <p:cTn id="1270" nodeType="clickEffect" fill="hold" presetClass="entr" presetID="3" presetSubtype="10">
                                  <p:stCondLst>
                                    <p:cond delay="0"/>
                                  </p:stCondLst>
                                  <p:childTnLst>
                                    <p:set>
                                      <p:cBhvr>
                                        <p:cTn id="1271" dur="1" fill="hold">
                                          <p:stCondLst>
                                            <p:cond delay="0"/>
                                          </p:stCondLst>
                                        </p:cTn>
                                        <p:tgtEl>
                                          <p:spTgt spid="376">
                                            <p:txEl>
                                              <p:pRg st="263" end="295"/>
                                            </p:txEl>
                                          </p:spTgt>
                                        </p:tgtEl>
                                        <p:attrNameLst>
                                          <p:attrName>style.visibility</p:attrName>
                                        </p:attrNameLst>
                                      </p:cBhvr>
                                      <p:to>
                                        <p:strVal val="visible"/>
                                      </p:to>
                                    </p:set>
                                    <p:animEffect filter="blinds(horizontal)" transition="in">
                                      <p:cBhvr additive="repl">
                                        <p:cTn id="1272" dur="500"/>
                                        <p:tgtEl>
                                          <p:spTgt spid="376">
                                            <p:txEl>
                                              <p:pRg st="263" end="295"/>
                                            </p:txEl>
                                          </p:spTgt>
                                        </p:tgtEl>
                                      </p:cBhvr>
                                    </p:animEffect>
                                  </p:childTnLst>
                                </p:cTn>
                              </p:par>
                            </p:childTnLst>
                          </p:cTn>
                        </p:par>
                      </p:childTnLst>
                    </p:cTn>
                  </p:par>
                  <p:par>
                    <p:cTn id="1273" fill="hold">
                      <p:stCondLst>
                        <p:cond delay="indefinite"/>
                      </p:stCondLst>
                      <p:childTnLst>
                        <p:par>
                          <p:cTn id="1274" fill="hold">
                            <p:stCondLst>
                              <p:cond delay="0"/>
                            </p:stCondLst>
                            <p:childTnLst>
                              <p:par>
                                <p:cTn id="1275" nodeType="clickEffect" fill="hold" presetClass="entr" presetID="3" presetSubtype="10">
                                  <p:stCondLst>
                                    <p:cond delay="0"/>
                                  </p:stCondLst>
                                  <p:childTnLst>
                                    <p:set>
                                      <p:cBhvr>
                                        <p:cTn id="1276" dur="1" fill="hold">
                                          <p:stCondLst>
                                            <p:cond delay="0"/>
                                          </p:stCondLst>
                                        </p:cTn>
                                        <p:tgtEl>
                                          <p:spTgt spid="376">
                                            <p:txEl>
                                              <p:pRg st="295" end="522"/>
                                            </p:txEl>
                                          </p:spTgt>
                                        </p:tgtEl>
                                        <p:attrNameLst>
                                          <p:attrName>style.visibility</p:attrName>
                                        </p:attrNameLst>
                                      </p:cBhvr>
                                      <p:to>
                                        <p:strVal val="visible"/>
                                      </p:to>
                                    </p:set>
                                    <p:animEffect filter="blinds(horizontal)" transition="in">
                                      <p:cBhvr additive="repl">
                                        <p:cTn id="1277" dur="500"/>
                                        <p:tgtEl>
                                          <p:spTgt spid="376">
                                            <p:txEl>
                                              <p:pRg st="295" end="52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78" name="Picture 3" descr=""/>
          <p:cNvPicPr/>
          <p:nvPr/>
        </p:nvPicPr>
        <p:blipFill>
          <a:blip r:embed="rId1"/>
          <a:stretch/>
        </p:blipFill>
        <p:spPr>
          <a:xfrm>
            <a:off x="152280" y="1066680"/>
            <a:ext cx="4505400" cy="4323960"/>
          </a:xfrm>
          <a:prstGeom prst="rect">
            <a:avLst/>
          </a:prstGeom>
          <a:ln w="9360">
            <a:noFill/>
          </a:ln>
        </p:spPr>
      </p:pic>
      <p:pic>
        <p:nvPicPr>
          <p:cNvPr id="379" name="Picture 4" descr=""/>
          <p:cNvPicPr/>
          <p:nvPr/>
        </p:nvPicPr>
        <p:blipFill>
          <a:blip r:embed="rId2"/>
          <a:stretch/>
        </p:blipFill>
        <p:spPr>
          <a:xfrm>
            <a:off x="4724280" y="1828800"/>
            <a:ext cx="4333680" cy="3228480"/>
          </a:xfrm>
          <a:prstGeom prst="rect">
            <a:avLst/>
          </a:prstGeom>
          <a:ln w="9360">
            <a:noFill/>
          </a:ln>
        </p:spPr>
      </p:pic>
      <p:sp>
        <p:nvSpPr>
          <p:cNvPr id="380" name="TextShape 1"/>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9B760890-AA11-4BA0-973E-4008073FC2F1}"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crossing of the zero base line by the resultant weight curve from positive toward negative values indicates a transition of the dosage form from floating to nonfloating conditions.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intersection of lines on a time axis corresponds to the floating time of the dosage form. </a:t>
            </a: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sp>
        <p:nvSpPr>
          <p:cNvPr id="382"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DB2CAD4C-745C-4C9D-9555-A59DB22F0516}"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278" dur="indefinite" restart="never" nodeType="tmRoot">
          <p:childTnLst>
            <p:seq>
              <p:cTn id="1279" dur="indefinite" nodeType="mainSeq">
                <p:childTnLst>
                  <p:par>
                    <p:cTn id="1280" fill="hold">
                      <p:stCondLst>
                        <p:cond delay="indefinite"/>
                      </p:stCondLst>
                      <p:childTnLst>
                        <p:par>
                          <p:cTn id="1281" fill="hold">
                            <p:stCondLst>
                              <p:cond delay="0"/>
                            </p:stCondLst>
                            <p:childTnLst>
                              <p:par>
                                <p:cTn id="1282" nodeType="clickEffect" fill="hold" presetClass="entr" presetID="3" presetSubtype="10">
                                  <p:stCondLst>
                                    <p:cond delay="0"/>
                                  </p:stCondLst>
                                  <p:childTnLst>
                                    <p:set>
                                      <p:cBhvr>
                                        <p:cTn id="1283" dur="1" fill="hold">
                                          <p:stCondLst>
                                            <p:cond delay="0"/>
                                          </p:stCondLst>
                                        </p:cTn>
                                        <p:tgtEl>
                                          <p:spTgt spid="381">
                                            <p:txEl>
                                              <p:pRg st="0" end="186"/>
                                            </p:txEl>
                                          </p:spTgt>
                                        </p:tgtEl>
                                        <p:attrNameLst>
                                          <p:attrName>style.visibility</p:attrName>
                                        </p:attrNameLst>
                                      </p:cBhvr>
                                      <p:to>
                                        <p:strVal val="visible"/>
                                      </p:to>
                                    </p:set>
                                    <p:animEffect filter="blinds(horizontal)" transition="in">
                                      <p:cBhvr additive="repl">
                                        <p:cTn id="1284" dur="500"/>
                                        <p:tgtEl>
                                          <p:spTgt spid="381">
                                            <p:txEl>
                                              <p:pRg st="0" end="186"/>
                                            </p:txEl>
                                          </p:spTgt>
                                        </p:tgtEl>
                                      </p:cBhvr>
                                    </p:animEffect>
                                  </p:childTnLst>
                                </p:cTn>
                              </p:par>
                            </p:childTnLst>
                          </p:cTn>
                        </p:par>
                      </p:childTnLst>
                    </p:cTn>
                  </p:par>
                  <p:par>
                    <p:cTn id="1285" fill="hold">
                      <p:stCondLst>
                        <p:cond delay="indefinite"/>
                      </p:stCondLst>
                      <p:childTnLst>
                        <p:par>
                          <p:cTn id="1286" fill="hold">
                            <p:stCondLst>
                              <p:cond delay="0"/>
                            </p:stCondLst>
                            <p:childTnLst>
                              <p:par>
                                <p:cTn id="1287" nodeType="clickEffect" fill="hold" presetClass="entr" presetID="3" presetSubtype="10">
                                  <p:stCondLst>
                                    <p:cond delay="0"/>
                                  </p:stCondLst>
                                  <p:childTnLst>
                                    <p:set>
                                      <p:cBhvr>
                                        <p:cTn id="1288" dur="1" fill="hold">
                                          <p:stCondLst>
                                            <p:cond delay="0"/>
                                          </p:stCondLst>
                                        </p:cTn>
                                        <p:tgtEl>
                                          <p:spTgt spid="381">
                                            <p:txEl>
                                              <p:pRg st="186" end="281"/>
                                            </p:txEl>
                                          </p:spTgt>
                                        </p:tgtEl>
                                        <p:attrNameLst>
                                          <p:attrName>style.visibility</p:attrName>
                                        </p:attrNameLst>
                                      </p:cBhvr>
                                      <p:to>
                                        <p:strVal val="visible"/>
                                      </p:to>
                                    </p:set>
                                    <p:animEffect filter="blinds(horizontal)" transition="in">
                                      <p:cBhvr additive="repl">
                                        <p:cTn id="1289" dur="500"/>
                                        <p:tgtEl>
                                          <p:spTgt spid="381">
                                            <p:txEl>
                                              <p:pRg st="186" end="28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TextShape 1"/>
          <p:cNvSpPr txBox="1"/>
          <p:nvPr/>
        </p:nvSpPr>
        <p:spPr>
          <a:xfrm>
            <a:off x="304920" y="228600"/>
            <a:ext cx="8610120" cy="3733560"/>
          </a:xfrm>
          <a:prstGeom prst="rect">
            <a:avLst/>
          </a:prstGeom>
          <a:noFill/>
          <a:ln>
            <a:noFill/>
          </a:ln>
        </p:spPr>
        <p:txBody>
          <a:bodyPr lIns="90000" rIns="90000" tIns="45000" bIns="45000"/>
          <a:p>
            <a:pPr marL="274320" indent="-273960" algn="just">
              <a:lnSpc>
                <a:spcPct val="150000"/>
              </a:lnSpc>
            </a:pPr>
            <a:r>
              <a:rPr b="1" lang="en-US" sz="2200" spc="-1" strike="noStrike">
                <a:solidFill>
                  <a:srgbClr val="000000"/>
                </a:solidFill>
                <a:uFill>
                  <a:solidFill>
                    <a:srgbClr val="ffffff"/>
                  </a:solidFill>
                </a:uFill>
                <a:latin typeface="Perpetua"/>
              </a:rPr>
              <a:t>II. Bio/Muco-adhesion System</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200" spc="-1" strike="noStrike">
                <a:solidFill>
                  <a:srgbClr val="000000"/>
                </a:solidFill>
                <a:uFill>
                  <a:solidFill>
                    <a:srgbClr val="ffffff"/>
                  </a:solidFill>
                </a:uFill>
                <a:latin typeface="Perpetua"/>
              </a:rPr>
              <a:t>The bioadhesive strength of a polymer can be determined by the measurement of force required to separate the polymer specimen sandawiched between the layers of either as artificial (cellophane) or biological (rabbit stomach tissue) membrane.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200" spc="-1" strike="noStrike">
                <a:solidFill>
                  <a:srgbClr val="000000"/>
                </a:solidFill>
                <a:uFill>
                  <a:solidFill>
                    <a:srgbClr val="ffffff"/>
                  </a:solidFill>
                </a:uFill>
                <a:latin typeface="Perpetua"/>
              </a:rPr>
              <a:t>This force can be measured by using either a modified precision balance or an automated texture analyzer.</a:t>
            </a:r>
            <a:endParaRPr b="0" lang="en-US" sz="1400" spc="-1" strike="noStrike">
              <a:solidFill>
                <a:srgbClr val="000000"/>
              </a:solidFill>
              <a:uFill>
                <a:solidFill>
                  <a:srgbClr val="ffffff"/>
                </a:solidFill>
              </a:uFill>
              <a:latin typeface="Perpetua"/>
            </a:endParaRPr>
          </a:p>
          <a:p>
            <a:pPr algn="just">
              <a:lnSpc>
                <a:spcPct val="150000"/>
              </a:lnSpc>
            </a:pPr>
            <a:endParaRPr b="0" lang="en-US" sz="1400" spc="-1" strike="noStrike">
              <a:solidFill>
                <a:srgbClr val="000000"/>
              </a:solidFill>
              <a:uFill>
                <a:solidFill>
                  <a:srgbClr val="ffffff"/>
                </a:solidFill>
              </a:uFill>
              <a:latin typeface="Perpetua"/>
            </a:endParaRPr>
          </a:p>
        </p:txBody>
      </p:sp>
      <p:pic>
        <p:nvPicPr>
          <p:cNvPr id="384" name="Picture 3" descr=""/>
          <p:cNvPicPr/>
          <p:nvPr/>
        </p:nvPicPr>
        <p:blipFill>
          <a:blip r:embed="rId1"/>
          <a:stretch/>
        </p:blipFill>
        <p:spPr>
          <a:xfrm>
            <a:off x="2819520" y="3962520"/>
            <a:ext cx="4038120" cy="2741760"/>
          </a:xfrm>
          <a:prstGeom prst="rect">
            <a:avLst/>
          </a:prstGeom>
          <a:ln w="9360">
            <a:noFill/>
          </a:ln>
        </p:spPr>
      </p:pic>
      <p:sp>
        <p:nvSpPr>
          <p:cNvPr id="385"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C71C0D5B-7EAB-4209-9D6B-01BEC3CB640E}"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290" dur="indefinite" restart="never" nodeType="tmRoot">
          <p:childTnLst>
            <p:seq>
              <p:cTn id="1291" dur="indefinite" nodeType="mainSeq">
                <p:childTnLst>
                  <p:par>
                    <p:cTn id="1292" fill="hold">
                      <p:stCondLst>
                        <p:cond delay="indefinite"/>
                      </p:stCondLst>
                      <p:childTnLst>
                        <p:par>
                          <p:cTn id="1293" fill="hold">
                            <p:stCondLst>
                              <p:cond delay="0"/>
                            </p:stCondLst>
                            <p:childTnLst>
                              <p:par>
                                <p:cTn id="1294" nodeType="clickEffect" fill="hold" presetClass="entr" presetID="3" presetSubtype="10">
                                  <p:stCondLst>
                                    <p:cond delay="0"/>
                                  </p:stCondLst>
                                  <p:childTnLst>
                                    <p:set>
                                      <p:cBhvr>
                                        <p:cTn id="1295" dur="1" fill="hold">
                                          <p:stCondLst>
                                            <p:cond delay="0"/>
                                          </p:stCondLst>
                                        </p:cTn>
                                        <p:tgtEl>
                                          <p:spTgt spid="383">
                                            <p:txEl>
                                              <p:pRg st="0" end="29"/>
                                            </p:txEl>
                                          </p:spTgt>
                                        </p:tgtEl>
                                        <p:attrNameLst>
                                          <p:attrName>style.visibility</p:attrName>
                                        </p:attrNameLst>
                                      </p:cBhvr>
                                      <p:to>
                                        <p:strVal val="visible"/>
                                      </p:to>
                                    </p:set>
                                    <p:animEffect filter="blinds(horizontal)" transition="in">
                                      <p:cBhvr additive="repl">
                                        <p:cTn id="1296" dur="500"/>
                                        <p:tgtEl>
                                          <p:spTgt spid="383">
                                            <p:txEl>
                                              <p:pRg st="0" end="29"/>
                                            </p:txEl>
                                          </p:spTgt>
                                        </p:tgtEl>
                                      </p:cBhvr>
                                    </p:animEffect>
                                  </p:childTnLst>
                                </p:cTn>
                              </p:par>
                            </p:childTnLst>
                          </p:cTn>
                        </p:par>
                      </p:childTnLst>
                    </p:cTn>
                  </p:par>
                  <p:par>
                    <p:cTn id="1297" fill="hold">
                      <p:stCondLst>
                        <p:cond delay="indefinite"/>
                      </p:stCondLst>
                      <p:childTnLst>
                        <p:par>
                          <p:cTn id="1298" fill="hold">
                            <p:stCondLst>
                              <p:cond delay="0"/>
                            </p:stCondLst>
                            <p:childTnLst>
                              <p:par>
                                <p:cTn id="1299" nodeType="clickEffect" fill="hold" presetClass="entr" presetID="3" presetSubtype="10">
                                  <p:stCondLst>
                                    <p:cond delay="0"/>
                                  </p:stCondLst>
                                  <p:childTnLst>
                                    <p:set>
                                      <p:cBhvr>
                                        <p:cTn id="1300" dur="1" fill="hold">
                                          <p:stCondLst>
                                            <p:cond delay="0"/>
                                          </p:stCondLst>
                                        </p:cTn>
                                        <p:tgtEl>
                                          <p:spTgt spid="383">
                                            <p:txEl>
                                              <p:pRg st="29" end="271"/>
                                            </p:txEl>
                                          </p:spTgt>
                                        </p:tgtEl>
                                        <p:attrNameLst>
                                          <p:attrName>style.visibility</p:attrName>
                                        </p:attrNameLst>
                                      </p:cBhvr>
                                      <p:to>
                                        <p:strVal val="visible"/>
                                      </p:to>
                                    </p:set>
                                    <p:animEffect filter="blinds(horizontal)" transition="in">
                                      <p:cBhvr additive="repl">
                                        <p:cTn id="1301" dur="500"/>
                                        <p:tgtEl>
                                          <p:spTgt spid="383">
                                            <p:txEl>
                                              <p:pRg st="29" end="271"/>
                                            </p:txEl>
                                          </p:spTgt>
                                        </p:tgtEl>
                                      </p:cBhvr>
                                    </p:animEffect>
                                  </p:childTnLst>
                                </p:cTn>
                              </p:par>
                            </p:childTnLst>
                          </p:cTn>
                        </p:par>
                      </p:childTnLst>
                    </p:cTn>
                  </p:par>
                  <p:par>
                    <p:cTn id="1302" fill="hold">
                      <p:stCondLst>
                        <p:cond delay="indefinite"/>
                      </p:stCondLst>
                      <p:childTnLst>
                        <p:par>
                          <p:cTn id="1303" fill="hold">
                            <p:stCondLst>
                              <p:cond delay="0"/>
                            </p:stCondLst>
                            <p:childTnLst>
                              <p:par>
                                <p:cTn id="1304" nodeType="clickEffect" fill="hold" presetClass="entr" presetID="3" presetSubtype="10">
                                  <p:stCondLst>
                                    <p:cond delay="0"/>
                                  </p:stCondLst>
                                  <p:childTnLst>
                                    <p:set>
                                      <p:cBhvr>
                                        <p:cTn id="1305" dur="1" fill="hold">
                                          <p:stCondLst>
                                            <p:cond delay="0"/>
                                          </p:stCondLst>
                                        </p:cTn>
                                        <p:tgtEl>
                                          <p:spTgt spid="383">
                                            <p:txEl>
                                              <p:pRg st="271" end="377"/>
                                            </p:txEl>
                                          </p:spTgt>
                                        </p:tgtEl>
                                        <p:attrNameLst>
                                          <p:attrName>style.visibility</p:attrName>
                                        </p:attrNameLst>
                                      </p:cBhvr>
                                      <p:to>
                                        <p:strVal val="visible"/>
                                      </p:to>
                                    </p:set>
                                    <p:animEffect filter="blinds(horizontal)" transition="in">
                                      <p:cBhvr additive="repl">
                                        <p:cTn id="1306" dur="500"/>
                                        <p:tgtEl>
                                          <p:spTgt spid="383">
                                            <p:txEl>
                                              <p:pRg st="271" end="377"/>
                                            </p:txEl>
                                          </p:spTgt>
                                        </p:tgtEl>
                                      </p:cBhvr>
                                    </p:animEffect>
                                  </p:childTnLst>
                                </p:cTn>
                              </p:par>
                            </p:childTnLst>
                          </p:cTn>
                        </p:par>
                      </p:childTnLst>
                    </p:cTn>
                  </p:par>
                  <p:par>
                    <p:cTn id="1307" fill="hold">
                      <p:stCondLst>
                        <p:cond delay="indefinite"/>
                      </p:stCondLst>
                      <p:childTnLst>
                        <p:par>
                          <p:cTn id="1308" fill="hold">
                            <p:stCondLst>
                              <p:cond delay="0"/>
                            </p:stCondLst>
                            <p:childTnLst>
                              <p:par>
                                <p:cTn id="1309" nodeType="clickEffect" fill="hold" presetClass="entr" presetID="3" presetSubtype="10">
                                  <p:stCondLst>
                                    <p:cond delay="0"/>
                                  </p:stCondLst>
                                  <p:childTnLst>
                                    <p:set>
                                      <p:cBhvr>
                                        <p:cTn id="1310" dur="1" fill="hold">
                                          <p:stCondLst>
                                            <p:cond delay="0"/>
                                          </p:stCondLst>
                                        </p:cTn>
                                        <p:tgtEl>
                                          <p:spTgt spid="384"/>
                                        </p:tgtEl>
                                        <p:attrNameLst>
                                          <p:attrName>style.visibility</p:attrName>
                                        </p:attrNameLst>
                                      </p:cBhvr>
                                      <p:to>
                                        <p:strVal val="visible"/>
                                      </p:to>
                                    </p:set>
                                    <p:animEffect filter="blinds(horizontal)" transition="in">
                                      <p:cBhvr additive="repl">
                                        <p:cTn id="1311" dur="500"/>
                                        <p:tgtEl>
                                          <p:spTgt spid="38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228600" y="76320"/>
            <a:ext cx="8610120" cy="6552720"/>
          </a:xfrm>
          <a:prstGeom prst="rect">
            <a:avLst/>
          </a:prstGeom>
          <a:noFill/>
          <a:ln>
            <a:noFill/>
          </a:ln>
        </p:spPr>
        <p:txBody>
          <a:bodyPr lIns="90000" rIns="90000" tIns="45000" bIns="45000"/>
          <a:p>
            <a:pPr marL="274320" indent="-273960" algn="just">
              <a:lnSpc>
                <a:spcPct val="160000"/>
              </a:lnSpc>
            </a:pPr>
            <a:r>
              <a:rPr b="1" lang="en-US" sz="2000" spc="-1" strike="noStrike">
                <a:solidFill>
                  <a:srgbClr val="000000"/>
                </a:solidFill>
                <a:uFill>
                  <a:solidFill>
                    <a:srgbClr val="ffffff"/>
                  </a:solidFill>
                </a:uFill>
                <a:latin typeface="Perpetua"/>
              </a:rPr>
              <a:t>III. Swelling System</a:t>
            </a:r>
            <a:endParaRPr b="0" lang="en-US" sz="1400" spc="-1" strike="noStrike">
              <a:solidFill>
                <a:srgbClr val="000000"/>
              </a:solidFill>
              <a:uFill>
                <a:solidFill>
                  <a:srgbClr val="ffffff"/>
                </a:solidFill>
              </a:uFill>
              <a:latin typeface="Perpetua"/>
            </a:endParaRPr>
          </a:p>
          <a:p>
            <a:pPr marL="274320" indent="-273960" algn="just">
              <a:lnSpc>
                <a:spcPct val="160000"/>
              </a:lnSpc>
            </a:pPr>
            <a:r>
              <a:rPr b="1" lang="en-US" sz="2000" spc="-1" strike="noStrike">
                <a:solidFill>
                  <a:srgbClr val="000000"/>
                </a:solidFill>
                <a:uFill>
                  <a:solidFill>
                    <a:srgbClr val="ffffff"/>
                  </a:solidFill>
                </a:uFill>
                <a:latin typeface="Perpetua"/>
              </a:rPr>
              <a:t>Weight gain &amp; water uptake</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The swelling behavior of dosage unit can be measured by either by studying its dimensional changes, weight gain or water uptake.</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It is done by immersing the dosage from in the simulated gastric fluid at 37°C &amp; determining these factors at regular intervals.</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The dimensional changed can be measured in increase in the tablet diameter &amp;/or thickness with time.</a:t>
            </a:r>
            <a:endParaRPr b="0" lang="en-US" sz="1400" spc="-1" strike="noStrike">
              <a:solidFill>
                <a:srgbClr val="000000"/>
              </a:solidFill>
              <a:uFill>
                <a:solidFill>
                  <a:srgbClr val="ffffff"/>
                </a:solidFill>
              </a:uFill>
              <a:latin typeface="Perpetua"/>
            </a:endParaRPr>
          </a:p>
          <a:p>
            <a:pPr marL="274320" indent="-273960" algn="just">
              <a:lnSpc>
                <a:spcPct val="160000"/>
              </a:lnSpc>
              <a:buClr>
                <a:srgbClr val="d34817"/>
              </a:buClr>
              <a:buSzPct val="85000"/>
              <a:buFont typeface="Wingdings 2" charset="2"/>
              <a:buChar char=""/>
            </a:pPr>
            <a:r>
              <a:rPr b="0" lang="en-US" sz="2000" spc="-1" strike="noStrike">
                <a:solidFill>
                  <a:srgbClr val="000000"/>
                </a:solidFill>
                <a:uFill>
                  <a:solidFill>
                    <a:srgbClr val="ffffff"/>
                  </a:solidFill>
                </a:uFill>
                <a:latin typeface="Perpetua"/>
              </a:rPr>
              <a:t>Water uptake is measured in terms of % weight gain as given by-</a:t>
            </a:r>
            <a:endParaRPr b="0" lang="en-US" sz="1400" spc="-1" strike="noStrike">
              <a:solidFill>
                <a:srgbClr val="000000"/>
              </a:solidFill>
              <a:uFill>
                <a:solidFill>
                  <a:srgbClr val="ffffff"/>
                </a:solidFill>
              </a:uFill>
              <a:latin typeface="Perpetua"/>
            </a:endParaRPr>
          </a:p>
          <a:p>
            <a:pPr marL="274320" indent="-273960" algn="just">
              <a:lnSpc>
                <a:spcPct val="160000"/>
              </a:lnSpc>
            </a:pPr>
            <a:endParaRPr b="0" lang="en-US" sz="1400" spc="-1" strike="noStrike">
              <a:solidFill>
                <a:srgbClr val="000000"/>
              </a:solidFill>
              <a:uFill>
                <a:solidFill>
                  <a:srgbClr val="ffffff"/>
                </a:solidFill>
              </a:uFill>
              <a:latin typeface="Perpetua"/>
            </a:endParaRPr>
          </a:p>
          <a:p>
            <a:pPr marL="274320" indent="-273960" algn="just">
              <a:lnSpc>
                <a:spcPct val="160000"/>
              </a:lnSpc>
            </a:pPr>
            <a:endParaRPr b="0" lang="en-US" sz="1400" spc="-1" strike="noStrike">
              <a:solidFill>
                <a:srgbClr val="000000"/>
              </a:solidFill>
              <a:uFill>
                <a:solidFill>
                  <a:srgbClr val="ffffff"/>
                </a:solidFill>
              </a:uFill>
              <a:latin typeface="Perpetua"/>
            </a:endParaRPr>
          </a:p>
          <a:p>
            <a:pPr marL="274320" indent="-273960" algn="just">
              <a:lnSpc>
                <a:spcPct val="160000"/>
              </a:lnSpc>
            </a:pPr>
            <a:r>
              <a:rPr b="0" lang="en-US" sz="2000" spc="-1" strike="noStrike">
                <a:solidFill>
                  <a:srgbClr val="000000"/>
                </a:solidFill>
                <a:uFill>
                  <a:solidFill>
                    <a:srgbClr val="ffffff"/>
                  </a:solidFill>
                </a:uFill>
                <a:latin typeface="Perpetua"/>
              </a:rPr>
              <a:t>             </a:t>
            </a:r>
            <a:r>
              <a:rPr b="0" lang="en-US" sz="2000" spc="-1" strike="noStrike">
                <a:solidFill>
                  <a:srgbClr val="000000"/>
                </a:solidFill>
                <a:uFill>
                  <a:solidFill>
                    <a:srgbClr val="ffffff"/>
                  </a:solidFill>
                </a:uFill>
                <a:latin typeface="Perpetua"/>
              </a:rPr>
              <a:t>Wt &amp; Wo are the weight of the dosage forms at time t &amp; initially </a:t>
            </a:r>
            <a:endParaRPr b="0" lang="en-US" sz="1400" spc="-1" strike="noStrike">
              <a:solidFill>
                <a:srgbClr val="000000"/>
              </a:solidFill>
              <a:uFill>
                <a:solidFill>
                  <a:srgbClr val="ffffff"/>
                </a:solidFill>
              </a:uFill>
              <a:latin typeface="Perpetua"/>
            </a:endParaRPr>
          </a:p>
          <a:p>
            <a:pPr marL="274320" indent="-273960" algn="just">
              <a:lnSpc>
                <a:spcPct val="160000"/>
              </a:lnSpc>
            </a:pPr>
            <a:endParaRPr b="0" lang="en-US" sz="1400" spc="-1" strike="noStrike">
              <a:solidFill>
                <a:srgbClr val="000000"/>
              </a:solidFill>
              <a:uFill>
                <a:solidFill>
                  <a:srgbClr val="ffffff"/>
                </a:solidFill>
              </a:uFill>
              <a:latin typeface="Perpetua"/>
            </a:endParaRPr>
          </a:p>
        </p:txBody>
      </p:sp>
      <p:pic>
        <p:nvPicPr>
          <p:cNvPr id="387" name="Picture 3" descr=""/>
          <p:cNvPicPr/>
          <p:nvPr/>
        </p:nvPicPr>
        <p:blipFill>
          <a:blip r:embed="rId1"/>
          <a:stretch/>
        </p:blipFill>
        <p:spPr>
          <a:xfrm>
            <a:off x="3048120" y="5105520"/>
            <a:ext cx="2590560" cy="892800"/>
          </a:xfrm>
          <a:prstGeom prst="rect">
            <a:avLst/>
          </a:prstGeom>
          <a:ln w="9360">
            <a:noFill/>
          </a:ln>
        </p:spPr>
      </p:pic>
      <p:sp>
        <p:nvSpPr>
          <p:cNvPr id="388"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AB8AA33E-C375-4C80-A0A1-A9725EDA63E3}"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312" dur="indefinite" restart="never" nodeType="tmRoot">
          <p:childTnLst>
            <p:seq>
              <p:cTn id="1313" dur="indefinite" nodeType="mainSeq">
                <p:childTnLst>
                  <p:par>
                    <p:cTn id="1314" fill="hold">
                      <p:stCondLst>
                        <p:cond delay="indefinite"/>
                      </p:stCondLst>
                      <p:childTnLst>
                        <p:par>
                          <p:cTn id="1315" fill="hold">
                            <p:stCondLst>
                              <p:cond delay="0"/>
                            </p:stCondLst>
                            <p:childTnLst>
                              <p:par>
                                <p:cTn id="1316" nodeType="clickEffect" fill="hold" presetClass="entr" presetID="3" presetSubtype="10">
                                  <p:stCondLst>
                                    <p:cond delay="0"/>
                                  </p:stCondLst>
                                  <p:childTnLst>
                                    <p:set>
                                      <p:cBhvr>
                                        <p:cTn id="1317" dur="1" fill="hold">
                                          <p:stCondLst>
                                            <p:cond delay="0"/>
                                          </p:stCondLst>
                                        </p:cTn>
                                        <p:tgtEl>
                                          <p:spTgt spid="386">
                                            <p:txEl>
                                              <p:pRg st="0" end="21"/>
                                            </p:txEl>
                                          </p:spTgt>
                                        </p:tgtEl>
                                        <p:attrNameLst>
                                          <p:attrName>style.visibility</p:attrName>
                                        </p:attrNameLst>
                                      </p:cBhvr>
                                      <p:to>
                                        <p:strVal val="visible"/>
                                      </p:to>
                                    </p:set>
                                    <p:animEffect filter="blinds(horizontal)" transition="in">
                                      <p:cBhvr additive="repl">
                                        <p:cTn id="1318" dur="500"/>
                                        <p:tgtEl>
                                          <p:spTgt spid="386">
                                            <p:txEl>
                                              <p:pRg st="0" end="21"/>
                                            </p:txEl>
                                          </p:spTgt>
                                        </p:tgtEl>
                                      </p:cBhvr>
                                    </p:animEffect>
                                  </p:childTnLst>
                                </p:cTn>
                              </p:par>
                            </p:childTnLst>
                          </p:cTn>
                        </p:par>
                      </p:childTnLst>
                    </p:cTn>
                  </p:par>
                  <p:par>
                    <p:cTn id="1319" fill="hold">
                      <p:stCondLst>
                        <p:cond delay="indefinite"/>
                      </p:stCondLst>
                      <p:childTnLst>
                        <p:par>
                          <p:cTn id="1320" fill="hold">
                            <p:stCondLst>
                              <p:cond delay="0"/>
                            </p:stCondLst>
                            <p:childTnLst>
                              <p:par>
                                <p:cTn id="1321" nodeType="clickEffect" fill="hold" presetClass="entr" presetID="3" presetSubtype="10">
                                  <p:stCondLst>
                                    <p:cond delay="0"/>
                                  </p:stCondLst>
                                  <p:childTnLst>
                                    <p:set>
                                      <p:cBhvr>
                                        <p:cTn id="1322" dur="1" fill="hold">
                                          <p:stCondLst>
                                            <p:cond delay="0"/>
                                          </p:stCondLst>
                                        </p:cTn>
                                        <p:tgtEl>
                                          <p:spTgt spid="386">
                                            <p:txEl>
                                              <p:pRg st="21" end="48"/>
                                            </p:txEl>
                                          </p:spTgt>
                                        </p:tgtEl>
                                        <p:attrNameLst>
                                          <p:attrName>style.visibility</p:attrName>
                                        </p:attrNameLst>
                                      </p:cBhvr>
                                      <p:to>
                                        <p:strVal val="visible"/>
                                      </p:to>
                                    </p:set>
                                    <p:animEffect filter="blinds(horizontal)" transition="in">
                                      <p:cBhvr additive="repl">
                                        <p:cTn id="1323" dur="500"/>
                                        <p:tgtEl>
                                          <p:spTgt spid="386">
                                            <p:txEl>
                                              <p:pRg st="21" end="48"/>
                                            </p:txEl>
                                          </p:spTgt>
                                        </p:tgtEl>
                                      </p:cBhvr>
                                    </p:animEffect>
                                  </p:childTnLst>
                                </p:cTn>
                              </p:par>
                            </p:childTnLst>
                          </p:cTn>
                        </p:par>
                      </p:childTnLst>
                    </p:cTn>
                  </p:par>
                  <p:par>
                    <p:cTn id="1324" fill="hold">
                      <p:stCondLst>
                        <p:cond delay="indefinite"/>
                      </p:stCondLst>
                      <p:childTnLst>
                        <p:par>
                          <p:cTn id="1325" fill="hold">
                            <p:stCondLst>
                              <p:cond delay="0"/>
                            </p:stCondLst>
                            <p:childTnLst>
                              <p:par>
                                <p:cTn id="1326" nodeType="clickEffect" fill="hold" presetClass="entr" presetID="3" presetSubtype="10">
                                  <p:stCondLst>
                                    <p:cond delay="0"/>
                                  </p:stCondLst>
                                  <p:childTnLst>
                                    <p:set>
                                      <p:cBhvr>
                                        <p:cTn id="1327" dur="1" fill="hold">
                                          <p:stCondLst>
                                            <p:cond delay="0"/>
                                          </p:stCondLst>
                                        </p:cTn>
                                        <p:tgtEl>
                                          <p:spTgt spid="386">
                                            <p:txEl>
                                              <p:pRg st="48" end="177"/>
                                            </p:txEl>
                                          </p:spTgt>
                                        </p:tgtEl>
                                        <p:attrNameLst>
                                          <p:attrName>style.visibility</p:attrName>
                                        </p:attrNameLst>
                                      </p:cBhvr>
                                      <p:to>
                                        <p:strVal val="visible"/>
                                      </p:to>
                                    </p:set>
                                    <p:animEffect filter="blinds(horizontal)" transition="in">
                                      <p:cBhvr additive="repl">
                                        <p:cTn id="1328" dur="500"/>
                                        <p:tgtEl>
                                          <p:spTgt spid="386">
                                            <p:txEl>
                                              <p:pRg st="48" end="177"/>
                                            </p:txEl>
                                          </p:spTgt>
                                        </p:tgtEl>
                                      </p:cBhvr>
                                    </p:animEffect>
                                  </p:childTnLst>
                                </p:cTn>
                              </p:par>
                            </p:childTnLst>
                          </p:cTn>
                        </p:par>
                      </p:childTnLst>
                    </p:cTn>
                  </p:par>
                  <p:par>
                    <p:cTn id="1329" fill="hold">
                      <p:stCondLst>
                        <p:cond delay="indefinite"/>
                      </p:stCondLst>
                      <p:childTnLst>
                        <p:par>
                          <p:cTn id="1330" fill="hold">
                            <p:stCondLst>
                              <p:cond delay="0"/>
                            </p:stCondLst>
                            <p:childTnLst>
                              <p:par>
                                <p:cTn id="1331" nodeType="clickEffect" fill="hold" presetClass="entr" presetID="3" presetSubtype="10">
                                  <p:stCondLst>
                                    <p:cond delay="0"/>
                                  </p:stCondLst>
                                  <p:childTnLst>
                                    <p:set>
                                      <p:cBhvr>
                                        <p:cTn id="1332" dur="1" fill="hold">
                                          <p:stCondLst>
                                            <p:cond delay="0"/>
                                          </p:stCondLst>
                                        </p:cTn>
                                        <p:tgtEl>
                                          <p:spTgt spid="386">
                                            <p:txEl>
                                              <p:pRg st="177" end="306"/>
                                            </p:txEl>
                                          </p:spTgt>
                                        </p:tgtEl>
                                        <p:attrNameLst>
                                          <p:attrName>style.visibility</p:attrName>
                                        </p:attrNameLst>
                                      </p:cBhvr>
                                      <p:to>
                                        <p:strVal val="visible"/>
                                      </p:to>
                                    </p:set>
                                    <p:animEffect filter="blinds(horizontal)" transition="in">
                                      <p:cBhvr additive="repl">
                                        <p:cTn id="1333" dur="500"/>
                                        <p:tgtEl>
                                          <p:spTgt spid="386">
                                            <p:txEl>
                                              <p:pRg st="177" end="306"/>
                                            </p:txEl>
                                          </p:spTgt>
                                        </p:tgtEl>
                                      </p:cBhvr>
                                    </p:animEffect>
                                  </p:childTnLst>
                                </p:cTn>
                              </p:par>
                            </p:childTnLst>
                          </p:cTn>
                        </p:par>
                      </p:childTnLst>
                    </p:cTn>
                  </p:par>
                  <p:par>
                    <p:cTn id="1334" fill="hold">
                      <p:stCondLst>
                        <p:cond delay="indefinite"/>
                      </p:stCondLst>
                      <p:childTnLst>
                        <p:par>
                          <p:cTn id="1335" fill="hold">
                            <p:stCondLst>
                              <p:cond delay="0"/>
                            </p:stCondLst>
                            <p:childTnLst>
                              <p:par>
                                <p:cTn id="1336" nodeType="clickEffect" fill="hold" presetClass="entr" presetID="3" presetSubtype="10">
                                  <p:stCondLst>
                                    <p:cond delay="0"/>
                                  </p:stCondLst>
                                  <p:childTnLst>
                                    <p:set>
                                      <p:cBhvr>
                                        <p:cTn id="1337" dur="1" fill="hold">
                                          <p:stCondLst>
                                            <p:cond delay="0"/>
                                          </p:stCondLst>
                                        </p:cTn>
                                        <p:tgtEl>
                                          <p:spTgt spid="386">
                                            <p:txEl>
                                              <p:pRg st="306" end="407"/>
                                            </p:txEl>
                                          </p:spTgt>
                                        </p:tgtEl>
                                        <p:attrNameLst>
                                          <p:attrName>style.visibility</p:attrName>
                                        </p:attrNameLst>
                                      </p:cBhvr>
                                      <p:to>
                                        <p:strVal val="visible"/>
                                      </p:to>
                                    </p:set>
                                    <p:animEffect filter="blinds(horizontal)" transition="in">
                                      <p:cBhvr additive="repl">
                                        <p:cTn id="1338" dur="500"/>
                                        <p:tgtEl>
                                          <p:spTgt spid="386">
                                            <p:txEl>
                                              <p:pRg st="306" end="407"/>
                                            </p:txEl>
                                          </p:spTgt>
                                        </p:tgtEl>
                                      </p:cBhvr>
                                    </p:animEffect>
                                  </p:childTnLst>
                                </p:cTn>
                              </p:par>
                            </p:childTnLst>
                          </p:cTn>
                        </p:par>
                      </p:childTnLst>
                    </p:cTn>
                  </p:par>
                  <p:par>
                    <p:cTn id="1339" fill="hold">
                      <p:stCondLst>
                        <p:cond delay="indefinite"/>
                      </p:stCondLst>
                      <p:childTnLst>
                        <p:par>
                          <p:cTn id="1340" fill="hold">
                            <p:stCondLst>
                              <p:cond delay="0"/>
                            </p:stCondLst>
                            <p:childTnLst>
                              <p:par>
                                <p:cTn id="1341" nodeType="clickEffect" fill="hold" presetClass="entr" presetID="3" presetSubtype="10">
                                  <p:stCondLst>
                                    <p:cond delay="0"/>
                                  </p:stCondLst>
                                  <p:childTnLst>
                                    <p:set>
                                      <p:cBhvr>
                                        <p:cTn id="1342" dur="1" fill="hold">
                                          <p:stCondLst>
                                            <p:cond delay="0"/>
                                          </p:stCondLst>
                                        </p:cTn>
                                        <p:tgtEl>
                                          <p:spTgt spid="386">
                                            <p:txEl>
                                              <p:pRg st="407" end="471"/>
                                            </p:txEl>
                                          </p:spTgt>
                                        </p:tgtEl>
                                        <p:attrNameLst>
                                          <p:attrName>style.visibility</p:attrName>
                                        </p:attrNameLst>
                                      </p:cBhvr>
                                      <p:to>
                                        <p:strVal val="visible"/>
                                      </p:to>
                                    </p:set>
                                    <p:animEffect filter="blinds(horizontal)" transition="in">
                                      <p:cBhvr additive="repl">
                                        <p:cTn id="1343" dur="500"/>
                                        <p:tgtEl>
                                          <p:spTgt spid="386">
                                            <p:txEl>
                                              <p:pRg st="407" end="471"/>
                                            </p:txEl>
                                          </p:spTgt>
                                        </p:tgtEl>
                                      </p:cBhvr>
                                    </p:animEffect>
                                  </p:childTnLst>
                                </p:cTn>
                              </p:par>
                            </p:childTnLst>
                          </p:cTn>
                        </p:par>
                      </p:childTnLst>
                    </p:cTn>
                  </p:par>
                  <p:par>
                    <p:cTn id="1344" fill="hold">
                      <p:stCondLst>
                        <p:cond delay="indefinite"/>
                      </p:stCondLst>
                      <p:childTnLst>
                        <p:par>
                          <p:cTn id="1345" fill="hold">
                            <p:stCondLst>
                              <p:cond delay="0"/>
                            </p:stCondLst>
                            <p:childTnLst>
                              <p:par>
                                <p:cTn id="1346" nodeType="clickEffect" fill="hold" presetClass="entr" presetID="3" presetSubtype="10">
                                  <p:stCondLst>
                                    <p:cond delay="0"/>
                                  </p:stCondLst>
                                  <p:childTnLst>
                                    <p:set>
                                      <p:cBhvr>
                                        <p:cTn id="1347" dur="1" fill="hold">
                                          <p:stCondLst>
                                            <p:cond delay="0"/>
                                          </p:stCondLst>
                                        </p:cTn>
                                        <p:tgtEl>
                                          <p:spTgt spid="387"/>
                                        </p:tgtEl>
                                        <p:attrNameLst>
                                          <p:attrName>style.visibility</p:attrName>
                                        </p:attrNameLst>
                                      </p:cBhvr>
                                      <p:to>
                                        <p:strVal val="visible"/>
                                      </p:to>
                                    </p:set>
                                    <p:animEffect filter="blinds(horizontal)" transition="in">
                                      <p:cBhvr additive="repl">
                                        <p:cTn id="1348" dur="500"/>
                                        <p:tgtEl>
                                          <p:spTgt spid="387"/>
                                        </p:tgtEl>
                                      </p:cBhvr>
                                    </p:animEffect>
                                  </p:childTnLst>
                                </p:cTn>
                              </p:par>
                            </p:childTnLst>
                          </p:cTn>
                        </p:par>
                      </p:childTnLst>
                    </p:cTn>
                  </p:par>
                  <p:par>
                    <p:cTn id="1349" fill="hold">
                      <p:stCondLst>
                        <p:cond delay="indefinite"/>
                      </p:stCondLst>
                      <p:childTnLst>
                        <p:par>
                          <p:cTn id="1350" fill="hold">
                            <p:stCondLst>
                              <p:cond delay="0"/>
                            </p:stCondLst>
                            <p:childTnLst>
                              <p:par>
                                <p:cTn id="1351" nodeType="clickEffect" fill="hold" presetClass="entr" presetID="3" presetSubtype="10">
                                  <p:stCondLst>
                                    <p:cond delay="0"/>
                                  </p:stCondLst>
                                  <p:childTnLst>
                                    <p:set>
                                      <p:cBhvr>
                                        <p:cTn id="1352" dur="1" fill="hold">
                                          <p:stCondLst>
                                            <p:cond delay="0"/>
                                          </p:stCondLst>
                                        </p:cTn>
                                        <p:tgtEl>
                                          <p:spTgt spid="386">
                                            <p:txEl>
                                              <p:pRg st="473" end="552"/>
                                            </p:txEl>
                                          </p:spTgt>
                                        </p:tgtEl>
                                        <p:attrNameLst>
                                          <p:attrName>style.visibility</p:attrName>
                                        </p:attrNameLst>
                                      </p:cBhvr>
                                      <p:to>
                                        <p:strVal val="visible"/>
                                      </p:to>
                                    </p:set>
                                    <p:animEffect filter="blinds(horizontal)" transition="in">
                                      <p:cBhvr additive="repl">
                                        <p:cTn id="1353" dur="500"/>
                                        <p:tgtEl>
                                          <p:spTgt spid="386">
                                            <p:txEl>
                                              <p:pRg st="473" end="55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TextShape 1"/>
          <p:cNvSpPr txBox="1"/>
          <p:nvPr/>
        </p:nvSpPr>
        <p:spPr>
          <a:xfrm>
            <a:off x="228600" y="228600"/>
            <a:ext cx="8610120" cy="632412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Drug release:</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Dissolution tests are performed using the dissolution apparatus.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Samples are withdrawn periodically from the dissolution medium with replacement and then analyzed for their drug content after an appropriate dilution.</a:t>
            </a:r>
            <a:endParaRPr b="0" lang="en-US" sz="1400" spc="-1" strike="noStrike">
              <a:solidFill>
                <a:srgbClr val="000000"/>
              </a:solidFill>
              <a:uFill>
                <a:solidFill>
                  <a:srgbClr val="ffffff"/>
                </a:solidFill>
              </a:uFill>
              <a:latin typeface="Perpetua"/>
            </a:endParaRPr>
          </a:p>
        </p:txBody>
      </p:sp>
      <p:sp>
        <p:nvSpPr>
          <p:cNvPr id="390"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1020D08C-C547-4A08-A800-F1F305A058BA}"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354" dur="indefinite" restart="never" nodeType="tmRoot">
          <p:childTnLst>
            <p:seq>
              <p:cTn id="1355" dur="indefinite" nodeType="mainSeq">
                <p:childTnLst>
                  <p:par>
                    <p:cTn id="1356" fill="hold">
                      <p:stCondLst>
                        <p:cond delay="indefinite"/>
                      </p:stCondLst>
                      <p:childTnLst>
                        <p:par>
                          <p:cTn id="1357" fill="hold">
                            <p:stCondLst>
                              <p:cond delay="0"/>
                            </p:stCondLst>
                            <p:childTnLst>
                              <p:par>
                                <p:cTn id="1358" nodeType="clickEffect" fill="hold" presetClass="entr" presetID="3" presetSubtype="10">
                                  <p:stCondLst>
                                    <p:cond delay="0"/>
                                  </p:stCondLst>
                                  <p:childTnLst>
                                    <p:set>
                                      <p:cBhvr>
                                        <p:cTn id="1359" dur="1" fill="hold">
                                          <p:stCondLst>
                                            <p:cond delay="0"/>
                                          </p:stCondLst>
                                        </p:cTn>
                                        <p:tgtEl>
                                          <p:spTgt spid="389">
                                            <p:txEl>
                                              <p:pRg st="0" end="14"/>
                                            </p:txEl>
                                          </p:spTgt>
                                        </p:tgtEl>
                                        <p:attrNameLst>
                                          <p:attrName>style.visibility</p:attrName>
                                        </p:attrNameLst>
                                      </p:cBhvr>
                                      <p:to>
                                        <p:strVal val="visible"/>
                                      </p:to>
                                    </p:set>
                                    <p:animEffect filter="blinds(horizontal)" transition="in">
                                      <p:cBhvr additive="repl">
                                        <p:cTn id="1360" dur="500"/>
                                        <p:tgtEl>
                                          <p:spTgt spid="389">
                                            <p:txEl>
                                              <p:pRg st="0" end="14"/>
                                            </p:txEl>
                                          </p:spTgt>
                                        </p:tgtEl>
                                      </p:cBhvr>
                                    </p:animEffect>
                                  </p:childTnLst>
                                </p:cTn>
                              </p:par>
                            </p:childTnLst>
                          </p:cTn>
                        </p:par>
                      </p:childTnLst>
                    </p:cTn>
                  </p:par>
                  <p:par>
                    <p:cTn id="1361" fill="hold">
                      <p:stCondLst>
                        <p:cond delay="indefinite"/>
                      </p:stCondLst>
                      <p:childTnLst>
                        <p:par>
                          <p:cTn id="1362" fill="hold">
                            <p:stCondLst>
                              <p:cond delay="0"/>
                            </p:stCondLst>
                            <p:childTnLst>
                              <p:par>
                                <p:cTn id="1363" nodeType="clickEffect" fill="hold" presetClass="entr" presetID="3" presetSubtype="10">
                                  <p:stCondLst>
                                    <p:cond delay="0"/>
                                  </p:stCondLst>
                                  <p:childTnLst>
                                    <p:set>
                                      <p:cBhvr>
                                        <p:cTn id="1364" dur="1" fill="hold">
                                          <p:stCondLst>
                                            <p:cond delay="0"/>
                                          </p:stCondLst>
                                        </p:cTn>
                                        <p:tgtEl>
                                          <p:spTgt spid="389">
                                            <p:txEl>
                                              <p:pRg st="14" end="80"/>
                                            </p:txEl>
                                          </p:spTgt>
                                        </p:tgtEl>
                                        <p:attrNameLst>
                                          <p:attrName>style.visibility</p:attrName>
                                        </p:attrNameLst>
                                      </p:cBhvr>
                                      <p:to>
                                        <p:strVal val="visible"/>
                                      </p:to>
                                    </p:set>
                                    <p:animEffect filter="blinds(horizontal)" transition="in">
                                      <p:cBhvr additive="repl">
                                        <p:cTn id="1365" dur="500"/>
                                        <p:tgtEl>
                                          <p:spTgt spid="389">
                                            <p:txEl>
                                              <p:pRg st="14" end="80"/>
                                            </p:txEl>
                                          </p:spTgt>
                                        </p:tgtEl>
                                      </p:cBhvr>
                                    </p:animEffect>
                                  </p:childTnLst>
                                </p:cTn>
                              </p:par>
                            </p:childTnLst>
                          </p:cTn>
                        </p:par>
                      </p:childTnLst>
                    </p:cTn>
                  </p:par>
                  <p:par>
                    <p:cTn id="1366" fill="hold">
                      <p:stCondLst>
                        <p:cond delay="indefinite"/>
                      </p:stCondLst>
                      <p:childTnLst>
                        <p:par>
                          <p:cTn id="1367" fill="hold">
                            <p:stCondLst>
                              <p:cond delay="0"/>
                            </p:stCondLst>
                            <p:childTnLst>
                              <p:par>
                                <p:cTn id="1368" nodeType="clickEffect" fill="hold" presetClass="entr" presetID="3" presetSubtype="10">
                                  <p:stCondLst>
                                    <p:cond delay="0"/>
                                  </p:stCondLst>
                                  <p:childTnLst>
                                    <p:set>
                                      <p:cBhvr>
                                        <p:cTn id="1369" dur="1" fill="hold">
                                          <p:stCondLst>
                                            <p:cond delay="0"/>
                                          </p:stCondLst>
                                        </p:cTn>
                                        <p:tgtEl>
                                          <p:spTgt spid="389">
                                            <p:txEl>
                                              <p:pRg st="80" end="232"/>
                                            </p:txEl>
                                          </p:spTgt>
                                        </p:tgtEl>
                                        <p:attrNameLst>
                                          <p:attrName>style.visibility</p:attrName>
                                        </p:attrNameLst>
                                      </p:cBhvr>
                                      <p:to>
                                        <p:strVal val="visible"/>
                                      </p:to>
                                    </p:set>
                                    <p:animEffect filter="blinds(horizontal)" transition="in">
                                      <p:cBhvr additive="repl">
                                        <p:cTn id="1370" dur="500"/>
                                        <p:tgtEl>
                                          <p:spTgt spid="389">
                                            <p:txEl>
                                              <p:pRg st="80" end="23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228600" y="228600"/>
            <a:ext cx="8610120" cy="6400440"/>
          </a:xfrm>
          <a:prstGeom prst="rect">
            <a:avLst/>
          </a:prstGeom>
          <a:noFill/>
          <a:ln>
            <a:noFill/>
          </a:ln>
        </p:spPr>
        <p:txBody>
          <a:bodyPr lIns="90000" rIns="90000" tIns="45000" bIns="45000"/>
          <a:p>
            <a:pPr marL="274320" indent="-273960" algn="just">
              <a:lnSpc>
                <a:spcPct val="150000"/>
              </a:lnSpc>
            </a:pPr>
            <a:r>
              <a:rPr b="1" i="1" lang="en-US" sz="2600" spc="-1" strike="noStrike">
                <a:solidFill>
                  <a:srgbClr val="000000"/>
                </a:solidFill>
                <a:uFill>
                  <a:solidFill>
                    <a:srgbClr val="ffffff"/>
                  </a:solidFill>
                </a:uFill>
                <a:latin typeface="Perpetua"/>
              </a:rPr>
              <a:t>In-vivo</a:t>
            </a:r>
            <a:r>
              <a:rPr b="1" lang="en-US" sz="2600" spc="-1" strike="noStrike">
                <a:solidFill>
                  <a:srgbClr val="000000"/>
                </a:solidFill>
                <a:uFill>
                  <a:solidFill>
                    <a:srgbClr val="ffffff"/>
                  </a:solidFill>
                </a:uFill>
                <a:latin typeface="Perpetua"/>
              </a:rPr>
              <a:t> methods of evaluation of GRDF</a:t>
            </a:r>
            <a:endParaRPr b="0" lang="en-US" sz="1400" spc="-1" strike="noStrike">
              <a:solidFill>
                <a:srgbClr val="000000"/>
              </a:solidFill>
              <a:uFill>
                <a:solidFill>
                  <a:srgbClr val="ffffff"/>
                </a:solidFill>
              </a:uFill>
              <a:latin typeface="Perpetua"/>
            </a:endParaRPr>
          </a:p>
          <a:p>
            <a:pPr marL="274320" indent="-273960" algn="just">
              <a:lnSpc>
                <a:spcPct val="150000"/>
              </a:lnSpc>
            </a:pPr>
            <a:r>
              <a:rPr b="1" lang="en-US" sz="2600" spc="-1" strike="noStrike">
                <a:solidFill>
                  <a:srgbClr val="000000"/>
                </a:solidFill>
                <a:uFill>
                  <a:solidFill>
                    <a:srgbClr val="ffffff"/>
                  </a:solidFill>
                </a:uFill>
                <a:latin typeface="Perpetua"/>
              </a:rPr>
              <a:t>1. γ-Scintigraphy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γ-Scintigraphy can be use to evaluate </a:t>
            </a:r>
            <a:r>
              <a:rPr b="0" i="1" lang="en-US" sz="2600" spc="-1" strike="noStrike">
                <a:solidFill>
                  <a:srgbClr val="000000"/>
                </a:solidFill>
                <a:uFill>
                  <a:solidFill>
                    <a:srgbClr val="ffffff"/>
                  </a:solidFill>
                </a:uFill>
                <a:latin typeface="Perpetua"/>
              </a:rPr>
              <a:t>in-vivo</a:t>
            </a:r>
            <a:r>
              <a:rPr b="0" lang="en-US" sz="2600" spc="-1" strike="noStrike">
                <a:solidFill>
                  <a:srgbClr val="000000"/>
                </a:solidFill>
                <a:uFill>
                  <a:solidFill>
                    <a:srgbClr val="ffffff"/>
                  </a:solidFill>
                </a:uFill>
                <a:latin typeface="Perpetua"/>
              </a:rPr>
              <a:t> buoyancy and </a:t>
            </a:r>
            <a:r>
              <a:rPr b="0" i="1" lang="en-US" sz="2600" spc="-1" strike="noStrike">
                <a:solidFill>
                  <a:srgbClr val="000000"/>
                </a:solidFill>
                <a:uFill>
                  <a:solidFill>
                    <a:srgbClr val="ffffff"/>
                  </a:solidFill>
                </a:uFill>
                <a:latin typeface="Perpetua"/>
              </a:rPr>
              <a:t>in-vivo</a:t>
            </a:r>
            <a:r>
              <a:rPr b="0" lang="en-US" sz="2600" spc="-1" strike="noStrike">
                <a:solidFill>
                  <a:srgbClr val="000000"/>
                </a:solidFill>
                <a:uFill>
                  <a:solidFill>
                    <a:srgbClr val="ffffff"/>
                  </a:solidFill>
                </a:uFill>
                <a:latin typeface="Perpetua"/>
              </a:rPr>
              <a:t> release performance of different type of GRDF.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In this technology a stable radioisotope like </a:t>
            </a:r>
            <a:r>
              <a:rPr b="0" lang="en-US" sz="2600" spc="-1" strike="noStrike" baseline="30000">
                <a:solidFill>
                  <a:srgbClr val="000000"/>
                </a:solidFill>
                <a:uFill>
                  <a:solidFill>
                    <a:srgbClr val="ffffff"/>
                  </a:solidFill>
                </a:uFill>
                <a:latin typeface="Perpetua"/>
              </a:rPr>
              <a:t>111</a:t>
            </a:r>
            <a:r>
              <a:rPr b="0" lang="en-US" sz="2600" spc="-1" strike="noStrike">
                <a:solidFill>
                  <a:srgbClr val="000000"/>
                </a:solidFill>
                <a:uFill>
                  <a:solidFill>
                    <a:srgbClr val="ffffff"/>
                  </a:solidFill>
                </a:uFill>
                <a:latin typeface="Perpetua"/>
              </a:rPr>
              <a:t>In is formulated within the developed system and administered in healthy human volunteers.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Major drawbacks with such a technique are associated ionization radiations, limited topographic information, low resolution, and complicated and expensive preparation of radiopharmaceuticals.</a:t>
            </a:r>
            <a:endParaRPr b="0" lang="en-US" sz="1400" spc="-1" strike="noStrike">
              <a:solidFill>
                <a:srgbClr val="000000"/>
              </a:solidFill>
              <a:uFill>
                <a:solidFill>
                  <a:srgbClr val="ffffff"/>
                </a:solidFill>
              </a:uFill>
              <a:latin typeface="Perpetua"/>
            </a:endParaRPr>
          </a:p>
        </p:txBody>
      </p:sp>
      <p:sp>
        <p:nvSpPr>
          <p:cNvPr id="392"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2B59B7E7-DACA-4922-9216-9E12E111F83E}"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371" dur="indefinite" restart="never" nodeType="tmRoot">
          <p:childTnLst>
            <p:seq>
              <p:cTn id="1372" dur="indefinite" nodeType="mainSeq">
                <p:childTnLst>
                  <p:par>
                    <p:cTn id="1373" fill="hold">
                      <p:stCondLst>
                        <p:cond delay="indefinite"/>
                      </p:stCondLst>
                      <p:childTnLst>
                        <p:par>
                          <p:cTn id="1374" fill="hold">
                            <p:stCondLst>
                              <p:cond delay="0"/>
                            </p:stCondLst>
                            <p:childTnLst>
                              <p:par>
                                <p:cTn id="1375" nodeType="clickEffect" fill="hold" presetClass="entr" presetID="3" presetSubtype="10">
                                  <p:stCondLst>
                                    <p:cond delay="0"/>
                                  </p:stCondLst>
                                  <p:childTnLst>
                                    <p:set>
                                      <p:cBhvr>
                                        <p:cTn id="1376" dur="1" fill="hold">
                                          <p:stCondLst>
                                            <p:cond delay="0"/>
                                          </p:stCondLst>
                                        </p:cTn>
                                        <p:tgtEl>
                                          <p:spTgt spid="391">
                                            <p:txEl>
                                              <p:pRg st="0" end="38"/>
                                            </p:txEl>
                                          </p:spTgt>
                                        </p:tgtEl>
                                        <p:attrNameLst>
                                          <p:attrName>style.visibility</p:attrName>
                                        </p:attrNameLst>
                                      </p:cBhvr>
                                      <p:to>
                                        <p:strVal val="visible"/>
                                      </p:to>
                                    </p:set>
                                    <p:animEffect filter="blinds(horizontal)" transition="in">
                                      <p:cBhvr additive="repl">
                                        <p:cTn id="1377" dur="500"/>
                                        <p:tgtEl>
                                          <p:spTgt spid="391">
                                            <p:txEl>
                                              <p:pRg st="0" end="38"/>
                                            </p:txEl>
                                          </p:spTgt>
                                        </p:tgtEl>
                                      </p:cBhvr>
                                    </p:animEffect>
                                  </p:childTnLst>
                                </p:cTn>
                              </p:par>
                            </p:childTnLst>
                          </p:cTn>
                        </p:par>
                      </p:childTnLst>
                    </p:cTn>
                  </p:par>
                  <p:par>
                    <p:cTn id="1378" fill="hold">
                      <p:stCondLst>
                        <p:cond delay="indefinite"/>
                      </p:stCondLst>
                      <p:childTnLst>
                        <p:par>
                          <p:cTn id="1379" fill="hold">
                            <p:stCondLst>
                              <p:cond delay="0"/>
                            </p:stCondLst>
                            <p:childTnLst>
                              <p:par>
                                <p:cTn id="1380" nodeType="clickEffect" fill="hold" presetClass="entr" presetID="3" presetSubtype="10">
                                  <p:stCondLst>
                                    <p:cond delay="0"/>
                                  </p:stCondLst>
                                  <p:childTnLst>
                                    <p:set>
                                      <p:cBhvr>
                                        <p:cTn id="1381" dur="1" fill="hold">
                                          <p:stCondLst>
                                            <p:cond delay="0"/>
                                          </p:stCondLst>
                                        </p:cTn>
                                        <p:tgtEl>
                                          <p:spTgt spid="391">
                                            <p:txEl>
                                              <p:pRg st="38" end="56"/>
                                            </p:txEl>
                                          </p:spTgt>
                                        </p:tgtEl>
                                        <p:attrNameLst>
                                          <p:attrName>style.visibility</p:attrName>
                                        </p:attrNameLst>
                                      </p:cBhvr>
                                      <p:to>
                                        <p:strVal val="visible"/>
                                      </p:to>
                                    </p:set>
                                    <p:animEffect filter="blinds(horizontal)" transition="in">
                                      <p:cBhvr additive="repl">
                                        <p:cTn id="1382" dur="500"/>
                                        <p:tgtEl>
                                          <p:spTgt spid="391">
                                            <p:txEl>
                                              <p:pRg st="38" end="56"/>
                                            </p:txEl>
                                          </p:spTgt>
                                        </p:tgtEl>
                                      </p:cBhvr>
                                    </p:animEffect>
                                  </p:childTnLst>
                                </p:cTn>
                              </p:par>
                            </p:childTnLst>
                          </p:cTn>
                        </p:par>
                      </p:childTnLst>
                    </p:cTn>
                  </p:par>
                  <p:par>
                    <p:cTn id="1383" fill="hold">
                      <p:stCondLst>
                        <p:cond delay="indefinite"/>
                      </p:stCondLst>
                      <p:childTnLst>
                        <p:par>
                          <p:cTn id="1384" fill="hold">
                            <p:stCondLst>
                              <p:cond delay="0"/>
                            </p:stCondLst>
                            <p:childTnLst>
                              <p:par>
                                <p:cTn id="1385" nodeType="clickEffect" fill="hold" presetClass="entr" presetID="3" presetSubtype="10">
                                  <p:stCondLst>
                                    <p:cond delay="0"/>
                                  </p:stCondLst>
                                  <p:childTnLst>
                                    <p:set>
                                      <p:cBhvr>
                                        <p:cTn id="1386" dur="1" fill="hold">
                                          <p:stCondLst>
                                            <p:cond delay="0"/>
                                          </p:stCondLst>
                                        </p:cTn>
                                        <p:tgtEl>
                                          <p:spTgt spid="391">
                                            <p:txEl>
                                              <p:pRg st="56" end="171"/>
                                            </p:txEl>
                                          </p:spTgt>
                                        </p:tgtEl>
                                        <p:attrNameLst>
                                          <p:attrName>style.visibility</p:attrName>
                                        </p:attrNameLst>
                                      </p:cBhvr>
                                      <p:to>
                                        <p:strVal val="visible"/>
                                      </p:to>
                                    </p:set>
                                    <p:animEffect filter="blinds(horizontal)" transition="in">
                                      <p:cBhvr additive="repl">
                                        <p:cTn id="1387" dur="500"/>
                                        <p:tgtEl>
                                          <p:spTgt spid="391">
                                            <p:txEl>
                                              <p:pRg st="56" end="171"/>
                                            </p:txEl>
                                          </p:spTgt>
                                        </p:tgtEl>
                                      </p:cBhvr>
                                    </p:animEffect>
                                  </p:childTnLst>
                                </p:cTn>
                              </p:par>
                            </p:childTnLst>
                          </p:cTn>
                        </p:par>
                      </p:childTnLst>
                    </p:cTn>
                  </p:par>
                  <p:par>
                    <p:cTn id="1388" fill="hold">
                      <p:stCondLst>
                        <p:cond delay="indefinite"/>
                      </p:stCondLst>
                      <p:childTnLst>
                        <p:par>
                          <p:cTn id="1389" fill="hold">
                            <p:stCondLst>
                              <p:cond delay="0"/>
                            </p:stCondLst>
                            <p:childTnLst>
                              <p:par>
                                <p:cTn id="1390" nodeType="clickEffect" fill="hold" presetClass="entr" presetID="3" presetSubtype="10">
                                  <p:stCondLst>
                                    <p:cond delay="0"/>
                                  </p:stCondLst>
                                  <p:childTnLst>
                                    <p:set>
                                      <p:cBhvr>
                                        <p:cTn id="1391" dur="1" fill="hold">
                                          <p:stCondLst>
                                            <p:cond delay="0"/>
                                          </p:stCondLst>
                                        </p:cTn>
                                        <p:tgtEl>
                                          <p:spTgt spid="391">
                                            <p:txEl>
                                              <p:pRg st="171" end="312"/>
                                            </p:txEl>
                                          </p:spTgt>
                                        </p:tgtEl>
                                        <p:attrNameLst>
                                          <p:attrName>style.visibility</p:attrName>
                                        </p:attrNameLst>
                                      </p:cBhvr>
                                      <p:to>
                                        <p:strVal val="visible"/>
                                      </p:to>
                                    </p:set>
                                    <p:animEffect filter="blinds(horizontal)" transition="in">
                                      <p:cBhvr additive="repl">
                                        <p:cTn id="1392" dur="500"/>
                                        <p:tgtEl>
                                          <p:spTgt spid="391">
                                            <p:txEl>
                                              <p:pRg st="171" end="312"/>
                                            </p:txEl>
                                          </p:spTgt>
                                        </p:tgtEl>
                                      </p:cBhvr>
                                    </p:animEffect>
                                  </p:childTnLst>
                                </p:cTn>
                              </p:par>
                            </p:childTnLst>
                          </p:cTn>
                        </p:par>
                      </p:childTnLst>
                    </p:cTn>
                  </p:par>
                  <p:par>
                    <p:cTn id="1393" fill="hold">
                      <p:stCondLst>
                        <p:cond delay="indefinite"/>
                      </p:stCondLst>
                      <p:childTnLst>
                        <p:par>
                          <p:cTn id="1394" fill="hold">
                            <p:stCondLst>
                              <p:cond delay="0"/>
                            </p:stCondLst>
                            <p:childTnLst>
                              <p:par>
                                <p:cTn id="1395" nodeType="clickEffect" fill="hold" presetClass="entr" presetID="3" presetSubtype="10">
                                  <p:stCondLst>
                                    <p:cond delay="0"/>
                                  </p:stCondLst>
                                  <p:childTnLst>
                                    <p:set>
                                      <p:cBhvr>
                                        <p:cTn id="1396" dur="1" fill="hold">
                                          <p:stCondLst>
                                            <p:cond delay="0"/>
                                          </p:stCondLst>
                                        </p:cTn>
                                        <p:tgtEl>
                                          <p:spTgt spid="391">
                                            <p:txEl>
                                              <p:pRg st="312" end="504"/>
                                            </p:txEl>
                                          </p:spTgt>
                                        </p:tgtEl>
                                        <p:attrNameLst>
                                          <p:attrName>style.visibility</p:attrName>
                                        </p:attrNameLst>
                                      </p:cBhvr>
                                      <p:to>
                                        <p:strVal val="visible"/>
                                      </p:to>
                                    </p:set>
                                    <p:animEffect filter="blinds(horizontal)" transition="in">
                                      <p:cBhvr additive="repl">
                                        <p:cTn id="1397" dur="500"/>
                                        <p:tgtEl>
                                          <p:spTgt spid="391">
                                            <p:txEl>
                                              <p:pRg st="312" end="50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2. Radiology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method includes pre-clinical estimation of gastroretention.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In comparison to γ-scintigraphy, radiology is a</a:t>
            </a:r>
            <a:r>
              <a:rPr b="0" i="1"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more simple and cost effective technique.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However, limitations regarding exposure to X-rays decline its popularity because for optimum evaluation of buoyancy a high amount of contrasting agent (BaSO</a:t>
            </a:r>
            <a:r>
              <a:rPr b="0" lang="en-US" sz="2600" spc="-1" strike="noStrike" baseline="-25000">
                <a:solidFill>
                  <a:srgbClr val="000000"/>
                </a:solidFill>
                <a:uFill>
                  <a:solidFill>
                    <a:srgbClr val="ffffff"/>
                  </a:solidFill>
                </a:uFill>
                <a:latin typeface="Perpetua"/>
              </a:rPr>
              <a:t>4</a:t>
            </a:r>
            <a:r>
              <a:rPr b="0" lang="en-US" sz="2600" spc="-1" strike="noStrike">
                <a:solidFill>
                  <a:srgbClr val="000000"/>
                </a:solidFill>
                <a:uFill>
                  <a:solidFill>
                    <a:srgbClr val="ffffff"/>
                  </a:solidFill>
                </a:uFill>
                <a:latin typeface="Perpetua"/>
              </a:rPr>
              <a:t>) is generally required.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Radiographs were taken after ingestion of the dosage form, to locate the floating and non-floating (fabricated) dosage forms at various periodic time intervals.</a:t>
            </a:r>
            <a:endParaRPr b="0" lang="en-US" sz="1400" spc="-1" strike="noStrike">
              <a:solidFill>
                <a:srgbClr val="000000"/>
              </a:solidFill>
              <a:uFill>
                <a:solidFill>
                  <a:srgbClr val="ffffff"/>
                </a:solidFill>
              </a:uFill>
              <a:latin typeface="Perpetua"/>
            </a:endParaRPr>
          </a:p>
        </p:txBody>
      </p:sp>
      <p:sp>
        <p:nvSpPr>
          <p:cNvPr id="394"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F026A962-BBE6-4753-824E-C657848DDBC9}"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398" dur="indefinite" restart="never" nodeType="tmRoot">
          <p:childTnLst>
            <p:seq>
              <p:cTn id="1399" dur="indefinite" nodeType="mainSeq">
                <p:childTnLst>
                  <p:par>
                    <p:cTn id="1400" fill="hold">
                      <p:stCondLst>
                        <p:cond delay="indefinite"/>
                      </p:stCondLst>
                      <p:childTnLst>
                        <p:par>
                          <p:cTn id="1401" fill="hold">
                            <p:stCondLst>
                              <p:cond delay="0"/>
                            </p:stCondLst>
                            <p:childTnLst>
                              <p:par>
                                <p:cTn id="1402" nodeType="clickEffect" fill="hold" presetClass="entr" presetID="3" presetSubtype="10">
                                  <p:stCondLst>
                                    <p:cond delay="0"/>
                                  </p:stCondLst>
                                  <p:childTnLst>
                                    <p:set>
                                      <p:cBhvr>
                                        <p:cTn id="1403" dur="1" fill="hold">
                                          <p:stCondLst>
                                            <p:cond delay="0"/>
                                          </p:stCondLst>
                                        </p:cTn>
                                        <p:tgtEl>
                                          <p:spTgt spid="393">
                                            <p:txEl>
                                              <p:pRg st="0" end="13"/>
                                            </p:txEl>
                                          </p:spTgt>
                                        </p:tgtEl>
                                        <p:attrNameLst>
                                          <p:attrName>style.visibility</p:attrName>
                                        </p:attrNameLst>
                                      </p:cBhvr>
                                      <p:to>
                                        <p:strVal val="visible"/>
                                      </p:to>
                                    </p:set>
                                    <p:animEffect filter="blinds(horizontal)" transition="in">
                                      <p:cBhvr additive="repl">
                                        <p:cTn id="1404" dur="500"/>
                                        <p:tgtEl>
                                          <p:spTgt spid="393">
                                            <p:txEl>
                                              <p:pRg st="0" end="13"/>
                                            </p:txEl>
                                          </p:spTgt>
                                        </p:tgtEl>
                                      </p:cBhvr>
                                    </p:animEffect>
                                  </p:childTnLst>
                                </p:cTn>
                              </p:par>
                            </p:childTnLst>
                          </p:cTn>
                        </p:par>
                      </p:childTnLst>
                    </p:cTn>
                  </p:par>
                  <p:par>
                    <p:cTn id="1405" fill="hold">
                      <p:stCondLst>
                        <p:cond delay="indefinite"/>
                      </p:stCondLst>
                      <p:childTnLst>
                        <p:par>
                          <p:cTn id="1406" fill="hold">
                            <p:stCondLst>
                              <p:cond delay="0"/>
                            </p:stCondLst>
                            <p:childTnLst>
                              <p:par>
                                <p:cTn id="1407" nodeType="clickEffect" fill="hold" presetClass="entr" presetID="3" presetSubtype="10">
                                  <p:stCondLst>
                                    <p:cond delay="0"/>
                                  </p:stCondLst>
                                  <p:childTnLst>
                                    <p:set>
                                      <p:cBhvr>
                                        <p:cTn id="1408" dur="1" fill="hold">
                                          <p:stCondLst>
                                            <p:cond delay="0"/>
                                          </p:stCondLst>
                                        </p:cTn>
                                        <p:tgtEl>
                                          <p:spTgt spid="393">
                                            <p:txEl>
                                              <p:pRg st="13" end="79"/>
                                            </p:txEl>
                                          </p:spTgt>
                                        </p:tgtEl>
                                        <p:attrNameLst>
                                          <p:attrName>style.visibility</p:attrName>
                                        </p:attrNameLst>
                                      </p:cBhvr>
                                      <p:to>
                                        <p:strVal val="visible"/>
                                      </p:to>
                                    </p:set>
                                    <p:animEffect filter="blinds(horizontal)" transition="in">
                                      <p:cBhvr additive="repl">
                                        <p:cTn id="1409" dur="500"/>
                                        <p:tgtEl>
                                          <p:spTgt spid="393">
                                            <p:txEl>
                                              <p:pRg st="13" end="79"/>
                                            </p:txEl>
                                          </p:spTgt>
                                        </p:tgtEl>
                                      </p:cBhvr>
                                    </p:animEffect>
                                  </p:childTnLst>
                                </p:cTn>
                              </p:par>
                            </p:childTnLst>
                          </p:cTn>
                        </p:par>
                      </p:childTnLst>
                    </p:cTn>
                  </p:par>
                  <p:par>
                    <p:cTn id="1410" fill="hold">
                      <p:stCondLst>
                        <p:cond delay="indefinite"/>
                      </p:stCondLst>
                      <p:childTnLst>
                        <p:par>
                          <p:cTn id="1411" fill="hold">
                            <p:stCondLst>
                              <p:cond delay="0"/>
                            </p:stCondLst>
                            <p:childTnLst>
                              <p:par>
                                <p:cTn id="1412" nodeType="clickEffect" fill="hold" presetClass="entr" presetID="3" presetSubtype="10">
                                  <p:stCondLst>
                                    <p:cond delay="0"/>
                                  </p:stCondLst>
                                  <p:childTnLst>
                                    <p:set>
                                      <p:cBhvr>
                                        <p:cTn id="1413" dur="1" fill="hold">
                                          <p:stCondLst>
                                            <p:cond delay="0"/>
                                          </p:stCondLst>
                                        </p:cTn>
                                        <p:tgtEl>
                                          <p:spTgt spid="393">
                                            <p:txEl>
                                              <p:pRg st="79" end="170"/>
                                            </p:txEl>
                                          </p:spTgt>
                                        </p:tgtEl>
                                        <p:attrNameLst>
                                          <p:attrName>style.visibility</p:attrName>
                                        </p:attrNameLst>
                                      </p:cBhvr>
                                      <p:to>
                                        <p:strVal val="visible"/>
                                      </p:to>
                                    </p:set>
                                    <p:animEffect filter="blinds(horizontal)" transition="in">
                                      <p:cBhvr additive="repl">
                                        <p:cTn id="1414" dur="500"/>
                                        <p:tgtEl>
                                          <p:spTgt spid="393">
                                            <p:txEl>
                                              <p:pRg st="79" end="170"/>
                                            </p:txEl>
                                          </p:spTgt>
                                        </p:tgtEl>
                                      </p:cBhvr>
                                    </p:animEffect>
                                  </p:childTnLst>
                                </p:cTn>
                              </p:par>
                            </p:childTnLst>
                          </p:cTn>
                        </p:par>
                      </p:childTnLst>
                    </p:cTn>
                  </p:par>
                  <p:par>
                    <p:cTn id="1415" fill="hold">
                      <p:stCondLst>
                        <p:cond delay="indefinite"/>
                      </p:stCondLst>
                      <p:childTnLst>
                        <p:par>
                          <p:cTn id="1416" fill="hold">
                            <p:stCondLst>
                              <p:cond delay="0"/>
                            </p:stCondLst>
                            <p:childTnLst>
                              <p:par>
                                <p:cTn id="1417" nodeType="clickEffect" fill="hold" presetClass="entr" presetID="3" presetSubtype="10">
                                  <p:stCondLst>
                                    <p:cond delay="0"/>
                                  </p:stCondLst>
                                  <p:childTnLst>
                                    <p:set>
                                      <p:cBhvr>
                                        <p:cTn id="1418" dur="1" fill="hold">
                                          <p:stCondLst>
                                            <p:cond delay="0"/>
                                          </p:stCondLst>
                                        </p:cTn>
                                        <p:tgtEl>
                                          <p:spTgt spid="393">
                                            <p:txEl>
                                              <p:pRg st="170" end="353"/>
                                            </p:txEl>
                                          </p:spTgt>
                                        </p:tgtEl>
                                        <p:attrNameLst>
                                          <p:attrName>style.visibility</p:attrName>
                                        </p:attrNameLst>
                                      </p:cBhvr>
                                      <p:to>
                                        <p:strVal val="visible"/>
                                      </p:to>
                                    </p:set>
                                    <p:animEffect filter="blinds(horizontal)" transition="in">
                                      <p:cBhvr additive="repl">
                                        <p:cTn id="1419" dur="500"/>
                                        <p:tgtEl>
                                          <p:spTgt spid="393">
                                            <p:txEl>
                                              <p:pRg st="170" end="353"/>
                                            </p:txEl>
                                          </p:spTgt>
                                        </p:tgtEl>
                                      </p:cBhvr>
                                    </p:animEffect>
                                  </p:childTnLst>
                                </p:cTn>
                              </p:par>
                            </p:childTnLst>
                          </p:cTn>
                        </p:par>
                      </p:childTnLst>
                    </p:cTn>
                  </p:par>
                  <p:par>
                    <p:cTn id="1420" fill="hold">
                      <p:stCondLst>
                        <p:cond delay="indefinite"/>
                      </p:stCondLst>
                      <p:childTnLst>
                        <p:par>
                          <p:cTn id="1421" fill="hold">
                            <p:stCondLst>
                              <p:cond delay="0"/>
                            </p:stCondLst>
                            <p:childTnLst>
                              <p:par>
                                <p:cTn id="1422" nodeType="clickEffect" fill="hold" presetClass="entr" presetID="3" presetSubtype="10">
                                  <p:stCondLst>
                                    <p:cond delay="0"/>
                                  </p:stCondLst>
                                  <p:childTnLst>
                                    <p:set>
                                      <p:cBhvr>
                                        <p:cTn id="1423" dur="1" fill="hold">
                                          <p:stCondLst>
                                            <p:cond delay="0"/>
                                          </p:stCondLst>
                                        </p:cTn>
                                        <p:tgtEl>
                                          <p:spTgt spid="393">
                                            <p:txEl>
                                              <p:pRg st="353" end="514"/>
                                            </p:txEl>
                                          </p:spTgt>
                                        </p:tgtEl>
                                        <p:attrNameLst>
                                          <p:attrName>style.visibility</p:attrName>
                                        </p:attrNameLst>
                                      </p:cBhvr>
                                      <p:to>
                                        <p:strVal val="visible"/>
                                      </p:to>
                                    </p:set>
                                    <p:animEffect filter="blinds(horizontal)" transition="in">
                                      <p:cBhvr additive="repl">
                                        <p:cTn id="1424" dur="500"/>
                                        <p:tgtEl>
                                          <p:spTgt spid="393">
                                            <p:txEl>
                                              <p:pRg st="353" end="51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motor activity in the fed state is induced 5–10 min after the ingestion of a meal and persists as long as food remains in the stomach.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 larger the amount of food ingested, the longer the period of fed activity, with usual time spans of 2–6 h, and more typically 3–4 h, with phasic contractions similar to Phase II of MMC.</a:t>
            </a:r>
            <a:endParaRPr b="0" lang="en-US" sz="1400" spc="-1" strike="noStrike">
              <a:solidFill>
                <a:srgbClr val="000000"/>
              </a:solidFill>
              <a:uFill>
                <a:solidFill>
                  <a:srgbClr val="ffffff"/>
                </a:solidFill>
              </a:uFill>
              <a:latin typeface="Perpetua"/>
            </a:endParaRPr>
          </a:p>
          <a:p>
            <a:pPr marL="274320" indent="-273960" algn="just">
              <a:lnSpc>
                <a:spcPct val="150000"/>
              </a:lnSpc>
            </a:pPr>
            <a:endParaRPr b="0" lang="en-US" sz="1400" spc="-1" strike="noStrike">
              <a:solidFill>
                <a:srgbClr val="000000"/>
              </a:solidFill>
              <a:uFill>
                <a:solidFill>
                  <a:srgbClr val="ffffff"/>
                </a:solidFill>
              </a:uFill>
              <a:latin typeface="Perpetua"/>
            </a:endParaRPr>
          </a:p>
        </p:txBody>
      </p:sp>
      <p:sp>
        <p:nvSpPr>
          <p:cNvPr id="232"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3575E7E5-6A6D-4728-886F-D95571ABE0E1}"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3" presetSubtype="10">
                                  <p:stCondLst>
                                    <p:cond delay="0"/>
                                  </p:stCondLst>
                                  <p:childTnLst>
                                    <p:set>
                                      <p:cBhvr>
                                        <p:cTn id="112" dur="1" fill="hold">
                                          <p:stCondLst>
                                            <p:cond delay="0"/>
                                          </p:stCondLst>
                                        </p:cTn>
                                        <p:tgtEl>
                                          <p:spTgt spid="231">
                                            <p:txEl>
                                              <p:pRg st="0" end="140"/>
                                            </p:txEl>
                                          </p:spTgt>
                                        </p:tgtEl>
                                        <p:attrNameLst>
                                          <p:attrName>style.visibility</p:attrName>
                                        </p:attrNameLst>
                                      </p:cBhvr>
                                      <p:to>
                                        <p:strVal val="visible"/>
                                      </p:to>
                                    </p:set>
                                    <p:animEffect filter="blinds(horizontal)" transition="in">
                                      <p:cBhvr additive="repl">
                                        <p:cTn id="113" dur="500"/>
                                        <p:tgtEl>
                                          <p:spTgt spid="231">
                                            <p:txEl>
                                              <p:pRg st="0" end="140"/>
                                            </p:txEl>
                                          </p:spTgt>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3" presetSubtype="10">
                                  <p:stCondLst>
                                    <p:cond delay="0"/>
                                  </p:stCondLst>
                                  <p:childTnLst>
                                    <p:set>
                                      <p:cBhvr>
                                        <p:cTn id="117" dur="1" fill="hold">
                                          <p:stCondLst>
                                            <p:cond delay="0"/>
                                          </p:stCondLst>
                                        </p:cTn>
                                        <p:tgtEl>
                                          <p:spTgt spid="231">
                                            <p:txEl>
                                              <p:pRg st="140" end="330"/>
                                            </p:txEl>
                                          </p:spTgt>
                                        </p:tgtEl>
                                        <p:attrNameLst>
                                          <p:attrName>style.visibility</p:attrName>
                                        </p:attrNameLst>
                                      </p:cBhvr>
                                      <p:to>
                                        <p:strVal val="visible"/>
                                      </p:to>
                                    </p:set>
                                    <p:animEffect filter="blinds(horizontal)" transition="in">
                                      <p:cBhvr additive="repl">
                                        <p:cTn id="118" dur="500"/>
                                        <p:tgtEl>
                                          <p:spTgt spid="231">
                                            <p:txEl>
                                              <p:pRg st="140" end="33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TextShape 1"/>
          <p:cNvSpPr txBox="1"/>
          <p:nvPr/>
        </p:nvSpPr>
        <p:spPr>
          <a:xfrm>
            <a:off x="228600" y="228600"/>
            <a:ext cx="8686440" cy="6400440"/>
          </a:xfrm>
          <a:prstGeom prst="rect">
            <a:avLst/>
          </a:prstGeom>
          <a:noFill/>
          <a:ln>
            <a:noFill/>
          </a:ln>
        </p:spPr>
        <p:txBody>
          <a:bodyPr lIns="90000" rIns="90000" tIns="45000" bIns="45000"/>
          <a:p>
            <a:pPr marL="274320" indent="-273960" algn="just">
              <a:lnSpc>
                <a:spcPct val="150000"/>
              </a:lnSpc>
            </a:pPr>
            <a:r>
              <a:rPr b="1" lang="en-US" sz="2600" spc="-1" strike="noStrike">
                <a:solidFill>
                  <a:srgbClr val="000000"/>
                </a:solidFill>
                <a:uFill>
                  <a:solidFill>
                    <a:srgbClr val="ffffff"/>
                  </a:solidFill>
                </a:uFill>
                <a:latin typeface="Perpetua"/>
              </a:rPr>
              <a:t>3. Gastroscopy</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is considered a minimally invasive procedure since it does not require an incision into one of the major body cavities.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This technique involves visual inspection of GRDF in the stomach.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Basically it is a type of peroral endoscopy which comprises optic fibers and a video camera.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For more detailed information the evaluated system can be drawn out from the stomach.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However, on the other hand the quality of study and its interpretation are highly dependent on the expertise of the endoscopist. </a:t>
            </a:r>
            <a:endParaRPr b="0" lang="en-US" sz="1400" spc="-1" strike="noStrike">
              <a:solidFill>
                <a:srgbClr val="000000"/>
              </a:solidFill>
              <a:uFill>
                <a:solidFill>
                  <a:srgbClr val="ffffff"/>
                </a:solidFill>
              </a:uFill>
              <a:latin typeface="Perpetua"/>
            </a:endParaRPr>
          </a:p>
          <a:p>
            <a:pPr marL="274320" indent="-273960" algn="just">
              <a:lnSpc>
                <a:spcPct val="15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Active uncontrolled bleeding, retained blood in the stomach, and retained food or antacids may also lead to an inadequate study.</a:t>
            </a:r>
            <a:endParaRPr b="0" lang="en-US" sz="1400" spc="-1" strike="noStrike">
              <a:solidFill>
                <a:srgbClr val="000000"/>
              </a:solidFill>
              <a:uFill>
                <a:solidFill>
                  <a:srgbClr val="ffffff"/>
                </a:solidFill>
              </a:uFill>
              <a:latin typeface="Perpetua"/>
            </a:endParaRPr>
          </a:p>
        </p:txBody>
      </p:sp>
      <p:sp>
        <p:nvSpPr>
          <p:cNvPr id="396" name="TextShape 2"/>
          <p:cNvSpPr txBox="1"/>
          <p:nvPr/>
        </p:nvSpPr>
        <p:spPr>
          <a:xfrm>
            <a:off x="146160" y="6210360"/>
            <a:ext cx="456840" cy="456840"/>
          </a:xfrm>
          <a:prstGeom prst="rect">
            <a:avLst/>
          </a:prstGeom>
          <a:noFill/>
          <a:ln>
            <a:noFill/>
          </a:ln>
        </p:spPr>
        <p:txBody>
          <a:bodyPr lIns="0" rIns="0" tIns="0" bIns="0" anchor="ctr" anchorCtr="1"/>
          <a:p>
            <a:pPr algn="ctr">
              <a:lnSpc>
                <a:spcPct val="100000"/>
              </a:lnSpc>
            </a:pPr>
            <a:fld id="{F22C753D-FB13-4B1B-9D35-DCFE2DB15D1D}" type="slidenum">
              <a:rPr b="0" lang="en-GB" sz="1400" spc="-1" strike="noStrike">
                <a:solidFill>
                  <a:srgbClr val="ffffff"/>
                </a:solidFill>
                <a:uFill>
                  <a:solidFill>
                    <a:srgbClr val="ffffff"/>
                  </a:solidFill>
                </a:uFill>
                <a:latin typeface="Franklin Gothic Book"/>
              </a:rPr>
              <a:t>&lt;number&gt;</a:t>
            </a:fld>
            <a:endParaRPr b="0" lang="en-GB" sz="1400" spc="-1" strike="noStrike">
              <a:solidFill>
                <a:srgbClr val="000000"/>
              </a:solidFill>
              <a:uFill>
                <a:solidFill>
                  <a:srgbClr val="ffffff"/>
                </a:solidFill>
              </a:uFill>
              <a:latin typeface="Times New Roman"/>
            </a:endParaRPr>
          </a:p>
        </p:txBody>
      </p:sp>
    </p:spTree>
  </p:cSld>
  <p:timing>
    <p:tnLst>
      <p:par>
        <p:cTn id="1425" dur="indefinite" restart="never" nodeType="tmRoot">
          <p:childTnLst>
            <p:seq>
              <p:cTn id="1426" dur="indefinite" nodeType="mainSeq">
                <p:childTnLst>
                  <p:par>
                    <p:cTn id="1427" fill="hold">
                      <p:stCondLst>
                        <p:cond delay="indefinite"/>
                      </p:stCondLst>
                      <p:childTnLst>
                        <p:par>
                          <p:cTn id="1428" fill="hold">
                            <p:stCondLst>
                              <p:cond delay="0"/>
                            </p:stCondLst>
                            <p:childTnLst>
                              <p:par>
                                <p:cTn id="1429" nodeType="clickEffect" fill="hold" presetClass="entr" presetID="3" presetSubtype="10">
                                  <p:stCondLst>
                                    <p:cond delay="0"/>
                                  </p:stCondLst>
                                  <p:childTnLst>
                                    <p:set>
                                      <p:cBhvr>
                                        <p:cTn id="1430" dur="1" fill="hold">
                                          <p:stCondLst>
                                            <p:cond delay="0"/>
                                          </p:stCondLst>
                                        </p:cTn>
                                        <p:tgtEl>
                                          <p:spTgt spid="395">
                                            <p:txEl>
                                              <p:pRg st="0" end="15"/>
                                            </p:txEl>
                                          </p:spTgt>
                                        </p:tgtEl>
                                        <p:attrNameLst>
                                          <p:attrName>style.visibility</p:attrName>
                                        </p:attrNameLst>
                                      </p:cBhvr>
                                      <p:to>
                                        <p:strVal val="visible"/>
                                      </p:to>
                                    </p:set>
                                    <p:animEffect filter="blinds(horizontal)" transition="in">
                                      <p:cBhvr additive="repl">
                                        <p:cTn id="1431" dur="500"/>
                                        <p:tgtEl>
                                          <p:spTgt spid="395">
                                            <p:txEl>
                                              <p:pRg st="0" end="15"/>
                                            </p:txEl>
                                          </p:spTgt>
                                        </p:tgtEl>
                                      </p:cBhvr>
                                    </p:animEffect>
                                  </p:childTnLst>
                                </p:cTn>
                              </p:par>
                            </p:childTnLst>
                          </p:cTn>
                        </p:par>
                      </p:childTnLst>
                    </p:cTn>
                  </p:par>
                  <p:par>
                    <p:cTn id="1432" fill="hold">
                      <p:stCondLst>
                        <p:cond delay="indefinite"/>
                      </p:stCondLst>
                      <p:childTnLst>
                        <p:par>
                          <p:cTn id="1433" fill="hold">
                            <p:stCondLst>
                              <p:cond delay="0"/>
                            </p:stCondLst>
                            <p:childTnLst>
                              <p:par>
                                <p:cTn id="1434" nodeType="clickEffect" fill="hold" presetClass="entr" presetID="3" presetSubtype="10">
                                  <p:stCondLst>
                                    <p:cond delay="0"/>
                                  </p:stCondLst>
                                  <p:childTnLst>
                                    <p:set>
                                      <p:cBhvr>
                                        <p:cTn id="1435" dur="1" fill="hold">
                                          <p:stCondLst>
                                            <p:cond delay="0"/>
                                          </p:stCondLst>
                                        </p:cTn>
                                        <p:tgtEl>
                                          <p:spTgt spid="395">
                                            <p:txEl>
                                              <p:pRg st="15" end="141"/>
                                            </p:txEl>
                                          </p:spTgt>
                                        </p:tgtEl>
                                        <p:attrNameLst>
                                          <p:attrName>style.visibility</p:attrName>
                                        </p:attrNameLst>
                                      </p:cBhvr>
                                      <p:to>
                                        <p:strVal val="visible"/>
                                      </p:to>
                                    </p:set>
                                    <p:animEffect filter="blinds(horizontal)" transition="in">
                                      <p:cBhvr additive="repl">
                                        <p:cTn id="1436" dur="500"/>
                                        <p:tgtEl>
                                          <p:spTgt spid="395">
                                            <p:txEl>
                                              <p:pRg st="15" end="141"/>
                                            </p:txEl>
                                          </p:spTgt>
                                        </p:tgtEl>
                                      </p:cBhvr>
                                    </p:animEffect>
                                  </p:childTnLst>
                                </p:cTn>
                              </p:par>
                            </p:childTnLst>
                          </p:cTn>
                        </p:par>
                      </p:childTnLst>
                    </p:cTn>
                  </p:par>
                  <p:par>
                    <p:cTn id="1437" fill="hold">
                      <p:stCondLst>
                        <p:cond delay="indefinite"/>
                      </p:stCondLst>
                      <p:childTnLst>
                        <p:par>
                          <p:cTn id="1438" fill="hold">
                            <p:stCondLst>
                              <p:cond delay="0"/>
                            </p:stCondLst>
                            <p:childTnLst>
                              <p:par>
                                <p:cTn id="1439" nodeType="clickEffect" fill="hold" presetClass="entr" presetID="3" presetSubtype="10">
                                  <p:stCondLst>
                                    <p:cond delay="0"/>
                                  </p:stCondLst>
                                  <p:childTnLst>
                                    <p:set>
                                      <p:cBhvr>
                                        <p:cTn id="1440" dur="1" fill="hold">
                                          <p:stCondLst>
                                            <p:cond delay="0"/>
                                          </p:stCondLst>
                                        </p:cTn>
                                        <p:tgtEl>
                                          <p:spTgt spid="395">
                                            <p:txEl>
                                              <p:pRg st="141" end="208"/>
                                            </p:txEl>
                                          </p:spTgt>
                                        </p:tgtEl>
                                        <p:attrNameLst>
                                          <p:attrName>style.visibility</p:attrName>
                                        </p:attrNameLst>
                                      </p:cBhvr>
                                      <p:to>
                                        <p:strVal val="visible"/>
                                      </p:to>
                                    </p:set>
                                    <p:animEffect filter="blinds(horizontal)" transition="in">
                                      <p:cBhvr additive="repl">
                                        <p:cTn id="1441" dur="500"/>
                                        <p:tgtEl>
                                          <p:spTgt spid="395">
                                            <p:txEl>
                                              <p:pRg st="141" end="208"/>
                                            </p:txEl>
                                          </p:spTgt>
                                        </p:tgtEl>
                                      </p:cBhvr>
                                    </p:animEffect>
                                  </p:childTnLst>
                                </p:cTn>
                              </p:par>
                            </p:childTnLst>
                          </p:cTn>
                        </p:par>
                      </p:childTnLst>
                    </p:cTn>
                  </p:par>
                  <p:par>
                    <p:cTn id="1442" fill="hold">
                      <p:stCondLst>
                        <p:cond delay="indefinite"/>
                      </p:stCondLst>
                      <p:childTnLst>
                        <p:par>
                          <p:cTn id="1443" fill="hold">
                            <p:stCondLst>
                              <p:cond delay="0"/>
                            </p:stCondLst>
                            <p:childTnLst>
                              <p:par>
                                <p:cTn id="1444" nodeType="clickEffect" fill="hold" presetClass="entr" presetID="3" presetSubtype="10">
                                  <p:stCondLst>
                                    <p:cond delay="0"/>
                                  </p:stCondLst>
                                  <p:childTnLst>
                                    <p:set>
                                      <p:cBhvr>
                                        <p:cTn id="1445" dur="1" fill="hold">
                                          <p:stCondLst>
                                            <p:cond delay="0"/>
                                          </p:stCondLst>
                                        </p:cTn>
                                        <p:tgtEl>
                                          <p:spTgt spid="395">
                                            <p:txEl>
                                              <p:pRg st="208" end="302"/>
                                            </p:txEl>
                                          </p:spTgt>
                                        </p:tgtEl>
                                        <p:attrNameLst>
                                          <p:attrName>style.visibility</p:attrName>
                                        </p:attrNameLst>
                                      </p:cBhvr>
                                      <p:to>
                                        <p:strVal val="visible"/>
                                      </p:to>
                                    </p:set>
                                    <p:animEffect filter="blinds(horizontal)" transition="in">
                                      <p:cBhvr additive="repl">
                                        <p:cTn id="1446" dur="500"/>
                                        <p:tgtEl>
                                          <p:spTgt spid="395">
                                            <p:txEl>
                                              <p:pRg st="208" end="302"/>
                                            </p:txEl>
                                          </p:spTgt>
                                        </p:tgtEl>
                                      </p:cBhvr>
                                    </p:animEffect>
                                  </p:childTnLst>
                                </p:cTn>
                              </p:par>
                            </p:childTnLst>
                          </p:cTn>
                        </p:par>
                      </p:childTnLst>
                    </p:cTn>
                  </p:par>
                  <p:par>
                    <p:cTn id="1447" fill="hold">
                      <p:stCondLst>
                        <p:cond delay="indefinite"/>
                      </p:stCondLst>
                      <p:childTnLst>
                        <p:par>
                          <p:cTn id="1448" fill="hold">
                            <p:stCondLst>
                              <p:cond delay="0"/>
                            </p:stCondLst>
                            <p:childTnLst>
                              <p:par>
                                <p:cTn id="1449" nodeType="clickEffect" fill="hold" presetClass="entr" presetID="3" presetSubtype="10">
                                  <p:stCondLst>
                                    <p:cond delay="0"/>
                                  </p:stCondLst>
                                  <p:childTnLst>
                                    <p:set>
                                      <p:cBhvr>
                                        <p:cTn id="1450" dur="1" fill="hold">
                                          <p:stCondLst>
                                            <p:cond delay="0"/>
                                          </p:stCondLst>
                                        </p:cTn>
                                        <p:tgtEl>
                                          <p:spTgt spid="395">
                                            <p:txEl>
                                              <p:pRg st="302" end="389"/>
                                            </p:txEl>
                                          </p:spTgt>
                                        </p:tgtEl>
                                        <p:attrNameLst>
                                          <p:attrName>style.visibility</p:attrName>
                                        </p:attrNameLst>
                                      </p:cBhvr>
                                      <p:to>
                                        <p:strVal val="visible"/>
                                      </p:to>
                                    </p:set>
                                    <p:animEffect filter="blinds(horizontal)" transition="in">
                                      <p:cBhvr additive="repl">
                                        <p:cTn id="1451" dur="500"/>
                                        <p:tgtEl>
                                          <p:spTgt spid="395">
                                            <p:txEl>
                                              <p:pRg st="302" end="389"/>
                                            </p:txEl>
                                          </p:spTgt>
                                        </p:tgtEl>
                                      </p:cBhvr>
                                    </p:animEffect>
                                  </p:childTnLst>
                                </p:cTn>
                              </p:par>
                            </p:childTnLst>
                          </p:cTn>
                        </p:par>
                      </p:childTnLst>
                    </p:cTn>
                  </p:par>
                  <p:par>
                    <p:cTn id="1452" fill="hold">
                      <p:stCondLst>
                        <p:cond delay="indefinite"/>
                      </p:stCondLst>
                      <p:childTnLst>
                        <p:par>
                          <p:cTn id="1453" fill="hold">
                            <p:stCondLst>
                              <p:cond delay="0"/>
                            </p:stCondLst>
                            <p:childTnLst>
                              <p:par>
                                <p:cTn id="1454" nodeType="clickEffect" fill="hold" presetClass="entr" presetID="3" presetSubtype="10">
                                  <p:stCondLst>
                                    <p:cond delay="0"/>
                                  </p:stCondLst>
                                  <p:childTnLst>
                                    <p:set>
                                      <p:cBhvr>
                                        <p:cTn id="1455" dur="1" fill="hold">
                                          <p:stCondLst>
                                            <p:cond delay="0"/>
                                          </p:stCondLst>
                                        </p:cTn>
                                        <p:tgtEl>
                                          <p:spTgt spid="395">
                                            <p:txEl>
                                              <p:pRg st="389" end="519"/>
                                            </p:txEl>
                                          </p:spTgt>
                                        </p:tgtEl>
                                        <p:attrNameLst>
                                          <p:attrName>style.visibility</p:attrName>
                                        </p:attrNameLst>
                                      </p:cBhvr>
                                      <p:to>
                                        <p:strVal val="visible"/>
                                      </p:to>
                                    </p:set>
                                    <p:animEffect filter="blinds(horizontal)" transition="in">
                                      <p:cBhvr additive="repl">
                                        <p:cTn id="1456" dur="500"/>
                                        <p:tgtEl>
                                          <p:spTgt spid="395">
                                            <p:txEl>
                                              <p:pRg st="389" end="519"/>
                                            </p:txEl>
                                          </p:spTgt>
                                        </p:tgtEl>
                                      </p:cBhvr>
                                    </p:animEffect>
                                  </p:childTnLst>
                                </p:cTn>
                              </p:par>
                            </p:childTnLst>
                          </p:cTn>
                        </p:par>
                      </p:childTnLst>
                    </p:cTn>
                  </p:par>
                  <p:par>
                    <p:cTn id="1457" fill="hold">
                      <p:stCondLst>
                        <p:cond delay="indefinite"/>
                      </p:stCondLst>
                      <p:childTnLst>
                        <p:par>
                          <p:cTn id="1458" fill="hold">
                            <p:stCondLst>
                              <p:cond delay="0"/>
                            </p:stCondLst>
                            <p:childTnLst>
                              <p:par>
                                <p:cTn id="1459" nodeType="clickEffect" fill="hold" presetClass="entr" presetID="3" presetSubtype="10">
                                  <p:stCondLst>
                                    <p:cond delay="0"/>
                                  </p:stCondLst>
                                  <p:childTnLst>
                                    <p:set>
                                      <p:cBhvr>
                                        <p:cTn id="1460" dur="1" fill="hold">
                                          <p:stCondLst>
                                            <p:cond delay="0"/>
                                          </p:stCondLst>
                                        </p:cTn>
                                        <p:tgtEl>
                                          <p:spTgt spid="395">
                                            <p:txEl>
                                              <p:pRg st="519" end="648"/>
                                            </p:txEl>
                                          </p:spTgt>
                                        </p:tgtEl>
                                        <p:attrNameLst>
                                          <p:attrName>style.visibility</p:attrName>
                                        </p:attrNameLst>
                                      </p:cBhvr>
                                      <p:to>
                                        <p:strVal val="visible"/>
                                      </p:to>
                                    </p:set>
                                    <p:animEffect filter="blinds(horizontal)" transition="in">
                                      <p:cBhvr additive="repl">
                                        <p:cTn id="1461" dur="500"/>
                                        <p:tgtEl>
                                          <p:spTgt spid="395">
                                            <p:txEl>
                                              <p:pRg st="519" end="64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1727</TotalTime>
  <Application>LibreOffice/5.1.0.1$Linux_X86_64 LibreOffice_project/bcace328aabc4c8c10b56daa87da0a2ee6579b5a</Application>
  <Words>5273</Words>
  <Paragraphs>399</Paragraphs>
  <Company> </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2006-02-21T20:36:50Z</dcterms:created>
  <dc:creator>user</dc:creator>
  <dc:description/>
  <dc:language>en-GB</dc:language>
  <cp:lastModifiedBy/>
  <dcterms:modified xsi:type="dcterms:W3CDTF">2017-03-17T10:21:16Z</dcterms:modified>
  <cp:revision>379</cp:revision>
  <dc:subject/>
  <dc:title>HACCP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 </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89</vt:i4>
  </property>
</Properties>
</file>