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533400"/>
            <a:ext cx="6477000" cy="10561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MICROSPHERES</a:t>
            </a:r>
            <a:endParaRPr lang="en-IN" sz="5400" dirty="0"/>
          </a:p>
        </p:txBody>
      </p:sp>
      <p:pic>
        <p:nvPicPr>
          <p:cNvPr id="4" name="Picture 6" descr="C:\My Documents\My Pictures\gu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4932946" cy="377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Micro-particles are defined as the polymeric entities falling in the range of 1-1000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m, covering two types of the forms as follows:</a:t>
            </a:r>
          </a:p>
          <a:p>
            <a:pPr algn="just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b="1" dirty="0" smtClean="0">
                <a:latin typeface="Times New Roman" pitchFamily="18" charset="0"/>
              </a:rPr>
              <a:t>Microcapsules</a:t>
            </a:r>
            <a:r>
              <a:rPr lang="en-US" altLang="en-US" dirty="0" smtClean="0">
                <a:latin typeface="Times New Roman" pitchFamily="18" charset="0"/>
              </a:rPr>
              <a:t>: micrometric </a:t>
            </a:r>
            <a:r>
              <a:rPr lang="en-US" altLang="en-US" b="1" dirty="0" smtClean="0">
                <a:latin typeface="Times New Roman" pitchFamily="18" charset="0"/>
              </a:rPr>
              <a:t>reservoir</a:t>
            </a:r>
            <a:r>
              <a:rPr lang="en-US" altLang="en-US" dirty="0" smtClean="0">
                <a:latin typeface="Times New Roman" pitchFamily="18" charset="0"/>
              </a:rPr>
              <a:t> systems</a:t>
            </a:r>
          </a:p>
          <a:p>
            <a:pPr algn="just">
              <a:lnSpc>
                <a:spcPct val="90000"/>
              </a:lnSpc>
              <a:buNone/>
            </a:pPr>
            <a:endParaRPr lang="en-US" altLang="en-US" b="1" dirty="0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en-US" b="1" dirty="0" smtClean="0">
                <a:latin typeface="Times New Roman" pitchFamily="18" charset="0"/>
              </a:rPr>
              <a:t>					Polymer</a:t>
            </a:r>
            <a:r>
              <a:rPr lang="en-US" altLang="en-US" dirty="0" smtClean="0">
                <a:latin typeface="Times New Roman" pitchFamily="18" charset="0"/>
              </a:rPr>
              <a:t>	</a:t>
            </a:r>
            <a:r>
              <a:rPr lang="en-US" altLang="en-US" b="1" dirty="0" smtClean="0">
                <a:latin typeface="Times New Roman" pitchFamily="18" charset="0"/>
              </a:rPr>
              <a:t>Drug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 smtClean="0">
                <a:latin typeface="Times New Roman" pitchFamily="18" charset="0"/>
              </a:rPr>
              <a:t>Microspheres</a:t>
            </a:r>
            <a:r>
              <a:rPr lang="en-US" altLang="en-US" dirty="0" smtClean="0">
                <a:latin typeface="Times New Roman" pitchFamily="18" charset="0"/>
              </a:rPr>
              <a:t>: micrometric </a:t>
            </a:r>
            <a:r>
              <a:rPr lang="en-US" altLang="en-US" b="1" dirty="0" smtClean="0">
                <a:latin typeface="Times New Roman" pitchFamily="18" charset="0"/>
              </a:rPr>
              <a:t>matrix</a:t>
            </a:r>
            <a:r>
              <a:rPr lang="en-US" altLang="en-US" dirty="0" smtClean="0">
                <a:latin typeface="Times New Roman" pitchFamily="18" charset="0"/>
              </a:rPr>
              <a:t> systems.</a:t>
            </a:r>
          </a:p>
          <a:p>
            <a:endParaRPr lang="en-IN" sz="1800" dirty="0" smtClean="0"/>
          </a:p>
          <a:p>
            <a:pPr lvl="7"/>
            <a:endParaRPr lang="en-US" altLang="en-US" sz="800" b="1" dirty="0" smtClean="0">
              <a:latin typeface="Times New Roman" pitchFamily="18" charset="0"/>
            </a:endParaRPr>
          </a:p>
          <a:p>
            <a:pPr lvl="8"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itchFamily="18" charset="0"/>
              </a:rPr>
              <a:t>		          Drug</a:t>
            </a:r>
            <a:endParaRPr lang="en-US" altLang="en-US" sz="12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lvl="8"/>
            <a:endParaRPr lang="en-US" altLang="en-US" sz="800" b="1" dirty="0" smtClean="0">
              <a:latin typeface="Times New Roman" pitchFamily="18" charset="0"/>
            </a:endParaRPr>
          </a:p>
          <a:p>
            <a:pPr lvl="7"/>
            <a:endParaRPr lang="en-US" altLang="en-US" sz="800" b="1" dirty="0" smtClean="0">
              <a:latin typeface="Times New Roman" pitchFamily="18" charset="0"/>
            </a:endParaRPr>
          </a:p>
          <a:p>
            <a:pPr lvl="7"/>
            <a:endParaRPr lang="en-US" altLang="en-US" sz="800" b="1" dirty="0" smtClean="0">
              <a:latin typeface="Times New Roman" pitchFamily="18" charset="0"/>
            </a:endParaRPr>
          </a:p>
          <a:p>
            <a:pPr lvl="8">
              <a:buNone/>
            </a:pPr>
            <a:r>
              <a:rPr lang="en-US" altLang="en-US" sz="1600" b="1" dirty="0" smtClean="0">
                <a:solidFill>
                  <a:schemeClr val="tx1"/>
                </a:solidFill>
                <a:latin typeface="Times New Roman" pitchFamily="18" charset="0"/>
              </a:rPr>
              <a:t>		         Polymer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6781800" y="3048000"/>
            <a:ext cx="1752600" cy="167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6978650" y="3200400"/>
            <a:ext cx="1403350" cy="1371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 flipV="1">
            <a:off x="6553200" y="3810000"/>
            <a:ext cx="609600" cy="152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rot="21309781" flipV="1">
            <a:off x="5393502" y="3719452"/>
            <a:ext cx="1481195" cy="3334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" name="Oval 23" descr="Solid diamond"/>
          <p:cNvSpPr>
            <a:spLocks noChangeArrowheads="1"/>
          </p:cNvSpPr>
          <p:nvPr/>
        </p:nvSpPr>
        <p:spPr bwMode="auto">
          <a:xfrm>
            <a:off x="762000" y="4724400"/>
            <a:ext cx="1828800" cy="1752600"/>
          </a:xfrm>
          <a:prstGeom prst="ellipse">
            <a:avLst/>
          </a:prstGeom>
          <a:pattFill prst="solidDmnd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" name="Oval 24" descr="Sphere"/>
          <p:cNvSpPr>
            <a:spLocks noChangeArrowheads="1"/>
          </p:cNvSpPr>
          <p:nvPr/>
        </p:nvSpPr>
        <p:spPr bwMode="auto">
          <a:xfrm>
            <a:off x="5181600" y="4800600"/>
            <a:ext cx="1828800" cy="1752600"/>
          </a:xfrm>
          <a:prstGeom prst="ellipse">
            <a:avLst/>
          </a:prstGeom>
          <a:pattFill prst="sphere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276600" y="4724400"/>
            <a:ext cx="2209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 dirty="0"/>
              <a:t>   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429000" y="60198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3276600" y="5029200"/>
            <a:ext cx="152400" cy="1524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" name="Oval 38"/>
          <p:cNvSpPr>
            <a:spLocks noChangeArrowheads="1"/>
          </p:cNvSpPr>
          <p:nvPr/>
        </p:nvSpPr>
        <p:spPr bwMode="auto">
          <a:xfrm flipH="1">
            <a:off x="3276600" y="5334000"/>
            <a:ext cx="2286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Right Brace 13"/>
          <p:cNvSpPr/>
          <p:nvPr/>
        </p:nvSpPr>
        <p:spPr>
          <a:xfrm>
            <a:off x="3505200" y="5029200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 smtClean="0">
                <a:latin typeface="Times New Roman" pitchFamily="18" charset="0"/>
              </a:rPr>
              <a:t/>
            </a:r>
            <a:br>
              <a:rPr lang="en-US" altLang="en-US" sz="3200" b="1" dirty="0" smtClean="0">
                <a:latin typeface="Times New Roman" pitchFamily="18" charset="0"/>
              </a:rPr>
            </a:br>
            <a:r>
              <a:rPr lang="en-US" altLang="en-US" sz="3200" b="1" dirty="0" smtClean="0">
                <a:latin typeface="Times New Roman" pitchFamily="18" charset="0"/>
              </a:rPr>
              <a:t/>
            </a:r>
            <a:br>
              <a:rPr lang="en-US" altLang="en-US" sz="3200" b="1" dirty="0" smtClean="0">
                <a:latin typeface="Times New Roman" pitchFamily="18" charset="0"/>
              </a:rPr>
            </a:br>
            <a:r>
              <a:rPr lang="en-US" altLang="en-US" sz="3200" b="1" dirty="0" smtClean="0">
                <a:latin typeface="Times New Roman" pitchFamily="18" charset="0"/>
              </a:rPr>
              <a:t>MANUFACTURING  TECHNIQUES  OF 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MICROSPHERES </a:t>
            </a:r>
            <a:r>
              <a:rPr lang="en-US" altLang="en-US" sz="3200" b="1" dirty="0" smtClean="0">
                <a:latin typeface="Times New Roman" pitchFamily="18" charset="0"/>
              </a:rPr>
              <a:t/>
            </a:r>
            <a:br>
              <a:rPr lang="en-US" altLang="en-US" sz="3200" b="1" dirty="0" smtClean="0">
                <a:latin typeface="Times New Roman" pitchFamily="18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382000" cy="548640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Polymer phase separation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Polymer phase separation in non-aqueous media, by non-solvents or polymer addition, also referred to as ‘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Coacervation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.’</a:t>
            </a:r>
          </a:p>
          <a:p>
            <a:pPr algn="just">
              <a:lnSpc>
                <a:spcPct val="90000"/>
              </a:lnSpc>
              <a:buNone/>
            </a:pPr>
            <a:endParaRPr lang="en-US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 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coacervation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a polymer such as poly-(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d,l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-lactic acid-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coglycolic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acid) (PLAGA) dissolved in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methylene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chloride with a second polymer such as silicone oil that allows the formation of matrix systems.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 If crystals of active principles are placed in suspension at the beginning of this process, they will be captured in these matrices after 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desolvation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PHCA (poly-alpha-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hydroxy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-carboxylic acids)</a:t>
            </a:r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60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MICROSPHERES</vt:lpstr>
      <vt:lpstr>Definition :</vt:lpstr>
      <vt:lpstr>  MANUFACTURING  TECHNIQUES  OF MICROSPHERES  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MICROSPHERES</dc:title>
  <dc:creator>Guddi's</dc:creator>
  <cp:lastModifiedBy>Hp</cp:lastModifiedBy>
  <cp:revision>9</cp:revision>
  <dcterms:created xsi:type="dcterms:W3CDTF">2006-08-16T00:00:00Z</dcterms:created>
  <dcterms:modified xsi:type="dcterms:W3CDTF">2016-03-02T10:01:45Z</dcterms:modified>
</cp:coreProperties>
</file>